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66"/>
  </p:notesMasterIdLst>
  <p:handoutMasterIdLst>
    <p:handoutMasterId r:id="rId67"/>
  </p:handoutMasterIdLst>
  <p:sldIdLst>
    <p:sldId id="256" r:id="rId2"/>
    <p:sldId id="332" r:id="rId3"/>
    <p:sldId id="410" r:id="rId4"/>
    <p:sldId id="258" r:id="rId5"/>
    <p:sldId id="367" r:id="rId6"/>
    <p:sldId id="593" r:id="rId7"/>
    <p:sldId id="563" r:id="rId8"/>
    <p:sldId id="670" r:id="rId9"/>
    <p:sldId id="672" r:id="rId10"/>
    <p:sldId id="794" r:id="rId11"/>
    <p:sldId id="674" r:id="rId12"/>
    <p:sldId id="675" r:id="rId13"/>
    <p:sldId id="807" r:id="rId14"/>
    <p:sldId id="692" r:id="rId15"/>
    <p:sldId id="684" r:id="rId16"/>
    <p:sldId id="685" r:id="rId17"/>
    <p:sldId id="817" r:id="rId18"/>
    <p:sldId id="804" r:id="rId19"/>
    <p:sldId id="790" r:id="rId20"/>
    <p:sldId id="695" r:id="rId21"/>
    <p:sldId id="791" r:id="rId22"/>
    <p:sldId id="773" r:id="rId23"/>
    <p:sldId id="704" r:id="rId24"/>
    <p:sldId id="809" r:id="rId25"/>
    <p:sldId id="792" r:id="rId26"/>
    <p:sldId id="714" r:id="rId27"/>
    <p:sldId id="805" r:id="rId28"/>
    <p:sldId id="715" r:id="rId29"/>
    <p:sldId id="801" r:id="rId30"/>
    <p:sldId id="802" r:id="rId31"/>
    <p:sldId id="719" r:id="rId32"/>
    <p:sldId id="779" r:id="rId33"/>
    <p:sldId id="777" r:id="rId34"/>
    <p:sldId id="810" r:id="rId35"/>
    <p:sldId id="721" r:id="rId36"/>
    <p:sldId id="803" r:id="rId37"/>
    <p:sldId id="725" r:id="rId38"/>
    <p:sldId id="811" r:id="rId39"/>
    <p:sldId id="781" r:id="rId40"/>
    <p:sldId id="735" r:id="rId41"/>
    <p:sldId id="814" r:id="rId42"/>
    <p:sldId id="812" r:id="rId43"/>
    <p:sldId id="744" r:id="rId44"/>
    <p:sldId id="747" r:id="rId45"/>
    <p:sldId id="748" r:id="rId46"/>
    <p:sldId id="775" r:id="rId47"/>
    <p:sldId id="751" r:id="rId48"/>
    <p:sldId id="813" r:id="rId49"/>
    <p:sldId id="815" r:id="rId50"/>
    <p:sldId id="758" r:id="rId51"/>
    <p:sldId id="816" r:id="rId52"/>
    <p:sldId id="780" r:id="rId53"/>
    <p:sldId id="678" r:id="rId54"/>
    <p:sldId id="691" r:id="rId55"/>
    <p:sldId id="783" r:id="rId56"/>
    <p:sldId id="776" r:id="rId57"/>
    <p:sldId id="689" r:id="rId58"/>
    <p:sldId id="797" r:id="rId59"/>
    <p:sldId id="806" r:id="rId60"/>
    <p:sldId id="798" r:id="rId61"/>
    <p:sldId id="786" r:id="rId62"/>
    <p:sldId id="734" r:id="rId63"/>
    <p:sldId id="754" r:id="rId64"/>
    <p:sldId id="755" r:id="rId65"/>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誠隆" initials="中島　誠隆" lastIdx="15" clrIdx="0">
    <p:extLst>
      <p:ext uri="{19B8F6BF-5375-455C-9EA6-DF929625EA0E}">
        <p15:presenceInfo xmlns:p15="http://schemas.microsoft.com/office/powerpoint/2012/main" userId="中島　誠隆"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0FF"/>
    <a:srgbClr val="0000FF"/>
    <a:srgbClr val="FFFF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434" autoAdjust="0"/>
  </p:normalViewPr>
  <p:slideViewPr>
    <p:cSldViewPr snapToGrid="0">
      <p:cViewPr>
        <p:scale>
          <a:sx n="75" d="100"/>
          <a:sy n="75" d="100"/>
        </p:scale>
        <p:origin x="882" y="-30"/>
      </p:cViewPr>
      <p:guideLst>
        <p:guide orient="horz" pos="2160"/>
        <p:guide pos="3120"/>
      </p:guideLst>
    </p:cSldViewPr>
  </p:slideViewPr>
  <p:outlineViewPr>
    <p:cViewPr>
      <p:scale>
        <a:sx n="33" d="100"/>
        <a:sy n="33" d="100"/>
      </p:scale>
      <p:origin x="0" y="-4476"/>
    </p:cViewPr>
  </p:outlineViewPr>
  <p:notesTextViewPr>
    <p:cViewPr>
      <p:scale>
        <a:sx n="1" d="1"/>
        <a:sy n="1" d="1"/>
      </p:scale>
      <p:origin x="0" y="0"/>
    </p:cViewPr>
  </p:notesTextViewPr>
  <p:sorterViewPr>
    <p:cViewPr>
      <p:scale>
        <a:sx n="100" d="100"/>
        <a:sy n="100" d="100"/>
      </p:scale>
      <p:origin x="0" y="8460"/>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2020/9/23</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2020/9/23</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297260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17</a:t>
            </a:fld>
            <a:endParaRPr kumimoji="1" lang="ja-JP" altLang="en-US"/>
          </a:p>
        </p:txBody>
      </p:sp>
    </p:spTree>
    <p:extLst>
      <p:ext uri="{BB962C8B-B14F-4D97-AF65-F5344CB8AC3E}">
        <p14:creationId xmlns:p14="http://schemas.microsoft.com/office/powerpoint/2010/main" val="2923569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6081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5177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21</a:t>
            </a:fld>
            <a:endParaRPr kumimoji="1" lang="ja-JP" altLang="en-US" dirty="0"/>
          </a:p>
        </p:txBody>
      </p:sp>
    </p:spTree>
    <p:extLst>
      <p:ext uri="{BB962C8B-B14F-4D97-AF65-F5344CB8AC3E}">
        <p14:creationId xmlns:p14="http://schemas.microsoft.com/office/powerpoint/2010/main" val="1506891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24</a:t>
            </a:fld>
            <a:endParaRPr kumimoji="1" lang="ja-JP" altLang="en-US" dirty="0"/>
          </a:p>
        </p:txBody>
      </p:sp>
    </p:spTree>
    <p:extLst>
      <p:ext uri="{BB962C8B-B14F-4D97-AF65-F5344CB8AC3E}">
        <p14:creationId xmlns:p14="http://schemas.microsoft.com/office/powerpoint/2010/main" val="531875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25</a:t>
            </a:fld>
            <a:endParaRPr lang="ja-JP" altLang="en-US" dirty="0">
              <a:solidFill>
                <a:prstClr val="black"/>
              </a:solidFill>
            </a:endParaRPr>
          </a:p>
        </p:txBody>
      </p:sp>
    </p:spTree>
    <p:extLst>
      <p:ext uri="{BB962C8B-B14F-4D97-AF65-F5344CB8AC3E}">
        <p14:creationId xmlns:p14="http://schemas.microsoft.com/office/powerpoint/2010/main" val="249021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382467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27508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167553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123134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3496854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講じた施策より抜粋</a:t>
            </a:r>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37</a:t>
            </a:fld>
            <a:endParaRPr kumimoji="1" lang="ja-JP" altLang="en-US"/>
          </a:p>
        </p:txBody>
      </p:sp>
    </p:spTree>
    <p:extLst>
      <p:ext uri="{BB962C8B-B14F-4D97-AF65-F5344CB8AC3E}">
        <p14:creationId xmlns:p14="http://schemas.microsoft.com/office/powerpoint/2010/main" val="179349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38</a:t>
            </a:fld>
            <a:endParaRPr kumimoji="1" lang="ja-JP" altLang="en-US"/>
          </a:p>
        </p:txBody>
      </p:sp>
    </p:spTree>
    <p:extLst>
      <p:ext uri="{BB962C8B-B14F-4D97-AF65-F5344CB8AC3E}">
        <p14:creationId xmlns:p14="http://schemas.microsoft.com/office/powerpoint/2010/main" val="114548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43</a:t>
            </a:fld>
            <a:endParaRPr kumimoji="1" lang="ja-JP" altLang="en-US"/>
          </a:p>
        </p:txBody>
      </p:sp>
    </p:spTree>
    <p:extLst>
      <p:ext uri="{BB962C8B-B14F-4D97-AF65-F5344CB8AC3E}">
        <p14:creationId xmlns:p14="http://schemas.microsoft.com/office/powerpoint/2010/main" val="2239980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47</a:t>
            </a:fld>
            <a:endParaRPr kumimoji="1" lang="ja-JP" altLang="en-US"/>
          </a:p>
        </p:txBody>
      </p:sp>
    </p:spTree>
    <p:extLst>
      <p:ext uri="{BB962C8B-B14F-4D97-AF65-F5344CB8AC3E}">
        <p14:creationId xmlns:p14="http://schemas.microsoft.com/office/powerpoint/2010/main" val="3181147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48</a:t>
            </a:fld>
            <a:endParaRPr kumimoji="1" lang="ja-JP" altLang="en-US"/>
          </a:p>
        </p:txBody>
      </p:sp>
    </p:spTree>
    <p:extLst>
      <p:ext uri="{BB962C8B-B14F-4D97-AF65-F5344CB8AC3E}">
        <p14:creationId xmlns:p14="http://schemas.microsoft.com/office/powerpoint/2010/main" val="3312821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3952206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1145317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55</a:t>
            </a:fld>
            <a:endParaRPr kumimoji="1" lang="ja-JP" altLang="en-US"/>
          </a:p>
        </p:txBody>
      </p:sp>
    </p:spTree>
    <p:extLst>
      <p:ext uri="{BB962C8B-B14F-4D97-AF65-F5344CB8AC3E}">
        <p14:creationId xmlns:p14="http://schemas.microsoft.com/office/powerpoint/2010/main" val="4068559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133148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19535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8</a:t>
            </a:fld>
            <a:endParaRPr kumimoji="1" lang="ja-JP" altLang="en-US"/>
          </a:p>
        </p:txBody>
      </p:sp>
    </p:spTree>
    <p:extLst>
      <p:ext uri="{BB962C8B-B14F-4D97-AF65-F5344CB8AC3E}">
        <p14:creationId xmlns:p14="http://schemas.microsoft.com/office/powerpoint/2010/main" val="3242704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61</a:t>
            </a:fld>
            <a:endParaRPr kumimoji="1" lang="ja-JP" altLang="en-US" dirty="0"/>
          </a:p>
        </p:txBody>
      </p:sp>
    </p:spTree>
    <p:extLst>
      <p:ext uri="{BB962C8B-B14F-4D97-AF65-F5344CB8AC3E}">
        <p14:creationId xmlns:p14="http://schemas.microsoft.com/office/powerpoint/2010/main" val="287898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9</a:t>
            </a:fld>
            <a:endParaRPr kumimoji="1" lang="ja-JP" altLang="en-US"/>
          </a:p>
        </p:txBody>
      </p:sp>
    </p:spTree>
    <p:extLst>
      <p:ext uri="{BB962C8B-B14F-4D97-AF65-F5344CB8AC3E}">
        <p14:creationId xmlns:p14="http://schemas.microsoft.com/office/powerpoint/2010/main" val="2883660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10</a:t>
            </a:fld>
            <a:endParaRPr kumimoji="1" lang="ja-JP" altLang="en-US"/>
          </a:p>
        </p:txBody>
      </p:sp>
    </p:spTree>
    <p:extLst>
      <p:ext uri="{BB962C8B-B14F-4D97-AF65-F5344CB8AC3E}">
        <p14:creationId xmlns:p14="http://schemas.microsoft.com/office/powerpoint/2010/main" val="291526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11</a:t>
            </a:fld>
            <a:endParaRPr kumimoji="1" lang="ja-JP" altLang="en-US"/>
          </a:p>
        </p:txBody>
      </p:sp>
    </p:spTree>
    <p:extLst>
      <p:ext uri="{BB962C8B-B14F-4D97-AF65-F5344CB8AC3E}">
        <p14:creationId xmlns:p14="http://schemas.microsoft.com/office/powerpoint/2010/main" val="317829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12</a:t>
            </a:fld>
            <a:endParaRPr kumimoji="1" lang="ja-JP" altLang="en-US"/>
          </a:p>
        </p:txBody>
      </p:sp>
    </p:spTree>
    <p:extLst>
      <p:ext uri="{BB962C8B-B14F-4D97-AF65-F5344CB8AC3E}">
        <p14:creationId xmlns:p14="http://schemas.microsoft.com/office/powerpoint/2010/main" val="99980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343712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382226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2020/9/23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2020/9/23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2020/9/23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2020/9/23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223513" y="92075"/>
            <a:ext cx="564874" cy="365125"/>
          </a:xfrm>
          <a:prstGeom prst="ellipse">
            <a:avLst/>
          </a:prstGeom>
        </p:spPr>
        <p:txBody>
          <a:bodyPr/>
          <a:lstStyle/>
          <a:p>
            <a:fld id="{EFB75F29-2A43-47D9-BF57-FD259BF795F0}" type="slidenum">
              <a:rPr kumimoji="1" lang="ja-JP" altLang="en-US" smtClean="0"/>
              <a:pPr/>
              <a:t>‹#›</a:t>
            </a:fld>
            <a:endParaRPr kumimoji="1" lang="ja-JP" altLang="en-US" dirty="0"/>
          </a:p>
        </p:txBody>
      </p:sp>
    </p:spTree>
    <p:extLst>
      <p:ext uri="{BB962C8B-B14F-4D97-AF65-F5344CB8AC3E}">
        <p14:creationId xmlns:p14="http://schemas.microsoft.com/office/powerpoint/2010/main" val="37197614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2020/9/23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2020/9/23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2020/9/23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2020/9/23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2020/9/23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2020/9/23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2020/9/23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2020/9/23</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316278" y="17946"/>
            <a:ext cx="540000" cy="540000"/>
          </a:xfrm>
          <a:prstGeom prst="ellipse">
            <a:avLst/>
          </a:prstGeom>
          <a:solidFill>
            <a:schemeClr val="accent1"/>
          </a:solidFill>
          <a:ln w="28575">
            <a:solidFill>
              <a:schemeClr val="bg1"/>
            </a:solidFill>
          </a:ln>
        </p:spPr>
        <p:txBody>
          <a:bodyPr vert="horz" lIns="91440" tIns="45720" rIns="91440" bIns="45720" rtlCol="0" anchor="ctr"/>
          <a:lstStyle>
            <a:lvl1pPr algn="r">
              <a:defRPr sz="1600">
                <a:solidFill>
                  <a:schemeClr val="bg1"/>
                </a:solidFill>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1.emf"/><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5.png"/><Relationship Id="rId4" Type="http://schemas.openxmlformats.org/officeDocument/2006/relationships/image" Target="../media/image78.gif"/></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3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gif"/><Relationship Id="rId5" Type="http://schemas.openxmlformats.org/officeDocument/2006/relationships/image" Target="../media/image89.jpe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tiff"/><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emf"/><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9.png"/><Relationship Id="rId7" Type="http://schemas.openxmlformats.org/officeDocument/2006/relationships/hyperlink" Target="http://ord.yahoo.co.jp/o/image/SIG=11umb5nrl/EXP=1386231911;_ylt=A7dPdDvn5p5SeAQAyHaU3uV7;_ylu=X3oDMTBiNzloa3JsBHZ0aWQDanBjMDAx/*-http:/bsoza.com/ill_topic/cenergy_a05.png" TargetMode="External"/><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hyperlink" Target="http://ord.yahoo.co.jp/o/image/SIG=12a6rav8v/EXP=1386231964;_ylt=A3JuMHYc555S0nAAueGU3uV7;_ylu=X3oDMTBiNzloa3JsBHZ0aWQDanBjMDAx/*-http:/www.saything.co.jp/fiamm/images/photo_smg-s.jpg" TargetMode="External"/><Relationship Id="rId4" Type="http://schemas.openxmlformats.org/officeDocument/2006/relationships/image" Target="../media/image150.wmf"/></Relationships>
</file>

<file path=ppt/slides/_rels/slide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jpe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jpeg"/><Relationship Id="rId2" Type="http://schemas.openxmlformats.org/officeDocument/2006/relationships/notesSlide" Target="../notesSlides/notesSlide28.xml"/><Relationship Id="rId16" Type="http://schemas.openxmlformats.org/officeDocument/2006/relationships/hyperlink" Target="http://4.bp.blogspot.com/-t5gJQ_VDxVY/Wge7xfx-TyI/AAAAAAABIDQ/Ts4-AYfNYw8k-YDfqDr9Ek78nCs5unS8ACLcBGAs/s800/eakon_kouji.png" TargetMode="External"/><Relationship Id="rId1" Type="http://schemas.openxmlformats.org/officeDocument/2006/relationships/slideLayout" Target="../slideLayouts/slideLayout2.xml"/><Relationship Id="rId6" Type="http://schemas.openxmlformats.org/officeDocument/2006/relationships/image" Target="../media/image163.png"/><Relationship Id="rId11" Type="http://schemas.openxmlformats.org/officeDocument/2006/relationships/image" Target="../media/image168.jpe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jpeg"/><Relationship Id="rId4" Type="http://schemas.openxmlformats.org/officeDocument/2006/relationships/image" Target="../media/image161.png"/><Relationship Id="rId9" Type="http://schemas.openxmlformats.org/officeDocument/2006/relationships/image" Target="../media/image166.jpeg"/><Relationship Id="rId14" Type="http://schemas.openxmlformats.org/officeDocument/2006/relationships/image" Target="../media/image1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61.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6.jpg"/><Relationship Id="rId5" Type="http://schemas.openxmlformats.org/officeDocument/2006/relationships/image" Target="../media/image185.jpeg"/><Relationship Id="rId4" Type="http://schemas.openxmlformats.org/officeDocument/2006/relationships/image" Target="../media/image184.png"/></Relationships>
</file>

<file path=ppt/slides/_rels/slide62.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12" Type="http://schemas.openxmlformats.org/officeDocument/2006/relationships/image" Target="../media/image198.wmf"/><Relationship Id="rId2" Type="http://schemas.openxmlformats.org/officeDocument/2006/relationships/image" Target="../media/image188.wmf"/><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wmf"/><Relationship Id="rId5" Type="http://schemas.openxmlformats.org/officeDocument/2006/relationships/image" Target="../media/image191.wmf"/><Relationship Id="rId10" Type="http://schemas.openxmlformats.org/officeDocument/2006/relationships/image" Target="../media/image196.png"/><Relationship Id="rId4" Type="http://schemas.openxmlformats.org/officeDocument/2006/relationships/image" Target="../media/image190.wmf"/><Relationship Id="rId9" Type="http://schemas.openxmlformats.org/officeDocument/2006/relationships/image" Target="../media/image195.wmf"/></Relationships>
</file>

<file path=ppt/slides/_rels/slide6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ctrTitle"/>
          </p:nvPr>
        </p:nvSpPr>
        <p:spPr>
          <a:xfrm>
            <a:off x="0" y="1628800"/>
            <a:ext cx="9906000" cy="1728192"/>
          </a:xfrm>
          <a:solidFill>
            <a:srgbClr val="00B0F0"/>
          </a:solidFill>
        </p:spPr>
        <p:style>
          <a:lnRef idx="0">
            <a:schemeClr val="accent5"/>
          </a:lnRef>
          <a:fillRef idx="3">
            <a:schemeClr val="accent5"/>
          </a:fillRef>
          <a:effectRef idx="3">
            <a:schemeClr val="accent5"/>
          </a:effectRef>
          <a:fontRef idx="minor">
            <a:schemeClr val="lt1"/>
          </a:fontRef>
        </p:style>
        <p:txBody>
          <a:bodyPr>
            <a:noAutofit/>
          </a:bodyPr>
          <a:lstStyle/>
          <a:p>
            <a:r>
              <a:rPr kumimoji="1" lang="ja-JP" altLang="en-US" sz="3600" b="1" dirty="0" smtClean="0">
                <a:latin typeface="Meiryo UI" panose="020B0604030504040204" pitchFamily="50" charset="-128"/>
                <a:ea typeface="Meiryo UI" panose="020B0604030504040204" pitchFamily="50" charset="-128"/>
              </a:rPr>
              <a:t>おおさかエネルギー地産地消推進プランに基づく</a:t>
            </a:r>
            <a:r>
              <a:rPr kumimoji="1" lang="en-US" altLang="ja-JP" sz="3600" b="1" dirty="0" smtClean="0">
                <a:latin typeface="Meiryo UI" panose="020B0604030504040204" pitchFamily="50" charset="-128"/>
                <a:ea typeface="Meiryo UI" panose="020B0604030504040204" pitchFamily="50" charset="-128"/>
              </a:rPr>
              <a:t/>
            </a:r>
            <a:br>
              <a:rPr kumimoji="1" lang="en-US" altLang="ja-JP" sz="3600" b="1" dirty="0" smtClean="0">
                <a:latin typeface="Meiryo UI" panose="020B0604030504040204" pitchFamily="50" charset="-128"/>
                <a:ea typeface="Meiryo UI" panose="020B0604030504040204" pitchFamily="50" charset="-128"/>
              </a:rPr>
            </a:br>
            <a:r>
              <a:rPr lang="ja-JP" altLang="en-US" sz="3600" b="1" dirty="0" smtClean="0">
                <a:latin typeface="Meiryo UI" panose="020B0604030504040204" pitchFamily="50" charset="-128"/>
                <a:ea typeface="Meiryo UI" panose="020B0604030504040204" pitchFamily="50" charset="-128"/>
              </a:rPr>
              <a:t>大阪府・大阪市の取組み実績</a:t>
            </a:r>
            <a:endParaRPr kumimoji="1" lang="ja-JP" altLang="en-US" sz="3600" b="1" dirty="0">
              <a:latin typeface="Meiryo UI" panose="020B0604030504040204" pitchFamily="50" charset="-128"/>
              <a:ea typeface="Meiryo UI" panose="020B0604030504040204" pitchFamily="50" charset="-128"/>
            </a:endParaRPr>
          </a:p>
        </p:txBody>
      </p:sp>
      <p:sp>
        <p:nvSpPr>
          <p:cNvPr id="5" name="サブタイトル 2"/>
          <p:cNvSpPr txBox="1">
            <a:spLocks/>
          </p:cNvSpPr>
          <p:nvPr/>
        </p:nvSpPr>
        <p:spPr>
          <a:xfrm>
            <a:off x="1978428" y="5013176"/>
            <a:ext cx="6048672"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fontAlgn="base">
              <a:spcBef>
                <a:spcPts val="0"/>
              </a:spcBef>
              <a:spcAft>
                <a:spcPct val="0"/>
              </a:spcAft>
              <a:defRPr/>
            </a:pPr>
            <a:r>
              <a:rPr lang="en-US" altLang="ja-JP" sz="2800" kern="0" dirty="0" smtClean="0">
                <a:solidFill>
                  <a:prstClr val="black"/>
                </a:solidFill>
                <a:latin typeface="Meiryo UI" panose="020B0604030504040204" pitchFamily="50" charset="-128"/>
                <a:ea typeface="Meiryo UI" panose="020B0604030504040204" pitchFamily="50" charset="-128"/>
              </a:rPr>
              <a:t>2020</a:t>
            </a:r>
            <a:r>
              <a:rPr lang="ja-JP" altLang="en-US" sz="2800" kern="0" dirty="0" smtClean="0">
                <a:solidFill>
                  <a:prstClr val="black"/>
                </a:solidFill>
                <a:latin typeface="Meiryo UI" panose="020B0604030504040204" pitchFamily="50" charset="-128"/>
                <a:ea typeface="Meiryo UI" panose="020B0604030504040204" pitchFamily="50" charset="-128"/>
              </a:rPr>
              <a:t>年</a:t>
            </a:r>
            <a:r>
              <a:rPr lang="en-US" altLang="ja-JP" sz="2800" kern="0" smtClean="0">
                <a:solidFill>
                  <a:prstClr val="black"/>
                </a:solidFill>
                <a:latin typeface="Meiryo UI" panose="020B0604030504040204" pitchFamily="50" charset="-128"/>
                <a:ea typeface="Meiryo UI" panose="020B0604030504040204" pitchFamily="50" charset="-128"/>
              </a:rPr>
              <a:t>9</a:t>
            </a:r>
            <a:r>
              <a:rPr lang="ja-JP" altLang="en-US" sz="2800" kern="0" smtClean="0">
                <a:solidFill>
                  <a:prstClr val="black"/>
                </a:solidFill>
                <a:latin typeface="Meiryo UI" panose="020B0604030504040204" pitchFamily="50" charset="-128"/>
                <a:ea typeface="Meiryo UI" panose="020B0604030504040204" pitchFamily="50" charset="-128"/>
              </a:rPr>
              <a:t>月</a:t>
            </a:r>
            <a:endParaRPr lang="en-US" altLang="ja-JP" sz="2800" kern="0" dirty="0" smtClean="0">
              <a:solidFill>
                <a:prstClr val="black"/>
              </a:solidFill>
              <a:latin typeface="Meiryo UI" panose="020B0604030504040204" pitchFamily="50" charset="-128"/>
              <a:ea typeface="Meiryo UI" panose="020B0604030504040204" pitchFamily="50" charset="-128"/>
            </a:endParaRPr>
          </a:p>
          <a:p>
            <a:pPr fontAlgn="base">
              <a:spcBef>
                <a:spcPts val="0"/>
              </a:spcBef>
              <a:spcAft>
                <a:spcPct val="0"/>
              </a:spcAft>
              <a:defRPr/>
            </a:pPr>
            <a:r>
              <a:rPr kumimoji="0" lang="ja-JP" altLang="en-US" sz="2800" kern="0" dirty="0" smtClean="0">
                <a:solidFill>
                  <a:prstClr val="black"/>
                </a:solidFill>
                <a:latin typeface="Meiryo UI" panose="020B0604030504040204" pitchFamily="50" charset="-128"/>
                <a:ea typeface="Meiryo UI" panose="020B0604030504040204" pitchFamily="50" charset="-128"/>
              </a:rPr>
              <a:t>大阪府・大阪市</a:t>
            </a:r>
            <a:endParaRPr lang="ja-JP" altLang="en-US" sz="2800" kern="0" dirty="0">
              <a:solidFill>
                <a:prstClr val="black"/>
              </a:solidFill>
              <a:latin typeface="Meiryo UI" panose="020B0604030504040204" pitchFamily="50" charset="-128"/>
              <a:ea typeface="Meiryo UI" panose="020B0604030504040204" pitchFamily="50" charset="-128"/>
            </a:endParaRPr>
          </a:p>
        </p:txBody>
      </p:sp>
      <p:sp>
        <p:nvSpPr>
          <p:cNvPr id="4" name="サブタイトル 2"/>
          <p:cNvSpPr txBox="1">
            <a:spLocks/>
          </p:cNvSpPr>
          <p:nvPr/>
        </p:nvSpPr>
        <p:spPr bwMode="auto">
          <a:xfrm>
            <a:off x="8200465" y="116632"/>
            <a:ext cx="1584176" cy="40011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20000"/>
              </a:spcBef>
              <a:spcAft>
                <a:spcPct val="0"/>
              </a:spcAft>
              <a:buClrTx/>
              <a:buSzTx/>
              <a:buFont typeface="Arial" panose="020B0604020202020204" pitchFamily="34" charset="0"/>
              <a:buNone/>
              <a:tabLst/>
              <a:defRPr/>
            </a:pPr>
            <a:r>
              <a:rPr lang="ja-JP" altLang="en-US" sz="2000" kern="0" dirty="0" smtClean="0">
                <a:ln w="19050">
                  <a:noFill/>
                </a:ln>
                <a:latin typeface="Meiryo UI" panose="020B0604030504040204" pitchFamily="50" charset="-128"/>
                <a:ea typeface="Meiryo UI" panose="020B0604030504040204" pitchFamily="50" charset="-128"/>
              </a:rPr>
              <a:t>参考資料４</a:t>
            </a:r>
            <a:endParaRPr kumimoji="1" lang="ja-JP" altLang="en-US" sz="2000" i="0" u="none" strike="noStrike" kern="0" cap="none" spc="0" normalizeH="0" baseline="0" noProof="0" dirty="0">
              <a:ln w="19050">
                <a:noFill/>
              </a:ln>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987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38849" y="632425"/>
            <a:ext cx="9694076" cy="606862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 name="角丸四角形 5"/>
          <p:cNvSpPr/>
          <p:nvPr/>
        </p:nvSpPr>
        <p:spPr>
          <a:xfrm>
            <a:off x="228182" y="686446"/>
            <a:ext cx="5143918" cy="31611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smtClean="0">
                <a:latin typeface="Meiryo UI" pitchFamily="50" charset="-128"/>
                <a:ea typeface="Meiryo UI" pitchFamily="50" charset="-128"/>
                <a:cs typeface="Meiryo UI" pitchFamily="50" charset="-128"/>
              </a:rPr>
              <a:t>◆太陽光</a:t>
            </a:r>
            <a:r>
              <a:rPr lang="ja-JP" altLang="en-US" sz="1400" b="0" i="0" dirty="0">
                <a:latin typeface="Meiryo UI" pitchFamily="50" charset="-128"/>
                <a:ea typeface="Meiryo UI" pitchFamily="50" charset="-128"/>
                <a:cs typeface="Meiryo UI" pitchFamily="50" charset="-128"/>
              </a:rPr>
              <a:t>パネル及び蓄電池の更なる普及拡大を図るため</a:t>
            </a:r>
            <a:r>
              <a:rPr lang="ja-JP" altLang="en-US" sz="1400" b="0" i="0" dirty="0" smtClean="0">
                <a:latin typeface="Meiryo UI" pitchFamily="50" charset="-128"/>
                <a:ea typeface="Meiryo UI" pitchFamily="50" charset="-128"/>
                <a:cs typeface="Meiryo UI" pitchFamily="50" charset="-128"/>
              </a:rPr>
              <a:t>、</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ja-JP" altLang="en-US" sz="1400" b="0" i="0" dirty="0" smtClean="0">
                <a:latin typeface="Meiryo UI" pitchFamily="50" charset="-128"/>
                <a:ea typeface="Meiryo UI" pitchFamily="50" charset="-128"/>
                <a:cs typeface="Meiryo UI" pitchFamily="50" charset="-128"/>
              </a:rPr>
              <a:t>   府</a:t>
            </a:r>
            <a:r>
              <a:rPr lang="ja-JP" altLang="en-US" sz="1400" b="0" i="0" dirty="0">
                <a:latin typeface="Meiryo UI" pitchFamily="50" charset="-128"/>
                <a:ea typeface="Meiryo UI" pitchFamily="50" charset="-128"/>
                <a:cs typeface="Meiryo UI" pitchFamily="50" charset="-128"/>
              </a:rPr>
              <a:t>と協定を締結した支援事</a:t>
            </a:r>
            <a:r>
              <a:rPr lang="ja-JP" altLang="en-US" sz="1400" b="0" i="0" dirty="0" smtClean="0">
                <a:latin typeface="Meiryo UI" pitchFamily="50" charset="-128"/>
                <a:ea typeface="Meiryo UI" pitchFamily="50" charset="-128"/>
                <a:cs typeface="Meiryo UI" pitchFamily="50" charset="-128"/>
              </a:rPr>
              <a:t>業者が、府内</a:t>
            </a:r>
            <a:r>
              <a:rPr lang="ja-JP" altLang="en-US" sz="1400" b="0" i="0" dirty="0">
                <a:latin typeface="Meiryo UI" pitchFamily="50" charset="-128"/>
                <a:ea typeface="Meiryo UI" pitchFamily="50" charset="-128"/>
                <a:cs typeface="Meiryo UI" pitchFamily="50" charset="-128"/>
              </a:rPr>
              <a:t>全域</a:t>
            </a:r>
            <a:r>
              <a:rPr lang="ja-JP" altLang="en-US" sz="1400" b="0" i="0" dirty="0" smtClean="0">
                <a:latin typeface="Meiryo UI" pitchFamily="50" charset="-128"/>
                <a:ea typeface="Meiryo UI" pitchFamily="50" charset="-128"/>
                <a:cs typeface="Meiryo UI" pitchFamily="50" charset="-128"/>
              </a:rPr>
              <a:t>から太陽光</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パネル</a:t>
            </a:r>
            <a:r>
              <a:rPr lang="ja-JP" altLang="en-US" sz="1400" b="0" i="0" dirty="0">
                <a:latin typeface="Meiryo UI" pitchFamily="50" charset="-128"/>
                <a:ea typeface="Meiryo UI" pitchFamily="50" charset="-128"/>
                <a:cs typeface="Meiryo UI" pitchFamily="50" charset="-128"/>
              </a:rPr>
              <a:t>及び蓄電池の購入希望者を募り</a:t>
            </a:r>
            <a:r>
              <a:rPr lang="ja-JP" altLang="en-US" sz="1400" b="0" i="0" dirty="0" smtClean="0">
                <a:latin typeface="Meiryo UI" pitchFamily="50" charset="-128"/>
                <a:ea typeface="Meiryo UI" pitchFamily="50" charset="-128"/>
                <a:cs typeface="Meiryo UI" pitchFamily="50" charset="-128"/>
              </a:rPr>
              <a:t>、これら</a:t>
            </a:r>
            <a:r>
              <a:rPr lang="ja-JP" altLang="en-US" sz="1400" b="0" i="0" dirty="0">
                <a:latin typeface="Meiryo UI" pitchFamily="50" charset="-128"/>
                <a:ea typeface="Meiryo UI" pitchFamily="50" charset="-128"/>
                <a:cs typeface="Meiryo UI" pitchFamily="50" charset="-128"/>
              </a:rPr>
              <a:t>の設置</a:t>
            </a:r>
            <a:r>
              <a:rPr lang="ja-JP" altLang="en-US" sz="1400" b="0" i="0" dirty="0" smtClean="0">
                <a:latin typeface="Meiryo UI" pitchFamily="50" charset="-128"/>
                <a:ea typeface="Meiryo UI" pitchFamily="50" charset="-128"/>
                <a:cs typeface="Meiryo UI" pitchFamily="50" charset="-128"/>
              </a:rPr>
              <a:t>を</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サポート</a:t>
            </a:r>
            <a:r>
              <a:rPr lang="ja-JP" altLang="en-US" sz="1400" b="0" i="0" dirty="0">
                <a:latin typeface="Meiryo UI" pitchFamily="50" charset="-128"/>
                <a:ea typeface="Meiryo UI" pitchFamily="50" charset="-128"/>
                <a:cs typeface="Meiryo UI" pitchFamily="50" charset="-128"/>
              </a:rPr>
              <a:t>する、太陽光パネル及び蓄電池</a:t>
            </a:r>
            <a:r>
              <a:rPr lang="ja-JP" altLang="en-US" sz="1400" b="0" i="0" dirty="0" smtClean="0">
                <a:latin typeface="Meiryo UI" pitchFamily="50" charset="-128"/>
                <a:ea typeface="Meiryo UI" pitchFamily="50" charset="-128"/>
                <a:cs typeface="Meiryo UI" pitchFamily="50" charset="-128"/>
              </a:rPr>
              <a:t>の共同購入支援</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事業</a:t>
            </a:r>
            <a:r>
              <a:rPr lang="ja-JP" altLang="en-US" sz="1400" b="0" i="0" dirty="0">
                <a:latin typeface="Meiryo UI" pitchFamily="50" charset="-128"/>
                <a:ea typeface="Meiryo UI" pitchFamily="50" charset="-128"/>
                <a:cs typeface="Meiryo UI" pitchFamily="50" charset="-128"/>
              </a:rPr>
              <a:t>を実施</a:t>
            </a:r>
            <a:r>
              <a:rPr lang="ja-JP" altLang="en-US" sz="1400" b="0" i="0" dirty="0" smtClean="0">
                <a:latin typeface="Meiryo UI" pitchFamily="50" charset="-128"/>
                <a:ea typeface="Meiryo UI" pitchFamily="50" charset="-128"/>
                <a:cs typeface="Meiryo UI" pitchFamily="50" charset="-128"/>
              </a:rPr>
              <a:t>しています</a:t>
            </a:r>
            <a:r>
              <a:rPr lang="ja-JP" altLang="en-US" sz="1400" b="0" i="0" dirty="0">
                <a:latin typeface="Meiryo UI" pitchFamily="50" charset="-128"/>
                <a:ea typeface="Meiryo UI" pitchFamily="50" charset="-128"/>
                <a:cs typeface="Meiryo UI" pitchFamily="50" charset="-128"/>
              </a:rPr>
              <a:t>。</a:t>
            </a:r>
          </a:p>
        </p:txBody>
      </p:sp>
      <p:sp>
        <p:nvSpPr>
          <p:cNvPr id="50" name="AutoShape 6"/>
          <p:cNvSpPr>
            <a:spLocks noChangeArrowheads="1"/>
          </p:cNvSpPr>
          <p:nvPr/>
        </p:nvSpPr>
        <p:spPr bwMode="auto">
          <a:xfrm>
            <a:off x="252658" y="5173838"/>
            <a:ext cx="4198245"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①みんな</a:t>
            </a:r>
            <a:r>
              <a:rPr lang="ja-JP" altLang="en-US" sz="1400" b="1" dirty="0">
                <a:latin typeface="Meiryo UI" panose="020B0604030504040204" pitchFamily="50" charset="-128"/>
                <a:ea typeface="Meiryo UI" panose="020B0604030504040204" pitchFamily="50" charset="-128"/>
              </a:rPr>
              <a:t>でまとめて購入するからお得になります</a:t>
            </a:r>
            <a:r>
              <a:rPr lang="ja-JP" altLang="en-US" sz="1400" b="1" dirty="0" smtClean="0">
                <a:latin typeface="Meiryo UI" panose="020B0604030504040204" pitchFamily="50" charset="-128"/>
                <a:ea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②登録</a:t>
            </a:r>
            <a:r>
              <a:rPr lang="ja-JP" altLang="en-US" sz="1400" b="1" dirty="0">
                <a:latin typeface="Meiryo UI" panose="020B0604030504040204" pitchFamily="50" charset="-128"/>
                <a:ea typeface="Meiryo UI" panose="020B0604030504040204" pitchFamily="50" charset="-128"/>
              </a:rPr>
              <a:t>・購入・施工までトータルサポートします。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a:t>
            </a:r>
            <a:r>
              <a:rPr lang="ja-JP" altLang="en-US" sz="1400" b="1" dirty="0" smtClean="0">
                <a:latin typeface="Meiryo UI" panose="020B0604030504040204" pitchFamily="50" charset="-128"/>
                <a:ea typeface="Meiryo UI" panose="020B0604030504040204" pitchFamily="50" charset="-128"/>
              </a:rPr>
              <a:t>基準</a:t>
            </a:r>
            <a:r>
              <a:rPr lang="ja-JP" altLang="en-US" sz="1400" b="1" dirty="0">
                <a:latin typeface="Meiryo UI" panose="020B0604030504040204" pitchFamily="50" charset="-128"/>
                <a:ea typeface="Meiryo UI" panose="020B0604030504040204" pitchFamily="50" charset="-128"/>
              </a:rPr>
              <a:t>をクリアした販売施工事業者が安心施工します</a:t>
            </a:r>
            <a:r>
              <a:rPr lang="ja-JP" altLang="en-US" sz="1400" b="1" dirty="0" smtClean="0">
                <a:latin typeface="Meiryo UI" panose="020B0604030504040204" pitchFamily="50" charset="-128"/>
                <a:ea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④災害時の停電対策にも役立ちます。</a:t>
            </a:r>
            <a:endParaRPr lang="ja-JP" altLang="en-US" sz="1400" b="1" dirty="0">
              <a:latin typeface="Meiryo UI" panose="020B0604030504040204" pitchFamily="50" charset="-128"/>
              <a:ea typeface="Meiryo UI" panose="020B0604030504040204" pitchFamily="50" charset="-128"/>
            </a:endParaRPr>
          </a:p>
        </p:txBody>
      </p:sp>
      <p:sp>
        <p:nvSpPr>
          <p:cNvPr id="19"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ja-JP" altLang="en-US" b="1" dirty="0">
                <a:solidFill>
                  <a:prstClr val="white"/>
                </a:solidFill>
              </a:rPr>
              <a:t>９</a:t>
            </a:r>
            <a:endParaRPr lang="en-US" altLang="ja-JP" b="1" dirty="0" smtClean="0">
              <a:solidFill>
                <a:prstClr val="white"/>
              </a:solidFill>
            </a:endParaRPr>
          </a:p>
        </p:txBody>
      </p:sp>
      <p:sp>
        <p:nvSpPr>
          <p:cNvPr id="2" name="正方形/長方形 1"/>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＜本事業のポイント＞</a:t>
            </a:r>
            <a:endParaRPr kumimoji="1" lang="ja-JP" altLang="en-US" sz="14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4709933" y="4843569"/>
            <a:ext cx="1859322" cy="307777"/>
          </a:xfrm>
          <a:prstGeom prst="rect">
            <a:avLst/>
          </a:prstGeom>
          <a:solidFill>
            <a:schemeClr val="bg1"/>
          </a:solidFill>
          <a:ln>
            <a:noFill/>
            <a:prstDash val="solid"/>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事業スケジュール</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5017537" y="1924301"/>
            <a:ext cx="2091822" cy="1346266"/>
          </a:xfrm>
          <a:prstGeom prst="rect">
            <a:avLst/>
          </a:prstGeom>
          <a:noFill/>
        </p:spPr>
        <p:txBody>
          <a:bodyPr wrap="square" rtlCol="0">
            <a:spAutoFit/>
          </a:bodyPr>
          <a:lstStyle/>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太陽光発電の設置に</a:t>
            </a:r>
            <a:endParaRPr lang="en-US" altLang="ja-JP" sz="1400" b="1" dirty="0" smtClean="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踏み切れていない層への</a:t>
            </a:r>
            <a:endParaRPr lang="en-US" altLang="ja-JP" sz="1400" b="1" dirty="0" smtClean="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導入を後押しすることで、</a:t>
            </a:r>
            <a:endParaRPr lang="en-US" altLang="ja-JP" sz="1400" b="1" dirty="0" smtClean="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新しい</a:t>
            </a:r>
            <a:r>
              <a:rPr lang="ja-JP" altLang="en-US" sz="1400" b="1" dirty="0">
                <a:latin typeface="Meiryo UI" panose="020B0604030504040204" pitchFamily="50" charset="-128"/>
                <a:ea typeface="Meiryo UI" panose="020B0604030504040204" pitchFamily="50" charset="-128"/>
              </a:rPr>
              <a:t>需要の</a:t>
            </a:r>
            <a:r>
              <a:rPr lang="ja-JP" altLang="en-US" sz="1400" b="1" dirty="0" smtClean="0">
                <a:latin typeface="Meiryo UI" panose="020B0604030504040204" pitchFamily="50" charset="-128"/>
                <a:ea typeface="Meiryo UI" panose="020B0604030504040204" pitchFamily="50" charset="-128"/>
              </a:rPr>
              <a:t>掘り起こしを</a:t>
            </a:r>
            <a:endParaRPr lang="en-US" altLang="ja-JP" sz="1400" b="1" dirty="0" smtClean="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grpSp>
        <p:nvGrpSpPr>
          <p:cNvPr id="13" name="グループ化 12"/>
          <p:cNvGrpSpPr/>
          <p:nvPr/>
        </p:nvGrpSpPr>
        <p:grpSpPr>
          <a:xfrm>
            <a:off x="4765772" y="5149906"/>
            <a:ext cx="5041169" cy="1250803"/>
            <a:chOff x="2756081" y="2894309"/>
            <a:chExt cx="5041169" cy="1250803"/>
          </a:xfrm>
        </p:grpSpPr>
        <p:sp>
          <p:nvSpPr>
            <p:cNvPr id="3" name="テキスト ボックス 2"/>
            <p:cNvSpPr txBox="1"/>
            <p:nvPr/>
          </p:nvSpPr>
          <p:spPr>
            <a:xfrm>
              <a:off x="2756081" y="2898617"/>
              <a:ext cx="1904005" cy="1246495"/>
            </a:xfrm>
            <a:prstGeom prst="rect">
              <a:avLst/>
            </a:prstGeom>
            <a:noFill/>
          </p:spPr>
          <p:txBody>
            <a:bodyPr wrap="square" rtlCol="0">
              <a:spAutoFit/>
            </a:bodyPr>
            <a:lstStyle/>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4</a:t>
              </a:r>
              <a:r>
                <a:rPr lang="ja-JP" altLang="en-US" sz="1300" dirty="0" smtClean="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a:t>
              </a:r>
              <a:r>
                <a:rPr lang="ja-JP" altLang="en-US" sz="1300" dirty="0" smtClean="0">
                  <a:latin typeface="Meiryo UI" panose="020B0604030504040204" pitchFamily="50" charset="-128"/>
                  <a:ea typeface="Meiryo UI" panose="020B0604030504040204" pitchFamily="50" charset="-128"/>
                </a:rPr>
                <a:t>日～</a:t>
              </a:r>
              <a:r>
                <a:rPr lang="en-US" altLang="ja-JP" sz="1300" dirty="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30</a:t>
              </a:r>
              <a:r>
                <a:rPr lang="ja-JP" altLang="en-US" sz="1300" dirty="0" smtClean="0">
                  <a:latin typeface="Meiryo UI" panose="020B0604030504040204" pitchFamily="50" charset="-128"/>
                  <a:ea typeface="Meiryo UI" panose="020B0604030504040204" pitchFamily="50" charset="-128"/>
                </a:rPr>
                <a:t>日</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5</a:t>
              </a:r>
              <a:r>
                <a:rPr lang="ja-JP" altLang="en-US" sz="1300" dirty="0" smtClean="0">
                  <a:latin typeface="Meiryo UI" panose="020B0604030504040204" pitchFamily="50" charset="-128"/>
                  <a:ea typeface="Meiryo UI" panose="020B0604030504040204" pitchFamily="50" charset="-128"/>
                </a:rPr>
                <a:t>月下旬</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月上旬</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14</a:t>
              </a:r>
              <a:r>
                <a:rPr lang="ja-JP" altLang="en-US" sz="1300" dirty="0" smtClean="0">
                  <a:latin typeface="Meiryo UI" panose="020B0604030504040204" pitchFamily="50" charset="-128"/>
                  <a:ea typeface="Meiryo UI" panose="020B0604030504040204" pitchFamily="50" charset="-128"/>
                </a:rPr>
                <a:t>日まで</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8</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rPr>
                <a:t>月頃</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11</a:t>
              </a:r>
              <a:r>
                <a:rPr lang="ja-JP" altLang="en-US" sz="1300" dirty="0" smtClean="0">
                  <a:latin typeface="Meiryo UI" panose="020B0604030504040204" pitchFamily="50" charset="-128"/>
                  <a:ea typeface="Meiryo UI" panose="020B0604030504040204" pitchFamily="50" charset="-128"/>
                </a:rPr>
                <a:t>月～翌年</a:t>
              </a:r>
              <a:r>
                <a:rPr lang="en-US" altLang="ja-JP" sz="1300" dirty="0" smtClean="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月頃</a:t>
              </a:r>
              <a:endParaRPr lang="en-US" altLang="ja-JP" sz="1300" dirty="0" smtClean="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a:t>
              </a:r>
              <a:r>
                <a:rPr lang="ja-JP" altLang="en-US" sz="1300" dirty="0" smtClean="0">
                  <a:latin typeface="Meiryo UI" panose="020B0604030504040204" pitchFamily="50" charset="-128"/>
                  <a:ea typeface="Meiryo UI" panose="020B0604030504040204" pitchFamily="50" charset="-128"/>
                </a:rPr>
                <a:t>選定</a:t>
              </a:r>
              <a:r>
                <a:rPr lang="ja-JP" altLang="en-US" sz="1300" dirty="0">
                  <a:latin typeface="Meiryo UI" panose="020B0604030504040204" pitchFamily="50" charset="-128"/>
                  <a:ea typeface="Meiryo UI" panose="020B0604030504040204" pitchFamily="50" charset="-128"/>
                </a:rPr>
                <a:t>及</a:t>
              </a:r>
              <a:r>
                <a:rPr lang="ja-JP" altLang="en-US" sz="1300" dirty="0" smtClean="0">
                  <a:latin typeface="Meiryo UI" panose="020B0604030504040204" pitchFamily="50" charset="-128"/>
                  <a:ea typeface="Meiryo UI" panose="020B0604030504040204" pitchFamily="50" charset="-128"/>
                </a:rPr>
                <a:t>び入札</a:t>
              </a:r>
              <a:r>
                <a:rPr lang="ja-JP" altLang="en-US" sz="1300" dirty="0">
                  <a:latin typeface="Meiryo UI" panose="020B0604030504040204" pitchFamily="50" charset="-128"/>
                  <a:ea typeface="Meiryo UI" panose="020B0604030504040204" pitchFamily="50" charset="-128"/>
                </a:rPr>
                <a:t>による価格</a:t>
              </a:r>
              <a:r>
                <a:rPr lang="ja-JP" altLang="en-US" sz="1300" dirty="0" smtClean="0">
                  <a:latin typeface="Meiryo UI" panose="020B0604030504040204" pitchFamily="50" charset="-128"/>
                  <a:ea typeface="Meiryo UI" panose="020B0604030504040204" pitchFamily="50" charset="-128"/>
                </a:rPr>
                <a:t>決定</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購入判断</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現地調査・契約</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工事実施</a:t>
              </a:r>
              <a:endParaRPr lang="en-US" altLang="ja-JP" sz="1300" dirty="0" smtClean="0">
                <a:latin typeface="Meiryo UI" panose="020B0604030504040204" pitchFamily="50" charset="-128"/>
                <a:ea typeface="Meiryo UI" panose="020B0604030504040204" pitchFamily="50" charset="-128"/>
              </a:endParaRPr>
            </a:p>
          </p:txBody>
        </p:sp>
      </p:grpSp>
      <p:sp>
        <p:nvSpPr>
          <p:cNvPr id="36" name="テキスト ボックス 35"/>
          <p:cNvSpPr txBox="1"/>
          <p:nvPr/>
        </p:nvSpPr>
        <p:spPr>
          <a:xfrm>
            <a:off x="6970077" y="4499433"/>
            <a:ext cx="2185214" cy="292388"/>
          </a:xfrm>
          <a:prstGeom prst="rect">
            <a:avLst/>
          </a:prstGeom>
          <a:noFill/>
          <a:ln>
            <a:noFill/>
          </a:ln>
        </p:spPr>
        <p:txBody>
          <a:bodyPr wrap="none" rtlCol="0">
            <a:spAutoFit/>
          </a:bodyPr>
          <a:lstStyle/>
          <a:p>
            <a:r>
              <a:rPr kumimoji="1" lang="ja-JP" altLang="en-US" sz="1300" dirty="0" smtClean="0">
                <a:latin typeface="メイリオ" panose="020B0604030504040204" pitchFamily="50" charset="-128"/>
                <a:ea typeface="メイリオ" panose="020B0604030504040204" pitchFamily="50" charset="-128"/>
              </a:rPr>
              <a:t>府民の意識想定イメージ図</a:t>
            </a:r>
            <a:endParaRPr kumimoji="1" lang="en-US" altLang="ja-JP" sz="1300" dirty="0" smtClean="0">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7288543" y="4041018"/>
            <a:ext cx="2306985" cy="507831"/>
          </a:xfrm>
          <a:prstGeom prst="rect">
            <a:avLst/>
          </a:prstGeom>
          <a:noFill/>
        </p:spPr>
        <p:txBody>
          <a:bodyPr wrap="square" rtlCol="0">
            <a:spAutoFit/>
          </a:bodyPr>
          <a:lstStyle/>
          <a:p>
            <a:pPr algn="r"/>
            <a:r>
              <a:rPr lang="ja-JP" altLang="en-US" sz="900" dirty="0" smtClean="0">
                <a:latin typeface="メイリオ" panose="020B0604030504040204" pitchFamily="50" charset="-128"/>
                <a:ea typeface="メイリオ" panose="020B0604030504040204" pitchFamily="50" charset="-128"/>
              </a:rPr>
              <a:t>大阪府</a:t>
            </a:r>
            <a:r>
              <a:rPr lang="ja-JP" altLang="en-US" sz="900" dirty="0">
                <a:latin typeface="メイリオ" panose="020B0604030504040204" pitchFamily="50" charset="-128"/>
                <a:ea typeface="メイリオ" panose="020B0604030504040204" pitchFamily="50" charset="-128"/>
              </a:rPr>
              <a:t>アンケート</a:t>
            </a:r>
            <a:r>
              <a:rPr lang="ja-JP" altLang="en-US" sz="900" dirty="0" smtClean="0">
                <a:latin typeface="メイリオ" panose="020B0604030504040204" pitchFamily="50" charset="-128"/>
                <a:ea typeface="メイリオ" panose="020B0604030504040204" pitchFamily="50" charset="-128"/>
              </a:rPr>
              <a:t>調査</a:t>
            </a:r>
            <a:endParaRPr lang="en-US" altLang="ja-JP" sz="900" dirty="0" smtClean="0">
              <a:latin typeface="メイリオ" panose="020B0604030504040204" pitchFamily="50" charset="-128"/>
              <a:ea typeface="メイリオ" panose="020B0604030504040204" pitchFamily="50" charset="-128"/>
            </a:endParaRPr>
          </a:p>
          <a:p>
            <a:pPr algn="r"/>
            <a:r>
              <a:rPr lang="en-US" altLang="ja-JP" sz="900" dirty="0" smtClean="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a:t>
            </a:r>
            <a:r>
              <a:rPr lang="ja-JP" altLang="en-US" sz="900" dirty="0" smtClean="0">
                <a:latin typeface="メイリオ" panose="020B0604030504040204" pitchFamily="50" charset="-128"/>
                <a:ea typeface="メイリオ" panose="020B0604030504040204" pitchFamily="50" charset="-128"/>
              </a:rPr>
              <a:t>調査</a:t>
            </a:r>
            <a:endParaRPr lang="en-US" altLang="ja-JP" sz="900" dirty="0" smtClean="0">
              <a:latin typeface="メイリオ" panose="020B0604030504040204" pitchFamily="50" charset="-128"/>
              <a:ea typeface="メイリオ" panose="020B0604030504040204" pitchFamily="50" charset="-128"/>
            </a:endParaRPr>
          </a:p>
          <a:p>
            <a:pPr algn="r"/>
            <a:r>
              <a:rPr lang="ja-JP" altLang="en-US" sz="900" dirty="0" smtClean="0">
                <a:latin typeface="メイリオ" panose="020B0604030504040204" pitchFamily="50" charset="-128"/>
                <a:ea typeface="メイリオ" panose="020B0604030504040204" pitchFamily="50" charset="-128"/>
              </a:rPr>
              <a:t>資源</a:t>
            </a:r>
            <a:r>
              <a:rPr lang="ja-JP" altLang="en-US" sz="900" dirty="0">
                <a:latin typeface="メイリオ" panose="020B0604030504040204" pitchFamily="50" charset="-128"/>
                <a:ea typeface="メイリオ" panose="020B0604030504040204" pitchFamily="50" charset="-128"/>
              </a:rPr>
              <a:t>エネルギー庁導入件数より</a:t>
            </a:r>
            <a:r>
              <a:rPr lang="ja-JP" altLang="en-US" sz="900" dirty="0" smtClean="0">
                <a:latin typeface="メイリオ" panose="020B0604030504040204" pitchFamily="50" charset="-128"/>
                <a:ea typeface="メイリオ" panose="020B0604030504040204" pitchFamily="50" charset="-128"/>
              </a:rPr>
              <a:t>推定</a:t>
            </a:r>
            <a:endParaRPr lang="ja-JP" altLang="en-US" sz="900" dirty="0">
              <a:latin typeface="メイリオ" panose="020B0604030504040204" pitchFamily="50" charset="-128"/>
              <a:ea typeface="メイリオ" panose="020B0604030504040204" pitchFamily="50" charset="-128"/>
            </a:endParaRPr>
          </a:p>
        </p:txBody>
      </p:sp>
      <p:sp>
        <p:nvSpPr>
          <p:cNvPr id="20" name="正方形/長方形 19"/>
          <p:cNvSpPr/>
          <p:nvPr/>
        </p:nvSpPr>
        <p:spPr>
          <a:xfrm>
            <a:off x="5410781" y="725556"/>
            <a:ext cx="2693406"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52" name="テキスト ボックス 5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＜ターゲットとする府民層＞</a:t>
            </a:r>
            <a:endParaRPr kumimoji="1" lang="ja-JP" altLang="en-US" sz="14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＜購入プラン＞</a:t>
            </a:r>
            <a:endParaRPr kumimoji="1" lang="ja-JP" altLang="en-US" sz="14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4"/>
          <a:stretch>
            <a:fillRect/>
          </a:stretch>
        </p:blipFill>
        <p:spPr>
          <a:xfrm>
            <a:off x="6632180" y="1728615"/>
            <a:ext cx="2905711" cy="2512457"/>
          </a:xfrm>
          <a:prstGeom prst="rect">
            <a:avLst/>
          </a:prstGeom>
        </p:spPr>
      </p:pic>
      <p:sp>
        <p:nvSpPr>
          <p:cNvPr id="54" name="テキスト ボックス 27"/>
          <p:cNvSpPr txBox="1">
            <a:spLocks noChangeArrowheads="1"/>
          </p:cNvSpPr>
          <p:nvPr/>
        </p:nvSpPr>
        <p:spPr bwMode="auto">
          <a:xfrm>
            <a:off x="386665" y="6062591"/>
            <a:ext cx="39550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smtClean="0">
                <a:solidFill>
                  <a:prstClr val="black"/>
                </a:solidFill>
                <a:latin typeface="Meiryo UI" pitchFamily="50" charset="-128"/>
                <a:ea typeface="Meiryo UI" pitchFamily="50" charset="-128"/>
                <a:cs typeface="Meiryo UI" pitchFamily="50" charset="-128"/>
              </a:rPr>
              <a:t>台風</a:t>
            </a:r>
            <a:r>
              <a:rPr lang="en-US" altLang="ja-JP" sz="1100" b="0" i="0" dirty="0">
                <a:solidFill>
                  <a:prstClr val="black"/>
                </a:solidFill>
                <a:latin typeface="Meiryo UI" pitchFamily="50" charset="-128"/>
                <a:ea typeface="Meiryo UI" pitchFamily="50" charset="-128"/>
                <a:cs typeface="Meiryo UI" pitchFamily="50" charset="-128"/>
              </a:rPr>
              <a:t>15</a:t>
            </a:r>
            <a:r>
              <a:rPr lang="ja-JP" altLang="en-US" sz="1100" b="0" i="0" dirty="0" smtClean="0">
                <a:solidFill>
                  <a:prstClr val="black"/>
                </a:solidFill>
                <a:latin typeface="Meiryo UI" pitchFamily="50" charset="-128"/>
                <a:ea typeface="Meiryo UI" pitchFamily="50" charset="-128"/>
                <a:cs typeface="Meiryo UI" pitchFamily="50" charset="-128"/>
              </a:rPr>
              <a:t>号</a:t>
            </a:r>
            <a:r>
              <a:rPr lang="en-US" altLang="ja-JP" sz="1100" b="0" i="0" smtClean="0">
                <a:solidFill>
                  <a:prstClr val="black"/>
                </a:solidFill>
                <a:latin typeface="Meiryo UI" pitchFamily="50" charset="-128"/>
                <a:ea typeface="Meiryo UI" pitchFamily="50" charset="-128"/>
                <a:cs typeface="Meiryo UI" pitchFamily="50" charset="-128"/>
              </a:rPr>
              <a:t>(R1.9)</a:t>
            </a:r>
            <a:r>
              <a:rPr lang="ja-JP" altLang="en-US" sz="1100" b="0" i="0" dirty="0" smtClean="0">
                <a:solidFill>
                  <a:prstClr val="black"/>
                </a:solidFill>
                <a:latin typeface="Meiryo UI" pitchFamily="50" charset="-128"/>
                <a:ea typeface="Meiryo UI" pitchFamily="50" charset="-128"/>
                <a:cs typeface="Meiryo UI" pitchFamily="50" charset="-128"/>
              </a:rPr>
              <a:t>による停電被害では、太陽光パネルと蓄電池の</a:t>
            </a:r>
            <a:endParaRPr lang="en-US" altLang="ja-JP" sz="1100" b="0" i="0" dirty="0" smtClean="0">
              <a:solidFill>
                <a:prstClr val="black"/>
              </a:solidFill>
              <a:latin typeface="Meiryo UI" pitchFamily="50" charset="-128"/>
              <a:ea typeface="Meiryo UI" pitchFamily="50" charset="-128"/>
              <a:cs typeface="Meiryo UI" pitchFamily="50" charset="-128"/>
            </a:endParaRPr>
          </a:p>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 </a:t>
            </a:r>
            <a:r>
              <a:rPr lang="en-US" altLang="ja-JP" sz="1100" b="0" i="0" dirty="0" smtClean="0">
                <a:solidFill>
                  <a:prstClr val="black"/>
                </a:solidFill>
                <a:latin typeface="Meiryo UI" pitchFamily="50" charset="-128"/>
                <a:ea typeface="Meiryo UI" pitchFamily="50" charset="-128"/>
                <a:cs typeface="Meiryo UI" pitchFamily="50" charset="-128"/>
              </a:rPr>
              <a:t>  </a:t>
            </a:r>
            <a:r>
              <a:rPr lang="ja-JP" altLang="en-US" sz="1100" b="0" i="0" dirty="0" smtClean="0">
                <a:solidFill>
                  <a:prstClr val="black"/>
                </a:solidFill>
                <a:latin typeface="Meiryo UI" pitchFamily="50" charset="-128"/>
                <a:ea typeface="Meiryo UI" pitchFamily="50" charset="-128"/>
                <a:cs typeface="Meiryo UI" pitchFamily="50" charset="-128"/>
              </a:rPr>
              <a:t>組合せで、最大５日間の電力が確保された事例があります。</a:t>
            </a:r>
            <a:endParaRPr lang="ja-JP" altLang="en-US" sz="1100" b="0" i="0" dirty="0">
              <a:solidFill>
                <a:prstClr val="black"/>
              </a:solidFill>
              <a:latin typeface="Meiryo UI" pitchFamily="50" charset="-128"/>
              <a:ea typeface="Meiryo UI" pitchFamily="50" charset="-128"/>
              <a:cs typeface="Meiryo UI" pitchFamily="50" charset="-128"/>
            </a:endParaRPr>
          </a:p>
        </p:txBody>
      </p:sp>
      <p:pic>
        <p:nvPicPr>
          <p:cNvPr id="57" name="図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spTree>
    <p:extLst>
      <p:ext uri="{BB962C8B-B14F-4D97-AF65-F5344CB8AC3E}">
        <p14:creationId xmlns:p14="http://schemas.microsoft.com/office/powerpoint/2010/main" val="2385533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49" name="角丸四角形 48"/>
          <p:cNvSpPr/>
          <p:nvPr/>
        </p:nvSpPr>
        <p:spPr>
          <a:xfrm>
            <a:off x="63119" y="618565"/>
            <a:ext cx="9769805" cy="611841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graphicFrame>
        <p:nvGraphicFramePr>
          <p:cNvPr id="50" name="表 49"/>
          <p:cNvGraphicFramePr>
            <a:graphicFrameLocks noGrp="1"/>
          </p:cNvGraphicFramePr>
          <p:nvPr>
            <p:extLst>
              <p:ext uri="{D42A27DB-BD31-4B8C-83A1-F6EECF244321}">
                <p14:modId xmlns:p14="http://schemas.microsoft.com/office/powerpoint/2010/main" val="2172300629"/>
              </p:ext>
            </p:extLst>
          </p:nvPr>
        </p:nvGraphicFramePr>
        <p:xfrm>
          <a:off x="253593" y="3946243"/>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5">
                        <a:lumMod val="20000"/>
                        <a:lumOff val="80000"/>
                      </a:schemeClr>
                    </a:solidFill>
                  </a:tcPr>
                </a:tc>
                <a:tc>
                  <a:txBody>
                    <a:bodyPr/>
                    <a:lstStyle/>
                    <a:p>
                      <a:pPr algn="ctr"/>
                      <a:r>
                        <a:rPr lang="ja-JP" altLang="en-US" sz="1000" b="1" dirty="0" smtClean="0">
                          <a:solidFill>
                            <a:schemeClr val="tx1"/>
                          </a:solidFill>
                          <a:latin typeface="Meiryo UI" pitchFamily="50" charset="-128"/>
                          <a:ea typeface="Meiryo UI" pitchFamily="50" charset="-128"/>
                          <a:cs typeface="Meiryo UI" pitchFamily="50" charset="-128"/>
                        </a:rPr>
                        <a:t>太陽光</a:t>
                      </a:r>
                      <a:endParaRPr lang="en-US" altLang="ja-JP" sz="1000" b="1" dirty="0" smtClean="0">
                        <a:solidFill>
                          <a:schemeClr val="tx1"/>
                        </a:solidFill>
                        <a:latin typeface="Meiryo UI" pitchFamily="50" charset="-128"/>
                        <a:ea typeface="Meiryo UI" pitchFamily="50" charset="-128"/>
                        <a:cs typeface="Meiryo UI" pitchFamily="50" charset="-128"/>
                      </a:endParaRPr>
                    </a:p>
                  </a:txBody>
                  <a:tcPr marL="99060" marR="99060" anchor="ctr">
                    <a:solidFill>
                      <a:schemeClr val="accent5">
                        <a:lumMod val="20000"/>
                        <a:lumOff val="80000"/>
                      </a:schemeClr>
                    </a:solidFill>
                  </a:tcPr>
                </a:tc>
                <a:tc>
                  <a:txBody>
                    <a:bodyPr/>
                    <a:lstStyle/>
                    <a:p>
                      <a:pPr algn="ctr"/>
                      <a:r>
                        <a:rPr lang="ja-JP" altLang="en-US" sz="1000" b="1" dirty="0" smtClean="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5">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smtClean="0">
                          <a:solidFill>
                            <a:schemeClr val="tx1"/>
                          </a:solidFill>
                          <a:latin typeface="Meiryo UI" pitchFamily="50" charset="-128"/>
                          <a:ea typeface="Meiryo UI" pitchFamily="50" charset="-128"/>
                          <a:cs typeface="Meiryo UI" pitchFamily="50" charset="-128"/>
                        </a:rPr>
                        <a:t>製造者</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000" b="0" dirty="0" smtClean="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smtClean="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000" b="0" dirty="0" smtClean="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smtClean="0">
                          <a:solidFill>
                            <a:schemeClr val="tx1"/>
                          </a:solidFill>
                          <a:latin typeface="Meiryo UI" pitchFamily="50" charset="-128"/>
                          <a:ea typeface="Meiryo UI" pitchFamily="50" charset="-128"/>
                          <a:cs typeface="Meiryo UI" pitchFamily="50" charset="-128"/>
                        </a:rPr>
                        <a:t>1kWh</a:t>
                      </a:r>
                      <a:r>
                        <a:rPr lang="ja-JP" altLang="en-US" sz="1000" b="0" dirty="0" smtClean="0">
                          <a:solidFill>
                            <a:schemeClr val="tx1"/>
                          </a:solidFill>
                          <a:latin typeface="Meiryo UI" pitchFamily="50" charset="-128"/>
                          <a:ea typeface="Meiryo UI" pitchFamily="50" charset="-128"/>
                          <a:cs typeface="Meiryo UI" pitchFamily="50" charset="-128"/>
                        </a:rPr>
                        <a:t>以上</a:t>
                      </a:r>
                      <a:r>
                        <a:rPr lang="en-US" altLang="ja-JP" sz="1000" b="0" dirty="0" smtClean="0">
                          <a:solidFill>
                            <a:schemeClr val="tx1"/>
                          </a:solidFill>
                          <a:latin typeface="Meiryo UI" pitchFamily="50" charset="-128"/>
                          <a:ea typeface="Meiryo UI" pitchFamily="50" charset="-128"/>
                          <a:cs typeface="Meiryo UI" pitchFamily="50" charset="-128"/>
                        </a:rPr>
                        <a:t>17kWh</a:t>
                      </a:r>
                      <a:r>
                        <a:rPr lang="ja-JP" altLang="en-US" sz="1000" b="0" dirty="0" smtClean="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smtClean="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smtClean="0">
                          <a:solidFill>
                            <a:schemeClr val="tx1"/>
                          </a:solidFill>
                          <a:latin typeface="Meiryo UI" pitchFamily="50" charset="-128"/>
                          <a:ea typeface="Meiryo UI" pitchFamily="50" charset="-128"/>
                          <a:cs typeface="Meiryo UI" pitchFamily="50" charset="-128"/>
                        </a:rPr>
                        <a:t>登録パネルメーカー</a:t>
                      </a:r>
                      <a:r>
                        <a:rPr lang="ja-JP" altLang="en-US" sz="1000" b="0" dirty="0" smtClean="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smtClean="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dirty="0" smtClean="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smtClean="0">
                          <a:solidFill>
                            <a:schemeClr val="tx1"/>
                          </a:solidFill>
                          <a:latin typeface="Meiryo UI" pitchFamily="50" charset="-128"/>
                          <a:ea typeface="Meiryo UI" pitchFamily="50" charset="-128"/>
                          <a:cs typeface="Meiryo UI" pitchFamily="50" charset="-128"/>
                        </a:rPr>
                        <a:t>販売</a:t>
                      </a:r>
                      <a:r>
                        <a:rPr kumimoji="1" lang="ja-JP" altLang="en-US" sz="1000" b="0" dirty="0" smtClean="0">
                          <a:solidFill>
                            <a:schemeClr val="tx1"/>
                          </a:solidFill>
                          <a:latin typeface="Meiryo UI" pitchFamily="50" charset="-128"/>
                          <a:ea typeface="Meiryo UI" pitchFamily="50" charset="-128"/>
                          <a:cs typeface="Meiryo UI" pitchFamily="50" charset="-128"/>
                        </a:rPr>
                        <a:t>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大阪府内で、過去直近</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sp>
        <p:nvSpPr>
          <p:cNvPr id="51" name="角丸四角形 50"/>
          <p:cNvSpPr/>
          <p:nvPr/>
        </p:nvSpPr>
        <p:spPr>
          <a:xfrm>
            <a:off x="4594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2" name="テキスト ボックス 27"/>
          <p:cNvSpPr txBox="1">
            <a:spLocks noChangeArrowheads="1"/>
          </p:cNvSpPr>
          <p:nvPr/>
        </p:nvSpPr>
        <p:spPr bwMode="auto">
          <a:xfrm>
            <a:off x="119198" y="1244583"/>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smtClean="0">
                <a:latin typeface="Meiryo UI" pitchFamily="50" charset="-128"/>
                <a:ea typeface="Meiryo UI" pitchFamily="50" charset="-128"/>
                <a:cs typeface="Meiryo UI" pitchFamily="50" charset="-128"/>
              </a:rPr>
              <a:t>◆府民が安心して太陽光発電</a:t>
            </a:r>
            <a:r>
              <a:rPr lang="ja-JP" altLang="en-US" b="0" i="0" strike="sngStrike" dirty="0" smtClean="0">
                <a:latin typeface="Meiryo UI" pitchFamily="50" charset="-128"/>
                <a:ea typeface="Meiryo UI" pitchFamily="50" charset="-128"/>
                <a:cs typeface="Meiryo UI" pitchFamily="50" charset="-128"/>
              </a:rPr>
              <a:t>設備</a:t>
            </a:r>
            <a:r>
              <a:rPr lang="ja-JP" altLang="en-US" b="0" i="0" dirty="0" smtClean="0">
                <a:latin typeface="Meiryo UI" pitchFamily="50" charset="-128"/>
                <a:ea typeface="Meiryo UI" pitchFamily="50" charset="-128"/>
                <a:cs typeface="Meiryo UI" pitchFamily="50" charset="-128"/>
              </a:rPr>
              <a:t>及び蓄電池システムを設置できるよう、メーカー、施工店及び販売店を望ましい行動へ誘導するとともに、一定の基準を満たす事業者を登録及び公表し、府民にＰＲすることで</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太陽光発電及び蓄電池システムの普及・促進につなげています。</a:t>
            </a:r>
            <a:endParaRPr lang="en-US" altLang="ja-JP" b="0" i="0" dirty="0" smtClean="0">
              <a:latin typeface="Meiryo UI" pitchFamily="50" charset="-128"/>
              <a:ea typeface="Meiryo UI" pitchFamily="50" charset="-128"/>
              <a:cs typeface="Meiryo UI" pitchFamily="50" charset="-128"/>
            </a:endParaRPr>
          </a:p>
        </p:txBody>
      </p:sp>
      <p:sp>
        <p:nvSpPr>
          <p:cNvPr id="53" name="角丸四角形 52"/>
          <p:cNvSpPr/>
          <p:nvPr/>
        </p:nvSpPr>
        <p:spPr>
          <a:xfrm>
            <a:off x="142555" y="757086"/>
            <a:ext cx="3223736" cy="36177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54" name="テキスト ボックス 53"/>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smtClean="0">
                <a:latin typeface="Meiryo UI" pitchFamily="50" charset="-128"/>
                <a:ea typeface="Meiryo UI" pitchFamily="50" charset="-128"/>
                <a:cs typeface="Meiryo UI" pitchFamily="50" charset="-128"/>
              </a:rPr>
              <a:t>＜事業者の登録要件（概要）＞</a:t>
            </a:r>
            <a:endParaRPr lang="ja-JP" altLang="en-US" sz="1300" b="1" dirty="0">
              <a:latin typeface="Meiryo UI" pitchFamily="50" charset="-128"/>
              <a:ea typeface="Meiryo UI" pitchFamily="50" charset="-128"/>
              <a:cs typeface="Meiryo UI" pitchFamily="50" charset="-128"/>
            </a:endParaRPr>
          </a:p>
        </p:txBody>
      </p:sp>
      <p:sp>
        <p:nvSpPr>
          <p:cNvPr id="55" name="正方形/長方形 54"/>
          <p:cNvSpPr/>
          <p:nvPr/>
        </p:nvSpPr>
        <p:spPr>
          <a:xfrm>
            <a:off x="3292516" y="890880"/>
            <a:ext cx="5189061"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a:xfrm>
            <a:off x="15772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a:t>
            </a:r>
            <a:r>
              <a:rPr lang="ja-JP" altLang="en-US" sz="1050" b="1" kern="100" dirty="0" smtClean="0">
                <a:solidFill>
                  <a:schemeClr val="tx1"/>
                </a:solidFill>
                <a:latin typeface="Meiryo UI" panose="020B0604030504040204" pitchFamily="50" charset="-128"/>
                <a:ea typeface="Meiryo UI" panose="020B0604030504040204" pitchFamily="50" charset="-128"/>
                <a:cs typeface="Times New Roman"/>
              </a:rPr>
              <a:t>スマートエネルギーセンター</a:t>
            </a:r>
            <a:endParaRPr lang="ja-JP" altLang="en-US"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7" name="角丸四角形 56"/>
          <p:cNvSpPr/>
          <p:nvPr/>
        </p:nvSpPr>
        <p:spPr>
          <a:xfrm>
            <a:off x="36867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9" name="左中かっこ 58"/>
          <p:cNvSpPr/>
          <p:nvPr/>
        </p:nvSpPr>
        <p:spPr>
          <a:xfrm>
            <a:off x="13059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60" name="テキスト ボックス 47"/>
          <p:cNvSpPr txBox="1"/>
          <p:nvPr/>
        </p:nvSpPr>
        <p:spPr>
          <a:xfrm>
            <a:off x="5415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smtClean="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smtClean="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a:t>
            </a:r>
            <a:r>
              <a:rPr lang="ja-JP" altLang="en-US" sz="1050" b="1" kern="100" dirty="0" smtClean="0">
                <a:solidFill>
                  <a:schemeClr val="tx1"/>
                </a:solidFill>
                <a:latin typeface="Meiryo UI" panose="020B0604030504040204" pitchFamily="50" charset="-128"/>
                <a:ea typeface="Meiryo UI" panose="020B0604030504040204" pitchFamily="50" charset="-128"/>
                <a:cs typeface="Times New Roman"/>
              </a:rPr>
              <a:t>　　　施工店</a:t>
            </a:r>
            <a:endParaRPr lang="en-US" altLang="ja-JP" sz="1050" b="1" kern="100" dirty="0" smtClean="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a:t>
            </a:r>
            <a:r>
              <a:rPr lang="ja-JP" altLang="en-US" sz="1050" b="1" kern="100" dirty="0" smtClean="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smtClean="0">
              <a:solidFill>
                <a:schemeClr val="tx1"/>
              </a:solidFill>
              <a:latin typeface="Meiryo UI" panose="020B0604030504040204" pitchFamily="50" charset="-128"/>
              <a:ea typeface="Meiryo UI" panose="020B0604030504040204" pitchFamily="50" charset="-128"/>
              <a:cs typeface="Times New Roman"/>
            </a:endParaRPr>
          </a:p>
        </p:txBody>
      </p:sp>
      <p:sp>
        <p:nvSpPr>
          <p:cNvPr id="61" name="テキスト ボックス 47"/>
          <p:cNvSpPr txBox="1"/>
          <p:nvPr/>
        </p:nvSpPr>
        <p:spPr>
          <a:xfrm>
            <a:off x="39972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smtClean="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smtClean="0">
              <a:solidFill>
                <a:schemeClr val="tx1"/>
              </a:solidFill>
              <a:latin typeface="Meiryo UI" panose="020B0604030504040204" pitchFamily="50" charset="-128"/>
              <a:ea typeface="Meiryo UI" panose="020B0604030504040204" pitchFamily="50" charset="-128"/>
              <a:cs typeface="Times New Roman"/>
            </a:endParaRPr>
          </a:p>
        </p:txBody>
      </p:sp>
      <p:cxnSp>
        <p:nvCxnSpPr>
          <p:cNvPr id="62" name="直線矢印コネクタ 61"/>
          <p:cNvCxnSpPr/>
          <p:nvPr/>
        </p:nvCxnSpPr>
        <p:spPr>
          <a:xfrm flipH="1">
            <a:off x="6851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a:off x="9213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36748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a:off x="37812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a:off x="23001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23174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4" name="テキスト ボックス 47"/>
          <p:cNvSpPr txBox="1"/>
          <p:nvPr/>
        </p:nvSpPr>
        <p:spPr>
          <a:xfrm rot="19482391">
            <a:off x="7631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smtClean="0">
              <a:solidFill>
                <a:schemeClr val="tx1"/>
              </a:solidFill>
              <a:latin typeface="Meiryo UI" panose="020B0604030504040204" pitchFamily="50" charset="-128"/>
              <a:ea typeface="Meiryo UI" panose="020B0604030504040204" pitchFamily="50" charset="-128"/>
              <a:cs typeface="Times New Roman"/>
            </a:endParaRPr>
          </a:p>
        </p:txBody>
      </p:sp>
      <p:sp>
        <p:nvSpPr>
          <p:cNvPr id="95" name="テキスト ボックス 47"/>
          <p:cNvSpPr txBox="1"/>
          <p:nvPr/>
        </p:nvSpPr>
        <p:spPr>
          <a:xfrm rot="19495821">
            <a:off x="12845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smtClean="0">
              <a:solidFill>
                <a:schemeClr val="tx1"/>
              </a:solidFill>
              <a:latin typeface="Meiryo UI" panose="020B0604030504040204" pitchFamily="50" charset="-128"/>
              <a:ea typeface="Meiryo UI" panose="020B0604030504040204" pitchFamily="50" charset="-128"/>
              <a:cs typeface="Times New Roman"/>
            </a:endParaRPr>
          </a:p>
        </p:txBody>
      </p:sp>
      <p:sp>
        <p:nvSpPr>
          <p:cNvPr id="96" name="テキスト ボックス 47"/>
          <p:cNvSpPr txBox="1"/>
          <p:nvPr/>
        </p:nvSpPr>
        <p:spPr>
          <a:xfrm rot="1799158">
            <a:off x="40017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smtClean="0">
                <a:solidFill>
                  <a:schemeClr val="tx1"/>
                </a:solidFill>
                <a:latin typeface="Meiryo UI" panose="020B0604030504040204" pitchFamily="50" charset="-128"/>
                <a:ea typeface="Meiryo UI" panose="020B0604030504040204" pitchFamily="50" charset="-128"/>
                <a:cs typeface="Times New Roman"/>
              </a:rPr>
              <a:t>情報</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提供</a:t>
            </a:r>
            <a:endParaRPr lang="en-US" altLang="ja-JP" sz="1050" kern="100" dirty="0" smtClean="0">
              <a:solidFill>
                <a:schemeClr val="tx1"/>
              </a:solidFill>
              <a:latin typeface="Meiryo UI" panose="020B0604030504040204" pitchFamily="50" charset="-128"/>
              <a:ea typeface="Meiryo UI" panose="020B0604030504040204" pitchFamily="50" charset="-128"/>
              <a:cs typeface="Times New Roman"/>
            </a:endParaRPr>
          </a:p>
        </p:txBody>
      </p:sp>
      <p:sp>
        <p:nvSpPr>
          <p:cNvPr id="97" name="テキスト ボックス 47"/>
          <p:cNvSpPr txBox="1"/>
          <p:nvPr/>
        </p:nvSpPr>
        <p:spPr>
          <a:xfrm rot="1793614">
            <a:off x="38353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smtClean="0">
              <a:solidFill>
                <a:schemeClr val="tx1"/>
              </a:solidFill>
              <a:latin typeface="Meiryo UI" panose="020B0604030504040204" pitchFamily="50" charset="-128"/>
              <a:ea typeface="Meiryo UI" panose="020B0604030504040204" pitchFamily="50" charset="-128"/>
              <a:cs typeface="Times New Roman"/>
            </a:endParaRPr>
          </a:p>
        </p:txBody>
      </p:sp>
      <p:sp>
        <p:nvSpPr>
          <p:cNvPr id="98" name="テキスト ボックス 97"/>
          <p:cNvSpPr txBox="1"/>
          <p:nvPr/>
        </p:nvSpPr>
        <p:spPr>
          <a:xfrm>
            <a:off x="26234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smtClean="0">
              <a:solidFill>
                <a:schemeClr val="tx1"/>
              </a:solidFill>
              <a:latin typeface="Meiryo UI" panose="020B0604030504040204" pitchFamily="50" charset="-128"/>
              <a:ea typeface="Meiryo UI" panose="020B0604030504040204" pitchFamily="50" charset="-128"/>
              <a:cs typeface="Times New Roman"/>
            </a:endParaRPr>
          </a:p>
        </p:txBody>
      </p:sp>
      <p:sp>
        <p:nvSpPr>
          <p:cNvPr id="99" name="テキスト ボックス 98"/>
          <p:cNvSpPr txBox="1"/>
          <p:nvPr/>
        </p:nvSpPr>
        <p:spPr>
          <a:xfrm>
            <a:off x="24171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smtClean="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100" name="表 99"/>
          <p:cNvGraphicFramePr>
            <a:graphicFrameLocks noGrp="1"/>
          </p:cNvGraphicFramePr>
          <p:nvPr>
            <p:extLst>
              <p:ext uri="{D42A27DB-BD31-4B8C-83A1-F6EECF244321}">
                <p14:modId xmlns:p14="http://schemas.microsoft.com/office/powerpoint/2010/main" val="1841525793"/>
              </p:ext>
            </p:extLst>
          </p:nvPr>
        </p:nvGraphicFramePr>
        <p:xfrm>
          <a:off x="5364489" y="2217845"/>
          <a:ext cx="4267875" cy="1219200"/>
        </p:xfrm>
        <a:graphic>
          <a:graphicData uri="http://schemas.openxmlformats.org/drawingml/2006/table">
            <a:tbl>
              <a:tblPr firstRow="1" bandRow="1">
                <a:tableStyleId>{5940675A-B579-460E-94D1-54222C63F5DA}</a:tableStyleId>
              </a:tblPr>
              <a:tblGrid>
                <a:gridCol w="756000">
                  <a:extLst>
                    <a:ext uri="{9D8B030D-6E8A-4147-A177-3AD203B41FA5}">
                      <a16:colId xmlns:a16="http://schemas.microsoft.com/office/drawing/2014/main" val="3757262113"/>
                    </a:ext>
                  </a:extLst>
                </a:gridCol>
                <a:gridCol w="500775">
                  <a:extLst>
                    <a:ext uri="{9D8B030D-6E8A-4147-A177-3AD203B41FA5}">
                      <a16:colId xmlns:a16="http://schemas.microsoft.com/office/drawing/2014/main" val="3128077813"/>
                    </a:ext>
                  </a:extLst>
                </a:gridCol>
                <a:gridCol w="500775">
                  <a:extLst>
                    <a:ext uri="{9D8B030D-6E8A-4147-A177-3AD203B41FA5}">
                      <a16:colId xmlns:a16="http://schemas.microsoft.com/office/drawing/2014/main" val="2233054629"/>
                    </a:ext>
                  </a:extLst>
                </a:gridCol>
                <a:gridCol w="500775">
                  <a:extLst>
                    <a:ext uri="{9D8B030D-6E8A-4147-A177-3AD203B41FA5}">
                      <a16:colId xmlns:a16="http://schemas.microsoft.com/office/drawing/2014/main" val="2027108342"/>
                    </a:ext>
                  </a:extLst>
                </a:gridCol>
                <a:gridCol w="500775">
                  <a:extLst>
                    <a:ext uri="{9D8B030D-6E8A-4147-A177-3AD203B41FA5}">
                      <a16:colId xmlns:a16="http://schemas.microsoft.com/office/drawing/2014/main" val="346158796"/>
                    </a:ext>
                  </a:extLst>
                </a:gridCol>
                <a:gridCol w="500775">
                  <a:extLst>
                    <a:ext uri="{9D8B030D-6E8A-4147-A177-3AD203B41FA5}">
                      <a16:colId xmlns:a16="http://schemas.microsoft.com/office/drawing/2014/main" val="1555019360"/>
                    </a:ext>
                  </a:extLst>
                </a:gridCol>
                <a:gridCol w="504000">
                  <a:extLst>
                    <a:ext uri="{9D8B030D-6E8A-4147-A177-3AD203B41FA5}">
                      <a16:colId xmlns:a16="http://schemas.microsoft.com/office/drawing/2014/main" val="4015490920"/>
                    </a:ext>
                  </a:extLst>
                </a:gridCol>
                <a:gridCol w="504000">
                  <a:extLst>
                    <a:ext uri="{9D8B030D-6E8A-4147-A177-3AD203B41FA5}">
                      <a16:colId xmlns:a16="http://schemas.microsoft.com/office/drawing/2014/main" val="751492307"/>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2355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施工店</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販売店</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25</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合計</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11</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52</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79</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90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55</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47</a:t>
                      </a:r>
                    </a:p>
                  </a:txBody>
                  <a:tcPr anchor="ctr"/>
                </a:tc>
                <a:extLst>
                  <a:ext uri="{0D108BD9-81ED-4DB2-BD59-A6C34878D82A}">
                    <a16:rowId xmlns:a16="http://schemas.microsoft.com/office/drawing/2014/main" val="4236387690"/>
                  </a:ext>
                </a:extLst>
              </a:tr>
            </a:tbl>
          </a:graphicData>
        </a:graphic>
      </p:graphicFrame>
      <p:sp>
        <p:nvSpPr>
          <p:cNvPr id="101" name="テキスト ボックス 100"/>
          <p:cNvSpPr txBox="1"/>
          <p:nvPr/>
        </p:nvSpPr>
        <p:spPr>
          <a:xfrm>
            <a:off x="5283219" y="1944341"/>
            <a:ext cx="1606770"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＜実績＞登録件数（件）</a:t>
            </a:r>
            <a:endParaRPr lang="en-US" altLang="ja-JP" sz="1000" dirty="0" smtClean="0">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042393" y="194219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10</a:t>
            </a:r>
          </a:p>
        </p:txBody>
      </p:sp>
    </p:spTree>
    <p:extLst>
      <p:ext uri="{BB962C8B-B14F-4D97-AF65-F5344CB8AC3E}">
        <p14:creationId xmlns:p14="http://schemas.microsoft.com/office/powerpoint/2010/main" val="191944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公共施設や</a:t>
            </a:r>
            <a:r>
              <a:rPr lang="ja-JP" altLang="en-US" sz="1600" b="1" dirty="0">
                <a:solidFill>
                  <a:schemeClr val="tx1"/>
                </a:solidFill>
                <a:latin typeface="Meiryo UI" pitchFamily="50" charset="-128"/>
                <a:ea typeface="Meiryo UI" pitchFamily="50" charset="-128"/>
                <a:cs typeface="Meiryo UI" pitchFamily="50" charset="-128"/>
              </a:rPr>
              <a:t>民間施設の</a:t>
            </a:r>
            <a:r>
              <a:rPr lang="ja-JP" altLang="en-US" sz="1600" b="1" dirty="0" smtClean="0">
                <a:solidFill>
                  <a:schemeClr val="tx1"/>
                </a:solidFill>
                <a:latin typeface="Meiryo UI" pitchFamily="50" charset="-128"/>
                <a:ea typeface="Meiryo UI" pitchFamily="50" charset="-128"/>
                <a:cs typeface="Meiryo UI" pitchFamily="50" charset="-128"/>
              </a:rPr>
              <a:t>屋根や遊休地と</a:t>
            </a:r>
            <a:endParaRPr lang="en-US" altLang="ja-JP" sz="1600" b="1" dirty="0" smtClean="0">
              <a:solidFill>
                <a:schemeClr val="tx1"/>
              </a:solidFill>
              <a:latin typeface="Meiryo UI" pitchFamily="50" charset="-128"/>
              <a:ea typeface="Meiryo UI" pitchFamily="50" charset="-128"/>
              <a:cs typeface="Meiryo UI" pitchFamily="50" charset="-128"/>
            </a:endParaRPr>
          </a:p>
          <a:p>
            <a:pPr algn="ctr"/>
            <a:r>
              <a:rPr lang="ja-JP" altLang="en-US" sz="1600" b="1" dirty="0" smtClean="0">
                <a:solidFill>
                  <a:schemeClr val="tx1"/>
                </a:solidFill>
                <a:latin typeface="Meiryo UI" pitchFamily="50" charset="-128"/>
                <a:ea typeface="Meiryo UI" pitchFamily="50" charset="-128"/>
                <a:cs typeface="Meiryo UI" pitchFamily="50" charset="-128"/>
              </a:rPr>
              <a:t>太陽光</a:t>
            </a:r>
            <a:r>
              <a:rPr lang="ja-JP" altLang="en-US" sz="1600" b="1" dirty="0">
                <a:solidFill>
                  <a:schemeClr val="tx1"/>
                </a:solidFill>
                <a:latin typeface="Meiryo UI" pitchFamily="50" charset="-128"/>
                <a:ea typeface="Meiryo UI" pitchFamily="50" charset="-128"/>
                <a:cs typeface="Meiryo UI" pitchFamily="50" charset="-128"/>
              </a:rPr>
              <a:t>発電事</a:t>
            </a:r>
            <a:r>
              <a:rPr lang="ja-JP" altLang="en-US" sz="1600" b="1" dirty="0" smtClean="0">
                <a:solidFill>
                  <a:schemeClr val="tx1"/>
                </a:solidFill>
                <a:latin typeface="Meiryo UI" pitchFamily="50" charset="-128"/>
                <a:ea typeface="Meiryo UI" pitchFamily="50" charset="-128"/>
                <a:cs typeface="Meiryo UI" pitchFamily="50" charset="-128"/>
              </a:rPr>
              <a:t>業者</a:t>
            </a:r>
            <a:r>
              <a:rPr lang="ja-JP" altLang="en-US" sz="1600" b="1" dirty="0">
                <a:solidFill>
                  <a:schemeClr val="tx1"/>
                </a:solidFill>
                <a:latin typeface="Meiryo UI" pitchFamily="50" charset="-128"/>
                <a:ea typeface="Meiryo UI" pitchFamily="50" charset="-128"/>
                <a:cs typeface="Meiryo UI" pitchFamily="50" charset="-128"/>
              </a:rPr>
              <a:t>の</a:t>
            </a:r>
            <a:r>
              <a:rPr lang="ja-JP" altLang="en-US" sz="1600" b="1" dirty="0" smtClean="0">
                <a:solidFill>
                  <a:schemeClr val="tx1"/>
                </a:solidFill>
                <a:latin typeface="Meiryo UI" pitchFamily="50" charset="-128"/>
                <a:ea typeface="Meiryo UI" pitchFamily="50" charset="-128"/>
                <a:cs typeface="Meiryo UI" pitchFamily="50" charset="-128"/>
              </a:rPr>
              <a:t>マッチング等</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9" name="正方形/長方形 18"/>
          <p:cNvSpPr/>
          <p:nvPr/>
        </p:nvSpPr>
        <p:spPr>
          <a:xfrm>
            <a:off x="7069540" y="1180304"/>
            <a:ext cx="2762960"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smtClean="0">
                <a:latin typeface="Meiryo UI" pitchFamily="50" charset="-128"/>
                <a:ea typeface="Meiryo UI" pitchFamily="50" charset="-128"/>
                <a:cs typeface="Meiryo UI" pitchFamily="50" charset="-128"/>
              </a:rPr>
              <a:t>◆市町村には、</a:t>
            </a:r>
            <a:r>
              <a:rPr lang="ja-JP" altLang="en-US" b="0" i="0" dirty="0">
                <a:latin typeface="Meiryo UI" pitchFamily="50" charset="-128"/>
                <a:ea typeface="Meiryo UI" pitchFamily="50" charset="-128"/>
                <a:cs typeface="Meiryo UI" pitchFamily="50" charset="-128"/>
              </a:rPr>
              <a:t>屋根・土地貸し事業制度に</a:t>
            </a:r>
            <a:r>
              <a:rPr lang="ja-JP" altLang="en-US" b="0" i="0" dirty="0" smtClean="0">
                <a:latin typeface="Meiryo UI" pitchFamily="50" charset="-128"/>
                <a:ea typeface="Meiryo UI" pitchFamily="50" charset="-128"/>
                <a:cs typeface="Meiryo UI" pitchFamily="50" charset="-128"/>
              </a:rPr>
              <a:t>関する助言</a:t>
            </a:r>
            <a:r>
              <a:rPr lang="ja-JP" altLang="en-US" b="0" i="0" dirty="0">
                <a:latin typeface="Meiryo UI" pitchFamily="50" charset="-128"/>
                <a:ea typeface="Meiryo UI" pitchFamily="50" charset="-128"/>
                <a:cs typeface="Meiryo UI" pitchFamily="50" charset="-128"/>
              </a:rPr>
              <a:t>を行う</a:t>
            </a:r>
            <a:r>
              <a:rPr lang="ja-JP" altLang="en-US" b="0" i="0" dirty="0" smtClean="0">
                <a:latin typeface="Meiryo UI" pitchFamily="50" charset="-128"/>
                <a:ea typeface="Meiryo UI" pitchFamily="50" charset="-128"/>
                <a:cs typeface="Meiryo UI" pitchFamily="50" charset="-128"/>
              </a:rPr>
              <a:t>などして、　　　</a:t>
            </a:r>
            <a:endParaRPr lang="en-US" altLang="ja-JP" b="0" i="0" dirty="0" smtClean="0">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市町村施設</a:t>
            </a:r>
            <a:r>
              <a:rPr lang="ja-JP" altLang="en-US" b="0" i="0" dirty="0">
                <a:latin typeface="Meiryo UI" pitchFamily="50" charset="-128"/>
                <a:ea typeface="Meiryo UI" pitchFamily="50" charset="-128"/>
                <a:cs typeface="Meiryo UI" pitchFamily="50" charset="-128"/>
              </a:rPr>
              <a:t>における太陽光発電事業を支援</a:t>
            </a:r>
            <a:r>
              <a:rPr lang="ja-JP" altLang="en-US" b="0" i="0" dirty="0" smtClean="0">
                <a:latin typeface="Meiryo UI" pitchFamily="50" charset="-128"/>
                <a:ea typeface="Meiryo UI" pitchFamily="50" charset="-128"/>
                <a:cs typeface="Meiryo UI" pitchFamily="50" charset="-128"/>
              </a:rPr>
              <a:t>していま</a:t>
            </a:r>
            <a:r>
              <a:rPr lang="ja-JP" altLang="en-US" b="0" i="0" dirty="0">
                <a:latin typeface="Meiryo UI" pitchFamily="50" charset="-128"/>
                <a:ea typeface="Meiryo UI" pitchFamily="50" charset="-128"/>
                <a:cs typeface="Meiryo UI" pitchFamily="50" charset="-128"/>
              </a:rPr>
              <a:t>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2550" indent="-82550" eaLnBrk="1" hangingPunct="1"/>
            <a:r>
              <a:rPr lang="ja-JP" altLang="en-US" b="0" i="0" dirty="0" smtClean="0">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smtClean="0">
              <a:latin typeface="Meiryo UI" pitchFamily="50" charset="-128"/>
              <a:ea typeface="Meiryo UI" pitchFamily="50" charset="-128"/>
              <a:cs typeface="Meiryo UI" pitchFamily="50" charset="-128"/>
            </a:endParaRPr>
          </a:p>
          <a:p>
            <a:pPr marL="82550" indent="-82550" eaLnBrk="1" hangingPunct="1"/>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希望する屋根・土地等のマッチングを進めていま</a:t>
            </a:r>
            <a:r>
              <a:rPr lang="ja-JP" altLang="en-US" b="0" i="0" dirty="0">
                <a:latin typeface="Meiryo UI" pitchFamily="50" charset="-128"/>
                <a:ea typeface="Meiryo UI" pitchFamily="50" charset="-128"/>
                <a:cs typeface="Meiryo UI" pitchFamily="50" charset="-128"/>
              </a:rPr>
              <a:t>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屋根貸し・土地貸し事業とは</a:t>
            </a:r>
            <a:endParaRPr lang="en-US" altLang="ja-JP" sz="1000" dirty="0" smtClean="0">
              <a:latin typeface="Meiryo UI" pitchFamily="50" charset="-128"/>
              <a:ea typeface="Meiryo UI" pitchFamily="50" charset="-128"/>
              <a:cs typeface="Meiryo UI" pitchFamily="50" charset="-128"/>
            </a:endParaRPr>
          </a:p>
          <a:p>
            <a:pPr eaLnBrk="1" hangingPunct="1"/>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endParaRPr lang="ja-JP" altLang="en-US" sz="1000" dirty="0">
              <a:latin typeface="Meiryo UI" pitchFamily="50" charset="-128"/>
              <a:ea typeface="Meiryo UI" pitchFamily="50" charset="-128"/>
              <a:cs typeface="Meiryo UI" pitchFamily="50" charset="-128"/>
            </a:endParaRP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chemeClr val="tx1"/>
                </a:solidFill>
                <a:latin typeface="Meiryo UI" panose="020B0604030504040204" pitchFamily="50" charset="-128"/>
                <a:ea typeface="Meiryo UI" panose="020B0604030504040204" pitchFamily="50" charset="-128"/>
                <a:cs typeface="Times New Roman"/>
              </a:rPr>
              <a:t>おおさか</a:t>
            </a:r>
            <a:r>
              <a:rPr lang="ja-JP" altLang="en-US" sz="1400" b="1" i="1" dirty="0" smtClean="0">
                <a:solidFill>
                  <a:schemeClr val="tx1"/>
                </a:solidFill>
                <a:latin typeface="Meiryo UI" panose="020B0604030504040204" pitchFamily="50" charset="-128"/>
                <a:ea typeface="Meiryo UI" panose="020B0604030504040204" pitchFamily="50" charset="-128"/>
                <a:cs typeface="Times New Roman"/>
              </a:rPr>
              <a:t>スマートエネルギーセンター</a:t>
            </a:r>
            <a:endParaRPr lang="en-US" altLang="ja-JP" sz="1400" b="1" i="1" dirty="0" smtClean="0">
              <a:solidFill>
                <a:schemeClr val="tx1"/>
              </a:solidFill>
              <a:latin typeface="Meiryo UI" panose="020B0604030504040204" pitchFamily="50" charset="-128"/>
              <a:ea typeface="Meiryo UI" panose="020B0604030504040204" pitchFamily="50" charset="-128"/>
              <a:cs typeface="Times New Roman"/>
            </a:endParaRPr>
          </a:p>
          <a:p>
            <a:pPr algn="ctr"/>
            <a:endParaRPr lang="en-US" altLang="ja-JP" sz="400" b="1" i="1" dirty="0" smtClean="0">
              <a:solidFill>
                <a:schemeClr val="tx1"/>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chemeClr val="tx1"/>
                </a:solidFill>
                <a:latin typeface="Meiryo UI" pitchFamily="50" charset="-128"/>
                <a:ea typeface="Meiryo UI" pitchFamily="50" charset="-128"/>
                <a:cs typeface="Meiryo UI" pitchFamily="50" charset="-128"/>
              </a:rPr>
              <a:t>府民、民間事</a:t>
            </a:r>
            <a:r>
              <a:rPr lang="ja-JP" altLang="en-US" sz="1100" b="1" dirty="0" smtClean="0">
                <a:solidFill>
                  <a:schemeClr val="tx1"/>
                </a:solidFill>
                <a:latin typeface="Meiryo UI" pitchFamily="50" charset="-128"/>
                <a:ea typeface="Meiryo UI" pitchFamily="50" charset="-128"/>
                <a:cs typeface="Meiryo UI" pitchFamily="50" charset="-128"/>
              </a:rPr>
              <a:t>業者と発電事</a:t>
            </a:r>
            <a:r>
              <a:rPr lang="ja-JP" altLang="en-US" sz="1100" b="1" dirty="0">
                <a:solidFill>
                  <a:schemeClr val="tx1"/>
                </a:solidFill>
                <a:latin typeface="Meiryo UI" pitchFamily="50" charset="-128"/>
                <a:ea typeface="Meiryo UI" pitchFamily="50" charset="-128"/>
                <a:cs typeface="Meiryo UI" pitchFamily="50" charset="-128"/>
              </a:rPr>
              <a:t>業者の</a:t>
            </a:r>
            <a:r>
              <a:rPr lang="ja-JP" altLang="en-US" sz="1100" b="1" dirty="0" smtClean="0">
                <a:solidFill>
                  <a:schemeClr val="tx1"/>
                </a:solidFill>
                <a:latin typeface="Meiryo UI" pitchFamily="50" charset="-128"/>
                <a:ea typeface="Meiryo UI" pitchFamily="50" charset="-128"/>
                <a:cs typeface="Meiryo UI" pitchFamily="50" charset="-128"/>
              </a:rPr>
              <a:t>マッチング</a:t>
            </a:r>
            <a:endParaRPr lang="ja-JP" altLang="en-US" sz="1100" b="1"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chemeClr val="tx1"/>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a:extLst/>
          </p:spPr>
        </p:pic>
        <p:pic>
          <p:nvPicPr>
            <p:cNvPr id="27"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太陽光</a:t>
              </a:r>
              <a:r>
                <a:rPr lang="ja-JP" altLang="en-US" sz="1100" dirty="0" smtClean="0">
                  <a:latin typeface="Meiryo UI" panose="020B0604030504040204" pitchFamily="50" charset="-128"/>
                  <a:ea typeface="Meiryo UI" panose="020B0604030504040204" pitchFamily="50" charset="-128"/>
                  <a:cs typeface="Times New Roman"/>
                </a:rPr>
                <a:t>発電事</a:t>
              </a:r>
              <a:r>
                <a:rPr lang="ja-JP" altLang="en-US" sz="1100" dirty="0">
                  <a:latin typeface="Meiryo UI" panose="020B0604030504040204" pitchFamily="50" charset="-128"/>
                  <a:ea typeface="Meiryo UI" panose="020B0604030504040204" pitchFamily="50" charset="-128"/>
                  <a:cs typeface="Times New Roman"/>
                </a:rPr>
                <a:t>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pic>
          <p:nvPicPr>
            <p:cNvPr id="35"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府民、市町村</a:t>
              </a:r>
              <a:r>
                <a:rPr lang="ja-JP" altLang="en-US" sz="1100" dirty="0" smtClean="0">
                  <a:latin typeface="Meiryo UI" panose="020B0604030504040204" pitchFamily="50" charset="-128"/>
                  <a:ea typeface="Meiryo UI" panose="020B0604030504040204" pitchFamily="50" charset="-128"/>
                  <a:cs typeface="Times New Roman"/>
                </a:rPr>
                <a:t>、民間事</a:t>
              </a:r>
              <a:r>
                <a:rPr lang="ja-JP" altLang="en-US" sz="1100" dirty="0">
                  <a:latin typeface="Meiryo UI" panose="020B0604030504040204" pitchFamily="50" charset="-128"/>
                  <a:ea typeface="Meiryo UI" panose="020B0604030504040204" pitchFamily="50" charset="-128"/>
                  <a:cs typeface="Times New Roman"/>
                </a:rPr>
                <a:t>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l="4831" r="12026"/>
          <a:stretch/>
        </p:blipFill>
        <p:spPr>
          <a:xfrm>
            <a:off x="5055882" y="5645969"/>
            <a:ext cx="3561357" cy="941782"/>
          </a:xfrm>
          <a:prstGeom prst="rect">
            <a:avLst/>
          </a:prstGeom>
          <a:ln>
            <a:solidFill>
              <a:schemeClr val="accent1"/>
            </a:solidFill>
          </a:ln>
        </p:spPr>
      </p:pic>
      <p:sp>
        <p:nvSpPr>
          <p:cNvPr id="38" name="角丸四角形 37"/>
          <p:cNvSpPr/>
          <p:nvPr/>
        </p:nvSpPr>
        <p:spPr>
          <a:xfrm>
            <a:off x="8694702" y="5940514"/>
            <a:ext cx="1060334" cy="615696"/>
          </a:xfrm>
          <a:prstGeom prst="roundRect">
            <a:avLst>
              <a:gd name="adj" fmla="val 0"/>
            </a:avLst>
          </a:prstGeom>
          <a:noFill/>
          <a:ln w="12700">
            <a:solidFill>
              <a:srgbClr val="0000FF"/>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smtClean="0">
                <a:solidFill>
                  <a:schemeClr val="tx1"/>
                </a:solidFill>
                <a:latin typeface="Meiryo UI" pitchFamily="50" charset="-128"/>
                <a:ea typeface="Meiryo UI" pitchFamily="50" charset="-128"/>
                <a:cs typeface="Meiryo UI" pitchFamily="50" charset="-128"/>
              </a:rPr>
              <a:t>〇発電開始</a:t>
            </a:r>
            <a:endParaRPr lang="en-US" altLang="ja-JP" sz="1000" kern="100" dirty="0" smtClean="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a:t>
            </a:r>
            <a:r>
              <a:rPr lang="en-US" altLang="ja-JP" sz="1000" kern="100" dirty="0" smtClean="0">
                <a:solidFill>
                  <a:schemeClr val="tx1"/>
                </a:solidFill>
                <a:latin typeface="Meiryo UI" pitchFamily="50" charset="-128"/>
                <a:ea typeface="Meiryo UI" pitchFamily="50" charset="-128"/>
                <a:cs typeface="Meiryo UI" pitchFamily="50" charset="-128"/>
              </a:rPr>
              <a:t>2015</a:t>
            </a:r>
            <a:r>
              <a:rPr lang="ja-JP" altLang="en-US" sz="1000" kern="100" dirty="0" smtClean="0">
                <a:solidFill>
                  <a:schemeClr val="tx1"/>
                </a:solidFill>
                <a:latin typeface="Meiryo UI" pitchFamily="50" charset="-128"/>
                <a:ea typeface="Meiryo UI" pitchFamily="50" charset="-128"/>
                <a:cs typeface="Meiryo UI" pitchFamily="50" charset="-128"/>
              </a:rPr>
              <a:t>年８月</a:t>
            </a:r>
            <a:endParaRPr lang="en-US" altLang="ja-JP" sz="1000" kern="100" dirty="0" smtClean="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smtClean="0">
                <a:solidFill>
                  <a:schemeClr val="tx1"/>
                </a:solidFill>
                <a:latin typeface="Meiryo UI" pitchFamily="50" charset="-128"/>
                <a:ea typeface="Meiryo UI" pitchFamily="50" charset="-128"/>
                <a:cs typeface="Meiryo UI" pitchFamily="50" charset="-128"/>
              </a:rPr>
              <a:t>〇出力</a:t>
            </a:r>
            <a:endParaRPr lang="en-US" altLang="ja-JP" sz="1000" kern="100" dirty="0" smtClean="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smtClean="0">
                <a:solidFill>
                  <a:schemeClr val="tx1"/>
                </a:solidFill>
                <a:latin typeface="Meiryo UI" pitchFamily="50" charset="-128"/>
                <a:ea typeface="Meiryo UI" pitchFamily="50" charset="-128"/>
                <a:cs typeface="Meiryo UI" pitchFamily="50" charset="-128"/>
              </a:rPr>
              <a:t>　約</a:t>
            </a:r>
            <a:r>
              <a:rPr lang="en-US" altLang="ja-JP" sz="1000" kern="100" dirty="0" smtClean="0">
                <a:solidFill>
                  <a:schemeClr val="tx1"/>
                </a:solidFill>
                <a:latin typeface="Meiryo UI" pitchFamily="50" charset="-128"/>
                <a:ea typeface="Meiryo UI" pitchFamily="50" charset="-128"/>
                <a:cs typeface="Meiryo UI" pitchFamily="50" charset="-128"/>
              </a:rPr>
              <a:t>1,000kW</a:t>
            </a:r>
          </a:p>
        </p:txBody>
      </p:sp>
      <p:sp>
        <p:nvSpPr>
          <p:cNvPr id="42" name="テキスト ボックス 41"/>
          <p:cNvSpPr txBox="1"/>
          <p:nvPr/>
        </p:nvSpPr>
        <p:spPr>
          <a:xfrm>
            <a:off x="4825682" y="4962088"/>
            <a:ext cx="5343559" cy="692497"/>
          </a:xfrm>
          <a:prstGeom prst="rect">
            <a:avLst/>
          </a:prstGeom>
          <a:noFill/>
        </p:spPr>
        <p:txBody>
          <a:bodyPr wrap="square" rtlCol="0">
            <a:spAutoFit/>
          </a:bodyPr>
          <a:lstStyle/>
          <a:p>
            <a:r>
              <a:rPr lang="ja-JP" altLang="en-US" sz="1300" dirty="0" smtClean="0">
                <a:latin typeface="Meiryo UI" panose="020B0604030504040204" pitchFamily="50" charset="-128"/>
                <a:ea typeface="Meiryo UI" panose="020B0604030504040204" pitchFamily="50" charset="-128"/>
              </a:rPr>
              <a:t>◆大阪府</a:t>
            </a:r>
            <a:r>
              <a:rPr lang="ja-JP" altLang="en-US" sz="1300" dirty="0">
                <a:latin typeface="Meiryo UI" panose="020B0604030504040204" pitchFamily="50" charset="-128"/>
                <a:ea typeface="Meiryo UI" panose="020B0604030504040204" pitchFamily="50" charset="-128"/>
              </a:rPr>
              <a:t>がコーディネート役となり、岸和田市や池を所有する土地</a:t>
            </a:r>
            <a:r>
              <a:rPr lang="ja-JP" altLang="en-US" sz="1300" dirty="0" smtClean="0">
                <a:latin typeface="Meiryo UI" panose="020B0604030504040204" pitchFamily="50" charset="-128"/>
                <a:ea typeface="Meiryo UI" panose="020B0604030504040204" pitchFamily="50" charset="-128"/>
              </a:rPr>
              <a:t>改良区、</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発電事</a:t>
            </a:r>
            <a:r>
              <a:rPr lang="ja-JP" altLang="en-US" sz="1300" dirty="0">
                <a:latin typeface="Meiryo UI" panose="020B0604030504040204" pitchFamily="50" charset="-128"/>
                <a:ea typeface="Meiryo UI" panose="020B0604030504040204" pitchFamily="50" charset="-128"/>
              </a:rPr>
              <a:t>業者</a:t>
            </a:r>
            <a:r>
              <a:rPr lang="ja-JP" altLang="en-US" sz="1300" dirty="0" smtClean="0">
                <a:latin typeface="Meiryo UI" panose="020B0604030504040204" pitchFamily="50" charset="-128"/>
                <a:ea typeface="Meiryo UI" panose="020B0604030504040204" pitchFamily="50" charset="-128"/>
              </a:rPr>
              <a:t>と検討</a:t>
            </a:r>
            <a:r>
              <a:rPr lang="ja-JP" altLang="en-US" sz="1300" dirty="0">
                <a:latin typeface="Meiryo UI" panose="020B0604030504040204" pitchFamily="50" charset="-128"/>
                <a:ea typeface="Meiryo UI" panose="020B0604030504040204" pitchFamily="50" charset="-128"/>
              </a:rPr>
              <a:t>を進め、府内で初めて水上太陽光</a:t>
            </a:r>
            <a:r>
              <a:rPr lang="ja-JP" altLang="en-US" sz="1300" dirty="0" smtClean="0">
                <a:latin typeface="Meiryo UI" panose="020B0604030504040204" pitchFamily="50" charset="-128"/>
                <a:ea typeface="Meiryo UI" panose="020B0604030504040204" pitchFamily="50" charset="-128"/>
              </a:rPr>
              <a:t>発電事業</a:t>
            </a:r>
            <a:r>
              <a:rPr lang="ja-JP" altLang="en-US" sz="1300" dirty="0">
                <a:latin typeface="Meiryo UI" panose="020B0604030504040204" pitchFamily="50" charset="-128"/>
                <a:ea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rPr>
              <a:t>実施</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しました。</a:t>
            </a:r>
            <a:endParaRPr lang="ja-JP" altLang="en-US" sz="1300" dirty="0">
              <a:latin typeface="Meiryo UI" panose="020B0604030504040204" pitchFamily="50" charset="-128"/>
              <a:ea typeface="Meiryo UI" panose="020B0604030504040204" pitchFamily="50" charset="-128"/>
            </a:endParaRP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smtClean="0">
                <a:solidFill>
                  <a:schemeClr val="tx1"/>
                </a:solidFill>
                <a:latin typeface="Meiryo UI" pitchFamily="50" charset="-128"/>
                <a:ea typeface="Meiryo UI" pitchFamily="50" charset="-128"/>
                <a:cs typeface="Meiryo UI" pitchFamily="50" charset="-128"/>
              </a:rPr>
              <a:t>岸和田市傍示池の太陽光発電設備</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神於山</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smtClean="0">
              <a:solidFill>
                <a:schemeClr val="tx1"/>
              </a:solidFill>
              <a:latin typeface="Meiryo UI" pitchFamily="50" charset="-128"/>
              <a:ea typeface="Meiryo UI" pitchFamily="50" charset="-128"/>
              <a:cs typeface="Meiryo UI" pitchFamily="50" charset="-128"/>
            </a:endParaRPr>
          </a:p>
        </p:txBody>
      </p:sp>
      <p:sp>
        <p:nvSpPr>
          <p:cNvPr id="45"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11</a:t>
            </a:r>
          </a:p>
        </p:txBody>
      </p:sp>
      <p:sp>
        <p:nvSpPr>
          <p:cNvPr id="50" name="角丸四角形 49"/>
          <p:cNvSpPr/>
          <p:nvPr/>
        </p:nvSpPr>
        <p:spPr>
          <a:xfrm>
            <a:off x="50657" y="565270"/>
            <a:ext cx="4821158" cy="62395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601652"/>
            <a:ext cx="3340107" cy="37081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0230" y="1383965"/>
            <a:ext cx="4816710"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a:t>
            </a:r>
            <a:r>
              <a:rPr lang="ja-JP" altLang="en-US" sz="1300" dirty="0" smtClean="0">
                <a:latin typeface="Meiryo UI" pitchFamily="50" charset="-128"/>
                <a:ea typeface="Meiryo UI" pitchFamily="50" charset="-128"/>
                <a:cs typeface="Meiryo UI" pitchFamily="50" charset="-128"/>
              </a:rPr>
              <a:t>設備等設置の初期</a:t>
            </a:r>
            <a:r>
              <a:rPr lang="ja-JP" altLang="en-US" sz="1300" dirty="0">
                <a:latin typeface="Meiryo UI" pitchFamily="50" charset="-128"/>
                <a:ea typeface="Meiryo UI" pitchFamily="50" charset="-128"/>
                <a:cs typeface="Meiryo UI" pitchFamily="50" charset="-128"/>
              </a:rPr>
              <a:t>費用の負担軽減のため</a:t>
            </a:r>
            <a:r>
              <a:rPr lang="ja-JP" altLang="en-US" sz="1300" dirty="0" smtClean="0">
                <a:latin typeface="Meiryo UI" pitchFamily="50" charset="-128"/>
                <a:ea typeface="Meiryo UI" pitchFamily="50" charset="-128"/>
                <a:cs typeface="Meiryo UI" pitchFamily="50" charset="-128"/>
              </a:rPr>
              <a:t>、信販会社</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と連携して低利のクレジットを実施しています。</a:t>
            </a:r>
            <a:endParaRPr lang="ja-JP" altLang="en-US" sz="1300" dirty="0">
              <a:latin typeface="Meiryo UI" pitchFamily="50" charset="-128"/>
              <a:ea typeface="Meiryo UI" pitchFamily="50" charset="-128"/>
              <a:cs typeface="Meiryo UI" pitchFamily="50" charset="-128"/>
            </a:endParaRPr>
          </a:p>
        </p:txBody>
      </p:sp>
      <p:sp>
        <p:nvSpPr>
          <p:cNvPr id="53" name="テキスト ボックス 52"/>
          <p:cNvSpPr txBox="1"/>
          <p:nvPr/>
        </p:nvSpPr>
        <p:spPr>
          <a:xfrm>
            <a:off x="147738" y="1899037"/>
            <a:ext cx="4655183" cy="1061829"/>
          </a:xfrm>
          <a:prstGeom prst="rect">
            <a:avLst/>
          </a:prstGeom>
          <a:noFill/>
          <a:ln>
            <a:solidFill>
              <a:srgbClr val="0000FF"/>
            </a:solidFill>
            <a:prstDash val="dash"/>
          </a:ln>
        </p:spPr>
        <p:txBody>
          <a:bodyPr wrap="square" rtlCol="0">
            <a:spAutoFit/>
          </a:bodyPr>
          <a:lstStyle/>
          <a:p>
            <a:pPr marL="87313" indent="-87313"/>
            <a:r>
              <a:rPr lang="en-US" altLang="ja-JP" sz="1050" dirty="0" smtClean="0">
                <a:latin typeface="Meiryo UI" pitchFamily="50" charset="-128"/>
                <a:ea typeface="Meiryo UI" pitchFamily="50" charset="-128"/>
                <a:cs typeface="Meiryo UI" pitchFamily="50" charset="-128"/>
              </a:rPr>
              <a:t>2016</a:t>
            </a:r>
            <a:r>
              <a:rPr lang="ja-JP" altLang="en-US" sz="1050" dirty="0" smtClean="0">
                <a:latin typeface="Meiryo UI" pitchFamily="50" charset="-128"/>
                <a:ea typeface="Meiryo UI" pitchFamily="50" charset="-128"/>
                <a:cs typeface="Meiryo UI" pitchFamily="50" charset="-128"/>
              </a:rPr>
              <a:t>年度　融資の条件</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対象</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利率：年</a:t>
            </a:r>
            <a:r>
              <a:rPr lang="en-US" altLang="ja-JP" sz="1050" dirty="0" smtClean="0">
                <a:latin typeface="Meiryo UI" pitchFamily="50" charset="-128"/>
                <a:ea typeface="Meiryo UI" pitchFamily="50" charset="-128"/>
                <a:cs typeface="Meiryo UI" pitchFamily="50" charset="-128"/>
              </a:rPr>
              <a:t>2.10%</a:t>
            </a:r>
            <a:r>
              <a:rPr lang="ja-JP" altLang="en-US" sz="1050" dirty="0" smtClean="0">
                <a:latin typeface="Meiryo UI" pitchFamily="50" charset="-128"/>
                <a:ea typeface="Meiryo UI" pitchFamily="50" charset="-128"/>
                <a:cs typeface="Meiryo UI" pitchFamily="50" charset="-128"/>
              </a:rPr>
              <a:t>（固定）（</a:t>
            </a:r>
            <a:r>
              <a:rPr lang="en-US" altLang="ja-JP" sz="1050" dirty="0" smtClean="0">
                <a:latin typeface="Meiryo UI" pitchFamily="50" charset="-128"/>
                <a:ea typeface="Meiryo UI" pitchFamily="50" charset="-128"/>
                <a:cs typeface="Meiryo UI" pitchFamily="50" charset="-128"/>
              </a:rPr>
              <a:t>2018</a:t>
            </a:r>
            <a:r>
              <a:rPr lang="ja-JP" altLang="en-US" sz="1050" dirty="0" smtClean="0">
                <a:latin typeface="Meiryo UI" pitchFamily="50" charset="-128"/>
                <a:ea typeface="Meiryo UI" pitchFamily="50" charset="-128"/>
                <a:cs typeface="Meiryo UI" pitchFamily="50" charset="-128"/>
              </a:rPr>
              <a:t>年度　年</a:t>
            </a:r>
            <a:r>
              <a:rPr lang="en-US" altLang="ja-JP" sz="1050" dirty="0" smtClean="0">
                <a:latin typeface="Meiryo UI" pitchFamily="50" charset="-128"/>
                <a:ea typeface="Meiryo UI" pitchFamily="50" charset="-128"/>
                <a:cs typeface="Meiryo UI" pitchFamily="50" charset="-128"/>
              </a:rPr>
              <a:t>2.05</a:t>
            </a:r>
            <a:r>
              <a:rPr lang="ja-JP" altLang="en-US" sz="1050" dirty="0" smtClean="0">
                <a:latin typeface="Meiryo UI" pitchFamily="50" charset="-128"/>
                <a:ea typeface="Meiryo UI" pitchFamily="50" charset="-128"/>
                <a:cs typeface="Meiryo UI" pitchFamily="50" charset="-128"/>
              </a:rPr>
              <a:t>％（固定））</a:t>
            </a:r>
            <a:endParaRPr lang="ja-JP" altLang="en-US"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・対象設備：太陽光発電設備（上記事業の登録パネルメーカー製　</a:t>
            </a:r>
            <a:r>
              <a:rPr lang="en-US" altLang="ja-JP" sz="1050" dirty="0" smtClean="0">
                <a:latin typeface="Meiryo UI" pitchFamily="50" charset="-128"/>
                <a:ea typeface="Meiryo UI" pitchFamily="50" charset="-128"/>
                <a:cs typeface="Meiryo UI" pitchFamily="50" charset="-128"/>
              </a:rPr>
              <a:t>10kW</a:t>
            </a:r>
            <a:r>
              <a:rPr lang="ja-JP" altLang="en-US" sz="1050" dirty="0" smtClean="0">
                <a:latin typeface="Meiryo UI" pitchFamily="50" charset="-128"/>
                <a:ea typeface="Meiryo UI" pitchFamily="50" charset="-128"/>
                <a:cs typeface="Meiryo UI" pitchFamily="50" charset="-128"/>
              </a:rPr>
              <a:t>未満）</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・利用額　 ：</a:t>
            </a:r>
            <a:r>
              <a:rPr lang="en-US" altLang="ja-JP" sz="1050" dirty="0" smtClean="0">
                <a:latin typeface="Meiryo UI" pitchFamily="50" charset="-128"/>
                <a:ea typeface="Meiryo UI" pitchFamily="50" charset="-128"/>
                <a:cs typeface="Meiryo UI" pitchFamily="50" charset="-128"/>
              </a:rPr>
              <a:t>20</a:t>
            </a:r>
            <a:r>
              <a:rPr lang="ja-JP" altLang="en-US" sz="1050" dirty="0" smtClean="0">
                <a:latin typeface="Meiryo UI" pitchFamily="50" charset="-128"/>
                <a:ea typeface="Meiryo UI" pitchFamily="50" charset="-128"/>
                <a:cs typeface="Meiryo UI" pitchFamily="50" charset="-128"/>
              </a:rPr>
              <a:t>万円から</a:t>
            </a:r>
            <a:r>
              <a:rPr lang="en-US" altLang="ja-JP" sz="1050" dirty="0" smtClean="0">
                <a:latin typeface="Meiryo UI" pitchFamily="50" charset="-128"/>
                <a:ea typeface="Meiryo UI" pitchFamily="50" charset="-128"/>
                <a:cs typeface="Meiryo UI" pitchFamily="50" charset="-128"/>
              </a:rPr>
              <a:t>1,000</a:t>
            </a:r>
            <a:r>
              <a:rPr lang="ja-JP" altLang="en-US" sz="1050" dirty="0" smtClean="0">
                <a:latin typeface="Meiryo UI" pitchFamily="50" charset="-128"/>
                <a:ea typeface="Meiryo UI" pitchFamily="50" charset="-128"/>
                <a:cs typeface="Meiryo UI" pitchFamily="50" charset="-128"/>
              </a:rPr>
              <a:t>万円まで</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期間：</a:t>
            </a:r>
            <a:r>
              <a:rPr lang="en-US" altLang="ja-JP" sz="1050" dirty="0">
                <a:latin typeface="Meiryo UI" pitchFamily="50" charset="-128"/>
                <a:ea typeface="Meiryo UI" pitchFamily="50" charset="-128"/>
                <a:cs typeface="Meiryo UI" pitchFamily="50" charset="-128"/>
              </a:rPr>
              <a:t>15</a:t>
            </a:r>
            <a:r>
              <a:rPr lang="ja-JP" altLang="en-US" sz="1050" dirty="0" smtClean="0">
                <a:latin typeface="Meiryo UI" pitchFamily="50" charset="-128"/>
                <a:ea typeface="Meiryo UI" pitchFamily="50" charset="-128"/>
                <a:cs typeface="Meiryo UI" pitchFamily="50" charset="-128"/>
              </a:rPr>
              <a:t>年</a:t>
            </a:r>
            <a:endParaRPr lang="en-US" altLang="ja-JP" sz="1050" dirty="0" smtClean="0">
              <a:latin typeface="Meiryo UI" pitchFamily="50" charset="-128"/>
              <a:ea typeface="Meiryo UI" pitchFamily="50" charset="-128"/>
              <a:cs typeface="Meiryo UI" pitchFamily="50" charset="-128"/>
            </a:endParaRPr>
          </a:p>
        </p:txBody>
      </p:sp>
      <p:sp>
        <p:nvSpPr>
          <p:cNvPr id="54" name="テキスト ボックス 53"/>
          <p:cNvSpPr txBox="1"/>
          <p:nvPr/>
        </p:nvSpPr>
        <p:spPr>
          <a:xfrm>
            <a:off x="111529" y="3414382"/>
            <a:ext cx="4655181" cy="1384995"/>
          </a:xfrm>
          <a:prstGeom prst="rect">
            <a:avLst/>
          </a:prstGeom>
          <a:noFill/>
          <a:ln>
            <a:solidFill>
              <a:srgbClr val="0000FF"/>
            </a:solidFill>
            <a:prstDash val="dash"/>
          </a:ln>
        </p:spPr>
        <p:txBody>
          <a:bodyPr wrap="square" rtlCol="0">
            <a:spAutoFit/>
          </a:bodyPr>
          <a:lstStyle/>
          <a:p>
            <a:pPr marL="87313" indent="-87313"/>
            <a:r>
              <a:rPr lang="en-US" altLang="ja-JP" sz="1050" dirty="0" smtClean="0">
                <a:latin typeface="Meiryo UI" pitchFamily="50" charset="-128"/>
                <a:ea typeface="Meiryo UI" pitchFamily="50" charset="-128"/>
                <a:cs typeface="Meiryo UI" pitchFamily="50" charset="-128"/>
              </a:rPr>
              <a:t>2020</a:t>
            </a:r>
            <a:r>
              <a:rPr lang="ja-JP" altLang="en-US" sz="1050" dirty="0" smtClean="0">
                <a:latin typeface="Meiryo UI" pitchFamily="50" charset="-128"/>
                <a:ea typeface="Meiryo UI" pitchFamily="50" charset="-128"/>
                <a:cs typeface="Meiryo UI" pitchFamily="50" charset="-128"/>
              </a:rPr>
              <a:t>年度　融資の条件</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対象</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利率：年</a:t>
            </a:r>
            <a:r>
              <a:rPr lang="en-US" altLang="ja-JP" sz="1050" dirty="0" smtClean="0">
                <a:latin typeface="Meiryo UI" pitchFamily="50" charset="-128"/>
                <a:ea typeface="Meiryo UI" pitchFamily="50" charset="-128"/>
                <a:cs typeface="Meiryo UI" pitchFamily="50" charset="-128"/>
              </a:rPr>
              <a:t>1.99%</a:t>
            </a:r>
            <a:r>
              <a:rPr lang="ja-JP" altLang="en-US" sz="1050" dirty="0" smtClean="0">
                <a:latin typeface="Meiryo UI" pitchFamily="50" charset="-128"/>
                <a:ea typeface="Meiryo UI" pitchFamily="50" charset="-128"/>
                <a:cs typeface="Meiryo UI" pitchFamily="50" charset="-128"/>
              </a:rPr>
              <a:t>（固定）（</a:t>
            </a:r>
            <a:r>
              <a:rPr lang="en-US" altLang="ja-JP" sz="1050" dirty="0">
                <a:latin typeface="Meiryo UI" pitchFamily="50" charset="-128"/>
                <a:ea typeface="Meiryo UI" pitchFamily="50" charset="-128"/>
                <a:cs typeface="Meiryo UI" pitchFamily="50" charset="-128"/>
              </a:rPr>
              <a:t>8</a:t>
            </a:r>
            <a:r>
              <a:rPr lang="ja-JP" altLang="en-US" sz="1050" dirty="0" smtClean="0">
                <a:latin typeface="Meiryo UI" pitchFamily="50" charset="-128"/>
                <a:ea typeface="Meiryo UI" pitchFamily="50" charset="-128"/>
                <a:cs typeface="Meiryo UI" pitchFamily="50" charset="-128"/>
              </a:rPr>
              <a:t>月</a:t>
            </a:r>
            <a:r>
              <a:rPr lang="en-US" altLang="ja-JP" sz="1050" dirty="0" smtClean="0">
                <a:latin typeface="Meiryo UI" pitchFamily="50" charset="-128"/>
                <a:ea typeface="Meiryo UI" pitchFamily="50" charset="-128"/>
                <a:cs typeface="Meiryo UI" pitchFamily="50" charset="-128"/>
              </a:rPr>
              <a:t>2</a:t>
            </a:r>
            <a:r>
              <a:rPr lang="ja-JP" altLang="en-US" sz="1050" dirty="0" smtClean="0">
                <a:latin typeface="Meiryo UI" pitchFamily="50" charset="-128"/>
                <a:ea typeface="Meiryo UI" pitchFamily="50" charset="-128"/>
                <a:cs typeface="Meiryo UI" pitchFamily="50" charset="-128"/>
              </a:rPr>
              <a:t>日まで</a:t>
            </a:r>
            <a:r>
              <a:rPr lang="ja-JP" altLang="en-US" sz="1050" dirty="0">
                <a:latin typeface="Meiryo UI" pitchFamily="50" charset="-128"/>
                <a:ea typeface="Meiryo UI" pitchFamily="50" charset="-128"/>
                <a:cs typeface="Meiryo UI" pitchFamily="50" charset="-128"/>
              </a:rPr>
              <a:t>　年</a:t>
            </a:r>
            <a:r>
              <a:rPr lang="en-US" altLang="ja-JP" sz="1050" dirty="0" smtClean="0">
                <a:latin typeface="Meiryo UI" pitchFamily="50" charset="-128"/>
                <a:ea typeface="Meiryo UI" pitchFamily="50" charset="-128"/>
                <a:cs typeface="Meiryo UI" pitchFamily="50" charset="-128"/>
              </a:rPr>
              <a:t>2.03%</a:t>
            </a:r>
            <a:r>
              <a:rPr lang="ja-JP" altLang="en-US" sz="1050" dirty="0">
                <a:latin typeface="Meiryo UI" pitchFamily="50" charset="-128"/>
                <a:ea typeface="Meiryo UI" pitchFamily="50" charset="-128"/>
                <a:cs typeface="Meiryo UI" pitchFamily="50" charset="-128"/>
              </a:rPr>
              <a:t>（固定））</a:t>
            </a:r>
          </a:p>
          <a:p>
            <a:pPr marL="87313" indent="-87313"/>
            <a:r>
              <a:rPr lang="ja-JP" altLang="en-US" sz="1050" dirty="0" smtClean="0">
                <a:latin typeface="Meiryo UI" pitchFamily="50" charset="-128"/>
                <a:ea typeface="Meiryo UI" pitchFamily="50" charset="-128"/>
                <a:cs typeface="Meiryo UI" pitchFamily="50" charset="-128"/>
              </a:rPr>
              <a:t>・対象設備：①太陽光発電設備</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上記事業の登録パネルメーカー製 </a:t>
            </a:r>
            <a:r>
              <a:rPr lang="en-US" altLang="ja-JP" sz="1050" dirty="0" smtClean="0">
                <a:latin typeface="Meiryo UI" pitchFamily="50" charset="-128"/>
                <a:ea typeface="Meiryo UI" pitchFamily="50" charset="-128"/>
                <a:cs typeface="Meiryo UI" pitchFamily="50" charset="-128"/>
              </a:rPr>
              <a:t>10kW</a:t>
            </a:r>
            <a:r>
              <a:rPr lang="ja-JP" altLang="en-US" sz="1050" dirty="0" smtClean="0">
                <a:latin typeface="Meiryo UI" pitchFamily="50" charset="-128"/>
                <a:ea typeface="Meiryo UI" pitchFamily="50" charset="-128"/>
                <a:cs typeface="Meiryo UI" pitchFamily="50" charset="-128"/>
              </a:rPr>
              <a:t>未満</a:t>
            </a:r>
            <a:r>
              <a:rPr lang="en-US" altLang="ja-JP" sz="1050" dirty="0" smtClean="0">
                <a:latin typeface="Meiryo UI" pitchFamily="50" charset="-128"/>
                <a:ea typeface="Meiryo UI" pitchFamily="50" charset="-128"/>
                <a:cs typeface="Meiryo UI" pitchFamily="50" charset="-128"/>
              </a:rPr>
              <a:t>)</a:t>
            </a:r>
          </a:p>
          <a:p>
            <a:pPr marL="87313" indent="-87313"/>
            <a:r>
              <a:rPr lang="ja-JP" altLang="en-US" sz="1050" dirty="0" smtClean="0">
                <a:latin typeface="Meiryo UI" pitchFamily="50" charset="-128"/>
                <a:ea typeface="Meiryo UI" pitchFamily="50" charset="-128"/>
                <a:cs typeface="Meiryo UI" pitchFamily="50" charset="-128"/>
              </a:rPr>
              <a:t>　　　　　　　　②蓄電池設備</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　　　　　　　　③家庭用</a:t>
            </a:r>
            <a:r>
              <a:rPr lang="en-US" altLang="ja-JP" sz="1050" dirty="0" smtClean="0">
                <a:latin typeface="Meiryo UI" pitchFamily="50" charset="-128"/>
                <a:ea typeface="Meiryo UI" pitchFamily="50" charset="-128"/>
                <a:cs typeface="Meiryo UI" pitchFamily="50" charset="-128"/>
              </a:rPr>
              <a:t>CO2</a:t>
            </a:r>
            <a:r>
              <a:rPr lang="ja-JP" altLang="en-US" sz="1050" dirty="0" smtClean="0">
                <a:latin typeface="Meiryo UI" pitchFamily="50" charset="-128"/>
                <a:ea typeface="Meiryo UI" pitchFamily="50" charset="-128"/>
                <a:cs typeface="Meiryo UI" pitchFamily="50" charset="-128"/>
              </a:rPr>
              <a:t>冷媒</a:t>
            </a:r>
            <a:r>
              <a:rPr lang="ja-JP" altLang="en-US" sz="1050" dirty="0">
                <a:latin typeface="Meiryo UI" pitchFamily="50" charset="-128"/>
                <a:ea typeface="Meiryo UI" pitchFamily="50" charset="-128"/>
                <a:cs typeface="Meiryo UI" pitchFamily="50" charset="-128"/>
              </a:rPr>
              <a:t>ヒートポンプ給湯器（エコキュート）</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・利用額　 ：</a:t>
            </a:r>
            <a:r>
              <a:rPr lang="en-US" altLang="ja-JP" sz="1050" dirty="0" smtClean="0">
                <a:latin typeface="Meiryo UI" pitchFamily="50" charset="-128"/>
                <a:ea typeface="Meiryo UI" pitchFamily="50" charset="-128"/>
                <a:cs typeface="Meiryo UI" pitchFamily="50" charset="-128"/>
              </a:rPr>
              <a:t>20</a:t>
            </a:r>
            <a:r>
              <a:rPr lang="ja-JP" altLang="en-US" sz="1050" dirty="0" smtClean="0">
                <a:latin typeface="Meiryo UI" pitchFamily="50" charset="-128"/>
                <a:ea typeface="Meiryo UI" pitchFamily="50" charset="-128"/>
                <a:cs typeface="Meiryo UI" pitchFamily="50" charset="-128"/>
              </a:rPr>
              <a:t>万円から</a:t>
            </a:r>
            <a:r>
              <a:rPr lang="en-US" altLang="ja-JP" sz="1050" dirty="0" smtClean="0">
                <a:latin typeface="Meiryo UI" pitchFamily="50" charset="-128"/>
                <a:ea typeface="Meiryo UI" pitchFamily="50" charset="-128"/>
                <a:cs typeface="Meiryo UI" pitchFamily="50" charset="-128"/>
              </a:rPr>
              <a:t>1,000</a:t>
            </a:r>
            <a:r>
              <a:rPr lang="ja-JP" altLang="en-US" sz="1050" dirty="0" smtClean="0">
                <a:latin typeface="Meiryo UI" pitchFamily="50" charset="-128"/>
                <a:ea typeface="Meiryo UI" pitchFamily="50" charset="-128"/>
                <a:cs typeface="Meiryo UI" pitchFamily="50" charset="-128"/>
              </a:rPr>
              <a:t>万円まで</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期間：</a:t>
            </a:r>
            <a:r>
              <a:rPr lang="en-US" altLang="ja-JP" sz="1050" dirty="0">
                <a:latin typeface="Meiryo UI" pitchFamily="50" charset="-128"/>
                <a:ea typeface="Meiryo UI" pitchFamily="50" charset="-128"/>
                <a:cs typeface="Meiryo UI" pitchFamily="50" charset="-128"/>
              </a:rPr>
              <a:t>15</a:t>
            </a:r>
            <a:r>
              <a:rPr lang="ja-JP" altLang="en-US" sz="1050" dirty="0" smtClean="0">
                <a:latin typeface="Meiryo UI" pitchFamily="50" charset="-128"/>
                <a:ea typeface="Meiryo UI" pitchFamily="50" charset="-128"/>
                <a:cs typeface="Meiryo UI" pitchFamily="50" charset="-128"/>
              </a:rPr>
              <a:t>年</a:t>
            </a:r>
            <a:endParaRPr lang="en-US" altLang="ja-JP" sz="1050" dirty="0" smtClean="0">
              <a:latin typeface="Meiryo UI" pitchFamily="50" charset="-128"/>
              <a:ea typeface="Meiryo UI" pitchFamily="50" charset="-128"/>
              <a:cs typeface="Meiryo UI" pitchFamily="50" charset="-128"/>
            </a:endParaRPr>
          </a:p>
        </p:txBody>
      </p:sp>
      <p:sp>
        <p:nvSpPr>
          <p:cNvPr id="55" name="下矢印 54"/>
          <p:cNvSpPr/>
          <p:nvPr/>
        </p:nvSpPr>
        <p:spPr>
          <a:xfrm>
            <a:off x="1688916" y="3046083"/>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p:cNvSpPr txBox="1"/>
          <p:nvPr/>
        </p:nvSpPr>
        <p:spPr>
          <a:xfrm>
            <a:off x="3418154" y="2983495"/>
            <a:ext cx="1448786" cy="430887"/>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　金利引き下げ</a:t>
            </a:r>
            <a:endParaRPr lang="en-US" altLang="ja-JP" sz="1100" dirty="0" smtClean="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対象設備拡大</a:t>
            </a:r>
            <a:endParaRPr lang="ja-JP" altLang="en-US" sz="1100" dirty="0">
              <a:latin typeface="Meiryo UI" pitchFamily="50" charset="-128"/>
              <a:ea typeface="Meiryo UI" pitchFamily="50" charset="-128"/>
              <a:cs typeface="Meiryo UI" pitchFamily="50" charset="-128"/>
            </a:endParaRPr>
          </a:p>
        </p:txBody>
      </p:sp>
      <p:sp>
        <p:nvSpPr>
          <p:cNvPr id="57" name="正方形/長方形 56"/>
          <p:cNvSpPr/>
          <p:nvPr/>
        </p:nvSpPr>
        <p:spPr>
          <a:xfrm>
            <a:off x="2062960" y="995095"/>
            <a:ext cx="2670270"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8" name="表 57"/>
          <p:cNvGraphicFramePr>
            <a:graphicFrameLocks noGrp="1"/>
          </p:cNvGraphicFramePr>
          <p:nvPr>
            <p:extLst>
              <p:ext uri="{D42A27DB-BD31-4B8C-83A1-F6EECF244321}">
                <p14:modId xmlns:p14="http://schemas.microsoft.com/office/powerpoint/2010/main" val="2895457497"/>
              </p:ext>
            </p:extLst>
          </p:nvPr>
        </p:nvGraphicFramePr>
        <p:xfrm>
          <a:off x="107902" y="5703109"/>
          <a:ext cx="2919974" cy="640080"/>
        </p:xfrm>
        <a:graphic>
          <a:graphicData uri="http://schemas.openxmlformats.org/drawingml/2006/table">
            <a:tbl>
              <a:tblPr firstRow="1" bandRow="1">
                <a:tableStyleId>{5940675A-B579-460E-94D1-54222C63F5DA}</a:tableStyleId>
              </a:tblPr>
              <a:tblGrid>
                <a:gridCol w="712369">
                  <a:extLst>
                    <a:ext uri="{9D8B030D-6E8A-4147-A177-3AD203B41FA5}">
                      <a16:colId xmlns:a16="http://schemas.microsoft.com/office/drawing/2014/main" val="3757262113"/>
                    </a:ext>
                  </a:extLst>
                </a:gridCol>
                <a:gridCol w="564776">
                  <a:extLst>
                    <a:ext uri="{9D8B030D-6E8A-4147-A177-3AD203B41FA5}">
                      <a16:colId xmlns:a16="http://schemas.microsoft.com/office/drawing/2014/main" val="346158796"/>
                    </a:ext>
                  </a:extLst>
                </a:gridCol>
                <a:gridCol w="556799">
                  <a:extLst>
                    <a:ext uri="{9D8B030D-6E8A-4147-A177-3AD203B41FA5}">
                      <a16:colId xmlns:a16="http://schemas.microsoft.com/office/drawing/2014/main" val="1555019360"/>
                    </a:ext>
                  </a:extLst>
                </a:gridCol>
                <a:gridCol w="543015">
                  <a:extLst>
                    <a:ext uri="{9D8B030D-6E8A-4147-A177-3AD203B41FA5}">
                      <a16:colId xmlns:a16="http://schemas.microsoft.com/office/drawing/2014/main" val="4015490920"/>
                    </a:ext>
                  </a:extLst>
                </a:gridCol>
                <a:gridCol w="543015">
                  <a:extLst>
                    <a:ext uri="{9D8B030D-6E8A-4147-A177-3AD203B41FA5}">
                      <a16:colId xmlns:a16="http://schemas.microsoft.com/office/drawing/2014/main" val="55531688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利用件数（件）</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38</a:t>
                      </a:r>
                    </a:p>
                  </a:txBody>
                  <a:tcPr anchor="ctr"/>
                </a:tc>
                <a:extLst>
                  <a:ext uri="{0D108BD9-81ED-4DB2-BD59-A6C34878D82A}">
                    <a16:rowId xmlns:a16="http://schemas.microsoft.com/office/drawing/2014/main" val="2124491204"/>
                  </a:ext>
                </a:extLst>
              </a:tr>
            </a:tbl>
          </a:graphicData>
        </a:graphic>
      </p:graphicFrame>
      <p:sp>
        <p:nvSpPr>
          <p:cNvPr id="59" name="テキスト ボックス 58"/>
          <p:cNvSpPr txBox="1"/>
          <p:nvPr/>
        </p:nvSpPr>
        <p:spPr>
          <a:xfrm>
            <a:off x="7430" y="5456887"/>
            <a:ext cx="775149"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endParaRPr lang="en-US" altLang="ja-JP" sz="1000" dirty="0" smtClean="0">
              <a:latin typeface="Meiryo UI" pitchFamily="50" charset="-128"/>
              <a:ea typeface="Meiryo UI" pitchFamily="50" charset="-128"/>
              <a:cs typeface="Meiryo UI" pitchFamily="50" charset="-128"/>
            </a:endParaRPr>
          </a:p>
        </p:txBody>
      </p:sp>
      <p:sp>
        <p:nvSpPr>
          <p:cNvPr id="60" name="テキスト ボックス 59"/>
          <p:cNvSpPr txBox="1"/>
          <p:nvPr/>
        </p:nvSpPr>
        <p:spPr>
          <a:xfrm>
            <a:off x="2475329" y="545688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61" name="図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51689" y="4521469"/>
            <a:ext cx="1675054" cy="2233405"/>
          </a:xfrm>
          <a:prstGeom prst="rect">
            <a:avLst/>
          </a:prstGeom>
        </p:spPr>
      </p:pic>
    </p:spTree>
    <p:extLst>
      <p:ext uri="{BB962C8B-B14F-4D97-AF65-F5344CB8AC3E}">
        <p14:creationId xmlns:p14="http://schemas.microsoft.com/office/powerpoint/2010/main" val="876909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schemeClr val="bg1"/>
                </a:solidFill>
                <a:latin typeface="Calibri"/>
                <a:ea typeface="HGP創英角ｺﾞｼｯｸUB" pitchFamily="50" charset="-128"/>
                <a:cs typeface="ＭＳ Ｐゴシック" charset="-128"/>
              </a:rPr>
              <a:t>再生可能エネルギーの普及拡大　</a:t>
            </a:r>
            <a:r>
              <a:rPr lang="ja-JP" altLang="en-US" sz="1400" dirty="0">
                <a:solidFill>
                  <a:schemeClr val="bg1"/>
                </a:solidFill>
                <a:latin typeface="Calibri"/>
                <a:ea typeface="HGP創英角ｺﾞｼｯｸUB" pitchFamily="50" charset="-128"/>
                <a:cs typeface="ＭＳ Ｐゴシック" charset="-128"/>
              </a:rPr>
              <a:t>～太陽光発電の普及促進～　</a:t>
            </a:r>
            <a:r>
              <a:rPr lang="ja-JP" altLang="en-US" sz="3200" dirty="0" smtClean="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31" name="角丸四角形 30"/>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円/楕円 2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schemeClr val="bg1"/>
                </a:solidFill>
              </a:rPr>
              <a:t>12</a:t>
            </a:r>
            <a:endParaRPr lang="ja-JP" altLang="en-US" b="1" dirty="0">
              <a:solidFill>
                <a:schemeClr val="bg1"/>
              </a:solidFill>
            </a:endParaRPr>
          </a:p>
        </p:txBody>
      </p:sp>
      <p:graphicFrame>
        <p:nvGraphicFramePr>
          <p:cNvPr id="6" name="表 5"/>
          <p:cNvGraphicFramePr>
            <a:graphicFrameLocks noGrp="1"/>
          </p:cNvGraphicFramePr>
          <p:nvPr>
            <p:extLst/>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＜屋根貸しによる設置施設＞</a:t>
            </a:r>
            <a:endParaRPr lang="en-US" altLang="ja-JP" sz="1300" b="1" dirty="0" smtClean="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a:t>
            </a:r>
            <a:r>
              <a:rPr lang="ja-JP" altLang="en-US" sz="1600" b="1" dirty="0">
                <a:solidFill>
                  <a:schemeClr val="tx1"/>
                </a:solidFill>
                <a:latin typeface="Meiryo UI" pitchFamily="50" charset="-128"/>
                <a:ea typeface="Meiryo UI" pitchFamily="50" charset="-128"/>
                <a:cs typeface="Meiryo UI" pitchFamily="50" charset="-128"/>
              </a:rPr>
              <a:t>市有施設の</a:t>
            </a:r>
            <a:r>
              <a:rPr lang="ja-JP" altLang="en-US" sz="1600" b="1" dirty="0" smtClean="0">
                <a:solidFill>
                  <a:schemeClr val="tx1"/>
                </a:solidFill>
                <a:latin typeface="Meiryo UI" pitchFamily="50" charset="-128"/>
                <a:ea typeface="Meiryo UI" pitchFamily="50" charset="-128"/>
                <a:cs typeface="Meiryo UI" pitchFamily="50" charset="-128"/>
              </a:rPr>
              <a:t>屋根貸し</a:t>
            </a:r>
            <a:r>
              <a:rPr lang="ja-JP" altLang="en-US" sz="1600" b="1" dirty="0">
                <a:solidFill>
                  <a:schemeClr val="tx1"/>
                </a:solidFill>
                <a:latin typeface="Meiryo UI" pitchFamily="50" charset="-128"/>
                <a:ea typeface="Meiryo UI" pitchFamily="50" charset="-128"/>
                <a:cs typeface="Meiryo UI" pitchFamily="50" charset="-128"/>
              </a:rPr>
              <a:t>による</a:t>
            </a:r>
            <a:r>
              <a:rPr lang="ja-JP" altLang="en-US" sz="1600" b="1" dirty="0" smtClean="0">
                <a:solidFill>
                  <a:schemeClr val="tx1"/>
                </a:solidFill>
                <a:latin typeface="Meiryo UI" pitchFamily="50" charset="-128"/>
                <a:ea typeface="Meiryo UI" pitchFamily="50" charset="-128"/>
                <a:cs typeface="Meiryo UI" pitchFamily="50" charset="-128"/>
              </a:rPr>
              <a:t>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smtClean="0">
              <a:latin typeface="Meiryo UI" pitchFamily="50" charset="-128"/>
              <a:ea typeface="Meiryo UI" pitchFamily="50" charset="-128"/>
              <a:cs typeface="Meiryo UI" pitchFamily="50" charset="-128"/>
            </a:endParaRPr>
          </a:p>
        </p:txBody>
      </p:sp>
      <p:sp>
        <p:nvSpPr>
          <p:cNvPr id="38" name="正方形/長方形 37"/>
          <p:cNvSpPr/>
          <p:nvPr/>
        </p:nvSpPr>
        <p:spPr>
          <a:xfrm>
            <a:off x="4949366" y="4102617"/>
            <a:ext cx="4795638" cy="492443"/>
          </a:xfrm>
          <a:prstGeom prst="rect">
            <a:avLst/>
          </a:prstGeom>
        </p:spPr>
        <p:txBody>
          <a:bodyPr wrap="square">
            <a:spAutoFit/>
          </a:bodyPr>
          <a:lstStyle/>
          <a:p>
            <a:pPr marL="93663" indent="-93663"/>
            <a:r>
              <a:rPr lang="ja-JP" altLang="en-US" sz="1300" dirty="0" smtClean="0">
                <a:latin typeface="Meiryo UI" pitchFamily="50" charset="-128"/>
                <a:ea typeface="Meiryo UI" pitchFamily="50" charset="-128"/>
                <a:cs typeface="Meiryo UI" pitchFamily="50" charset="-128"/>
              </a:rPr>
              <a:t>◆大阪市では、小中学校の校舎の屋上</a:t>
            </a:r>
            <a:r>
              <a:rPr lang="ja-JP" altLang="en-US" sz="1300" dirty="0">
                <a:latin typeface="Meiryo UI" pitchFamily="50" charset="-128"/>
                <a:ea typeface="Meiryo UI" pitchFamily="50" charset="-128"/>
                <a:cs typeface="Meiryo UI" pitchFamily="50" charset="-128"/>
              </a:rPr>
              <a:t>に</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年度から</a:t>
            </a:r>
            <a:r>
              <a:rPr lang="en-US" altLang="ja-JP" sz="1300" dirty="0" smtClean="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年以内に太陽光発電設備を順次設置していま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846386"/>
          </a:xfrm>
          <a:prstGeom prst="rect">
            <a:avLst/>
          </a:prstGeom>
        </p:spPr>
        <p:txBody>
          <a:bodyPr wrap="square">
            <a:spAutoFit/>
          </a:bodyPr>
          <a:lstStyle/>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非常時</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太陽光</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発電の稼働状況のデータ等を用いた教育</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プログラム</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の実施</a:t>
            </a: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sp>
        <p:nvSpPr>
          <p:cNvPr id="42" name="テキスト ボックス 28"/>
          <p:cNvSpPr txBox="1">
            <a:spLocks noChangeArrowheads="1"/>
          </p:cNvSpPr>
          <p:nvPr/>
        </p:nvSpPr>
        <p:spPr bwMode="auto">
          <a:xfrm>
            <a:off x="5201352" y="6536794"/>
            <a:ext cx="1893744" cy="169277"/>
          </a:xfrm>
          <a:prstGeom prst="rect">
            <a:avLst/>
          </a:prstGeom>
          <a:noFill/>
          <a:ln>
            <a:noFill/>
          </a:ln>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100" b="0" i="0" dirty="0">
                <a:latin typeface="Meiryo UI" pitchFamily="50" charset="-128"/>
                <a:ea typeface="Meiryo UI" pitchFamily="50" charset="-128"/>
                <a:cs typeface="Meiryo UI" pitchFamily="50" charset="-128"/>
              </a:rPr>
              <a:t>設置例</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大阪市立東桃谷小学校</a:t>
            </a:r>
            <a:endParaRPr lang="en-US" altLang="ja-JP" sz="1050" b="0" i="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smtClean="0">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6774" y="2611021"/>
            <a:ext cx="1940219" cy="1097535"/>
          </a:xfrm>
          <a:prstGeom prst="rect">
            <a:avLst/>
          </a:prstGeom>
        </p:spPr>
      </p:pic>
      <p:sp>
        <p:nvSpPr>
          <p:cNvPr id="32" name="角丸四角形 31"/>
          <p:cNvSpPr/>
          <p:nvPr/>
        </p:nvSpPr>
        <p:spPr>
          <a:xfrm>
            <a:off x="7266985" y="6029736"/>
            <a:ext cx="1773558" cy="572002"/>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年度までの実施実績＞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●施設数：</a:t>
            </a:r>
            <a:r>
              <a:rPr lang="en-US" altLang="ja-JP" sz="1000" dirty="0">
                <a:solidFill>
                  <a:schemeClr val="tx1"/>
                </a:solidFill>
                <a:latin typeface="Meiryo UI" pitchFamily="50" charset="-128"/>
                <a:ea typeface="Meiryo UI" pitchFamily="50" charset="-128"/>
                <a:cs typeface="Meiryo UI" pitchFamily="50" charset="-128"/>
              </a:rPr>
              <a:t>113</a:t>
            </a:r>
            <a:r>
              <a:rPr lang="ja-JP" altLang="en-US" sz="1000" dirty="0">
                <a:solidFill>
                  <a:schemeClr val="tx1"/>
                </a:solidFill>
                <a:latin typeface="Meiryo UI" pitchFamily="50" charset="-128"/>
                <a:ea typeface="Meiryo UI" pitchFamily="50" charset="-128"/>
                <a:cs typeface="Meiryo UI" pitchFamily="50" charset="-128"/>
              </a:rPr>
              <a:t>校</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●容量：</a:t>
            </a:r>
            <a:r>
              <a:rPr lang="en-US" altLang="ja-JP" sz="1000" dirty="0">
                <a:solidFill>
                  <a:schemeClr val="tx1"/>
                </a:solidFill>
                <a:latin typeface="Meiryo UI" pitchFamily="50" charset="-128"/>
                <a:ea typeface="Meiryo UI" pitchFamily="50" charset="-128"/>
                <a:cs typeface="Meiryo UI" pitchFamily="50" charset="-128"/>
              </a:rPr>
              <a:t>4,572kW</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93612" y="2561480"/>
            <a:ext cx="1883620" cy="1105820"/>
          </a:xfrm>
          <a:prstGeom prst="rect">
            <a:avLst/>
          </a:prstGeom>
        </p:spPr>
      </p:pic>
      <p:sp>
        <p:nvSpPr>
          <p:cNvPr id="39" name="テキスト ボックス 38"/>
          <p:cNvSpPr txBox="1"/>
          <p:nvPr/>
        </p:nvSpPr>
        <p:spPr>
          <a:xfrm>
            <a:off x="5845813" y="814444"/>
            <a:ext cx="3720883"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a:t>
            </a:r>
            <a:r>
              <a:rPr lang="zh-TW" altLang="en-US" sz="1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a:t>
            </a:r>
            <a:endPar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4" name="図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27267" y="1151433"/>
            <a:ext cx="1940219" cy="1129740"/>
          </a:xfrm>
          <a:prstGeom prst="rect">
            <a:avLst/>
          </a:prstGeom>
        </p:spPr>
      </p:pic>
      <p:sp>
        <p:nvSpPr>
          <p:cNvPr id="25" name="角丸四角形 24"/>
          <p:cNvSpPr/>
          <p:nvPr/>
        </p:nvSpPr>
        <p:spPr>
          <a:xfrm>
            <a:off x="7245663" y="5392048"/>
            <a:ext cx="1773558" cy="572002"/>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＜設置予定数＞</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●施設数：</a:t>
            </a:r>
            <a:r>
              <a:rPr lang="en-US" altLang="ja-JP" sz="1000" dirty="0" smtClean="0">
                <a:solidFill>
                  <a:schemeClr val="tx1"/>
                </a:solidFill>
                <a:latin typeface="Meiryo UI" pitchFamily="50" charset="-128"/>
                <a:ea typeface="Meiryo UI" pitchFamily="50" charset="-128"/>
                <a:cs typeface="Meiryo UI" pitchFamily="50" charset="-128"/>
              </a:rPr>
              <a:t>355</a:t>
            </a:r>
            <a:r>
              <a:rPr lang="ja-JP" altLang="en-US" sz="1000" dirty="0" smtClean="0">
                <a:solidFill>
                  <a:schemeClr val="tx1"/>
                </a:solidFill>
                <a:latin typeface="Meiryo UI" pitchFamily="50" charset="-128"/>
                <a:ea typeface="Meiryo UI" pitchFamily="50" charset="-128"/>
                <a:cs typeface="Meiryo UI" pitchFamily="50" charset="-128"/>
              </a:rPr>
              <a:t>校（予定）</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●容量：</a:t>
            </a:r>
            <a:r>
              <a:rPr lang="en-US" altLang="ja-JP" sz="1000" dirty="0" smtClean="0">
                <a:solidFill>
                  <a:schemeClr val="tx1"/>
                </a:solidFill>
                <a:latin typeface="Meiryo UI" pitchFamily="50" charset="-128"/>
                <a:ea typeface="Meiryo UI" pitchFamily="50" charset="-128"/>
                <a:cs typeface="Meiryo UI" pitchFamily="50" charset="-128"/>
              </a:rPr>
              <a:t>14</a:t>
            </a:r>
            <a:r>
              <a:rPr lang="ja-JP" altLang="en-US" sz="1000" dirty="0" smtClean="0">
                <a:solidFill>
                  <a:schemeClr val="tx1"/>
                </a:solidFill>
                <a:latin typeface="Meiryo UI" pitchFamily="50" charset="-128"/>
                <a:ea typeface="Meiryo UI" pitchFamily="50" charset="-128"/>
                <a:cs typeface="Meiryo UI" pitchFamily="50" charset="-128"/>
              </a:rPr>
              <a:t>ＭＷ</a:t>
            </a:r>
            <a:endParaRPr lang="en-US" altLang="ja-JP" sz="1000" dirty="0" smtClean="0">
              <a:solidFill>
                <a:schemeClr val="tx1"/>
              </a:solidFill>
              <a:latin typeface="Meiryo UI" pitchFamily="50" charset="-128"/>
              <a:ea typeface="Meiryo UI" pitchFamily="50" charset="-128"/>
              <a:cs typeface="Meiryo UI" pitchFamily="50"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7267" y="5320843"/>
            <a:ext cx="1590803" cy="1193103"/>
          </a:xfrm>
          <a:prstGeom prst="rect">
            <a:avLst/>
          </a:prstGeom>
          <a:ln>
            <a:noFill/>
          </a:ln>
        </p:spPr>
      </p:pic>
    </p:spTree>
    <p:extLst>
      <p:ext uri="{BB962C8B-B14F-4D97-AF65-F5344CB8AC3E}">
        <p14:creationId xmlns:p14="http://schemas.microsoft.com/office/powerpoint/2010/main" val="1395601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19" name="角丸四角形 18"/>
          <p:cNvSpPr/>
          <p:nvPr/>
        </p:nvSpPr>
        <p:spPr>
          <a:xfrm>
            <a:off x="5016058" y="561555"/>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13</a:t>
            </a:r>
            <a:endParaRPr lang="ja-JP" altLang="en-US" b="1" dirty="0">
              <a:solidFill>
                <a:prstClr val="white"/>
              </a:solidFill>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府・市有施設における太陽光発電</a:t>
            </a:r>
            <a:r>
              <a:rPr lang="ja-JP" altLang="en-US" sz="1600" b="1" dirty="0">
                <a:solidFill>
                  <a:schemeClr val="tx1"/>
                </a:solidFill>
                <a:latin typeface="Meiryo UI" pitchFamily="50" charset="-128"/>
                <a:ea typeface="Meiryo UI" pitchFamily="50" charset="-128"/>
                <a:cs typeface="Meiryo UI" pitchFamily="50" charset="-128"/>
              </a:rPr>
              <a:t>の</a:t>
            </a:r>
            <a:r>
              <a:rPr lang="ja-JP" altLang="en-US" sz="1600" b="1" dirty="0" smtClean="0">
                <a:solidFill>
                  <a:schemeClr val="tx1"/>
                </a:solidFill>
                <a:latin typeface="Meiryo UI" pitchFamily="50" charset="-128"/>
                <a:ea typeface="Meiryo UI" pitchFamily="50" charset="-128"/>
                <a:cs typeface="Meiryo UI" pitchFamily="50" charset="-128"/>
              </a:rPr>
              <a:t>導入</a:t>
            </a:r>
            <a:endParaRPr lang="en-US" altLang="ja-JP" sz="1600" b="1" dirty="0" smtClean="0">
              <a:solidFill>
                <a:schemeClr val="tx1"/>
              </a:solidFill>
              <a:latin typeface="Meiryo UI" pitchFamily="50" charset="-128"/>
              <a:ea typeface="Meiryo UI" pitchFamily="50" charset="-128"/>
              <a:cs typeface="Meiryo UI" pitchFamily="50" charset="-128"/>
            </a:endParaRPr>
          </a:p>
          <a:p>
            <a:pPr algn="ctr"/>
            <a:r>
              <a:rPr lang="ja-JP" altLang="en-US" sz="1400" b="1" dirty="0" smtClean="0">
                <a:solidFill>
                  <a:schemeClr val="tx1"/>
                </a:solidFill>
                <a:latin typeface="Meiryo UI" pitchFamily="50" charset="-128"/>
                <a:ea typeface="Meiryo UI" pitchFamily="50" charset="-128"/>
                <a:cs typeface="Meiryo UI" pitchFamily="50" charset="-128"/>
              </a:rPr>
              <a:t>（屋根・</a:t>
            </a:r>
            <a:r>
              <a:rPr lang="ja-JP" altLang="en-US" sz="1400" b="1" dirty="0">
                <a:solidFill>
                  <a:schemeClr val="tx1"/>
                </a:solidFill>
                <a:latin typeface="Meiryo UI" pitchFamily="50" charset="-128"/>
                <a:ea typeface="Meiryo UI" pitchFamily="50" charset="-128"/>
                <a:cs typeface="Meiryo UI" pitchFamily="50" charset="-128"/>
              </a:rPr>
              <a:t>土地貸し事業を除く</a:t>
            </a:r>
            <a:r>
              <a:rPr lang="ja-JP" altLang="en-US" sz="1400" b="1" dirty="0" smtClean="0">
                <a:solidFill>
                  <a:schemeClr val="tx1"/>
                </a:solidFill>
                <a:latin typeface="Meiryo UI" pitchFamily="50" charset="-128"/>
                <a:ea typeface="Meiryo UI" pitchFamily="50" charset="-128"/>
                <a:cs typeface="Meiryo UI" pitchFamily="50" charset="-128"/>
              </a:rPr>
              <a:t>）</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447259"/>
            <a:ext cx="4797293"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◆大阪府では、下水処理場や学校等に</a:t>
            </a:r>
            <a:r>
              <a:rPr lang="ja-JP" altLang="en-US" sz="1300" dirty="0">
                <a:latin typeface="Meiryo UI" pitchFamily="50" charset="-128"/>
                <a:ea typeface="Meiryo UI" pitchFamily="50" charset="-128"/>
                <a:cs typeface="Meiryo UI" pitchFamily="50" charset="-128"/>
              </a:rPr>
              <a:t>おいて</a:t>
            </a:r>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発電システムを導入し、平常</a:t>
            </a:r>
            <a:r>
              <a:rPr lang="ja-JP" altLang="en-US" sz="1300" dirty="0" smtClean="0">
                <a:latin typeface="Meiryo UI" pitchFamily="50" charset="-128"/>
                <a:ea typeface="Meiryo UI" pitchFamily="50" charset="-128"/>
                <a:cs typeface="Meiryo UI" pitchFamily="50" charset="-128"/>
              </a:rPr>
              <a:t>時は売電や自家消費を</a:t>
            </a:r>
            <a:r>
              <a:rPr lang="ja-JP" altLang="en-US" sz="1300" dirty="0">
                <a:latin typeface="Meiryo UI" pitchFamily="50" charset="-128"/>
                <a:ea typeface="Meiryo UI" pitchFamily="50" charset="-128"/>
                <a:cs typeface="Meiryo UI" pitchFamily="50" charset="-128"/>
              </a:rPr>
              <a:t>行い、災害時</a:t>
            </a:r>
            <a:r>
              <a:rPr lang="ja-JP" altLang="en-US" sz="1300" dirty="0" smtClean="0">
                <a:latin typeface="Meiryo UI" pitchFamily="50" charset="-128"/>
                <a:ea typeface="Meiryo UI" pitchFamily="50" charset="-128"/>
                <a:cs typeface="Meiryo UI" pitchFamily="50" charset="-128"/>
              </a:rPr>
              <a:t>は非常用</a:t>
            </a:r>
            <a:r>
              <a:rPr lang="ja-JP" altLang="en-US" sz="1300" dirty="0">
                <a:latin typeface="Meiryo UI" pitchFamily="50" charset="-128"/>
                <a:ea typeface="Meiryo UI" pitchFamily="50" charset="-128"/>
                <a:cs typeface="Meiryo UI" pitchFamily="50" charset="-128"/>
              </a:rPr>
              <a:t>電源として活用</a:t>
            </a:r>
            <a:r>
              <a:rPr lang="ja-JP" altLang="en-US" sz="1300" dirty="0" smtClean="0">
                <a:latin typeface="Meiryo UI" pitchFamily="50" charset="-128"/>
                <a:ea typeface="Meiryo UI" pitchFamily="50" charset="-128"/>
                <a:cs typeface="Meiryo UI" pitchFamily="50" charset="-128"/>
              </a:rPr>
              <a:t>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3419926224"/>
              </p:ext>
            </p:extLst>
          </p:nvPr>
        </p:nvGraphicFramePr>
        <p:xfrm>
          <a:off x="5175130" y="26724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353231"/>
            <a:ext cx="4885330" cy="892552"/>
          </a:xfrm>
          <a:prstGeom prst="rect">
            <a:avLst/>
          </a:prstGeom>
          <a:noFill/>
        </p:spPr>
        <p:txBody>
          <a:bodyPr wrap="square" rtlCol="0">
            <a:spAutoFit/>
          </a:bodyPr>
          <a:lstStyle/>
          <a:p>
            <a:pPr marL="177800" indent="-177800"/>
            <a:r>
              <a:rPr lang="ja-JP" altLang="en-US" sz="1300" dirty="0" smtClean="0">
                <a:latin typeface="Meiryo UI" pitchFamily="50" charset="-128"/>
                <a:ea typeface="Meiryo UI" pitchFamily="50" charset="-128"/>
                <a:cs typeface="Meiryo UI" pitchFamily="50" charset="-128"/>
              </a:rPr>
              <a:t>◆大阪市は、市民・事業者の環境問題に対する意識を高めるため、</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smtClean="0">
                <a:latin typeface="Meiryo UI" pitchFamily="50" charset="-128"/>
                <a:ea typeface="Meiryo UI" pitchFamily="50" charset="-128"/>
                <a:cs typeface="Meiryo UI" pitchFamily="50" charset="-128"/>
              </a:rPr>
              <a:t>　区役所や学校等の市有施設へ、</a:t>
            </a:r>
            <a:r>
              <a:rPr lang="ja-JP" altLang="en-US" sz="1300" dirty="0">
                <a:latin typeface="Meiryo UI" pitchFamily="50" charset="-128"/>
                <a:ea typeface="Meiryo UI" pitchFamily="50" charset="-128"/>
                <a:cs typeface="Meiryo UI" pitchFamily="50" charset="-128"/>
              </a:rPr>
              <a:t>国の補助金等を</a:t>
            </a:r>
            <a:r>
              <a:rPr lang="ja-JP" altLang="en-US" sz="1300" dirty="0" smtClean="0">
                <a:latin typeface="Meiryo UI" pitchFamily="50" charset="-128"/>
                <a:ea typeface="Meiryo UI" pitchFamily="50" charset="-128"/>
                <a:cs typeface="Meiryo UI" pitchFamily="50" charset="-128"/>
              </a:rPr>
              <a:t>活用し</a:t>
            </a:r>
            <a:r>
              <a:rPr lang="ja-JP" altLang="en-US" sz="1300" dirty="0">
                <a:latin typeface="Meiryo UI" pitchFamily="50" charset="-128"/>
                <a:ea typeface="Meiryo UI" pitchFamily="50" charset="-128"/>
                <a:cs typeface="Meiryo UI" pitchFamily="50" charset="-128"/>
              </a:rPr>
              <a:t>独自に</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太陽光発電設備を設置しています。</a:t>
            </a:r>
          </a:p>
          <a:p>
            <a:pPr marL="177800" indent="-177800"/>
            <a:endParaRPr lang="ja-JP" altLang="en-US" sz="1300" dirty="0">
              <a:latin typeface="Meiryo UI" pitchFamily="50" charset="-128"/>
              <a:ea typeface="Meiryo UI" pitchFamily="50" charset="-128"/>
              <a:cs typeface="Meiryo UI" pitchFamily="50" charset="-128"/>
            </a:endParaRPr>
          </a:p>
        </p:txBody>
      </p:sp>
      <p:sp>
        <p:nvSpPr>
          <p:cNvPr id="38" name="角丸四角形 37"/>
          <p:cNvSpPr/>
          <p:nvPr/>
        </p:nvSpPr>
        <p:spPr>
          <a:xfrm>
            <a:off x="7309047" y="2031892"/>
            <a:ext cx="2400462" cy="347489"/>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年度導入実績（大阪府）＞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72</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12,828kW</a:t>
            </a:r>
          </a:p>
        </p:txBody>
      </p:sp>
      <p:sp>
        <p:nvSpPr>
          <p:cNvPr id="39" name="テキスト ボックス 38"/>
          <p:cNvSpPr txBox="1"/>
          <p:nvPr/>
        </p:nvSpPr>
        <p:spPr>
          <a:xfrm>
            <a:off x="5073709" y="2377019"/>
            <a:ext cx="4305843"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＜下水処理場の導入例＞</a:t>
            </a:r>
            <a:endParaRPr lang="ja-JP" altLang="en-US" sz="1300" b="1" dirty="0">
              <a:latin typeface="Meiryo UI" pitchFamily="50" charset="-128"/>
              <a:ea typeface="Meiryo UI" pitchFamily="50" charset="-128"/>
              <a:cs typeface="Meiryo UI" pitchFamily="50" charset="-128"/>
            </a:endParaRPr>
          </a:p>
        </p:txBody>
      </p:sp>
      <p:sp>
        <p:nvSpPr>
          <p:cNvPr id="15" name="角丸四角形 14"/>
          <p:cNvSpPr/>
          <p:nvPr/>
        </p:nvSpPr>
        <p:spPr>
          <a:xfrm>
            <a:off x="6982748" y="6037877"/>
            <a:ext cx="2726761" cy="477872"/>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年度導入実績（大阪市）＞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120</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2,391kW</a:t>
            </a:r>
            <a:r>
              <a:rPr lang="ja-JP" altLang="en-US" sz="1100" dirty="0" smtClean="0">
                <a:solidFill>
                  <a:schemeClr val="tx1"/>
                </a:solidFill>
                <a:latin typeface="Meiryo UI" pitchFamily="50" charset="-128"/>
                <a:ea typeface="Meiryo UI" pitchFamily="50" charset="-128"/>
                <a:cs typeface="Meiryo UI" pitchFamily="50" charset="-128"/>
              </a:rPr>
              <a:t>（市立小学校ほか）</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6" name="テキスト ボックス 15"/>
          <p:cNvSpPr txBox="1"/>
          <p:nvPr/>
        </p:nvSpPr>
        <p:spPr>
          <a:xfrm>
            <a:off x="6164970" y="1208740"/>
            <a:ext cx="4012294"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856462062"/>
              </p:ext>
            </p:extLst>
          </p:nvPr>
        </p:nvGraphicFramePr>
        <p:xfrm>
          <a:off x="146341" y="2122750"/>
          <a:ext cx="4717667" cy="1638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森プロジェクト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017063"/>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smtClean="0">
                <a:solidFill>
                  <a:schemeClr val="tx1"/>
                </a:solidFill>
                <a:latin typeface="Meiryo UI" pitchFamily="50" charset="-128"/>
                <a:ea typeface="Meiryo UI" pitchFamily="50" charset="-128"/>
                <a:cs typeface="Meiryo UI" pitchFamily="50" charset="-128"/>
              </a:rPr>
              <a:t>夢洲メガソーラー</a:t>
            </a:r>
            <a:endParaRPr lang="en-US" altLang="ja-JP" sz="1100" kern="100" dirty="0" smtClean="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smtClean="0">
                <a:solidFill>
                  <a:schemeClr val="tx1"/>
                </a:solidFill>
                <a:latin typeface="Meiryo UI" pitchFamily="50" charset="-128"/>
                <a:ea typeface="Meiryo UI" pitchFamily="50" charset="-128"/>
                <a:cs typeface="Meiryo UI" pitchFamily="50" charset="-128"/>
              </a:rPr>
              <a:t>（大阪ひかりの森プロジェクト）</a:t>
            </a:r>
            <a:endParaRPr lang="en-US" altLang="ja-JP" sz="1100" kern="100" dirty="0" smtClean="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009661"/>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smtClean="0">
                <a:solidFill>
                  <a:schemeClr val="tx1"/>
                </a:solidFill>
                <a:latin typeface="Meiryo UI" pitchFamily="50" charset="-128"/>
                <a:ea typeface="Meiryo UI" pitchFamily="50" charset="-128"/>
                <a:cs typeface="Meiryo UI" pitchFamily="50" charset="-128"/>
              </a:rPr>
              <a:t>咲洲メガソーラー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smtClean="0">
                <a:solidFill>
                  <a:schemeClr val="tx1"/>
                </a:solidFill>
                <a:latin typeface="Meiryo UI" pitchFamily="50" charset="-128"/>
                <a:ea typeface="Meiryo UI" pitchFamily="50" charset="-128"/>
                <a:cs typeface="Meiryo UI" pitchFamily="50" charset="-128"/>
              </a:rPr>
              <a:t>（大阪ひかりの泉プロジェクト）</a:t>
            </a:r>
            <a:endParaRPr lang="en-US" altLang="ja-JP" sz="1100" kern="100" dirty="0" smtClean="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485632"/>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smtClean="0">
                <a:solidFill>
                  <a:schemeClr val="tx1"/>
                </a:solidFill>
                <a:latin typeface="Meiryo UI" pitchFamily="50" charset="-128"/>
                <a:ea typeface="Meiryo UI" pitchFamily="50" charset="-128"/>
                <a:cs typeface="Meiryo UI" pitchFamily="50" charset="-128"/>
              </a:rPr>
              <a:t>泉大津大規模太陽光発電施設</a:t>
            </a:r>
            <a:endParaRPr lang="en-US" altLang="ja-JP" sz="1100" kern="100" dirty="0" smtClean="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59" y="3788683"/>
            <a:ext cx="2231503" cy="1195828"/>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698" y="3784421"/>
            <a:ext cx="2134495" cy="120009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281" y="5353006"/>
            <a:ext cx="2214470" cy="1167371"/>
          </a:xfrm>
          <a:prstGeom prst="rect">
            <a:avLst/>
          </a:prstGeom>
        </p:spPr>
      </p:pic>
      <p:sp>
        <p:nvSpPr>
          <p:cNvPr id="29" name="テキスト ボックス 28"/>
          <p:cNvSpPr txBox="1"/>
          <p:nvPr/>
        </p:nvSpPr>
        <p:spPr>
          <a:xfrm>
            <a:off x="51593" y="1878337"/>
            <a:ext cx="2227285" cy="297781"/>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＜土地貸しに</a:t>
            </a:r>
            <a:r>
              <a:rPr lang="ja-JP" altLang="en-US" sz="1300" b="1" dirty="0">
                <a:latin typeface="Meiryo UI" pitchFamily="50" charset="-128"/>
                <a:ea typeface="Meiryo UI" pitchFamily="50" charset="-128"/>
                <a:cs typeface="Meiryo UI" pitchFamily="50" charset="-128"/>
              </a:rPr>
              <a:t>よる</a:t>
            </a:r>
            <a:r>
              <a:rPr lang="ja-JP" altLang="en-US" sz="1300" b="1" dirty="0" smtClean="0">
                <a:latin typeface="Meiryo UI" pitchFamily="50" charset="-128"/>
                <a:ea typeface="Meiryo UI" pitchFamily="50" charset="-128"/>
                <a:cs typeface="Meiryo UI" pitchFamily="50" charset="-128"/>
              </a:rPr>
              <a:t>設置施設＞</a:t>
            </a:r>
            <a:endParaRPr lang="en-US" altLang="ja-JP" sz="1300" b="1" dirty="0" smtClean="0">
              <a:latin typeface="Meiryo UI" pitchFamily="50" charset="-128"/>
              <a:ea typeface="Meiryo UI" pitchFamily="50" charset="-128"/>
              <a:cs typeface="Meiryo UI" pitchFamily="50" charset="-128"/>
            </a:endParaRPr>
          </a:p>
        </p:txBody>
      </p:sp>
      <p:sp>
        <p:nvSpPr>
          <p:cNvPr id="30" name="角丸四角形 29"/>
          <p:cNvSpPr/>
          <p:nvPr/>
        </p:nvSpPr>
        <p:spPr>
          <a:xfrm>
            <a:off x="84318" y="641936"/>
            <a:ext cx="4573452" cy="5323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a:t>
            </a:r>
            <a:r>
              <a:rPr lang="ja-JP" altLang="en-US" sz="1600" b="1" dirty="0">
                <a:solidFill>
                  <a:schemeClr val="tx1"/>
                </a:solidFill>
                <a:latin typeface="Meiryo UI" pitchFamily="50" charset="-128"/>
                <a:ea typeface="Meiryo UI" pitchFamily="50" charset="-128"/>
                <a:cs typeface="Meiryo UI" pitchFamily="50" charset="-128"/>
              </a:rPr>
              <a:t>市有施設</a:t>
            </a:r>
            <a:r>
              <a:rPr lang="ja-JP" altLang="en-US" sz="1600" b="1" dirty="0" smtClean="0">
                <a:solidFill>
                  <a:schemeClr val="tx1"/>
                </a:solidFill>
                <a:latin typeface="Meiryo UI" pitchFamily="50" charset="-128"/>
                <a:ea typeface="Meiryo UI" pitchFamily="50" charset="-128"/>
                <a:cs typeface="Meiryo UI" pitchFamily="50" charset="-128"/>
              </a:rPr>
              <a:t>の土地貸し</a:t>
            </a:r>
            <a:r>
              <a:rPr lang="ja-JP" altLang="en-US" sz="1600" b="1" dirty="0">
                <a:solidFill>
                  <a:schemeClr val="tx1"/>
                </a:solidFill>
                <a:latin typeface="Meiryo UI" pitchFamily="50" charset="-128"/>
                <a:ea typeface="Meiryo UI" pitchFamily="50" charset="-128"/>
                <a:cs typeface="Meiryo UI" pitchFamily="50" charset="-128"/>
              </a:rPr>
              <a:t>による</a:t>
            </a:r>
            <a:r>
              <a:rPr lang="ja-JP" altLang="en-US" sz="1600" b="1" dirty="0" smtClean="0">
                <a:solidFill>
                  <a:schemeClr val="tx1"/>
                </a:solidFill>
                <a:latin typeface="Meiryo UI" pitchFamily="50" charset="-128"/>
                <a:ea typeface="Meiryo UI" pitchFamily="50" charset="-128"/>
                <a:cs typeface="Meiryo UI" pitchFamily="50" charset="-128"/>
              </a:rPr>
              <a:t>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499890"/>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smtClean="0">
                <a:solidFill>
                  <a:schemeClr val="tx1"/>
                </a:solidFill>
                <a:latin typeface="Meiryo UI" pitchFamily="50" charset="-128"/>
                <a:ea typeface="Meiryo UI" pitchFamily="50" charset="-128"/>
                <a:cs typeface="Meiryo UI" pitchFamily="50" charset="-128"/>
              </a:rPr>
              <a:t>恩智川治水緑地　池島</a:t>
            </a:r>
            <a:r>
              <a:rPr lang="en-US" altLang="ja-JP" sz="1100" kern="100" dirty="0" smtClean="0">
                <a:solidFill>
                  <a:schemeClr val="tx1"/>
                </a:solidFill>
                <a:latin typeface="Meiryo UI" pitchFamily="50" charset="-128"/>
                <a:ea typeface="Meiryo UI" pitchFamily="50" charset="-128"/>
                <a:cs typeface="Meiryo UI" pitchFamily="50" charset="-128"/>
              </a:rPr>
              <a:t>Ⅱ</a:t>
            </a:r>
            <a:r>
              <a:rPr lang="ja-JP" altLang="en-US" sz="1100" kern="100" dirty="0" smtClean="0">
                <a:solidFill>
                  <a:schemeClr val="tx1"/>
                </a:solidFill>
                <a:latin typeface="Meiryo UI" pitchFamily="50" charset="-128"/>
                <a:ea typeface="Meiryo UI" pitchFamily="50" charset="-128"/>
                <a:cs typeface="Meiryo UI" pitchFamily="50" charset="-128"/>
              </a:rPr>
              <a:t>期地区</a:t>
            </a:r>
            <a:endParaRPr lang="en-US" altLang="ja-JP" sz="1100" kern="100" dirty="0" smtClean="0">
              <a:solidFill>
                <a:schemeClr val="tx1"/>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820" y="5333340"/>
            <a:ext cx="2179537" cy="1192753"/>
          </a:xfrm>
          <a:prstGeom prst="rect">
            <a:avLst/>
          </a:prstGeom>
        </p:spPr>
      </p:pic>
      <p:sp>
        <p:nvSpPr>
          <p:cNvPr id="31" name="テキスト ボックス 30"/>
          <p:cNvSpPr txBox="1"/>
          <p:nvPr/>
        </p:nvSpPr>
        <p:spPr>
          <a:xfrm>
            <a:off x="1208151" y="1208740"/>
            <a:ext cx="3966979"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◆廃棄物処分場や河川施設等を活用し、公募選定した民間事業者による太陽光発電設備の設置を進めています。</a:t>
            </a:r>
            <a:endParaRPr lang="en-US" altLang="ja-JP" sz="13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80535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14</a:t>
            </a:r>
            <a:endParaRPr lang="ja-JP" altLang="en-US" b="1" dirty="0">
              <a:solidFill>
                <a:prstClr val="white"/>
              </a:solidFill>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太陽光発電施設の地域との共生の推進（「大阪モデル」）</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17" name="Picture 2" descr="D:\TanakaHideno\Desktop\図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79" y="2602295"/>
            <a:ext cx="3190164" cy="403280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3223756" y="3839879"/>
            <a:ext cx="3239153" cy="1909634"/>
            <a:chOff x="7256713" y="4247471"/>
            <a:chExt cx="2954791" cy="1909634"/>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産業局 資源</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環境部</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環境農林水産部 エネルギー政策課</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00728" y="5383292"/>
              <a:ext cx="2535006" cy="600164"/>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近畿</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経済産業局</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・大阪府連携協力会議</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300728" y="5726218"/>
              <a:ext cx="2351889" cy="430887"/>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テキスト ボックス 29"/>
          <p:cNvSpPr txBox="1"/>
          <p:nvPr/>
        </p:nvSpPr>
        <p:spPr>
          <a:xfrm>
            <a:off x="44295" y="1288041"/>
            <a:ext cx="9553019" cy="1169551"/>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◆太陽光発電施設の地域との共生を推進する体制「大阪モデル」に</a:t>
            </a:r>
            <a:r>
              <a:rPr lang="ja-JP" altLang="en-US" sz="1300" dirty="0" smtClean="0">
                <a:solidFill>
                  <a:prstClr val="black"/>
                </a:solidFill>
                <a:latin typeface="Meiryo UI" pitchFamily="50" charset="-128"/>
                <a:ea typeface="Meiryo UI" pitchFamily="50" charset="-128"/>
                <a:cs typeface="Meiryo UI" pitchFamily="50" charset="-128"/>
              </a:rPr>
              <a:t>より</a:t>
            </a:r>
            <a:r>
              <a:rPr lang="ja-JP" altLang="en-US" sz="1300" dirty="0">
                <a:solidFill>
                  <a:prstClr val="black"/>
                </a:solidFill>
                <a:latin typeface="Meiryo UI" pitchFamily="50" charset="-128"/>
                <a:ea typeface="Meiryo UI" pitchFamily="50" charset="-128"/>
                <a:cs typeface="Meiryo UI" pitchFamily="50" charset="-128"/>
              </a:rPr>
              <a:t>、太陽光発電施設の不適切な設置や事業者と地域住民との</a:t>
            </a:r>
            <a:r>
              <a:rPr lang="ja-JP" altLang="en-US" sz="1300" dirty="0" smtClean="0">
                <a:solidFill>
                  <a:prstClr val="black"/>
                </a:solidFill>
                <a:latin typeface="Meiryo UI" pitchFamily="50" charset="-128"/>
                <a:ea typeface="Meiryo UI" pitchFamily="50" charset="-128"/>
                <a:cs typeface="Meiryo UI" pitchFamily="50" charset="-128"/>
              </a:rPr>
              <a:t>トラブル</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の</a:t>
            </a:r>
            <a:r>
              <a:rPr lang="ja-JP" altLang="en-US" sz="1300" dirty="0">
                <a:solidFill>
                  <a:prstClr val="black"/>
                </a:solidFill>
                <a:latin typeface="Meiryo UI" pitchFamily="50" charset="-128"/>
                <a:ea typeface="Meiryo UI" pitchFamily="50" charset="-128"/>
                <a:cs typeface="Meiryo UI" pitchFamily="50" charset="-128"/>
              </a:rPr>
              <a:t>未然防止等を</a:t>
            </a:r>
            <a:r>
              <a:rPr lang="ja-JP" altLang="en-US" sz="1300" dirty="0" smtClean="0">
                <a:solidFill>
                  <a:prstClr val="black"/>
                </a:solidFill>
                <a:latin typeface="Meiryo UI" pitchFamily="50" charset="-128"/>
                <a:ea typeface="Meiryo UI" pitchFamily="50" charset="-128"/>
                <a:cs typeface="Meiryo UI" pitchFamily="50" charset="-128"/>
              </a:rPr>
              <a:t>図ります。</a:t>
            </a:r>
            <a:endParaRPr lang="ja-JP" altLang="en-US"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b="1" dirty="0">
                <a:solidFill>
                  <a:prstClr val="black"/>
                </a:solidFill>
                <a:latin typeface="Meiryo UI" pitchFamily="50" charset="-128"/>
                <a:ea typeface="Meiryo UI" pitchFamily="50" charset="-128"/>
                <a:cs typeface="Meiryo UI" pitchFamily="50" charset="-128"/>
              </a:rPr>
              <a:t>　＜大阪モデルの概要＞</a:t>
            </a: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FIT</a:t>
            </a:r>
            <a:r>
              <a:rPr lang="ja-JP" altLang="en-US" sz="1300" dirty="0">
                <a:solidFill>
                  <a:prstClr val="black"/>
                </a:solidFill>
                <a:latin typeface="Meiryo UI" pitchFamily="50" charset="-128"/>
                <a:ea typeface="Meiryo UI" pitchFamily="50" charset="-128"/>
                <a:cs typeface="Meiryo UI" pitchFamily="50" charset="-128"/>
              </a:rPr>
              <a:t>法を所管する国、府民と密接な関係を有する市町村及び広域</a:t>
            </a:r>
            <a:r>
              <a:rPr lang="ja-JP" altLang="en-US" sz="1300" dirty="0" smtClean="0">
                <a:solidFill>
                  <a:prstClr val="black"/>
                </a:solidFill>
                <a:latin typeface="Meiryo UI" pitchFamily="50" charset="-128"/>
                <a:ea typeface="Meiryo UI" pitchFamily="50" charset="-128"/>
                <a:cs typeface="Meiryo UI" pitchFamily="50" charset="-128"/>
              </a:rPr>
              <a:t>自治体</a:t>
            </a:r>
            <a:r>
              <a:rPr lang="ja-JP" altLang="en-US" sz="1300" dirty="0">
                <a:solidFill>
                  <a:prstClr val="black"/>
                </a:solidFill>
                <a:latin typeface="Meiryo UI" pitchFamily="50" charset="-128"/>
                <a:ea typeface="Meiryo UI" pitchFamily="50" charset="-128"/>
                <a:cs typeface="Meiryo UI" pitchFamily="50" charset="-128"/>
              </a:rPr>
              <a:t>である府が、それぞれの役割分担のもと、設置</a:t>
            </a:r>
            <a:r>
              <a:rPr lang="ja-JP" altLang="en-US" sz="1300" dirty="0" smtClean="0">
                <a:solidFill>
                  <a:prstClr val="black"/>
                </a:solidFill>
                <a:latin typeface="Meiryo UI" pitchFamily="50" charset="-128"/>
                <a:ea typeface="Meiryo UI" pitchFamily="50" charset="-128"/>
                <a:cs typeface="Meiryo UI" pitchFamily="50" charset="-128"/>
              </a:rPr>
              <a:t>計画</a:t>
            </a:r>
            <a:r>
              <a:rPr lang="ja-JP" altLang="en-US" sz="1300" dirty="0" smtClean="0">
                <a:latin typeface="Meiryo UI" pitchFamily="50" charset="-128"/>
                <a:ea typeface="Meiryo UI" pitchFamily="50" charset="-128"/>
                <a:cs typeface="Meiryo UI" pitchFamily="50" charset="-128"/>
              </a:rPr>
              <a:t>を情報共有し　</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トラブルの未然防止を図るとともに、不適切案件</a:t>
            </a:r>
            <a:r>
              <a:rPr lang="ja-JP" altLang="en-US" sz="1300" dirty="0">
                <a:latin typeface="Meiryo UI" pitchFamily="50" charset="-128"/>
                <a:ea typeface="Meiryo UI" pitchFamily="50" charset="-128"/>
                <a:cs typeface="Meiryo UI" pitchFamily="50" charset="-128"/>
              </a:rPr>
              <a:t>及びトラブルに</a:t>
            </a:r>
            <a:r>
              <a:rPr lang="ja-JP" altLang="en-US" sz="1300" dirty="0" smtClean="0">
                <a:latin typeface="Meiryo UI" pitchFamily="50" charset="-128"/>
                <a:ea typeface="Meiryo UI" pitchFamily="50" charset="-128"/>
                <a:cs typeface="Meiryo UI" pitchFamily="50" charset="-128"/>
              </a:rPr>
              <a:t>関する 情報共有を行い、</a:t>
            </a:r>
            <a:r>
              <a:rPr lang="ja-JP" altLang="en-US" sz="1300" dirty="0">
                <a:latin typeface="Meiryo UI" pitchFamily="50" charset="-128"/>
                <a:ea typeface="Meiryo UI" pitchFamily="50" charset="-128"/>
                <a:cs typeface="Meiryo UI" pitchFamily="50" charset="-128"/>
              </a:rPr>
              <a:t>発生した</a:t>
            </a:r>
            <a:r>
              <a:rPr lang="ja-JP" altLang="en-US" sz="1300" dirty="0" smtClean="0">
                <a:latin typeface="Meiryo UI" pitchFamily="50" charset="-128"/>
                <a:ea typeface="Meiryo UI" pitchFamily="50" charset="-128"/>
                <a:cs typeface="Meiryo UI" pitchFamily="50" charset="-128"/>
              </a:rPr>
              <a:t>トラブルに対して連携</a:t>
            </a:r>
            <a:r>
              <a:rPr lang="ja-JP" altLang="en-US" sz="1300" dirty="0">
                <a:latin typeface="Meiryo UI" pitchFamily="50" charset="-128"/>
                <a:ea typeface="Meiryo UI" pitchFamily="50" charset="-128"/>
                <a:cs typeface="Meiryo UI" pitchFamily="50" charset="-128"/>
              </a:rPr>
              <a:t>協力して対応</a:t>
            </a:r>
            <a:r>
              <a:rPr lang="ja-JP" altLang="en-US" sz="1300" dirty="0" smtClean="0">
                <a:solidFill>
                  <a:prstClr val="black"/>
                </a:solidFill>
                <a:latin typeface="Meiryo UI" pitchFamily="50" charset="-128"/>
                <a:ea typeface="Meiryo UI" pitchFamily="50" charset="-128"/>
                <a:cs typeface="Meiryo UI" pitchFamily="50" charset="-128"/>
              </a:rPr>
              <a:t>していま</a:t>
            </a:r>
            <a:r>
              <a:rPr lang="ja-JP" altLang="en-US" sz="1300" dirty="0">
                <a:solidFill>
                  <a:prstClr val="black"/>
                </a:solidFill>
                <a:latin typeface="Meiryo UI" pitchFamily="50" charset="-128"/>
                <a:ea typeface="Meiryo UI" pitchFamily="50" charset="-128"/>
                <a:cs typeface="Meiryo UI" pitchFamily="50" charset="-128"/>
              </a:rPr>
              <a:t>す</a:t>
            </a:r>
            <a:r>
              <a:rPr lang="ja-JP" altLang="en-US" sz="1300" dirty="0" smtClean="0">
                <a:solidFill>
                  <a:prstClr val="black"/>
                </a:solidFill>
                <a:latin typeface="Meiryo UI" pitchFamily="50" charset="-128"/>
                <a:ea typeface="Meiryo UI" pitchFamily="50" charset="-128"/>
                <a:cs typeface="Meiryo UI" pitchFamily="50" charset="-128"/>
              </a:rPr>
              <a:t>。</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15" name="正方形/長方形 14"/>
          <p:cNvSpPr/>
          <p:nvPr/>
        </p:nvSpPr>
        <p:spPr>
          <a:xfrm>
            <a:off x="5537485" y="947111"/>
            <a:ext cx="3500568" cy="187915"/>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6059610" y="2596990"/>
            <a:ext cx="3586707" cy="1730539"/>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実績＞会議開催状況</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①近畿</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経済産業局・大阪府連携協力</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会議</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smtClean="0">
                <a:solidFill>
                  <a:schemeClr val="tx1"/>
                </a:solidFill>
                <a:latin typeface="Meiryo UI" pitchFamily="50" charset="-128"/>
                <a:ea typeface="Meiryo UI" pitchFamily="50" charset="-128"/>
                <a:cs typeface="Meiryo UI" pitchFamily="50" charset="-128"/>
              </a:rPr>
              <a:t>回開催　</a:t>
            </a:r>
            <a:r>
              <a:rPr lang="en-US" altLang="ja-JP" sz="1100" dirty="0" smtClean="0">
                <a:solidFill>
                  <a:schemeClr val="tx1"/>
                </a:solidFill>
                <a:latin typeface="Meiryo UI" pitchFamily="50" charset="-128"/>
                <a:ea typeface="Meiryo UI" pitchFamily="50" charset="-128"/>
                <a:cs typeface="Meiryo UI" pitchFamily="50" charset="-128"/>
              </a:rPr>
              <a:t>2017</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11</a:t>
            </a:r>
            <a:r>
              <a:rPr lang="ja-JP" altLang="en-US" sz="1100" dirty="0" smtClean="0">
                <a:solidFill>
                  <a:schemeClr val="tx1"/>
                </a:solidFill>
                <a:latin typeface="Meiryo UI" pitchFamily="50" charset="-128"/>
                <a:ea typeface="Meiryo UI" pitchFamily="50" charset="-128"/>
                <a:cs typeface="Meiryo UI" pitchFamily="50" charset="-128"/>
              </a:rPr>
              <a:t>月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2</a:t>
            </a:r>
            <a:r>
              <a:rPr lang="ja-JP" altLang="en-US" sz="1100" dirty="0" smtClean="0">
                <a:solidFill>
                  <a:schemeClr val="tx1"/>
                </a:solidFill>
                <a:latin typeface="Meiryo UI" pitchFamily="50" charset="-128"/>
                <a:ea typeface="Meiryo UI" pitchFamily="50" charset="-128"/>
                <a:cs typeface="Meiryo UI" pitchFamily="50" charset="-128"/>
              </a:rPr>
              <a:t>回開催</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　</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smtClean="0">
                <a:solidFill>
                  <a:schemeClr val="tx1"/>
                </a:solidFill>
                <a:latin typeface="Meiryo UI" pitchFamily="50" charset="-128"/>
                <a:ea typeface="Meiryo UI" pitchFamily="50" charset="-128"/>
                <a:cs typeface="Meiryo UI" pitchFamily="50" charset="-128"/>
              </a:rPr>
              <a:t>月　</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②大阪府</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庁内連絡調整</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会議</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③豊能町部会（個別案件）</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smtClean="0">
                <a:solidFill>
                  <a:schemeClr val="tx1"/>
                </a:solidFill>
                <a:latin typeface="Meiryo UI" pitchFamily="50" charset="-128"/>
                <a:ea typeface="Meiryo UI" pitchFamily="50" charset="-128"/>
                <a:cs typeface="Meiryo UI" pitchFamily="50" charset="-128"/>
              </a:rPr>
              <a:t>3</a:t>
            </a:r>
            <a:r>
              <a:rPr lang="ja-JP" altLang="en-US" sz="1100" dirty="0" smtClean="0">
                <a:solidFill>
                  <a:schemeClr val="tx1"/>
                </a:solidFill>
                <a:latin typeface="Meiryo UI" pitchFamily="50" charset="-128"/>
                <a:ea typeface="Meiryo UI" pitchFamily="50" charset="-128"/>
                <a:cs typeface="Meiryo UI" pitchFamily="50" charset="-128"/>
              </a:rPr>
              <a:t>月</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第</a:t>
            </a:r>
            <a:r>
              <a:rPr lang="en-US" altLang="ja-JP" sz="1100" dirty="0" smtClean="0">
                <a:solidFill>
                  <a:schemeClr val="tx1"/>
                </a:solidFill>
                <a:latin typeface="Meiryo UI" pitchFamily="50" charset="-128"/>
                <a:ea typeface="Meiryo UI" pitchFamily="50" charset="-128"/>
                <a:cs typeface="Meiryo UI" pitchFamily="50" charset="-128"/>
              </a:rPr>
              <a:t>3</a:t>
            </a:r>
            <a:r>
              <a:rPr lang="ja-JP" altLang="en-US" sz="1100" dirty="0" smtClean="0">
                <a:solidFill>
                  <a:schemeClr val="tx1"/>
                </a:solidFill>
                <a:latin typeface="Meiryo UI" pitchFamily="50" charset="-128"/>
                <a:ea typeface="Meiryo UI" pitchFamily="50" charset="-128"/>
                <a:cs typeface="Meiryo UI" pitchFamily="50" charset="-128"/>
              </a:rPr>
              <a:t>回開催　</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smtClean="0">
                <a:solidFill>
                  <a:schemeClr val="tx1"/>
                </a:solidFill>
                <a:latin typeface="Meiryo UI" pitchFamily="50" charset="-128"/>
                <a:ea typeface="Meiryo UI" pitchFamily="50" charset="-128"/>
                <a:cs typeface="Meiryo UI" pitchFamily="50" charset="-128"/>
              </a:rPr>
              <a:t>5</a:t>
            </a:r>
            <a:r>
              <a:rPr lang="ja-JP" altLang="en-US" sz="1100" dirty="0" smtClean="0">
                <a:solidFill>
                  <a:schemeClr val="tx1"/>
                </a:solidFill>
                <a:latin typeface="Meiryo UI" pitchFamily="50" charset="-128"/>
                <a:ea typeface="Meiryo UI" pitchFamily="50" charset="-128"/>
                <a:cs typeface="Meiryo UI" pitchFamily="50" charset="-128"/>
              </a:rPr>
              <a:t>月</a:t>
            </a:r>
            <a:endParaRPr lang="en-US" altLang="ja-JP" sz="1100" dirty="0" smtClean="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6059610" y="4437185"/>
            <a:ext cx="3605559" cy="226646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＜大阪府実績＞その他取組み内容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itchFamily="50" charset="-128"/>
              </a:rPr>
              <a:t>①</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が適用されます</a:t>
            </a:r>
            <a:r>
              <a:rPr lang="en-US" altLang="ja-JP" sz="11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smtClean="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smtClean="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smtClean="0">
                <a:solidFill>
                  <a:schemeClr val="tx1"/>
                </a:solidFill>
                <a:latin typeface="Meiryo UI" pitchFamily="50" charset="-128"/>
                <a:ea typeface="Meiryo UI" pitchFamily="50" charset="-128"/>
                <a:cs typeface="Meiryo UI" pitchFamily="50" charset="-128"/>
              </a:rPr>
              <a:t>月</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太陽光</a:t>
            </a:r>
            <a:r>
              <a:rPr lang="ja-JP" altLang="en-US" sz="1100" dirty="0">
                <a:solidFill>
                  <a:schemeClr val="tx1"/>
                </a:solidFill>
                <a:latin typeface="Meiryo UI" pitchFamily="50" charset="-128"/>
                <a:ea typeface="Meiryo UI" pitchFamily="50" charset="-128"/>
                <a:cs typeface="Meiryo UI" pitchFamily="50" charset="-128"/>
              </a:rPr>
              <a:t>発電</a:t>
            </a:r>
            <a:r>
              <a:rPr lang="ja-JP" altLang="en-US" sz="1100" dirty="0" smtClean="0">
                <a:solidFill>
                  <a:schemeClr val="tx1"/>
                </a:solidFill>
                <a:latin typeface="Meiryo UI" pitchFamily="50" charset="-128"/>
                <a:ea typeface="Meiryo UI" pitchFamily="50" charset="-128"/>
                <a:cs typeface="Meiryo UI" pitchFamily="50" charset="-128"/>
              </a:rPr>
              <a:t>施設に関する市町村条例の雛形について</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・岬町（</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4</a:t>
            </a:r>
            <a:r>
              <a:rPr lang="ja-JP" altLang="en-US" sz="1100" dirty="0" smtClean="0">
                <a:solidFill>
                  <a:schemeClr val="tx1"/>
                </a:solidFill>
                <a:latin typeface="Meiryo UI" pitchFamily="50" charset="-128"/>
                <a:ea typeface="Meiryo UI" pitchFamily="50" charset="-128"/>
                <a:cs typeface="Meiryo UI" pitchFamily="50" charset="-128"/>
              </a:rPr>
              <a:t>月施行）</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・豊能町（</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10</a:t>
            </a:r>
            <a:r>
              <a:rPr lang="ja-JP" altLang="en-US" sz="1100" dirty="0" smtClean="0">
                <a:solidFill>
                  <a:schemeClr val="tx1"/>
                </a:solidFill>
                <a:latin typeface="Meiryo UI" pitchFamily="50" charset="-128"/>
                <a:ea typeface="Meiryo UI" pitchFamily="50" charset="-128"/>
                <a:cs typeface="Meiryo UI" pitchFamily="50" charset="-128"/>
              </a:rPr>
              <a:t>月施行）</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・熊取町（</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10</a:t>
            </a:r>
            <a:r>
              <a:rPr lang="ja-JP" altLang="en-US" sz="1100" dirty="0" smtClean="0">
                <a:solidFill>
                  <a:schemeClr val="tx1"/>
                </a:solidFill>
                <a:latin typeface="Meiryo UI" pitchFamily="50" charset="-128"/>
                <a:ea typeface="Meiryo UI" pitchFamily="50" charset="-128"/>
                <a:cs typeface="Meiryo UI" pitchFamily="50" charset="-128"/>
              </a:rPr>
              <a:t>月施行）</a:t>
            </a:r>
            <a:endParaRPr lang="en-US" altLang="ja-JP" sz="11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40640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41032"/>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1400" dirty="0">
                <a:solidFill>
                  <a:prstClr val="white"/>
                </a:solidFill>
                <a:ea typeface="HGP創英角ｺﾞｼｯｸUB" pitchFamily="50" charset="-128"/>
                <a:cs typeface="ＭＳ Ｐゴシック" charset="-128"/>
              </a:rPr>
              <a:t>　</a:t>
            </a:r>
          </a:p>
        </p:txBody>
      </p:sp>
      <p:sp>
        <p:nvSpPr>
          <p:cNvPr id="24" name="円/楕円 23"/>
          <p:cNvSpPr/>
          <p:nvPr/>
        </p:nvSpPr>
        <p:spPr>
          <a:xfrm>
            <a:off x="9357675" y="0"/>
            <a:ext cx="471222" cy="469364"/>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15</a:t>
            </a:r>
          </a:p>
        </p:txBody>
      </p:sp>
      <p:sp>
        <p:nvSpPr>
          <p:cNvPr id="22" name="角丸四角形 21"/>
          <p:cNvSpPr/>
          <p:nvPr/>
        </p:nvSpPr>
        <p:spPr>
          <a:xfrm>
            <a:off x="95488" y="573557"/>
            <a:ext cx="4924429"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正方形/長方形 26"/>
          <p:cNvSpPr/>
          <p:nvPr/>
        </p:nvSpPr>
        <p:spPr>
          <a:xfrm>
            <a:off x="2057506" y="972712"/>
            <a:ext cx="2751819" cy="276999"/>
          </a:xfrm>
          <a:prstGeom prst="rect">
            <a:avLst/>
          </a:prstGeom>
        </p:spPr>
        <p:txBody>
          <a:bodyPr wrap="square">
            <a:spAutoFit/>
          </a:bodyPr>
          <a:lstStyle/>
          <a:p>
            <a:pPr marL="95250" indent="-95250" algn="ct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1150936064"/>
              </p:ext>
            </p:extLst>
          </p:nvPr>
        </p:nvGraphicFramePr>
        <p:xfrm>
          <a:off x="142234" y="2380724"/>
          <a:ext cx="4818099" cy="28651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1163812">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29" name="テキスト ボックス 28"/>
          <p:cNvSpPr txBox="1"/>
          <p:nvPr/>
        </p:nvSpPr>
        <p:spPr>
          <a:xfrm>
            <a:off x="25537" y="2083162"/>
            <a:ext cx="2870964"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＜市民共同発電所の事例＞</a:t>
            </a:r>
            <a:endParaRPr lang="en-US" altLang="ja-JP" sz="1300" b="1" dirty="0" smtClean="0">
              <a:latin typeface="Meiryo UI" pitchFamily="50" charset="-128"/>
              <a:ea typeface="Meiryo UI" pitchFamily="50" charset="-128"/>
              <a:cs typeface="Meiryo UI" pitchFamily="50" charset="-128"/>
            </a:endParaRPr>
          </a:p>
        </p:txBody>
      </p:sp>
      <p:sp>
        <p:nvSpPr>
          <p:cNvPr id="30" name="角丸四角形 29"/>
          <p:cNvSpPr/>
          <p:nvPr/>
        </p:nvSpPr>
        <p:spPr>
          <a:xfrm>
            <a:off x="142234" y="623752"/>
            <a:ext cx="3180368"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4777" y="5314350"/>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924223" y="6456833"/>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95488" y="1380070"/>
            <a:ext cx="5268082" cy="692497"/>
          </a:xfrm>
          <a:prstGeom prst="rect">
            <a:avLst/>
          </a:prstGeom>
          <a:noFill/>
        </p:spPr>
        <p:txBody>
          <a:bodyPr wrap="square" rtlCol="0">
            <a:spAutoFit/>
          </a:bodyPr>
          <a:lstStyle/>
          <a:p>
            <a:pPr marL="177800" indent="-177800"/>
            <a:r>
              <a:rPr lang="ja-JP" altLang="en-US" sz="1300" dirty="0" smtClean="0">
                <a:latin typeface="Meiryo UI" pitchFamily="50" charset="-128"/>
                <a:ea typeface="Meiryo UI" pitchFamily="50" charset="-128"/>
                <a:cs typeface="Meiryo UI" pitchFamily="50" charset="-128"/>
              </a:rPr>
              <a:t>◆地域における再生可能エネルギーの普及促進のため、府民が中心と</a:t>
            </a:r>
            <a:r>
              <a:rPr lang="ja-JP" altLang="en-US" sz="1300" dirty="0" err="1" smtClean="0">
                <a:latin typeface="Meiryo UI" pitchFamily="50" charset="-128"/>
                <a:ea typeface="Meiryo UI" pitchFamily="50" charset="-128"/>
                <a:cs typeface="Meiryo UI" pitchFamily="50" charset="-128"/>
              </a:rPr>
              <a:t>な</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smtClean="0">
                <a:latin typeface="Meiryo UI" pitchFamily="50" charset="-128"/>
                <a:ea typeface="Meiryo UI" pitchFamily="50" charset="-128"/>
                <a:cs typeface="Meiryo UI" pitchFamily="50" charset="-128"/>
              </a:rPr>
              <a:t>　発電所</a:t>
            </a:r>
            <a:r>
              <a:rPr lang="ja-JP" altLang="en-US" sz="1300" dirty="0">
                <a:latin typeface="Meiryo UI" pitchFamily="50" charset="-128"/>
                <a:ea typeface="Meiryo UI" pitchFamily="50" charset="-128"/>
                <a:cs typeface="Meiryo UI" pitchFamily="50" charset="-128"/>
              </a:rPr>
              <a:t>を運営</a:t>
            </a:r>
            <a:r>
              <a:rPr lang="ja-JP" altLang="en-US" sz="1300" dirty="0" smtClean="0">
                <a:latin typeface="Meiryo UI" pitchFamily="50" charset="-128"/>
                <a:ea typeface="Meiryo UI" pitchFamily="50" charset="-128"/>
                <a:cs typeface="Meiryo UI" pitchFamily="50" charset="-128"/>
              </a:rPr>
              <a:t>する、府民参加型の太陽光発電を促進しました。各種</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smtClean="0">
                <a:latin typeface="Meiryo UI" pitchFamily="50" charset="-128"/>
                <a:ea typeface="Meiryo UI" pitchFamily="50" charset="-128"/>
                <a:cs typeface="Meiryo UI" pitchFamily="50" charset="-128"/>
              </a:rPr>
              <a:t>　相談や、技術的支援を行っています。</a:t>
            </a:r>
            <a:endParaRPr lang="ja-JP" altLang="en-US" sz="1300"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2526927" y="1145462"/>
            <a:ext cx="2492990" cy="276999"/>
          </a:xfrm>
          <a:prstGeom prst="rect">
            <a:avLst/>
          </a:prstGeom>
          <a:noFill/>
        </p:spPr>
        <p:txBody>
          <a:bodyPr wrap="none" rtlCol="0">
            <a:spAutoFit/>
          </a:bodyPr>
          <a:lstStyle/>
          <a:p>
            <a:r>
              <a:rPr lang="zh-TW" altLang="en-US" sz="1200" dirty="0">
                <a:latin typeface="Meiryo UI" panose="020B0604030504040204" pitchFamily="50" charset="-128"/>
                <a:ea typeface="Meiryo UI" panose="020B0604030504040204" pitchFamily="50" charset="-128"/>
              </a:rPr>
              <a:t>事業実施年度：</a:t>
            </a:r>
            <a:r>
              <a:rPr lang="en-US" altLang="zh-TW" sz="1200" dirty="0" smtClean="0">
                <a:latin typeface="Meiryo UI" panose="020B0604030504040204" pitchFamily="50" charset="-128"/>
                <a:ea typeface="Meiryo UI" panose="020B0604030504040204" pitchFamily="50" charset="-128"/>
              </a:rPr>
              <a:t>201</a:t>
            </a:r>
            <a:r>
              <a:rPr lang="en-US" altLang="ja-JP" sz="1200" dirty="0" smtClean="0">
                <a:latin typeface="Meiryo UI" panose="020B0604030504040204" pitchFamily="50" charset="-128"/>
                <a:ea typeface="Meiryo UI" panose="020B0604030504040204" pitchFamily="50" charset="-128"/>
              </a:rPr>
              <a:t>5</a:t>
            </a:r>
            <a:r>
              <a:rPr lang="zh-TW" altLang="en-US" sz="1200" dirty="0" smtClean="0">
                <a:latin typeface="Meiryo UI" panose="020B0604030504040204" pitchFamily="50" charset="-128"/>
                <a:ea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rPr>
              <a:t>20</a:t>
            </a:r>
            <a:r>
              <a:rPr lang="en-US" altLang="ja-JP" sz="1200" dirty="0" smtClean="0">
                <a:latin typeface="Meiryo UI" panose="020B0604030504040204" pitchFamily="50" charset="-128"/>
                <a:ea typeface="Meiryo UI" panose="020B0604030504040204" pitchFamily="50" charset="-128"/>
              </a:rPr>
              <a:t>20</a:t>
            </a:r>
            <a:r>
              <a:rPr lang="zh-TW" altLang="en-US" sz="1200" dirty="0" smtClean="0">
                <a:latin typeface="Meiryo UI" panose="020B0604030504040204" pitchFamily="50" charset="-128"/>
                <a:ea typeface="Meiryo UI" panose="020B0604030504040204" pitchFamily="50" charset="-128"/>
              </a:rPr>
              <a:t>年度</a:t>
            </a:r>
            <a:endParaRPr lang="zh-TW" altLang="en-US" sz="1200" dirty="0">
              <a:latin typeface="Meiryo UI" panose="020B0604030504040204" pitchFamily="50" charset="-128"/>
              <a:ea typeface="Meiryo UI" panose="020B0604030504040204" pitchFamily="50" charset="-128"/>
            </a:endParaRPr>
          </a:p>
        </p:txBody>
      </p:sp>
      <p:sp>
        <p:nvSpPr>
          <p:cNvPr id="14" name="角丸四角形 13"/>
          <p:cNvSpPr/>
          <p:nvPr/>
        </p:nvSpPr>
        <p:spPr>
          <a:xfrm>
            <a:off x="5116516" y="554622"/>
            <a:ext cx="4734615" cy="621482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5160515" y="640237"/>
            <a:ext cx="3223631" cy="55525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太陽光発電設備の設置による</a:t>
            </a:r>
            <a:endParaRPr lang="en-US" altLang="ja-JP" sz="1600" b="1" dirty="0" smtClean="0">
              <a:solidFill>
                <a:schemeClr val="tx1"/>
              </a:solidFill>
              <a:latin typeface="Meiryo UI" pitchFamily="50" charset="-128"/>
              <a:ea typeface="Meiryo UI" pitchFamily="50" charset="-128"/>
              <a:cs typeface="Meiryo UI" pitchFamily="50" charset="-128"/>
            </a:endParaRPr>
          </a:p>
          <a:p>
            <a:pPr algn="ctr"/>
            <a:r>
              <a:rPr lang="ja-JP" altLang="en-US" sz="1600" b="1" dirty="0" smtClean="0">
                <a:solidFill>
                  <a:schemeClr val="tx1"/>
                </a:solidFill>
                <a:latin typeface="Meiryo UI" pitchFamily="50" charset="-128"/>
                <a:ea typeface="Meiryo UI" pitchFamily="50" charset="-128"/>
                <a:cs typeface="Meiryo UI" pitchFamily="50" charset="-128"/>
              </a:rPr>
              <a:t>地域環境活動の推進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6" name="テキスト ボックス 15"/>
          <p:cNvSpPr txBox="1"/>
          <p:nvPr/>
        </p:nvSpPr>
        <p:spPr>
          <a:xfrm>
            <a:off x="5066663" y="3919890"/>
            <a:ext cx="1208904" cy="307777"/>
          </a:xfrm>
          <a:prstGeom prst="rect">
            <a:avLst/>
          </a:prstGeom>
          <a:noFill/>
        </p:spPr>
        <p:txBody>
          <a:bodyPr wrap="square" rtlCol="0">
            <a:spAutoFit/>
          </a:bodyPr>
          <a:lstStyle/>
          <a:p>
            <a:pPr marL="87313" indent="-87313"/>
            <a:r>
              <a:rPr lang="ja-JP" altLang="en-US" sz="1400" b="1" dirty="0" smtClean="0">
                <a:latin typeface="Meiryo UI" pitchFamily="50" charset="-128"/>
                <a:ea typeface="Meiryo UI" pitchFamily="50" charset="-128"/>
                <a:cs typeface="Meiryo UI" pitchFamily="50" charset="-128"/>
              </a:rPr>
              <a:t>＜概要</a:t>
            </a:r>
            <a:r>
              <a:rPr lang="ja-JP" altLang="en-US" sz="1400" b="1" dirty="0">
                <a:latin typeface="Meiryo UI" pitchFamily="50" charset="-128"/>
                <a:ea typeface="Meiryo UI" pitchFamily="50" charset="-128"/>
                <a:cs typeface="Meiryo UI" pitchFamily="50" charset="-128"/>
              </a:rPr>
              <a:t>図</a:t>
            </a:r>
            <a:r>
              <a:rPr lang="ja-JP" altLang="en-US" sz="1400" b="1" dirty="0" smtClean="0">
                <a:latin typeface="Meiryo UI" pitchFamily="50" charset="-128"/>
                <a:ea typeface="Meiryo UI" pitchFamily="50" charset="-128"/>
                <a:cs typeface="Meiryo UI" pitchFamily="50" charset="-128"/>
              </a:rPr>
              <a:t>＞</a:t>
            </a:r>
            <a:endParaRPr lang="en-US" altLang="ja-JP" sz="1400" b="1" dirty="0" smtClean="0">
              <a:latin typeface="Meiryo UI" pitchFamily="50" charset="-128"/>
              <a:ea typeface="Meiryo UI" pitchFamily="50" charset="-128"/>
              <a:cs typeface="Meiryo UI" pitchFamily="50" charset="-128"/>
            </a:endParaRPr>
          </a:p>
        </p:txBody>
      </p:sp>
      <p:sp>
        <p:nvSpPr>
          <p:cNvPr id="18" name="正方形/長方形 17"/>
          <p:cNvSpPr/>
          <p:nvPr/>
        </p:nvSpPr>
        <p:spPr>
          <a:xfrm>
            <a:off x="5175947" y="2712160"/>
            <a:ext cx="4605233" cy="1159292"/>
          </a:xfrm>
          <a:prstGeom prst="rect">
            <a:avLst/>
          </a:prstGeom>
          <a:ln>
            <a:solidFill>
              <a:srgbClr val="0000FF"/>
            </a:solidFill>
            <a:prstDash val="dash"/>
          </a:ln>
        </p:spPr>
        <p:txBody>
          <a:bodyPr wrap="square">
            <a:spAutoFit/>
          </a:bodyPr>
          <a:lstStyle/>
          <a:p>
            <a:pPr marL="361950" indent="-361950">
              <a:lnSpc>
                <a:spcPts val="1400"/>
              </a:lnSpc>
            </a:pPr>
            <a:r>
              <a:rPr lang="ja-JP" altLang="en-US" sz="1100" dirty="0" smtClean="0">
                <a:latin typeface="Meiryo UI" panose="020B0604030504040204" pitchFamily="50" charset="-128"/>
                <a:ea typeface="Meiryo UI" panose="020B0604030504040204" pitchFamily="50" charset="-128"/>
              </a:rPr>
              <a:t>＜応募条件＞</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●太陽光発電設備の無償提供を希望する</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等と公益的施設の</a:t>
            </a:r>
            <a:r>
              <a:rPr lang="ja-JP" altLang="en-US" sz="1100" dirty="0">
                <a:latin typeface="Meiryo UI" panose="020B0604030504040204" pitchFamily="50" charset="-128"/>
                <a:ea typeface="Meiryo UI" panose="020B0604030504040204" pitchFamily="50" charset="-128"/>
              </a:rPr>
              <a:t>所有者</a:t>
            </a:r>
            <a:r>
              <a:rPr lang="ja-JP" altLang="en-US" sz="1100" dirty="0" smtClean="0">
                <a:latin typeface="Meiryo UI" panose="020B0604030504040204" pitchFamily="50" charset="-128"/>
                <a:ea typeface="Meiryo UI" panose="020B0604030504040204" pitchFamily="50" charset="-128"/>
              </a:rPr>
              <a:t>等</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が、㈱エコスタイルと連携・協働して地域</a:t>
            </a:r>
            <a:r>
              <a:rPr lang="ja-JP" altLang="en-US" sz="1100" dirty="0">
                <a:latin typeface="Meiryo UI" panose="020B0604030504040204" pitchFamily="50" charset="-128"/>
                <a:ea typeface="Meiryo UI" panose="020B0604030504040204" pitchFamily="50" charset="-128"/>
              </a:rPr>
              <a:t>環境</a:t>
            </a:r>
            <a:r>
              <a:rPr lang="ja-JP" altLang="en-US" sz="1100" dirty="0" smtClean="0">
                <a:latin typeface="Meiryo UI" panose="020B0604030504040204" pitchFamily="50" charset="-128"/>
                <a:ea typeface="Meiryo UI" panose="020B0604030504040204" pitchFamily="50" charset="-128"/>
              </a:rPr>
              <a:t>活動（</a:t>
            </a:r>
            <a:r>
              <a:rPr lang="en-US" altLang="ja-JP" sz="1100" dirty="0" smtClean="0">
                <a:latin typeface="Meiryo UI" panose="020B0604030504040204" pitchFamily="50" charset="-128"/>
                <a:ea typeface="Meiryo UI" panose="020B0604030504040204" pitchFamily="50" charset="-128"/>
              </a:rPr>
              <a:t>5</a:t>
            </a:r>
            <a:r>
              <a:rPr lang="ja-JP" altLang="en-US" sz="1100" dirty="0" smtClean="0">
                <a:latin typeface="Meiryo UI" panose="020B0604030504040204" pitchFamily="50" charset="-128"/>
                <a:ea typeface="Meiryo UI" panose="020B0604030504040204" pitchFamily="50" charset="-128"/>
              </a:rPr>
              <a:t>年間以上）を</a:t>
            </a:r>
            <a:r>
              <a:rPr lang="ja-JP" altLang="en-US" sz="1100" dirty="0">
                <a:latin typeface="Meiryo UI" panose="020B0604030504040204" pitchFamily="50" charset="-128"/>
                <a:ea typeface="Meiryo UI" panose="020B0604030504040204" pitchFamily="50" charset="-128"/>
              </a:rPr>
              <a:t>行うこと</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●発電</a:t>
            </a:r>
            <a:r>
              <a:rPr lang="ja-JP" altLang="en-US" sz="1100" dirty="0">
                <a:latin typeface="Meiryo UI" panose="020B0604030504040204" pitchFamily="50" charset="-128"/>
                <a:ea typeface="Meiryo UI" panose="020B0604030504040204" pitchFamily="50" charset="-128"/>
              </a:rPr>
              <a:t>電力</a:t>
            </a:r>
            <a:r>
              <a:rPr lang="ja-JP" altLang="en-US" sz="1100" dirty="0" smtClean="0">
                <a:latin typeface="Meiryo UI" panose="020B0604030504040204" pitchFamily="50" charset="-128"/>
                <a:ea typeface="Meiryo UI" panose="020B0604030504040204" pitchFamily="50" charset="-128"/>
              </a:rPr>
              <a:t>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等は、環境活動を企画・実施</a:t>
            </a:r>
            <a:endParaRPr lang="en-US" altLang="ja-JP" sz="1100" dirty="0" smtClean="0">
              <a:latin typeface="Meiryo UI" panose="020B0604030504040204" pitchFamily="50" charset="-128"/>
              <a:ea typeface="Meiryo UI" panose="020B0604030504040204" pitchFamily="50" charset="-128"/>
            </a:endParaRPr>
          </a:p>
          <a:p>
            <a:pPr marL="622300" indent="-622300"/>
            <a:r>
              <a:rPr lang="ja-JP" altLang="en-US" sz="1100" dirty="0" smtClean="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公益的施設：学校、幼稚園、保育所</a:t>
            </a:r>
            <a:r>
              <a:rPr lang="ja-JP" altLang="en-US" sz="1100" dirty="0">
                <a:latin typeface="Meiryo UI" panose="020B0604030504040204" pitchFamily="50" charset="-128"/>
                <a:ea typeface="Meiryo UI" panose="020B0604030504040204" pitchFamily="50" charset="-128"/>
              </a:rPr>
              <a:t>、市町村施設、社会福祉施設</a:t>
            </a:r>
            <a:r>
              <a:rPr lang="ja-JP" altLang="en-US" sz="1100" dirty="0" smtClean="0">
                <a:latin typeface="Meiryo UI" panose="020B0604030504040204" pitchFamily="50" charset="-128"/>
                <a:ea typeface="Meiryo UI" panose="020B0604030504040204" pitchFamily="50" charset="-128"/>
              </a:rPr>
              <a:t>等</a:t>
            </a:r>
            <a:endParaRPr lang="en-US" altLang="ja-JP" sz="1100"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3"/>
          <a:stretch>
            <a:fillRect/>
          </a:stretch>
        </p:blipFill>
        <p:spPr>
          <a:xfrm>
            <a:off x="6149056" y="3919890"/>
            <a:ext cx="2842544" cy="2085402"/>
          </a:xfrm>
          <a:prstGeom prst="rect">
            <a:avLst/>
          </a:prstGeom>
        </p:spPr>
      </p:pic>
      <p:sp>
        <p:nvSpPr>
          <p:cNvPr id="21" name="テキスト ボックス 20"/>
          <p:cNvSpPr txBox="1"/>
          <p:nvPr/>
        </p:nvSpPr>
        <p:spPr>
          <a:xfrm>
            <a:off x="5175948" y="1484355"/>
            <a:ext cx="4605232" cy="1369606"/>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◆太陽光発電設備を無償提供いただく㈱エコスタイル（本社：大阪市）と大阪府が協定を締結しています。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a:t>
            </a:r>
            <a:r>
              <a:rPr lang="ja-JP" altLang="en-US" sz="1300" dirty="0" smtClean="0">
                <a:latin typeface="Meiryo UI" pitchFamily="50" charset="-128"/>
                <a:ea typeface="Meiryo UI" pitchFamily="50" charset="-128"/>
                <a:cs typeface="Meiryo UI" pitchFamily="50" charset="-128"/>
              </a:rPr>
              <a:t>図</a:t>
            </a:r>
            <a:r>
              <a:rPr lang="ja-JP" altLang="en-US" sz="1300" dirty="0">
                <a:latin typeface="Meiryo UI" pitchFamily="50" charset="-128"/>
                <a:ea typeface="Meiryo UI" pitchFamily="50" charset="-128"/>
                <a:cs typeface="Meiryo UI" pitchFamily="50" charset="-128"/>
              </a:rPr>
              <a:t>り</a:t>
            </a:r>
            <a:r>
              <a:rPr lang="ja-JP" altLang="en-US" sz="1300" dirty="0" smtClean="0">
                <a:latin typeface="Meiryo UI" pitchFamily="50" charset="-128"/>
                <a:ea typeface="Meiryo UI" pitchFamily="50" charset="-128"/>
                <a:cs typeface="Meiryo UI" pitchFamily="50" charset="-128"/>
              </a:rPr>
              <a:t>ます。</a:t>
            </a:r>
            <a:endParaRPr lang="ja-JP" altLang="en-US" sz="1300" dirty="0">
              <a:latin typeface="Meiryo UI" pitchFamily="50" charset="-128"/>
              <a:ea typeface="Meiryo UI" pitchFamily="50" charset="-128"/>
              <a:cs typeface="Meiryo UI" pitchFamily="50" charset="-128"/>
            </a:endParaRPr>
          </a:p>
          <a:p>
            <a:pPr marL="87313" indent="-87313">
              <a:spcAft>
                <a:spcPts val="600"/>
              </a:spcAft>
            </a:pPr>
            <a:endParaRPr lang="ja-JP" altLang="en-US" sz="13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6771343" y="1290951"/>
            <a:ext cx="300983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25" name="正方形/長方形 24"/>
          <p:cNvSpPr/>
          <p:nvPr/>
        </p:nvSpPr>
        <p:spPr>
          <a:xfrm>
            <a:off x="5671115" y="6053730"/>
            <a:ext cx="3225545" cy="62976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申請者：</a:t>
            </a:r>
            <a:r>
              <a:rPr lang="en-US" altLang="ja-JP" sz="1050" dirty="0" smtClean="0">
                <a:solidFill>
                  <a:schemeClr val="tx1"/>
                </a:solidFill>
                <a:latin typeface="Meiryo UI" pitchFamily="50" charset="-128"/>
                <a:ea typeface="Meiryo UI" pitchFamily="50" charset="-128"/>
                <a:cs typeface="Meiryo UI" pitchFamily="50" charset="-128"/>
              </a:rPr>
              <a:t>NPO</a:t>
            </a:r>
            <a:r>
              <a:rPr lang="ja-JP" altLang="en-US" sz="1050" dirty="0" smtClean="0">
                <a:solidFill>
                  <a:schemeClr val="tx1"/>
                </a:solidFill>
                <a:latin typeface="Meiryo UI" pitchFamily="50" charset="-128"/>
                <a:ea typeface="Meiryo UI" pitchFamily="50" charset="-128"/>
                <a:cs typeface="Meiryo UI" pitchFamily="50" charset="-128"/>
              </a:rPr>
              <a:t>法人ひらかた環境ネットワーク</a:t>
            </a:r>
            <a:r>
              <a:rPr lang="ja-JP" altLang="en-US" sz="1050" dirty="0">
                <a:solidFill>
                  <a:schemeClr val="tx1"/>
                </a:solidFill>
                <a:latin typeface="Meiryo UI" pitchFamily="50" charset="-128"/>
                <a:ea typeface="Meiryo UI" pitchFamily="50" charset="-128"/>
                <a:cs typeface="Meiryo UI" pitchFamily="50" charset="-128"/>
              </a:rPr>
              <a:t>会議</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設置先：社会福祉法人福友会うぐいすの里</a:t>
            </a:r>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021301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a:solidFill>
                  <a:schemeClr val="bg1"/>
                </a:solidFill>
                <a:ea typeface="HGP創英角ｺﾞｼｯｸUB" pitchFamily="50" charset="-128"/>
                <a:cs typeface="ＭＳ Ｐゴシック" charset="-128"/>
              </a:rPr>
              <a:t>　</a:t>
            </a:r>
            <a:r>
              <a:rPr lang="ja-JP" altLang="en-US" sz="3200">
                <a:solidFill>
                  <a:schemeClr val="bg1"/>
                </a:solidFill>
                <a:latin typeface="Calibri"/>
                <a:ea typeface="HGP創英角ｺﾞｼｯｸUB" pitchFamily="50" charset="-128"/>
                <a:cs typeface="ＭＳ Ｐゴシック" charset="-128"/>
              </a:rPr>
              <a:t>再生可能エネルギーの普及拡大　</a:t>
            </a:r>
            <a:r>
              <a:rPr lang="ja-JP" altLang="en-US" sz="1400">
                <a:solidFill>
                  <a:schemeClr val="bg1"/>
                </a:solidFill>
                <a:latin typeface="Calibri"/>
                <a:ea typeface="HGP創英角ｺﾞｼｯｸUB" pitchFamily="50" charset="-128"/>
                <a:cs typeface="ＭＳ Ｐゴシック" charset="-128"/>
              </a:rPr>
              <a:t>～太陽光発電の普及促進～</a:t>
            </a:r>
            <a:r>
              <a:rPr lang="ja-JP" altLang="en-US" sz="1400">
                <a:solidFill>
                  <a:srgbClr val="FF0000"/>
                </a:solidFill>
                <a:latin typeface="Calibri"/>
                <a:ea typeface="HGP創英角ｺﾞｼｯｸUB" pitchFamily="50" charset="-128"/>
                <a:cs typeface="ＭＳ Ｐゴシック" charset="-128"/>
              </a:rPr>
              <a:t>　</a:t>
            </a:r>
            <a:r>
              <a:rPr lang="ja-JP" altLang="en-US" sz="3200">
                <a:solidFill>
                  <a:srgbClr val="FF0000"/>
                </a:solidFill>
                <a:ea typeface="HGP創英角ｺﾞｼｯｸUB" pitchFamily="50" charset="-128"/>
                <a:cs typeface="ＭＳ Ｐゴシック" charset="-128"/>
              </a:rPr>
              <a:t>　</a:t>
            </a:r>
            <a:endParaRPr lang="ja-JP" altLang="en-US" sz="3600">
              <a:solidFill>
                <a:srgbClr val="FF0000"/>
              </a:solidFill>
              <a:ea typeface="HGP創英角ｺﾞｼｯｸUB" pitchFamily="50" charset="-128"/>
              <a:cs typeface="ＭＳ Ｐゴシック" charset="-128"/>
            </a:endParaRPr>
          </a:p>
        </p:txBody>
      </p:sp>
      <p:sp>
        <p:nvSpPr>
          <p:cNvPr id="72"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16</a:t>
            </a:r>
            <a:endParaRPr lang="en-US" altLang="ja-JP" b="1" dirty="0">
              <a:solidFill>
                <a:prstClr val="white"/>
              </a:solidFill>
            </a:endParaRPr>
          </a:p>
        </p:txBody>
      </p:sp>
      <p:sp>
        <p:nvSpPr>
          <p:cNvPr id="33" name="角丸四角形 32"/>
          <p:cNvSpPr/>
          <p:nvPr/>
        </p:nvSpPr>
        <p:spPr>
          <a:xfrm>
            <a:off x="118487" y="566220"/>
            <a:ext cx="9701571" cy="3409329"/>
          </a:xfrm>
          <a:prstGeom prst="roundRect">
            <a:avLst>
              <a:gd name="adj" fmla="val 1002"/>
            </a:avLst>
          </a:prstGeom>
          <a:ln w="317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a:solidFill>
                <a:srgbClr val="FF0000"/>
              </a:solidFill>
              <a:latin typeface="Meiryo UI" pitchFamily="50" charset="-128"/>
              <a:ea typeface="Meiryo UI" pitchFamily="50" charset="-128"/>
              <a:cs typeface="Meiryo UI" pitchFamily="50" charset="-128"/>
            </a:endParaRPr>
          </a:p>
        </p:txBody>
      </p:sp>
      <p:sp>
        <p:nvSpPr>
          <p:cNvPr id="34" name="角丸四角形 33"/>
          <p:cNvSpPr/>
          <p:nvPr/>
        </p:nvSpPr>
        <p:spPr>
          <a:xfrm>
            <a:off x="304721" y="643840"/>
            <a:ext cx="4655524"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ポスト</a:t>
            </a:r>
            <a:r>
              <a:rPr lang="en-US" altLang="ja-JP" sz="1600" b="1" dirty="0">
                <a:solidFill>
                  <a:schemeClr val="tx1"/>
                </a:solidFill>
                <a:latin typeface="Meiryo UI" pitchFamily="50" charset="-128"/>
                <a:ea typeface="Meiryo UI" pitchFamily="50" charset="-128"/>
                <a:cs typeface="Meiryo UI" pitchFamily="50" charset="-128"/>
              </a:rPr>
              <a:t>FIT</a:t>
            </a:r>
            <a:r>
              <a:rPr lang="ja-JP" altLang="en-US" sz="1600" b="1" dirty="0">
                <a:solidFill>
                  <a:schemeClr val="tx1"/>
                </a:solidFill>
                <a:latin typeface="Meiryo UI" pitchFamily="50" charset="-128"/>
                <a:ea typeface="Meiryo UI" pitchFamily="50" charset="-128"/>
                <a:cs typeface="Meiryo UI" pitchFamily="50" charset="-128"/>
              </a:rPr>
              <a:t>を踏まえた新たな再生可能エネルギー</a:t>
            </a:r>
            <a:r>
              <a:rPr lang="en-US" altLang="ja-JP" sz="1600" b="1" dirty="0">
                <a:solidFill>
                  <a:schemeClr val="tx1"/>
                </a:solidFill>
                <a:latin typeface="Meiryo UI" pitchFamily="50" charset="-128"/>
                <a:ea typeface="Meiryo UI" pitchFamily="50" charset="-128"/>
                <a:cs typeface="Meiryo UI" pitchFamily="50" charset="-128"/>
              </a:rPr>
              <a:t/>
            </a:r>
            <a:br>
              <a:rPr lang="en-US" altLang="ja-JP" sz="1600" b="1" dirty="0">
                <a:solidFill>
                  <a:schemeClr val="tx1"/>
                </a:solidFill>
                <a:latin typeface="Meiryo UI" pitchFamily="50" charset="-128"/>
                <a:ea typeface="Meiryo UI" pitchFamily="50" charset="-128"/>
                <a:cs typeface="Meiryo UI" pitchFamily="50" charset="-128"/>
              </a:rPr>
            </a:br>
            <a:r>
              <a:rPr lang="ja-JP" altLang="en-US" sz="1600" b="1" dirty="0">
                <a:solidFill>
                  <a:schemeClr val="tx1"/>
                </a:solidFill>
                <a:latin typeface="Meiryo UI" pitchFamily="50" charset="-128"/>
                <a:ea typeface="Meiryo UI" pitchFamily="50" charset="-128"/>
                <a:cs typeface="Meiryo UI" pitchFamily="50" charset="-128"/>
              </a:rPr>
              <a:t>普及促進方策の検討</a:t>
            </a:r>
          </a:p>
        </p:txBody>
      </p:sp>
      <p:sp>
        <p:nvSpPr>
          <p:cNvPr id="35" name="テキスト ボックス 34"/>
          <p:cNvSpPr txBox="1"/>
          <p:nvPr/>
        </p:nvSpPr>
        <p:spPr>
          <a:xfrm>
            <a:off x="5139595" y="662662"/>
            <a:ext cx="1972456"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事業実施年度：</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zh-TW" sz="1200" dirty="0">
              <a:latin typeface="Meiryo UI" pitchFamily="50" charset="-128"/>
              <a:ea typeface="Meiryo UI" pitchFamily="50" charset="-128"/>
              <a:cs typeface="Meiryo UI" pitchFamily="50" charset="-128"/>
            </a:endParaRPr>
          </a:p>
        </p:txBody>
      </p:sp>
      <p:sp>
        <p:nvSpPr>
          <p:cNvPr id="37" name="テキスト ボックス 36"/>
          <p:cNvSpPr txBox="1"/>
          <p:nvPr/>
        </p:nvSpPr>
        <p:spPr>
          <a:xfrm>
            <a:off x="173349" y="1327965"/>
            <a:ext cx="5810049"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◆割高な固定価格に支えられた売電から、自家消費を中心とした再生可能エネルギーの普及に転換を図るため、これまでの普及施策を抜本的に見直し、</a:t>
            </a:r>
            <a:r>
              <a:rPr lang="en-US" altLang="ja-JP" sz="1300" dirty="0">
                <a:latin typeface="Meiryo UI" pitchFamily="50" charset="-128"/>
                <a:ea typeface="Meiryo UI" pitchFamily="50" charset="-128"/>
                <a:cs typeface="Meiryo UI" pitchFamily="50" charset="-128"/>
              </a:rPr>
              <a:t>PPA</a:t>
            </a:r>
            <a:r>
              <a:rPr lang="ja-JP" altLang="en-US" sz="1300" dirty="0">
                <a:latin typeface="Meiryo UI" pitchFamily="50" charset="-128"/>
                <a:ea typeface="Meiryo UI" pitchFamily="50" charset="-128"/>
                <a:cs typeface="Meiryo UI" pitchFamily="50" charset="-128"/>
              </a:rPr>
              <a:t>モデル（電力購入契約）、</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・蓄電池との組み合わせによる</a:t>
            </a:r>
            <a:r>
              <a:rPr lang="en-US" altLang="ja-JP" sz="1300" dirty="0" err="1">
                <a:latin typeface="Meiryo UI" pitchFamily="50" charset="-128"/>
                <a:ea typeface="Meiryo UI" pitchFamily="50" charset="-128"/>
                <a:cs typeface="Meiryo UI" pitchFamily="50" charset="-128"/>
              </a:rPr>
              <a:t>VtoX</a:t>
            </a:r>
            <a:r>
              <a:rPr lang="ja-JP" altLang="en-US" sz="1300" dirty="0">
                <a:latin typeface="Meiryo UI" pitchFamily="50" charset="-128"/>
                <a:ea typeface="Meiryo UI" pitchFamily="50" charset="-128"/>
                <a:cs typeface="Meiryo UI" pitchFamily="50" charset="-128"/>
              </a:rPr>
              <a:t>、水素への変換・貯蔵や系統安定化のための</a:t>
            </a:r>
            <a:r>
              <a:rPr lang="en-US" altLang="ja-JP" sz="1300" dirty="0">
                <a:latin typeface="Meiryo UI" pitchFamily="50" charset="-128"/>
                <a:ea typeface="Meiryo UI" pitchFamily="50" charset="-128"/>
                <a:cs typeface="Meiryo UI" pitchFamily="50" charset="-128"/>
              </a:rPr>
              <a:t>VPP</a:t>
            </a:r>
            <a:r>
              <a:rPr lang="ja-JP" altLang="en-US" sz="1300" dirty="0">
                <a:latin typeface="Meiryo UI" pitchFamily="50" charset="-128"/>
                <a:ea typeface="Meiryo UI" pitchFamily="50" charset="-128"/>
                <a:cs typeface="Meiryo UI" pitchFamily="50" charset="-128"/>
              </a:rPr>
              <a:t>活用など、幅広く方策の検討を</a:t>
            </a:r>
            <a:r>
              <a:rPr lang="ja-JP" altLang="en-US" sz="1300" dirty="0" smtClean="0">
                <a:latin typeface="Meiryo UI" pitchFamily="50" charset="-128"/>
                <a:ea typeface="Meiryo UI" pitchFamily="50" charset="-128"/>
                <a:cs typeface="Meiryo UI" pitchFamily="50" charset="-128"/>
              </a:rPr>
              <a:t>行っています。</a:t>
            </a:r>
            <a:endParaRPr lang="en-US" altLang="ja-JP" sz="1300" dirty="0">
              <a:latin typeface="Meiryo UI" pitchFamily="50" charset="-128"/>
              <a:ea typeface="Meiryo UI" pitchFamily="50" charset="-128"/>
              <a:cs typeface="Meiryo UI" pitchFamily="50" charset="-128"/>
            </a:endParaRPr>
          </a:p>
        </p:txBody>
      </p:sp>
      <p:grpSp>
        <p:nvGrpSpPr>
          <p:cNvPr id="40" name="グループ化 39"/>
          <p:cNvGrpSpPr/>
          <p:nvPr/>
        </p:nvGrpSpPr>
        <p:grpSpPr>
          <a:xfrm>
            <a:off x="5857218" y="1037730"/>
            <a:ext cx="3809262" cy="2668922"/>
            <a:chOff x="3019725" y="2450590"/>
            <a:chExt cx="6670206" cy="4369349"/>
          </a:xfrm>
        </p:grpSpPr>
        <p:pic>
          <p:nvPicPr>
            <p:cNvPr id="41" name="図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2894" y="3549054"/>
              <a:ext cx="1355544" cy="1355544"/>
            </a:xfrm>
            <a:prstGeom prst="rect">
              <a:avLst/>
            </a:prstGeom>
          </p:spPr>
        </p:pic>
        <p:sp>
          <p:nvSpPr>
            <p:cNvPr id="45" name="テキスト ボックス 44"/>
            <p:cNvSpPr txBox="1"/>
            <p:nvPr/>
          </p:nvSpPr>
          <p:spPr>
            <a:xfrm>
              <a:off x="3166454" y="6254266"/>
              <a:ext cx="953714" cy="382141"/>
            </a:xfrm>
            <a:prstGeom prst="rect">
              <a:avLst/>
            </a:prstGeom>
            <a:noFill/>
          </p:spPr>
          <p:txBody>
            <a:bodyPr wrap="none" rtlCol="0">
              <a:spAutoFit/>
            </a:bodyPr>
            <a:lstStyle/>
            <a:p>
              <a:r>
                <a:rPr kumimoji="1" lang="ja-JP" altLang="en-US" sz="1200">
                  <a:latin typeface="Meiryo UI" panose="020B0604030504040204" pitchFamily="50" charset="-128"/>
                  <a:ea typeface="Meiryo UI" panose="020B0604030504040204" pitchFamily="50" charset="-128"/>
                </a:rPr>
                <a:t>蓄電池</a:t>
              </a:r>
            </a:p>
          </p:txBody>
        </p:sp>
        <p:sp>
          <p:nvSpPr>
            <p:cNvPr id="46" name="テキスト ボックス 45"/>
            <p:cNvSpPr txBox="1"/>
            <p:nvPr/>
          </p:nvSpPr>
          <p:spPr>
            <a:xfrm>
              <a:off x="6821844" y="6437798"/>
              <a:ext cx="1748476" cy="382141"/>
            </a:xfrm>
            <a:prstGeom prst="rect">
              <a:avLst/>
            </a:prstGeom>
            <a:noFill/>
          </p:spPr>
          <p:txBody>
            <a:bodyPr wrap="none" rtlCol="0">
              <a:spAutoFit/>
            </a:bodyPr>
            <a:lstStyle/>
            <a:p>
              <a:r>
                <a:rPr kumimoji="1" lang="ja-JP" altLang="en-US" sz="1200">
                  <a:latin typeface="Meiryo UI" panose="020B0604030504040204" pitchFamily="50" charset="-128"/>
                  <a:ea typeface="Meiryo UI" panose="020B0604030504040204" pitchFamily="50" charset="-128"/>
                </a:rPr>
                <a:t>水素変換・貯蔵</a:t>
              </a:r>
            </a:p>
          </p:txBody>
        </p:sp>
        <p:sp>
          <p:nvSpPr>
            <p:cNvPr id="55" name="円/楕円 28"/>
            <p:cNvSpPr/>
            <p:nvPr/>
          </p:nvSpPr>
          <p:spPr>
            <a:xfrm rot="10200000">
              <a:off x="3187557" y="2986955"/>
              <a:ext cx="5465652" cy="3218811"/>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cxnSp>
          <p:nvCxnSpPr>
            <p:cNvPr id="61" name="直線コネクタ 60"/>
            <p:cNvCxnSpPr/>
            <p:nvPr/>
          </p:nvCxnSpPr>
          <p:spPr>
            <a:xfrm>
              <a:off x="4288916" y="3758692"/>
              <a:ext cx="940928" cy="387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V="1">
              <a:off x="6106524" y="3295265"/>
              <a:ext cx="860903" cy="703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6398438" y="4377131"/>
              <a:ext cx="1775058" cy="93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3873826" y="4903752"/>
              <a:ext cx="963689" cy="648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6449825" y="4903752"/>
              <a:ext cx="702591" cy="714448"/>
            </a:xfrm>
            <a:prstGeom prst="line">
              <a:avLst/>
            </a:prstGeom>
          </p:spPr>
          <p:style>
            <a:lnRef idx="1">
              <a:schemeClr val="accent1"/>
            </a:lnRef>
            <a:fillRef idx="0">
              <a:schemeClr val="accent1"/>
            </a:fillRef>
            <a:effectRef idx="0">
              <a:schemeClr val="accent1"/>
            </a:effectRef>
            <a:fontRef idx="minor">
              <a:schemeClr val="tx1"/>
            </a:fontRef>
          </p:style>
        </p:cxnSp>
        <p:pic>
          <p:nvPicPr>
            <p:cNvPr id="75" name="図 7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7877" y="3024467"/>
              <a:ext cx="1071562" cy="1071562"/>
            </a:xfrm>
            <a:prstGeom prst="rect">
              <a:avLst/>
            </a:prstGeom>
          </p:spPr>
        </p:pic>
        <p:pic>
          <p:nvPicPr>
            <p:cNvPr id="76" name="図 7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54739" y="5222618"/>
              <a:ext cx="1301796" cy="1043064"/>
            </a:xfrm>
            <a:prstGeom prst="rect">
              <a:avLst/>
            </a:prstGeom>
          </p:spPr>
        </p:pic>
        <p:pic>
          <p:nvPicPr>
            <p:cNvPr id="77" name="図 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05688" y="2963990"/>
              <a:ext cx="566168" cy="566168"/>
            </a:xfrm>
            <a:prstGeom prst="rect">
              <a:avLst/>
            </a:prstGeom>
          </p:spPr>
        </p:pic>
        <p:pic>
          <p:nvPicPr>
            <p:cNvPr id="78" name="図 7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8780" y="2536855"/>
              <a:ext cx="651877" cy="651877"/>
            </a:xfrm>
            <a:prstGeom prst="rect">
              <a:avLst/>
            </a:prstGeom>
          </p:spPr>
        </p:pic>
        <p:sp>
          <p:nvSpPr>
            <p:cNvPr id="79" name="テキスト ボックス 78"/>
            <p:cNvSpPr txBox="1"/>
            <p:nvPr/>
          </p:nvSpPr>
          <p:spPr>
            <a:xfrm>
              <a:off x="3019725" y="2818245"/>
              <a:ext cx="1407863" cy="382141"/>
            </a:xfrm>
            <a:prstGeom prst="rect">
              <a:avLst/>
            </a:prstGeom>
            <a:noFill/>
          </p:spPr>
          <p:txBody>
            <a:bodyPr wrap="none" rtlCol="0">
              <a:spAutoFit/>
            </a:bodyPr>
            <a:lstStyle/>
            <a:p>
              <a:r>
                <a:rPr kumimoji="1" lang="ja-JP" altLang="en-US" sz="1200">
                  <a:latin typeface="Meiryo UI" panose="020B0604030504040204" pitchFamily="50" charset="-128"/>
                  <a:ea typeface="Meiryo UI" panose="020B0604030504040204" pitchFamily="50" charset="-128"/>
                </a:rPr>
                <a:t>電気自動車</a:t>
              </a:r>
            </a:p>
          </p:txBody>
        </p:sp>
        <p:sp>
          <p:nvSpPr>
            <p:cNvPr id="80" name="テキスト ボックス 79"/>
            <p:cNvSpPr txBox="1"/>
            <p:nvPr/>
          </p:nvSpPr>
          <p:spPr>
            <a:xfrm>
              <a:off x="7373768" y="2450590"/>
              <a:ext cx="2316163" cy="636902"/>
            </a:xfrm>
            <a:prstGeom prst="rect">
              <a:avLst/>
            </a:prstGeom>
            <a:noFill/>
          </p:spPr>
          <p:txBody>
            <a:bodyPr wrap="none" rtlCol="0">
              <a:spAutoFit/>
            </a:bodyPr>
            <a:lstStyle/>
            <a:p>
              <a:pPr algn="ctr"/>
              <a:r>
                <a:rPr kumimoji="1" lang="en-US" altLang="ja-JP" sz="1200" dirty="0">
                  <a:latin typeface="Meiryo UI" panose="020B0604030504040204" pitchFamily="50" charset="-128"/>
                  <a:ea typeface="Meiryo UI" panose="020B0604030504040204" pitchFamily="50" charset="-128"/>
                </a:rPr>
                <a:t>PPA</a:t>
              </a:r>
            </a:p>
            <a:p>
              <a:pPr algn="ctr"/>
              <a:r>
                <a:rPr lang="ja-JP" altLang="en-US" sz="1200" dirty="0">
                  <a:latin typeface="Meiryo UI" panose="020B0604030504040204" pitchFamily="50" charset="-128"/>
                  <a:ea typeface="Meiryo UI" panose="020B0604030504040204" pitchFamily="50" charset="-128"/>
                </a:rPr>
                <a:t>（第</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者所有モデル）</a:t>
              </a:r>
              <a:endParaRPr kumimoji="1" lang="ja-JP" altLang="en-US" sz="1200" dirty="0">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21844" y="5448012"/>
              <a:ext cx="1157626" cy="936507"/>
            </a:xfrm>
            <a:prstGeom prst="rect">
              <a:avLst/>
            </a:prstGeom>
          </p:spPr>
        </p:pic>
        <p:pic>
          <p:nvPicPr>
            <p:cNvPr id="82" name="図 8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28024" y="3966514"/>
              <a:ext cx="1517116" cy="1008677"/>
            </a:xfrm>
            <a:prstGeom prst="rect">
              <a:avLst/>
            </a:prstGeom>
          </p:spPr>
        </p:pic>
        <p:sp>
          <p:nvSpPr>
            <p:cNvPr id="83" name="テキスト ボックス 82"/>
            <p:cNvSpPr txBox="1"/>
            <p:nvPr/>
          </p:nvSpPr>
          <p:spPr>
            <a:xfrm>
              <a:off x="8424321" y="5024342"/>
              <a:ext cx="1152404" cy="382141"/>
            </a:xfrm>
            <a:prstGeom prst="rect">
              <a:avLst/>
            </a:prstGeom>
            <a:noFill/>
          </p:spPr>
          <p:txBody>
            <a:bodyPr wrap="none" rtlCol="0">
              <a:spAutoFit/>
            </a:bodyPr>
            <a:lstStyle/>
            <a:p>
              <a:r>
                <a:rPr kumimoji="1" lang="en-US" altLang="ja-JP" sz="1200" dirty="0">
                  <a:latin typeface="Meiryo UI" panose="020B0604030504040204" pitchFamily="50" charset="-128"/>
                  <a:ea typeface="Meiryo UI" panose="020B0604030504040204" pitchFamily="50" charset="-128"/>
                </a:rPr>
                <a:t>VPP</a:t>
              </a:r>
              <a:r>
                <a:rPr kumimoji="1" lang="ja-JP" altLang="en-US" sz="1200" dirty="0">
                  <a:latin typeface="Meiryo UI" panose="020B0604030504040204" pitchFamily="50" charset="-128"/>
                  <a:ea typeface="Meiryo UI" panose="020B0604030504040204" pitchFamily="50" charset="-128"/>
                </a:rPr>
                <a:t>活用</a:t>
              </a:r>
            </a:p>
          </p:txBody>
        </p:sp>
        <p:sp>
          <p:nvSpPr>
            <p:cNvPr id="84" name="テキスト ボックス 83"/>
            <p:cNvSpPr txBox="1"/>
            <p:nvPr/>
          </p:nvSpPr>
          <p:spPr>
            <a:xfrm>
              <a:off x="4349974" y="5012238"/>
              <a:ext cx="2692255" cy="891663"/>
            </a:xfrm>
            <a:prstGeom prst="rect">
              <a:avLst/>
            </a:prstGeom>
            <a:noFill/>
            <a:ln>
              <a:noFill/>
            </a:ln>
          </p:spPr>
          <p:txBody>
            <a:bodyPr wrap="none" rtlCol="0">
              <a:spAutoFit/>
            </a:bodyPr>
            <a:lstStyle/>
            <a:p>
              <a:pPr algn="ctr"/>
              <a:r>
                <a:rPr kumimoji="1" lang="ja-JP" altLang="en-US" sz="1200" dirty="0">
                  <a:latin typeface="Meiryo UI" panose="020B0604030504040204" pitchFamily="50" charset="-128"/>
                  <a:ea typeface="Meiryo UI" panose="020B0604030504040204" pitchFamily="50" charset="-128"/>
                </a:rPr>
                <a:t>ポスト</a:t>
              </a:r>
              <a:r>
                <a:rPr kumimoji="1" lang="en-US" altLang="ja-JP" sz="1200" dirty="0">
                  <a:latin typeface="Meiryo UI" panose="020B0604030504040204" pitchFamily="50" charset="-128"/>
                  <a:ea typeface="Meiryo UI" panose="020B0604030504040204" pitchFamily="50" charset="-128"/>
                </a:rPr>
                <a:t>FIT</a:t>
              </a:r>
              <a:r>
                <a:rPr kumimoji="1" lang="ja-JP" altLang="en-US" sz="1200" dirty="0">
                  <a:latin typeface="Meiryo UI" panose="020B0604030504040204" pitchFamily="50" charset="-128"/>
                  <a:ea typeface="Meiryo UI" panose="020B0604030504040204" pitchFamily="50" charset="-128"/>
                </a:rPr>
                <a:t>を踏まえた</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新たな再生可能エネルギー</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普及のイメージ</a:t>
              </a:r>
            </a:p>
          </p:txBody>
        </p:sp>
      </p:grpSp>
      <p:sp>
        <p:nvSpPr>
          <p:cNvPr id="85" name="正方形/長方形 84"/>
          <p:cNvSpPr/>
          <p:nvPr/>
        </p:nvSpPr>
        <p:spPr>
          <a:xfrm>
            <a:off x="239520" y="2330116"/>
            <a:ext cx="5303221" cy="861774"/>
          </a:xfrm>
          <a:prstGeom prst="rect">
            <a:avLst/>
          </a:prstGeom>
          <a:ln w="9525">
            <a:solidFill>
              <a:srgbClr val="606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6995" indent="-86995"/>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PPA</a:t>
            </a:r>
            <a:r>
              <a:rPr lang="ja-JP" altLang="en-US" sz="1000" dirty="0">
                <a:solidFill>
                  <a:schemeClr val="tx1"/>
                </a:solidFill>
                <a:latin typeface="Meiryo UI" pitchFamily="50" charset="-128"/>
                <a:ea typeface="Meiryo UI" pitchFamily="50" charset="-128"/>
                <a:cs typeface="Meiryo UI" pitchFamily="50" charset="-128"/>
              </a:rPr>
              <a:t>モデル（電力購入契約）とは</a:t>
            </a:r>
            <a:endParaRPr lang="en-US" altLang="ja-JP" sz="1000" dirty="0">
              <a:solidFill>
                <a:schemeClr val="tx1"/>
              </a:solidFill>
              <a:latin typeface="Meiryo UI" pitchFamily="50" charset="-128"/>
              <a:ea typeface="Meiryo UI" pitchFamily="50" charset="-128"/>
              <a:cs typeface="Meiryo UI" pitchFamily="50" charset="-128"/>
            </a:endParaRPr>
          </a:p>
          <a:p>
            <a:pPr marL="86995" indent="-86995"/>
            <a:r>
              <a:rPr lang="ja-JP" altLang="en-US" sz="1000" dirty="0">
                <a:solidFill>
                  <a:schemeClr val="tx1"/>
                </a:solidFill>
                <a:latin typeface="Meiryo UI"/>
                <a:ea typeface="Meiryo UI"/>
                <a:cs typeface="Meiryo UI" pitchFamily="50" charset="-128"/>
              </a:rPr>
              <a:t>　　電力需要家は、事業者に敷地や屋根などのスペースを提供し、一定期間事業者から電力を購入する。事業者は、太陽光発電システムなどの発電設備の設置と管理を行う。発電設備の設置と運用に係る費用は電力購入料金に含まれるため、電力需要家は初期投資無しで太陽光発電システムなどの発電設備を導入することができる。</a:t>
            </a:r>
            <a:endParaRPr lang="en-US" altLang="ja-JP" sz="1000" dirty="0">
              <a:solidFill>
                <a:schemeClr val="tx1"/>
              </a:solidFill>
              <a:latin typeface="Meiryo UI"/>
              <a:ea typeface="Meiryo UI"/>
              <a:cs typeface="Meiryo UI" pitchFamily="50" charset="-128"/>
            </a:endParaRPr>
          </a:p>
        </p:txBody>
      </p:sp>
      <p:sp>
        <p:nvSpPr>
          <p:cNvPr id="86" name="正方形/長方形 85"/>
          <p:cNvSpPr/>
          <p:nvPr/>
        </p:nvSpPr>
        <p:spPr>
          <a:xfrm>
            <a:off x="239520" y="3326074"/>
            <a:ext cx="5303221" cy="553998"/>
          </a:xfrm>
          <a:prstGeom prst="rect">
            <a:avLst/>
          </a:prstGeom>
          <a:ln w="9525">
            <a:solidFill>
              <a:srgbClr val="606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6995" indent="-86995"/>
            <a:r>
              <a:rPr lang="en-US" altLang="ja-JP" sz="1000" dirty="0">
                <a:solidFill>
                  <a:schemeClr val="tx1"/>
                </a:solidFill>
                <a:latin typeface="Meiryo UI"/>
                <a:ea typeface="Meiryo UI"/>
                <a:cs typeface="Meiryo UI" pitchFamily="50" charset="-128"/>
              </a:rPr>
              <a:t>※</a:t>
            </a:r>
            <a:r>
              <a:rPr lang="ja-JP" altLang="en-US" sz="1000" dirty="0">
                <a:solidFill>
                  <a:schemeClr val="tx1"/>
                </a:solidFill>
                <a:latin typeface="Meiryo UI"/>
                <a:ea typeface="Meiryo UI"/>
                <a:cs typeface="Meiryo UI" pitchFamily="50" charset="-128"/>
              </a:rPr>
              <a:t>　</a:t>
            </a:r>
            <a:r>
              <a:rPr lang="en-US" altLang="ja-JP" sz="1000" dirty="0" err="1">
                <a:solidFill>
                  <a:schemeClr val="tx1"/>
                </a:solidFill>
                <a:latin typeface="Meiryo UI"/>
                <a:ea typeface="Meiryo UI"/>
                <a:cs typeface="Meiryo UI" pitchFamily="50" charset="-128"/>
              </a:rPr>
              <a:t>VtoX</a:t>
            </a:r>
            <a:r>
              <a:rPr lang="ja-JP" altLang="en-US" sz="1000" dirty="0">
                <a:solidFill>
                  <a:schemeClr val="tx1"/>
                </a:solidFill>
                <a:latin typeface="Meiryo UI"/>
                <a:ea typeface="Meiryo UI"/>
                <a:cs typeface="Meiryo UI" pitchFamily="50" charset="-128"/>
              </a:rPr>
              <a:t>とは</a:t>
            </a:r>
            <a:endParaRPr lang="en-US" altLang="ja-JP" sz="1000" dirty="0">
              <a:solidFill>
                <a:schemeClr val="tx1"/>
              </a:solidFill>
              <a:latin typeface="Meiryo UI"/>
              <a:ea typeface="Meiryo UI"/>
              <a:cs typeface="Meiryo UI" pitchFamily="50" charset="-128"/>
            </a:endParaRPr>
          </a:p>
          <a:p>
            <a:pPr marL="86995" indent="-86995"/>
            <a:r>
              <a:rPr lang="ja-JP" altLang="en-US" sz="1000" dirty="0">
                <a:solidFill>
                  <a:schemeClr val="tx1"/>
                </a:solidFill>
                <a:latin typeface="Meiryo UI"/>
                <a:ea typeface="Meiryo UI"/>
                <a:cs typeface="Meiryo UI" pitchFamily="50" charset="-128"/>
              </a:rPr>
              <a:t>　　</a:t>
            </a:r>
            <a:r>
              <a:rPr lang="en-US" altLang="ja-JP" sz="1000" dirty="0">
                <a:solidFill>
                  <a:schemeClr val="tx1"/>
                </a:solidFill>
                <a:latin typeface="Meiryo UI"/>
                <a:ea typeface="Meiryo UI"/>
                <a:cs typeface="Meiryo UI" pitchFamily="50" charset="-128"/>
              </a:rPr>
              <a:t>EV</a:t>
            </a:r>
            <a:r>
              <a:rPr lang="ja-JP" altLang="en-US" sz="1000" dirty="0">
                <a:solidFill>
                  <a:schemeClr val="tx1"/>
                </a:solidFill>
                <a:latin typeface="Meiryo UI"/>
                <a:ea typeface="Meiryo UI"/>
                <a:cs typeface="Meiryo UI" pitchFamily="50" charset="-128"/>
              </a:rPr>
              <a:t>・</a:t>
            </a:r>
            <a:r>
              <a:rPr lang="en-US" altLang="ja-JP" sz="1000" dirty="0">
                <a:solidFill>
                  <a:schemeClr val="tx1"/>
                </a:solidFill>
                <a:latin typeface="Meiryo UI"/>
                <a:ea typeface="Meiryo UI"/>
                <a:cs typeface="Meiryo UI" pitchFamily="50" charset="-128"/>
              </a:rPr>
              <a:t>PHV</a:t>
            </a:r>
            <a:r>
              <a:rPr lang="ja-JP" altLang="en-US" sz="1000" dirty="0">
                <a:solidFill>
                  <a:schemeClr val="tx1"/>
                </a:solidFill>
                <a:latin typeface="Meiryo UI"/>
                <a:ea typeface="Meiryo UI"/>
                <a:cs typeface="Meiryo UI" pitchFamily="50" charset="-128"/>
              </a:rPr>
              <a:t>・</a:t>
            </a:r>
            <a:r>
              <a:rPr lang="en-US" altLang="ja-JP" sz="1000" dirty="0">
                <a:solidFill>
                  <a:schemeClr val="tx1"/>
                </a:solidFill>
                <a:latin typeface="Meiryo UI"/>
                <a:ea typeface="Meiryo UI"/>
                <a:cs typeface="Meiryo UI" pitchFamily="50" charset="-128"/>
              </a:rPr>
              <a:t>FCV</a:t>
            </a:r>
            <a:r>
              <a:rPr lang="ja-JP" altLang="en-US" sz="1000" dirty="0">
                <a:solidFill>
                  <a:schemeClr val="tx1"/>
                </a:solidFill>
                <a:latin typeface="Meiryo UI"/>
                <a:ea typeface="Meiryo UI"/>
                <a:cs typeface="Meiryo UI" pitchFamily="50" charset="-128"/>
              </a:rPr>
              <a:t>などの自動車と、住宅・ビル・電力網の間で電力の相互供給を行う技術やシステムの総称。</a:t>
            </a:r>
            <a:endParaRPr lang="en-US" altLang="ja-JP" sz="1000" dirty="0">
              <a:solidFill>
                <a:schemeClr val="tx1"/>
              </a:solidFill>
              <a:latin typeface="Meiryo UI"/>
              <a:ea typeface="Meiryo UI"/>
              <a:cs typeface="Meiryo UI" pitchFamily="50" charset="-128"/>
            </a:endParaRPr>
          </a:p>
        </p:txBody>
      </p:sp>
      <p:sp>
        <p:nvSpPr>
          <p:cNvPr id="31" name="正方形/長方形 30"/>
          <p:cNvSpPr/>
          <p:nvPr/>
        </p:nvSpPr>
        <p:spPr>
          <a:xfrm>
            <a:off x="1907241" y="4652816"/>
            <a:ext cx="295958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07589" y="4237651"/>
            <a:ext cx="3366318"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smtClean="0">
                <a:solidFill>
                  <a:schemeClr val="tx1"/>
                </a:solidFill>
                <a:latin typeface="Meiryo UI" pitchFamily="50" charset="-128"/>
                <a:ea typeface="Meiryo UI" pitchFamily="50" charset="-128"/>
                <a:cs typeface="Meiryo UI" pitchFamily="50" charset="-128"/>
              </a:rPr>
              <a:t>市設建築物の</a:t>
            </a:r>
            <a:r>
              <a:rPr lang="en-US" altLang="ja-JP" sz="1600" b="1" dirty="0" smtClean="0">
                <a:solidFill>
                  <a:schemeClr val="tx1"/>
                </a:solidFill>
                <a:latin typeface="Meiryo UI" pitchFamily="50" charset="-128"/>
                <a:ea typeface="Meiryo UI" pitchFamily="50" charset="-128"/>
                <a:cs typeface="Meiryo UI" pitchFamily="50" charset="-128"/>
              </a:rPr>
              <a:t>ZEB</a:t>
            </a:r>
            <a:r>
              <a:rPr lang="ja-JP" altLang="en-US" sz="1600" b="1" dirty="0" smtClean="0">
                <a:solidFill>
                  <a:schemeClr val="tx1"/>
                </a:solidFill>
                <a:latin typeface="Meiryo UI" pitchFamily="50" charset="-128"/>
                <a:ea typeface="Meiryo UI" pitchFamily="50" charset="-128"/>
                <a:cs typeface="Meiryo UI" pitchFamily="50" charset="-128"/>
              </a:rPr>
              <a:t>化に向けた検討</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36" name="正方形/長方形 35"/>
          <p:cNvSpPr/>
          <p:nvPr/>
        </p:nvSpPr>
        <p:spPr>
          <a:xfrm>
            <a:off x="278762" y="4940130"/>
            <a:ext cx="4588062" cy="800219"/>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大阪市の市設建築物の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の率先導入に向け、</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令和元年度に実施</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した　「令和元年度　市設建築物のＺＥＢ化に向けた調査業務委託」の調査結果をもとに、導入に向けた検討を行います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267216" y="5838966"/>
            <a:ext cx="4656991" cy="748348"/>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ZEB</a:t>
            </a:r>
            <a:r>
              <a:rPr lang="ja-JP" altLang="en-US" sz="1000" dirty="0" smtClean="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快適</a:t>
            </a:r>
            <a:r>
              <a:rPr lang="ja-JP" altLang="en-US" sz="1000" dirty="0">
                <a:solidFill>
                  <a:schemeClr val="tx1"/>
                </a:solidFill>
                <a:latin typeface="Meiryo UI" panose="020B0604030504040204" pitchFamily="50" charset="-128"/>
                <a:ea typeface="Meiryo UI" panose="020B0604030504040204" pitchFamily="50" charset="-128"/>
              </a:rPr>
              <a:t>な室内環境を保ちながら、高断熱化・日射遮蔽、自然</a:t>
            </a:r>
            <a:r>
              <a:rPr lang="ja-JP" altLang="en-US" sz="1000" dirty="0" smtClean="0">
                <a:solidFill>
                  <a:schemeClr val="tx1"/>
                </a:solidFill>
                <a:latin typeface="Meiryo UI" panose="020B0604030504040204" pitchFamily="50" charset="-128"/>
                <a:ea typeface="Meiryo UI" panose="020B0604030504040204" pitchFamily="50" charset="-128"/>
              </a:rPr>
              <a:t>エネルギー</a:t>
            </a:r>
            <a:r>
              <a:rPr lang="ja-JP" altLang="en-US" sz="1000" dirty="0">
                <a:solidFill>
                  <a:schemeClr val="tx1"/>
                </a:solidFill>
                <a:latin typeface="Meiryo UI" panose="020B0604030504040204" pitchFamily="50" charset="-128"/>
                <a:ea typeface="Meiryo UI" panose="020B0604030504040204" pitchFamily="50" charset="-128"/>
              </a:rPr>
              <a:t>利用、</a:t>
            </a:r>
            <a:r>
              <a:rPr lang="ja-JP" altLang="en-US" sz="1000" dirty="0" smtClean="0">
                <a:solidFill>
                  <a:schemeClr val="tx1"/>
                </a:solidFill>
                <a:latin typeface="Meiryo UI" panose="020B0604030504040204" pitchFamily="50" charset="-128"/>
                <a:ea typeface="Meiryo UI" panose="020B0604030504040204" pitchFamily="50" charset="-128"/>
              </a:rPr>
              <a:t>高効率 </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　　設備</a:t>
            </a:r>
            <a:r>
              <a:rPr lang="ja-JP" altLang="en-US" sz="1000" dirty="0">
                <a:solidFill>
                  <a:schemeClr val="tx1"/>
                </a:solidFill>
                <a:latin typeface="Meiryo UI" panose="020B0604030504040204" pitchFamily="50" charset="-128"/>
                <a:ea typeface="Meiryo UI" panose="020B0604030504040204" pitchFamily="50" charset="-128"/>
              </a:rPr>
              <a:t>により、できる限りの省エネルギーに</a:t>
            </a:r>
            <a:r>
              <a:rPr lang="ja-JP" altLang="en-US" sz="1000" dirty="0" smtClean="0">
                <a:solidFill>
                  <a:schemeClr val="tx1"/>
                </a:solidFill>
                <a:latin typeface="Meiryo UI" panose="020B0604030504040204" pitchFamily="50" charset="-128"/>
                <a:ea typeface="Meiryo UI" panose="020B0604030504040204" pitchFamily="50" charset="-128"/>
              </a:rPr>
              <a:t>努め、太陽光</a:t>
            </a:r>
            <a:r>
              <a:rPr lang="ja-JP" altLang="en-US" sz="1000" dirty="0">
                <a:solidFill>
                  <a:schemeClr val="tx1"/>
                </a:solidFill>
                <a:latin typeface="Meiryo UI" panose="020B0604030504040204" pitchFamily="50" charset="-128"/>
                <a:ea typeface="Meiryo UI" panose="020B0604030504040204" pitchFamily="50" charset="-128"/>
              </a:rPr>
              <a:t>発電等によりエネルギーを創ることで</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年間</a:t>
            </a:r>
            <a:r>
              <a:rPr lang="ja-JP" altLang="en-US" sz="1000" dirty="0">
                <a:solidFill>
                  <a:schemeClr val="tx1"/>
                </a:solidFill>
                <a:latin typeface="Meiryo UI" panose="020B0604030504040204" pitchFamily="50" charset="-128"/>
                <a:ea typeface="Meiryo UI" panose="020B0604030504040204" pitchFamily="50" charset="-128"/>
              </a:rPr>
              <a:t>で消費する</a:t>
            </a:r>
            <a:r>
              <a:rPr lang="ja-JP" altLang="en-US" sz="1000" dirty="0" smtClean="0">
                <a:solidFill>
                  <a:schemeClr val="tx1"/>
                </a:solidFill>
                <a:latin typeface="Meiryo UI" panose="020B0604030504040204" pitchFamily="50" charset="-128"/>
                <a:ea typeface="Meiryo UI" panose="020B0604030504040204" pitchFamily="50" charset="-128"/>
              </a:rPr>
              <a:t>建築物</a:t>
            </a:r>
            <a:r>
              <a:rPr lang="ja-JP" altLang="en-US" sz="1000" dirty="0">
                <a:solidFill>
                  <a:schemeClr val="tx1"/>
                </a:solidFill>
                <a:latin typeface="Meiryo UI" panose="020B0604030504040204" pitchFamily="50" charset="-128"/>
                <a:ea typeface="Meiryo UI" panose="020B0604030504040204" pitchFamily="50" charset="-128"/>
              </a:rPr>
              <a:t>のエネルギー量が大幅に削減されている建築物をいう</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12536" y="4240346"/>
            <a:ext cx="4723052" cy="1763524"/>
          </a:xfrm>
          <a:prstGeom prst="rect">
            <a:avLst/>
          </a:prstGeom>
        </p:spPr>
      </p:pic>
      <p:sp>
        <p:nvSpPr>
          <p:cNvPr id="42" name="右矢印 41"/>
          <p:cNvSpPr/>
          <p:nvPr/>
        </p:nvSpPr>
        <p:spPr>
          <a:xfrm>
            <a:off x="6540566" y="5340490"/>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3" name="右矢印 42"/>
          <p:cNvSpPr/>
          <p:nvPr/>
        </p:nvSpPr>
        <p:spPr>
          <a:xfrm>
            <a:off x="8091925" y="5325601"/>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4" name="テキスト ボックス 43"/>
          <p:cNvSpPr txBox="1"/>
          <p:nvPr/>
        </p:nvSpPr>
        <p:spPr>
          <a:xfrm>
            <a:off x="4721111" y="4092095"/>
            <a:ext cx="1351400" cy="253916"/>
          </a:xfrm>
          <a:prstGeom prst="rect">
            <a:avLst/>
          </a:prstGeom>
          <a:noFill/>
        </p:spPr>
        <p:txBody>
          <a:bodyPr wrap="square" rtlCol="0">
            <a:spAutoFit/>
          </a:bodyPr>
          <a:lstStyle/>
          <a:p>
            <a:r>
              <a:rPr kumimoji="1" lang="ja-JP" altLang="en-US" sz="1000" b="1" dirty="0" smtClean="0">
                <a:latin typeface="Meiryo UI" panose="020B0604030504040204" pitchFamily="50" charset="-128"/>
                <a:ea typeface="Meiryo UI" panose="020B0604030504040204" pitchFamily="50" charset="-128"/>
              </a:rPr>
              <a:t>＜</a:t>
            </a:r>
            <a:r>
              <a:rPr kumimoji="1" lang="en-US" altLang="ja-JP" sz="1000" b="1" dirty="0" smtClean="0">
                <a:latin typeface="Meiryo UI" panose="020B0604030504040204" pitchFamily="50" charset="-128"/>
                <a:ea typeface="Meiryo UI" panose="020B0604030504040204" pitchFamily="50" charset="-128"/>
              </a:rPr>
              <a:t>ZEB</a:t>
            </a:r>
            <a:r>
              <a:rPr kumimoji="1" lang="ja-JP" altLang="en-US" sz="1000" b="1" dirty="0" smtClean="0">
                <a:latin typeface="Meiryo UI" panose="020B0604030504040204" pitchFamily="50" charset="-128"/>
                <a:ea typeface="Meiryo UI" panose="020B0604030504040204" pitchFamily="50" charset="-128"/>
              </a:rPr>
              <a:t>の定義＞</a:t>
            </a:r>
            <a:endParaRPr kumimoji="1" lang="ja-JP" altLang="en-US" sz="1000" b="1"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5012536" y="6185645"/>
            <a:ext cx="4668519" cy="400110"/>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　他に、</a:t>
            </a:r>
            <a:r>
              <a:rPr lang="en-US" altLang="ja-JP" sz="1000" dirty="0" smtClean="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Oriente</a:t>
            </a:r>
            <a:r>
              <a:rPr lang="en-US" altLang="ja-JP" sz="1000" dirty="0">
                <a:latin typeface="Meiryo UI" panose="020B0604030504040204" pitchFamily="50" charset="-128"/>
                <a:ea typeface="Meiryo UI" panose="020B0604030504040204" pitchFamily="50" charset="-128"/>
              </a:rPr>
              <a:t>d</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が設けられてお</a:t>
            </a:r>
            <a:r>
              <a:rPr lang="ja-JP" altLang="en-US" sz="1000" dirty="0">
                <a:latin typeface="Meiryo UI" panose="020B0604030504040204" pitchFamily="50" charset="-128"/>
                <a:ea typeface="Meiryo UI" panose="020B0604030504040204" pitchFamily="50" charset="-128"/>
              </a:rPr>
              <a:t>り</a:t>
            </a:r>
            <a:r>
              <a:rPr lang="ja-JP" altLang="en-US" sz="1000" dirty="0" smtClean="0">
                <a:latin typeface="Meiryo UI" panose="020B0604030504040204" pitchFamily="50" charset="-128"/>
                <a:ea typeface="Meiryo UI" panose="020B0604030504040204" pitchFamily="50" charset="-128"/>
              </a:rPr>
              <a:t>、延べ面積</a:t>
            </a:r>
            <a:r>
              <a:rPr lang="en-US" altLang="ja-JP" sz="1000" dirty="0" smtClean="0">
                <a:latin typeface="Meiryo UI" panose="020B0604030504040204" pitchFamily="50" charset="-128"/>
                <a:ea typeface="Meiryo UI" panose="020B0604030504040204" pitchFamily="50" charset="-128"/>
              </a:rPr>
              <a:t>10,000</a:t>
            </a:r>
            <a:r>
              <a:rPr lang="ja-JP" altLang="en-US" sz="1000" dirty="0" smtClean="0">
                <a:latin typeface="Meiryo UI" panose="020B0604030504040204" pitchFamily="50" charset="-128"/>
                <a:ea typeface="Meiryo UI" panose="020B0604030504040204" pitchFamily="50" charset="-128"/>
              </a:rPr>
              <a:t>㎡以上の施設で、</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次エネルギー</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削減が事務所・学校は</a:t>
            </a:r>
            <a:r>
              <a:rPr lang="en-US" altLang="ja-JP" sz="1000" dirty="0" smtClean="0">
                <a:latin typeface="Meiryo UI" panose="020B0604030504040204" pitchFamily="50" charset="-128"/>
                <a:ea typeface="Meiryo UI" panose="020B0604030504040204" pitchFamily="50" charset="-128"/>
              </a:rPr>
              <a:t>40</a:t>
            </a:r>
            <a:r>
              <a:rPr lang="ja-JP" altLang="en-US" sz="1000" dirty="0" smtClean="0">
                <a:latin typeface="Meiryo UI" panose="020B0604030504040204" pitchFamily="50" charset="-128"/>
                <a:ea typeface="Meiryo UI" panose="020B0604030504040204" pitchFamily="50" charset="-128"/>
              </a:rPr>
              <a:t>％以上</a:t>
            </a:r>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病院などは</a:t>
            </a:r>
            <a:r>
              <a:rPr lang="en-US" altLang="ja-JP" sz="1000" dirty="0" smtClean="0">
                <a:latin typeface="Meiryo UI" panose="020B0604030504040204" pitchFamily="50" charset="-128"/>
                <a:ea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rPr>
              <a:t>％以上が対象となる。　</a:t>
            </a:r>
            <a:endParaRPr kumimoji="1" lang="ja-JP" altLang="en-US" sz="1000" dirty="0">
              <a:latin typeface="Meiryo UI" panose="020B0604030504040204" pitchFamily="50" charset="-128"/>
              <a:ea typeface="Meiryo UI" panose="020B0604030504040204" pitchFamily="50" charset="-128"/>
            </a:endParaRPr>
          </a:p>
        </p:txBody>
      </p:sp>
      <p:sp>
        <p:nvSpPr>
          <p:cNvPr id="48" name="角丸四角形 47"/>
          <p:cNvSpPr/>
          <p:nvPr/>
        </p:nvSpPr>
        <p:spPr>
          <a:xfrm>
            <a:off x="103461" y="4126770"/>
            <a:ext cx="9694076" cy="261020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24793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11431" y="675141"/>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6"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再生可能エネルギーの普及</a:t>
            </a:r>
            <a:r>
              <a:rPr kumimoji="1" lang="ja-JP" altLang="en-US" sz="3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拡大 </a:t>
            </a:r>
            <a:r>
              <a:rPr kumimoji="1" lang="ja-JP" altLang="en-US" sz="1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～太陽光発電以外の再生可能エネルギーの普及促進～</a:t>
            </a:r>
            <a:r>
              <a:rPr kumimoji="1" lang="ja-JP" altLang="en-US" sz="1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　</a:t>
            </a:r>
            <a:endPar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17</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282724" y="729691"/>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地中熱普及促進事業➀</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0" name="テキスト ボックス 19"/>
          <p:cNvSpPr txBox="1"/>
          <p:nvPr/>
        </p:nvSpPr>
        <p:spPr>
          <a:xfrm>
            <a:off x="220022" y="1193222"/>
            <a:ext cx="5751501" cy="1892826"/>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smtClean="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smtClean="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地中熱利用の促進を図るため、国立</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研究開発法人産業技術総合</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研究所と</a:t>
            </a:r>
            <a:r>
              <a:rPr kumimoji="1" lang="ja-JP" altLang="en-US" sz="1300" b="0" i="0" u="none" kern="1200" cap="none" spc="0" normalizeH="0" baseline="0" noProof="0" dirty="0" smtClean="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し、地中熱ポテンシャルマップを作成しました。また、府内での地中熱利用設備導入事例集を作成しました。これらは、</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上で公開しています。今後</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、熱利用量の多い事業者等に対して地中熱利用を働きかけるなど、関係機関と連携して府域の地中熱利用の促進を図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6374582" y="115861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128939"/>
            <a:ext cx="1871586" cy="350784"/>
          </a:xfrm>
          <a:prstGeom prst="rect">
            <a:avLst/>
          </a:prstGeom>
          <a:noFill/>
          <a:ln>
            <a:noFill/>
          </a:ln>
          <a:effectLs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93999"/>
            <a:ext cx="3211876" cy="4677149"/>
          </a:xfrm>
          <a:prstGeom prst="rect">
            <a:avLst/>
          </a:prstGeom>
        </p:spPr>
      </p:pic>
      <p:pic>
        <p:nvPicPr>
          <p:cNvPr id="3" name="図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00064" y="3655393"/>
            <a:ext cx="2108269" cy="2240776"/>
          </a:xfrm>
          <a:prstGeom prst="rect">
            <a:avLst/>
          </a:prstGeom>
        </p:spPr>
      </p:pic>
      <p:sp>
        <p:nvSpPr>
          <p:cNvPr id="15" name="正方形/長方形 14"/>
          <p:cNvSpPr/>
          <p:nvPr/>
        </p:nvSpPr>
        <p:spPr>
          <a:xfrm>
            <a:off x="188618" y="5613818"/>
            <a:ext cx="4376081" cy="1169551"/>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（大阪府実績）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エネルギーイノベーションジャパン</a:t>
            </a:r>
            <a:r>
              <a:rPr lang="en-US" altLang="ja-JP" sz="1000" dirty="0">
                <a:solidFill>
                  <a:schemeClr val="tx1"/>
                </a:solidFill>
                <a:latin typeface="Meiryo UI" panose="020B0604030504040204" pitchFamily="50" charset="-128"/>
                <a:ea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rPr>
              <a:t>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地中熱シンポジウム</a:t>
            </a:r>
            <a:r>
              <a:rPr lang="ja-JP" altLang="en-US" sz="1000" dirty="0" smtClean="0">
                <a:solidFill>
                  <a:schemeClr val="tx1"/>
                </a:solidFill>
                <a:latin typeface="Meiryo UI" panose="020B0604030504040204" pitchFamily="50" charset="-128"/>
                <a:ea typeface="Meiryo UI" panose="020B0604030504040204" pitchFamily="50" charset="-128"/>
              </a:rPr>
              <a:t>講演</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2019</a:t>
            </a:r>
            <a:r>
              <a:rPr lang="ja-JP" altLang="en-US" sz="1000" dirty="0" smtClean="0">
                <a:solidFill>
                  <a:schemeClr val="tx1"/>
                </a:solidFill>
                <a:latin typeface="Meiryo UI" panose="020B0604030504040204" pitchFamily="50" charset="-128"/>
                <a:ea typeface="Meiryo UI" panose="020B0604030504040204" pitchFamily="50" charset="-128"/>
              </a:rPr>
              <a:t>年度＞</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・地中熱利用セミナーの開催、エネルギーイノベーションジャパン</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a:solidFill>
                  <a:schemeClr val="tx1"/>
                </a:solidFill>
                <a:latin typeface="Meiryo UI" pitchFamily="50" charset="-128"/>
                <a:ea typeface="Meiryo UI" pitchFamily="50" charset="-128"/>
                <a:cs typeface="Meiryo UI" pitchFamily="50" charset="-128"/>
              </a:rPr>
              <a:t>1,160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158" y="3576489"/>
            <a:ext cx="1820270" cy="2566581"/>
          </a:xfrm>
          <a:prstGeom prst="rect">
            <a:avLst/>
          </a:prstGeom>
        </p:spPr>
      </p:pic>
      <p:sp>
        <p:nvSpPr>
          <p:cNvPr id="17" name="テキスト ボックス 16"/>
          <p:cNvSpPr txBox="1"/>
          <p:nvPr/>
        </p:nvSpPr>
        <p:spPr>
          <a:xfrm>
            <a:off x="4692399" y="309970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smtClean="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25" name="図 2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6380" y="3471568"/>
            <a:ext cx="2447985" cy="1551611"/>
          </a:xfrm>
          <a:prstGeom prst="rect">
            <a:avLst/>
          </a:prstGeom>
        </p:spPr>
      </p:pic>
      <p:sp>
        <p:nvSpPr>
          <p:cNvPr id="26" name="テキスト ボックス 25"/>
          <p:cNvSpPr txBox="1"/>
          <p:nvPr/>
        </p:nvSpPr>
        <p:spPr>
          <a:xfrm>
            <a:off x="825257" y="320915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14" y="5001907"/>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ＭＳ Ｐゴシック" pitchFamily="50" charset="-128"/>
              </a:rPr>
              <a:t>出</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典</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14560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smtClean="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3" name="テキスト ボックス 22"/>
          <p:cNvSpPr txBox="1"/>
          <p:nvPr/>
        </p:nvSpPr>
        <p:spPr>
          <a:xfrm>
            <a:off x="2584815" y="772486"/>
            <a:ext cx="3665860" cy="369332"/>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事業実施年度：</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2017</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2020</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年度</a:t>
            </a:r>
            <a:endPar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87313" lvl="0" indent="-87313">
              <a:defRPr/>
            </a:pP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2015</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41695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6"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再生可能エネルギーの普及</a:t>
            </a:r>
            <a:r>
              <a:rPr kumimoji="1" lang="ja-JP" altLang="en-US" sz="3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拡大 </a:t>
            </a:r>
            <a:r>
              <a:rPr kumimoji="1" lang="ja-JP" altLang="en-US" sz="1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～太陽光発電以外の再生可能エネルギーの普及促進～</a:t>
            </a:r>
            <a:r>
              <a:rPr kumimoji="1" lang="ja-JP" altLang="en-US" sz="1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　</a:t>
            </a:r>
            <a:endPar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18</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269089" y="742570"/>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地中熱普及促進事業➁</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0" name="テキスト ボックス 19"/>
          <p:cNvSpPr txBox="1"/>
          <p:nvPr/>
        </p:nvSpPr>
        <p:spPr>
          <a:xfrm>
            <a:off x="200941" y="1440214"/>
            <a:ext cx="5787283" cy="2092881"/>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◆地中熱のひとつである帯水層蓄熱利用は、地下水を多く含む地層（帯水層）から</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熱エネルギーを採り出して、建物の冷房・暖房を効率的に行う技術で、従来比</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35</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の省エネと</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CO2</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排出削減、ヒートアイランド現象の緩和策として期待されています。</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 </a:t>
            </a:r>
            <a:endParaRPr lang="en-US" altLang="ja-JP" sz="1300" dirty="0">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noProof="0" dirty="0" smtClean="0">
                <a:ln>
                  <a:noFill/>
                </a:ln>
                <a:effectLst/>
                <a:uLnTx/>
                <a:uFillTx/>
                <a:latin typeface="Meiryo UI" pitchFamily="50" charset="-128"/>
                <a:ea typeface="Meiryo UI" pitchFamily="50" charset="-128"/>
                <a:cs typeface="Meiryo UI" pitchFamily="50" charset="-128"/>
              </a:rPr>
              <a:t>◆大阪市では、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帯水層蓄熱情報マップを、大阪市の地図情報サイト「マップナビおおさ</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か」で公開しているほか、万博・</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IR</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での活用を見据え、湾岸地域の市有施設（アミ</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ティ舞洲）において</a:t>
            </a:r>
            <a:r>
              <a:rPr lang="ja-JP" altLang="en-US" sz="1300" dirty="0">
                <a:latin typeface="Meiryo UI" pitchFamily="50" charset="-128"/>
                <a:ea typeface="Meiryo UI" pitchFamily="50" charset="-128"/>
                <a:cs typeface="Meiryo UI" pitchFamily="50" charset="-128"/>
              </a:rPr>
              <a:t>、産学官連携で実証</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事業を行っています。</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令和</a:t>
            </a:r>
            <a:r>
              <a:rPr lang="ja-JP" altLang="en-US" sz="1300" dirty="0">
                <a:latin typeface="Meiryo UI" pitchFamily="50" charset="-128"/>
                <a:ea typeface="Meiryo UI" pitchFamily="50" charset="-128"/>
                <a:cs typeface="Meiryo UI" pitchFamily="50" charset="-128"/>
              </a:rPr>
              <a:t>元年</a:t>
            </a:r>
            <a:r>
              <a:rPr lang="en-US" altLang="ja-JP" sz="1300" dirty="0">
                <a:latin typeface="Meiryo UI" pitchFamily="50" charset="-128"/>
                <a:ea typeface="Meiryo UI" pitchFamily="50" charset="-128"/>
                <a:cs typeface="Meiryo UI" pitchFamily="50" charset="-128"/>
              </a:rPr>
              <a:t>9</a:t>
            </a:r>
            <a:r>
              <a:rPr lang="ja-JP" altLang="en-US" sz="1300" dirty="0">
                <a:latin typeface="Meiryo UI" pitchFamily="50" charset="-128"/>
                <a:ea typeface="Meiryo UI" pitchFamily="50" charset="-128"/>
                <a:cs typeface="Meiryo UI" pitchFamily="50" charset="-128"/>
              </a:rPr>
              <a:t>月には、うめきた</a:t>
            </a:r>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期地区において、国家戦略特区</a:t>
            </a:r>
            <a:r>
              <a:rPr lang="ja-JP" altLang="en-US" sz="1300" dirty="0" smtClean="0">
                <a:latin typeface="Meiryo UI" pitchFamily="50" charset="-128"/>
                <a:ea typeface="Meiryo UI" pitchFamily="50" charset="-128"/>
                <a:cs typeface="Meiryo UI" pitchFamily="50" charset="-128"/>
              </a:rPr>
              <a:t>による</a:t>
            </a:r>
            <a:r>
              <a:rPr lang="ja-JP" altLang="en-US" sz="1300" dirty="0">
                <a:latin typeface="Meiryo UI" pitchFamily="50" charset="-128"/>
                <a:ea typeface="Meiryo UI" pitchFamily="50" charset="-128"/>
                <a:cs typeface="Meiryo UI" pitchFamily="50" charset="-128"/>
              </a:rPr>
              <a:t>規制緩和</a:t>
            </a:r>
            <a:r>
              <a:rPr lang="ja-JP" altLang="en-US" sz="1300" dirty="0" smtClean="0">
                <a:latin typeface="Meiryo UI" pitchFamily="50" charset="-128"/>
                <a:ea typeface="Meiryo UI" pitchFamily="50" charset="-128"/>
                <a:cs typeface="Meiryo UI" pitchFamily="50" charset="-128"/>
              </a:rPr>
              <a:t>が</a:t>
            </a:r>
            <a:endParaRPr lang="en-US" altLang="ja-JP" sz="1300" dirty="0" smtClean="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認められ</a:t>
            </a:r>
            <a:r>
              <a:rPr lang="ja-JP" altLang="en-US" sz="1300" dirty="0">
                <a:latin typeface="Meiryo UI" pitchFamily="50" charset="-128"/>
                <a:ea typeface="Meiryo UI" pitchFamily="50" charset="-128"/>
                <a:cs typeface="Meiryo UI" pitchFamily="50" charset="-128"/>
              </a:rPr>
              <a:t>、</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今後、うめきた</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期や夢洲など、大規模な都市開発において優良事例を</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形成し、民間建築物を含めた、普及拡大を</a:t>
            </a:r>
            <a:r>
              <a:rPr lang="ja-JP" altLang="en-US" sz="1300" noProof="0" dirty="0" smtClean="0">
                <a:latin typeface="Meiryo UI" pitchFamily="50" charset="-128"/>
                <a:ea typeface="Meiryo UI" pitchFamily="50" charset="-128"/>
                <a:cs typeface="Meiryo UI" pitchFamily="50" charset="-128"/>
              </a:rPr>
              <a:t>目指し</a:t>
            </a:r>
            <a:r>
              <a:rPr lang="ja-JP" altLang="en-US" sz="1300" dirty="0" smtClean="0">
                <a:latin typeface="Meiryo UI" pitchFamily="50" charset="-128"/>
                <a:ea typeface="Meiryo UI" pitchFamily="50" charset="-128"/>
                <a:cs typeface="Meiryo UI" pitchFamily="50" charset="-128"/>
              </a:rPr>
              <a:t>ます</a:t>
            </a:r>
            <a:r>
              <a:rPr lang="ja-JP" altLang="en-US" sz="1300" dirty="0">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6986885" y="3414193"/>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8133" y="4184404"/>
            <a:ext cx="2529959" cy="2308533"/>
          </a:xfrm>
          <a:prstGeom prst="rect">
            <a:avLst/>
          </a:prstGeom>
          <a:noFill/>
          <a:ln>
            <a:noFill/>
          </a:ln>
          <a:extLst/>
        </p:spPr>
      </p:pic>
      <p:sp>
        <p:nvSpPr>
          <p:cNvPr id="39" name="テキスト ボックス 38"/>
          <p:cNvSpPr txBox="1"/>
          <p:nvPr/>
        </p:nvSpPr>
        <p:spPr>
          <a:xfrm>
            <a:off x="7398456" y="37880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50914" y="5633329"/>
            <a:ext cx="2291394" cy="979188"/>
          </a:xfrm>
          <a:prstGeom prst="rect">
            <a:avLst/>
          </a:prstGeom>
          <a:ln>
            <a:solidFill>
              <a:schemeClr val="accent1"/>
            </a:solidFill>
          </a:ln>
        </p:spPr>
      </p:pic>
      <p:sp>
        <p:nvSpPr>
          <p:cNvPr id="41" name="テキスト ボックス 40"/>
          <p:cNvSpPr txBox="1"/>
          <p:nvPr/>
        </p:nvSpPr>
        <p:spPr>
          <a:xfrm>
            <a:off x="7427885" y="5298223"/>
            <a:ext cx="2055371" cy="261610"/>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rPr>
              <a:t>ビッドドシエ（立候補申請文書）</a:t>
            </a:r>
            <a:endParaRPr kumimoji="1" lang="ja-JP" altLang="en-US" sz="1100"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98456" y="4091105"/>
            <a:ext cx="2370671" cy="1235622"/>
          </a:xfrm>
          <a:prstGeom prst="rect">
            <a:avLst/>
          </a:prstGeom>
        </p:spPr>
      </p:pic>
      <p:sp>
        <p:nvSpPr>
          <p:cNvPr id="25" name="正方形/長方形 24"/>
          <p:cNvSpPr/>
          <p:nvPr/>
        </p:nvSpPr>
        <p:spPr>
          <a:xfrm>
            <a:off x="152173" y="4031051"/>
            <a:ext cx="4641063" cy="2581466"/>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・市有施設における地中熱導入の事業化可能性調査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・大阪市域の帯水層蓄熱ポテンシャルマップの作成</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・大阪</a:t>
            </a:r>
            <a:r>
              <a:rPr lang="ja-JP" altLang="en-US" sz="1000" dirty="0">
                <a:solidFill>
                  <a:schemeClr val="tx1"/>
                </a:solidFill>
                <a:latin typeface="Meiryo UI" pitchFamily="50" charset="-128"/>
                <a:ea typeface="Meiryo UI" pitchFamily="50" charset="-128"/>
                <a:cs typeface="Meiryo UI" pitchFamily="50" charset="-128"/>
              </a:rPr>
              <a:t>市域の</a:t>
            </a:r>
            <a:r>
              <a:rPr lang="ja-JP" altLang="en-US" sz="1000" dirty="0" smtClean="0">
                <a:solidFill>
                  <a:schemeClr val="tx1"/>
                </a:solidFill>
                <a:latin typeface="Meiryo UI" pitchFamily="50" charset="-128"/>
                <a:ea typeface="Meiryo UI" pitchFamily="50" charset="-128"/>
                <a:cs typeface="Meiryo UI" pitchFamily="50" charset="-128"/>
              </a:rPr>
              <a:t>ポテンシャルマップ</a:t>
            </a:r>
            <a:r>
              <a:rPr lang="ja-JP" altLang="en-US" sz="1000" dirty="0">
                <a:solidFill>
                  <a:schemeClr val="tx1"/>
                </a:solidFill>
                <a:latin typeface="Meiryo UI" pitchFamily="50" charset="-128"/>
                <a:ea typeface="Meiryo UI" pitchFamily="50" charset="-128"/>
                <a:cs typeface="Meiryo UI" pitchFamily="50" charset="-128"/>
              </a:rPr>
              <a:t>を</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大阪市の地図情報サイト「マップナビおおさか」</a:t>
            </a:r>
            <a:r>
              <a:rPr lang="ja-JP" altLang="en-US" sz="1000" dirty="0" smtClean="0">
                <a:solidFill>
                  <a:schemeClr val="tx1"/>
                </a:solidFill>
                <a:latin typeface="Meiryo UI" pitchFamily="50" charset="-128"/>
                <a:ea typeface="Meiryo UI" pitchFamily="50" charset="-128"/>
                <a:cs typeface="Meiryo UI" pitchFamily="50" charset="-128"/>
              </a:rPr>
              <a:t>で公開</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・産学官連携で、うめきた２期暫定利用区域において、帯水層蓄熱利用実証事業開始</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・帯水層蓄熱利用の普及に向けた大阪市域における地下水有効利用のあり方の検討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・湾岸</a:t>
            </a:r>
            <a:r>
              <a:rPr lang="ja-JP" altLang="en-US" sz="1000" dirty="0">
                <a:solidFill>
                  <a:schemeClr val="tx1"/>
                </a:solidFill>
                <a:latin typeface="Meiryo UI" pitchFamily="50" charset="-128"/>
                <a:ea typeface="Meiryo UI" pitchFamily="50" charset="-128"/>
                <a:cs typeface="Meiryo UI" pitchFamily="50" charset="-128"/>
              </a:rPr>
              <a:t>地域の市有施設（アミティ舞洲）</a:t>
            </a:r>
            <a:r>
              <a:rPr lang="ja-JP" altLang="en-US" sz="1000" dirty="0" smtClean="0">
                <a:solidFill>
                  <a:schemeClr val="tx1"/>
                </a:solidFill>
                <a:latin typeface="Meiryo UI" pitchFamily="50" charset="-128"/>
                <a:ea typeface="Meiryo UI" pitchFamily="50" charset="-128"/>
                <a:cs typeface="Meiryo UI" pitchFamily="50" charset="-128"/>
              </a:rPr>
              <a:t>において</a:t>
            </a:r>
            <a:r>
              <a:rPr lang="ja-JP" altLang="en-US" sz="1000" dirty="0">
                <a:solidFill>
                  <a:schemeClr val="tx1"/>
                </a:solidFill>
                <a:latin typeface="Meiryo UI" pitchFamily="50" charset="-128"/>
                <a:ea typeface="Meiryo UI" pitchFamily="50" charset="-128"/>
                <a:cs typeface="Meiryo UI" pitchFamily="50" charset="-128"/>
              </a:rPr>
              <a:t>、産学官連携で実証</a:t>
            </a:r>
            <a:r>
              <a:rPr lang="ja-JP" altLang="en-US" sz="1000" dirty="0" smtClean="0">
                <a:solidFill>
                  <a:schemeClr val="tx1"/>
                </a:solidFill>
                <a:latin typeface="Meiryo UI" pitchFamily="50" charset="-128"/>
                <a:ea typeface="Meiryo UI" pitchFamily="50" charset="-128"/>
                <a:cs typeface="Meiryo UI" pitchFamily="50" charset="-128"/>
              </a:rPr>
              <a:t>事業を実施</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・地中熱利用セミナーの開催、エネルギーイノベーションジャパン</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a:solidFill>
                  <a:schemeClr val="tx1"/>
                </a:solidFill>
                <a:latin typeface="Meiryo UI" pitchFamily="50" charset="-128"/>
                <a:ea typeface="Meiryo UI" pitchFamily="50" charset="-128"/>
                <a:cs typeface="Meiryo UI" pitchFamily="50" charset="-128"/>
              </a:rPr>
              <a:t>1,160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8" name="テキスト ボックス 17"/>
          <p:cNvSpPr txBox="1"/>
          <p:nvPr/>
        </p:nvSpPr>
        <p:spPr>
          <a:xfrm>
            <a:off x="2584815" y="772486"/>
            <a:ext cx="3665860" cy="369332"/>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事業実施年度：</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2017</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2020</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年度</a:t>
            </a:r>
            <a:endPar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87313" lvl="0" indent="-87313">
              <a:defRPr/>
            </a:pP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2015</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l="19310" t="4094" r="26393" b="7296"/>
          <a:stretch/>
        </p:blipFill>
        <p:spPr>
          <a:xfrm>
            <a:off x="6507570" y="916639"/>
            <a:ext cx="2684555" cy="2463079"/>
          </a:xfrm>
          <a:prstGeom prst="rect">
            <a:avLst/>
          </a:prstGeom>
        </p:spPr>
      </p:pic>
    </p:spTree>
    <p:extLst>
      <p:ext uri="{BB962C8B-B14F-4D97-AF65-F5344CB8AC3E}">
        <p14:creationId xmlns:p14="http://schemas.microsoft.com/office/powerpoint/2010/main" val="1697397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a:t>
            </a:r>
            <a:r>
              <a:rPr lang="ja-JP" altLang="en-US" sz="3200" dirty="0">
                <a:solidFill>
                  <a:schemeClr val="bg1"/>
                </a:solidFill>
                <a:ea typeface="HGP創英角ｺﾞｼｯｸUB" pitchFamily="50" charset="-128"/>
                <a:cs typeface="ＭＳ Ｐゴシック" charset="-128"/>
              </a:rPr>
              <a:t>目次</a:t>
            </a:r>
            <a:endParaRPr lang="ja-JP" sz="3600" dirty="0">
              <a:solidFill>
                <a:schemeClr val="bg1"/>
              </a:solidFill>
              <a:ea typeface="HGP創英角ｺﾞｼｯｸUB" pitchFamily="50" charset="-128"/>
              <a:cs typeface="ＭＳ Ｐゴシック" charset="-128"/>
            </a:endParaRPr>
          </a:p>
        </p:txBody>
      </p:sp>
      <p:sp>
        <p:nvSpPr>
          <p:cNvPr id="5" name="円/楕円 4"/>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１</a:t>
            </a:r>
            <a:endParaRPr kumimoji="1" lang="ja-JP" altLang="en-US" b="1" dirty="0"/>
          </a:p>
        </p:txBody>
      </p:sp>
      <p:sp>
        <p:nvSpPr>
          <p:cNvPr id="6" name="角丸四角形 5"/>
          <p:cNvSpPr/>
          <p:nvPr/>
        </p:nvSpPr>
        <p:spPr>
          <a:xfrm>
            <a:off x="200474" y="665353"/>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■本資料の</a:t>
            </a:r>
            <a:r>
              <a:rPr lang="ja-JP" altLang="en-US" sz="2400" dirty="0">
                <a:latin typeface="Meiryo UI" pitchFamily="50" charset="-128"/>
                <a:ea typeface="Meiryo UI" pitchFamily="50" charset="-128"/>
                <a:cs typeface="Meiryo UI" pitchFamily="50" charset="-128"/>
              </a:rPr>
              <a:t>位置づけ</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7" name="角丸四角形 6"/>
          <p:cNvSpPr/>
          <p:nvPr/>
        </p:nvSpPr>
        <p:spPr>
          <a:xfrm>
            <a:off x="200474" y="1296608"/>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a:t>
            </a:r>
            <a:r>
              <a:rPr lang="ja-JP" altLang="en-US" sz="2400" dirty="0" smtClean="0">
                <a:latin typeface="Meiryo UI" pitchFamily="50" charset="-128"/>
                <a:ea typeface="Meiryo UI" pitchFamily="50" charset="-128"/>
                <a:cs typeface="Meiryo UI" pitchFamily="50" charset="-128"/>
              </a:rPr>
              <a:t>目標と</a:t>
            </a:r>
            <a:r>
              <a:rPr lang="ja-JP" altLang="en-US" sz="2400" dirty="0">
                <a:latin typeface="Meiryo UI" pitchFamily="50" charset="-128"/>
                <a:ea typeface="Meiryo UI" pitchFamily="50" charset="-128"/>
                <a:cs typeface="Meiryo UI" pitchFamily="50" charset="-128"/>
              </a:rPr>
              <a:t>効果</a:t>
            </a:r>
            <a:r>
              <a:rPr lang="ja-JP" altLang="en-US" sz="2000" dirty="0">
                <a:latin typeface="Meiryo UI" pitchFamily="50" charset="-128"/>
                <a:ea typeface="Meiryo UI" pitchFamily="50" charset="-128"/>
                <a:cs typeface="Meiryo UI" pitchFamily="50" charset="-128"/>
              </a:rPr>
              <a:t>（イメージ</a:t>
            </a:r>
            <a:r>
              <a:rPr lang="ja-JP" altLang="en-US" sz="20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（３ページ）</a:t>
            </a:r>
            <a:endParaRPr lang="ja-JP" altLang="en-US" u="sng" dirty="0">
              <a:latin typeface="Meiryo UI" pitchFamily="50" charset="-128"/>
              <a:ea typeface="Meiryo UI" pitchFamily="50" charset="-128"/>
              <a:cs typeface="Meiryo UI" pitchFamily="50" charset="-128"/>
            </a:endParaRPr>
          </a:p>
        </p:txBody>
      </p:sp>
      <p:sp>
        <p:nvSpPr>
          <p:cNvPr id="8" name="角丸四角形 7"/>
          <p:cNvSpPr/>
          <p:nvPr/>
        </p:nvSpPr>
        <p:spPr>
          <a:xfrm>
            <a:off x="200473" y="1925186"/>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■プランの効果的な</a:t>
            </a:r>
            <a:r>
              <a:rPr lang="ja-JP" altLang="en-US" sz="2400" dirty="0" smtClean="0">
                <a:latin typeface="Meiryo UI" pitchFamily="50" charset="-128"/>
                <a:ea typeface="Meiryo UI" pitchFamily="50" charset="-128"/>
                <a:cs typeface="Meiryo UI" pitchFamily="50" charset="-128"/>
              </a:rPr>
              <a:t>推進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9" name="角丸四角形 8"/>
          <p:cNvSpPr/>
          <p:nvPr/>
        </p:nvSpPr>
        <p:spPr>
          <a:xfrm>
            <a:off x="200472" y="3182342"/>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■再生可能エネルギーの普及拡大に関する施策･事業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0" name="角丸四角形 9"/>
          <p:cNvSpPr/>
          <p:nvPr/>
        </p:nvSpPr>
        <p:spPr>
          <a:xfrm>
            <a:off x="200473" y="3810920"/>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■エネルギー消費の抑制に関する施策･事業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1" name="角丸四角形 10"/>
          <p:cNvSpPr/>
          <p:nvPr/>
        </p:nvSpPr>
        <p:spPr>
          <a:xfrm>
            <a:off x="200473" y="4439498"/>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■電力需要の平準化と電力供給の安定化に関する施策･</a:t>
            </a:r>
            <a:r>
              <a:rPr lang="ja-JP" altLang="en-US" sz="2400" dirty="0" smtClean="0">
                <a:latin typeface="Meiryo UI" pitchFamily="50" charset="-128"/>
                <a:ea typeface="Meiryo UI" pitchFamily="50" charset="-128"/>
                <a:cs typeface="Meiryo UI" pitchFamily="50" charset="-128"/>
              </a:rPr>
              <a:t>事業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2" name="角丸四角形 11"/>
          <p:cNvSpPr/>
          <p:nvPr/>
        </p:nvSpPr>
        <p:spPr>
          <a:xfrm>
            <a:off x="200472" y="2553764"/>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■プランの進捗状況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4" name="角丸四角形 13"/>
          <p:cNvSpPr/>
          <p:nvPr/>
        </p:nvSpPr>
        <p:spPr>
          <a:xfrm>
            <a:off x="200472" y="5068076"/>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その他</a:t>
            </a:r>
            <a:r>
              <a:rPr lang="en-US" altLang="ja-JP" sz="24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「水素社会」の実現に向けた取組み</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48</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5" name="角丸四角形 14"/>
          <p:cNvSpPr/>
          <p:nvPr/>
        </p:nvSpPr>
        <p:spPr>
          <a:xfrm>
            <a:off x="200473" y="5696654"/>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solidFill>
                  <a:schemeClr val="tx1"/>
                </a:solidFill>
                <a:latin typeface="Meiryo UI" pitchFamily="50" charset="-128"/>
                <a:ea typeface="Meiryo UI" pitchFamily="50" charset="-128"/>
                <a:cs typeface="Meiryo UI" pitchFamily="50" charset="-128"/>
              </a:rPr>
              <a:t>■</a:t>
            </a:r>
            <a:r>
              <a:rPr lang="en-US" altLang="ja-JP" sz="2400" dirty="0" smtClean="0">
                <a:solidFill>
                  <a:schemeClr val="tx1"/>
                </a:solidFill>
                <a:latin typeface="Meiryo UI" pitchFamily="50" charset="-128"/>
                <a:ea typeface="Meiryo UI" pitchFamily="50" charset="-128"/>
                <a:cs typeface="Meiryo UI" pitchFamily="50" charset="-128"/>
              </a:rPr>
              <a:t>2013</a:t>
            </a:r>
            <a:r>
              <a:rPr lang="ja-JP" altLang="en-US" sz="2400" dirty="0" smtClean="0">
                <a:solidFill>
                  <a:schemeClr val="tx1"/>
                </a:solidFill>
                <a:latin typeface="Meiryo UI" pitchFamily="50" charset="-128"/>
                <a:ea typeface="Meiryo UI" pitchFamily="50" charset="-128"/>
                <a:cs typeface="Meiryo UI" pitchFamily="50" charset="-128"/>
              </a:rPr>
              <a:t>～</a:t>
            </a:r>
            <a:r>
              <a:rPr lang="en-US" altLang="ja-JP" sz="2400" dirty="0" smtClean="0">
                <a:solidFill>
                  <a:schemeClr val="tx1"/>
                </a:solidFill>
                <a:latin typeface="Meiryo UI" pitchFamily="50" charset="-128"/>
                <a:ea typeface="Meiryo UI" pitchFamily="50" charset="-128"/>
                <a:cs typeface="Meiryo UI" pitchFamily="50" charset="-128"/>
              </a:rPr>
              <a:t>2019</a:t>
            </a:r>
            <a:r>
              <a:rPr lang="ja-JP" altLang="en-US" sz="2400" dirty="0" smtClean="0">
                <a:solidFill>
                  <a:schemeClr val="tx1"/>
                </a:solidFill>
                <a:latin typeface="Meiryo UI" pitchFamily="50" charset="-128"/>
                <a:ea typeface="Meiryo UI" pitchFamily="50" charset="-128"/>
                <a:cs typeface="Meiryo UI" pitchFamily="50" charset="-128"/>
              </a:rPr>
              <a:t>年度の施策一覧</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94246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r="1285"/>
          <a:stretch/>
        </p:blipFill>
        <p:spPr>
          <a:xfrm>
            <a:off x="6250030" y="1115731"/>
            <a:ext cx="3550793" cy="5088653"/>
          </a:xfrm>
          <a:prstGeom prst="rect">
            <a:avLst/>
          </a:prstGeom>
        </p:spPr>
      </p:pic>
      <p:sp>
        <p:nvSpPr>
          <p:cNvPr id="18"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a:t>
            </a:r>
            <a:r>
              <a:rPr lang="ja-JP" altLang="en-US" sz="3200" dirty="0" smtClean="0">
                <a:solidFill>
                  <a:prstClr val="white"/>
                </a:solidFill>
                <a:latin typeface="Calibri"/>
                <a:ea typeface="HGP創英角ｺﾞｼｯｸUB" pitchFamily="50" charset="-128"/>
                <a:cs typeface="ＭＳ Ｐゴシック" charset="-128"/>
              </a:rPr>
              <a:t>拡大 </a:t>
            </a:r>
            <a:r>
              <a:rPr lang="ja-JP" altLang="en-US" sz="1200" dirty="0" smtClean="0">
                <a:solidFill>
                  <a:prstClr val="white"/>
                </a:solidFill>
                <a:latin typeface="Calibri"/>
                <a:ea typeface="HGP創英角ｺﾞｼｯｸUB" pitchFamily="50" charset="-128"/>
                <a:cs typeface="ＭＳ Ｐゴシック" charset="-128"/>
              </a:rPr>
              <a:t>～太陽光発電以外の再生可能エネルギーの普及促進～</a:t>
            </a:r>
            <a:r>
              <a:rPr lang="ja-JP" altLang="en-US" sz="1200" dirty="0">
                <a:solidFill>
                  <a:prstClr val="white"/>
                </a:solidFill>
                <a:latin typeface="Calibri"/>
                <a:ea typeface="HGP創英角ｺﾞｼｯｸUB" pitchFamily="50" charset="-128"/>
                <a:cs typeface="ＭＳ Ｐゴシック" charset="-128"/>
              </a:rPr>
              <a:t>　</a:t>
            </a:r>
            <a:endParaRPr lang="ja-JP" altLang="en-US" sz="1400" dirty="0">
              <a:solidFill>
                <a:prstClr val="white"/>
              </a:solidFill>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19</a:t>
            </a:r>
            <a:endParaRPr lang="ja-JP" altLang="en-US" b="1" dirty="0">
              <a:solidFill>
                <a:prstClr val="white"/>
              </a:solidFill>
            </a:endParaRPr>
          </a:p>
        </p:txBody>
      </p:sp>
      <p:sp>
        <p:nvSpPr>
          <p:cNvPr id="39" name="角丸四角形 38"/>
          <p:cNvSpPr/>
          <p:nvPr/>
        </p:nvSpPr>
        <p:spPr>
          <a:xfrm>
            <a:off x="281221" y="754227"/>
            <a:ext cx="2311854"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a:t>
            </a:r>
            <a:r>
              <a:rPr lang="ja-JP" altLang="en-US" sz="1600" b="1" dirty="0" smtClean="0">
                <a:solidFill>
                  <a:schemeClr val="tx1"/>
                </a:solidFill>
                <a:latin typeface="Meiryo UI" pitchFamily="50" charset="-128"/>
                <a:ea typeface="Meiryo UI" pitchFamily="50" charset="-128"/>
                <a:cs typeface="Meiryo UI" pitchFamily="50" charset="-128"/>
              </a:rPr>
              <a:t>熱普及促進事業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824906"/>
            <a:ext cx="3655090"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278412"/>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smtClean="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658170"/>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◆都市部での</a:t>
            </a:r>
            <a:r>
              <a:rPr lang="ja-JP" altLang="en-US" sz="1300" dirty="0">
                <a:latin typeface="Meiryo UI" pitchFamily="50" charset="-128"/>
                <a:ea typeface="Meiryo UI" pitchFamily="50" charset="-128"/>
                <a:cs typeface="Meiryo UI" pitchFamily="50" charset="-128"/>
              </a:rPr>
              <a:t>賦存量が多く、近年国の規制緩和も</a:t>
            </a:r>
            <a:r>
              <a:rPr lang="ja-JP" altLang="en-US" sz="1300" dirty="0" smtClean="0">
                <a:latin typeface="Meiryo UI" pitchFamily="50" charset="-128"/>
                <a:ea typeface="Meiryo UI" pitchFamily="50" charset="-128"/>
                <a:cs typeface="Meiryo UI" pitchFamily="50" charset="-128"/>
              </a:rPr>
              <a:t>進む</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下水熱利用の普及を促進するため、大阪府が</a:t>
            </a:r>
            <a:r>
              <a:rPr lang="ja-JP" altLang="en-US" sz="1300" dirty="0" err="1" smtClean="0">
                <a:latin typeface="Meiryo UI" pitchFamily="50" charset="-128"/>
                <a:ea typeface="Meiryo UI" pitchFamily="50" charset="-128"/>
                <a:cs typeface="Meiryo UI" pitchFamily="50" charset="-128"/>
              </a:rPr>
              <a:t>所管す</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err="1" smtClean="0">
                <a:latin typeface="Meiryo UI" pitchFamily="50" charset="-128"/>
                <a:ea typeface="Meiryo UI" pitchFamily="50" charset="-128"/>
                <a:cs typeface="Meiryo UI" pitchFamily="50" charset="-128"/>
              </a:rPr>
              <a:t>る</a:t>
            </a:r>
            <a:r>
              <a:rPr lang="ja-JP" altLang="en-US" sz="1300" dirty="0" smtClean="0">
                <a:latin typeface="Meiryo UI" pitchFamily="50" charset="-128"/>
                <a:ea typeface="Meiryo UI" pitchFamily="50" charset="-128"/>
                <a:cs typeface="Meiryo UI" pitchFamily="50" charset="-128"/>
              </a:rPr>
              <a:t>流域下水道及び大阪市の公共下水道における下水</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熱ポテンシャルマップ（下水熱の賦存量や存在位置を容</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易に把握できる地図情報）を作成し、</a:t>
            </a:r>
            <a:r>
              <a:rPr lang="en-US" altLang="ja-JP" sz="1300" dirty="0" smtClean="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上で公開</a:t>
            </a:r>
            <a:r>
              <a:rPr lang="ja-JP" altLang="en-US" sz="1300" dirty="0" smtClean="0">
                <a:latin typeface="Meiryo UI" pitchFamily="50" charset="-128"/>
                <a:ea typeface="Meiryo UI" pitchFamily="50" charset="-128"/>
                <a:cs typeface="Meiryo UI" pitchFamily="50" charset="-128"/>
              </a:rPr>
              <a:t>して</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います。</a:t>
            </a:r>
            <a:endParaRPr lang="en-US" altLang="ja-JP" sz="13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199299" y="2811604"/>
            <a:ext cx="4000168"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◆また、まちづくりの構想段階や、民間事業者による空調、給湯設備改修にあわせた下水熱利用の検討が可能と</a:t>
            </a:r>
            <a:r>
              <a:rPr lang="ja-JP" altLang="en-US" sz="1300" dirty="0">
                <a:latin typeface="Meiryo UI" pitchFamily="50" charset="-128"/>
                <a:ea typeface="Meiryo UI" pitchFamily="50" charset="-128"/>
                <a:cs typeface="Meiryo UI" pitchFamily="50" charset="-128"/>
              </a:rPr>
              <a:t>なるよう</a:t>
            </a:r>
            <a:r>
              <a:rPr lang="ja-JP" altLang="en-US" sz="1300" dirty="0" smtClean="0">
                <a:latin typeface="Meiryo UI" pitchFamily="50" charset="-128"/>
                <a:ea typeface="Meiryo UI" pitchFamily="50" charset="-128"/>
                <a:cs typeface="Meiryo UI" pitchFamily="50" charset="-128"/>
              </a:rPr>
              <a:t>、条例改正</a:t>
            </a:r>
            <a:r>
              <a:rPr lang="ja-JP" altLang="en-US" sz="1300" dirty="0">
                <a:latin typeface="Meiryo UI" pitchFamily="50" charset="-128"/>
                <a:ea typeface="Meiryo UI" pitchFamily="50" charset="-128"/>
                <a:cs typeface="Meiryo UI" pitchFamily="50" charset="-128"/>
              </a:rPr>
              <a:t>を行い、民間事業者等の熱需要者が下水熱を利用する場合の</a:t>
            </a:r>
            <a:r>
              <a:rPr lang="ja-JP" altLang="en-US" sz="1300" dirty="0" smtClean="0">
                <a:latin typeface="Meiryo UI" pitchFamily="50" charset="-128"/>
                <a:ea typeface="Meiryo UI" pitchFamily="50" charset="-128"/>
                <a:cs typeface="Meiryo UI" pitchFamily="50" charset="-128"/>
              </a:rPr>
              <a:t>手続きを</a:t>
            </a:r>
            <a:r>
              <a:rPr lang="ja-JP" altLang="en-US" sz="1300" dirty="0">
                <a:latin typeface="Meiryo UI" pitchFamily="50" charset="-128"/>
                <a:ea typeface="Meiryo UI" pitchFamily="50" charset="-128"/>
                <a:cs typeface="Meiryo UI" pitchFamily="50" charset="-128"/>
              </a:rPr>
              <a:t>規定しました</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232006" y="3968676"/>
            <a:ext cx="3967461"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◆ホテル、百貨店、病院など熱需要の多い業界団体・事</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業者やデベロッパー、ゼネコン等に対し、下水熱の利用を</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働きかけるなど、関係機関と連携しながら導入促進を図</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a:stretch>
            <a:fillRect/>
          </a:stretch>
        </p:blipFill>
        <p:spPr>
          <a:xfrm>
            <a:off x="4181340" y="1821393"/>
            <a:ext cx="3520005" cy="3265442"/>
          </a:xfrm>
          <a:prstGeom prst="rect">
            <a:avLst/>
          </a:prstGeom>
          <a:ln>
            <a:solidFill>
              <a:schemeClr val="tx1"/>
            </a:solidFill>
          </a:ln>
        </p:spPr>
      </p:pic>
      <p:sp>
        <p:nvSpPr>
          <p:cNvPr id="11" name="正方形/長方形 10"/>
          <p:cNvSpPr/>
          <p:nvPr/>
        </p:nvSpPr>
        <p:spPr>
          <a:xfrm>
            <a:off x="7957794" y="3355501"/>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年度、大阪市は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年度に公開）</a:t>
            </a:r>
            <a:endParaRPr lang="ja-JP" altLang="en-US" sz="1600" dirty="0"/>
          </a:p>
        </p:txBody>
      </p:sp>
      <p:sp>
        <p:nvSpPr>
          <p:cNvPr id="27" name="正方形/長方形 26"/>
          <p:cNvSpPr/>
          <p:nvPr/>
        </p:nvSpPr>
        <p:spPr>
          <a:xfrm>
            <a:off x="175927" y="364311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年３月、大阪市は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年３月に条例改正）</a:t>
            </a:r>
            <a:endParaRPr lang="ja-JP" altLang="en-US" sz="1600" dirty="0"/>
          </a:p>
        </p:txBody>
      </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下水熱</a:t>
            </a: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利用</a:t>
            </a: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イメージ</a:t>
            </a:r>
            <a:endPar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endParaRPr>
          </a:p>
        </p:txBody>
      </p:sp>
      <p:sp>
        <p:nvSpPr>
          <p:cNvPr id="25" name="テキスト ボックス 24"/>
          <p:cNvSpPr txBox="1"/>
          <p:nvPr/>
        </p:nvSpPr>
        <p:spPr>
          <a:xfrm>
            <a:off x="4021950" y="1793604"/>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a:t>
            </a:r>
            <a:r>
              <a:rPr lang="ja-JP" altLang="en-US" sz="1300" b="1" dirty="0" smtClean="0">
                <a:solidFill>
                  <a:srgbClr val="000000"/>
                </a:solidFill>
                <a:latin typeface="Meiryo UI" pitchFamily="50" charset="-128"/>
                <a:ea typeface="Meiryo UI" pitchFamily="50" charset="-128"/>
                <a:cs typeface="Meiryo UI" pitchFamily="50" charset="-128"/>
              </a:rPr>
              <a:t>市</a:t>
            </a:r>
            <a:r>
              <a:rPr lang="ja-JP" altLang="en-US" sz="1300" b="1" dirty="0">
                <a:solidFill>
                  <a:srgbClr val="000000"/>
                </a:solidFill>
                <a:latin typeface="Meiryo UI" pitchFamily="50" charset="-128"/>
                <a:ea typeface="Meiryo UI" pitchFamily="50" charset="-128"/>
                <a:cs typeface="Meiryo UI" pitchFamily="50" charset="-128"/>
              </a:rPr>
              <a:t>域</a:t>
            </a:r>
            <a:endParaRPr lang="ja-JP" altLang="en-US" sz="1300" b="1" dirty="0" smtClean="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077831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20</a:t>
            </a:r>
            <a:endParaRPr lang="ja-JP" altLang="en-US" b="1" dirty="0">
              <a:solidFill>
                <a:prstClr val="white"/>
              </a:solidFill>
            </a:endParaRPr>
          </a:p>
        </p:txBody>
      </p:sp>
      <p:sp>
        <p:nvSpPr>
          <p:cNvPr id="21" name="角丸四角形 20"/>
          <p:cNvSpPr/>
          <p:nvPr/>
        </p:nvSpPr>
        <p:spPr>
          <a:xfrm>
            <a:off x="242142" y="706548"/>
            <a:ext cx="4272273" cy="37425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廃棄物焼却施設における発電及び余熱利用</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272478" y="1183565"/>
            <a:ext cx="9324835" cy="2100575"/>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◆廃棄物の焼却時に発生する熱エネルギーは、回収</a:t>
            </a:r>
            <a:r>
              <a:rPr lang="ja-JP" altLang="en-US" sz="1300" dirty="0">
                <a:latin typeface="Meiryo UI" pitchFamily="50" charset="-128"/>
                <a:ea typeface="Meiryo UI" pitchFamily="50" charset="-128"/>
                <a:cs typeface="Meiryo UI" pitchFamily="50" charset="-128"/>
              </a:rPr>
              <a:t>して利用（サーマルリサイクル）すること</a:t>
            </a:r>
            <a:r>
              <a:rPr lang="ja-JP" altLang="en-US" sz="1300" dirty="0" smtClean="0">
                <a:latin typeface="Meiryo UI" pitchFamily="50" charset="-128"/>
                <a:ea typeface="Meiryo UI" pitchFamily="50" charset="-128"/>
                <a:cs typeface="Meiryo UI" pitchFamily="50" charset="-128"/>
              </a:rPr>
              <a:t>ができ、施設内</a:t>
            </a:r>
            <a:r>
              <a:rPr lang="ja-JP" altLang="en-US" sz="1300" dirty="0">
                <a:latin typeface="Meiryo UI" pitchFamily="50" charset="-128"/>
                <a:ea typeface="Meiryo UI" pitchFamily="50" charset="-128"/>
                <a:cs typeface="Meiryo UI" pitchFamily="50" charset="-128"/>
              </a:rPr>
              <a:t>で</a:t>
            </a:r>
            <a:r>
              <a:rPr lang="ja-JP" altLang="en-US" sz="1300" dirty="0" smtClean="0">
                <a:latin typeface="Meiryo UI" pitchFamily="50" charset="-128"/>
                <a:ea typeface="Meiryo UI" pitchFamily="50" charset="-128"/>
                <a:cs typeface="Meiryo UI" pitchFamily="50" charset="-128"/>
              </a:rPr>
              <a:t>暖房などに使用するほか、発電を行ったり、蒸気・温水として近隣施設へ供給するなどしています。</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◆廃棄物焼却施設では余剰排熱の有効利用に</a:t>
            </a:r>
            <a:r>
              <a:rPr lang="ja-JP" altLang="en-US" sz="1300" dirty="0" smtClean="0">
                <a:latin typeface="Meiryo UI" pitchFamily="50" charset="-128"/>
                <a:ea typeface="Meiryo UI" pitchFamily="50" charset="-128"/>
                <a:cs typeface="Meiryo UI" pitchFamily="50" charset="-128"/>
              </a:rPr>
              <a:t>努めていますが</a:t>
            </a:r>
            <a:r>
              <a:rPr lang="ja-JP" altLang="en-US" sz="1300" dirty="0">
                <a:latin typeface="Meiryo UI" pitchFamily="50" charset="-128"/>
                <a:ea typeface="Meiryo UI" pitchFamily="50" charset="-128"/>
                <a:cs typeface="Meiryo UI" pitchFamily="50" charset="-128"/>
              </a:rPr>
              <a:t>、熱需要家とのマッチングに</a:t>
            </a:r>
            <a:r>
              <a:rPr lang="ja-JP" altLang="en-US" sz="1300" dirty="0" smtClean="0">
                <a:latin typeface="Meiryo UI" pitchFamily="50" charset="-128"/>
                <a:ea typeface="Meiryo UI" pitchFamily="50" charset="-128"/>
                <a:cs typeface="Meiryo UI" pitchFamily="50" charset="-128"/>
              </a:rPr>
              <a:t>より利用率</a:t>
            </a:r>
            <a:r>
              <a:rPr lang="ja-JP" altLang="en-US" sz="1300" dirty="0">
                <a:latin typeface="Meiryo UI" pitchFamily="50" charset="-128"/>
                <a:ea typeface="Meiryo UI" pitchFamily="50" charset="-128"/>
                <a:cs typeface="Meiryo UI" pitchFamily="50" charset="-128"/>
              </a:rPr>
              <a:t>を更に高められる</a:t>
            </a:r>
            <a:r>
              <a:rPr lang="ja-JP" altLang="en-US" sz="1300" dirty="0" smtClean="0">
                <a:latin typeface="Meiryo UI" pitchFamily="50" charset="-128"/>
                <a:ea typeface="Meiryo UI" pitchFamily="50" charset="-128"/>
                <a:cs typeface="Meiryo UI" pitchFamily="50" charset="-128"/>
              </a:rPr>
              <a:t>可能性があります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355600" indent="-355600">
              <a:spcBef>
                <a:spcPct val="0"/>
              </a:spcBef>
              <a:defRPr/>
            </a:pPr>
            <a:r>
              <a:rPr lang="ja-JP" altLang="en-US" sz="1300" dirty="0" smtClean="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　焼却時に発生する余剰排熱については、蒸気・温水・電力に変えて施設内で自家消費するほか、周辺施設への供給や電力会社へ売電するなど、様々な形で活用することが</a:t>
            </a:r>
            <a:r>
              <a:rPr lang="ja-JP" altLang="en-US" sz="1050" dirty="0">
                <a:latin typeface="Meiryo UI" pitchFamily="50" charset="-128"/>
                <a:ea typeface="Meiryo UI" pitchFamily="50" charset="-128"/>
                <a:cs typeface="Meiryo UI" pitchFamily="50" charset="-128"/>
              </a:rPr>
              <a:t>できます</a:t>
            </a:r>
            <a:r>
              <a:rPr lang="ja-JP" altLang="en-US" sz="1050" dirty="0" smtClean="0">
                <a:latin typeface="Meiryo UI" pitchFamily="50" charset="-128"/>
                <a:ea typeface="Meiryo UI" pitchFamily="50" charset="-128"/>
                <a:cs typeface="Meiryo UI" pitchFamily="50" charset="-128"/>
              </a:rPr>
              <a:t>。</a:t>
            </a:r>
            <a:endParaRPr lang="en-US" altLang="ja-JP" sz="1050" dirty="0" smtClean="0">
              <a:latin typeface="Meiryo UI" pitchFamily="50" charset="-128"/>
              <a:ea typeface="Meiryo UI" pitchFamily="50" charset="-128"/>
              <a:cs typeface="Meiryo UI" pitchFamily="50" charset="-128"/>
            </a:endParaRPr>
          </a:p>
          <a:p>
            <a:pPr marL="355600" indent="-355600">
              <a:spcBef>
                <a:spcPct val="0"/>
              </a:spcBef>
              <a:defRPr/>
            </a:pPr>
            <a:r>
              <a:rPr lang="en-US" altLang="ja-JP" sz="1050" dirty="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2019</a:t>
            </a:r>
            <a:r>
              <a:rPr lang="ja-JP" altLang="en-US" sz="1050" dirty="0" smtClean="0">
                <a:latin typeface="Meiryo UI" pitchFamily="50" charset="-128"/>
                <a:ea typeface="Meiryo UI" pitchFamily="50" charset="-128"/>
                <a:cs typeface="Meiryo UI" pitchFamily="50" charset="-128"/>
              </a:rPr>
              <a:t>年度末時点）</a:t>
            </a:r>
            <a:endParaRPr lang="en-US" altLang="ja-JP" sz="1050" dirty="0" smtClean="0">
              <a:latin typeface="Meiryo UI" pitchFamily="50" charset="-128"/>
              <a:ea typeface="Meiryo UI" pitchFamily="50" charset="-128"/>
              <a:cs typeface="Meiryo UI" pitchFamily="50" charset="-128"/>
            </a:endParaRPr>
          </a:p>
          <a:p>
            <a:pPr marL="355600" indent="-355600">
              <a:spcBef>
                <a:spcPct val="0"/>
              </a:spcBef>
              <a:defRPr/>
            </a:pPr>
            <a:r>
              <a:rPr lang="ja-JP" altLang="en-US" sz="1050" dirty="0" smtClean="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・発電を行っているもの：</a:t>
            </a:r>
            <a:r>
              <a:rPr lang="en-US" altLang="ja-JP" sz="1050" dirty="0">
                <a:latin typeface="Meiryo UI" pitchFamily="50" charset="-128"/>
                <a:ea typeface="Meiryo UI" pitchFamily="50" charset="-128"/>
                <a:cs typeface="Meiryo UI" pitchFamily="50" charset="-128"/>
              </a:rPr>
              <a:t>27</a:t>
            </a:r>
            <a:r>
              <a:rPr lang="ja-JP" altLang="en-US" sz="1050" dirty="0">
                <a:latin typeface="Meiryo UI" pitchFamily="50" charset="-128"/>
                <a:ea typeface="Meiryo UI" pitchFamily="50" charset="-128"/>
                <a:cs typeface="Meiryo UI" pitchFamily="50" charset="-128"/>
              </a:rPr>
              <a:t>施設（</a:t>
            </a:r>
            <a:r>
              <a:rPr lang="en-US" altLang="ja-JP" sz="1050" dirty="0">
                <a:latin typeface="Meiryo UI" pitchFamily="50" charset="-128"/>
                <a:ea typeface="Meiryo UI" pitchFamily="50" charset="-128"/>
                <a:cs typeface="Meiryo UI" pitchFamily="50" charset="-128"/>
              </a:rPr>
              <a:t>10MW</a:t>
            </a:r>
            <a:r>
              <a:rPr lang="ja-JP" altLang="en-US" sz="1050" dirty="0">
                <a:latin typeface="Meiryo UI" pitchFamily="50" charset="-128"/>
                <a:ea typeface="Meiryo UI" pitchFamily="50" charset="-128"/>
                <a:cs typeface="Meiryo UI" pitchFamily="50" charset="-128"/>
              </a:rPr>
              <a:t>級は</a:t>
            </a:r>
            <a:r>
              <a:rPr lang="en-US" altLang="ja-JP" sz="1050" dirty="0">
                <a:latin typeface="Meiryo UI" pitchFamily="50" charset="-128"/>
                <a:ea typeface="Meiryo UI" pitchFamily="50" charset="-128"/>
                <a:cs typeface="Meiryo UI" pitchFamily="50" charset="-128"/>
              </a:rPr>
              <a:t>12</a:t>
            </a:r>
            <a:r>
              <a:rPr lang="ja-JP" altLang="en-US" sz="1050" dirty="0">
                <a:latin typeface="Meiryo UI" pitchFamily="50" charset="-128"/>
                <a:ea typeface="Meiryo UI" pitchFamily="50" charset="-128"/>
                <a:cs typeface="Meiryo UI" pitchFamily="50" charset="-128"/>
              </a:rPr>
              <a:t>施設）、うち民間事業者へ売電しているもの：</a:t>
            </a:r>
            <a:r>
              <a:rPr lang="en-US" altLang="ja-JP" sz="1050" dirty="0">
                <a:latin typeface="Meiryo UI" pitchFamily="50" charset="-128"/>
                <a:ea typeface="Meiryo UI" pitchFamily="50" charset="-128"/>
                <a:cs typeface="Meiryo UI" pitchFamily="50" charset="-128"/>
              </a:rPr>
              <a:t>23</a:t>
            </a:r>
            <a:r>
              <a:rPr lang="ja-JP" altLang="en-US" sz="1050" dirty="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・周辺の外部施設に熱供給しているもの：</a:t>
            </a:r>
            <a:r>
              <a:rPr lang="en-US" altLang="ja-JP" sz="1050" dirty="0">
                <a:latin typeface="Meiryo UI" pitchFamily="50" charset="-128"/>
                <a:ea typeface="Meiryo UI" pitchFamily="50" charset="-128"/>
                <a:cs typeface="Meiryo UI" pitchFamily="50" charset="-128"/>
              </a:rPr>
              <a:t>9</a:t>
            </a:r>
            <a:r>
              <a:rPr lang="ja-JP" altLang="en-US" sz="1050" dirty="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ＭＳ Ｐゴシック" charset="-128"/>
                <a:ea typeface="Meiryo UI" pitchFamily="50" charset="-128"/>
                <a:cs typeface="Meiryo UI" pitchFamily="50" charset="-128"/>
              </a:rPr>
              <a:t>大阪府内の全一般廃棄物焼却</a:t>
            </a:r>
            <a:r>
              <a:rPr lang="ja-JP" altLang="en-US" sz="1050" dirty="0">
                <a:latin typeface="Meiryo UI" pitchFamily="50" charset="-128"/>
                <a:ea typeface="Meiryo UI" pitchFamily="50" charset="-128"/>
                <a:cs typeface="Meiryo UI" pitchFamily="50" charset="-128"/>
              </a:rPr>
              <a:t>施設数は</a:t>
            </a:r>
            <a:r>
              <a:rPr lang="en-US" altLang="ja-JP" sz="1050" dirty="0">
                <a:latin typeface="Meiryo UI" pitchFamily="50" charset="-128"/>
                <a:ea typeface="Meiryo UI" pitchFamily="50" charset="-128"/>
                <a:cs typeface="Meiryo UI" pitchFamily="50" charset="-128"/>
              </a:rPr>
              <a:t>39</a:t>
            </a:r>
            <a:r>
              <a:rPr lang="ja-JP" altLang="en-US" sz="1050" dirty="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endParaRPr lang="en-US" altLang="ja-JP" sz="1300" dirty="0" smtClean="0">
              <a:latin typeface="Meiryo UI" pitchFamily="50" charset="-128"/>
              <a:ea typeface="Meiryo UI" pitchFamily="50" charset="-128"/>
              <a:cs typeface="Meiryo UI" pitchFamily="50" charset="-128"/>
            </a:endParaRP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6387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solidFill>
                    <a:prstClr val="black"/>
                  </a:solidFill>
                  <a:latin typeface="ＭＳ Ｐゴシック" charset="-128"/>
                  <a:ea typeface="Meiryo UI" pitchFamily="50" charset="-128"/>
                  <a:cs typeface="Meiryo UI" pitchFamily="50" charset="-128"/>
                </a:rPr>
                <a:t>余剰廃熱の面的利用イメージ</a:t>
              </a:r>
              <a:endParaRPr lang="en-US" altLang="ja-JP" sz="1050" b="0" i="0" dirty="0" smtClean="0">
                <a:solidFill>
                  <a:prstClr val="black"/>
                </a:solidFill>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smtClean="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ext uri="{D42A27DB-BD31-4B8C-83A1-F6EECF244321}">
                <p14:modId xmlns:p14="http://schemas.microsoft.com/office/powerpoint/2010/main" val="1478458416"/>
              </p:ext>
            </p:extLst>
          </p:nvPr>
        </p:nvGraphicFramePr>
        <p:xfrm>
          <a:off x="1526954" y="4771150"/>
          <a:ext cx="6349266" cy="1759041"/>
        </p:xfrm>
        <a:graphic>
          <a:graphicData uri="http://schemas.openxmlformats.org/drawingml/2006/table">
            <a:tbl>
              <a:tblPr firstRow="1" firstCol="1" bandRow="1"/>
              <a:tblGrid>
                <a:gridCol w="797095">
                  <a:extLst>
                    <a:ext uri="{9D8B030D-6E8A-4147-A177-3AD203B41FA5}">
                      <a16:colId xmlns:a16="http://schemas.microsoft.com/office/drawing/2014/main" val="20000"/>
                    </a:ext>
                  </a:extLst>
                </a:gridCol>
                <a:gridCol w="1223128">
                  <a:extLst>
                    <a:ext uri="{9D8B030D-6E8A-4147-A177-3AD203B41FA5}">
                      <a16:colId xmlns:a16="http://schemas.microsoft.com/office/drawing/2014/main" val="20001"/>
                    </a:ext>
                  </a:extLst>
                </a:gridCol>
                <a:gridCol w="1335104">
                  <a:extLst>
                    <a:ext uri="{9D8B030D-6E8A-4147-A177-3AD203B41FA5}">
                      <a16:colId xmlns:a16="http://schemas.microsoft.com/office/drawing/2014/main" val="20002"/>
                    </a:ext>
                  </a:extLst>
                </a:gridCol>
                <a:gridCol w="2993939">
                  <a:extLst>
                    <a:ext uri="{9D8B030D-6E8A-4147-A177-3AD203B41FA5}">
                      <a16:colId xmlns:a16="http://schemas.microsoft.com/office/drawing/2014/main" val="20003"/>
                    </a:ext>
                  </a:extLst>
                </a:gridCol>
              </a:tblGrid>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alt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余熱</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利用</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鶴見工場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1987</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1989</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(12,000kW)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1990</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837">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1991</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12,800</a:t>
                      </a:r>
                      <a:r>
                        <a:rPr 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1050" kern="0" baseline="3000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衛生</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処理場に</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1996</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2001</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1998</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2002</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smtClean="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2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2005</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2009</a:t>
                      </a:r>
                      <a:r>
                        <a:rPr lang="ja-JP" sz="105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4" name="テキスト ボックス 73"/>
          <p:cNvSpPr txBox="1"/>
          <p:nvPr/>
        </p:nvSpPr>
        <p:spPr>
          <a:xfrm>
            <a:off x="4608822" y="803807"/>
            <a:ext cx="4848717"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76" name="正方形/長方形 75"/>
          <p:cNvSpPr/>
          <p:nvPr/>
        </p:nvSpPr>
        <p:spPr>
          <a:xfrm>
            <a:off x="7910551" y="5627656"/>
            <a:ext cx="1922373" cy="97485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1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平成</a:t>
            </a:r>
            <a:r>
              <a:rPr lang="en-US" altLang="ja-JP" sz="1100" dirty="0" smtClean="0">
                <a:solidFill>
                  <a:schemeClr val="tx1"/>
                </a:solidFill>
                <a:latin typeface="Meiryo UI" pitchFamily="50" charset="-128"/>
                <a:ea typeface="Meiryo UI" pitchFamily="50" charset="-128"/>
                <a:cs typeface="Meiryo UI" pitchFamily="50" charset="-128"/>
              </a:rPr>
              <a:t>30</a:t>
            </a:r>
            <a:r>
              <a:rPr lang="ja-JP" altLang="en-US" sz="1100" dirty="0" smtClean="0">
                <a:solidFill>
                  <a:schemeClr val="tx1"/>
                </a:solidFill>
                <a:latin typeface="Meiryo UI" pitchFamily="50" charset="-128"/>
                <a:ea typeface="Meiryo UI" pitchFamily="50" charset="-128"/>
                <a:cs typeface="Meiryo UI" pitchFamily="50" charset="-128"/>
              </a:rPr>
              <a:t>年２月の蒸気タービン検査で羽に異常が見られ、その羽を取り除いたため出力変化があった。</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smtClean="0">
                <a:solidFill>
                  <a:schemeClr val="tx1"/>
                </a:solidFill>
                <a:latin typeface="Meiryo UI" pitchFamily="50" charset="-128"/>
                <a:ea typeface="Meiryo UI" pitchFamily="50" charset="-128"/>
                <a:cs typeface="Meiryo UI" pitchFamily="50" charset="-128"/>
              </a:rPr>
              <a:t>（元の出力：</a:t>
            </a:r>
            <a:r>
              <a:rPr lang="en-US" altLang="ja-JP" sz="1100" dirty="0" smtClean="0">
                <a:solidFill>
                  <a:schemeClr val="tx1"/>
                </a:solidFill>
                <a:latin typeface="Meiryo UI" pitchFamily="50" charset="-128"/>
                <a:ea typeface="Meiryo UI" pitchFamily="50" charset="-128"/>
                <a:cs typeface="Meiryo UI" pitchFamily="50" charset="-128"/>
              </a:rPr>
              <a:t>14,500kW</a:t>
            </a:r>
            <a:r>
              <a:rPr lang="ja-JP" altLang="en-US" sz="1100" dirty="0" smtClean="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79" name="正方形/長方形 78"/>
          <p:cNvSpPr/>
          <p:nvPr/>
        </p:nvSpPr>
        <p:spPr>
          <a:xfrm>
            <a:off x="3164953" y="4064482"/>
            <a:ext cx="564257" cy="169277"/>
          </a:xfrm>
          <a:prstGeom prst="rect">
            <a:avLst/>
          </a:prstGeom>
        </p:spPr>
        <p:txBody>
          <a:bodyPr wrap="none" lIns="0" tIns="0" rIns="0" bIns="0" anchor="ctr" anchorCtr="1">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32950" y="3125357"/>
            <a:ext cx="1718705" cy="1170986"/>
          </a:xfrm>
          <a:prstGeom prst="rect">
            <a:avLst/>
          </a:prstGeom>
        </p:spPr>
      </p:pic>
      <p:sp>
        <p:nvSpPr>
          <p:cNvPr id="71" name="正方形/長方形 70"/>
          <p:cNvSpPr/>
          <p:nvPr/>
        </p:nvSpPr>
        <p:spPr>
          <a:xfrm>
            <a:off x="1614007" y="6519356"/>
            <a:ext cx="3101891" cy="25702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zh-TW" altLang="en-US" sz="1100" dirty="0" smtClean="0">
                <a:solidFill>
                  <a:schemeClr val="tx1"/>
                </a:solidFill>
                <a:latin typeface="Meiryo UI" pitchFamily="50" charset="-128"/>
                <a:ea typeface="Meiryo UI" pitchFamily="50" charset="-128"/>
                <a:cs typeface="Meiryo UI" pitchFamily="50" charset="-128"/>
              </a:rPr>
              <a:t>住之江工場</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2016</a:t>
            </a:r>
            <a:r>
              <a:rPr lang="ja-JP" altLang="en-US" sz="1100" dirty="0" smtClean="0">
                <a:solidFill>
                  <a:schemeClr val="tx1"/>
                </a:solidFill>
                <a:latin typeface="Meiryo UI" pitchFamily="50" charset="-128"/>
                <a:ea typeface="Meiryo UI" pitchFamily="50" charset="-128"/>
                <a:cs typeface="Meiryo UI" pitchFamily="50" charset="-128"/>
              </a:rPr>
              <a:t>年３月、建替により休止</a:t>
            </a:r>
            <a:endParaRPr lang="en-US" altLang="ja-JP" sz="11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31272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21</a:t>
            </a:r>
            <a:endParaRPr kumimoji="1" lang="ja-JP" altLang="en-US" b="1" dirty="0"/>
          </a:p>
        </p:txBody>
      </p:sp>
      <p:sp>
        <p:nvSpPr>
          <p:cNvPr id="27" name="角丸四角形 26"/>
          <p:cNvSpPr/>
          <p:nvPr/>
        </p:nvSpPr>
        <p:spPr>
          <a:xfrm>
            <a:off x="73075" y="620687"/>
            <a:ext cx="9704461" cy="330721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下水処理場における消化ガスを活用したバイオマス発電</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31" name="図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200472"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a:t>
            </a:r>
            <a:r>
              <a:rPr lang="ja-JP" altLang="en-US" sz="1300" dirty="0" smtClean="0">
                <a:latin typeface="Meiryo UI" pitchFamily="50" charset="-128"/>
                <a:ea typeface="Meiryo UI" pitchFamily="50" charset="-128"/>
                <a:cs typeface="Meiryo UI" pitchFamily="50" charset="-128"/>
              </a:rPr>
              <a:t>処理場における未利用エネルギーの有効活用に取り組んでいます。</a:t>
            </a:r>
            <a:endParaRPr lang="ja-JP" altLang="en-US" sz="13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smtClean="0">
                <a:latin typeface="Meiryo UI" pitchFamily="50" charset="-128"/>
                <a:ea typeface="Meiryo UI" pitchFamily="50" charset="-128"/>
                <a:cs typeface="Meiryo UI" pitchFamily="50" charset="-128"/>
              </a:rPr>
              <a:t>津守下水処理場におけるイメージ図</a:t>
            </a:r>
            <a:endParaRPr kumimoji="1" lang="ja-JP" altLang="en-US" sz="1100" dirty="0">
              <a:latin typeface="Meiryo UI" pitchFamily="50" charset="-128"/>
              <a:ea typeface="Meiryo UI" pitchFamily="50" charset="-128"/>
              <a:cs typeface="Meiryo UI"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637662151"/>
              </p:ext>
            </p:extLst>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473539" y="834318"/>
            <a:ext cx="400466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850032"/>
          </a:xfrm>
          <a:prstGeom prst="roundRect">
            <a:avLst>
              <a:gd name="adj" fmla="val 1002"/>
            </a:avLst>
          </a:prstGeom>
          <a:ln w="317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52751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a:t>
            </a:r>
            <a:r>
              <a:rPr lang="ja-JP" altLang="en-US" sz="1300" dirty="0" smtClean="0">
                <a:latin typeface="Meiryo UI" pitchFamily="50" charset="-128"/>
                <a:ea typeface="Meiryo UI" pitchFamily="50" charset="-128"/>
                <a:cs typeface="Meiryo UI" pitchFamily="50" charset="-128"/>
              </a:rPr>
              <a:t>生成物</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石炭</a:t>
            </a:r>
            <a:r>
              <a:rPr lang="ja-JP" altLang="en-US" sz="1300" dirty="0">
                <a:latin typeface="Meiryo UI" pitchFamily="50" charset="-128"/>
                <a:ea typeface="Meiryo UI" pitchFamily="50" charset="-128"/>
                <a:cs typeface="Meiryo UI" pitchFamily="50" charset="-128"/>
              </a:rPr>
              <a:t>火力発電所に</a:t>
            </a:r>
            <a:r>
              <a:rPr lang="ja-JP" altLang="en-US" sz="1300" dirty="0" smtClean="0">
                <a:latin typeface="Meiryo UI" pitchFamily="50" charset="-128"/>
                <a:ea typeface="Meiryo UI" pitchFamily="50" charset="-128"/>
                <a:cs typeface="Meiryo UI" pitchFamily="50" charset="-128"/>
              </a:rPr>
              <a:t>おいて、石炭</a:t>
            </a:r>
            <a:r>
              <a:rPr lang="ja-JP" altLang="en-US" sz="1300" dirty="0">
                <a:latin typeface="Meiryo UI" pitchFamily="50" charset="-128"/>
                <a:ea typeface="Meiryo UI" pitchFamily="50" charset="-128"/>
                <a:cs typeface="Meiryo UI" pitchFamily="50" charset="-128"/>
              </a:rPr>
              <a:t>代替燃料と</a:t>
            </a:r>
            <a:r>
              <a:rPr lang="ja-JP" altLang="en-US" sz="1300" dirty="0" smtClean="0">
                <a:latin typeface="Meiryo UI" pitchFamily="50" charset="-128"/>
                <a:ea typeface="Meiryo UI" pitchFamily="50" charset="-128"/>
                <a:cs typeface="Meiryo UI" pitchFamily="50" charset="-128"/>
              </a:rPr>
              <a:t>しての全量</a:t>
            </a:r>
            <a:r>
              <a:rPr lang="ja-JP" altLang="en-US" sz="1300" dirty="0">
                <a:latin typeface="Meiryo UI" pitchFamily="50" charset="-128"/>
                <a:ea typeface="Meiryo UI" pitchFamily="50" charset="-128"/>
                <a:cs typeface="Meiryo UI" pitchFamily="50" charset="-128"/>
              </a:rPr>
              <a:t>有効利用</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取り組んでいます。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056282"/>
            <a:ext cx="3238765" cy="3535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157348"/>
            <a:ext cx="346184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25" name="角丸四角形 24"/>
          <p:cNvSpPr/>
          <p:nvPr/>
        </p:nvSpPr>
        <p:spPr>
          <a:xfrm>
            <a:off x="2875163" y="6081613"/>
            <a:ext cx="1875893" cy="720080"/>
          </a:xfrm>
          <a:prstGeom prst="roundRect">
            <a:avLst>
              <a:gd name="adj" fmla="val 0"/>
            </a:avLst>
          </a:prstGeom>
          <a:ln w="12700">
            <a:solidFill>
              <a:srgbClr val="0000FF"/>
            </a:solidFill>
            <a:prstDash val="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000" dirty="0" smtClean="0">
                <a:solidFill>
                  <a:schemeClr val="tx1"/>
                </a:solidFill>
                <a:latin typeface="Meiryo UI" pitchFamily="50" charset="-128"/>
                <a:ea typeface="Meiryo UI" pitchFamily="50" charset="-128"/>
                <a:cs typeface="Meiryo UI" pitchFamily="50" charset="-128"/>
              </a:rPr>
              <a:t>＜参考＞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最終生成物量（計画）</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炭化燃料化物</a:t>
            </a:r>
            <a:r>
              <a:rPr lang="en-US" altLang="ja-JP" sz="1000" dirty="0" smtClean="0">
                <a:solidFill>
                  <a:schemeClr val="tx1"/>
                </a:solidFill>
                <a:latin typeface="Meiryo UI" pitchFamily="50" charset="-128"/>
                <a:ea typeface="Meiryo UI" pitchFamily="50" charset="-128"/>
                <a:cs typeface="Meiryo UI" pitchFamily="50" charset="-128"/>
              </a:rPr>
              <a:t>8,558</a:t>
            </a:r>
            <a:r>
              <a:rPr lang="ja-JP" altLang="en-US" sz="1000" dirty="0" smtClean="0">
                <a:solidFill>
                  <a:schemeClr val="tx1"/>
                </a:solidFill>
                <a:latin typeface="Meiryo UI" pitchFamily="50" charset="-128"/>
                <a:ea typeface="Meiryo UI" pitchFamily="50" charset="-128"/>
                <a:cs typeface="Meiryo UI" pitchFamily="50" charset="-128"/>
              </a:rPr>
              <a:t>ｔ</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年</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（石炭の約半分の熱量）</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＜導入事例＞</a:t>
            </a:r>
            <a:endParaRPr lang="en-US" altLang="ja-JP" sz="1300" b="1" dirty="0" smtClean="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smtClean="0">
                  <a:solidFill>
                    <a:schemeClr val="tx1"/>
                  </a:solidFill>
                </a:rPr>
                <a:t>燃料売却</a:t>
              </a:r>
              <a:endParaRPr kumimoji="1" lang="ja-JP" altLang="en-US" sz="1000" b="1" dirty="0">
                <a:solidFill>
                  <a:schemeClr val="tx1"/>
                </a:solidFill>
              </a:endParaRPr>
            </a:p>
          </p:txBody>
        </p:sp>
      </p:grpSp>
      <p:graphicFrame>
        <p:nvGraphicFramePr>
          <p:cNvPr id="33" name="表 32"/>
          <p:cNvGraphicFramePr>
            <a:graphicFrameLocks noGrp="1"/>
          </p:cNvGraphicFramePr>
          <p:nvPr>
            <p:extLst>
              <p:ext uri="{D42A27DB-BD31-4B8C-83A1-F6EECF244321}">
                <p14:modId xmlns:p14="http://schemas.microsoft.com/office/powerpoint/2010/main" val="994105994"/>
              </p:ext>
            </p:extLst>
          </p:nvPr>
        </p:nvGraphicFramePr>
        <p:xfrm>
          <a:off x="264287" y="5548730"/>
          <a:ext cx="4301476" cy="487680"/>
        </p:xfrm>
        <a:graphic>
          <a:graphicData uri="http://schemas.openxmlformats.org/drawingml/2006/table">
            <a:tbl>
              <a:tblPr firstRow="1" bandRow="1">
                <a:tableStyleId>{5940675A-B579-460E-94D1-54222C63F5DA}</a:tableStyleId>
              </a:tblPr>
              <a:tblGrid>
                <a:gridCol w="912428">
                  <a:extLst>
                    <a:ext uri="{9D8B030D-6E8A-4147-A177-3AD203B41FA5}">
                      <a16:colId xmlns:a16="http://schemas.microsoft.com/office/drawing/2014/main" val="3757262113"/>
                    </a:ext>
                  </a:extLst>
                </a:gridCol>
                <a:gridCol w="564662">
                  <a:extLst>
                    <a:ext uri="{9D8B030D-6E8A-4147-A177-3AD203B41FA5}">
                      <a16:colId xmlns:a16="http://schemas.microsoft.com/office/drawing/2014/main" val="2233054629"/>
                    </a:ext>
                  </a:extLst>
                </a:gridCol>
                <a:gridCol w="564662">
                  <a:extLst>
                    <a:ext uri="{9D8B030D-6E8A-4147-A177-3AD203B41FA5}">
                      <a16:colId xmlns:a16="http://schemas.microsoft.com/office/drawing/2014/main" val="2027108342"/>
                    </a:ext>
                  </a:extLst>
                </a:gridCol>
                <a:gridCol w="564662">
                  <a:extLst>
                    <a:ext uri="{9D8B030D-6E8A-4147-A177-3AD203B41FA5}">
                      <a16:colId xmlns:a16="http://schemas.microsoft.com/office/drawing/2014/main" val="346158796"/>
                    </a:ext>
                  </a:extLst>
                </a:gridCol>
                <a:gridCol w="564662">
                  <a:extLst>
                    <a:ext uri="{9D8B030D-6E8A-4147-A177-3AD203B41FA5}">
                      <a16:colId xmlns:a16="http://schemas.microsoft.com/office/drawing/2014/main" val="1555019360"/>
                    </a:ext>
                  </a:extLst>
                </a:gridCol>
                <a:gridCol w="565200">
                  <a:extLst>
                    <a:ext uri="{9D8B030D-6E8A-4147-A177-3AD203B41FA5}">
                      <a16:colId xmlns:a16="http://schemas.microsoft.com/office/drawing/2014/main" val="4015490920"/>
                    </a:ext>
                  </a:extLst>
                </a:gridCol>
                <a:gridCol w="565200">
                  <a:extLst>
                    <a:ext uri="{9D8B030D-6E8A-4147-A177-3AD203B41FA5}">
                      <a16:colId xmlns:a16="http://schemas.microsoft.com/office/drawing/2014/main" val="3716742055"/>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生成量</a:t>
                      </a:r>
                      <a:r>
                        <a:rPr kumimoji="1" lang="en-US" altLang="ja-JP" sz="1000" dirty="0" smtClean="0">
                          <a:solidFill>
                            <a:schemeClr val="tx1"/>
                          </a:solidFill>
                          <a:latin typeface="Meiryo UI" panose="020B0604030504040204" pitchFamily="50" charset="-128"/>
                          <a:ea typeface="Meiryo UI" panose="020B0604030504040204" pitchFamily="50" charset="-128"/>
                        </a:rPr>
                        <a:t>(t/</a:t>
                      </a:r>
                      <a:r>
                        <a:rPr kumimoji="1" lang="ja-JP" altLang="en-US" sz="1000" dirty="0" smtClean="0">
                          <a:solidFill>
                            <a:schemeClr val="tx1"/>
                          </a:solidFill>
                          <a:latin typeface="Meiryo UI" panose="020B0604030504040204" pitchFamily="50" charset="-128"/>
                          <a:ea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6,543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7,846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8,199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8,023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7,246</a:t>
                      </a:r>
                    </a:p>
                  </a:txBody>
                  <a:tcPr anchor="ctr"/>
                </a:tc>
                <a:extLst>
                  <a:ext uri="{0D108BD9-81ED-4DB2-BD59-A6C34878D82A}">
                    <a16:rowId xmlns:a16="http://schemas.microsoft.com/office/drawing/2014/main" val="2124491204"/>
                  </a:ext>
                </a:extLst>
              </a:tr>
            </a:tbl>
          </a:graphicData>
        </a:graphic>
      </p:graphicFrame>
      <p:sp>
        <p:nvSpPr>
          <p:cNvPr id="35" name="テキスト ボックス 34"/>
          <p:cNvSpPr txBox="1"/>
          <p:nvPr/>
        </p:nvSpPr>
        <p:spPr>
          <a:xfrm>
            <a:off x="200472" y="5344673"/>
            <a:ext cx="112605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a:t>
            </a:r>
            <a:endParaRPr lang="en-US" altLang="ja-JP" sz="1000" dirty="0" smtClean="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9456" y="6049857"/>
            <a:ext cx="2129327"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a:t>
            </a:r>
            <a:r>
              <a:rPr lang="ja-JP" altLang="en-US" sz="1000" dirty="0" smtClean="0">
                <a:latin typeface="Meiryo UI" pitchFamily="50" charset="-128"/>
                <a:ea typeface="Meiryo UI" pitchFamily="50" charset="-128"/>
                <a:cs typeface="Meiryo UI" pitchFamily="50" charset="-128"/>
              </a:rPr>
              <a:t>開始</a:t>
            </a:r>
            <a:endParaRPr lang="ja-JP" altLang="en-US" sz="1000" dirty="0">
              <a:latin typeface="Meiryo UI" pitchFamily="50" charset="-128"/>
              <a:ea typeface="Meiryo UI" pitchFamily="50" charset="-128"/>
              <a:cs typeface="Meiryo UI" pitchFamily="50" charset="-128"/>
            </a:endParaRPr>
          </a:p>
        </p:txBody>
      </p:sp>
      <p:sp>
        <p:nvSpPr>
          <p:cNvPr id="37" name="テキスト ボックス 36"/>
          <p:cNvSpPr txBox="1"/>
          <p:nvPr/>
        </p:nvSpPr>
        <p:spPr>
          <a:xfrm>
            <a:off x="3890584" y="533981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72877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22</a:t>
            </a:r>
            <a:endParaRPr kumimoji="1" lang="ja-JP" altLang="en-US" b="1" dirty="0"/>
          </a:p>
        </p:txBody>
      </p:sp>
      <p:sp>
        <p:nvSpPr>
          <p:cNvPr id="13" name="角丸四角形 12"/>
          <p:cNvSpPr/>
          <p:nvPr/>
        </p:nvSpPr>
        <p:spPr>
          <a:xfrm>
            <a:off x="69212" y="522872"/>
            <a:ext cx="5438287" cy="626579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099" y="3069483"/>
            <a:ext cx="2453225" cy="178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 14"/>
          <p:cNvSpPr/>
          <p:nvPr/>
        </p:nvSpPr>
        <p:spPr>
          <a:xfrm>
            <a:off x="227229" y="569788"/>
            <a:ext cx="3094454" cy="35095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上水道施設における小水力発電</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6" name="正方形/長方形 15"/>
          <p:cNvSpPr/>
          <p:nvPr/>
        </p:nvSpPr>
        <p:spPr>
          <a:xfrm>
            <a:off x="3221269" y="4773658"/>
            <a:ext cx="1261884" cy="253916"/>
          </a:xfrm>
          <a:prstGeom prst="rect">
            <a:avLst/>
          </a:prstGeom>
        </p:spPr>
        <p:txBody>
          <a:bodyPr wrap="none">
            <a:spAutoFit/>
          </a:bodyPr>
          <a:lstStyle/>
          <a:p>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長居水力発電</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48035" y="1523003"/>
            <a:ext cx="5307314" cy="692497"/>
          </a:xfrm>
          <a:prstGeom prst="rect">
            <a:avLst/>
          </a:prstGeom>
          <a:noFill/>
        </p:spPr>
        <p:txBody>
          <a:bodyPr wrap="square" rtlCol="0">
            <a:spAutoFit/>
          </a:bodyPr>
          <a:lstStyle/>
          <a:p>
            <a:pPr marL="88900" indent="-88900"/>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配水</a:t>
            </a:r>
            <a:r>
              <a:rPr lang="ja-JP" altLang="en-US" sz="1300" dirty="0" smtClean="0">
                <a:latin typeface="Meiryo UI" pitchFamily="50" charset="-128"/>
                <a:ea typeface="Meiryo UI" pitchFamily="50" charset="-128"/>
                <a:cs typeface="Meiryo UI" pitchFamily="50" charset="-128"/>
              </a:rPr>
              <a:t>場やポンプ場などの</a:t>
            </a:r>
            <a:r>
              <a:rPr lang="ja-JP" altLang="ja-JP" sz="1300" dirty="0" smtClean="0">
                <a:latin typeface="Meiryo UI" pitchFamily="50" charset="-128"/>
                <a:ea typeface="Meiryo UI" pitchFamily="50" charset="-128"/>
                <a:cs typeface="Meiryo UI" pitchFamily="50" charset="-128"/>
              </a:rPr>
              <a:t>流入水の残存水圧を活用した小水力発電設備の</a:t>
            </a:r>
            <a:endParaRPr lang="en-US" altLang="ja-JP" sz="1300" dirty="0" smtClean="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ja-JP" sz="1300" dirty="0" smtClean="0">
                <a:latin typeface="Meiryo UI" pitchFamily="50" charset="-128"/>
                <a:ea typeface="Meiryo UI" pitchFamily="50" charset="-128"/>
                <a:cs typeface="Meiryo UI" pitchFamily="50" charset="-128"/>
              </a:rPr>
              <a:t>導入を進め、未利用エネルギーの有効活用に取り組</a:t>
            </a:r>
            <a:r>
              <a:rPr lang="ja-JP" altLang="en-US" sz="1300" dirty="0" smtClean="0">
                <a:latin typeface="Meiryo UI" pitchFamily="50" charset="-128"/>
                <a:ea typeface="Meiryo UI" pitchFamily="50" charset="-128"/>
                <a:cs typeface="Meiryo UI" pitchFamily="50" charset="-128"/>
              </a:rPr>
              <a:t>みます。</a:t>
            </a:r>
            <a:endParaRPr lang="en-US" altLang="ja-JP" sz="1300" dirty="0" smtClean="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366779"/>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小水力発電</a:t>
            </a:r>
            <a:endParaRPr lang="en-US" altLang="ja-JP" sz="1100" dirty="0" smtClean="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ダム</a:t>
            </a:r>
            <a:r>
              <a:rPr lang="ja-JP" altLang="en-US" sz="1100" dirty="0">
                <a:latin typeface="Meiryo UI" pitchFamily="50" charset="-128"/>
                <a:ea typeface="Meiryo UI" pitchFamily="50" charset="-128"/>
                <a:cs typeface="Meiryo UI" pitchFamily="50" charset="-128"/>
              </a:rPr>
              <a:t>のような大規模な施設を使用せず</a:t>
            </a:r>
            <a:r>
              <a:rPr lang="ja-JP" altLang="en-US" sz="1100" dirty="0" smtClean="0">
                <a:latin typeface="Meiryo UI" pitchFamily="50" charset="-128"/>
                <a:ea typeface="Meiryo UI" pitchFamily="50" charset="-128"/>
                <a:cs typeface="Meiryo UI" pitchFamily="50" charset="-128"/>
              </a:rPr>
              <a:t>、小河川</a:t>
            </a:r>
            <a:r>
              <a:rPr lang="ja-JP" altLang="en-US" sz="1100" dirty="0">
                <a:latin typeface="Meiryo UI" pitchFamily="50" charset="-128"/>
                <a:ea typeface="Meiryo UI" pitchFamily="50" charset="-128"/>
                <a:cs typeface="Meiryo UI" pitchFamily="50" charset="-128"/>
              </a:rPr>
              <a:t>・用水路・</a:t>
            </a:r>
            <a:r>
              <a:rPr lang="ja-JP" altLang="en-US" sz="1100" dirty="0" smtClean="0">
                <a:latin typeface="Meiryo UI" pitchFamily="50" charset="-128"/>
                <a:ea typeface="Meiryo UI" pitchFamily="50" charset="-128"/>
                <a:cs typeface="Meiryo UI" pitchFamily="50" charset="-128"/>
              </a:rPr>
              <a:t>水道施設などの落差や残存水圧を利用</a:t>
            </a:r>
            <a:r>
              <a:rPr lang="ja-JP" altLang="en-US" sz="1100" dirty="0">
                <a:latin typeface="Meiryo UI" pitchFamily="50" charset="-128"/>
                <a:ea typeface="Meiryo UI" pitchFamily="50" charset="-128"/>
                <a:cs typeface="Meiryo UI" pitchFamily="50" charset="-128"/>
              </a:rPr>
              <a:t>して行う小規模</a:t>
            </a:r>
            <a:r>
              <a:rPr lang="ja-JP" altLang="en-US" sz="1100" dirty="0" smtClean="0">
                <a:latin typeface="Meiryo UI" pitchFamily="50" charset="-128"/>
                <a:ea typeface="Meiryo UI" pitchFamily="50" charset="-128"/>
                <a:cs typeface="Meiryo UI" pitchFamily="50" charset="-128"/>
              </a:rPr>
              <a:t>な水力発電のことです。</a:t>
            </a:r>
            <a:endParaRPr lang="ja-JP" altLang="en-US" sz="1100" dirty="0">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9206" y="3069483"/>
            <a:ext cx="2310339" cy="1721247"/>
          </a:xfrm>
          <a:prstGeom prst="rect">
            <a:avLst/>
          </a:prstGeom>
        </p:spPr>
      </p:pic>
      <p:sp>
        <p:nvSpPr>
          <p:cNvPr id="24" name="テキスト ボックス 23"/>
          <p:cNvSpPr txBox="1"/>
          <p:nvPr/>
        </p:nvSpPr>
        <p:spPr>
          <a:xfrm>
            <a:off x="2223366" y="1027637"/>
            <a:ext cx="3069433"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25" name="正方形/長方形 24"/>
          <p:cNvSpPr/>
          <p:nvPr/>
        </p:nvSpPr>
        <p:spPr>
          <a:xfrm>
            <a:off x="376103" y="5153222"/>
            <a:ext cx="4107050" cy="1476178"/>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■導入実績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smtClean="0">
                <a:solidFill>
                  <a:schemeClr val="tx1"/>
                </a:solidFill>
                <a:latin typeface="Meiryo UI" pitchFamily="50" charset="-128"/>
                <a:ea typeface="Meiryo UI" pitchFamily="50" charset="-128"/>
                <a:cs typeface="Meiryo UI" pitchFamily="50" charset="-128"/>
              </a:rPr>
              <a:t>　　・泉</a:t>
            </a:r>
            <a:r>
              <a:rPr lang="ja-JP" altLang="en-US" sz="1000" kern="100" dirty="0">
                <a:solidFill>
                  <a:schemeClr val="tx1"/>
                </a:solidFill>
                <a:latin typeface="Meiryo UI" pitchFamily="50" charset="-128"/>
                <a:ea typeface="Meiryo UI" pitchFamily="50" charset="-128"/>
                <a:cs typeface="Meiryo UI" pitchFamily="50" charset="-128"/>
              </a:rPr>
              <a:t>尾</a:t>
            </a:r>
            <a:r>
              <a:rPr lang="ja-JP" altLang="en-US" sz="1000" kern="100" dirty="0" smtClean="0">
                <a:solidFill>
                  <a:schemeClr val="tx1"/>
                </a:solidFill>
                <a:latin typeface="Meiryo UI" pitchFamily="50" charset="-128"/>
                <a:ea typeface="Meiryo UI" pitchFamily="50" charset="-128"/>
                <a:cs typeface="Meiryo UI" pitchFamily="50" charset="-128"/>
              </a:rPr>
              <a:t>配水場（大阪市）</a:t>
            </a:r>
            <a:r>
              <a:rPr lang="ja-JP" altLang="en-US" sz="1000" kern="100" dirty="0">
                <a:solidFill>
                  <a:schemeClr val="tx1"/>
                </a:solidFill>
                <a:latin typeface="Meiryo UI" pitchFamily="50" charset="-128"/>
                <a:ea typeface="Meiryo UI" pitchFamily="50" charset="-128"/>
                <a:cs typeface="Meiryo UI" pitchFamily="50" charset="-128"/>
              </a:rPr>
              <a:t>　 </a:t>
            </a:r>
            <a:r>
              <a:rPr lang="en-US" altLang="ja-JP" sz="1000" kern="100" dirty="0" smtClean="0">
                <a:solidFill>
                  <a:schemeClr val="tx1"/>
                </a:solidFill>
                <a:latin typeface="Meiryo UI" pitchFamily="50" charset="-128"/>
                <a:ea typeface="Meiryo UI" pitchFamily="50" charset="-128"/>
                <a:cs typeface="Meiryo UI" pitchFamily="50" charset="-128"/>
              </a:rPr>
              <a:t>110kW 2013</a:t>
            </a:r>
            <a:r>
              <a:rPr lang="ja-JP" altLang="en-US" sz="1000" kern="100" dirty="0" smtClean="0">
                <a:solidFill>
                  <a:schemeClr val="tx1"/>
                </a:solidFill>
                <a:latin typeface="Meiryo UI" pitchFamily="50" charset="-128"/>
                <a:ea typeface="Meiryo UI" pitchFamily="50" charset="-128"/>
                <a:cs typeface="Meiryo UI" pitchFamily="50" charset="-128"/>
              </a:rPr>
              <a:t>年度途中から発電開始</a:t>
            </a:r>
            <a:endParaRPr lang="en-US" altLang="ja-JP" sz="1000"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・私市</a:t>
            </a:r>
            <a:r>
              <a:rPr lang="ja-JP" altLang="en-US" sz="1000" dirty="0" smtClean="0">
                <a:solidFill>
                  <a:schemeClr val="tx1"/>
                </a:solidFill>
                <a:latin typeface="Meiryo UI" pitchFamily="50" charset="-128"/>
                <a:ea typeface="Meiryo UI" pitchFamily="50" charset="-128"/>
                <a:cs typeface="Meiryo UI" pitchFamily="50" charset="-128"/>
              </a:rPr>
              <a:t>ポンプ場（交野市）　</a:t>
            </a:r>
            <a:r>
              <a:rPr lang="en-US" altLang="ja-JP" sz="1000" dirty="0" smtClean="0">
                <a:solidFill>
                  <a:schemeClr val="tx1"/>
                </a:solidFill>
                <a:latin typeface="Meiryo UI" pitchFamily="50" charset="-128"/>
                <a:ea typeface="Meiryo UI" pitchFamily="50" charset="-128"/>
                <a:cs typeface="Meiryo UI" pitchFamily="50" charset="-128"/>
              </a:rPr>
              <a:t>20kW</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・咲洲配水場（大阪市）</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43kW</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　工事</a:t>
            </a:r>
            <a:r>
              <a:rPr lang="ja-JP" altLang="en-US" sz="1000" dirty="0" smtClean="0">
                <a:solidFill>
                  <a:schemeClr val="tx1"/>
                </a:solidFill>
                <a:latin typeface="Meiryo UI" pitchFamily="50" charset="-128"/>
                <a:ea typeface="Meiryo UI" pitchFamily="50" charset="-128"/>
                <a:cs typeface="Meiryo UI" pitchFamily="50" charset="-128"/>
              </a:rPr>
              <a:t>完了</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・陶器配水</a:t>
            </a:r>
            <a:r>
              <a:rPr lang="ja-JP" altLang="en-US" sz="1000" dirty="0">
                <a:solidFill>
                  <a:schemeClr val="tx1"/>
                </a:solidFill>
                <a:latin typeface="Meiryo UI" pitchFamily="50" charset="-128"/>
                <a:ea typeface="Meiryo UI" pitchFamily="50" charset="-128"/>
                <a:cs typeface="Meiryo UI" pitchFamily="50" charset="-128"/>
              </a:rPr>
              <a:t>処理</a:t>
            </a:r>
            <a:r>
              <a:rPr lang="ja-JP" altLang="en-US" sz="1000" dirty="0" smtClean="0">
                <a:solidFill>
                  <a:schemeClr val="tx1"/>
                </a:solidFill>
                <a:latin typeface="Meiryo UI" pitchFamily="50" charset="-128"/>
                <a:ea typeface="Meiryo UI" pitchFamily="50" charset="-128"/>
                <a:cs typeface="Meiryo UI" pitchFamily="50" charset="-128"/>
              </a:rPr>
              <a:t>場（堺市）</a:t>
            </a:r>
            <a:r>
              <a:rPr lang="en-US" altLang="ja-JP" sz="1000" dirty="0" smtClean="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・佐井寺配水場（吹田市）</a:t>
            </a:r>
            <a:r>
              <a:rPr lang="en-US" altLang="ja-JP" sz="1000" dirty="0" smtClean="0">
                <a:solidFill>
                  <a:schemeClr val="tx1"/>
                </a:solidFill>
                <a:latin typeface="Meiryo UI" pitchFamily="50" charset="-128"/>
                <a:ea typeface="Meiryo UI" pitchFamily="50" charset="-128"/>
                <a:cs typeface="Meiryo UI" pitchFamily="50" charset="-128"/>
              </a:rPr>
              <a:t>24kW</a:t>
            </a:r>
          </a:p>
        </p:txBody>
      </p:sp>
      <p:sp>
        <p:nvSpPr>
          <p:cNvPr id="27" name="角丸四角形 26"/>
          <p:cNvSpPr/>
          <p:nvPr/>
        </p:nvSpPr>
        <p:spPr>
          <a:xfrm>
            <a:off x="5576479" y="525352"/>
            <a:ext cx="4288738" cy="309785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583285"/>
            <a:ext cx="3448673" cy="34900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070998" y="3369289"/>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smtClean="0">
                <a:latin typeface="Meiryo UI" pitchFamily="50" charset="-128"/>
                <a:ea typeface="Meiryo UI" pitchFamily="50" charset="-128"/>
                <a:cs typeface="Meiryo UI" pitchFamily="50" charset="-128"/>
              </a:rPr>
              <a:t>安威川ダム完成予想図</a:t>
            </a:r>
            <a:r>
              <a:rPr lang="ja-JP" altLang="en-US" sz="1000" b="0" i="0" dirty="0" smtClean="0">
                <a:latin typeface="Meiryo UI" pitchFamily="50" charset="-128"/>
                <a:ea typeface="Meiryo UI" pitchFamily="50" charset="-128"/>
                <a:cs typeface="Meiryo UI" pitchFamily="50" charset="-128"/>
              </a:rPr>
              <a:t>　</a:t>
            </a:r>
            <a:endParaRPr lang="en-US" altLang="ja-JP" sz="600" b="0" i="0" dirty="0" smtClean="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1593" y="1120551"/>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◆安威川ダムの建設において、</a:t>
            </a:r>
            <a:r>
              <a:rPr lang="ja-JP" altLang="en-US" b="0" i="0" dirty="0">
                <a:latin typeface="Meiryo UI" pitchFamily="50" charset="-128"/>
                <a:ea typeface="Meiryo UI" pitchFamily="50" charset="-128"/>
                <a:cs typeface="Meiryo UI" pitchFamily="50" charset="-128"/>
              </a:rPr>
              <a:t>小水力</a:t>
            </a:r>
            <a:r>
              <a:rPr lang="ja-JP" altLang="en-US" b="0" i="0" dirty="0" smtClean="0">
                <a:latin typeface="Meiryo UI" pitchFamily="50" charset="-128"/>
                <a:ea typeface="Meiryo UI" pitchFamily="50" charset="-128"/>
                <a:cs typeface="Meiryo UI" pitchFamily="50" charset="-128"/>
              </a:rPr>
              <a:t>発電を導入します。</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smtClean="0">
              <a:latin typeface="Meiryo UI" pitchFamily="50" charset="-128"/>
              <a:ea typeface="Meiryo UI" pitchFamily="50" charset="-128"/>
              <a:cs typeface="Meiryo UI" pitchFamily="50" charset="-128"/>
            </a:endParaRPr>
          </a:p>
        </p:txBody>
      </p:sp>
      <p:sp>
        <p:nvSpPr>
          <p:cNvPr id="31" name="大かっこ 30"/>
          <p:cNvSpPr/>
          <p:nvPr/>
        </p:nvSpPr>
        <p:spPr>
          <a:xfrm>
            <a:off x="7857504" y="3050409"/>
            <a:ext cx="1696400" cy="256252"/>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2021</a:t>
            </a:r>
            <a:r>
              <a:rPr lang="ja-JP" altLang="en-US" sz="1050" dirty="0" smtClean="0">
                <a:solidFill>
                  <a:schemeClr val="tx1"/>
                </a:solidFill>
                <a:latin typeface="Meiryo UI" pitchFamily="50" charset="-128"/>
                <a:ea typeface="Meiryo UI" pitchFamily="50" charset="-128"/>
                <a:cs typeface="Meiryo UI" pitchFamily="50" charset="-128"/>
              </a:rPr>
              <a:t>年度　工事完了予定</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128" y="2173656"/>
            <a:ext cx="2013868" cy="1219782"/>
          </a:xfrm>
          <a:prstGeom prst="rect">
            <a:avLst/>
          </a:prstGeom>
        </p:spPr>
      </p:pic>
      <p:sp>
        <p:nvSpPr>
          <p:cNvPr id="33" name="テキスト ボックス 32"/>
          <p:cNvSpPr txBox="1"/>
          <p:nvPr/>
        </p:nvSpPr>
        <p:spPr>
          <a:xfrm>
            <a:off x="6410578" y="968140"/>
            <a:ext cx="36658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事業実施年度：</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2015</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2020</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年度</a:t>
            </a:r>
            <a:endPar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p:txBody>
      </p:sp>
      <p:sp>
        <p:nvSpPr>
          <p:cNvPr id="34" name="角丸四角形 33"/>
          <p:cNvSpPr/>
          <p:nvPr/>
        </p:nvSpPr>
        <p:spPr>
          <a:xfrm>
            <a:off x="5589359" y="3679308"/>
            <a:ext cx="4264984" cy="310935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5" name="角丸四角形 34"/>
          <p:cNvSpPr/>
          <p:nvPr/>
        </p:nvSpPr>
        <p:spPr>
          <a:xfrm>
            <a:off x="5677671" y="3723439"/>
            <a:ext cx="3256654" cy="31702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太陽熱エネルギーの利用促進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6697014" y="4096565"/>
            <a:ext cx="3132023"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2015~2020</a:t>
            </a:r>
            <a:r>
              <a:rPr lang="ja-JP" altLang="en-US" sz="1200" dirty="0" smtClean="0">
                <a:latin typeface="Meiryo UI" pitchFamily="50" charset="-128"/>
                <a:ea typeface="Meiryo UI" pitchFamily="50" charset="-128"/>
                <a:cs typeface="Meiryo UI" pitchFamily="50" charset="-128"/>
              </a:rPr>
              <a:t>年度</a:t>
            </a:r>
            <a:endParaRPr lang="ja-JP" altLang="en-US" sz="12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5602844" y="6506597"/>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smtClean="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smtClean="0">
              <a:solidFill>
                <a:prstClr val="black"/>
              </a:solidFill>
              <a:latin typeface="Meiryo UI" pitchFamily="50" charset="-128"/>
              <a:ea typeface="Meiryo UI" pitchFamily="50" charset="-128"/>
              <a:cs typeface="Meiryo UI" pitchFamily="50" charset="-128"/>
            </a:endParaRPr>
          </a:p>
        </p:txBody>
      </p:sp>
      <p:sp>
        <p:nvSpPr>
          <p:cNvPr id="44" name="テキスト ボックス 28"/>
          <p:cNvSpPr txBox="1">
            <a:spLocks noChangeArrowheads="1"/>
          </p:cNvSpPr>
          <p:nvPr/>
        </p:nvSpPr>
        <p:spPr bwMode="auto">
          <a:xfrm>
            <a:off x="5677671" y="4331774"/>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一般社団法人新エネルギー導入促進協議会の補助金活用</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3128" y="5309736"/>
            <a:ext cx="1593149" cy="1180534"/>
          </a:xfrm>
          <a:prstGeom prst="rect">
            <a:avLst/>
          </a:prstGeom>
        </p:spPr>
      </p:pic>
      <p:sp>
        <p:nvSpPr>
          <p:cNvPr id="37" name="正方形/長方形 36"/>
          <p:cNvSpPr/>
          <p:nvPr/>
        </p:nvSpPr>
        <p:spPr>
          <a:xfrm>
            <a:off x="7522178" y="5153222"/>
            <a:ext cx="2214417" cy="1551342"/>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r>
              <a:rPr lang="ja-JP" altLang="en-US" sz="1000" dirty="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取得</a:t>
            </a:r>
            <a:r>
              <a:rPr lang="ja-JP" altLang="en-US" sz="1000" dirty="0">
                <a:solidFill>
                  <a:schemeClr val="tx1"/>
                </a:solidFill>
                <a:latin typeface="Meiryo UI" pitchFamily="50" charset="-128"/>
                <a:ea typeface="Meiryo UI" pitchFamily="50" charset="-128"/>
                <a:cs typeface="Meiryo UI" pitchFamily="50" charset="-128"/>
              </a:rPr>
              <a:t>熱量</a:t>
            </a:r>
            <a:r>
              <a:rPr lang="ja-JP" altLang="en-US" sz="1000" dirty="0" smtClean="0">
                <a:solidFill>
                  <a:schemeClr val="tx1"/>
                </a:solidFill>
                <a:latin typeface="Meiryo UI" pitchFamily="50" charset="-128"/>
                <a:ea typeface="Meiryo UI" pitchFamily="50" charset="-128"/>
                <a:cs typeface="Meiryo UI" pitchFamily="50" charset="-128"/>
              </a:rPr>
              <a:t>実績</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en-US" altLang="zh-TW" sz="1000" dirty="0" smtClean="0">
                <a:solidFill>
                  <a:schemeClr val="tx1"/>
                </a:solidFill>
                <a:latin typeface="Meiryo UI" pitchFamily="50" charset="-128"/>
                <a:ea typeface="Meiryo UI" pitchFamily="50" charset="-128"/>
                <a:cs typeface="Meiryo UI" pitchFamily="50" charset="-128"/>
              </a:rPr>
              <a:t>2015</a:t>
            </a:r>
            <a:r>
              <a:rPr lang="zh-TW" altLang="en-US" sz="1000" dirty="0">
                <a:solidFill>
                  <a:schemeClr val="tx1"/>
                </a:solidFill>
                <a:latin typeface="Meiryo UI" pitchFamily="50" charset="-128"/>
                <a:ea typeface="Meiryo UI" pitchFamily="50" charset="-128"/>
                <a:cs typeface="Meiryo UI" pitchFamily="50" charset="-128"/>
              </a:rPr>
              <a:t>年</a:t>
            </a:r>
            <a:r>
              <a:rPr lang="en-US" altLang="zh-TW" sz="1000" dirty="0">
                <a:solidFill>
                  <a:schemeClr val="tx1"/>
                </a:solidFill>
                <a:latin typeface="Meiryo UI" pitchFamily="50" charset="-128"/>
                <a:ea typeface="Meiryo UI" pitchFamily="50" charset="-128"/>
                <a:cs typeface="Meiryo UI" pitchFamily="50" charset="-128"/>
              </a:rPr>
              <a:t>3</a:t>
            </a:r>
            <a:r>
              <a:rPr lang="zh-TW" altLang="en-US" sz="1000" dirty="0">
                <a:solidFill>
                  <a:schemeClr val="tx1"/>
                </a:solidFill>
                <a:latin typeface="Meiryo UI" pitchFamily="50" charset="-128"/>
                <a:ea typeface="Meiryo UI" pitchFamily="50" charset="-128"/>
                <a:cs typeface="Meiryo UI" pitchFamily="50" charset="-128"/>
              </a:rPr>
              <a:t>月～　供給開始</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81</a:t>
            </a:r>
            <a:r>
              <a:rPr lang="ja-JP" altLang="en-US" sz="1000" dirty="0">
                <a:solidFill>
                  <a:schemeClr val="tx1"/>
                </a:solidFill>
                <a:latin typeface="Meiryo UI" pitchFamily="50" charset="-128"/>
                <a:ea typeface="Meiryo UI" pitchFamily="50" charset="-128"/>
                <a:cs typeface="Meiryo UI" pitchFamily="50" charset="-128"/>
              </a:rPr>
              <a:t>ＭＷｈ</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82MWh</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89MWh</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91</a:t>
            </a:r>
            <a:r>
              <a:rPr lang="ja-JP" altLang="en-US" sz="1000" dirty="0" smtClean="0">
                <a:solidFill>
                  <a:schemeClr val="tx1"/>
                </a:solidFill>
                <a:latin typeface="Meiryo UI" pitchFamily="50" charset="-128"/>
                <a:ea typeface="Meiryo UI" pitchFamily="50" charset="-128"/>
                <a:cs typeface="Meiryo UI" pitchFamily="50" charset="-128"/>
              </a:rPr>
              <a:t>ＭＷｈ</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929793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9452" y="541303"/>
            <a:ext cx="9799250" cy="627728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5" name="正方形/長方形 34"/>
          <p:cNvSpPr/>
          <p:nvPr/>
        </p:nvSpPr>
        <p:spPr>
          <a:xfrm>
            <a:off x="140323" y="2291533"/>
            <a:ext cx="6512278" cy="440483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900" dirty="0">
                <a:solidFill>
                  <a:schemeClr val="tx1"/>
                </a:solidFill>
                <a:latin typeface="Meiryo UI" pitchFamily="50" charset="-128"/>
                <a:ea typeface="Meiryo UI" pitchFamily="50" charset="-128"/>
                <a:cs typeface="Meiryo UI" pitchFamily="50" charset="-128"/>
              </a:rPr>
              <a:t>（大阪市実績）</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2013</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・マツダ技術研究所との共同研究「</a:t>
            </a:r>
            <a:r>
              <a:rPr lang="ja-JP" altLang="ja-JP" sz="900" dirty="0">
                <a:solidFill>
                  <a:schemeClr val="tx1"/>
                </a:solidFill>
                <a:latin typeface="Meiryo UI" panose="020B0604030504040204" pitchFamily="50" charset="-128"/>
                <a:ea typeface="Meiryo UI" panose="020B0604030504040204" pitchFamily="50" charset="-128"/>
              </a:rPr>
              <a:t>光エネルギーを利用した二酸化炭素・液体燃料変換プロセスに関する研究</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2014</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・マツダ技術研究所（株）との共同研究「</a:t>
            </a:r>
            <a:r>
              <a:rPr lang="ja-JP" altLang="ja-JP" sz="900" dirty="0">
                <a:solidFill>
                  <a:schemeClr val="tx1"/>
                </a:solidFill>
                <a:latin typeface="Meiryo UI" panose="020B0604030504040204" pitchFamily="50" charset="-128"/>
                <a:ea typeface="Meiryo UI" panose="020B0604030504040204" pitchFamily="50" charset="-128"/>
              </a:rPr>
              <a:t>光エネルギーを利用した二酸化炭素・液体燃料変換プロセスに関する研究</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rPr>
              <a:t>　　　・</a:t>
            </a:r>
            <a:r>
              <a:rPr lang="ja-JP" altLang="en-US" sz="900" dirty="0">
                <a:solidFill>
                  <a:schemeClr val="tx1"/>
                </a:solidFill>
                <a:latin typeface="Meiryo UI" panose="020B0604030504040204" pitchFamily="50" charset="-128"/>
                <a:ea typeface="Meiryo UI" panose="020B0604030504040204" pitchFamily="50" charset="-128"/>
              </a:rPr>
              <a:t>新日鐵住金（株）・新日鐵住金化学（株）</a:t>
            </a:r>
            <a:r>
              <a:rPr lang="ja-JP" altLang="en-US" sz="900" dirty="0">
                <a:solidFill>
                  <a:schemeClr val="tx1"/>
                </a:solidFill>
                <a:latin typeface="Meiryo UI" pitchFamily="50" charset="-128"/>
                <a:ea typeface="Meiryo UI" pitchFamily="50" charset="-128"/>
                <a:cs typeface="Meiryo UI" pitchFamily="50" charset="-128"/>
              </a:rPr>
              <a:t>との共同研究「</a:t>
            </a:r>
            <a:r>
              <a:rPr lang="ja-JP" altLang="ja-JP" sz="900" dirty="0">
                <a:solidFill>
                  <a:schemeClr val="tx1"/>
                </a:solidFill>
                <a:latin typeface="Meiryo UI" panose="020B0604030504040204" pitchFamily="50" charset="-128"/>
                <a:ea typeface="Meiryo UI" panose="020B0604030504040204" pitchFamily="50" charset="-128"/>
              </a:rPr>
              <a:t>光還元反応を利用した</a:t>
            </a:r>
            <a:r>
              <a:rPr lang="en-US" altLang="ja-JP" sz="900" dirty="0">
                <a:solidFill>
                  <a:schemeClr val="tx1"/>
                </a:solidFill>
                <a:latin typeface="Meiryo UI" panose="020B0604030504040204" pitchFamily="50" charset="-128"/>
                <a:ea typeface="Meiryo UI" panose="020B0604030504040204" pitchFamily="50" charset="-128"/>
              </a:rPr>
              <a:t>CO</a:t>
            </a:r>
            <a:r>
              <a:rPr lang="en-US" altLang="ja-JP" sz="900" baseline="-25000" dirty="0">
                <a:solidFill>
                  <a:schemeClr val="tx1"/>
                </a:solidFill>
                <a:latin typeface="Meiryo UI" panose="020B0604030504040204" pitchFamily="50" charset="-128"/>
                <a:ea typeface="Meiryo UI" panose="020B0604030504040204" pitchFamily="50" charset="-128"/>
              </a:rPr>
              <a:t>2</a:t>
            </a:r>
            <a:r>
              <a:rPr lang="ja-JP" altLang="ja-JP" sz="900" dirty="0">
                <a:solidFill>
                  <a:schemeClr val="tx1"/>
                </a:solidFill>
                <a:latin typeface="Meiryo UI" panose="020B0604030504040204" pitchFamily="50" charset="-128"/>
                <a:ea typeface="Meiryo UI" panose="020B0604030504040204" pitchFamily="50" charset="-128"/>
              </a:rPr>
              <a:t>有価化プロセスの開発</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2015</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・マツダ技術研究所（株）との共同研究「</a:t>
            </a:r>
            <a:r>
              <a:rPr lang="ja-JP" altLang="ja-JP" sz="900" dirty="0">
                <a:solidFill>
                  <a:schemeClr val="tx1"/>
                </a:solidFill>
                <a:latin typeface="Meiryo UI" panose="020B0604030504040204" pitchFamily="50" charset="-128"/>
                <a:ea typeface="Meiryo UI" panose="020B0604030504040204" pitchFamily="50" charset="-128"/>
              </a:rPr>
              <a:t>光エネルギーを利用した二酸化炭素・液体燃料変換プロセスに関する研究</a:t>
            </a:r>
            <a:r>
              <a:rPr lang="ja-JP" altLang="en-US"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anose="020B0604030504040204" pitchFamily="50" charset="-128"/>
                <a:ea typeface="Meiryo UI" panose="020B0604030504040204" pitchFamily="50" charset="-128"/>
              </a:rPr>
              <a:t>　　　・新日鐵住金（株）・新日鐵住金化学（株）</a:t>
            </a:r>
            <a:r>
              <a:rPr lang="ja-JP" altLang="en-US" sz="900" dirty="0">
                <a:solidFill>
                  <a:schemeClr val="tx1"/>
                </a:solidFill>
                <a:latin typeface="Meiryo UI" pitchFamily="50" charset="-128"/>
                <a:ea typeface="Meiryo UI" pitchFamily="50" charset="-128"/>
                <a:cs typeface="Meiryo UI" pitchFamily="50" charset="-128"/>
              </a:rPr>
              <a:t>の共同研究「</a:t>
            </a:r>
            <a:r>
              <a:rPr lang="ja-JP" altLang="ja-JP" sz="900" dirty="0">
                <a:solidFill>
                  <a:schemeClr val="tx1"/>
                </a:solidFill>
                <a:latin typeface="Meiryo UI" panose="020B0604030504040204" pitchFamily="50" charset="-128"/>
                <a:ea typeface="Meiryo UI" panose="020B0604030504040204" pitchFamily="50" charset="-128"/>
              </a:rPr>
              <a:t>光還元反応を利用した</a:t>
            </a:r>
            <a:r>
              <a:rPr lang="en-US" altLang="ja-JP" sz="900" dirty="0">
                <a:solidFill>
                  <a:schemeClr val="tx1"/>
                </a:solidFill>
                <a:latin typeface="Meiryo UI" panose="020B0604030504040204" pitchFamily="50" charset="-128"/>
                <a:ea typeface="Meiryo UI" panose="020B0604030504040204" pitchFamily="50" charset="-128"/>
              </a:rPr>
              <a:t>CO</a:t>
            </a:r>
            <a:r>
              <a:rPr lang="en-US" altLang="ja-JP" sz="900" baseline="-25000" dirty="0">
                <a:solidFill>
                  <a:schemeClr val="tx1"/>
                </a:solidFill>
                <a:latin typeface="Meiryo UI" panose="020B0604030504040204" pitchFamily="50" charset="-128"/>
                <a:ea typeface="Meiryo UI" panose="020B0604030504040204" pitchFamily="50" charset="-128"/>
              </a:rPr>
              <a:t>2</a:t>
            </a:r>
            <a:r>
              <a:rPr lang="ja-JP" altLang="ja-JP" sz="900" dirty="0">
                <a:solidFill>
                  <a:schemeClr val="tx1"/>
                </a:solidFill>
                <a:latin typeface="Meiryo UI" panose="020B0604030504040204" pitchFamily="50" charset="-128"/>
                <a:ea typeface="Meiryo UI" panose="020B0604030504040204" pitchFamily="50" charset="-128"/>
              </a:rPr>
              <a:t>有価化プロセスの開発</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・飯田グループホールディングス（株）による共同研究部門設置「水素エネルギー製造研究部門」・「水素エネルギー利用研究部門」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2015</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7</a:t>
            </a:r>
            <a:r>
              <a:rPr lang="ja-JP" altLang="en-US" sz="900" dirty="0">
                <a:solidFill>
                  <a:schemeClr val="tx1"/>
                </a:solidFill>
                <a:latin typeface="Meiryo UI" pitchFamily="50" charset="-128"/>
                <a:ea typeface="Meiryo UI" pitchFamily="50" charset="-128"/>
                <a:cs typeface="Meiryo UI" pitchFamily="50" charset="-128"/>
              </a:rPr>
              <a:t>月「</a:t>
            </a:r>
            <a:r>
              <a:rPr lang="ja-JP" altLang="ja-JP" sz="900" dirty="0">
                <a:solidFill>
                  <a:schemeClr val="tx1"/>
                </a:solidFill>
                <a:latin typeface="Meiryo UI" panose="020B0604030504040204" pitchFamily="50" charset="-128"/>
                <a:ea typeface="Meiryo UI" panose="020B0604030504040204" pitchFamily="50" charset="-128"/>
              </a:rPr>
              <a:t>太陽光エネルギーを利用したエタノール燃料生成に成功＝人工光合成技術によるアルコール燃料製造の</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ja-JP" sz="900" dirty="0">
                <a:solidFill>
                  <a:schemeClr val="tx1"/>
                </a:solidFill>
                <a:latin typeface="Meiryo UI" panose="020B0604030504040204" pitchFamily="50" charset="-128"/>
                <a:ea typeface="Meiryo UI" panose="020B0604030504040204" pitchFamily="50" charset="-128"/>
              </a:rPr>
              <a:t>実用化に向けて＝</a:t>
            </a:r>
            <a:r>
              <a:rPr lang="ja-JP" altLang="en-US" sz="900" dirty="0">
                <a:solidFill>
                  <a:schemeClr val="tx1"/>
                </a:solidFill>
                <a:latin typeface="Meiryo UI" panose="020B0604030504040204" pitchFamily="50" charset="-128"/>
                <a:ea typeface="Meiryo UI" panose="020B0604030504040204" pitchFamily="50" charset="-128"/>
              </a:rPr>
              <a:t>」と題してプレスリリース</a:t>
            </a:r>
            <a:endParaRPr lang="en-US" altLang="ja-JP" sz="900" dirty="0">
              <a:solidFill>
                <a:schemeClr val="tx1"/>
              </a:solidFill>
              <a:latin typeface="Meiryo UI" panose="020B0604030504040204" pitchFamily="50" charset="-128"/>
              <a:ea typeface="Meiryo UI" panose="020B0604030504040204" pitchFamily="50" charset="-128"/>
            </a:endParaRPr>
          </a:p>
          <a:p>
            <a:pPr marL="87313" lvl="0" indent="-87313"/>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marL="87313" lvl="0" indent="-87313"/>
            <a:r>
              <a:rPr lang="ja-JP" altLang="en-US" sz="900" dirty="0">
                <a:solidFill>
                  <a:schemeClr val="tx1"/>
                </a:solidFill>
                <a:latin typeface="Meiryo UI" pitchFamily="50" charset="-128"/>
                <a:ea typeface="Meiryo UI" pitchFamily="50" charset="-128"/>
                <a:cs typeface="Meiryo UI" pitchFamily="50" charset="-128"/>
              </a:rPr>
              <a:t>　　　・マツダ技術研究所（株）との共同研究「</a:t>
            </a:r>
            <a:r>
              <a:rPr lang="ja-JP" altLang="ja-JP" sz="900" dirty="0">
                <a:solidFill>
                  <a:schemeClr val="tx1"/>
                </a:solidFill>
                <a:latin typeface="Meiryo UI" panose="020B0604030504040204" pitchFamily="50" charset="-128"/>
                <a:ea typeface="Meiryo UI" panose="020B0604030504040204" pitchFamily="50" charset="-128"/>
              </a:rPr>
              <a:t>光エネルギーを利用した二酸化炭素・液体燃料変換プロセスに関する研究</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endParaRPr>
          </a:p>
          <a:p>
            <a:pPr marL="87313" lvl="0" indent="-87313"/>
            <a:r>
              <a:rPr lang="ja-JP" altLang="en-US" sz="900" dirty="0">
                <a:solidFill>
                  <a:schemeClr val="tx1"/>
                </a:solidFill>
                <a:latin typeface="Meiryo UI" panose="020B0604030504040204" pitchFamily="50" charset="-128"/>
                <a:ea typeface="Meiryo UI" panose="020B0604030504040204" pitchFamily="50" charset="-128"/>
              </a:rPr>
              <a:t>　　　・新日鐵住金（株）・新日鐵住金化学（株）と</a:t>
            </a:r>
            <a:r>
              <a:rPr lang="ja-JP" altLang="en-US" sz="900" dirty="0">
                <a:solidFill>
                  <a:schemeClr val="tx1"/>
                </a:solidFill>
                <a:latin typeface="Meiryo UI" pitchFamily="50" charset="-128"/>
                <a:ea typeface="Meiryo UI" pitchFamily="50" charset="-128"/>
                <a:cs typeface="Meiryo UI" pitchFamily="50" charset="-128"/>
              </a:rPr>
              <a:t>の共同研究「</a:t>
            </a:r>
            <a:r>
              <a:rPr lang="ja-JP" altLang="ja-JP" sz="900" dirty="0">
                <a:solidFill>
                  <a:schemeClr val="tx1"/>
                </a:solidFill>
                <a:latin typeface="Meiryo UI" panose="020B0604030504040204" pitchFamily="50" charset="-128"/>
                <a:ea typeface="Meiryo UI" panose="020B0604030504040204" pitchFamily="50" charset="-128"/>
              </a:rPr>
              <a:t>光還元反応を利用した</a:t>
            </a:r>
            <a:r>
              <a:rPr lang="en-US" altLang="ja-JP" sz="900" dirty="0">
                <a:solidFill>
                  <a:schemeClr val="tx1"/>
                </a:solidFill>
                <a:latin typeface="Meiryo UI" panose="020B0604030504040204" pitchFamily="50" charset="-128"/>
                <a:ea typeface="Meiryo UI" panose="020B0604030504040204" pitchFamily="50" charset="-128"/>
              </a:rPr>
              <a:t>CO</a:t>
            </a:r>
            <a:r>
              <a:rPr lang="en-US" altLang="ja-JP" sz="900" baseline="-25000" dirty="0">
                <a:solidFill>
                  <a:schemeClr val="tx1"/>
                </a:solidFill>
                <a:latin typeface="Meiryo UI" panose="020B0604030504040204" pitchFamily="50" charset="-128"/>
                <a:ea typeface="Meiryo UI" panose="020B0604030504040204" pitchFamily="50" charset="-128"/>
              </a:rPr>
              <a:t>2</a:t>
            </a:r>
            <a:r>
              <a:rPr lang="ja-JP" altLang="ja-JP" sz="900" dirty="0">
                <a:solidFill>
                  <a:schemeClr val="tx1"/>
                </a:solidFill>
                <a:latin typeface="Meiryo UI" panose="020B0604030504040204" pitchFamily="50" charset="-128"/>
                <a:ea typeface="Meiryo UI" panose="020B0604030504040204" pitchFamily="50" charset="-128"/>
              </a:rPr>
              <a:t>有価化プロセスの開発</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7313" lvl="0" indent="-87313"/>
            <a:r>
              <a:rPr lang="ja-JP" altLang="en-US" sz="900" dirty="0">
                <a:solidFill>
                  <a:schemeClr val="tx1"/>
                </a:solidFill>
                <a:latin typeface="Meiryo UI" pitchFamily="50" charset="-128"/>
                <a:ea typeface="Meiryo UI" pitchFamily="50" charset="-128"/>
                <a:cs typeface="Meiryo UI" pitchFamily="50" charset="-128"/>
              </a:rPr>
              <a:t>　　　・東京ガス（株）との共同研究「</a:t>
            </a:r>
            <a:r>
              <a:rPr lang="en-US" altLang="ja-JP" sz="900" dirty="0">
                <a:solidFill>
                  <a:schemeClr val="tx1"/>
                </a:solidFill>
                <a:latin typeface="Meiryo UI" panose="020B0604030504040204" pitchFamily="50" charset="-128"/>
                <a:ea typeface="Meiryo UI" panose="020B0604030504040204" pitchFamily="50" charset="-128"/>
              </a:rPr>
              <a:t>CO</a:t>
            </a:r>
            <a:r>
              <a:rPr lang="en-US" altLang="ja-JP" sz="900" baseline="-25000" dirty="0">
                <a:solidFill>
                  <a:schemeClr val="tx1"/>
                </a:solidFill>
                <a:latin typeface="Meiryo UI" panose="020B0604030504040204" pitchFamily="50" charset="-128"/>
                <a:ea typeface="Meiryo UI" panose="020B0604030504040204" pitchFamily="50" charset="-128"/>
              </a:rPr>
              <a:t>2</a:t>
            </a:r>
            <a:r>
              <a:rPr lang="ja-JP" altLang="ja-JP" sz="900" dirty="0">
                <a:solidFill>
                  <a:schemeClr val="tx1"/>
                </a:solidFill>
                <a:latin typeface="Meiryo UI" panose="020B0604030504040204" pitchFamily="50" charset="-128"/>
                <a:ea typeface="Meiryo UI" panose="020B0604030504040204" pitchFamily="50" charset="-128"/>
              </a:rPr>
              <a:t>の有効利用法検討のための技術調査</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7313" lvl="0" indent="-87313"/>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marL="87313" lvl="0" indent="-87313"/>
            <a:r>
              <a:rPr lang="ja-JP" altLang="en-US" sz="900" dirty="0">
                <a:solidFill>
                  <a:schemeClr val="tx1"/>
                </a:solidFill>
                <a:latin typeface="Meiryo UI" pitchFamily="50" charset="-128"/>
                <a:ea typeface="Meiryo UI" pitchFamily="50" charset="-128"/>
                <a:cs typeface="Meiryo UI" pitchFamily="50" charset="-128"/>
              </a:rPr>
              <a:t>　　　・マツダ技術研究所（株）との共同研究「</a:t>
            </a:r>
            <a:r>
              <a:rPr lang="ja-JP" altLang="ja-JP" sz="900" dirty="0">
                <a:solidFill>
                  <a:schemeClr val="tx1"/>
                </a:solidFill>
                <a:latin typeface="Meiryo UI" panose="020B0604030504040204" pitchFamily="50" charset="-128"/>
                <a:ea typeface="Meiryo UI" panose="020B0604030504040204" pitchFamily="50" charset="-128"/>
              </a:rPr>
              <a:t>光エネルギーを利用した二酸化炭素・液体燃料変換プロセスに関する研究</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7313" lvl="0" indent="-87313"/>
            <a:r>
              <a:rPr lang="ja-JP" altLang="en-US" sz="900" dirty="0">
                <a:solidFill>
                  <a:schemeClr val="tx1"/>
                </a:solidFill>
              </a:rPr>
              <a:t>　　　・</a:t>
            </a:r>
            <a:r>
              <a:rPr lang="ja-JP" altLang="en-US" sz="900" dirty="0">
                <a:solidFill>
                  <a:schemeClr val="tx1"/>
                </a:solidFill>
                <a:latin typeface="Meiryo UI" panose="020B0604030504040204" pitchFamily="50" charset="-128"/>
                <a:ea typeface="Meiryo UI" panose="020B0604030504040204" pitchFamily="50" charset="-128"/>
              </a:rPr>
              <a:t>新日鐵住金（株）・新日鐵住金化学（株）と</a:t>
            </a:r>
            <a:r>
              <a:rPr lang="ja-JP" altLang="en-US" sz="900" dirty="0">
                <a:solidFill>
                  <a:schemeClr val="tx1"/>
                </a:solidFill>
                <a:latin typeface="Meiryo UI" pitchFamily="50" charset="-128"/>
                <a:ea typeface="Meiryo UI" pitchFamily="50" charset="-128"/>
                <a:cs typeface="Meiryo UI" pitchFamily="50" charset="-128"/>
              </a:rPr>
              <a:t>の共同研究「</a:t>
            </a:r>
            <a:r>
              <a:rPr lang="ja-JP" altLang="ja-JP" sz="900" dirty="0">
                <a:solidFill>
                  <a:schemeClr val="tx1"/>
                </a:solidFill>
                <a:latin typeface="Meiryo UI" panose="020B0604030504040204" pitchFamily="50" charset="-128"/>
                <a:ea typeface="Meiryo UI" panose="020B0604030504040204" pitchFamily="50" charset="-128"/>
              </a:rPr>
              <a:t>光還元反応を利用した</a:t>
            </a:r>
            <a:r>
              <a:rPr lang="en-US" altLang="ja-JP" sz="900" dirty="0">
                <a:solidFill>
                  <a:schemeClr val="tx1"/>
                </a:solidFill>
                <a:latin typeface="Meiryo UI" panose="020B0604030504040204" pitchFamily="50" charset="-128"/>
                <a:ea typeface="Meiryo UI" panose="020B0604030504040204" pitchFamily="50" charset="-128"/>
              </a:rPr>
              <a:t>CO</a:t>
            </a:r>
            <a:r>
              <a:rPr lang="en-US" altLang="ja-JP" sz="900" baseline="-25000" dirty="0">
                <a:solidFill>
                  <a:schemeClr val="tx1"/>
                </a:solidFill>
                <a:latin typeface="Meiryo UI" panose="020B0604030504040204" pitchFamily="50" charset="-128"/>
                <a:ea typeface="Meiryo UI" panose="020B0604030504040204" pitchFamily="50" charset="-128"/>
              </a:rPr>
              <a:t>2</a:t>
            </a:r>
            <a:r>
              <a:rPr lang="ja-JP" altLang="ja-JP" sz="900" dirty="0">
                <a:solidFill>
                  <a:schemeClr val="tx1"/>
                </a:solidFill>
                <a:latin typeface="Meiryo UI" panose="020B0604030504040204" pitchFamily="50" charset="-128"/>
                <a:ea typeface="Meiryo UI" panose="020B0604030504040204" pitchFamily="50" charset="-128"/>
              </a:rPr>
              <a:t>有価化プロセスの開発</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7313" lvl="0" indent="-87313"/>
            <a:r>
              <a:rPr lang="ja-JP" altLang="en-US" sz="900" dirty="0">
                <a:solidFill>
                  <a:schemeClr val="tx1"/>
                </a:solidFill>
                <a:latin typeface="Meiryo UI" pitchFamily="50" charset="-128"/>
                <a:ea typeface="Meiryo UI" pitchFamily="50" charset="-128"/>
                <a:cs typeface="Meiryo UI" pitchFamily="50" charset="-128"/>
              </a:rPr>
              <a:t>　　　・東京ガス（株）との共同研究「</a:t>
            </a:r>
            <a:r>
              <a:rPr lang="ja-JP" altLang="ja-JP" sz="900" dirty="0">
                <a:solidFill>
                  <a:schemeClr val="tx1"/>
                </a:solidFill>
                <a:latin typeface="Meiryo UI" panose="020B0604030504040204" pitchFamily="50" charset="-128"/>
                <a:ea typeface="Meiryo UI" panose="020B0604030504040204" pitchFamily="50" charset="-128"/>
              </a:rPr>
              <a:t>酵素を用いた</a:t>
            </a:r>
            <a:r>
              <a:rPr lang="en-US" altLang="ja-JP" sz="900" dirty="0">
                <a:solidFill>
                  <a:schemeClr val="tx1"/>
                </a:solidFill>
                <a:latin typeface="Meiryo UI" panose="020B0604030504040204" pitchFamily="50" charset="-128"/>
                <a:ea typeface="Meiryo UI" panose="020B0604030504040204" pitchFamily="50" charset="-128"/>
              </a:rPr>
              <a:t>CO</a:t>
            </a:r>
            <a:r>
              <a:rPr lang="en-US" altLang="ja-JP" sz="900" baseline="-25000" dirty="0">
                <a:solidFill>
                  <a:schemeClr val="tx1"/>
                </a:solidFill>
                <a:latin typeface="Meiryo UI" panose="020B0604030504040204" pitchFamily="50" charset="-128"/>
                <a:ea typeface="Meiryo UI" panose="020B0604030504040204" pitchFamily="50" charset="-128"/>
              </a:rPr>
              <a:t>2</a:t>
            </a:r>
            <a:r>
              <a:rPr lang="ja-JP" altLang="ja-JP" sz="900" dirty="0">
                <a:solidFill>
                  <a:schemeClr val="tx1"/>
                </a:solidFill>
                <a:latin typeface="Meiryo UI" panose="020B0604030504040204" pitchFamily="50" charset="-128"/>
                <a:ea typeface="Meiryo UI" panose="020B0604030504040204" pitchFamily="50" charset="-128"/>
              </a:rPr>
              <a:t>の水中固定化に関する技術評価</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endParaRPr>
          </a:p>
          <a:p>
            <a:pPr lvl="0"/>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7</a:t>
            </a:r>
            <a:r>
              <a:rPr lang="ja-JP" altLang="en-US" sz="900" dirty="0">
                <a:solidFill>
                  <a:schemeClr val="tx1"/>
                </a:solidFill>
                <a:latin typeface="Meiryo UI" pitchFamily="50" charset="-128"/>
                <a:ea typeface="Meiryo UI" pitchFamily="50" charset="-128"/>
                <a:cs typeface="Meiryo UI" pitchFamily="50" charset="-128"/>
              </a:rPr>
              <a:t>月「</a:t>
            </a:r>
            <a:r>
              <a:rPr lang="ja-JP" altLang="en-US" sz="900" dirty="0">
                <a:solidFill>
                  <a:schemeClr val="tx1"/>
                </a:solidFill>
                <a:latin typeface="Meiryo UI" panose="020B0604030504040204" pitchFamily="50" charset="-128"/>
                <a:ea typeface="Meiryo UI" panose="020B0604030504040204" pitchFamily="50" charset="-128"/>
              </a:rPr>
              <a:t>世界初！人工光合成技術による“</a:t>
            </a:r>
            <a:r>
              <a:rPr lang="en-US" altLang="ja-JP" sz="900" dirty="0">
                <a:solidFill>
                  <a:schemeClr val="tx1"/>
                </a:solidFill>
                <a:latin typeface="Meiryo UI" panose="020B0604030504040204" pitchFamily="50" charset="-128"/>
                <a:ea typeface="Meiryo UI" panose="020B0604030504040204" pitchFamily="50" charset="-128"/>
              </a:rPr>
              <a:t>IG</a:t>
            </a:r>
            <a:r>
              <a:rPr lang="ja-JP" altLang="en-US" sz="900" dirty="0">
                <a:solidFill>
                  <a:schemeClr val="tx1"/>
                </a:solidFill>
                <a:latin typeface="Meiryo UI" panose="020B0604030504040204" pitchFamily="50" charset="-128"/>
                <a:ea typeface="Meiryo UI" panose="020B0604030504040204" pitchFamily="50" charset="-128"/>
              </a:rPr>
              <a:t>パーフェクトエコハウス”開発に着手」宮古島に“人工光合成ハウス”を建設</a:t>
            </a:r>
            <a:endParaRPr lang="en-US" altLang="ja-JP" sz="900" dirty="0">
              <a:solidFill>
                <a:schemeClr val="tx1"/>
              </a:solidFill>
              <a:latin typeface="Meiryo UI" panose="020B0604030504040204" pitchFamily="50" charset="-128"/>
              <a:ea typeface="Meiryo UI" panose="020B0604030504040204" pitchFamily="50" charset="-128"/>
            </a:endParaRPr>
          </a:p>
          <a:p>
            <a:pPr lvl="0"/>
            <a:r>
              <a:rPr lang="ja-JP" altLang="en-US" sz="900" dirty="0">
                <a:solidFill>
                  <a:schemeClr val="tx1"/>
                </a:solidFill>
                <a:latin typeface="Meiryo UI" panose="020B0604030504040204" pitchFamily="50" charset="-128"/>
                <a:ea typeface="Meiryo UI" panose="020B0604030504040204" pitchFamily="50" charset="-128"/>
              </a:rPr>
              <a:t>　　　　～二酸化炭素は“排出抑制”から“積極活用”の時代へ～」と題してプレスリリース</a:t>
            </a:r>
            <a:endParaRPr lang="en-US" altLang="ja-JP" sz="900" dirty="0">
              <a:solidFill>
                <a:schemeClr val="tx1"/>
              </a:solidFill>
              <a:latin typeface="Meiryo UI" pitchFamily="50" charset="-128"/>
              <a:ea typeface="Meiryo UI" pitchFamily="50" charset="-128"/>
              <a:cs typeface="Meiryo UI" pitchFamily="50" charset="-128"/>
            </a:endParaRPr>
          </a:p>
          <a:p>
            <a:pPr marL="87313" lvl="0" indent="-87313"/>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7313" lvl="0" indent="-87313"/>
            <a:r>
              <a:rPr lang="ja-JP" altLang="en-US" sz="900" dirty="0">
                <a:solidFill>
                  <a:schemeClr val="tx1"/>
                </a:solidFill>
                <a:latin typeface="Meiryo UI" pitchFamily="50" charset="-128"/>
                <a:ea typeface="Meiryo UI" pitchFamily="50" charset="-128"/>
                <a:cs typeface="Meiryo UI" pitchFamily="50" charset="-128"/>
              </a:rPr>
              <a:t>　　　・東京ガス（株）との共同研究「</a:t>
            </a:r>
            <a:r>
              <a:rPr lang="en-US" altLang="ja-JP" sz="900" dirty="0">
                <a:solidFill>
                  <a:schemeClr val="tx1"/>
                </a:solidFill>
                <a:latin typeface="Meiryo UI" panose="020B0604030504040204" pitchFamily="50" charset="-128"/>
                <a:ea typeface="Meiryo UI" panose="020B0604030504040204" pitchFamily="50" charset="-128"/>
              </a:rPr>
              <a:t>CO</a:t>
            </a:r>
            <a:r>
              <a:rPr lang="en-US" altLang="ja-JP" sz="900" baseline="-25000" dirty="0">
                <a:solidFill>
                  <a:schemeClr val="tx1"/>
                </a:solidFill>
                <a:latin typeface="Meiryo UI" panose="020B0604030504040204" pitchFamily="50" charset="-128"/>
                <a:ea typeface="Meiryo UI" panose="020B0604030504040204" pitchFamily="50" charset="-128"/>
              </a:rPr>
              <a:t>2</a:t>
            </a:r>
            <a:r>
              <a:rPr lang="ja-JP" altLang="ja-JP" sz="900" dirty="0">
                <a:solidFill>
                  <a:schemeClr val="tx1"/>
                </a:solidFill>
                <a:latin typeface="Meiryo UI" panose="020B0604030504040204" pitchFamily="50" charset="-128"/>
                <a:ea typeface="Meiryo UI" panose="020B0604030504040204" pitchFamily="50" charset="-128"/>
              </a:rPr>
              <a:t>電気化学的還元プロセスにおける</a:t>
            </a:r>
            <a:r>
              <a:rPr lang="en-US" altLang="ja-JP" sz="900" dirty="0">
                <a:solidFill>
                  <a:schemeClr val="tx1"/>
                </a:solidFill>
                <a:latin typeface="Meiryo UI" panose="020B0604030504040204" pitchFamily="50" charset="-128"/>
                <a:ea typeface="Meiryo UI" panose="020B0604030504040204" pitchFamily="50" charset="-128"/>
              </a:rPr>
              <a:t>CO, </a:t>
            </a:r>
            <a:r>
              <a:rPr lang="ja-JP" altLang="ja-JP" sz="900" dirty="0">
                <a:solidFill>
                  <a:schemeClr val="tx1"/>
                </a:solidFill>
                <a:latin typeface="Meiryo UI" panose="020B0604030504040204" pitchFamily="50" charset="-128"/>
                <a:ea typeface="Meiryo UI" panose="020B0604030504040204" pitchFamily="50" charset="-128"/>
              </a:rPr>
              <a:t>ギ酸製造コストの削減</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endParaRPr>
          </a:p>
          <a:p>
            <a:pPr marL="87313" lvl="0" indent="-87313"/>
            <a:r>
              <a:rPr lang="ja-JP" altLang="en-US" sz="900" dirty="0">
                <a:solidFill>
                  <a:schemeClr val="tx1"/>
                </a:solidFill>
                <a:latin typeface="Meiryo UI" panose="020B0604030504040204" pitchFamily="50" charset="-128"/>
                <a:ea typeface="Meiryo UI" panose="020B0604030504040204" pitchFamily="50" charset="-128"/>
              </a:rPr>
              <a:t>＜</a:t>
            </a:r>
            <a:r>
              <a:rPr lang="en-US" altLang="ja-JP" sz="900" dirty="0">
                <a:solidFill>
                  <a:schemeClr val="tx1"/>
                </a:solidFill>
                <a:latin typeface="Meiryo UI" panose="020B0604030504040204" pitchFamily="50" charset="-128"/>
                <a:ea typeface="Meiryo UI" panose="020B0604030504040204" pitchFamily="50" charset="-128"/>
              </a:rPr>
              <a:t>2019</a:t>
            </a:r>
            <a:r>
              <a:rPr lang="ja-JP" altLang="en-US" sz="900" dirty="0">
                <a:solidFill>
                  <a:schemeClr val="tx1"/>
                </a:solidFill>
                <a:latin typeface="Meiryo UI" panose="020B0604030504040204" pitchFamily="50" charset="-128"/>
                <a:ea typeface="Meiryo UI" panose="020B0604030504040204" pitchFamily="50" charset="-128"/>
              </a:rPr>
              <a:t>年度＞</a:t>
            </a:r>
            <a:endParaRPr lang="en-US" altLang="ja-JP" sz="900" dirty="0">
              <a:solidFill>
                <a:schemeClr val="tx1"/>
              </a:solidFill>
              <a:latin typeface="Meiryo UI" panose="020B0604030504040204" pitchFamily="50" charset="-128"/>
              <a:ea typeface="Meiryo UI" panose="020B0604030504040204"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7313" lvl="0" indent="-87313"/>
            <a:r>
              <a:rPr lang="ja-JP" altLang="en-US" sz="900" dirty="0">
                <a:solidFill>
                  <a:schemeClr val="tx1"/>
                </a:solidFill>
                <a:latin typeface="Meiryo UI" panose="020B0604030504040204" pitchFamily="50" charset="-128"/>
                <a:ea typeface="Meiryo UI" panose="020B0604030504040204" pitchFamily="50" charset="-128"/>
              </a:rPr>
              <a:t>　　　・株式会社本田技術研究所との共同研究「生体触媒機能を利用した二酸化炭素からメタノールへの電気化学的還元に関する研究」</a:t>
            </a:r>
            <a:endParaRPr lang="en-US" altLang="ja-JP" sz="900" dirty="0">
              <a:solidFill>
                <a:schemeClr val="tx1"/>
              </a:solidFill>
              <a:latin typeface="Meiryo UI" panose="020B0604030504040204" pitchFamily="50" charset="-128"/>
              <a:ea typeface="Meiryo UI" panose="020B0604030504040204" pitchFamily="50" charset="-128"/>
            </a:endParaRPr>
          </a:p>
          <a:p>
            <a:pPr marL="87313" lvl="0" indent="-87313"/>
            <a:r>
              <a:rPr lang="ja-JP" altLang="en-US" sz="9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900" b="0" i="0" dirty="0">
                <a:solidFill>
                  <a:schemeClr val="tx1"/>
                </a:solidFill>
                <a:effectLst/>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900" dirty="0">
              <a:solidFill>
                <a:schemeClr val="tx1"/>
              </a:solidFill>
              <a:latin typeface="Meiryo UI" panose="020B0604030504040204" pitchFamily="50" charset="-128"/>
              <a:ea typeface="Meiryo UI"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endParaRPr>
          </a:p>
          <a:p>
            <a:endParaRPr lang="ja-JP" altLang="ja-JP" sz="900" dirty="0">
              <a:solidFill>
                <a:schemeClr val="tx1"/>
              </a:solidFill>
              <a:latin typeface="Meiryo UI" panose="020B0604030504040204" pitchFamily="50" charset="-128"/>
              <a:ea typeface="Meiryo UI" panose="020B0604030504040204" pitchFamily="50" charset="-128"/>
            </a:endParaRPr>
          </a:p>
          <a:p>
            <a:pPr marL="87313" indent="-87313"/>
            <a:endParaRPr lang="en-US" altLang="ja-JP" sz="900" dirty="0">
              <a:solidFill>
                <a:schemeClr val="tx1"/>
              </a:solidFill>
              <a:latin typeface="Meiryo UI" pitchFamily="50" charset="-128"/>
              <a:ea typeface="Meiryo UI" pitchFamily="50" charset="-128"/>
              <a:cs typeface="Meiryo UI" pitchFamily="50" charset="-128"/>
            </a:endParaRPr>
          </a:p>
          <a:p>
            <a:pPr marL="87313" indent="-87313"/>
            <a:endParaRPr lang="en-US" altLang="ja-JP" sz="9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a:solidFill>
                  <a:prstClr val="white"/>
                </a:solidFill>
                <a:latin typeface="Calibri"/>
                <a:ea typeface="HGP創英角ｺﾞｼｯｸUB" pitchFamily="50" charset="-128"/>
                <a:cs typeface="ＭＳ Ｐゴシック" charset="-128"/>
              </a:rPr>
              <a:t>～太陽光発電以外の再生可能エネルギーの普及促進～　</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23</a:t>
            </a:r>
            <a:endParaRPr lang="ja-JP" altLang="en-US" b="1" dirty="0">
              <a:solidFill>
                <a:prstClr val="white"/>
              </a:solidFill>
            </a:endParaRPr>
          </a:p>
        </p:txBody>
      </p:sp>
      <p:sp>
        <p:nvSpPr>
          <p:cNvPr id="16" name="角丸四角形 15"/>
          <p:cNvSpPr/>
          <p:nvPr/>
        </p:nvSpPr>
        <p:spPr>
          <a:xfrm>
            <a:off x="132255" y="567851"/>
            <a:ext cx="4257636" cy="3371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19" name="テキスト ボックス 18"/>
          <p:cNvSpPr txBox="1">
            <a:spLocks noChangeArrowheads="1"/>
          </p:cNvSpPr>
          <p:nvPr/>
        </p:nvSpPr>
        <p:spPr bwMode="auto">
          <a:xfrm>
            <a:off x="7657589" y="3931249"/>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latin typeface="Meiryo UI" pitchFamily="50" charset="-128"/>
                <a:ea typeface="Meiryo UI" pitchFamily="50" charset="-128"/>
                <a:cs typeface="Meiryo UI" pitchFamily="50" charset="-128"/>
              </a:rPr>
              <a:t>人工光合成研究センター　</a:t>
            </a:r>
            <a:endParaRPr lang="en-US" altLang="ja-JP" sz="1000"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7608" y="2239730"/>
            <a:ext cx="2468876" cy="1657191"/>
          </a:xfrm>
          <a:prstGeom prst="rect">
            <a:avLst/>
          </a:prstGeom>
        </p:spPr>
      </p:pic>
      <p:sp>
        <p:nvSpPr>
          <p:cNvPr id="41" name="テキスト ボックス 28"/>
          <p:cNvSpPr txBox="1">
            <a:spLocks noChangeArrowheads="1"/>
          </p:cNvSpPr>
          <p:nvPr/>
        </p:nvSpPr>
        <p:spPr bwMode="auto">
          <a:xfrm>
            <a:off x="212651" y="1045824"/>
            <a:ext cx="9620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◆大阪市立大学では、産学官連携拠点として</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月に人工光合成研究センターを開設し、人工光合成を用いた次世代循環型新エネルギー（水素、メタノール等アルコール系燃料）の開発・実用化に向け取り組んでいます。</a:t>
            </a:r>
            <a:endParaRPr lang="en-US" altLang="ja-JP" b="0" i="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4569472" y="702672"/>
            <a:ext cx="3461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事業実施年度：</a:t>
            </a:r>
            <a:r>
              <a:rPr lang="en-US" altLang="ja-JP" sz="1200" dirty="0">
                <a:latin typeface="Meiryo UI" pitchFamily="50" charset="-128"/>
                <a:ea typeface="Meiryo UI" pitchFamily="50" charset="-128"/>
                <a:cs typeface="Meiryo UI" pitchFamily="50" charset="-128"/>
              </a:rPr>
              <a:t>2013</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2020</a:t>
            </a:r>
            <a:r>
              <a:rPr lang="ja-JP" altLang="en-US" sz="1200" dirty="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11" name="角丸四角形 10"/>
          <p:cNvSpPr/>
          <p:nvPr/>
        </p:nvSpPr>
        <p:spPr>
          <a:xfrm>
            <a:off x="140322" y="1475983"/>
            <a:ext cx="3538224" cy="31541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民間企業との人工光合成に関する共同研究</a:t>
            </a:r>
          </a:p>
        </p:txBody>
      </p:sp>
      <p:sp>
        <p:nvSpPr>
          <p:cNvPr id="13" name="テキスト ボックス 28"/>
          <p:cNvSpPr txBox="1">
            <a:spLocks noChangeArrowheads="1"/>
          </p:cNvSpPr>
          <p:nvPr/>
        </p:nvSpPr>
        <p:spPr bwMode="auto">
          <a:xfrm>
            <a:off x="89082" y="1831727"/>
            <a:ext cx="7786685" cy="400110"/>
          </a:xfrm>
          <a:prstGeom prst="rect">
            <a:avLst/>
          </a:prstGeom>
          <a:noFill/>
          <a:ln>
            <a:noFill/>
          </a:ln>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◆大阪市立大学人工光合成研究センターでは</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年の開所以来、化学関連会社・自動車会社・ガス関連企業・製鐵関連企業・住宅関連企業等、さらには海外の大学と人工光合成の実用化に向けた研究開発を推進しています。</a:t>
            </a:r>
            <a:endParaRPr lang="en-US" altLang="ja-JP" b="0" i="0" dirty="0">
              <a:latin typeface="Meiryo UI" pitchFamily="50" charset="-128"/>
              <a:ea typeface="Meiryo UI" pitchFamily="50" charset="-128"/>
              <a:cs typeface="Meiryo UI" pitchFamily="50" charset="-128"/>
            </a:endParaRPr>
          </a:p>
        </p:txBody>
      </p:sp>
      <p:sp>
        <p:nvSpPr>
          <p:cNvPr id="14" name="角丸四角形 13"/>
          <p:cNvSpPr/>
          <p:nvPr/>
        </p:nvSpPr>
        <p:spPr>
          <a:xfrm>
            <a:off x="6715063" y="4571835"/>
            <a:ext cx="2344939" cy="452987"/>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文部科学省共同利用・</a:t>
            </a:r>
            <a:endParaRPr kumimoji="1" lang="en-US" altLang="ja-JP"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共同研究拠点としての活動</a:t>
            </a:r>
          </a:p>
        </p:txBody>
      </p:sp>
      <p:sp>
        <p:nvSpPr>
          <p:cNvPr id="21" name="テキスト ボックス 28"/>
          <p:cNvSpPr txBox="1">
            <a:spLocks noChangeArrowheads="1"/>
          </p:cNvSpPr>
          <p:nvPr/>
        </p:nvSpPr>
        <p:spPr bwMode="auto">
          <a:xfrm>
            <a:off x="6759301" y="5108267"/>
            <a:ext cx="2992700" cy="1400383"/>
          </a:xfrm>
          <a:prstGeom prst="rect">
            <a:avLst/>
          </a:prstGeom>
          <a:noFill/>
          <a:ln>
            <a:noFill/>
          </a:ln>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◆大阪市立大学人工光合成研究センターは</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月から</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年間文部科学省共同利用・共同研究拠点「人工光合成研究拠点」として認定され、人工光合成研究の基礎研究と実用化へ向けた国際的な研究開発拠点として活動しています（月</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回のニュースレター配信・定期的な講演会の実施）。</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70502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93" name="角丸四角形 92"/>
          <p:cNvSpPr/>
          <p:nvPr/>
        </p:nvSpPr>
        <p:spPr>
          <a:xfrm>
            <a:off x="73076" y="571264"/>
            <a:ext cx="9704460" cy="619268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178198" y="1382779"/>
            <a:ext cx="5821436" cy="892552"/>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◆大阪府・市</a:t>
            </a:r>
            <a:r>
              <a:rPr lang="ja-JP" altLang="en-US" sz="1300" dirty="0">
                <a:solidFill>
                  <a:prstClr val="black"/>
                </a:solidFill>
                <a:latin typeface="Meiryo UI" pitchFamily="50" charset="-128"/>
                <a:ea typeface="Meiryo UI" pitchFamily="50" charset="-128"/>
                <a:cs typeface="Meiryo UI" pitchFamily="50" charset="-128"/>
              </a:rPr>
              <a:t>は</a:t>
            </a:r>
            <a:r>
              <a:rPr lang="ja-JP" altLang="en-US" sz="1300" dirty="0" smtClean="0">
                <a:solidFill>
                  <a:prstClr val="black"/>
                </a:solidFill>
                <a:latin typeface="Meiryo UI" pitchFamily="50" charset="-128"/>
                <a:ea typeface="Meiryo UI" pitchFamily="50" charset="-128"/>
                <a:cs typeface="Meiryo UI" pitchFamily="50" charset="-128"/>
              </a:rPr>
              <a:t>、金融機関と、環境・エネルギー施策の連携協力に関する協定を</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smtClean="0">
                <a:solidFill>
                  <a:prstClr val="black"/>
                </a:solidFill>
                <a:latin typeface="Meiryo UI" pitchFamily="50" charset="-128"/>
                <a:ea typeface="Meiryo UI" pitchFamily="50" charset="-128"/>
                <a:cs typeface="Meiryo UI" pitchFamily="50" charset="-128"/>
              </a:rPr>
              <a:t> 締結することにより、広域</a:t>
            </a:r>
            <a:r>
              <a:rPr lang="ja-JP" altLang="en-US" sz="1300" dirty="0">
                <a:solidFill>
                  <a:prstClr val="black"/>
                </a:solidFill>
                <a:latin typeface="Meiryo UI" pitchFamily="50" charset="-128"/>
                <a:ea typeface="Meiryo UI" pitchFamily="50" charset="-128"/>
                <a:cs typeface="Meiryo UI" pitchFamily="50" charset="-128"/>
              </a:rPr>
              <a:t>なネットワークやノウハウ</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持つ</a:t>
            </a:r>
            <a:r>
              <a:rPr lang="ja-JP" altLang="en-US" sz="1300" dirty="0" smtClean="0">
                <a:solidFill>
                  <a:prstClr val="black"/>
                </a:solidFill>
                <a:latin typeface="Meiryo UI" pitchFamily="50" charset="-128"/>
                <a:ea typeface="Meiryo UI" pitchFamily="50" charset="-128"/>
                <a:cs typeface="Meiryo UI" pitchFamily="50" charset="-128"/>
              </a:rPr>
              <a:t>金融機関と連携して、</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smtClean="0">
                <a:solidFill>
                  <a:prstClr val="black"/>
                </a:solidFill>
                <a:latin typeface="Meiryo UI" pitchFamily="50" charset="-128"/>
                <a:ea typeface="Meiryo UI" pitchFamily="50" charset="-128"/>
                <a:cs typeface="Meiryo UI" pitchFamily="50" charset="-128"/>
              </a:rPr>
              <a:t> 創エネ・省エネ等を促進するとともに、エネルギー施策の広報を行っています。</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smtClean="0">
                <a:solidFill>
                  <a:prstClr val="black"/>
                </a:solidFill>
                <a:latin typeface="Meiryo UI" pitchFamily="50" charset="-128"/>
                <a:ea typeface="Meiryo UI" pitchFamily="50" charset="-128"/>
                <a:cs typeface="Meiryo UI" pitchFamily="50" charset="-128"/>
              </a:rPr>
              <a:t>（</a:t>
            </a:r>
            <a:r>
              <a:rPr lang="en-US" altLang="ja-JP" sz="1300" dirty="0" smtClean="0">
                <a:solidFill>
                  <a:prstClr val="black"/>
                </a:solidFill>
                <a:latin typeface="Meiryo UI" pitchFamily="50" charset="-128"/>
                <a:ea typeface="Meiryo UI" pitchFamily="50" charset="-128"/>
                <a:cs typeface="Meiryo UI" pitchFamily="50" charset="-128"/>
              </a:rPr>
              <a:t>2014</a:t>
            </a:r>
            <a:r>
              <a:rPr lang="ja-JP" altLang="en-US" sz="1300" dirty="0" smtClean="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46" name="角丸四角形 45"/>
          <p:cNvSpPr/>
          <p:nvPr/>
        </p:nvSpPr>
        <p:spPr>
          <a:xfrm>
            <a:off x="136907" y="593674"/>
            <a:ext cx="402329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民間資金を活用したエネルギー施策の推進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83275" y="3291254"/>
            <a:ext cx="4457722"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　・「おおさかスマートエネルギーセンター」が実施する事業の趣旨に</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賛同頂いた金融機関から、府・市の環境・エネルギー関連施策</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を支援するために、預入金</a:t>
            </a:r>
            <a:r>
              <a:rPr lang="ja-JP" altLang="en-US" sz="1300" dirty="0">
                <a:solidFill>
                  <a:prstClr val="black"/>
                </a:solidFill>
                <a:latin typeface="Meiryo UI" pitchFamily="50" charset="-128"/>
                <a:ea typeface="Meiryo UI" pitchFamily="50" charset="-128"/>
                <a:cs typeface="Meiryo UI" pitchFamily="50" charset="-128"/>
              </a:rPr>
              <a:t>額</a:t>
            </a:r>
            <a:r>
              <a:rPr lang="ja-JP" altLang="en-US" sz="1300" dirty="0" smtClean="0">
                <a:solidFill>
                  <a:prstClr val="black"/>
                </a:solidFill>
                <a:latin typeface="Meiryo UI" pitchFamily="50" charset="-128"/>
                <a:ea typeface="Meiryo UI" pitchFamily="50" charset="-128"/>
                <a:cs typeface="Meiryo UI" pitchFamily="50" charset="-128"/>
              </a:rPr>
              <a:t>の一部を寄附いただいています。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9" name="角丸四角形 18"/>
          <p:cNvSpPr/>
          <p:nvPr/>
        </p:nvSpPr>
        <p:spPr>
          <a:xfrm>
            <a:off x="178198" y="1065823"/>
            <a:ext cx="3357993"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金融機関との連携協定による施策の推進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181752" y="2449784"/>
            <a:ext cx="3211730"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金融機関</a:t>
            </a:r>
            <a:r>
              <a:rPr lang="ja-JP" altLang="en-US" sz="1400" b="1" dirty="0" smtClean="0">
                <a:solidFill>
                  <a:prstClr val="black"/>
                </a:solidFill>
                <a:latin typeface="Meiryo UI" pitchFamily="50" charset="-128"/>
                <a:ea typeface="Meiryo UI" pitchFamily="50" charset="-128"/>
                <a:cs typeface="Meiryo UI" pitchFamily="50" charset="-128"/>
              </a:rPr>
              <a:t>の寄附を活用した施策の推進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24</a:t>
            </a:r>
          </a:p>
        </p:txBody>
      </p:sp>
      <p:sp>
        <p:nvSpPr>
          <p:cNvPr id="23" name="テキスト ボックス 22"/>
          <p:cNvSpPr txBox="1"/>
          <p:nvPr/>
        </p:nvSpPr>
        <p:spPr>
          <a:xfrm>
            <a:off x="178198" y="2748925"/>
            <a:ext cx="406064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◆大阪府・市は、金融機関からいただいた寄附を活用して、</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エネルギー施策を推進しています。</a:t>
            </a:r>
            <a:endParaRPr lang="ja-JP" altLang="en-US" sz="13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4281221" y="771759"/>
            <a:ext cx="3830273"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27" name="テキスト ボックス 26"/>
          <p:cNvSpPr txBox="1"/>
          <p:nvPr/>
        </p:nvSpPr>
        <p:spPr>
          <a:xfrm>
            <a:off x="-39555" y="4030385"/>
            <a:ext cx="6974645"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・大阪市は、大規模太陽光発電事業「大阪ひかりの森プロジェクト」の参画企業である金融機関から、</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大阪市の環境保全に関する知識の普及及びその他環境創造施策推進事業を支援するために、</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預入金</a:t>
            </a:r>
            <a:r>
              <a:rPr lang="ja-JP" altLang="en-US" sz="1300" dirty="0">
                <a:latin typeface="Meiryo UI" pitchFamily="50" charset="-128"/>
                <a:ea typeface="Meiryo UI" pitchFamily="50" charset="-128"/>
                <a:cs typeface="Meiryo UI" pitchFamily="50" charset="-128"/>
              </a:rPr>
              <a:t>額の</a:t>
            </a:r>
            <a:r>
              <a:rPr lang="ja-JP" altLang="en-US" sz="1300" dirty="0" smtClean="0">
                <a:latin typeface="Meiryo UI" pitchFamily="50" charset="-128"/>
                <a:ea typeface="Meiryo UI" pitchFamily="50" charset="-128"/>
                <a:cs typeface="Meiryo UI" pitchFamily="50" charset="-128"/>
              </a:rPr>
              <a:t>一部</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寄附いただきました。</a:t>
            </a:r>
            <a:endParaRPr lang="en-US" altLang="ja-JP" sz="1300" dirty="0" smtClean="0">
              <a:latin typeface="Meiryo UI" pitchFamily="50" charset="-128"/>
              <a:ea typeface="Meiryo UI" pitchFamily="50" charset="-128"/>
              <a:cs typeface="Meiryo UI" pitchFamily="50" charset="-128"/>
            </a:endParaRPr>
          </a:p>
        </p:txBody>
      </p:sp>
      <p:sp>
        <p:nvSpPr>
          <p:cNvPr id="29" name="正方形/長方形 28"/>
          <p:cNvSpPr/>
          <p:nvPr/>
        </p:nvSpPr>
        <p:spPr>
          <a:xfrm>
            <a:off x="4238844" y="4535889"/>
            <a:ext cx="2410672" cy="52632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大阪市</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2014</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実績</a:t>
            </a:r>
            <a:r>
              <a:rPr lang="ja-JP" altLang="en-US" sz="1000" dirty="0" smtClean="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　　大阪信用金庫「大阪ひかりの森定期預金」</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（預入金額の</a:t>
            </a:r>
            <a:r>
              <a:rPr lang="en-US" altLang="ja-JP" sz="1000" dirty="0" smtClean="0">
                <a:solidFill>
                  <a:schemeClr val="tx1"/>
                </a:solidFill>
                <a:latin typeface="Meiryo UI" pitchFamily="50" charset="-128"/>
                <a:ea typeface="Meiryo UI" pitchFamily="50" charset="-128"/>
                <a:cs typeface="Meiryo UI" pitchFamily="50" charset="-128"/>
              </a:rPr>
              <a:t>0.01</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4,200</a:t>
            </a:r>
            <a:r>
              <a:rPr lang="ja-JP" altLang="en-US" sz="1000" dirty="0" smtClean="0">
                <a:solidFill>
                  <a:schemeClr val="tx1"/>
                </a:solidFill>
                <a:latin typeface="Meiryo UI" pitchFamily="50" charset="-128"/>
                <a:ea typeface="Meiryo UI" pitchFamily="50" charset="-128"/>
                <a:cs typeface="Meiryo UI" pitchFamily="50" charset="-128"/>
              </a:rPr>
              <a:t>千円）</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59329" y="4830503"/>
            <a:ext cx="325657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企業の協賛による環境教育教材の作成</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33" name="テキスト ボックス 32"/>
          <p:cNvSpPr txBox="1"/>
          <p:nvPr/>
        </p:nvSpPr>
        <p:spPr>
          <a:xfrm>
            <a:off x="178198" y="5200961"/>
            <a:ext cx="793329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◆大阪府は、企業からの協賛により、小学生を対象としたエネルギーに関する環境教育教材を作成しています。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この教材を府内の小学校に配布し、授業等で活用いただいています。（大阪市を除く）</a:t>
            </a:r>
            <a:endParaRPr lang="en-US" altLang="ja-JP" sz="1300" dirty="0" smtClean="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7328647" y="6433759"/>
            <a:ext cx="24773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00" b="0" i="0" dirty="0" smtClean="0">
                <a:latin typeface="Meiryo UI" pitchFamily="50" charset="-128"/>
                <a:ea typeface="Meiryo UI" pitchFamily="50" charset="-128"/>
                <a:cs typeface="Meiryo UI" pitchFamily="50" charset="-128"/>
              </a:rPr>
              <a:t>教材冊子</a:t>
            </a:r>
            <a:endParaRPr lang="en-US" altLang="ja-JP" sz="1000" b="0" i="0" dirty="0" smtClean="0">
              <a:latin typeface="Meiryo UI" pitchFamily="50" charset="-128"/>
              <a:ea typeface="Meiryo UI" pitchFamily="50" charset="-128"/>
              <a:cs typeface="Meiryo UI" pitchFamily="50" charset="-128"/>
            </a:endParaRPr>
          </a:p>
          <a:p>
            <a:pPr marL="87313" indent="-87313" eaLnBrk="1" hangingPunct="1"/>
            <a:r>
              <a:rPr lang="ja-JP" altLang="en-US" sz="1000" b="0" i="0" dirty="0" smtClean="0">
                <a:latin typeface="Meiryo UI" pitchFamily="50" charset="-128"/>
                <a:ea typeface="Meiryo UI" pitchFamily="50" charset="-128"/>
                <a:cs typeface="Meiryo UI" pitchFamily="50" charset="-128"/>
              </a:rPr>
              <a:t>「考えよう！わたしたちの生活と環境・エネルギー」</a:t>
            </a:r>
            <a:endParaRPr lang="ja-JP" altLang="en-US" sz="1000" b="0" i="0" dirty="0">
              <a:latin typeface="Meiryo UI" pitchFamily="50" charset="-128"/>
              <a:ea typeface="Meiryo UI" pitchFamily="50" charset="-128"/>
              <a:cs typeface="Meiryo UI"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4110693320"/>
              </p:ext>
            </p:extLst>
          </p:nvPr>
        </p:nvGraphicFramePr>
        <p:xfrm>
          <a:off x="4724846" y="3077004"/>
          <a:ext cx="4912344" cy="883920"/>
        </p:xfrm>
        <a:graphic>
          <a:graphicData uri="http://schemas.openxmlformats.org/drawingml/2006/table">
            <a:tbl>
              <a:tblPr firstRow="1" bandRow="1">
                <a:tableStyleId>{5940675A-B579-460E-94D1-54222C63F5DA}</a:tableStyleId>
              </a:tblPr>
              <a:tblGrid>
                <a:gridCol w="1549296">
                  <a:extLst>
                    <a:ext uri="{9D8B030D-6E8A-4147-A177-3AD203B41FA5}">
                      <a16:colId xmlns:a16="http://schemas.microsoft.com/office/drawing/2014/main" val="3757262113"/>
                    </a:ext>
                  </a:extLst>
                </a:gridCol>
                <a:gridCol w="560508">
                  <a:extLst>
                    <a:ext uri="{9D8B030D-6E8A-4147-A177-3AD203B41FA5}">
                      <a16:colId xmlns:a16="http://schemas.microsoft.com/office/drawing/2014/main" val="2233054629"/>
                    </a:ext>
                  </a:extLst>
                </a:gridCol>
                <a:gridCol w="560508">
                  <a:extLst>
                    <a:ext uri="{9D8B030D-6E8A-4147-A177-3AD203B41FA5}">
                      <a16:colId xmlns:a16="http://schemas.microsoft.com/office/drawing/2014/main" val="2027108342"/>
                    </a:ext>
                  </a:extLst>
                </a:gridCol>
                <a:gridCol w="560508">
                  <a:extLst>
                    <a:ext uri="{9D8B030D-6E8A-4147-A177-3AD203B41FA5}">
                      <a16:colId xmlns:a16="http://schemas.microsoft.com/office/drawing/2014/main" val="346158796"/>
                    </a:ext>
                  </a:extLst>
                </a:gridCol>
                <a:gridCol w="560508">
                  <a:extLst>
                    <a:ext uri="{9D8B030D-6E8A-4147-A177-3AD203B41FA5}">
                      <a16:colId xmlns:a16="http://schemas.microsoft.com/office/drawing/2014/main" val="1555019360"/>
                    </a:ext>
                  </a:extLst>
                </a:gridCol>
                <a:gridCol w="560508">
                  <a:extLst>
                    <a:ext uri="{9D8B030D-6E8A-4147-A177-3AD203B41FA5}">
                      <a16:colId xmlns:a16="http://schemas.microsoft.com/office/drawing/2014/main" val="4015490920"/>
                    </a:ext>
                  </a:extLst>
                </a:gridCol>
                <a:gridCol w="560508">
                  <a:extLst>
                    <a:ext uri="{9D8B030D-6E8A-4147-A177-3AD203B41FA5}">
                      <a16:colId xmlns:a16="http://schemas.microsoft.com/office/drawing/2014/main" val="2482611279"/>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株</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関西アーバン銀行</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eco</a:t>
                      </a:r>
                      <a:r>
                        <a:rPr kumimoji="1" lang="ja-JP" altLang="en-US" sz="1000" dirty="0" smtClean="0">
                          <a:solidFill>
                            <a:schemeClr val="tx1"/>
                          </a:solidFill>
                          <a:latin typeface="Meiryo UI" panose="020B0604030504040204" pitchFamily="50" charset="-128"/>
                          <a:ea typeface="Meiryo UI" panose="020B0604030504040204" pitchFamily="50" charset="-128"/>
                        </a:rPr>
                        <a:t>定期預金等</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合併に伴い</a:t>
                      </a:r>
                      <a:r>
                        <a:rPr kumimoji="1" lang="en-US" altLang="ja-JP" sz="800" dirty="0" smtClean="0">
                          <a:solidFill>
                            <a:schemeClr val="tx1"/>
                          </a:solidFill>
                          <a:latin typeface="Meiryo UI" panose="020B0604030504040204" pitchFamily="50" charset="-128"/>
                          <a:ea typeface="Meiryo UI" panose="020B0604030504040204" pitchFamily="50" charset="-128"/>
                        </a:rPr>
                        <a:t>2019</a:t>
                      </a:r>
                      <a:r>
                        <a:rPr kumimoji="1" lang="ja-JP" altLang="en-US" sz="800" dirty="0" smtClean="0">
                          <a:solidFill>
                            <a:schemeClr val="tx1"/>
                          </a:solidFill>
                          <a:latin typeface="Meiryo UI" panose="020B0604030504040204" pitchFamily="50" charset="-128"/>
                          <a:ea typeface="Meiryo UI" panose="020B0604030504040204" pitchFamily="50" charset="-128"/>
                        </a:rPr>
                        <a:t>年</a:t>
                      </a:r>
                      <a:r>
                        <a:rPr kumimoji="1" lang="en-US" altLang="ja-JP" sz="800" dirty="0" smtClean="0">
                          <a:solidFill>
                            <a:schemeClr val="tx1"/>
                          </a:solidFill>
                          <a:latin typeface="Meiryo UI" panose="020B0604030504040204" pitchFamily="50" charset="-128"/>
                          <a:ea typeface="Meiryo UI" panose="020B0604030504040204" pitchFamily="50" charset="-128"/>
                        </a:rPr>
                        <a:t>4</a:t>
                      </a:r>
                      <a:r>
                        <a:rPr kumimoji="1" lang="ja-JP" altLang="en-US" sz="800" dirty="0" smtClean="0">
                          <a:solidFill>
                            <a:schemeClr val="tx1"/>
                          </a:solidFill>
                          <a:latin typeface="Meiryo UI" panose="020B0604030504040204" pitchFamily="50" charset="-128"/>
                          <a:ea typeface="Meiryo UI" panose="020B0604030504040204" pitchFamily="50" charset="-128"/>
                        </a:rPr>
                        <a:t>月</a:t>
                      </a:r>
                      <a:r>
                        <a:rPr kumimoji="1" lang="en-US" altLang="ja-JP" sz="800" dirty="0" smtClean="0">
                          <a:solidFill>
                            <a:schemeClr val="tx1"/>
                          </a:solidFill>
                          <a:latin typeface="Meiryo UI" panose="020B0604030504040204" pitchFamily="50" charset="-128"/>
                          <a:ea typeface="Meiryo UI" panose="020B0604030504040204" pitchFamily="50" charset="-128"/>
                        </a:rPr>
                        <a:t>1</a:t>
                      </a:r>
                      <a:r>
                        <a:rPr kumimoji="1" lang="ja-JP" altLang="en-US" sz="800" dirty="0" smtClean="0">
                          <a:solidFill>
                            <a:schemeClr val="tx1"/>
                          </a:solidFill>
                          <a:latin typeface="Meiryo UI" panose="020B0604030504040204" pitchFamily="50" charset="-128"/>
                          <a:ea typeface="Meiryo UI" panose="020B0604030504040204" pitchFamily="50" charset="-128"/>
                        </a:rPr>
                        <a:t>日より関西みらい銀行へ行名変更</a:t>
                      </a:r>
                      <a:endParaRPr kumimoji="1" lang="en-US" altLang="ja-JP" sz="8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3,060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2,780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3,260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2,060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2,040</a:t>
                      </a:r>
                    </a:p>
                  </a:txBody>
                  <a:tcPr anchor="ctr"/>
                </a:tc>
                <a:extLst>
                  <a:ext uri="{0D108BD9-81ED-4DB2-BD59-A6C34878D82A}">
                    <a16:rowId xmlns:a16="http://schemas.microsoft.com/office/drawing/2014/main" val="2124491204"/>
                  </a:ext>
                </a:extLst>
              </a:tr>
            </a:tbl>
          </a:graphicData>
        </a:graphic>
      </p:graphicFrame>
      <p:sp>
        <p:nvSpPr>
          <p:cNvPr id="31" name="テキスト ボックス 30"/>
          <p:cNvSpPr txBox="1"/>
          <p:nvPr/>
        </p:nvSpPr>
        <p:spPr>
          <a:xfrm>
            <a:off x="4357741" y="2840905"/>
            <a:ext cx="5166816"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＜大阪府・大阪市実績＞寄付額（千円）　</a:t>
            </a:r>
            <a:endParaRPr lang="en-US" altLang="ja-JP" sz="1000" strike="sngStrike" dirty="0" smtClean="0">
              <a:solidFill>
                <a:srgbClr val="FF0000"/>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9067477" y="287044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37" name="表 36"/>
          <p:cNvGraphicFramePr>
            <a:graphicFrameLocks noGrp="1"/>
          </p:cNvGraphicFramePr>
          <p:nvPr>
            <p:extLst>
              <p:ext uri="{D42A27DB-BD31-4B8C-83A1-F6EECF244321}">
                <p14:modId xmlns:p14="http://schemas.microsoft.com/office/powerpoint/2010/main" val="2944808073"/>
              </p:ext>
            </p:extLst>
          </p:nvPr>
        </p:nvGraphicFramePr>
        <p:xfrm>
          <a:off x="2514598" y="5930266"/>
          <a:ext cx="4420491" cy="731520"/>
        </p:xfrm>
        <a:graphic>
          <a:graphicData uri="http://schemas.openxmlformats.org/drawingml/2006/table">
            <a:tbl>
              <a:tblPr firstRow="1" bandRow="1">
                <a:tableStyleId>{5940675A-B579-460E-94D1-54222C63F5DA}</a:tableStyleId>
              </a:tblPr>
              <a:tblGrid>
                <a:gridCol w="1107331">
                  <a:extLst>
                    <a:ext uri="{9D8B030D-6E8A-4147-A177-3AD203B41FA5}">
                      <a16:colId xmlns:a16="http://schemas.microsoft.com/office/drawing/2014/main" val="3757262113"/>
                    </a:ext>
                  </a:extLst>
                </a:gridCol>
                <a:gridCol w="662632">
                  <a:extLst>
                    <a:ext uri="{9D8B030D-6E8A-4147-A177-3AD203B41FA5}">
                      <a16:colId xmlns:a16="http://schemas.microsoft.com/office/drawing/2014/main" val="2027108342"/>
                    </a:ext>
                  </a:extLst>
                </a:gridCol>
                <a:gridCol w="662632">
                  <a:extLst>
                    <a:ext uri="{9D8B030D-6E8A-4147-A177-3AD203B41FA5}">
                      <a16:colId xmlns:a16="http://schemas.microsoft.com/office/drawing/2014/main" val="346158796"/>
                    </a:ext>
                  </a:extLst>
                </a:gridCol>
                <a:gridCol w="662632">
                  <a:extLst>
                    <a:ext uri="{9D8B030D-6E8A-4147-A177-3AD203B41FA5}">
                      <a16:colId xmlns:a16="http://schemas.microsoft.com/office/drawing/2014/main" val="1555019360"/>
                    </a:ext>
                  </a:extLst>
                </a:gridCol>
                <a:gridCol w="662632">
                  <a:extLst>
                    <a:ext uri="{9D8B030D-6E8A-4147-A177-3AD203B41FA5}">
                      <a16:colId xmlns:a16="http://schemas.microsoft.com/office/drawing/2014/main" val="4015490920"/>
                    </a:ext>
                  </a:extLst>
                </a:gridCol>
                <a:gridCol w="662632">
                  <a:extLst>
                    <a:ext uri="{9D8B030D-6E8A-4147-A177-3AD203B41FA5}">
                      <a16:colId xmlns:a16="http://schemas.microsoft.com/office/drawing/2014/main" val="3892351729"/>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印刷部数（部）</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66,000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63,600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63,000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協賛企業（社）</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p>
                  </a:txBody>
                  <a:tcPr anchor="ctr"/>
                </a:tc>
                <a:extLst>
                  <a:ext uri="{0D108BD9-81ED-4DB2-BD59-A6C34878D82A}">
                    <a16:rowId xmlns:a16="http://schemas.microsoft.com/office/drawing/2014/main" val="1353595535"/>
                  </a:ext>
                </a:extLst>
              </a:tr>
            </a:tbl>
          </a:graphicData>
        </a:graphic>
      </p:graphicFrame>
      <p:sp>
        <p:nvSpPr>
          <p:cNvPr id="38" name="テキスト ボックス 37"/>
          <p:cNvSpPr txBox="1"/>
          <p:nvPr/>
        </p:nvSpPr>
        <p:spPr>
          <a:xfrm>
            <a:off x="2193900" y="5693404"/>
            <a:ext cx="1187683"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a:t>
            </a:r>
            <a:r>
              <a:rPr lang="ja-JP" altLang="en-US" sz="1000" dirty="0" smtClean="0">
                <a:latin typeface="Meiryo UI" pitchFamily="50" charset="-128"/>
                <a:ea typeface="Meiryo UI" pitchFamily="50" charset="-128"/>
                <a:cs typeface="Meiryo UI" pitchFamily="50" charset="-128"/>
              </a:rPr>
              <a:t>実績＞</a:t>
            </a:r>
            <a:endParaRPr lang="en-US" altLang="ja-JP" sz="1000" dirty="0" smtClean="0">
              <a:latin typeface="Meiryo UI" pitchFamily="50" charset="-128"/>
              <a:ea typeface="Meiryo UI" pitchFamily="50" charset="-128"/>
              <a:cs typeface="Meiryo UI" pitchFamily="50" charset="-128"/>
            </a:endParaRPr>
          </a:p>
        </p:txBody>
      </p:sp>
      <p:sp>
        <p:nvSpPr>
          <p:cNvPr id="40" name="テキスト ボックス 39"/>
          <p:cNvSpPr txBox="1"/>
          <p:nvPr/>
        </p:nvSpPr>
        <p:spPr>
          <a:xfrm>
            <a:off x="6229485" y="568404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36" name="正方形/長方形 35"/>
          <p:cNvSpPr/>
          <p:nvPr/>
        </p:nvSpPr>
        <p:spPr>
          <a:xfrm>
            <a:off x="5942975" y="1260394"/>
            <a:ext cx="3513744" cy="145391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（大阪府・大阪市実績）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毎年度、大阪府内店舗</a:t>
            </a:r>
            <a:r>
              <a:rPr lang="ja-JP" altLang="en-US" sz="1000" dirty="0">
                <a:solidFill>
                  <a:schemeClr val="tx1"/>
                </a:solidFill>
                <a:latin typeface="Meiryo UI" pitchFamily="50" charset="-128"/>
                <a:ea typeface="Meiryo UI" pitchFamily="50" charset="-128"/>
                <a:cs typeface="Meiryo UI" pitchFamily="50" charset="-128"/>
              </a:rPr>
              <a:t>にチラシを</a:t>
            </a:r>
            <a:r>
              <a:rPr lang="ja-JP" altLang="en-US" sz="1000" dirty="0" smtClean="0">
                <a:solidFill>
                  <a:schemeClr val="tx1"/>
                </a:solidFill>
                <a:latin typeface="Meiryo UI" pitchFamily="50" charset="-128"/>
                <a:ea typeface="Meiryo UI" pitchFamily="50" charset="-128"/>
                <a:cs typeface="Meiryo UI" pitchFamily="50" charset="-128"/>
              </a:rPr>
              <a:t>配架のほか</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6112111" y="210430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セミナーを</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件開催（</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a:t>
            </a:r>
            <a:r>
              <a:rPr lang="ja-JP" altLang="en-US" sz="1000" dirty="0" smtClean="0">
                <a:solidFill>
                  <a:schemeClr val="tx1"/>
                </a:solidFill>
                <a:latin typeface="Meiryo UI" panose="020B0604030504040204" pitchFamily="50" charset="-128"/>
                <a:ea typeface="Meiryo UI" panose="020B0604030504040204" pitchFamily="50" charset="-128"/>
              </a:rPr>
              <a:t>エネルギー</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新時代の到来＜電力の自由化・省エネを活用したコスト削減＞</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6112111" y="1586768"/>
            <a:ext cx="3412446" cy="62848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セミナーを</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件開催（</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～これからの</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創エネ・省エネを考える～</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a:t>
            </a:r>
            <a:endParaRPr lang="ja-JP" altLang="en-US" sz="1000" dirty="0" smtClean="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stretch>
            <a:fillRect/>
          </a:stretch>
        </p:blipFill>
        <p:spPr>
          <a:xfrm>
            <a:off x="7631911" y="4001203"/>
            <a:ext cx="1731253" cy="2446003"/>
          </a:xfrm>
          <a:prstGeom prst="rect">
            <a:avLst/>
          </a:prstGeom>
        </p:spPr>
      </p:pic>
    </p:spTree>
    <p:extLst>
      <p:ext uri="{BB962C8B-B14F-4D97-AF65-F5344CB8AC3E}">
        <p14:creationId xmlns:p14="http://schemas.microsoft.com/office/powerpoint/2010/main" val="2897170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4" name="角丸四角形 3"/>
          <p:cNvSpPr/>
          <p:nvPr/>
        </p:nvSpPr>
        <p:spPr>
          <a:xfrm>
            <a:off x="64073" y="1204184"/>
            <a:ext cx="9694076" cy="554531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1264363"/>
            <a:ext cx="3333525" cy="34067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省エネ</a:t>
            </a:r>
            <a:r>
              <a:rPr lang="ja-JP" altLang="en-US" sz="1600" b="1" dirty="0">
                <a:solidFill>
                  <a:schemeClr val="tx1"/>
                </a:solidFill>
                <a:latin typeface="Meiryo UI" pitchFamily="50" charset="-128"/>
                <a:ea typeface="Meiryo UI" pitchFamily="50" charset="-128"/>
                <a:cs typeface="Meiryo UI" pitchFamily="50" charset="-128"/>
              </a:rPr>
              <a:t>・省</a:t>
            </a:r>
            <a:r>
              <a:rPr lang="en-US" altLang="ja-JP" sz="1600" b="1" dirty="0" smtClean="0">
                <a:solidFill>
                  <a:schemeClr val="tx1"/>
                </a:solidFill>
                <a:latin typeface="Meiryo UI" pitchFamily="50" charset="-128"/>
                <a:ea typeface="Meiryo UI" pitchFamily="50" charset="-128"/>
                <a:cs typeface="Meiryo UI" pitchFamily="50" charset="-128"/>
              </a:rPr>
              <a:t>CO</a:t>
            </a:r>
            <a:r>
              <a:rPr lang="en-US" altLang="ja-JP" sz="1200" b="1" dirty="0" smtClean="0">
                <a:solidFill>
                  <a:schemeClr val="tx1"/>
                </a:solidFill>
                <a:latin typeface="Meiryo UI" pitchFamily="50" charset="-128"/>
                <a:ea typeface="Meiryo UI" pitchFamily="50" charset="-128"/>
                <a:cs typeface="Meiryo UI" pitchFamily="50" charset="-128"/>
              </a:rPr>
              <a:t>2</a:t>
            </a:r>
            <a:r>
              <a:rPr lang="ja-JP" altLang="en-US" sz="1600" b="1" dirty="0" smtClean="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91921" y="1729296"/>
            <a:ext cx="950803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◆中小事業者</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対して、省エネ診断の利用促進、エネルギーマネジメントシステム（</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によるエネルギーの「見える化」の普及などを中心とした、</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省エネ･省</a:t>
            </a:r>
            <a:r>
              <a:rPr lang="en-US" altLang="ja-JP" b="0" i="0" dirty="0" smtClean="0">
                <a:latin typeface="Meiryo UI" pitchFamily="50" charset="-128"/>
                <a:ea typeface="Meiryo UI" pitchFamily="50" charset="-128"/>
                <a:cs typeface="Meiryo UI" pitchFamily="50" charset="-128"/>
              </a:rPr>
              <a:t>CO</a:t>
            </a:r>
            <a:r>
              <a:rPr lang="en-US" altLang="ja-JP" sz="105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のアドバイスを行っています。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◆また</a:t>
            </a:r>
            <a:r>
              <a:rPr lang="ja-JP" altLang="en-US" b="0" i="0" dirty="0">
                <a:latin typeface="Meiryo UI" pitchFamily="50" charset="-128"/>
                <a:ea typeface="Meiryo UI" pitchFamily="50" charset="-128"/>
                <a:cs typeface="Meiryo UI" pitchFamily="50" charset="-128"/>
              </a:rPr>
              <a:t>、セミナーの開催やホームページによる</a:t>
            </a:r>
            <a:r>
              <a:rPr lang="ja-JP" altLang="en-US" b="0" i="0" dirty="0" smtClean="0">
                <a:latin typeface="Meiryo UI" pitchFamily="50" charset="-128"/>
                <a:ea typeface="Meiryo UI" pitchFamily="50" charset="-128"/>
                <a:cs typeface="Meiryo UI" pitchFamily="50" charset="-128"/>
              </a:rPr>
              <a:t>省エネ技術等の情報発信、商工会議所・商工会等の事業者支援機関や業界</a:t>
            </a:r>
            <a:r>
              <a:rPr lang="ja-JP" altLang="en-US" b="0" i="0" dirty="0">
                <a:latin typeface="Meiryo UI" pitchFamily="50" charset="-128"/>
                <a:ea typeface="Meiryo UI" pitchFamily="50" charset="-128"/>
                <a:cs typeface="Meiryo UI" pitchFamily="50" charset="-128"/>
              </a:rPr>
              <a:t>団体と連携</a:t>
            </a:r>
            <a:r>
              <a:rPr lang="ja-JP" altLang="en-US" b="0" i="0" dirty="0" smtClean="0">
                <a:latin typeface="Meiryo UI" pitchFamily="50" charset="-128"/>
                <a:ea typeface="Meiryo UI" pitchFamily="50" charset="-128"/>
                <a:cs typeface="Meiryo UI" pitchFamily="50" charset="-128"/>
              </a:rPr>
              <a:t>した</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smtClean="0">
                <a:latin typeface="Meiryo UI" pitchFamily="50" charset="-128"/>
                <a:ea typeface="Meiryo UI" pitchFamily="50" charset="-128"/>
                <a:cs typeface="Meiryo UI" pitchFamily="50" charset="-128"/>
              </a:rPr>
              <a:t> 省エネ施策の周知・</a:t>
            </a:r>
            <a:r>
              <a:rPr lang="en-US" altLang="ja-JP" b="0" i="0" dirty="0" smtClean="0">
                <a:latin typeface="Meiryo UI" pitchFamily="50" charset="-128"/>
                <a:ea typeface="Meiryo UI" pitchFamily="50" charset="-128"/>
                <a:cs typeface="Meiryo UI" pitchFamily="50" charset="-128"/>
              </a:rPr>
              <a:t>PR</a:t>
            </a:r>
            <a:r>
              <a:rPr lang="ja-JP" altLang="en-US" b="0" i="0" dirty="0" smtClean="0">
                <a:latin typeface="Meiryo UI" pitchFamily="50" charset="-128"/>
                <a:ea typeface="Meiryo UI" pitchFamily="50" charset="-128"/>
                <a:cs typeface="Meiryo UI" pitchFamily="50" charset="-128"/>
              </a:rPr>
              <a:t>を行っています。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◆さらに啓発イベントへの出展や、府民や中小事業者を対象とした出前講座の実施等により、省エネ</a:t>
            </a:r>
            <a:r>
              <a:rPr lang="ja-JP" altLang="en-US" b="0" i="0" dirty="0">
                <a:latin typeface="Meiryo UI" pitchFamily="50" charset="-128"/>
                <a:ea typeface="Meiryo UI" pitchFamily="50" charset="-128"/>
                <a:cs typeface="Meiryo UI" pitchFamily="50" charset="-128"/>
              </a:rPr>
              <a:t>・省</a:t>
            </a:r>
            <a:r>
              <a:rPr lang="en-US" altLang="ja-JP" b="0" i="0" dirty="0">
                <a:latin typeface="Meiryo UI" pitchFamily="50" charset="-128"/>
                <a:ea typeface="Meiryo UI" pitchFamily="50" charset="-128"/>
                <a:cs typeface="Meiryo UI" pitchFamily="50" charset="-128"/>
              </a:rPr>
              <a:t>CO</a:t>
            </a:r>
            <a:r>
              <a:rPr lang="en-US" altLang="ja-JP" sz="105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の取組みの</a:t>
            </a:r>
            <a:r>
              <a:rPr lang="ja-JP" altLang="en-US" b="0" i="0" dirty="0" smtClean="0">
                <a:latin typeface="Meiryo UI" pitchFamily="50" charset="-128"/>
                <a:ea typeface="Meiryo UI" pitchFamily="50" charset="-128"/>
                <a:cs typeface="Meiryo UI" pitchFamily="50" charset="-128"/>
              </a:rPr>
              <a:t>普及促進を図ります。</a:t>
            </a:r>
            <a:endParaRPr lang="en-US" altLang="ja-JP" b="0" i="0" dirty="0" smtClean="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4" y="4762037"/>
            <a:ext cx="904301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◆大阪府立環境農林水産総合研究所等の専門</a:t>
            </a:r>
            <a:r>
              <a:rPr lang="ja-JP" altLang="en-US" b="0" i="0" dirty="0">
                <a:latin typeface="Meiryo UI" pitchFamily="50" charset="-128"/>
                <a:ea typeface="Meiryo UI" pitchFamily="50" charset="-128"/>
                <a:cs typeface="Meiryo UI" pitchFamily="50" charset="-128"/>
              </a:rPr>
              <a:t>機関</a:t>
            </a:r>
            <a:r>
              <a:rPr lang="ja-JP" altLang="en-US" b="0" i="0" dirty="0" smtClean="0">
                <a:latin typeface="Meiryo UI" pitchFamily="50" charset="-128"/>
                <a:ea typeface="Meiryo UI" pitchFamily="50" charset="-128"/>
                <a:cs typeface="Meiryo UI" pitchFamily="50" charset="-128"/>
              </a:rPr>
              <a:t>が実施する省エネ診断と連携して、中小事業者等への利用促進を図ります。</a:t>
            </a:r>
            <a:endParaRPr lang="ja-JP" altLang="en-US" b="0" i="0" dirty="0">
              <a:latin typeface="Meiryo UI" pitchFamily="50" charset="-128"/>
              <a:ea typeface="Meiryo UI" pitchFamily="50" charset="-128"/>
              <a:cs typeface="Meiryo UI" pitchFamily="50" charset="-128"/>
            </a:endParaRPr>
          </a:p>
        </p:txBody>
      </p:sp>
      <p:grpSp>
        <p:nvGrpSpPr>
          <p:cNvPr id="2" name="グループ化 1"/>
          <p:cNvGrpSpPr/>
          <p:nvPr/>
        </p:nvGrpSpPr>
        <p:grpSpPr>
          <a:xfrm>
            <a:off x="12349" y="5098661"/>
            <a:ext cx="4623231" cy="1495676"/>
            <a:chOff x="3628814" y="5111606"/>
            <a:chExt cx="3754846" cy="1495676"/>
          </a:xfrm>
        </p:grpSpPr>
        <p:sp>
          <p:nvSpPr>
            <p:cNvPr id="16" name="テキスト ボックス 136"/>
            <p:cNvSpPr txBox="1"/>
            <p:nvPr/>
          </p:nvSpPr>
          <p:spPr>
            <a:xfrm>
              <a:off x="3628814" y="5111606"/>
              <a:ext cx="1574643" cy="261610"/>
            </a:xfrm>
            <a:prstGeom prst="rect">
              <a:avLst/>
            </a:prstGeom>
            <a:noFill/>
          </p:spPr>
          <p:txBody>
            <a:bodyPr wrap="square" rtlCol="0">
              <a:spAutoFit/>
            </a:bodyPr>
            <a:lstStyle/>
            <a:p>
              <a:r>
                <a:rPr lang="ja-JP" altLang="en-US" sz="1100" dirty="0" smtClean="0">
                  <a:latin typeface="Meiryo UI" pitchFamily="50" charset="-128"/>
                  <a:ea typeface="Meiryo UI" pitchFamily="50" charset="-128"/>
                  <a:cs typeface="Meiryo UI" pitchFamily="50" charset="-128"/>
                </a:rPr>
                <a:t>＜省エネ診断のフロー＞</a:t>
              </a:r>
              <a:endParaRPr lang="ja-JP" altLang="en-US" sz="1100" dirty="0">
                <a:latin typeface="Meiryo UI" pitchFamily="50" charset="-128"/>
                <a:ea typeface="Meiryo UI" pitchFamily="50" charset="-128"/>
                <a:cs typeface="Meiryo UI" pitchFamily="50" charset="-128"/>
              </a:endParaRPr>
            </a:p>
          </p:txBody>
        </p:sp>
        <p:sp>
          <p:nvSpPr>
            <p:cNvPr id="17" name="角丸四角形 16"/>
            <p:cNvSpPr/>
            <p:nvPr/>
          </p:nvSpPr>
          <p:spPr>
            <a:xfrm>
              <a:off x="3875073" y="539054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Meiryo UI" pitchFamily="50" charset="-128"/>
                  <a:ea typeface="Meiryo UI" pitchFamily="50" charset="-128"/>
                  <a:cs typeface="Meiryo UI" pitchFamily="50" charset="-128"/>
                </a:rPr>
                <a:t>申込・事前調査</a:t>
              </a:r>
            </a:p>
          </p:txBody>
        </p:sp>
        <p:sp>
          <p:nvSpPr>
            <p:cNvPr id="18" name="角丸四角形 17"/>
            <p:cNvSpPr/>
            <p:nvPr/>
          </p:nvSpPr>
          <p:spPr>
            <a:xfrm>
              <a:off x="3875073"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a:t>
              </a:r>
              <a:r>
                <a:rPr lang="ja-JP" altLang="en-US" sz="1100" dirty="0" smtClean="0">
                  <a:solidFill>
                    <a:schemeClr val="tx1"/>
                  </a:solidFill>
                  <a:latin typeface="Meiryo UI" pitchFamily="50" charset="-128"/>
                  <a:ea typeface="Meiryo UI" pitchFamily="50" charset="-128"/>
                  <a:cs typeface="Meiryo UI" pitchFamily="50" charset="-128"/>
                </a:rPr>
                <a:t>調査</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19" name="直線矢印コネクタ 18"/>
            <p:cNvCxnSpPr>
              <a:stCxn id="17" idx="2"/>
              <a:endCxn id="18" idx="0"/>
            </p:cNvCxnSpPr>
            <p:nvPr/>
          </p:nvCxnSpPr>
          <p:spPr>
            <a:xfrm>
              <a:off x="4470590"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96967" y="5399638"/>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r>
                <a:rPr lang="ja-JP" altLang="en-US" sz="1000" dirty="0" smtClean="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設備</a:t>
              </a:r>
              <a:r>
                <a:rPr lang="ja-JP" altLang="en-US" sz="1000" dirty="0">
                  <a:latin typeface="Meiryo UI" pitchFamily="50" charset="-128"/>
                  <a:ea typeface="Meiryo UI" pitchFamily="50" charset="-128"/>
                  <a:cs typeface="Meiryo UI" pitchFamily="50" charset="-128"/>
                </a:rPr>
                <a:t>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5072775" y="6351131"/>
              <a:ext cx="1361401"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a:t>
              </a:r>
              <a:r>
                <a:rPr lang="ja-JP" altLang="en-US" sz="1000" dirty="0" smtClean="0">
                  <a:latin typeface="Meiryo UI" pitchFamily="50" charset="-128"/>
                  <a:ea typeface="Meiryo UI" pitchFamily="50" charset="-128"/>
                  <a:cs typeface="Meiryo UI" pitchFamily="50" charset="-128"/>
                </a:rPr>
                <a:t>説明</a:t>
              </a:r>
              <a:r>
                <a:rPr lang="en-US" altLang="ja-JP" sz="1000" dirty="0" smtClean="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40" name="角丸四角形 39"/>
            <p:cNvSpPr/>
            <p:nvPr/>
          </p:nvSpPr>
          <p:spPr>
            <a:xfrm>
              <a:off x="3875073"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診断結果</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41" name="直線矢印コネクタ 40"/>
            <p:cNvCxnSpPr>
              <a:stCxn id="18" idx="2"/>
            </p:cNvCxnSpPr>
            <p:nvPr/>
          </p:nvCxnSpPr>
          <p:spPr>
            <a:xfrm>
              <a:off x="4470589"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5066107" y="5877272"/>
              <a:ext cx="2317553"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診断員</a:t>
              </a:r>
              <a:r>
                <a:rPr lang="ja-JP" altLang="en-US" sz="1000" dirty="0">
                  <a:latin typeface="Meiryo UI" pitchFamily="50" charset="-128"/>
                  <a:ea typeface="Meiryo UI" pitchFamily="50" charset="-128"/>
                  <a:cs typeface="Meiryo UI" pitchFamily="50" charset="-128"/>
                </a:rPr>
                <a:t>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972017"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a:t>
              </a:r>
              <a:r>
                <a:rPr lang="ja-JP" altLang="en-US" sz="1000" dirty="0" smtClean="0">
                  <a:latin typeface="Meiryo UI" pitchFamily="50" charset="-128"/>
                  <a:ea typeface="Meiryo UI" pitchFamily="50" charset="-128"/>
                  <a:cs typeface="Meiryo UI" pitchFamily="50" charset="-128"/>
                </a:rPr>
                <a:t>月＞</a:t>
              </a:r>
              <a:endParaRPr lang="en-US" altLang="ja-JP" sz="1000" dirty="0">
                <a:latin typeface="Meiryo UI" pitchFamily="50" charset="-128"/>
                <a:ea typeface="Meiryo UI" pitchFamily="50" charset="-128"/>
                <a:cs typeface="Meiryo UI" pitchFamily="50" charset="-128"/>
              </a:endParaRPr>
            </a:p>
          </p:txBody>
        </p:sp>
      </p:grpSp>
      <p:sp>
        <p:nvSpPr>
          <p:cNvPr id="30" name="角丸四角形 29"/>
          <p:cNvSpPr/>
          <p:nvPr/>
        </p:nvSpPr>
        <p:spPr>
          <a:xfrm>
            <a:off x="1208584" y="510657"/>
            <a:ext cx="8549565" cy="653042"/>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エネルギー使用量等の「見える化」を進めるなど、省エネ型ライフスタイル･ビジネススタイルへの転換に向けた取組みを進め、省エネ機器・設備の導入及び住宅･建築物の省エネ化の取組みを促進します。</a:t>
            </a:r>
            <a:endParaRPr lang="en-US" altLang="ja-JP" sz="1600" b="1" dirty="0" smtClean="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88626" y="592167"/>
            <a:ext cx="1119957"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25</a:t>
            </a:r>
            <a:endParaRPr lang="ja-JP" altLang="en-US" b="1" dirty="0">
              <a:solidFill>
                <a:prstClr val="white"/>
              </a:solidFill>
            </a:endParaRPr>
          </a:p>
        </p:txBody>
      </p:sp>
      <p:sp>
        <p:nvSpPr>
          <p:cNvPr id="37" name="角丸四角形 36"/>
          <p:cNvSpPr/>
          <p:nvPr/>
        </p:nvSpPr>
        <p:spPr>
          <a:xfrm>
            <a:off x="112965" y="4473799"/>
            <a:ext cx="219123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省エネ診断の利用促進</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3422941" y="1364429"/>
            <a:ext cx="2919113"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6504955" y="4466547"/>
            <a:ext cx="1009833"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セミナーの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36" name="テキスト ボックス 35"/>
          <p:cNvSpPr txBox="1"/>
          <p:nvPr/>
        </p:nvSpPr>
        <p:spPr>
          <a:xfrm>
            <a:off x="8113076" y="4454785"/>
            <a:ext cx="1411068"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啓発イベント出展の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786" y="5216887"/>
            <a:ext cx="1593803" cy="1095183"/>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5823" y="3118325"/>
            <a:ext cx="1705574" cy="127918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688" y="3145457"/>
            <a:ext cx="1708368" cy="1281276"/>
          </a:xfrm>
          <a:prstGeom prst="rect">
            <a:avLst/>
          </a:prstGeom>
        </p:spPr>
      </p:pic>
      <p:sp>
        <p:nvSpPr>
          <p:cNvPr id="34" name="テキスト ボックス 33"/>
          <p:cNvSpPr txBox="1"/>
          <p:nvPr/>
        </p:nvSpPr>
        <p:spPr>
          <a:xfrm>
            <a:off x="6100551" y="1370783"/>
            <a:ext cx="2468785"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2013</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テキスト ボックス 42"/>
          <p:cNvSpPr txBox="1"/>
          <p:nvPr/>
        </p:nvSpPr>
        <p:spPr>
          <a:xfrm>
            <a:off x="3109704" y="6348618"/>
            <a:ext cx="1195521"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省エネ診断の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graphicFrame>
        <p:nvGraphicFramePr>
          <p:cNvPr id="35" name="表 34"/>
          <p:cNvGraphicFramePr>
            <a:graphicFrameLocks noGrp="1"/>
          </p:cNvGraphicFramePr>
          <p:nvPr>
            <p:extLst>
              <p:ext uri="{D42A27DB-BD31-4B8C-83A1-F6EECF244321}">
                <p14:modId xmlns:p14="http://schemas.microsoft.com/office/powerpoint/2010/main" val="359747769"/>
              </p:ext>
            </p:extLst>
          </p:nvPr>
        </p:nvGraphicFramePr>
        <p:xfrm>
          <a:off x="112965" y="3161153"/>
          <a:ext cx="5955969" cy="1219200"/>
        </p:xfrm>
        <a:graphic>
          <a:graphicData uri="http://schemas.openxmlformats.org/drawingml/2006/table">
            <a:tbl>
              <a:tblPr firstRow="1" bandRow="1">
                <a:tableStyleId>{5940675A-B579-460E-94D1-54222C63F5DA}</a:tableStyleId>
              </a:tblPr>
              <a:tblGrid>
                <a:gridCol w="1676425">
                  <a:extLst>
                    <a:ext uri="{9D8B030D-6E8A-4147-A177-3AD203B41FA5}">
                      <a16:colId xmlns:a16="http://schemas.microsoft.com/office/drawing/2014/main" val="3757262113"/>
                    </a:ext>
                  </a:extLst>
                </a:gridCol>
                <a:gridCol w="581472">
                  <a:extLst>
                    <a:ext uri="{9D8B030D-6E8A-4147-A177-3AD203B41FA5}">
                      <a16:colId xmlns:a16="http://schemas.microsoft.com/office/drawing/2014/main" val="3128077813"/>
                    </a:ext>
                  </a:extLst>
                </a:gridCol>
                <a:gridCol w="535042">
                  <a:extLst>
                    <a:ext uri="{9D8B030D-6E8A-4147-A177-3AD203B41FA5}">
                      <a16:colId xmlns:a16="http://schemas.microsoft.com/office/drawing/2014/main" val="2233054629"/>
                    </a:ext>
                  </a:extLst>
                </a:gridCol>
                <a:gridCol w="535042">
                  <a:extLst>
                    <a:ext uri="{9D8B030D-6E8A-4147-A177-3AD203B41FA5}">
                      <a16:colId xmlns:a16="http://schemas.microsoft.com/office/drawing/2014/main" val="2027108342"/>
                    </a:ext>
                  </a:extLst>
                </a:gridCol>
                <a:gridCol w="656997">
                  <a:extLst>
                    <a:ext uri="{9D8B030D-6E8A-4147-A177-3AD203B41FA5}">
                      <a16:colId xmlns:a16="http://schemas.microsoft.com/office/drawing/2014/main" val="346158796"/>
                    </a:ext>
                  </a:extLst>
                </a:gridCol>
                <a:gridCol w="656997">
                  <a:extLst>
                    <a:ext uri="{9D8B030D-6E8A-4147-A177-3AD203B41FA5}">
                      <a16:colId xmlns:a16="http://schemas.microsoft.com/office/drawing/2014/main" val="1555019360"/>
                    </a:ext>
                  </a:extLst>
                </a:gridCol>
                <a:gridCol w="656997">
                  <a:extLst>
                    <a:ext uri="{9D8B030D-6E8A-4147-A177-3AD203B41FA5}">
                      <a16:colId xmlns:a16="http://schemas.microsoft.com/office/drawing/2014/main" val="4015490920"/>
                    </a:ext>
                  </a:extLst>
                </a:gridCol>
                <a:gridCol w="656997">
                  <a:extLst>
                    <a:ext uri="{9D8B030D-6E8A-4147-A177-3AD203B41FA5}">
                      <a16:colId xmlns:a16="http://schemas.microsoft.com/office/drawing/2014/main" val="1255061239"/>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セミナー開催、講演（回）</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28</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啓発イベントへの出展（回）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事業者・団体訪問（回）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144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221</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チラシ配布（部）</a:t>
                      </a:r>
                      <a:endParaRPr kumimoji="1" lang="en-US" altLang="ja-JP" sz="1000" dirty="0" smtClean="0">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81,000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41,711</a:t>
                      </a:r>
                    </a:p>
                  </a:txBody>
                  <a:tcPr anchor="ctr"/>
                </a:tc>
                <a:extLst>
                  <a:ext uri="{0D108BD9-81ED-4DB2-BD59-A6C34878D82A}">
                    <a16:rowId xmlns:a16="http://schemas.microsoft.com/office/drawing/2014/main" val="4236387690"/>
                  </a:ext>
                </a:extLst>
              </a:tr>
            </a:tbl>
          </a:graphicData>
        </a:graphic>
      </p:graphicFrame>
      <p:sp>
        <p:nvSpPr>
          <p:cNvPr id="42" name="テキスト ボックス 41"/>
          <p:cNvSpPr txBox="1"/>
          <p:nvPr/>
        </p:nvSpPr>
        <p:spPr>
          <a:xfrm>
            <a:off x="5315105" y="2947336"/>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4" name="テキスト ボックス 43"/>
          <p:cNvSpPr txBox="1"/>
          <p:nvPr/>
        </p:nvSpPr>
        <p:spPr>
          <a:xfrm>
            <a:off x="93078" y="2924913"/>
            <a:ext cx="3226001"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再掲</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毎年度のホームページでの情報提供のほか</a:t>
            </a:r>
          </a:p>
        </p:txBody>
      </p:sp>
      <p:graphicFrame>
        <p:nvGraphicFramePr>
          <p:cNvPr id="47" name="表 46"/>
          <p:cNvGraphicFramePr>
            <a:graphicFrameLocks noGrp="1"/>
          </p:cNvGraphicFramePr>
          <p:nvPr>
            <p:extLst>
              <p:ext uri="{D42A27DB-BD31-4B8C-83A1-F6EECF244321}">
                <p14:modId xmlns:p14="http://schemas.microsoft.com/office/powerpoint/2010/main" val="3080284631"/>
              </p:ext>
            </p:extLst>
          </p:nvPr>
        </p:nvGraphicFramePr>
        <p:xfrm>
          <a:off x="4679678" y="5289645"/>
          <a:ext cx="4971710" cy="1371600"/>
        </p:xfrm>
        <a:graphic>
          <a:graphicData uri="http://schemas.openxmlformats.org/drawingml/2006/table">
            <a:tbl>
              <a:tblPr firstRow="1" bandRow="1">
                <a:tableStyleId>{5940675A-B579-460E-94D1-54222C63F5DA}</a:tableStyleId>
              </a:tblPr>
              <a:tblGrid>
                <a:gridCol w="1317710">
                  <a:extLst>
                    <a:ext uri="{9D8B030D-6E8A-4147-A177-3AD203B41FA5}">
                      <a16:colId xmlns:a16="http://schemas.microsoft.com/office/drawing/2014/main" val="3757262113"/>
                    </a:ext>
                  </a:extLst>
                </a:gridCol>
                <a:gridCol w="522000">
                  <a:extLst>
                    <a:ext uri="{9D8B030D-6E8A-4147-A177-3AD203B41FA5}">
                      <a16:colId xmlns:a16="http://schemas.microsoft.com/office/drawing/2014/main" val="3128077813"/>
                    </a:ext>
                  </a:extLst>
                </a:gridCol>
                <a:gridCol w="522000">
                  <a:extLst>
                    <a:ext uri="{9D8B030D-6E8A-4147-A177-3AD203B41FA5}">
                      <a16:colId xmlns:a16="http://schemas.microsoft.com/office/drawing/2014/main" val="2233054629"/>
                    </a:ext>
                  </a:extLst>
                </a:gridCol>
                <a:gridCol w="522000">
                  <a:extLst>
                    <a:ext uri="{9D8B030D-6E8A-4147-A177-3AD203B41FA5}">
                      <a16:colId xmlns:a16="http://schemas.microsoft.com/office/drawing/2014/main" val="2027108342"/>
                    </a:ext>
                  </a:extLst>
                </a:gridCol>
                <a:gridCol w="522000">
                  <a:extLst>
                    <a:ext uri="{9D8B030D-6E8A-4147-A177-3AD203B41FA5}">
                      <a16:colId xmlns:a16="http://schemas.microsoft.com/office/drawing/2014/main" val="346158796"/>
                    </a:ext>
                  </a:extLst>
                </a:gridCol>
                <a:gridCol w="522000">
                  <a:extLst>
                    <a:ext uri="{9D8B030D-6E8A-4147-A177-3AD203B41FA5}">
                      <a16:colId xmlns:a16="http://schemas.microsoft.com/office/drawing/2014/main" val="1555019360"/>
                    </a:ext>
                  </a:extLst>
                </a:gridCol>
                <a:gridCol w="522000">
                  <a:extLst>
                    <a:ext uri="{9D8B030D-6E8A-4147-A177-3AD203B41FA5}">
                      <a16:colId xmlns:a16="http://schemas.microsoft.com/office/drawing/2014/main" val="4015490920"/>
                    </a:ext>
                  </a:extLst>
                </a:gridCol>
                <a:gridCol w="522000">
                  <a:extLst>
                    <a:ext uri="{9D8B030D-6E8A-4147-A177-3AD203B41FA5}">
                      <a16:colId xmlns:a16="http://schemas.microsoft.com/office/drawing/2014/main" val="2618750137"/>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受付件数（件）</a:t>
                      </a:r>
                      <a:endParaRPr kumimoji="1" lang="en-US" altLang="ja-JP" sz="1000" dirty="0" smtClean="0">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23</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39</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75</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67</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66</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27</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うち実施済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33</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63</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54</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24</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電力消費削減</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提案量</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万</a:t>
                      </a:r>
                      <a:r>
                        <a:rPr kumimoji="1" lang="en-US" altLang="ja-JP" sz="1000" dirty="0" smtClean="0">
                          <a:latin typeface="Meiryo UI" panose="020B0604030504040204" pitchFamily="50" charset="-128"/>
                          <a:ea typeface="Meiryo UI" panose="020B0604030504040204" pitchFamily="50" charset="-128"/>
                        </a:rPr>
                        <a:t>kWh/</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211</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289</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248</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198</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447</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報告済みの累計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36</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23</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
        <p:nvSpPr>
          <p:cNvPr id="48" name="テキスト ボックス 47"/>
          <p:cNvSpPr txBox="1"/>
          <p:nvPr/>
        </p:nvSpPr>
        <p:spPr>
          <a:xfrm>
            <a:off x="9090864" y="508998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9" name="テキスト ボックス 48"/>
          <p:cNvSpPr txBox="1"/>
          <p:nvPr/>
        </p:nvSpPr>
        <p:spPr>
          <a:xfrm>
            <a:off x="4673900" y="5092664"/>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Tree>
    <p:extLst>
      <p:ext uri="{BB962C8B-B14F-4D97-AF65-F5344CB8AC3E}">
        <p14:creationId xmlns:p14="http://schemas.microsoft.com/office/powerpoint/2010/main" val="3668323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42662"/>
            <a:ext cx="9649072" cy="623204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30" name="角丸四角形 29"/>
          <p:cNvSpPr/>
          <p:nvPr/>
        </p:nvSpPr>
        <p:spPr>
          <a:xfrm>
            <a:off x="322776" y="663685"/>
            <a:ext cx="3863462" cy="3589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中小事業者を支援するため、省エネを実行するまでのプロセスの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最初から最後までを切れ目なくサポートする事業を行っています。</a:t>
            </a:r>
            <a:endParaRPr lang="ja-JP" altLang="en-US" b="0" i="0" dirty="0">
              <a:latin typeface="Meiryo UI" pitchFamily="50" charset="-128"/>
              <a:ea typeface="Meiryo UI" pitchFamily="50" charset="-128"/>
              <a:cs typeface="Meiryo UI" pitchFamily="50" charset="-128"/>
            </a:endParaRP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◆サポートは、経済産業省「省エネルギー相談地域プラットフォーム</a:t>
            </a:r>
            <a:endParaRPr lang="en-US" altLang="ja-JP" b="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構築事業」のプラットフォーム事業者と連携して行います。</a:t>
            </a:r>
            <a:endParaRPr lang="ja-JP" altLang="en-US"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smtClean="0">
                <a:latin typeface="Meiryo UI" panose="020B0604030504040204" pitchFamily="50" charset="-128"/>
                <a:ea typeface="Meiryo UI" panose="020B0604030504040204" pitchFamily="50" charset="-128"/>
                <a:cs typeface="Meiryo UI" panose="020B0604030504040204" pitchFamily="50" charset="-128"/>
              </a:rPr>
              <a:t>サポート内容</a:t>
            </a:r>
            <a:endParaRPr lang="ja-JP" altLang="en-US" sz="1600" i="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smtClean="0">
                  <a:latin typeface="Meiryo UI" panose="020B0604030504040204" pitchFamily="50" charset="-128"/>
                  <a:ea typeface="Meiryo UI" panose="020B0604030504040204" pitchFamily="50" charset="-128"/>
                </a:rPr>
                <a:t>中小</a:t>
              </a:r>
              <a:endParaRPr kumimoji="1" lang="en-US" altLang="ja-JP" sz="2600" b="1" dirty="0" smtClean="0">
                <a:latin typeface="Meiryo UI" panose="020B0604030504040204" pitchFamily="50" charset="-128"/>
                <a:ea typeface="Meiryo UI" panose="020B0604030504040204" pitchFamily="50" charset="-128"/>
              </a:endParaRPr>
            </a:p>
            <a:p>
              <a:pPr algn="ctr"/>
              <a:r>
                <a:rPr kumimoji="1" lang="ja-JP" altLang="en-US" sz="2600" b="1" dirty="0" smtClean="0">
                  <a:latin typeface="Meiryo UI" panose="020B0604030504040204" pitchFamily="50" charset="-128"/>
                  <a:ea typeface="Meiryo UI" panose="020B0604030504040204" pitchFamily="50" charset="-128"/>
                </a:rPr>
                <a:t>事業者</a:t>
              </a:r>
              <a:endParaRPr kumimoji="1" lang="ja-JP" altLang="en-US" sz="2600" b="1" dirty="0">
                <a:latin typeface="Meiryo UI" panose="020B0604030504040204" pitchFamily="50" charset="-128"/>
                <a:ea typeface="Meiryo UI" panose="020B0604030504040204" pitchFamily="50" charset="-128"/>
              </a:endParaRP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エネルギーセンター</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smtClean="0">
                  <a:solidFill>
                    <a:schemeClr val="bg1"/>
                  </a:solidFill>
                  <a:latin typeface="Meiryo UI" panose="020B0604030504040204" pitchFamily="50" charset="-128"/>
                  <a:ea typeface="Meiryo UI" panose="020B0604030504040204" pitchFamily="50" charset="-128"/>
                </a:rPr>
                <a:t>プラットフォーム事業者</a:t>
              </a:r>
              <a:endParaRPr kumimoji="1" lang="ja-JP" altLang="en-US" sz="2600" b="1" dirty="0">
                <a:solidFill>
                  <a:schemeClr val="bg1"/>
                </a:solidFill>
                <a:latin typeface="Meiryo UI" panose="020B0604030504040204" pitchFamily="50" charset="-128"/>
                <a:ea typeface="Meiryo UI" panose="020B0604030504040204" pitchFamily="50" charset="-128"/>
              </a:endParaRP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Meiryo UI" panose="020B0604030504040204" pitchFamily="50" charset="-128"/>
                  <a:ea typeface="Meiryo UI" panose="020B0604030504040204" pitchFamily="50" charset="-128"/>
                </a:rPr>
                <a:t>申込み</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Meiryo UI" panose="020B0604030504040204" pitchFamily="50" charset="-128"/>
                  <a:ea typeface="Meiryo UI" panose="020B0604030504040204" pitchFamily="50" charset="-128"/>
                </a:rPr>
                <a:t>覚書締結</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サポート</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省エネ</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サポート</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smtClean="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smtClean="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endParaRPr lang="ja-JP" altLang="en-US" sz="160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297386"/>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事業の</a:t>
            </a:r>
            <a:r>
              <a:rPr lang="ja-JP" altLang="en-US" sz="1200" b="1" dirty="0">
                <a:latin typeface="Meiryo UI" panose="020B0604030504040204" pitchFamily="50" charset="-128"/>
                <a:ea typeface="Meiryo UI" panose="020B0604030504040204" pitchFamily="50" charset="-128"/>
              </a:rPr>
              <a:t>流</a:t>
            </a:r>
            <a:r>
              <a:rPr lang="ja-JP" altLang="en-US" sz="1200" b="1" dirty="0" smtClean="0">
                <a:latin typeface="Meiryo UI" panose="020B0604030504040204" pitchFamily="50" charset="-128"/>
                <a:ea typeface="Meiryo UI" panose="020B0604030504040204" pitchFamily="50" charset="-128"/>
              </a:rPr>
              <a:t>れ</a:t>
            </a:r>
            <a:r>
              <a:rPr kumimoji="1" lang="en-US" altLang="ja-JP"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32" name="正方形/長方形 31"/>
          <p:cNvSpPr/>
          <p:nvPr/>
        </p:nvSpPr>
        <p:spPr>
          <a:xfrm>
            <a:off x="4191664" y="823665"/>
            <a:ext cx="4468242"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26</a:t>
            </a:r>
            <a:endParaRPr lang="ja-JP" altLang="en-US" b="1" dirty="0">
              <a:solidFill>
                <a:prstClr val="white"/>
              </a:solidFill>
            </a:endParaRPr>
          </a:p>
        </p:txBody>
      </p:sp>
      <p:sp>
        <p:nvSpPr>
          <p:cNvPr id="33" name="正方形/長方形 32"/>
          <p:cNvSpPr/>
          <p:nvPr/>
        </p:nvSpPr>
        <p:spPr>
          <a:xfrm>
            <a:off x="7430160" y="5885218"/>
            <a:ext cx="2068980" cy="61950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800" strike="sngStrike" dirty="0" smtClean="0">
              <a:solidFill>
                <a:srgbClr val="FF0000"/>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・プラットフォーム事業者　</a:t>
            </a:r>
            <a:r>
              <a:rPr lang="en-US" altLang="ja-JP" sz="1000" dirty="0" smtClean="0">
                <a:solidFill>
                  <a:schemeClr val="tx1"/>
                </a:solidFill>
                <a:latin typeface="Meiryo UI" pitchFamily="50" charset="-128"/>
                <a:ea typeface="Meiryo UI" pitchFamily="50" charset="-128"/>
                <a:cs typeface="Meiryo UI" pitchFamily="50" charset="-128"/>
              </a:rPr>
              <a:t>3</a:t>
            </a:r>
            <a:r>
              <a:rPr lang="ja-JP" altLang="en-US" sz="1000" dirty="0" smtClean="0">
                <a:solidFill>
                  <a:schemeClr val="tx1"/>
                </a:solidFill>
                <a:latin typeface="Meiryo UI" pitchFamily="50" charset="-128"/>
                <a:ea typeface="Meiryo UI" pitchFamily="50" charset="-128"/>
                <a:cs typeface="Meiryo UI" pitchFamily="50" charset="-128"/>
              </a:rPr>
              <a:t>者</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・実施件数　</a:t>
            </a:r>
            <a:r>
              <a:rPr lang="en-US" altLang="ja-JP" sz="1000" dirty="0" smtClean="0">
                <a:solidFill>
                  <a:schemeClr val="tx1"/>
                </a:solidFill>
                <a:latin typeface="Meiryo UI" pitchFamily="50" charset="-128"/>
                <a:ea typeface="Meiryo UI" pitchFamily="50" charset="-128"/>
                <a:cs typeface="Meiryo UI" pitchFamily="50" charset="-128"/>
              </a:rPr>
              <a:t>50</a:t>
            </a:r>
            <a:r>
              <a:rPr lang="ja-JP" altLang="en-US" sz="1000" dirty="0" smtClean="0">
                <a:solidFill>
                  <a:schemeClr val="tx1"/>
                </a:solidFill>
                <a:latin typeface="Meiryo UI" pitchFamily="50" charset="-128"/>
                <a:ea typeface="Meiryo UI" pitchFamily="50" charset="-128"/>
                <a:cs typeface="Meiryo UI" pitchFamily="50" charset="-128"/>
              </a:rPr>
              <a:t>件</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35" name="テキスト ボックス 34"/>
          <p:cNvSpPr txBox="1"/>
          <p:nvPr/>
        </p:nvSpPr>
        <p:spPr>
          <a:xfrm>
            <a:off x="5348991" y="4796846"/>
            <a:ext cx="3345106" cy="246221"/>
          </a:xfrm>
          <a:prstGeom prst="rect">
            <a:avLst/>
          </a:prstGeom>
          <a:noFill/>
        </p:spPr>
        <p:txBody>
          <a:bodyPr wrap="square" rtlCol="0">
            <a:spAutoFit/>
          </a:bodyPr>
          <a:lstStyle/>
          <a:p>
            <a:pPr algn="ct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人回：例えば、２人</a:t>
            </a:r>
            <a:r>
              <a:rPr lang="ja-JP" altLang="en-US" sz="1000" dirty="0">
                <a:latin typeface="Meiryo UI" panose="020B0604030504040204" pitchFamily="50" charset="-128"/>
                <a:ea typeface="Meiryo UI" panose="020B0604030504040204" pitchFamily="50" charset="-128"/>
              </a:rPr>
              <a:t>で１回支援を行うと</a:t>
            </a:r>
            <a:r>
              <a:rPr lang="en-US" altLang="ja-JP" sz="1000" dirty="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人回となります</a:t>
            </a:r>
            <a:endParaRPr kumimoji="1" lang="ja-JP" altLang="en-US" sz="1000"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5459235" y="3257063"/>
            <a:ext cx="3957532" cy="1634632"/>
          </a:xfrm>
          <a:prstGeom prst="rect">
            <a:avLst/>
          </a:prstGeom>
        </p:spPr>
      </p:pic>
      <p:pic>
        <p:nvPicPr>
          <p:cNvPr id="11" name="図 10"/>
          <p:cNvPicPr>
            <a:picLocks noChangeAspect="1"/>
          </p:cNvPicPr>
          <p:nvPr/>
        </p:nvPicPr>
        <p:blipFill>
          <a:blip r:embed="rId4"/>
          <a:stretch>
            <a:fillRect/>
          </a:stretch>
        </p:blipFill>
        <p:spPr>
          <a:xfrm>
            <a:off x="5443831" y="2094470"/>
            <a:ext cx="4140000" cy="1254982"/>
          </a:xfrm>
          <a:prstGeom prst="rect">
            <a:avLst/>
          </a:prstGeom>
        </p:spPr>
      </p:pic>
    </p:spTree>
    <p:extLst>
      <p:ext uri="{BB962C8B-B14F-4D97-AF65-F5344CB8AC3E}">
        <p14:creationId xmlns:p14="http://schemas.microsoft.com/office/powerpoint/2010/main" val="1449732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27</a:t>
            </a:r>
          </a:p>
        </p:txBody>
      </p:sp>
      <p:sp>
        <p:nvSpPr>
          <p:cNvPr id="16" name="角丸四角形 15"/>
          <p:cNvSpPr/>
          <p:nvPr/>
        </p:nvSpPr>
        <p:spPr>
          <a:xfrm>
            <a:off x="80507" y="615347"/>
            <a:ext cx="2461619" cy="31132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a:t>
            </a:r>
            <a:r>
              <a:rPr lang="ja-JP" altLang="en-US" sz="1600" b="1" dirty="0" smtClean="0">
                <a:solidFill>
                  <a:prstClr val="black"/>
                </a:solidFill>
                <a:latin typeface="Meiryo UI" pitchFamily="50" charset="-128"/>
                <a:ea typeface="Meiryo UI" pitchFamily="50" charset="-128"/>
                <a:cs typeface="Meiryo UI" pitchFamily="50" charset="-128"/>
              </a:rPr>
              <a:t>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0" y="961651"/>
            <a:ext cx="97876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◆需要家（中小事業者等）</a:t>
            </a:r>
            <a:r>
              <a:rPr lang="ja-JP" altLang="en-US" b="0" i="0" dirty="0" smtClean="0">
                <a:latin typeface="Meiryo UI" pitchFamily="50" charset="-128"/>
                <a:ea typeface="Meiryo UI" pitchFamily="50" charset="-128"/>
                <a:cs typeface="Meiryo UI" pitchFamily="50" charset="-128"/>
              </a:rPr>
              <a:t>の省エネを</a:t>
            </a:r>
            <a:r>
              <a:rPr lang="ja-JP" altLang="en-US" b="0" i="0" dirty="0">
                <a:latin typeface="Meiryo UI" pitchFamily="50" charset="-128"/>
                <a:ea typeface="Meiryo UI" pitchFamily="50" charset="-128"/>
                <a:cs typeface="Meiryo UI" pitchFamily="50" charset="-128"/>
              </a:rPr>
              <a:t>促すため、電力</a:t>
            </a:r>
            <a:r>
              <a:rPr lang="ja-JP" altLang="en-US" b="0" i="0" dirty="0" smtClean="0">
                <a:latin typeface="Meiryo UI" pitchFamily="50" charset="-128"/>
                <a:ea typeface="Meiryo UI" pitchFamily="50" charset="-128"/>
                <a:cs typeface="Meiryo UI" pitchFamily="50" charset="-128"/>
              </a:rPr>
              <a:t>需要削減等の省エネ</a:t>
            </a:r>
            <a:r>
              <a:rPr lang="ja-JP" altLang="en-US" b="0" i="0" dirty="0">
                <a:latin typeface="Meiryo UI" pitchFamily="50" charset="-128"/>
                <a:ea typeface="Meiryo UI" pitchFamily="50" charset="-128"/>
                <a:cs typeface="Meiryo UI" pitchFamily="50" charset="-128"/>
              </a:rPr>
              <a:t>の具体的な方法を提案</a:t>
            </a:r>
            <a:r>
              <a:rPr lang="ja-JP" altLang="en-US" b="0" i="0" dirty="0" smtClean="0">
                <a:latin typeface="Meiryo UI" pitchFamily="50" charset="-128"/>
                <a:ea typeface="Meiryo UI" pitchFamily="50" charset="-128"/>
                <a:cs typeface="Meiryo UI" pitchFamily="50" charset="-128"/>
              </a:rPr>
              <a:t>する事</a:t>
            </a:r>
            <a:r>
              <a:rPr lang="ja-JP" altLang="en-US" b="0" i="0" dirty="0">
                <a:latin typeface="Meiryo UI" pitchFamily="50" charset="-128"/>
                <a:ea typeface="Meiryo UI" pitchFamily="50" charset="-128"/>
                <a:cs typeface="Meiryo UI" pitchFamily="50" charset="-128"/>
              </a:rPr>
              <a:t>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smtClean="0">
                <a:latin typeface="Meiryo UI" pitchFamily="50" charset="-128"/>
                <a:ea typeface="Meiryo UI" pitchFamily="50" charset="-128"/>
                <a:cs typeface="Meiryo UI" pitchFamily="50" charset="-128"/>
              </a:rPr>
              <a:t> と</a:t>
            </a:r>
            <a:r>
              <a:rPr lang="ja-JP" altLang="en-US" b="0" i="0" dirty="0">
                <a:latin typeface="Meiryo UI" pitchFamily="50" charset="-128"/>
                <a:ea typeface="Meiryo UI" pitchFamily="50" charset="-128"/>
                <a:cs typeface="Meiryo UI" pitchFamily="50" charset="-128"/>
              </a:rPr>
              <a:t>して登録し、需要家</a:t>
            </a:r>
            <a:r>
              <a:rPr lang="ja-JP" altLang="en-US" b="0" i="0" dirty="0" smtClean="0">
                <a:latin typeface="Meiryo UI" pitchFamily="50" charset="-128"/>
                <a:ea typeface="Meiryo UI" pitchFamily="50" charset="-128"/>
                <a:cs typeface="Meiryo UI" pitchFamily="50" charset="-128"/>
              </a:rPr>
              <a:t>と「おおさか版</a:t>
            </a:r>
            <a:r>
              <a:rPr lang="en-US" altLang="ja-JP" b="0" i="0" dirty="0" smtClean="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a:t>
            </a:r>
            <a:r>
              <a:rPr lang="ja-JP" altLang="en-US" b="0" i="0" dirty="0" smtClean="0">
                <a:latin typeface="Meiryo UI" pitchFamily="50" charset="-128"/>
                <a:ea typeface="Meiryo UI" pitchFamily="50" charset="-128"/>
                <a:cs typeface="Meiryo UI" pitchFamily="50" charset="-128"/>
              </a:rPr>
              <a:t>業者」の</a:t>
            </a:r>
            <a:r>
              <a:rPr lang="ja-JP" altLang="en-US" b="0" i="0" dirty="0">
                <a:latin typeface="Meiryo UI" pitchFamily="50" charset="-128"/>
                <a:ea typeface="Meiryo UI" pitchFamily="50" charset="-128"/>
                <a:cs typeface="Meiryo UI" pitchFamily="50" charset="-128"/>
              </a:rPr>
              <a:t>マッチングを</a:t>
            </a:r>
            <a:r>
              <a:rPr lang="ja-JP" altLang="en-US" b="0" i="0" dirty="0" smtClean="0">
                <a:latin typeface="Meiryo UI" pitchFamily="50" charset="-128"/>
                <a:ea typeface="Meiryo UI" pitchFamily="50" charset="-128"/>
                <a:cs typeface="Meiryo UI" pitchFamily="50" charset="-128"/>
              </a:rPr>
              <a:t>図ります。</a:t>
            </a:r>
            <a:endParaRPr lang="en-US" altLang="ja-JP" b="0" i="0" dirty="0" smtClean="0">
              <a:latin typeface="Meiryo UI" pitchFamily="50" charset="-128"/>
              <a:ea typeface="Meiryo UI" pitchFamily="50" charset="-128"/>
              <a:cs typeface="Meiryo UI" pitchFamily="50" charset="-128"/>
            </a:endParaRPr>
          </a:p>
          <a:p>
            <a:pPr marL="86400" indent="-86400" eaLnBrk="1" hangingPunct="1"/>
            <a:r>
              <a:rPr lang="ja-JP" altLang="en-US" b="0" i="0" dirty="0" smtClean="0">
                <a:latin typeface="Meiryo UI" pitchFamily="50" charset="-128"/>
                <a:ea typeface="Meiryo UI" pitchFamily="50" charset="-128"/>
                <a:cs typeface="Meiryo UI" pitchFamily="50" charset="-128"/>
              </a:rPr>
              <a:t>◆各種</a:t>
            </a:r>
            <a:r>
              <a:rPr lang="ja-JP" altLang="en-US" b="0" i="0" dirty="0">
                <a:latin typeface="Meiryo UI" pitchFamily="50" charset="-128"/>
                <a:ea typeface="Meiryo UI" pitchFamily="50" charset="-128"/>
                <a:cs typeface="Meiryo UI" pitchFamily="50" charset="-128"/>
              </a:rPr>
              <a:t>業界団体</a:t>
            </a:r>
            <a:r>
              <a:rPr lang="ja-JP" altLang="en-US" b="0" i="0" dirty="0" smtClean="0">
                <a:latin typeface="Meiryo UI" pitchFamily="50" charset="-128"/>
                <a:ea typeface="Meiryo UI" pitchFamily="50" charset="-128"/>
                <a:cs typeface="Meiryo UI" pitchFamily="50" charset="-128"/>
              </a:rPr>
              <a:t>と連携し、</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a:t>
            </a:r>
            <a:r>
              <a:rPr lang="ja-JP" altLang="en-US" b="0" i="0" dirty="0" smtClean="0">
                <a:latin typeface="Meiryo UI" pitchFamily="50" charset="-128"/>
                <a:ea typeface="Meiryo UI" pitchFamily="50" charset="-128"/>
                <a:cs typeface="Meiryo UI" pitchFamily="50" charset="-128"/>
              </a:rPr>
              <a:t>促進を図り、 中小事業者の省エネにつなげます。</a:t>
            </a:r>
            <a:endParaRPr lang="en-US" altLang="ja-JP" b="0" i="0" dirty="0" smtClean="0">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408186" y="1936794"/>
            <a:ext cx="3957630" cy="40011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smtClean="0">
                <a:solidFill>
                  <a:prstClr val="black"/>
                </a:solidFill>
                <a:latin typeface="Meiryo UI" pitchFamily="50" charset="-128"/>
                <a:ea typeface="Meiryo UI" pitchFamily="50" charset="-128"/>
                <a:cs typeface="Meiryo UI" pitchFamily="50" charset="-128"/>
              </a:rPr>
              <a:t>※BEMS</a:t>
            </a:r>
            <a:r>
              <a:rPr lang="ja-JP" altLang="en-US" sz="1000" b="0" i="0" dirty="0" smtClean="0">
                <a:solidFill>
                  <a:prstClr val="black"/>
                </a:solidFill>
                <a:latin typeface="Meiryo UI" pitchFamily="50" charset="-128"/>
                <a:ea typeface="Meiryo UI" pitchFamily="50" charset="-128"/>
                <a:cs typeface="Meiryo UI" pitchFamily="50" charset="-128"/>
              </a:rPr>
              <a:t>（ビルエネルギーマネジメントシステム）とは</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631825" indent="-63182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ビル等</a:t>
            </a:r>
            <a:r>
              <a:rPr lang="ja-JP" altLang="en-US" sz="1000" b="0" i="0" dirty="0">
                <a:solidFill>
                  <a:prstClr val="black"/>
                </a:solidFill>
                <a:latin typeface="Meiryo UI" pitchFamily="50" charset="-128"/>
                <a:ea typeface="Meiryo UI" pitchFamily="50" charset="-128"/>
                <a:cs typeface="Meiryo UI" pitchFamily="50" charset="-128"/>
              </a:rPr>
              <a:t>の</a:t>
            </a:r>
            <a:r>
              <a:rPr lang="ja-JP" altLang="en-US" sz="1000" b="0" i="0" dirty="0" smtClean="0">
                <a:solidFill>
                  <a:prstClr val="black"/>
                </a:solidFill>
                <a:latin typeface="Meiryo UI" pitchFamily="50" charset="-128"/>
                <a:ea typeface="Meiryo UI" pitchFamily="50" charset="-128"/>
                <a:cs typeface="Meiryo UI" pitchFamily="50" charset="-128"/>
              </a:rPr>
              <a:t>エネルギーの</a:t>
            </a:r>
            <a:r>
              <a:rPr lang="ja-JP" altLang="en-US" sz="1000" b="0" i="0" dirty="0">
                <a:solidFill>
                  <a:prstClr val="black"/>
                </a:solidFill>
                <a:latin typeface="Meiryo UI" pitchFamily="50" charset="-128"/>
                <a:ea typeface="Meiryo UI" pitchFamily="50" charset="-128"/>
                <a:cs typeface="Meiryo UI" pitchFamily="50" charset="-128"/>
              </a:rPr>
              <a:t>使用状況等</a:t>
            </a:r>
            <a:r>
              <a:rPr lang="ja-JP" altLang="en-US" sz="1000" b="0" i="0" dirty="0" smtClean="0">
                <a:solidFill>
                  <a:prstClr val="black"/>
                </a:solidFill>
                <a:latin typeface="Meiryo UI" pitchFamily="50" charset="-128"/>
                <a:ea typeface="Meiryo UI" pitchFamily="50" charset="-128"/>
                <a:cs typeface="Meiryo UI" pitchFamily="50" charset="-128"/>
              </a:rPr>
              <a:t>を「</a:t>
            </a:r>
            <a:r>
              <a:rPr lang="ja-JP" altLang="en-US" sz="1000" b="0" i="0" dirty="0">
                <a:solidFill>
                  <a:prstClr val="black"/>
                </a:solidFill>
                <a:latin typeface="Meiryo UI" pitchFamily="50" charset="-128"/>
                <a:ea typeface="Meiryo UI" pitchFamily="50" charset="-128"/>
                <a:cs typeface="Meiryo UI" pitchFamily="50" charset="-128"/>
              </a:rPr>
              <a:t>見える化</a:t>
            </a:r>
            <a:r>
              <a:rPr lang="ja-JP" altLang="en-US" sz="1000" b="0" i="0" dirty="0" smtClean="0">
                <a:solidFill>
                  <a:prstClr val="black"/>
                </a:solidFill>
                <a:latin typeface="Meiryo UI" pitchFamily="50" charset="-128"/>
                <a:ea typeface="Meiryo UI" pitchFamily="50" charset="-128"/>
                <a:cs typeface="Meiryo UI" pitchFamily="50" charset="-128"/>
              </a:rPr>
              <a:t>」</a:t>
            </a:r>
            <a:r>
              <a:rPr lang="ja-JP" altLang="en-US" sz="1000" b="0" i="0" dirty="0">
                <a:solidFill>
                  <a:prstClr val="black"/>
                </a:solidFill>
                <a:latin typeface="Meiryo UI" pitchFamily="50" charset="-128"/>
                <a:ea typeface="Meiryo UI" pitchFamily="50" charset="-128"/>
                <a:cs typeface="Meiryo UI" pitchFamily="50" charset="-128"/>
              </a:rPr>
              <a:t>し</a:t>
            </a:r>
            <a:r>
              <a:rPr lang="ja-JP" altLang="en-US" sz="1000" b="0" i="0" dirty="0" smtClean="0">
                <a:solidFill>
                  <a:prstClr val="black"/>
                </a:solidFill>
                <a:latin typeface="Meiryo UI" pitchFamily="50" charset="-128"/>
                <a:ea typeface="Meiryo UI" pitchFamily="50" charset="-128"/>
                <a:cs typeface="Meiryo UI" pitchFamily="50" charset="-128"/>
              </a:rPr>
              <a:t>、データを蓄積する機器</a:t>
            </a:r>
            <a:endParaRPr lang="ja-JP" altLang="en-US" sz="8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1" name="正方形/長方形 10"/>
          <p:cNvSpPr/>
          <p:nvPr/>
        </p:nvSpPr>
        <p:spPr>
          <a:xfrm>
            <a:off x="2581098" y="715516"/>
            <a:ext cx="2645780" cy="189254"/>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おおさか版</a:t>
            </a:r>
            <a:endParaRPr lang="en-US" altLang="ja-JP" sz="1500" b="1" dirty="0" smtClean="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ＢＥＭＳ事</a:t>
            </a:r>
            <a:r>
              <a:rPr lang="ja-JP" altLang="en-US" sz="1500" b="1" dirty="0">
                <a:solidFill>
                  <a:prstClr val="black"/>
                </a:solidFill>
                <a:latin typeface="Meiryo UI" panose="020B0604030504040204" pitchFamily="50" charset="-128"/>
                <a:ea typeface="Meiryo UI" panose="020B0604030504040204" pitchFamily="50" charset="-128"/>
              </a:rPr>
              <a:t>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smtClean="0">
                <a:solidFill>
                  <a:prstClr val="black"/>
                </a:solidFill>
                <a:latin typeface="Meiryo UI" panose="020B0604030504040204" pitchFamily="50" charset="-128"/>
                <a:ea typeface="Meiryo UI" panose="020B0604030504040204" pitchFamily="50" charset="-128"/>
              </a:rPr>
              <a:t>【</a:t>
            </a:r>
            <a:r>
              <a:rPr lang="ja-JP" altLang="en-US" sz="1200" b="1" dirty="0" smtClean="0">
                <a:solidFill>
                  <a:srgbClr val="C00000"/>
                </a:solidFill>
                <a:latin typeface="Meiryo UI" panose="020B0604030504040204" pitchFamily="50" charset="-128"/>
                <a:ea typeface="Meiryo UI" panose="020B0604030504040204" pitchFamily="50" charset="-128"/>
              </a:rPr>
              <a:t>省エネサポート</a:t>
            </a:r>
            <a:r>
              <a:rPr lang="en-US" altLang="ja-JP" sz="1200" b="1" dirty="0" smtClean="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smtClean="0">
                <a:solidFill>
                  <a:prstClr val="black"/>
                </a:solidFill>
                <a:latin typeface="Meiryo UI" panose="020B0604030504040204" pitchFamily="50" charset="-128"/>
                <a:ea typeface="Meiryo UI" panose="020B0604030504040204" pitchFamily="50" charset="-128"/>
              </a:rPr>
              <a:t>・現況分析による省エネ提案</a:t>
            </a:r>
            <a:endParaRPr lang="ja-JP" altLang="en-US" sz="1100" spc="-150" dirty="0">
              <a:solidFill>
                <a:prstClr val="black"/>
              </a:solidFill>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見える化</a:t>
            </a:r>
            <a:r>
              <a:rPr lang="ja-JP" altLang="en-US" sz="1100" dirty="0" smtClean="0">
                <a:solidFill>
                  <a:prstClr val="black"/>
                </a:solidFill>
                <a:latin typeface="Meiryo UI" panose="020B0604030504040204" pitchFamily="50" charset="-128"/>
                <a:ea typeface="Meiryo UI" panose="020B0604030504040204" pitchFamily="50" charset="-128"/>
              </a:rPr>
              <a:t>」、データ蓄積</a:t>
            </a:r>
            <a:endParaRPr lang="ja-JP" altLang="en-US" sz="1100" dirty="0">
              <a:solidFill>
                <a:prstClr val="black"/>
              </a:solidFill>
              <a:latin typeface="Meiryo UI" panose="020B0604030504040204" pitchFamily="50" charset="-128"/>
              <a:ea typeface="Meiryo UI" panose="020B0604030504040204" pitchFamily="50" charset="-128"/>
            </a:endParaRP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おおさかスマートエネルギーセンター</a:t>
            </a:r>
            <a:endParaRPr lang="ja-JP" altLang="en-US" sz="1500" b="1" dirty="0">
              <a:solidFill>
                <a:prstClr val="black"/>
              </a:solidFill>
              <a:latin typeface="Meiryo UI" panose="020B0604030504040204" pitchFamily="50" charset="-128"/>
              <a:ea typeface="Meiryo UI" panose="020B0604030504040204" pitchFamily="50" charset="-128"/>
            </a:endParaRP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・事例集、リーフレット等</a:t>
            </a:r>
            <a:r>
              <a:rPr lang="en-US" altLang="ja-JP" sz="1100" dirty="0" smtClean="0">
                <a:latin typeface="Meiryo UI" panose="020B0604030504040204" pitchFamily="50" charset="-128"/>
                <a:ea typeface="Meiryo UI" panose="020B0604030504040204" pitchFamily="50" charset="-128"/>
              </a:rPr>
              <a:t/>
            </a:r>
            <a:br>
              <a:rPr lang="en-US" altLang="ja-JP" sz="1100" dirty="0" smtClean="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配布による啓発</a:t>
            </a:r>
            <a:endParaRPr lang="ja-JP" altLang="en-US" sz="1100" dirty="0">
              <a:latin typeface="Meiryo UI" panose="020B0604030504040204" pitchFamily="50" charset="-128"/>
              <a:ea typeface="Meiryo UI" panose="020B0604030504040204" pitchFamily="50" charset="-128"/>
            </a:endParaRP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導入事例等講演</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・業界団体総会等で</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削減効果等説明</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903988"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smtClean="0">
                <a:solidFill>
                  <a:prstClr val="black"/>
                </a:solidFill>
                <a:latin typeface="Meiryo UI" panose="020B0604030504040204" pitchFamily="50" charset="-128"/>
                <a:ea typeface="Meiryo UI" panose="020B0604030504040204" pitchFamily="50" charset="-128"/>
              </a:rPr>
              <a:t>中小事業者等</a:t>
            </a:r>
            <a:endParaRPr lang="ja-JP" altLang="en-US" sz="1500" b="1" spc="300" dirty="0">
              <a:solidFill>
                <a:prstClr val="black"/>
              </a:solidFill>
              <a:latin typeface="Meiryo UI" panose="020B0604030504040204" pitchFamily="50" charset="-128"/>
              <a:ea typeface="Meiryo UI" panose="020B0604030504040204" pitchFamily="50" charset="-128"/>
            </a:endParaRP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・登録</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実績</a:t>
            </a:r>
            <a:r>
              <a:rPr lang="ja-JP" altLang="en-US" sz="1000" dirty="0" smtClean="0">
                <a:solidFill>
                  <a:prstClr val="black"/>
                </a:solidFill>
                <a:latin typeface="Meiryo UI" panose="020B0604030504040204" pitchFamily="50" charset="-128"/>
                <a:ea typeface="Meiryo UI" panose="020B0604030504040204" pitchFamily="50" charset="-128"/>
              </a:rPr>
              <a:t>報告　</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・導入</a:t>
            </a:r>
            <a:r>
              <a:rPr lang="ja-JP" altLang="en-US" sz="1000" dirty="0">
                <a:solidFill>
                  <a:prstClr val="black"/>
                </a:solidFill>
                <a:latin typeface="Meiryo UI" panose="020B0604030504040204" pitchFamily="50" charset="-128"/>
                <a:ea typeface="Meiryo UI" panose="020B0604030504040204" pitchFamily="50" charset="-128"/>
              </a:rPr>
              <a:t>事例</a:t>
            </a:r>
            <a:r>
              <a:rPr lang="ja-JP" altLang="en-US" sz="1000" dirty="0" smtClean="0">
                <a:solidFill>
                  <a:prstClr val="black"/>
                </a:solidFill>
                <a:latin typeface="Meiryo UI" panose="020B0604030504040204" pitchFamily="50" charset="-128"/>
                <a:ea typeface="Meiryo UI" panose="020B0604030504040204" pitchFamily="50" charset="-128"/>
              </a:rPr>
              <a:t>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・提案、営業</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・サービス提供</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smtClean="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・啓発資料提供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・事業広報</a:t>
            </a:r>
            <a:endParaRPr lang="en-US" altLang="ja-JP" sz="1000" dirty="0" smtClean="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6115499" y="5898877"/>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BEMS</a:t>
            </a:r>
            <a:r>
              <a:rPr lang="ja-JP" altLang="en-US" sz="1100" dirty="0" smtClean="0">
                <a:solidFill>
                  <a:prstClr val="black"/>
                </a:solidFill>
                <a:latin typeface="Meiryo UI" panose="020B0604030504040204" pitchFamily="50" charset="-128"/>
                <a:ea typeface="Meiryo UI" panose="020B0604030504040204" pitchFamily="50" charset="-128"/>
              </a:rPr>
              <a:t>導入による</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電力需要削減</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7750747"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559413"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smtClean="0">
                  <a:solidFill>
                    <a:srgbClr val="F54DE9"/>
                  </a:solidFill>
                  <a:latin typeface="Meiryo UI" panose="020B0604030504040204" pitchFamily="50" charset="-128"/>
                  <a:ea typeface="Meiryo UI" panose="020B0604030504040204" pitchFamily="50" charset="-128"/>
                </a:rPr>
                <a:t>電気使用量の抑制</a:t>
              </a:r>
              <a:endParaRPr lang="en-US" altLang="ja-JP" sz="800" dirty="0" smtClean="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smtClean="0">
                  <a:solidFill>
                    <a:srgbClr val="029405"/>
                  </a:solidFill>
                  <a:latin typeface="Meiryo UI" panose="020B0604030504040204" pitchFamily="50" charset="-128"/>
                  <a:ea typeface="Meiryo UI" panose="020B0604030504040204" pitchFamily="50" charset="-128"/>
                </a:rPr>
                <a:t>　　契約電力の抑制</a:t>
              </a:r>
              <a:endParaRPr lang="en-US" altLang="ja-JP" sz="800" dirty="0" smtClean="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84901"/>
            <a:ext cx="1292569" cy="276999"/>
          </a:xfrm>
          <a:prstGeom prst="rect">
            <a:avLst/>
          </a:prstGeom>
          <a:noFill/>
          <a:ln>
            <a:noFill/>
          </a:ln>
        </p:spPr>
        <p:txBody>
          <a:bodyPr wrap="square" rtlCol="0">
            <a:spAutoFit/>
          </a:bodyPr>
          <a:lstStyle/>
          <a:p>
            <a:pPr algn="ctr"/>
            <a:r>
              <a:rPr lang="en-US" altLang="ja-JP" sz="1200" b="1" dirty="0" smtClean="0">
                <a:latin typeface="Meiryo UI" panose="020B0604030504040204" pitchFamily="50" charset="-128"/>
                <a:ea typeface="Meiryo UI" panose="020B0604030504040204" pitchFamily="50" charset="-128"/>
              </a:rPr>
              <a:t>【</a:t>
            </a:r>
            <a:r>
              <a:rPr lang="en-US" altLang="ja-JP" sz="1200" b="1" dirty="0" smtClean="0">
                <a:solidFill>
                  <a:srgbClr val="C00000"/>
                </a:solidFill>
                <a:latin typeface="Meiryo UI" panose="020B0604030504040204" pitchFamily="50" charset="-128"/>
                <a:ea typeface="Meiryo UI" panose="020B0604030504040204" pitchFamily="50" charset="-128"/>
              </a:rPr>
              <a:t>BEMS </a:t>
            </a:r>
            <a:r>
              <a:rPr lang="ja-JP" altLang="en-US" sz="1200" b="1" dirty="0" smtClean="0">
                <a:solidFill>
                  <a:srgbClr val="C00000"/>
                </a:solidFill>
                <a:latin typeface="Meiryo UI" panose="020B0604030504040204" pitchFamily="50" charset="-128"/>
                <a:ea typeface="Meiryo UI" panose="020B0604030504040204" pitchFamily="50" charset="-128"/>
              </a:rPr>
              <a:t>の提供</a:t>
            </a:r>
            <a:r>
              <a:rPr lang="en-US" altLang="ja-JP" sz="1200" b="1" dirty="0" smtClean="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a:ex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endPar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4" name="図 3"/>
          <p:cNvPicPr>
            <a:picLocks noChangeAspect="1"/>
          </p:cNvPicPr>
          <p:nvPr/>
        </p:nvPicPr>
        <p:blipFill>
          <a:blip r:embed="rId11"/>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0" name="テキスト ボックス 79"/>
          <p:cNvSpPr txBox="1"/>
          <p:nvPr/>
        </p:nvSpPr>
        <p:spPr>
          <a:xfrm>
            <a:off x="5099141" y="730217"/>
            <a:ext cx="2468785"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事業実施年度</a:t>
            </a:r>
            <a:r>
              <a:rPr lang="ja-JP" altLang="en-US" sz="1200" dirty="0">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2014</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aphicFrame>
        <p:nvGraphicFramePr>
          <p:cNvPr id="82" name="表 81"/>
          <p:cNvGraphicFramePr>
            <a:graphicFrameLocks noGrp="1"/>
          </p:cNvGraphicFramePr>
          <p:nvPr>
            <p:extLst>
              <p:ext uri="{D42A27DB-BD31-4B8C-83A1-F6EECF244321}">
                <p14:modId xmlns:p14="http://schemas.microsoft.com/office/powerpoint/2010/main" val="419520182"/>
              </p:ext>
            </p:extLst>
          </p:nvPr>
        </p:nvGraphicFramePr>
        <p:xfrm>
          <a:off x="4827214" y="1933868"/>
          <a:ext cx="4870846" cy="731520"/>
        </p:xfrm>
        <a:graphic>
          <a:graphicData uri="http://schemas.openxmlformats.org/drawingml/2006/table">
            <a:tbl>
              <a:tblPr firstRow="1" bandRow="1">
                <a:tableStyleId>{5940675A-B579-460E-94D1-54222C63F5DA}</a:tableStyleId>
              </a:tblPr>
              <a:tblGrid>
                <a:gridCol w="1196560">
                  <a:extLst>
                    <a:ext uri="{9D8B030D-6E8A-4147-A177-3AD203B41FA5}">
                      <a16:colId xmlns:a16="http://schemas.microsoft.com/office/drawing/2014/main" val="3757262113"/>
                    </a:ext>
                  </a:extLst>
                </a:gridCol>
                <a:gridCol w="651119">
                  <a:extLst>
                    <a:ext uri="{9D8B030D-6E8A-4147-A177-3AD203B41FA5}">
                      <a16:colId xmlns:a16="http://schemas.microsoft.com/office/drawing/2014/main" val="2233054629"/>
                    </a:ext>
                  </a:extLst>
                </a:gridCol>
                <a:gridCol w="573643">
                  <a:extLst>
                    <a:ext uri="{9D8B030D-6E8A-4147-A177-3AD203B41FA5}">
                      <a16:colId xmlns:a16="http://schemas.microsoft.com/office/drawing/2014/main" val="2027108342"/>
                    </a:ext>
                  </a:extLst>
                </a:gridCol>
                <a:gridCol w="573643">
                  <a:extLst>
                    <a:ext uri="{9D8B030D-6E8A-4147-A177-3AD203B41FA5}">
                      <a16:colId xmlns:a16="http://schemas.microsoft.com/office/drawing/2014/main" val="346158796"/>
                    </a:ext>
                  </a:extLst>
                </a:gridCol>
                <a:gridCol w="573643">
                  <a:extLst>
                    <a:ext uri="{9D8B030D-6E8A-4147-A177-3AD203B41FA5}">
                      <a16:colId xmlns:a16="http://schemas.microsoft.com/office/drawing/2014/main" val="1555019360"/>
                    </a:ext>
                  </a:extLst>
                </a:gridCol>
                <a:gridCol w="651119">
                  <a:extLst>
                    <a:ext uri="{9D8B030D-6E8A-4147-A177-3AD203B41FA5}">
                      <a16:colId xmlns:a16="http://schemas.microsoft.com/office/drawing/2014/main" val="4015490920"/>
                    </a:ext>
                  </a:extLst>
                </a:gridCol>
                <a:gridCol w="651119">
                  <a:extLst>
                    <a:ext uri="{9D8B030D-6E8A-4147-A177-3AD203B41FA5}">
                      <a16:colId xmlns:a16="http://schemas.microsoft.com/office/drawing/2014/main" val="1071083203"/>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登録事業者数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削減量</a:t>
                      </a:r>
                      <a:r>
                        <a:rPr kumimoji="1" lang="en-US" altLang="ja-JP" sz="1000" dirty="0" smtClean="0">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10,878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8,569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8,228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8,895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5,964</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11,218</a:t>
                      </a:r>
                    </a:p>
                  </a:txBody>
                  <a:tcPr anchor="ctr"/>
                </a:tc>
                <a:extLst>
                  <a:ext uri="{0D108BD9-81ED-4DB2-BD59-A6C34878D82A}">
                    <a16:rowId xmlns:a16="http://schemas.microsoft.com/office/drawing/2014/main" val="3741643912"/>
                  </a:ext>
                </a:extLst>
              </a:tr>
            </a:tbl>
          </a:graphicData>
        </a:graphic>
      </p:graphicFrame>
      <p:sp>
        <p:nvSpPr>
          <p:cNvPr id="83" name="テキスト ボックス 82"/>
          <p:cNvSpPr txBox="1"/>
          <p:nvPr/>
        </p:nvSpPr>
        <p:spPr>
          <a:xfrm>
            <a:off x="4742098" y="1690150"/>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99030" y="169015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515276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56417" y="553382"/>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51" name="角丸四角形 50"/>
          <p:cNvSpPr/>
          <p:nvPr/>
        </p:nvSpPr>
        <p:spPr>
          <a:xfrm>
            <a:off x="336355" y="1078471"/>
            <a:ext cx="3115447"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エネルギーに</a:t>
            </a:r>
            <a:r>
              <a:rPr lang="ja-JP" altLang="en-US" sz="1400" b="1" dirty="0">
                <a:solidFill>
                  <a:prstClr val="black"/>
                </a:solidFill>
                <a:latin typeface="Meiryo UI" pitchFamily="50" charset="-128"/>
                <a:ea typeface="Meiryo UI" pitchFamily="50" charset="-128"/>
                <a:cs typeface="Meiryo UI" pitchFamily="50" charset="-128"/>
              </a:rPr>
              <a:t>関する出前</a:t>
            </a:r>
            <a:r>
              <a:rPr lang="ja-JP" altLang="en-US" sz="1400" b="1" dirty="0" smtClean="0">
                <a:solidFill>
                  <a:prstClr val="black"/>
                </a:solidFill>
                <a:latin typeface="Meiryo UI" pitchFamily="50" charset="-128"/>
                <a:ea typeface="Meiryo UI" pitchFamily="50" charset="-128"/>
                <a:cs typeface="Meiryo UI" pitchFamily="50" charset="-128"/>
              </a:rPr>
              <a:t>講座等の実施</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70235" y="1518495"/>
            <a:ext cx="94831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◆小学校、自治会等に対して、民間企業や団体等が実施する環境（エネルギー）関連の教育プログラムや教材を、ホームページ等で広く</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spcAft>
                <a:spcPts val="600"/>
              </a:spcAft>
            </a:pPr>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情報発信</a:t>
            </a:r>
            <a:r>
              <a:rPr lang="ja-JP" altLang="en-US" sz="1300" dirty="0">
                <a:solidFill>
                  <a:prstClr val="black"/>
                </a:solidFill>
                <a:latin typeface="Meiryo UI" pitchFamily="50" charset="-128"/>
                <a:ea typeface="Meiryo UI" pitchFamily="50" charset="-128"/>
                <a:cs typeface="Meiryo UI" pitchFamily="50" charset="-128"/>
              </a:rPr>
              <a:t>し、</a:t>
            </a:r>
            <a:r>
              <a:rPr lang="ja-JP" altLang="en-US" sz="1300" dirty="0" smtClean="0">
                <a:solidFill>
                  <a:prstClr val="black"/>
                </a:solidFill>
                <a:latin typeface="Meiryo UI" pitchFamily="50" charset="-128"/>
                <a:ea typeface="Meiryo UI" pitchFamily="50" charset="-128"/>
                <a:cs typeface="Meiryo UI" pitchFamily="50" charset="-128"/>
              </a:rPr>
              <a:t>再生可能エネルギー、省エネに関する知識向上を図ります。</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◆また、府・市が作成した環境</a:t>
            </a:r>
            <a:r>
              <a:rPr lang="en-US" altLang="ja-JP" sz="130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エネルギー）や省エネに関する冊子を学校等に配布し、要望に応じて出前講座を行っています。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28</a:t>
            </a:r>
            <a:endParaRPr lang="ja-JP" altLang="en-US" b="1" dirty="0">
              <a:solidFill>
                <a:prstClr val="white"/>
              </a:solidFill>
            </a:endParaRPr>
          </a:p>
        </p:txBody>
      </p:sp>
      <p:sp>
        <p:nvSpPr>
          <p:cNvPr id="30" name="角丸四角形 29"/>
          <p:cNvSpPr/>
          <p:nvPr/>
        </p:nvSpPr>
        <p:spPr>
          <a:xfrm>
            <a:off x="175541" y="633537"/>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省エネ等に係る普及啓発の実施①</a:t>
            </a:r>
            <a:endParaRPr lang="ja-JP" altLang="en-US" sz="1600" dirty="0">
              <a:solidFill>
                <a:prstClr val="black"/>
              </a:solidFill>
              <a:latin typeface="Meiryo UI" pitchFamily="50" charset="-128"/>
              <a:ea typeface="Meiryo UI" pitchFamily="50" charset="-128"/>
              <a:cs typeface="Meiryo UI" pitchFamily="50" charset="-128"/>
            </a:endParaRPr>
          </a:p>
        </p:txBody>
      </p:sp>
      <p:grpSp>
        <p:nvGrpSpPr>
          <p:cNvPr id="5" name="グループ化 4"/>
          <p:cNvGrpSpPr/>
          <p:nvPr/>
        </p:nvGrpSpPr>
        <p:grpSpPr>
          <a:xfrm>
            <a:off x="1834701" y="2354402"/>
            <a:ext cx="5743094" cy="2798970"/>
            <a:chOff x="2097582" y="2241451"/>
            <a:chExt cx="4471794" cy="2252285"/>
          </a:xfrm>
        </p:grpSpPr>
        <p:sp>
          <p:nvSpPr>
            <p:cNvPr id="3" name="角丸四角形 2"/>
            <p:cNvSpPr/>
            <p:nvPr/>
          </p:nvSpPr>
          <p:spPr>
            <a:xfrm>
              <a:off x="2097582" y="2372138"/>
              <a:ext cx="1541941" cy="11997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おおさかスマート</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33" name="角丸四角形 32"/>
            <p:cNvSpPr/>
            <p:nvPr/>
          </p:nvSpPr>
          <p:spPr>
            <a:xfrm>
              <a:off x="5240993" y="2372138"/>
              <a:ext cx="1328383" cy="11997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4" name="角丸四角形 33"/>
            <p:cNvSpPr/>
            <p:nvPr/>
          </p:nvSpPr>
          <p:spPr>
            <a:xfrm>
              <a:off x="3691770" y="3715706"/>
              <a:ext cx="1488400" cy="77803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rgbClr val="000000"/>
                  </a:solidFill>
                  <a:latin typeface="Meiryo UI" panose="020B0604030504040204" pitchFamily="50" charset="-128"/>
                  <a:ea typeface="Meiryo UI" panose="020B0604030504040204" pitchFamily="50" charset="-128"/>
                  <a:cs typeface="Times New Roman"/>
                </a:rPr>
                <a:t>　</a:t>
              </a:r>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a:t>
              </a: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民間企業</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　</a:t>
              </a:r>
              <a:r>
                <a:rPr lang="ja-JP" altLang="en-US" sz="1400" b="1" dirty="0">
                  <a:solidFill>
                    <a:srgbClr val="000000"/>
                  </a:solidFill>
                  <a:latin typeface="Meiryo UI" panose="020B0604030504040204" pitchFamily="50" charset="-128"/>
                  <a:ea typeface="Meiryo UI" panose="020B0604030504040204" pitchFamily="50" charset="-128"/>
                  <a:cs typeface="Times New Roman"/>
                </a:rPr>
                <a:t> </a:t>
              </a: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民間団体　　等</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5" name="右矢印 34"/>
            <p:cNvSpPr/>
            <p:nvPr/>
          </p:nvSpPr>
          <p:spPr>
            <a:xfrm rot="10800000">
              <a:off x="3709360" y="2406463"/>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3985043" y="2241451"/>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相談・依頼</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7" name="右矢印 36"/>
            <p:cNvSpPr/>
            <p:nvPr/>
          </p:nvSpPr>
          <p:spPr>
            <a:xfrm>
              <a:off x="3752324" y="2836775"/>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3822108" y="2684417"/>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教材冊子の配布</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9" name="右矢印 38"/>
            <p:cNvSpPr/>
            <p:nvPr/>
          </p:nvSpPr>
          <p:spPr>
            <a:xfrm>
              <a:off x="3730454" y="3279823"/>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3808460" y="3128917"/>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7" name="左右矢印 6"/>
            <p:cNvSpPr/>
            <p:nvPr/>
          </p:nvSpPr>
          <p:spPr>
            <a:xfrm rot="1681445">
              <a:off x="3139179" y="3648689"/>
              <a:ext cx="553473" cy="226323"/>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2389273" y="3613109"/>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連絡調整</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43" name="右矢印 42"/>
            <p:cNvSpPr/>
            <p:nvPr/>
          </p:nvSpPr>
          <p:spPr>
            <a:xfrm rot="19496277">
              <a:off x="5282069" y="3654361"/>
              <a:ext cx="451086" cy="21206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240993" y="3762607"/>
              <a:ext cx="1237911" cy="415498"/>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a:t>
              </a:r>
              <a:endParaRPr lang="en-US" altLang="ja-JP" sz="1050" dirty="0" smtClean="0">
                <a:solidFill>
                  <a:prstClr val="black"/>
                </a:solidFill>
                <a:latin typeface="Meiryo UI" panose="020B0604030504040204" pitchFamily="50" charset="-128"/>
                <a:ea typeface="Meiryo UI" panose="020B0604030504040204" pitchFamily="50" charset="-128"/>
              </a:endParaRPr>
            </a:p>
            <a:p>
              <a:pPr algn="ctr"/>
              <a:r>
                <a:rPr lang="ja-JP" altLang="en-US" sz="1050" dirty="0" smtClean="0">
                  <a:solidFill>
                    <a:prstClr val="black"/>
                  </a:solidFill>
                  <a:latin typeface="Meiryo UI" panose="020B0604030504040204" pitchFamily="50" charset="-128"/>
                  <a:ea typeface="Meiryo UI" panose="020B0604030504040204" pitchFamily="50" charset="-128"/>
                </a:rPr>
                <a:t>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grpSp>
      <p:sp>
        <p:nvSpPr>
          <p:cNvPr id="42" name="正方形/長方形 41"/>
          <p:cNvSpPr/>
          <p:nvPr/>
        </p:nvSpPr>
        <p:spPr>
          <a:xfrm>
            <a:off x="3403293" y="1189153"/>
            <a:ext cx="5309238"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2015</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20</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7666" t="4929"/>
          <a:stretch/>
        </p:blipFill>
        <p:spPr>
          <a:xfrm>
            <a:off x="496079" y="4669259"/>
            <a:ext cx="2169848" cy="1675608"/>
          </a:xfrm>
          <a:prstGeom prst="rect">
            <a:avLst/>
          </a:prstGeom>
        </p:spPr>
      </p:pic>
      <p:sp>
        <p:nvSpPr>
          <p:cNvPr id="47" name="テキスト ボックス 46"/>
          <p:cNvSpPr txBox="1"/>
          <p:nvPr/>
        </p:nvSpPr>
        <p:spPr>
          <a:xfrm>
            <a:off x="1078557" y="6385024"/>
            <a:ext cx="1009833"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出前</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講座</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57" name="テキスト ボックス 56"/>
          <p:cNvSpPr txBox="1"/>
          <p:nvPr/>
        </p:nvSpPr>
        <p:spPr>
          <a:xfrm>
            <a:off x="4252300" y="5288024"/>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8938611" y="527920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1337184804"/>
              </p:ext>
            </p:extLst>
          </p:nvPr>
        </p:nvGraphicFramePr>
        <p:xfrm>
          <a:off x="4108924" y="5582673"/>
          <a:ext cx="5432611" cy="1034464"/>
        </p:xfrm>
        <a:graphic>
          <a:graphicData uri="http://schemas.openxmlformats.org/drawingml/2006/table">
            <a:tbl>
              <a:tblPr firstRow="1" bandRow="1">
                <a:tableStyleId>{5940675A-B579-460E-94D1-54222C63F5DA}</a:tableStyleId>
              </a:tblPr>
              <a:tblGrid>
                <a:gridCol w="809961">
                  <a:extLst>
                    <a:ext uri="{9D8B030D-6E8A-4147-A177-3AD203B41FA5}">
                      <a16:colId xmlns:a16="http://schemas.microsoft.com/office/drawing/2014/main" val="3757262113"/>
                    </a:ext>
                  </a:extLst>
                </a:gridCol>
                <a:gridCol w="1354995">
                  <a:extLst>
                    <a:ext uri="{9D8B030D-6E8A-4147-A177-3AD203B41FA5}">
                      <a16:colId xmlns:a16="http://schemas.microsoft.com/office/drawing/2014/main" val="3904591529"/>
                    </a:ext>
                  </a:extLst>
                </a:gridCol>
                <a:gridCol w="653531">
                  <a:extLst>
                    <a:ext uri="{9D8B030D-6E8A-4147-A177-3AD203B41FA5}">
                      <a16:colId xmlns:a16="http://schemas.microsoft.com/office/drawing/2014/main" val="2027108342"/>
                    </a:ext>
                  </a:extLst>
                </a:gridCol>
                <a:gridCol w="653531">
                  <a:extLst>
                    <a:ext uri="{9D8B030D-6E8A-4147-A177-3AD203B41FA5}">
                      <a16:colId xmlns:a16="http://schemas.microsoft.com/office/drawing/2014/main" val="346158796"/>
                    </a:ext>
                  </a:extLst>
                </a:gridCol>
                <a:gridCol w="653531">
                  <a:extLst>
                    <a:ext uri="{9D8B030D-6E8A-4147-A177-3AD203B41FA5}">
                      <a16:colId xmlns:a16="http://schemas.microsoft.com/office/drawing/2014/main" val="1555019360"/>
                    </a:ext>
                  </a:extLst>
                </a:gridCol>
                <a:gridCol w="653531">
                  <a:extLst>
                    <a:ext uri="{9D8B030D-6E8A-4147-A177-3AD203B41FA5}">
                      <a16:colId xmlns:a16="http://schemas.microsoft.com/office/drawing/2014/main" val="4015490920"/>
                    </a:ext>
                  </a:extLst>
                </a:gridCol>
                <a:gridCol w="653531">
                  <a:extLst>
                    <a:ext uri="{9D8B030D-6E8A-4147-A177-3AD203B41FA5}">
                      <a16:colId xmlns:a16="http://schemas.microsoft.com/office/drawing/2014/main" val="1463359338"/>
                    </a:ext>
                  </a:extLst>
                </a:gridCol>
              </a:tblGrid>
              <a:tr h="180000">
                <a:tc gridSpan="2">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gridSpan="2">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smtClean="0">
                          <a:solidFill>
                            <a:schemeClr val="tx1"/>
                          </a:solidFill>
                          <a:latin typeface="Meiryo UI" panose="020B0604030504040204" pitchFamily="50" charset="-128"/>
                          <a:ea typeface="Meiryo UI" panose="020B0604030504040204" pitchFamily="50" charset="-128"/>
                        </a:rPr>
                        <a:t>再掲</a:t>
                      </a:r>
                      <a:r>
                        <a:rPr kumimoji="1" lang="en-US" altLang="ja-JP" sz="1000" smtClean="0">
                          <a:solidFill>
                            <a:schemeClr val="tx1"/>
                          </a:solidFill>
                          <a:latin typeface="Meiryo UI" panose="020B0604030504040204" pitchFamily="50" charset="-128"/>
                          <a:ea typeface="Meiryo UI" panose="020B0604030504040204" pitchFamily="50" charset="-128"/>
                        </a:rPr>
                        <a:t>】</a:t>
                      </a:r>
                      <a:r>
                        <a:rPr kumimoji="1" lang="ja-JP" altLang="en-US" sz="1000" smtClean="0">
                          <a:solidFill>
                            <a:schemeClr val="tx1"/>
                          </a:solidFill>
                          <a:latin typeface="Meiryo UI" panose="020B0604030504040204" pitchFamily="50" charset="-128"/>
                          <a:ea typeface="Meiryo UI" panose="020B0604030504040204" pitchFamily="50" charset="-128"/>
                        </a:rPr>
                        <a:t>冊子の印刷</a:t>
                      </a:r>
                      <a:r>
                        <a:rPr kumimoji="1" lang="ja-JP" altLang="en-US" sz="1000" dirty="0" smtClean="0">
                          <a:solidFill>
                            <a:schemeClr val="tx1"/>
                          </a:solidFill>
                          <a:latin typeface="Meiryo UI" panose="020B0604030504040204" pitchFamily="50" charset="-128"/>
                          <a:ea typeface="Meiryo UI" panose="020B0604030504040204" pitchFamily="50" charset="-128"/>
                        </a:rPr>
                        <a:t>部数（部）</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66,000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63,600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63,000</a:t>
                      </a:r>
                    </a:p>
                  </a:txBody>
                  <a:tcPr anchor="ctr"/>
                </a:tc>
                <a:extLst>
                  <a:ext uri="{0D108BD9-81ED-4DB2-BD59-A6C34878D82A}">
                    <a16:rowId xmlns:a16="http://schemas.microsoft.com/office/drawing/2014/main" val="2124491204"/>
                  </a:ext>
                </a:extLst>
              </a:tr>
              <a:tr h="180000">
                <a:tc rowSpan="2">
                  <a:txBody>
                    <a:bodyPr/>
                    <a:lstStyle/>
                    <a:p>
                      <a:pPr algn="ctr"/>
                      <a:r>
                        <a:rPr kumimoji="1" lang="ja-JP" altLang="en-US" sz="1000" dirty="0" smtClean="0">
                          <a:latin typeface="Meiryo UI" panose="020B0604030504040204" pitchFamily="50" charset="-128"/>
                          <a:ea typeface="Meiryo UI" panose="020B0604030504040204" pitchFamily="50" charset="-128"/>
                        </a:rPr>
                        <a:t>出前講座の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実施実績</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府内小学校（校）</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a:t>
                      </a:r>
                    </a:p>
                  </a:txBody>
                  <a:tcPr anchor="ctr"/>
                </a:tc>
                <a:extLst>
                  <a:ext uri="{0D108BD9-81ED-4DB2-BD59-A6C34878D82A}">
                    <a16:rowId xmlns:a16="http://schemas.microsoft.com/office/drawing/2014/main" val="1353595535"/>
                  </a:ext>
                </a:extLst>
              </a:tr>
              <a:tr h="302944">
                <a:tc vMerge="1">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小学校以外（回）</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p>
                  </a:txBody>
                  <a:tcPr anchor="ctr"/>
                </a:tc>
                <a:extLst>
                  <a:ext uri="{0D108BD9-81ED-4DB2-BD59-A6C34878D82A}">
                    <a16:rowId xmlns:a16="http://schemas.microsoft.com/office/drawing/2014/main" val="3511198865"/>
                  </a:ext>
                </a:extLst>
              </a:tr>
            </a:tbl>
          </a:graphicData>
        </a:graphic>
      </p:graphicFrame>
    </p:spTree>
    <p:extLst>
      <p:ext uri="{BB962C8B-B14F-4D97-AF65-F5344CB8AC3E}">
        <p14:creationId xmlns:p14="http://schemas.microsoft.com/office/powerpoint/2010/main" val="470362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本資料の位置づけ</a:t>
            </a:r>
            <a:endParaRPr lang="ja-JP" sz="3600" dirty="0">
              <a:solidFill>
                <a:schemeClr val="bg1"/>
              </a:solidFill>
              <a:ea typeface="HGP創英角ｺﾞｼｯｸUB" pitchFamily="50" charset="-128"/>
              <a:cs typeface="ＭＳ Ｐゴシック" charset="-128"/>
            </a:endParaRPr>
          </a:p>
        </p:txBody>
      </p:sp>
      <p:sp>
        <p:nvSpPr>
          <p:cNvPr id="33" name="角丸四角形 32"/>
          <p:cNvSpPr/>
          <p:nvPr/>
        </p:nvSpPr>
        <p:spPr>
          <a:xfrm>
            <a:off x="206197" y="2752984"/>
            <a:ext cx="9390645" cy="3356866"/>
          </a:xfrm>
          <a:prstGeom prst="roundRect">
            <a:avLst>
              <a:gd name="adj" fmla="val 5753"/>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cxnSp>
        <p:nvCxnSpPr>
          <p:cNvPr id="34" name="直線コネクタ 33"/>
          <p:cNvCxnSpPr/>
          <p:nvPr/>
        </p:nvCxnSpPr>
        <p:spPr>
          <a:xfrm>
            <a:off x="638245" y="3877602"/>
            <a:ext cx="6047244"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15923" y="4880096"/>
            <a:ext cx="596270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4310653" y="4673979"/>
            <a:ext cx="0" cy="607695"/>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37" name="角丸四角形 36"/>
          <p:cNvSpPr/>
          <p:nvPr/>
        </p:nvSpPr>
        <p:spPr>
          <a:xfrm>
            <a:off x="2366437" y="4977826"/>
            <a:ext cx="3918037" cy="915999"/>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sz="1600" dirty="0" smtClean="0">
                <a:solidFill>
                  <a:schemeClr val="tx1"/>
                </a:solidFill>
                <a:effectLst/>
                <a:latin typeface="Meiryo UI" pitchFamily="50" charset="-128"/>
                <a:ea typeface="Meiryo UI" pitchFamily="50" charset="-128"/>
                <a:cs typeface="Meiryo UI" pitchFamily="50" charset="-128"/>
              </a:rPr>
              <a:t>大阪府</a:t>
            </a:r>
            <a:r>
              <a:rPr lang="ja-JP" sz="1600" dirty="0">
                <a:solidFill>
                  <a:schemeClr val="tx1"/>
                </a:solidFill>
                <a:effectLst/>
                <a:latin typeface="Meiryo UI" pitchFamily="50" charset="-128"/>
                <a:ea typeface="Meiryo UI" pitchFamily="50" charset="-128"/>
                <a:cs typeface="Meiryo UI" pitchFamily="50" charset="-128"/>
              </a:rPr>
              <a:t>･大阪市で</a:t>
            </a:r>
            <a:r>
              <a:rPr lang="ja-JP" sz="1600" dirty="0" smtClean="0">
                <a:solidFill>
                  <a:schemeClr val="tx1"/>
                </a:solidFill>
                <a:effectLst/>
                <a:latin typeface="Meiryo UI" pitchFamily="50" charset="-128"/>
                <a:ea typeface="Meiryo UI" pitchFamily="50" charset="-128"/>
                <a:cs typeface="Meiryo UI" pitchFamily="50" charset="-128"/>
              </a:rPr>
              <a:t>取組む</a:t>
            </a:r>
            <a:endParaRPr lang="en-US" altLang="ja-JP" sz="1600"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ja-JP" b="1" dirty="0" smtClean="0">
                <a:solidFill>
                  <a:schemeClr val="tx1"/>
                </a:solidFill>
                <a:effectLst/>
                <a:latin typeface="Meiryo UI" pitchFamily="50" charset="-128"/>
                <a:ea typeface="Meiryo UI" pitchFamily="50" charset="-128"/>
                <a:cs typeface="Meiryo UI" pitchFamily="50" charset="-128"/>
              </a:rPr>
              <a:t>エネルギー</a:t>
            </a:r>
            <a:r>
              <a:rPr lang="ja-JP" b="1" dirty="0">
                <a:solidFill>
                  <a:schemeClr val="tx1"/>
                </a:solidFill>
                <a:effectLst/>
                <a:latin typeface="Meiryo UI" pitchFamily="50" charset="-128"/>
                <a:ea typeface="Meiryo UI" pitchFamily="50" charset="-128"/>
                <a:cs typeface="Meiryo UI" pitchFamily="50" charset="-128"/>
              </a:rPr>
              <a:t>関連</a:t>
            </a:r>
            <a:r>
              <a:rPr lang="ja-JP" b="1" dirty="0" smtClean="0">
                <a:solidFill>
                  <a:schemeClr val="tx1"/>
                </a:solidFill>
                <a:effectLst/>
                <a:latin typeface="Meiryo UI" pitchFamily="50" charset="-128"/>
                <a:ea typeface="Meiryo UI" pitchFamily="50" charset="-128"/>
                <a:cs typeface="Meiryo UI" pitchFamily="50" charset="-128"/>
              </a:rPr>
              <a:t>の施策</a:t>
            </a:r>
            <a:r>
              <a:rPr lang="ja-JP" altLang="en-US" b="1" dirty="0" smtClean="0">
                <a:solidFill>
                  <a:schemeClr val="tx1"/>
                </a:solidFill>
                <a:effectLst/>
                <a:latin typeface="Meiryo UI" pitchFamily="50" charset="-128"/>
                <a:ea typeface="Meiryo UI" pitchFamily="50" charset="-128"/>
                <a:cs typeface="Meiryo UI" pitchFamily="50" charset="-128"/>
              </a:rPr>
              <a:t>事業</a:t>
            </a:r>
            <a:r>
              <a:rPr lang="ja-JP" b="1" dirty="0" smtClean="0">
                <a:solidFill>
                  <a:schemeClr val="tx1"/>
                </a:solidFill>
                <a:effectLst/>
                <a:latin typeface="Meiryo UI" pitchFamily="50" charset="-128"/>
                <a:ea typeface="Meiryo UI" pitchFamily="50" charset="-128"/>
                <a:cs typeface="Meiryo UI" pitchFamily="50" charset="-128"/>
              </a:rPr>
              <a:t>集</a:t>
            </a:r>
            <a:endParaRPr lang="en-US" altLang="ja-JP" b="1"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en-US" altLang="ja-JP" sz="1400" dirty="0" smtClean="0">
                <a:solidFill>
                  <a:schemeClr val="tx1"/>
                </a:solidFill>
                <a:effectLst/>
                <a:latin typeface="Meiryo UI" pitchFamily="50" charset="-128"/>
                <a:ea typeface="Meiryo UI" pitchFamily="50" charset="-128"/>
                <a:cs typeface="Meiryo UI" pitchFamily="50" charset="-128"/>
              </a:rPr>
              <a:t>(</a:t>
            </a:r>
            <a:r>
              <a:rPr lang="ja-JP" altLang="en-US" sz="1400" dirty="0" smtClean="0">
                <a:solidFill>
                  <a:schemeClr val="tx1"/>
                </a:solidFill>
                <a:effectLst/>
                <a:latin typeface="Meiryo UI" pitchFamily="50" charset="-128"/>
                <a:ea typeface="Meiryo UI" pitchFamily="50" charset="-128"/>
                <a:cs typeface="Meiryo UI" pitchFamily="50" charset="-128"/>
              </a:rPr>
              <a:t>単年度アクションプログラム</a:t>
            </a:r>
            <a:r>
              <a:rPr lang="en-US" altLang="ja-JP" sz="1400" dirty="0" smtClean="0">
                <a:solidFill>
                  <a:schemeClr val="tx1"/>
                </a:solidFill>
                <a:effectLst/>
                <a:latin typeface="Meiryo UI" pitchFamily="50" charset="-128"/>
                <a:ea typeface="Meiryo UI" pitchFamily="50" charset="-128"/>
                <a:cs typeface="Meiryo UI" pitchFamily="50" charset="-128"/>
              </a:rPr>
              <a:t>)</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38" name="テキスト ボックス 10"/>
          <p:cNvSpPr txBox="1"/>
          <p:nvPr/>
        </p:nvSpPr>
        <p:spPr>
          <a:xfrm>
            <a:off x="507265" y="4989150"/>
            <a:ext cx="1368152"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a:effectLst/>
                <a:latin typeface="Meiryo UI" pitchFamily="50" charset="-128"/>
                <a:ea typeface="Meiryo UI" pitchFamily="50" charset="-128"/>
                <a:cs typeface="Meiryo UI" pitchFamily="50" charset="-128"/>
              </a:rPr>
              <a:t>Mission</a:t>
            </a:r>
            <a:endParaRPr lang="ja-JP" sz="1600" b="1" dirty="0">
              <a:effectLst/>
              <a:latin typeface="Meiryo UI" pitchFamily="50" charset="-128"/>
              <a:ea typeface="Meiryo UI" pitchFamily="50" charset="-128"/>
              <a:cs typeface="Meiryo UI" pitchFamily="50" charset="-128"/>
            </a:endParaRPr>
          </a:p>
        </p:txBody>
      </p:sp>
      <p:sp>
        <p:nvSpPr>
          <p:cNvPr id="39" name="角丸四角形 38"/>
          <p:cNvSpPr/>
          <p:nvPr/>
        </p:nvSpPr>
        <p:spPr>
          <a:xfrm>
            <a:off x="7004554" y="2797424"/>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dirty="0" smtClean="0">
                <a:solidFill>
                  <a:schemeClr val="tx1"/>
                </a:solidFill>
                <a:effectLst/>
                <a:latin typeface="Meiryo UI" pitchFamily="50" charset="-128"/>
                <a:ea typeface="Meiryo UI" pitchFamily="50" charset="-128"/>
                <a:cs typeface="Meiryo UI" pitchFamily="50" charset="-128"/>
              </a:rPr>
              <a:t>エネルギー</a:t>
            </a:r>
            <a:r>
              <a:rPr lang="ja-JP" sz="1400" dirty="0">
                <a:solidFill>
                  <a:schemeClr val="tx1"/>
                </a:solidFill>
                <a:effectLst/>
                <a:latin typeface="Meiryo UI" pitchFamily="50" charset="-128"/>
                <a:ea typeface="Meiryo UI" pitchFamily="50" charset="-128"/>
                <a:cs typeface="Meiryo UI" pitchFamily="50" charset="-128"/>
              </a:rPr>
              <a:t>基本計画</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40" name="直線コネクタ 39"/>
          <p:cNvCxnSpPr/>
          <p:nvPr/>
        </p:nvCxnSpPr>
        <p:spPr>
          <a:xfrm flipV="1">
            <a:off x="4750597" y="3298031"/>
            <a:ext cx="792088" cy="85820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flipH="1" flipV="1">
            <a:off x="3126229" y="3307777"/>
            <a:ext cx="749832" cy="875729"/>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42" name="角丸四角形 41"/>
          <p:cNvSpPr/>
          <p:nvPr/>
        </p:nvSpPr>
        <p:spPr>
          <a:xfrm>
            <a:off x="4402538" y="2858941"/>
            <a:ext cx="1881936" cy="725011"/>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a:t>
            </a:r>
            <a:r>
              <a:rPr lang="ja-JP" altLang="ja-JP" sz="1400" dirty="0">
                <a:solidFill>
                  <a:schemeClr val="tx1"/>
                </a:solidFill>
                <a:latin typeface="Meiryo UI" pitchFamily="50" charset="-128"/>
                <a:ea typeface="Meiryo UI" pitchFamily="50" charset="-128"/>
                <a:cs typeface="Meiryo UI" pitchFamily="50" charset="-128"/>
              </a:rPr>
              <a:t>府市</a:t>
            </a:r>
            <a:r>
              <a:rPr lang="ja-JP" altLang="en-US" sz="1400" dirty="0">
                <a:solidFill>
                  <a:schemeClr val="tx1"/>
                </a:solidFill>
                <a:latin typeface="Meiryo UI" pitchFamily="50" charset="-128"/>
                <a:ea typeface="Meiryo UI" pitchFamily="50" charset="-128"/>
                <a:cs typeface="Meiryo UI" pitchFamily="50" charset="-128"/>
              </a:rPr>
              <a:t>エネルギー</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a:solidFill>
                  <a:schemeClr val="tx1"/>
                </a:solidFill>
                <a:latin typeface="Meiryo UI" pitchFamily="50" charset="-128"/>
                <a:ea typeface="Meiryo UI" pitchFamily="50" charset="-128"/>
                <a:cs typeface="Meiryo UI" pitchFamily="50" charset="-128"/>
              </a:rPr>
              <a:t>戦略の</a:t>
            </a:r>
            <a:r>
              <a:rPr lang="ja-JP" altLang="ja-JP" sz="1400" dirty="0" smtClean="0">
                <a:solidFill>
                  <a:schemeClr val="tx1"/>
                </a:solidFill>
                <a:latin typeface="Meiryo UI" pitchFamily="50" charset="-128"/>
                <a:ea typeface="Meiryo UI" pitchFamily="50" charset="-128"/>
                <a:cs typeface="Meiryo UI" pitchFamily="50" charset="-128"/>
              </a:rPr>
              <a:t>提言</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43" name="角丸四角形 42"/>
          <p:cNvSpPr/>
          <p:nvPr/>
        </p:nvSpPr>
        <p:spPr>
          <a:xfrm>
            <a:off x="2366437" y="4021618"/>
            <a:ext cx="3918037" cy="68285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600" dirty="0" smtClean="0">
                <a:solidFill>
                  <a:schemeClr val="tx1"/>
                </a:solidFill>
                <a:effectLst/>
                <a:latin typeface="Meiryo UI" pitchFamily="50" charset="-128"/>
                <a:ea typeface="Meiryo UI" pitchFamily="50" charset="-128"/>
                <a:cs typeface="Meiryo UI" pitchFamily="50" charset="-128"/>
              </a:rPr>
              <a:t>おおさか</a:t>
            </a:r>
            <a:r>
              <a:rPr lang="ja-JP" sz="1600" dirty="0" smtClean="0">
                <a:solidFill>
                  <a:schemeClr val="tx1"/>
                </a:solidFill>
                <a:effectLst/>
                <a:latin typeface="Meiryo UI" pitchFamily="50" charset="-128"/>
                <a:ea typeface="Meiryo UI" pitchFamily="50" charset="-128"/>
                <a:cs typeface="Meiryo UI" pitchFamily="50" charset="-128"/>
              </a:rPr>
              <a:t>エネルギー</a:t>
            </a:r>
            <a:r>
              <a:rPr lang="ja-JP" altLang="en-US" sz="1600" dirty="0" smtClean="0">
                <a:solidFill>
                  <a:schemeClr val="tx1"/>
                </a:solidFill>
                <a:effectLst/>
                <a:latin typeface="Meiryo UI" pitchFamily="50" charset="-128"/>
                <a:ea typeface="Meiryo UI" pitchFamily="50" charset="-128"/>
                <a:cs typeface="Meiryo UI" pitchFamily="50" charset="-128"/>
              </a:rPr>
              <a:t>地産地消推進</a:t>
            </a:r>
            <a:r>
              <a:rPr lang="ja-JP" sz="1600" dirty="0" smtClean="0">
                <a:solidFill>
                  <a:schemeClr val="tx1"/>
                </a:solidFill>
                <a:effectLst/>
                <a:latin typeface="Meiryo UI" pitchFamily="50" charset="-128"/>
                <a:ea typeface="Meiryo UI" pitchFamily="50" charset="-128"/>
                <a:cs typeface="Meiryo UI" pitchFamily="50" charset="-128"/>
              </a:rPr>
              <a:t>プラン</a:t>
            </a:r>
            <a:endParaRPr lang="ja-JP" sz="1600" dirty="0">
              <a:solidFill>
                <a:schemeClr val="tx1"/>
              </a:solidFill>
              <a:effectLst/>
              <a:latin typeface="Meiryo UI" pitchFamily="50" charset="-128"/>
              <a:ea typeface="Meiryo UI" pitchFamily="50" charset="-128"/>
              <a:cs typeface="Meiryo UI" pitchFamily="50" charset="-128"/>
            </a:endParaRPr>
          </a:p>
        </p:txBody>
      </p:sp>
      <p:sp>
        <p:nvSpPr>
          <p:cNvPr id="44" name="角丸四角形 43"/>
          <p:cNvSpPr/>
          <p:nvPr/>
        </p:nvSpPr>
        <p:spPr>
          <a:xfrm>
            <a:off x="2238990" y="2866085"/>
            <a:ext cx="1885243" cy="717867"/>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大阪府</a:t>
            </a:r>
            <a:r>
              <a:rPr lang="ja-JP" altLang="ja-JP" sz="1400" dirty="0">
                <a:solidFill>
                  <a:schemeClr val="tx1"/>
                </a:solidFill>
                <a:latin typeface="Meiryo UI" pitchFamily="50" charset="-128"/>
                <a:ea typeface="Meiryo UI" pitchFamily="50" charset="-128"/>
                <a:cs typeface="Meiryo UI" pitchFamily="50" charset="-128"/>
              </a:rPr>
              <a:t>環境</a:t>
            </a:r>
            <a:r>
              <a:rPr lang="ja-JP" altLang="en-US" sz="1400" dirty="0">
                <a:solidFill>
                  <a:schemeClr val="tx1"/>
                </a:solidFill>
                <a:latin typeface="Meiryo UI" pitchFamily="50" charset="-128"/>
                <a:ea typeface="Meiryo UI" pitchFamily="50" charset="-128"/>
                <a:cs typeface="Meiryo UI" pitchFamily="50" charset="-128"/>
              </a:rPr>
              <a:t>審議会</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smtClean="0">
                <a:solidFill>
                  <a:schemeClr val="tx1"/>
                </a:solidFill>
                <a:latin typeface="Meiryo UI" pitchFamily="50" charset="-128"/>
                <a:ea typeface="Meiryo UI" pitchFamily="50" charset="-128"/>
                <a:cs typeface="Meiryo UI" pitchFamily="50" charset="-128"/>
              </a:rPr>
              <a:t>答申</a:t>
            </a:r>
            <a:endParaRPr lang="ja-JP" altLang="ja-JP" sz="1400" dirty="0">
              <a:solidFill>
                <a:schemeClr val="tx1"/>
              </a:solidFill>
              <a:latin typeface="Meiryo UI" pitchFamily="50" charset="-128"/>
              <a:ea typeface="Meiryo UI" pitchFamily="50" charset="-128"/>
              <a:cs typeface="Meiryo UI" pitchFamily="50" charset="-128"/>
            </a:endParaRPr>
          </a:p>
        </p:txBody>
      </p:sp>
      <p:cxnSp>
        <p:nvCxnSpPr>
          <p:cNvPr id="45" name="直線コネクタ 44"/>
          <p:cNvCxnSpPr>
            <a:stCxn id="44" idx="3"/>
            <a:endCxn id="42" idx="1"/>
          </p:cNvCxnSpPr>
          <p:nvPr/>
        </p:nvCxnSpPr>
        <p:spPr>
          <a:xfrm flipV="1">
            <a:off x="4124233" y="3221447"/>
            <a:ext cx="278305" cy="357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6" name="カギ線コネクタ 45"/>
          <p:cNvCxnSpPr/>
          <p:nvPr/>
        </p:nvCxnSpPr>
        <p:spPr>
          <a:xfrm rot="10800000" flipV="1">
            <a:off x="6284474" y="3583952"/>
            <a:ext cx="972784" cy="599554"/>
          </a:xfrm>
          <a:prstGeom prst="bentConnector3">
            <a:avLst>
              <a:gd name="adj1" fmla="val -506"/>
            </a:avLst>
          </a:prstGeom>
          <a:ln w="5080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6727569" y="2752984"/>
            <a:ext cx="0" cy="3356866"/>
          </a:xfrm>
          <a:prstGeom prst="line">
            <a:avLst/>
          </a:prstGeom>
        </p:spPr>
        <p:style>
          <a:lnRef idx="1">
            <a:schemeClr val="accent1"/>
          </a:lnRef>
          <a:fillRef idx="0">
            <a:schemeClr val="accent1"/>
          </a:fillRef>
          <a:effectRef idx="0">
            <a:schemeClr val="accent1"/>
          </a:effectRef>
          <a:fontRef idx="minor">
            <a:schemeClr val="tx1"/>
          </a:fontRef>
        </p:style>
      </p:cxnSp>
      <p:sp>
        <p:nvSpPr>
          <p:cNvPr id="48" name="テキスト ボックス 10"/>
          <p:cNvSpPr txBox="1"/>
          <p:nvPr/>
        </p:nvSpPr>
        <p:spPr>
          <a:xfrm>
            <a:off x="519740" y="394961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Tactics</a:t>
            </a:r>
            <a:endParaRPr lang="en-US" sz="1200" b="1" dirty="0">
              <a:effectLst/>
              <a:latin typeface="Meiryo UI" pitchFamily="50" charset="-128"/>
              <a:ea typeface="Meiryo UI" pitchFamily="50" charset="-128"/>
              <a:cs typeface="Meiryo UI" pitchFamily="50" charset="-128"/>
            </a:endParaRPr>
          </a:p>
        </p:txBody>
      </p:sp>
      <p:sp>
        <p:nvSpPr>
          <p:cNvPr id="49" name="テキスト ボックス 10"/>
          <p:cNvSpPr txBox="1"/>
          <p:nvPr/>
        </p:nvSpPr>
        <p:spPr>
          <a:xfrm>
            <a:off x="519740" y="286949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Strategy</a:t>
            </a:r>
          </a:p>
        </p:txBody>
      </p:sp>
      <p:sp>
        <p:nvSpPr>
          <p:cNvPr id="50" name="円/楕円 49"/>
          <p:cNvSpPr/>
          <p:nvPr/>
        </p:nvSpPr>
        <p:spPr>
          <a:xfrm>
            <a:off x="6177136" y="285293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1" name="円/楕円 50"/>
          <p:cNvSpPr/>
          <p:nvPr/>
        </p:nvSpPr>
        <p:spPr>
          <a:xfrm>
            <a:off x="8913440" y="28260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国</a:t>
            </a:r>
            <a:endParaRPr kumimoji="1" lang="ja-JP" altLang="en-US" sz="1200" b="1" dirty="0"/>
          </a:p>
        </p:txBody>
      </p:sp>
      <p:sp>
        <p:nvSpPr>
          <p:cNvPr id="53" name="大かっこ 52"/>
          <p:cNvSpPr/>
          <p:nvPr/>
        </p:nvSpPr>
        <p:spPr>
          <a:xfrm>
            <a:off x="446224" y="3298031"/>
            <a:ext cx="1429194" cy="429101"/>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エネルギー政策の</a:t>
            </a:r>
            <a:endParaRPr lang="en-US" altLang="ja-JP" sz="1050" dirty="0" smtClean="0"/>
          </a:p>
          <a:p>
            <a:pPr algn="ctr"/>
            <a:r>
              <a:rPr lang="ja-JP" altLang="en-US" sz="1050" dirty="0" smtClean="0"/>
              <a:t>大きな方向性</a:t>
            </a:r>
            <a:endParaRPr lang="en-US" altLang="ja-JP" sz="1050" dirty="0" smtClean="0"/>
          </a:p>
        </p:txBody>
      </p:sp>
      <p:sp>
        <p:nvSpPr>
          <p:cNvPr id="54" name="大かっこ 53"/>
          <p:cNvSpPr/>
          <p:nvPr/>
        </p:nvSpPr>
        <p:spPr>
          <a:xfrm>
            <a:off x="446224" y="4381658"/>
            <a:ext cx="1543604"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行政としての</a:t>
            </a:r>
            <a:endParaRPr lang="en-US" altLang="ja-JP" sz="1050" dirty="0" smtClean="0"/>
          </a:p>
          <a:p>
            <a:pPr algn="ctr"/>
            <a:r>
              <a:rPr lang="ja-JP" altLang="en-US" sz="1050" dirty="0" smtClean="0"/>
              <a:t>施策（取組み）の方向性</a:t>
            </a:r>
            <a:endParaRPr lang="en-US" altLang="ja-JP" sz="1050" dirty="0" smtClean="0"/>
          </a:p>
        </p:txBody>
      </p:sp>
      <p:sp>
        <p:nvSpPr>
          <p:cNvPr id="55" name="大かっこ 54"/>
          <p:cNvSpPr/>
          <p:nvPr/>
        </p:nvSpPr>
        <p:spPr>
          <a:xfrm>
            <a:off x="446224" y="5461779"/>
            <a:ext cx="1632181"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毎年度実施する</a:t>
            </a:r>
            <a:endParaRPr lang="en-US" altLang="ja-JP" sz="1050" dirty="0" smtClean="0"/>
          </a:p>
          <a:p>
            <a:pPr algn="ctr"/>
            <a:r>
              <a:rPr lang="ja-JP" altLang="en-US" sz="1050" dirty="0" smtClean="0"/>
              <a:t>施策･事業の提示</a:t>
            </a:r>
            <a:endParaRPr lang="en-US" altLang="ja-JP" sz="1050" dirty="0" smtClean="0"/>
          </a:p>
          <a:p>
            <a:pPr algn="ctr"/>
            <a:r>
              <a:rPr lang="ja-JP" altLang="en-US" sz="1050" dirty="0" smtClean="0"/>
              <a:t>（実施主体・時期を明示）</a:t>
            </a:r>
            <a:endParaRPr lang="en-US" altLang="ja-JP" sz="1050" dirty="0" smtClean="0"/>
          </a:p>
        </p:txBody>
      </p:sp>
      <p:sp>
        <p:nvSpPr>
          <p:cNvPr id="56" name="円/楕円 55"/>
          <p:cNvSpPr/>
          <p:nvPr/>
        </p:nvSpPr>
        <p:spPr>
          <a:xfrm>
            <a:off x="6185428" y="32129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0" name="角丸四角形 59"/>
          <p:cNvSpPr/>
          <p:nvPr/>
        </p:nvSpPr>
        <p:spPr>
          <a:xfrm>
            <a:off x="344488" y="620688"/>
            <a:ext cx="9193144" cy="1872208"/>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b="1" dirty="0" smtClean="0">
                <a:solidFill>
                  <a:schemeClr val="tx1"/>
                </a:solidFill>
                <a:latin typeface="Meiryo UI" pitchFamily="50" charset="-128"/>
                <a:ea typeface="Meiryo UI" pitchFamily="50" charset="-128"/>
                <a:cs typeface="Meiryo UI" pitchFamily="50" charset="-128"/>
              </a:rPr>
              <a:t>　大阪府環境審議会</a:t>
            </a:r>
            <a:r>
              <a:rPr lang="ja-JP" altLang="ja-JP" b="1" dirty="0" smtClean="0">
                <a:solidFill>
                  <a:schemeClr val="tx1"/>
                </a:solidFill>
                <a:latin typeface="Meiryo UI" pitchFamily="50" charset="-128"/>
                <a:ea typeface="Meiryo UI" pitchFamily="50" charset="-128"/>
                <a:cs typeface="Meiryo UI" pitchFamily="50" charset="-128"/>
              </a:rPr>
              <a:t>答申</a:t>
            </a:r>
            <a:r>
              <a:rPr lang="ja-JP" altLang="en-US" b="1" dirty="0" smtClean="0">
                <a:solidFill>
                  <a:schemeClr val="tx1"/>
                </a:solidFill>
                <a:latin typeface="Meiryo UI" pitchFamily="50" charset="-128"/>
                <a:ea typeface="Meiryo UI" pitchFamily="50" charset="-128"/>
                <a:cs typeface="Meiryo UI" pitchFamily="50" charset="-128"/>
              </a:rPr>
              <a:t>や大阪府市エネルギー戦略会議の</a:t>
            </a:r>
            <a:r>
              <a:rPr lang="ja-JP" altLang="ja-JP" b="1" dirty="0" smtClean="0">
                <a:solidFill>
                  <a:schemeClr val="tx1"/>
                </a:solidFill>
                <a:latin typeface="Meiryo UI" pitchFamily="50" charset="-128"/>
                <a:ea typeface="Meiryo UI" pitchFamily="50" charset="-128"/>
                <a:cs typeface="Meiryo UI" pitchFamily="50" charset="-128"/>
              </a:rPr>
              <a:t>提言</a:t>
            </a:r>
            <a:r>
              <a:rPr lang="ja-JP" altLang="en-US" b="1" dirty="0" smtClean="0">
                <a:solidFill>
                  <a:schemeClr val="tx1"/>
                </a:solidFill>
                <a:latin typeface="Meiryo UI" pitchFamily="50" charset="-128"/>
                <a:ea typeface="Meiryo UI" pitchFamily="50" charset="-128"/>
                <a:cs typeface="Meiryo UI" pitchFamily="50" charset="-128"/>
              </a:rPr>
              <a:t>を踏まえ</a:t>
            </a:r>
            <a:r>
              <a:rPr lang="ja-JP" altLang="ja-JP" b="1" dirty="0" smtClean="0">
                <a:solidFill>
                  <a:schemeClr val="tx1"/>
                </a:solidFill>
                <a:latin typeface="Meiryo UI" pitchFamily="50" charset="-128"/>
                <a:ea typeface="Meiryo UI" pitchFamily="50" charset="-128"/>
                <a:cs typeface="Meiryo UI" pitchFamily="50" charset="-128"/>
              </a:rPr>
              <a:t>、</a:t>
            </a:r>
            <a:r>
              <a:rPr lang="ja-JP" altLang="en-US" b="1" dirty="0" smtClean="0">
                <a:solidFill>
                  <a:schemeClr val="tx1"/>
                </a:solidFill>
                <a:latin typeface="Meiryo UI" pitchFamily="50" charset="-128"/>
                <a:ea typeface="Meiryo UI" pitchFamily="50" charset="-128"/>
                <a:cs typeface="Meiryo UI" pitchFamily="50" charset="-128"/>
              </a:rPr>
              <a:t>再生可能エネルギーの普及拡大や省エネの推進など、</a:t>
            </a:r>
            <a:r>
              <a:rPr lang="en-US" altLang="ja-JP" b="1" dirty="0" smtClean="0">
                <a:solidFill>
                  <a:schemeClr val="tx1"/>
                </a:solidFill>
                <a:latin typeface="Meiryo UI" pitchFamily="50" charset="-128"/>
                <a:ea typeface="Meiryo UI" pitchFamily="50" charset="-128"/>
                <a:cs typeface="Meiryo UI" pitchFamily="50" charset="-128"/>
              </a:rPr>
              <a:t>2020</a:t>
            </a:r>
            <a:r>
              <a:rPr lang="ja-JP" altLang="en-US" b="1" dirty="0" smtClean="0">
                <a:solidFill>
                  <a:schemeClr val="tx1"/>
                </a:solidFill>
                <a:latin typeface="Meiryo UI" pitchFamily="50" charset="-128"/>
                <a:ea typeface="Meiryo UI" pitchFamily="50" charset="-128"/>
                <a:cs typeface="Meiryo UI" pitchFamily="50" charset="-128"/>
              </a:rPr>
              <a:t>年度までに大阪府・大阪市が取組むエネルギー関連の施策の方向性を示した「おおさかエネルギー地産地消推進プラン」（以下「プラン」という。）を</a:t>
            </a:r>
            <a:r>
              <a:rPr lang="en-US" altLang="ja-JP" b="1" dirty="0" smtClean="0">
                <a:solidFill>
                  <a:schemeClr val="tx1"/>
                </a:solidFill>
                <a:latin typeface="Meiryo UI" pitchFamily="50" charset="-128"/>
                <a:ea typeface="Meiryo UI" pitchFamily="50" charset="-128"/>
                <a:cs typeface="Meiryo UI" pitchFamily="50" charset="-128"/>
              </a:rPr>
              <a:t>2014</a:t>
            </a:r>
            <a:r>
              <a:rPr lang="ja-JP" altLang="en-US" b="1" dirty="0" smtClean="0">
                <a:solidFill>
                  <a:schemeClr val="tx1"/>
                </a:solidFill>
                <a:latin typeface="Meiryo UI" pitchFamily="50" charset="-128"/>
                <a:ea typeface="Meiryo UI" pitchFamily="50" charset="-128"/>
                <a:cs typeface="Meiryo UI" pitchFamily="50" charset="-128"/>
              </a:rPr>
              <a:t>年</a:t>
            </a:r>
            <a:r>
              <a:rPr lang="en-US" altLang="ja-JP" b="1" dirty="0" smtClean="0">
                <a:solidFill>
                  <a:schemeClr val="tx1"/>
                </a:solidFill>
                <a:latin typeface="Meiryo UI" pitchFamily="50" charset="-128"/>
                <a:ea typeface="Meiryo UI" pitchFamily="50" charset="-128"/>
                <a:cs typeface="Meiryo UI" pitchFamily="50" charset="-128"/>
              </a:rPr>
              <a:t>3</a:t>
            </a:r>
            <a:r>
              <a:rPr lang="ja-JP" altLang="en-US" b="1" dirty="0" smtClean="0">
                <a:solidFill>
                  <a:schemeClr val="tx1"/>
                </a:solidFill>
                <a:latin typeface="Meiryo UI" pitchFamily="50" charset="-128"/>
                <a:ea typeface="Meiryo UI" pitchFamily="50" charset="-128"/>
                <a:cs typeface="Meiryo UI" pitchFamily="50" charset="-128"/>
              </a:rPr>
              <a:t>月に策定しました。</a:t>
            </a:r>
            <a:endParaRPr lang="en-US" altLang="ja-JP" b="1" dirty="0" smtClean="0">
              <a:solidFill>
                <a:schemeClr val="tx1"/>
              </a:solidFill>
              <a:latin typeface="Meiryo UI" pitchFamily="50" charset="-128"/>
              <a:ea typeface="Meiryo UI" pitchFamily="50" charset="-128"/>
              <a:cs typeface="Meiryo UI" pitchFamily="50" charset="-128"/>
            </a:endParaRPr>
          </a:p>
          <a:p>
            <a:r>
              <a:rPr lang="ja-JP" altLang="en-US" b="1" dirty="0" smtClean="0">
                <a:solidFill>
                  <a:schemeClr val="tx1"/>
                </a:solidFill>
                <a:latin typeface="Meiryo UI" pitchFamily="50" charset="-128"/>
                <a:ea typeface="Meiryo UI" pitchFamily="50" charset="-128"/>
                <a:cs typeface="Meiryo UI" pitchFamily="50" charset="-128"/>
              </a:rPr>
              <a:t>　本資料は、プランに基づき、大阪府･大阪市がプラン策定以降に実施し</a:t>
            </a:r>
            <a:r>
              <a:rPr lang="ja-JP" altLang="en-US" b="1" dirty="0">
                <a:solidFill>
                  <a:schemeClr val="tx1"/>
                </a:solidFill>
                <a:latin typeface="Meiryo UI" pitchFamily="50" charset="-128"/>
                <a:ea typeface="Meiryo UI" pitchFamily="50" charset="-128"/>
                <a:cs typeface="Meiryo UI" pitchFamily="50" charset="-128"/>
              </a:rPr>
              <a:t>た</a:t>
            </a:r>
            <a:r>
              <a:rPr lang="ja-JP" altLang="en-US" b="1" dirty="0" smtClean="0">
                <a:solidFill>
                  <a:schemeClr val="tx1"/>
                </a:solidFill>
                <a:latin typeface="Meiryo UI" pitchFamily="50" charset="-128"/>
                <a:ea typeface="Meiryo UI" pitchFamily="50" charset="-128"/>
                <a:cs typeface="Meiryo UI" pitchFamily="50" charset="-128"/>
              </a:rPr>
              <a:t>取組み実績を、毎年度お示ししていた施策</a:t>
            </a:r>
            <a:r>
              <a:rPr lang="ja-JP" altLang="en-US" b="1" dirty="0">
                <a:solidFill>
                  <a:schemeClr val="tx1"/>
                </a:solidFill>
                <a:latin typeface="Meiryo UI" pitchFamily="50" charset="-128"/>
                <a:ea typeface="Meiryo UI" pitchFamily="50" charset="-128"/>
                <a:cs typeface="Meiryo UI" pitchFamily="50" charset="-128"/>
              </a:rPr>
              <a:t>事業集（アクションプログラム</a:t>
            </a:r>
            <a:r>
              <a:rPr lang="ja-JP" altLang="en-US" b="1" dirty="0" smtClean="0">
                <a:solidFill>
                  <a:schemeClr val="tx1"/>
                </a:solidFill>
                <a:latin typeface="Meiryo UI" pitchFamily="50" charset="-128"/>
                <a:ea typeface="Meiryo UI" pitchFamily="50" charset="-128"/>
                <a:cs typeface="Meiryo UI" pitchFamily="50" charset="-128"/>
              </a:rPr>
              <a:t>）の取組みごとに整理したものです。</a:t>
            </a:r>
            <a:endParaRPr lang="ja-JP" altLang="ja-JP" b="1" dirty="0">
              <a:solidFill>
                <a:schemeClr val="tx1"/>
              </a:solidFill>
              <a:latin typeface="Meiryo UI" pitchFamily="50" charset="-128"/>
              <a:ea typeface="Meiryo UI" pitchFamily="50" charset="-128"/>
              <a:cs typeface="Meiryo UI" pitchFamily="50" charset="-128"/>
            </a:endParaRPr>
          </a:p>
        </p:txBody>
      </p:sp>
      <p:sp>
        <p:nvSpPr>
          <p:cNvPr id="28" name="円/楕円 27"/>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２</a:t>
            </a:r>
            <a:endParaRPr kumimoji="1" lang="ja-JP" altLang="en-US" b="1" dirty="0"/>
          </a:p>
        </p:txBody>
      </p:sp>
      <p:sp>
        <p:nvSpPr>
          <p:cNvPr id="30" name="角丸四角形 29"/>
          <p:cNvSpPr/>
          <p:nvPr/>
        </p:nvSpPr>
        <p:spPr>
          <a:xfrm>
            <a:off x="7414224" y="4064996"/>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smtClean="0">
                <a:solidFill>
                  <a:schemeClr val="tx1"/>
                </a:solidFill>
                <a:effectLst/>
                <a:latin typeface="Meiryo UI" pitchFamily="50" charset="-128"/>
                <a:ea typeface="Meiryo UI" pitchFamily="50" charset="-128"/>
                <a:cs typeface="Meiryo UI" pitchFamily="50" charset="-128"/>
              </a:rPr>
              <a:t>大阪の成長戦略</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57" name="直線コネクタ 56"/>
          <p:cNvCxnSpPr/>
          <p:nvPr/>
        </p:nvCxnSpPr>
        <p:spPr>
          <a:xfrm>
            <a:off x="6321152" y="4437112"/>
            <a:ext cx="1055313" cy="1"/>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58" name="円/楕円 57"/>
          <p:cNvSpPr/>
          <p:nvPr/>
        </p:nvSpPr>
        <p:spPr>
          <a:xfrm>
            <a:off x="9228846" y="403243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9" name="円/楕円 58"/>
          <p:cNvSpPr/>
          <p:nvPr/>
        </p:nvSpPr>
        <p:spPr>
          <a:xfrm>
            <a:off x="9228846" y="439247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1" name="テキスト ボックス 60"/>
          <p:cNvSpPr txBox="1"/>
          <p:nvPr/>
        </p:nvSpPr>
        <p:spPr>
          <a:xfrm>
            <a:off x="7185248" y="4869160"/>
            <a:ext cx="2472875" cy="553998"/>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「おおさかエネルギー地産地消推進プラン」</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の内容は、「大阪の成長戦略」にも示され　</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ています。</a:t>
            </a:r>
            <a:endParaRPr kumimoji="1" lang="ja-JP" altLang="en-US" sz="1000"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87393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2" y="538143"/>
            <a:ext cx="9767553" cy="630188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29</a:t>
            </a:r>
            <a:endParaRPr lang="ja-JP" altLang="en-US" b="1" dirty="0">
              <a:solidFill>
                <a:prstClr val="white"/>
              </a:solidFill>
            </a:endParaRPr>
          </a:p>
        </p:txBody>
      </p:sp>
      <p:sp>
        <p:nvSpPr>
          <p:cNvPr id="14" name="テキスト ボックス 28"/>
          <p:cNvSpPr txBox="1">
            <a:spLocks noChangeArrowheads="1"/>
          </p:cNvSpPr>
          <p:nvPr/>
        </p:nvSpPr>
        <p:spPr bwMode="auto">
          <a:xfrm>
            <a:off x="84232" y="1774252"/>
            <a:ext cx="462095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◆事業者等</a:t>
            </a:r>
            <a:r>
              <a:rPr lang="ja-JP" altLang="en-US" b="0" i="0" dirty="0" smtClean="0">
                <a:latin typeface="Meiryo UI" pitchFamily="50" charset="-128"/>
                <a:ea typeface="Meiryo UI" pitchFamily="50" charset="-128"/>
                <a:cs typeface="Meiryo UI" pitchFamily="50" charset="-128"/>
              </a:rPr>
              <a:t>の省エネ推進</a:t>
            </a:r>
            <a:r>
              <a:rPr lang="ja-JP" altLang="en-US" b="0" i="0" dirty="0">
                <a:latin typeface="Meiryo UI" pitchFamily="50" charset="-128"/>
                <a:ea typeface="Meiryo UI" pitchFamily="50" charset="-128"/>
                <a:cs typeface="Meiryo UI" pitchFamily="50" charset="-128"/>
              </a:rPr>
              <a:t>をサポートするため、府立環境</a:t>
            </a:r>
            <a:r>
              <a:rPr lang="ja-JP" altLang="en-US" b="0" i="0" dirty="0" smtClean="0">
                <a:latin typeface="Meiryo UI" pitchFamily="50" charset="-128"/>
                <a:ea typeface="Meiryo UI" pitchFamily="50" charset="-128"/>
                <a:cs typeface="Meiryo UI" pitchFamily="50" charset="-128"/>
              </a:rPr>
              <a:t>農林水産</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総合研究所等と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して、事</a:t>
            </a:r>
            <a:r>
              <a:rPr lang="ja-JP" altLang="en-US" b="0" i="0" dirty="0">
                <a:latin typeface="Meiryo UI" pitchFamily="50" charset="-128"/>
                <a:ea typeface="Meiryo UI" pitchFamily="50" charset="-128"/>
                <a:cs typeface="Meiryo UI" pitchFamily="50" charset="-128"/>
              </a:rPr>
              <a:t>業者団体等で実施</a:t>
            </a:r>
            <a:r>
              <a:rPr lang="ja-JP" altLang="en-US" b="0" i="0" dirty="0" smtClean="0">
                <a:latin typeface="Meiryo UI" pitchFamily="50" charset="-128"/>
                <a:ea typeface="Meiryo UI" pitchFamily="50" charset="-128"/>
                <a:cs typeface="Meiryo UI" pitchFamily="50" charset="-128"/>
              </a:rPr>
              <a:t>するセミナー等へ無料で講師を派遣しています。</a:t>
            </a:r>
            <a:endParaRPr lang="ja-JP" altLang="en-US" b="0" i="0" dirty="0">
              <a:latin typeface="Meiryo UI" pitchFamily="50" charset="-128"/>
              <a:ea typeface="Meiryo UI" pitchFamily="50" charset="-128"/>
              <a:cs typeface="Meiryo UI" pitchFamily="50" charset="-128"/>
            </a:endParaRPr>
          </a:p>
        </p:txBody>
      </p:sp>
      <p:sp>
        <p:nvSpPr>
          <p:cNvPr id="16" name="角丸四角形 15"/>
          <p:cNvSpPr/>
          <p:nvPr/>
        </p:nvSpPr>
        <p:spPr>
          <a:xfrm>
            <a:off x="84232" y="988617"/>
            <a:ext cx="2403144" cy="3111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省エネに</a:t>
            </a:r>
            <a:r>
              <a:rPr lang="ja-JP" altLang="en-US" sz="1400" b="1" dirty="0">
                <a:solidFill>
                  <a:schemeClr val="tx1"/>
                </a:solidFill>
                <a:latin typeface="Meiryo UI" pitchFamily="50" charset="-128"/>
                <a:ea typeface="Meiryo UI" pitchFamily="50" charset="-128"/>
                <a:cs typeface="Meiryo UI" pitchFamily="50" charset="-128"/>
              </a:rPr>
              <a:t>かかる講師等の派遣</a:t>
            </a:r>
          </a:p>
        </p:txBody>
      </p:sp>
      <p:sp>
        <p:nvSpPr>
          <p:cNvPr id="25" name="右矢印 24"/>
          <p:cNvSpPr/>
          <p:nvPr/>
        </p:nvSpPr>
        <p:spPr>
          <a:xfrm rot="5400000">
            <a:off x="1989776" y="3771777"/>
            <a:ext cx="628702" cy="1155557"/>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rPr>
              <a:t>講師の派遣</a:t>
            </a:r>
            <a:endParaRPr lang="ja-JP" altLang="en-US" sz="1200" dirty="0">
              <a:solidFill>
                <a:prstClr val="black">
                  <a:lumMod val="95000"/>
                  <a:lumOff val="5000"/>
                </a:prstClr>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876383" y="2507645"/>
            <a:ext cx="2855487" cy="1467537"/>
            <a:chOff x="5303414" y="2577319"/>
            <a:chExt cx="2489458" cy="1279421"/>
          </a:xfrm>
        </p:grpSpPr>
        <p:pic>
          <p:nvPicPr>
            <p:cNvPr id="19"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344174" y="2901669"/>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C:\Program Files\Microsoft Office\MEDIA\CAGCAT10\j030052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252" y="2938834"/>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矢印コネクタ 21"/>
            <p:cNvCxnSpPr/>
            <p:nvPr/>
          </p:nvCxnSpPr>
          <p:spPr>
            <a:xfrm>
              <a:off x="6011955" y="2920194"/>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雲 22"/>
            <p:cNvSpPr/>
            <p:nvPr/>
          </p:nvSpPr>
          <p:spPr>
            <a:xfrm>
              <a:off x="6100473" y="2926450"/>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rPr>
                <a:t>連携</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26" name="角丸四角形 25"/>
            <p:cNvSpPr/>
            <p:nvPr/>
          </p:nvSpPr>
          <p:spPr>
            <a:xfrm>
              <a:off x="5303414" y="2577319"/>
              <a:ext cx="2474678"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cs typeface="ＭＳ Ｐゴシック"/>
                </a:rPr>
                <a:t>府立環境農林水産総合研究所</a:t>
              </a:r>
              <a:r>
                <a:rPr lang="ja-JP" altLang="en-US" sz="1200" dirty="0" smtClean="0">
                  <a:solidFill>
                    <a:prstClr val="black"/>
                  </a:solidFill>
                  <a:latin typeface="Meiryo UI" panose="020B0604030504040204" pitchFamily="50" charset="-128"/>
                  <a:ea typeface="Meiryo UI" panose="020B0604030504040204" pitchFamily="50" charset="-128"/>
                  <a:cs typeface="ＭＳ Ｐゴシック"/>
                </a:rPr>
                <a:t>等</a:t>
              </a:r>
              <a:endParaRPr lang="en-US" altLang="ja-JP" sz="1200" dirty="0" smtClean="0">
                <a:solidFill>
                  <a:prstClr val="black"/>
                </a:solidFill>
                <a:latin typeface="Meiryo UI" panose="020B0604030504040204" pitchFamily="50" charset="-128"/>
                <a:ea typeface="Meiryo UI" panose="020B0604030504040204" pitchFamily="50" charset="-128"/>
                <a:cs typeface="ＭＳ Ｐゴシック"/>
              </a:endParaRPr>
            </a:p>
          </p:txBody>
        </p:sp>
        <p:sp>
          <p:nvSpPr>
            <p:cNvPr id="27" name="角丸四角形 26"/>
            <p:cNvSpPr/>
            <p:nvPr/>
          </p:nvSpPr>
          <p:spPr>
            <a:xfrm>
              <a:off x="5303414" y="3549741"/>
              <a:ext cx="2489458"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grpSp>
      <p:grpSp>
        <p:nvGrpSpPr>
          <p:cNvPr id="9" name="グループ化 8"/>
          <p:cNvGrpSpPr/>
          <p:nvPr/>
        </p:nvGrpSpPr>
        <p:grpSpPr>
          <a:xfrm>
            <a:off x="1276022" y="4545127"/>
            <a:ext cx="2122760" cy="1399214"/>
            <a:chOff x="8949437" y="5315299"/>
            <a:chExt cx="1857147" cy="1224136"/>
          </a:xfrm>
        </p:grpSpPr>
        <p:pic>
          <p:nvPicPr>
            <p:cNvPr id="18"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r="20748"/>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descr="http://t1.gstatic.com/images?q=tbn:ANd9GcTCT7AL87_D87uORuAyDrbuBcsNV_fiNvrIi1zzBgW-hg8f-fOIcw"/>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28"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1" r="8833"/>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角丸四角形 29"/>
          <p:cNvSpPr/>
          <p:nvPr/>
        </p:nvSpPr>
        <p:spPr>
          <a:xfrm>
            <a:off x="70442" y="594770"/>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省エネ等に係る普及啓発の実施➁</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46" name="テキスト ボックス 45"/>
          <p:cNvSpPr txBox="1"/>
          <p:nvPr/>
        </p:nvSpPr>
        <p:spPr>
          <a:xfrm>
            <a:off x="2204449" y="1542200"/>
            <a:ext cx="2301996"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事業実施年度</a:t>
            </a:r>
            <a:r>
              <a:rPr lang="ja-JP" altLang="en-US" sz="1200" dirty="0" smtClean="0">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5" name="テキスト ボックス 54"/>
          <p:cNvSpPr txBox="1"/>
          <p:nvPr/>
        </p:nvSpPr>
        <p:spPr>
          <a:xfrm>
            <a:off x="254088" y="5819981"/>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
        <p:nvSpPr>
          <p:cNvPr id="56" name="テキスト ボックス 55"/>
          <p:cNvSpPr txBox="1"/>
          <p:nvPr/>
        </p:nvSpPr>
        <p:spPr>
          <a:xfrm>
            <a:off x="3851315" y="583804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39" name="正方形/長方形 38"/>
          <p:cNvSpPr/>
          <p:nvPr/>
        </p:nvSpPr>
        <p:spPr>
          <a:xfrm>
            <a:off x="2009906" y="1335371"/>
            <a:ext cx="2561145"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1" name="表 40"/>
          <p:cNvGraphicFramePr>
            <a:graphicFrameLocks noGrp="1"/>
          </p:cNvGraphicFramePr>
          <p:nvPr>
            <p:extLst>
              <p:ext uri="{D42A27DB-BD31-4B8C-83A1-F6EECF244321}">
                <p14:modId xmlns:p14="http://schemas.microsoft.com/office/powerpoint/2010/main" val="3229829639"/>
              </p:ext>
            </p:extLst>
          </p:nvPr>
        </p:nvGraphicFramePr>
        <p:xfrm>
          <a:off x="229809" y="6062653"/>
          <a:ext cx="4398937" cy="672506"/>
        </p:xfrm>
        <a:graphic>
          <a:graphicData uri="http://schemas.openxmlformats.org/drawingml/2006/table">
            <a:tbl>
              <a:tblPr firstRow="1" bandRow="1">
                <a:tableStyleId>{5940675A-B579-460E-94D1-54222C63F5DA}</a:tableStyleId>
              </a:tblPr>
              <a:tblGrid>
                <a:gridCol w="795337">
                  <a:extLst>
                    <a:ext uri="{9D8B030D-6E8A-4147-A177-3AD203B41FA5}">
                      <a16:colId xmlns:a16="http://schemas.microsoft.com/office/drawing/2014/main" val="3757262113"/>
                    </a:ext>
                  </a:extLst>
                </a:gridCol>
                <a:gridCol w="514800">
                  <a:extLst>
                    <a:ext uri="{9D8B030D-6E8A-4147-A177-3AD203B41FA5}">
                      <a16:colId xmlns:a16="http://schemas.microsoft.com/office/drawing/2014/main" val="571156813"/>
                    </a:ext>
                  </a:extLst>
                </a:gridCol>
                <a:gridCol w="514800">
                  <a:extLst>
                    <a:ext uri="{9D8B030D-6E8A-4147-A177-3AD203B41FA5}">
                      <a16:colId xmlns:a16="http://schemas.microsoft.com/office/drawing/2014/main" val="3454114473"/>
                    </a:ext>
                  </a:extLst>
                </a:gridCol>
                <a:gridCol w="514800">
                  <a:extLst>
                    <a:ext uri="{9D8B030D-6E8A-4147-A177-3AD203B41FA5}">
                      <a16:colId xmlns:a16="http://schemas.microsoft.com/office/drawing/2014/main" val="2027108342"/>
                    </a:ext>
                  </a:extLst>
                </a:gridCol>
                <a:gridCol w="514800">
                  <a:extLst>
                    <a:ext uri="{9D8B030D-6E8A-4147-A177-3AD203B41FA5}">
                      <a16:colId xmlns:a16="http://schemas.microsoft.com/office/drawing/2014/main" val="346158796"/>
                    </a:ext>
                  </a:extLst>
                </a:gridCol>
                <a:gridCol w="514800">
                  <a:extLst>
                    <a:ext uri="{9D8B030D-6E8A-4147-A177-3AD203B41FA5}">
                      <a16:colId xmlns:a16="http://schemas.microsoft.com/office/drawing/2014/main" val="1555019360"/>
                    </a:ext>
                  </a:extLst>
                </a:gridCol>
                <a:gridCol w="514800">
                  <a:extLst>
                    <a:ext uri="{9D8B030D-6E8A-4147-A177-3AD203B41FA5}">
                      <a16:colId xmlns:a16="http://schemas.microsoft.com/office/drawing/2014/main" val="4015490920"/>
                    </a:ext>
                  </a:extLst>
                </a:gridCol>
                <a:gridCol w="514800">
                  <a:extLst>
                    <a:ext uri="{9D8B030D-6E8A-4147-A177-3AD203B41FA5}">
                      <a16:colId xmlns:a16="http://schemas.microsoft.com/office/drawing/2014/main" val="1898150037"/>
                    </a:ext>
                  </a:extLst>
                </a:gridCol>
              </a:tblGrid>
              <a:tr h="27626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smtClean="0">
                          <a:latin typeface="Meiryo UI" panose="020B0604030504040204" pitchFamily="50" charset="-128"/>
                          <a:ea typeface="Meiryo UI" panose="020B0604030504040204" pitchFamily="50" charset="-128"/>
                        </a:rPr>
                        <a:t>講師の派遣</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回数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22</a:t>
                      </a:r>
                    </a:p>
                  </a:txBody>
                  <a:tcPr anchor="ctr"/>
                </a:tc>
                <a:extLst>
                  <a:ext uri="{0D108BD9-81ED-4DB2-BD59-A6C34878D82A}">
                    <a16:rowId xmlns:a16="http://schemas.microsoft.com/office/drawing/2014/main" val="2124491204"/>
                  </a:ext>
                </a:extLst>
              </a:tr>
            </a:tbl>
          </a:graphicData>
        </a:graphic>
      </p:graphicFrame>
      <p:sp>
        <p:nvSpPr>
          <p:cNvPr id="43" name="正方形/長方形 42"/>
          <p:cNvSpPr/>
          <p:nvPr/>
        </p:nvSpPr>
        <p:spPr>
          <a:xfrm>
            <a:off x="6793135" y="1448227"/>
            <a:ext cx="683430"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4999821" y="1017855"/>
            <a:ext cx="3320023" cy="344109"/>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ナッジ</a:t>
            </a:r>
            <a:r>
              <a:rPr lang="ja-JP" altLang="en-US" sz="1400" b="1" dirty="0">
                <a:solidFill>
                  <a:schemeClr val="tx1"/>
                </a:solidFill>
                <a:latin typeface="Meiryo UI" pitchFamily="50" charset="-128"/>
                <a:ea typeface="Meiryo UI" pitchFamily="50" charset="-128"/>
                <a:cs typeface="Meiryo UI" pitchFamily="50" charset="-128"/>
              </a:rPr>
              <a:t>を活用した啓発による省エネの促進</a:t>
            </a:r>
          </a:p>
        </p:txBody>
      </p:sp>
      <p:sp>
        <p:nvSpPr>
          <p:cNvPr id="45" name="テキスト ボックス 28"/>
          <p:cNvSpPr txBox="1">
            <a:spLocks noChangeArrowheads="1"/>
          </p:cNvSpPr>
          <p:nvPr/>
        </p:nvSpPr>
        <p:spPr bwMode="auto">
          <a:xfrm>
            <a:off x="4994848" y="1732604"/>
            <a:ext cx="454841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◆費用対</a:t>
            </a:r>
            <a:r>
              <a:rPr lang="ja-JP" altLang="en-US" b="0" i="0" dirty="0" smtClean="0">
                <a:latin typeface="Meiryo UI" pitchFamily="50" charset="-128"/>
                <a:ea typeface="Meiryo UI" pitchFamily="50" charset="-128"/>
                <a:cs typeface="Meiryo UI" pitchFamily="50" charset="-128"/>
              </a:rPr>
              <a:t>効果の高い手法</a:t>
            </a:r>
            <a:r>
              <a:rPr lang="ja-JP" altLang="en-US" b="0" i="0" dirty="0">
                <a:latin typeface="Meiryo UI" pitchFamily="50" charset="-128"/>
                <a:ea typeface="Meiryo UI" pitchFamily="50" charset="-128"/>
                <a:cs typeface="Meiryo UI" pitchFamily="50" charset="-128"/>
              </a:rPr>
              <a:t>として着目されている「ナッジ」を含む行動科学</a:t>
            </a:r>
            <a:r>
              <a:rPr lang="ja-JP" altLang="en-US" b="0" i="0" dirty="0" smtClean="0">
                <a:latin typeface="Meiryo UI" pitchFamily="50" charset="-128"/>
                <a:ea typeface="Meiryo UI" pitchFamily="50" charset="-128"/>
                <a:cs typeface="Meiryo UI" pitchFamily="50" charset="-128"/>
              </a:rPr>
              <a:t>の知見を</a:t>
            </a:r>
            <a:r>
              <a:rPr lang="ja-JP" altLang="en-US" b="0" i="0" dirty="0">
                <a:latin typeface="Meiryo UI" pitchFamily="50" charset="-128"/>
                <a:ea typeface="Meiryo UI" pitchFamily="50" charset="-128"/>
                <a:cs typeface="Meiryo UI" pitchFamily="50" charset="-128"/>
              </a:rPr>
              <a:t>活用</a:t>
            </a:r>
            <a:r>
              <a:rPr lang="ja-JP" altLang="en-US" b="0" i="0" dirty="0" smtClean="0">
                <a:latin typeface="Meiryo UI" pitchFamily="50" charset="-128"/>
                <a:ea typeface="Meiryo UI" pitchFamily="50" charset="-128"/>
                <a:cs typeface="Meiryo UI" pitchFamily="50" charset="-128"/>
              </a:rPr>
              <a:t>した啓発により、</a:t>
            </a:r>
            <a:r>
              <a:rPr lang="ja-JP" altLang="en-US" b="0" i="0" dirty="0">
                <a:latin typeface="Meiryo UI" pitchFamily="50" charset="-128"/>
                <a:ea typeface="Meiryo UI" pitchFamily="50" charset="-128"/>
                <a:cs typeface="Meiryo UI" pitchFamily="50" charset="-128"/>
              </a:rPr>
              <a:t>府民の</a:t>
            </a:r>
            <a:r>
              <a:rPr lang="ja-JP" altLang="en-US" b="0" i="0" dirty="0" smtClean="0">
                <a:latin typeface="Meiryo UI" pitchFamily="50" charset="-128"/>
                <a:ea typeface="Meiryo UI" pitchFamily="50" charset="-128"/>
                <a:cs typeface="Meiryo UI" pitchFamily="50" charset="-128"/>
              </a:rPr>
              <a:t>省エネの取組みを効果的に促進して</a:t>
            </a:r>
            <a:r>
              <a:rPr lang="ja-JP" altLang="en-US" b="0" i="0" dirty="0">
                <a:latin typeface="Meiryo UI" pitchFamily="50" charset="-128"/>
                <a:ea typeface="Meiryo UI" pitchFamily="50" charset="-128"/>
                <a:cs typeface="Meiryo UI" pitchFamily="50" charset="-128"/>
              </a:rPr>
              <a:t>い</a:t>
            </a:r>
            <a:r>
              <a:rPr lang="ja-JP" altLang="en-US" b="0" i="0" dirty="0" smtClean="0">
                <a:latin typeface="Meiryo UI" pitchFamily="50" charset="-128"/>
                <a:ea typeface="Meiryo UI" pitchFamily="50" charset="-128"/>
                <a:cs typeface="Meiryo UI" pitchFamily="50" charset="-128"/>
              </a:rPr>
              <a:t>ます。</a:t>
            </a:r>
            <a:endParaRPr lang="en-US" altLang="ja-JP" b="0" i="0" dirty="0" smtClean="0">
              <a:latin typeface="Meiryo UI" pitchFamily="50" charset="-128"/>
              <a:ea typeface="Meiryo UI" pitchFamily="50" charset="-128"/>
              <a:cs typeface="Meiryo UI" pitchFamily="50" charset="-128"/>
            </a:endParaRPr>
          </a:p>
        </p:txBody>
      </p:sp>
      <p:sp>
        <p:nvSpPr>
          <p:cNvPr id="47" name="正方形/長方形 46"/>
          <p:cNvSpPr/>
          <p:nvPr/>
        </p:nvSpPr>
        <p:spPr>
          <a:xfrm>
            <a:off x="5112907" y="2440301"/>
            <a:ext cx="4556240" cy="194668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wrap="square" lIns="72000" rIns="72000" rtlCol="0" anchor="t" anchorCtr="0">
            <a:spAutoFit/>
          </a:bodyP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smtClean="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b="1" u="sng" dirty="0">
                <a:solidFill>
                  <a:schemeClr val="tx1"/>
                </a:solidFill>
                <a:latin typeface="Meiryo UI" pitchFamily="50" charset="-128"/>
                <a:ea typeface="Meiryo UI" pitchFamily="50" charset="-128"/>
                <a:cs typeface="Meiryo UI" pitchFamily="50" charset="-128"/>
              </a:rPr>
              <a:t>①</a:t>
            </a:r>
            <a:r>
              <a:rPr lang="ja-JP" altLang="en-US" sz="1050" b="1" u="sng" dirty="0" smtClean="0">
                <a:solidFill>
                  <a:schemeClr val="tx1"/>
                </a:solidFill>
                <a:latin typeface="Meiryo UI" pitchFamily="50" charset="-128"/>
                <a:ea typeface="Meiryo UI" pitchFamily="50" charset="-128"/>
                <a:cs typeface="Meiryo UI" pitchFamily="50" charset="-128"/>
              </a:rPr>
              <a:t>転入</a:t>
            </a:r>
            <a:r>
              <a:rPr lang="ja-JP" altLang="en-US" sz="1050" b="1" u="sng" dirty="0">
                <a:solidFill>
                  <a:schemeClr val="tx1"/>
                </a:solidFill>
                <a:latin typeface="Meiryo UI" pitchFamily="50" charset="-128"/>
                <a:ea typeface="Meiryo UI" pitchFamily="50" charset="-128"/>
                <a:cs typeface="Meiryo UI" pitchFamily="50" charset="-128"/>
              </a:rPr>
              <a:t>・転居者へ</a:t>
            </a:r>
            <a:r>
              <a:rPr lang="ja-JP" altLang="en-US" sz="1050" b="1" u="sng" dirty="0" smtClean="0">
                <a:solidFill>
                  <a:schemeClr val="tx1"/>
                </a:solidFill>
                <a:latin typeface="Meiryo UI" pitchFamily="50" charset="-128"/>
                <a:ea typeface="Meiryo UI" pitchFamily="50" charset="-128"/>
                <a:cs typeface="Meiryo UI" pitchFamily="50" charset="-128"/>
              </a:rPr>
              <a:t>のナッジ</a:t>
            </a:r>
            <a:r>
              <a:rPr lang="ja-JP" altLang="en-US" sz="1050" b="1" u="sng" dirty="0">
                <a:solidFill>
                  <a:schemeClr val="tx1"/>
                </a:solidFill>
                <a:latin typeface="Meiryo UI" pitchFamily="50" charset="-128"/>
                <a:ea typeface="Meiryo UI" pitchFamily="50" charset="-128"/>
                <a:cs typeface="Meiryo UI" pitchFamily="50" charset="-128"/>
              </a:rPr>
              <a:t>を活用した啓発による省エネ行動変容の</a:t>
            </a:r>
            <a:r>
              <a:rPr lang="ja-JP" altLang="en-US" sz="1050" b="1" u="sng" dirty="0" smtClean="0">
                <a:solidFill>
                  <a:schemeClr val="tx1"/>
                </a:solidFill>
                <a:latin typeface="Meiryo UI" pitchFamily="50" charset="-128"/>
                <a:ea typeface="Meiryo UI" pitchFamily="50" charset="-128"/>
                <a:cs typeface="Meiryo UI" pitchFamily="50" charset="-128"/>
              </a:rPr>
              <a:t>検証</a:t>
            </a:r>
            <a:endParaRPr lang="en-US" altLang="ja-JP" sz="1050" b="1" u="sng" dirty="0" smtClean="0">
              <a:solidFill>
                <a:schemeClr val="tx1"/>
              </a:solidFill>
              <a:latin typeface="Meiryo UI" pitchFamily="50" charset="-128"/>
              <a:ea typeface="Meiryo UI" pitchFamily="50" charset="-128"/>
              <a:cs typeface="Meiryo UI" pitchFamily="50" charset="-128"/>
            </a:endParaRPr>
          </a:p>
          <a:p>
            <a:pPr marL="171450" indent="-85725">
              <a:buFont typeface="Arial" panose="020B0604020202020204" pitchFamily="34" charset="0"/>
              <a:buChar char="•"/>
            </a:pPr>
            <a:r>
              <a:rPr lang="ja-JP" altLang="en-US" sz="1050" dirty="0">
                <a:solidFill>
                  <a:schemeClr val="tx1"/>
                </a:solidFill>
                <a:latin typeface="Meiryo UI" pitchFamily="50" charset="-128"/>
                <a:ea typeface="Meiryo UI" pitchFamily="50" charset="-128"/>
                <a:cs typeface="Meiryo UI" pitchFamily="50" charset="-128"/>
              </a:rPr>
              <a:t>消費者のエネルギーへの関心が高まるタイミングである引っ越し時に着目し、ナッジを</a:t>
            </a:r>
            <a:r>
              <a:rPr lang="ja-JP" altLang="en-US" sz="1050" dirty="0" smtClean="0">
                <a:solidFill>
                  <a:schemeClr val="tx1"/>
                </a:solidFill>
                <a:latin typeface="Meiryo UI" pitchFamily="50" charset="-128"/>
                <a:ea typeface="Meiryo UI" pitchFamily="50" charset="-128"/>
                <a:cs typeface="Meiryo UI" pitchFamily="50" charset="-128"/>
              </a:rPr>
              <a:t>活用した</a:t>
            </a:r>
            <a:r>
              <a:rPr lang="ja-JP" altLang="en-US" sz="1050" dirty="0">
                <a:solidFill>
                  <a:schemeClr val="tx1"/>
                </a:solidFill>
                <a:latin typeface="Meiryo UI" pitchFamily="50" charset="-128"/>
                <a:ea typeface="Meiryo UI" pitchFamily="50" charset="-128"/>
                <a:cs typeface="Meiryo UI" pitchFamily="50" charset="-128"/>
              </a:rPr>
              <a:t>啓発により、府民の省エネ行動の変容を検証する取組みを、吹田市及び大阪府</a:t>
            </a:r>
            <a:r>
              <a:rPr lang="ja-JP" altLang="en-US" sz="1050" dirty="0" smtClean="0">
                <a:solidFill>
                  <a:schemeClr val="tx1"/>
                </a:solidFill>
                <a:latin typeface="Meiryo UI" pitchFamily="50" charset="-128"/>
                <a:ea typeface="Meiryo UI" pitchFamily="50" charset="-128"/>
                <a:cs typeface="Meiryo UI" pitchFamily="50" charset="-128"/>
              </a:rPr>
              <a:t>地球温暖化</a:t>
            </a:r>
            <a:r>
              <a:rPr lang="ja-JP" altLang="en-US" sz="1050" dirty="0">
                <a:solidFill>
                  <a:schemeClr val="tx1"/>
                </a:solidFill>
                <a:latin typeface="Meiryo UI" pitchFamily="50" charset="-128"/>
                <a:ea typeface="Meiryo UI" pitchFamily="50" charset="-128"/>
                <a:cs typeface="Meiryo UI" pitchFamily="50" charset="-128"/>
              </a:rPr>
              <a:t>防止活動推進センター（一般財団法人大阪府みどり公社）と連携して実施。</a:t>
            </a:r>
          </a:p>
          <a:p>
            <a:pPr marL="87313" indent="-87313">
              <a:spcBef>
                <a:spcPts val="600"/>
              </a:spcBef>
            </a:pPr>
            <a:r>
              <a:rPr lang="ja-JP" altLang="en-US" sz="1050" b="1" u="sng" dirty="0" smtClean="0">
                <a:solidFill>
                  <a:schemeClr val="tx1"/>
                </a:solidFill>
                <a:latin typeface="Meiryo UI" pitchFamily="50" charset="-128"/>
                <a:ea typeface="Meiryo UI" pitchFamily="50" charset="-128"/>
                <a:cs typeface="Meiryo UI" pitchFamily="50" charset="-128"/>
              </a:rPr>
              <a:t>②府内</a:t>
            </a:r>
            <a:r>
              <a:rPr lang="ja-JP" altLang="en-US" sz="1050" b="1" u="sng" dirty="0">
                <a:solidFill>
                  <a:schemeClr val="tx1"/>
                </a:solidFill>
                <a:latin typeface="Meiryo UI" pitchFamily="50" charset="-128"/>
                <a:ea typeface="Meiryo UI" pitchFamily="50" charset="-128"/>
                <a:cs typeface="Meiryo UI" pitchFamily="50" charset="-128"/>
              </a:rPr>
              <a:t>市町村における転入・転居者への啓発キャンペーン</a:t>
            </a:r>
            <a:endParaRPr lang="en-US" altLang="ja-JP" sz="1050" b="1" u="sng" dirty="0">
              <a:solidFill>
                <a:schemeClr val="tx1"/>
              </a:solidFill>
              <a:latin typeface="Meiryo UI" pitchFamily="50" charset="-128"/>
              <a:ea typeface="Meiryo UI" pitchFamily="50" charset="-128"/>
              <a:cs typeface="Meiryo UI" pitchFamily="50" charset="-128"/>
            </a:endParaRPr>
          </a:p>
          <a:p>
            <a:pPr marL="171450" lvl="0" indent="-85725">
              <a:buFont typeface="Arial" panose="020B0604020202020204" pitchFamily="34" charset="0"/>
              <a:buChar char="•"/>
            </a:pPr>
            <a:r>
              <a:rPr lang="ja-JP" altLang="en-US" sz="1050" dirty="0" smtClean="0">
                <a:solidFill>
                  <a:prstClr val="black"/>
                </a:solidFill>
                <a:latin typeface="Meiryo UI" pitchFamily="50" charset="-128"/>
                <a:ea typeface="Meiryo UI" pitchFamily="50" charset="-128"/>
                <a:cs typeface="Meiryo UI" pitchFamily="50" charset="-128"/>
              </a:rPr>
              <a:t>転入</a:t>
            </a:r>
            <a:r>
              <a:rPr lang="ja-JP" altLang="en-US" sz="1050" dirty="0">
                <a:solidFill>
                  <a:prstClr val="black"/>
                </a:solidFill>
                <a:latin typeface="Meiryo UI" pitchFamily="50" charset="-128"/>
                <a:ea typeface="Meiryo UI" pitchFamily="50" charset="-128"/>
                <a:cs typeface="Meiryo UI" pitchFamily="50" charset="-128"/>
              </a:rPr>
              <a:t>・転居者へのナッジを活用した啓発による省エネ行動変容の</a:t>
            </a:r>
            <a:r>
              <a:rPr lang="ja-JP" altLang="en-US" sz="1050" dirty="0" smtClean="0">
                <a:solidFill>
                  <a:prstClr val="black"/>
                </a:solidFill>
                <a:latin typeface="Meiryo UI" pitchFamily="50" charset="-128"/>
                <a:ea typeface="Meiryo UI" pitchFamily="50" charset="-128"/>
                <a:cs typeface="Meiryo UI" pitchFamily="50" charset="-128"/>
              </a:rPr>
              <a:t>検証の結果を踏まえ、引っ越しが</a:t>
            </a:r>
            <a:r>
              <a:rPr lang="ja-JP" altLang="en-US" sz="1050" dirty="0">
                <a:solidFill>
                  <a:prstClr val="black"/>
                </a:solidFill>
                <a:latin typeface="Meiryo UI" pitchFamily="50" charset="-128"/>
                <a:ea typeface="Meiryo UI" pitchFamily="50" charset="-128"/>
                <a:cs typeface="Meiryo UI" pitchFamily="50" charset="-128"/>
              </a:rPr>
              <a:t>多いと考えられる時期（</a:t>
            </a:r>
            <a:r>
              <a:rPr lang="en-US" altLang="ja-JP" sz="1050" dirty="0">
                <a:solidFill>
                  <a:prstClr val="black"/>
                </a:solidFill>
                <a:latin typeface="Meiryo UI" pitchFamily="50" charset="-128"/>
                <a:ea typeface="Meiryo UI" pitchFamily="50" charset="-128"/>
                <a:cs typeface="Meiryo UI" pitchFamily="50" charset="-128"/>
              </a:rPr>
              <a:t>3</a:t>
            </a:r>
            <a:r>
              <a:rPr lang="ja-JP" altLang="en-US" sz="1050" dirty="0">
                <a:solidFill>
                  <a:prstClr val="black"/>
                </a:solidFill>
                <a:latin typeface="Meiryo UI" pitchFamily="50" charset="-128"/>
                <a:ea typeface="Meiryo UI" pitchFamily="50" charset="-128"/>
                <a:cs typeface="Meiryo UI" pitchFamily="50" charset="-128"/>
              </a:rPr>
              <a:t>～</a:t>
            </a:r>
            <a:r>
              <a:rPr lang="en-US" altLang="ja-JP" sz="1050" dirty="0">
                <a:solidFill>
                  <a:prstClr val="black"/>
                </a:solidFill>
                <a:latin typeface="Meiryo UI" pitchFamily="50" charset="-128"/>
                <a:ea typeface="Meiryo UI" pitchFamily="50" charset="-128"/>
                <a:cs typeface="Meiryo UI" pitchFamily="50" charset="-128"/>
              </a:rPr>
              <a:t>4</a:t>
            </a:r>
            <a:r>
              <a:rPr lang="ja-JP" altLang="en-US" sz="1050" dirty="0">
                <a:solidFill>
                  <a:prstClr val="black"/>
                </a:solidFill>
                <a:latin typeface="Meiryo UI" pitchFamily="50" charset="-128"/>
                <a:ea typeface="Meiryo UI" pitchFamily="50" charset="-128"/>
                <a:cs typeface="Meiryo UI" pitchFamily="50" charset="-128"/>
              </a:rPr>
              <a:t>月頃）に、</a:t>
            </a:r>
            <a:r>
              <a:rPr lang="ja-JP" altLang="en-US" sz="1050" dirty="0" smtClean="0">
                <a:solidFill>
                  <a:prstClr val="black"/>
                </a:solidFill>
                <a:latin typeface="Meiryo UI" pitchFamily="50" charset="-128"/>
                <a:ea typeface="Meiryo UI" pitchFamily="50" charset="-128"/>
                <a:cs typeface="Meiryo UI" pitchFamily="50" charset="-128"/>
              </a:rPr>
              <a:t>府内</a:t>
            </a:r>
            <a:r>
              <a:rPr lang="en-US" altLang="ja-JP" sz="1050" dirty="0" smtClean="0">
                <a:solidFill>
                  <a:prstClr val="black"/>
                </a:solidFill>
                <a:latin typeface="Meiryo UI" pitchFamily="50" charset="-128"/>
                <a:ea typeface="Meiryo UI" pitchFamily="50" charset="-128"/>
                <a:cs typeface="Meiryo UI" pitchFamily="50" charset="-128"/>
              </a:rPr>
              <a:t>15</a:t>
            </a:r>
            <a:r>
              <a:rPr lang="ja-JP" altLang="en-US" sz="1050" dirty="0" smtClean="0">
                <a:solidFill>
                  <a:prstClr val="black"/>
                </a:solidFill>
                <a:latin typeface="Meiryo UI" pitchFamily="50" charset="-128"/>
                <a:ea typeface="Meiryo UI" pitchFamily="50" charset="-128"/>
                <a:cs typeface="Meiryo UI" pitchFamily="50" charset="-128"/>
              </a:rPr>
              <a:t>市町と連携して、</a:t>
            </a:r>
            <a:r>
              <a:rPr lang="ja-JP" altLang="en-US" sz="1050" dirty="0">
                <a:solidFill>
                  <a:prstClr val="black"/>
                </a:solidFill>
                <a:latin typeface="Meiryo UI" pitchFamily="50" charset="-128"/>
                <a:ea typeface="Meiryo UI" pitchFamily="50" charset="-128"/>
                <a:cs typeface="Meiryo UI" pitchFamily="50" charset="-128"/>
              </a:rPr>
              <a:t>転入・</a:t>
            </a:r>
            <a:r>
              <a:rPr lang="ja-JP" altLang="en-US" sz="1050" dirty="0" smtClean="0">
                <a:solidFill>
                  <a:schemeClr val="tx1"/>
                </a:solidFill>
                <a:latin typeface="Meiryo UI" pitchFamily="50" charset="-128"/>
                <a:ea typeface="Meiryo UI" pitchFamily="50" charset="-128"/>
                <a:cs typeface="Meiryo UI" pitchFamily="50" charset="-128"/>
              </a:rPr>
              <a:t>転居者向けに</a:t>
            </a:r>
            <a:r>
              <a:rPr lang="ja-JP" altLang="en-US" sz="1050" dirty="0" smtClean="0">
                <a:solidFill>
                  <a:prstClr val="black"/>
                </a:solidFill>
                <a:latin typeface="Meiryo UI" pitchFamily="50" charset="-128"/>
                <a:ea typeface="Meiryo UI" pitchFamily="50" charset="-128"/>
                <a:cs typeface="Meiryo UI" pitchFamily="50" charset="-128"/>
              </a:rPr>
              <a:t>啓発</a:t>
            </a:r>
            <a:r>
              <a:rPr lang="ja-JP" altLang="en-US" sz="1050" dirty="0">
                <a:solidFill>
                  <a:prstClr val="black"/>
                </a:solidFill>
                <a:latin typeface="Meiryo UI" pitchFamily="50" charset="-128"/>
                <a:ea typeface="Meiryo UI" pitchFamily="50" charset="-128"/>
                <a:cs typeface="Meiryo UI" pitchFamily="50" charset="-128"/>
              </a:rPr>
              <a:t>リーフレットの配付を行うことにより、省エネ行動を効果的に</a:t>
            </a:r>
            <a:r>
              <a:rPr lang="ja-JP" altLang="en-US" sz="1050" dirty="0" smtClean="0">
                <a:solidFill>
                  <a:prstClr val="black"/>
                </a:solidFill>
                <a:latin typeface="Meiryo UI" pitchFamily="50" charset="-128"/>
                <a:ea typeface="Meiryo UI" pitchFamily="50" charset="-128"/>
                <a:cs typeface="Meiryo UI" pitchFamily="50" charset="-128"/>
              </a:rPr>
              <a:t>促す啓発</a:t>
            </a:r>
            <a:r>
              <a:rPr lang="ja-JP" altLang="en-US" sz="1050" dirty="0">
                <a:solidFill>
                  <a:prstClr val="black"/>
                </a:solidFill>
                <a:latin typeface="Meiryo UI" pitchFamily="50" charset="-128"/>
                <a:ea typeface="Meiryo UI" pitchFamily="50" charset="-128"/>
                <a:cs typeface="Meiryo UI" pitchFamily="50" charset="-128"/>
              </a:rPr>
              <a:t>キャンペーンを</a:t>
            </a:r>
            <a:r>
              <a:rPr lang="ja-JP" altLang="en-US" sz="1050" dirty="0" smtClean="0">
                <a:solidFill>
                  <a:prstClr val="black"/>
                </a:solidFill>
                <a:latin typeface="Meiryo UI" pitchFamily="50" charset="-128"/>
                <a:ea typeface="Meiryo UI" pitchFamily="50" charset="-128"/>
                <a:cs typeface="Meiryo UI" pitchFamily="50" charset="-128"/>
              </a:rPr>
              <a:t>実施。</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7476565" y="1465913"/>
            <a:ext cx="2380611"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事業実施年度</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8985" y="4598915"/>
            <a:ext cx="2728446" cy="1913984"/>
          </a:xfrm>
          <a:prstGeom prst="rect">
            <a:avLst/>
          </a:prstGeom>
        </p:spPr>
      </p:pic>
      <p:sp>
        <p:nvSpPr>
          <p:cNvPr id="32" name="テキスト ボックス 31"/>
          <p:cNvSpPr txBox="1"/>
          <p:nvPr/>
        </p:nvSpPr>
        <p:spPr>
          <a:xfrm>
            <a:off x="6525390" y="6561497"/>
            <a:ext cx="1794454" cy="153888"/>
          </a:xfrm>
          <a:prstGeom prst="rect">
            <a:avLst/>
          </a:prstGeom>
          <a:noFill/>
        </p:spPr>
        <p:txBody>
          <a:bodyPr wrap="square" lIns="0" tIns="0" rIns="0" bIns="0" rtlCol="0" anchor="ctr" anchorCtr="1">
            <a:spAutoFit/>
          </a:bodyPr>
          <a:lstStyle/>
          <a:p>
            <a:pPr marL="87313" indent="-87313" algn="ctr"/>
            <a:r>
              <a:rPr lang="ja-JP" altLang="en-US" sz="1000" dirty="0" smtClean="0">
                <a:solidFill>
                  <a:prstClr val="black"/>
                </a:solidFill>
                <a:latin typeface="Meiryo UI" pitchFamily="50" charset="-128"/>
                <a:ea typeface="Meiryo UI" pitchFamily="50" charset="-128"/>
                <a:cs typeface="Meiryo UI" pitchFamily="50" charset="-128"/>
              </a:rPr>
              <a:t>転入・転出者向け啓発リーフレット</a:t>
            </a:r>
            <a:endParaRPr lang="ja-JP" altLang="en-US" sz="1000" dirty="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117092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20806" y="741231"/>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省エネ行動の普及啓発事業➀</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30</a:t>
            </a:r>
            <a:endParaRPr lang="ja-JP" altLang="en-US" b="1" dirty="0">
              <a:solidFill>
                <a:prstClr val="white"/>
              </a:solidFill>
            </a:endParaRPr>
          </a:p>
        </p:txBody>
      </p:sp>
      <p:sp>
        <p:nvSpPr>
          <p:cNvPr id="22" name="テキスト ボックス 21"/>
          <p:cNvSpPr txBox="1"/>
          <p:nvPr/>
        </p:nvSpPr>
        <p:spPr>
          <a:xfrm>
            <a:off x="3325110" y="887040"/>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a:t>
            </a:r>
            <a:r>
              <a:rPr lang="en-US" altLang="ja-JP" sz="1200" dirty="0" smtClean="0">
                <a:latin typeface="Meiryo UI" pitchFamily="50" charset="-128"/>
                <a:ea typeface="Meiryo UI" pitchFamily="50" charset="-128"/>
                <a:cs typeface="Meiryo UI" pitchFamily="50" charset="-128"/>
              </a:rPr>
              <a:t>20</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17" name="テキスト ボックス 28"/>
          <p:cNvSpPr txBox="1">
            <a:spLocks noChangeArrowheads="1"/>
          </p:cNvSpPr>
          <p:nvPr/>
        </p:nvSpPr>
        <p:spPr bwMode="auto">
          <a:xfrm>
            <a:off x="220806" y="1476563"/>
            <a:ext cx="9007861"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◆大阪府で</a:t>
            </a:r>
            <a:r>
              <a:rPr lang="ja-JP" altLang="en-US" b="0" i="0" dirty="0" smtClean="0">
                <a:latin typeface="Meiryo UI" pitchFamily="50" charset="-128"/>
                <a:ea typeface="Meiryo UI" pitchFamily="50" charset="-128"/>
                <a:cs typeface="Meiryo UI" pitchFamily="50" charset="-128"/>
              </a:rPr>
              <a:t>は</a:t>
            </a:r>
            <a:r>
              <a:rPr lang="ja-JP" altLang="en-US" b="0" i="0" dirty="0">
                <a:latin typeface="Meiryo UI" pitchFamily="50" charset="-128"/>
                <a:ea typeface="Meiryo UI" pitchFamily="50" charset="-128"/>
                <a:cs typeface="Meiryo UI" pitchFamily="50" charset="-128"/>
              </a:rPr>
              <a:t>、ホームページ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よる</a:t>
            </a:r>
            <a:r>
              <a:rPr lang="ja-JP" altLang="en-US" b="0" i="0" dirty="0">
                <a:latin typeface="Meiryo UI" pitchFamily="50" charset="-128"/>
                <a:ea typeface="Meiryo UI" pitchFamily="50" charset="-128"/>
                <a:cs typeface="Meiryo UI" pitchFamily="50" charset="-128"/>
              </a:rPr>
              <a:t>省エネ行動メニュー等の情報発信に加え、</a:t>
            </a:r>
            <a:r>
              <a:rPr lang="ja-JP" altLang="en-US" b="0" i="0" dirty="0" smtClean="0">
                <a:latin typeface="Meiryo UI" pitchFamily="50" charset="-128"/>
                <a:ea typeface="Meiryo UI" pitchFamily="50" charset="-128"/>
                <a:cs typeface="Meiryo UI" pitchFamily="50" charset="-128"/>
              </a:rPr>
              <a:t>省エネラベルや</a:t>
            </a:r>
            <a:r>
              <a:rPr lang="ja-JP" altLang="en-US" b="0" i="0" dirty="0">
                <a:latin typeface="Meiryo UI" pitchFamily="50" charset="-128"/>
                <a:ea typeface="Meiryo UI" pitchFamily="50" charset="-128"/>
                <a:cs typeface="Meiryo UI" pitchFamily="50" charset="-128"/>
              </a:rPr>
              <a:t>グリーン購入の普及</a:t>
            </a:r>
            <a:r>
              <a:rPr lang="ja-JP" altLang="en-US" b="0" i="0" dirty="0" smtClean="0">
                <a:latin typeface="Meiryo UI" pitchFamily="50" charset="-128"/>
                <a:ea typeface="Meiryo UI" pitchFamily="50" charset="-128"/>
                <a:cs typeface="Meiryo UI" pitchFamily="50" charset="-128"/>
              </a:rPr>
              <a:t>活動を実施しています</a:t>
            </a:r>
            <a:r>
              <a:rPr lang="ja-JP" altLang="en-US" b="0" i="0" dirty="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また</a:t>
            </a:r>
            <a:r>
              <a:rPr lang="ja-JP" altLang="en-US" b="0" i="0" dirty="0">
                <a:latin typeface="Meiryo UI" pitchFamily="50" charset="-128"/>
                <a:ea typeface="Meiryo UI" pitchFamily="50" charset="-128"/>
                <a:cs typeface="Meiryo UI" pitchFamily="50" charset="-128"/>
              </a:rPr>
              <a:t>、大阪府地球温暖化防止活動推進</a:t>
            </a:r>
            <a:r>
              <a:rPr lang="ja-JP" altLang="en-US" b="0" i="0" dirty="0" smtClean="0">
                <a:latin typeface="Meiryo UI" pitchFamily="50" charset="-128"/>
                <a:ea typeface="Meiryo UI" pitchFamily="50" charset="-128"/>
                <a:cs typeface="Meiryo UI" pitchFamily="50" charset="-128"/>
              </a:rPr>
              <a:t>センター、市町村と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a:t>
            </a:r>
            <a:r>
              <a:rPr lang="ja-JP" altLang="en-US" b="0" i="0" dirty="0">
                <a:latin typeface="Meiryo UI" pitchFamily="50" charset="-128"/>
                <a:ea typeface="Meiryo UI" pitchFamily="50" charset="-128"/>
                <a:cs typeface="Meiryo UI" pitchFamily="50" charset="-128"/>
              </a:rPr>
              <a:t>家庭エコ診断</a:t>
            </a:r>
            <a:r>
              <a:rPr lang="ja-JP" altLang="en-US" b="0" i="0" dirty="0" smtClean="0">
                <a:latin typeface="Meiryo UI" pitchFamily="50" charset="-128"/>
                <a:ea typeface="Meiryo UI" pitchFamily="50" charset="-128"/>
                <a:cs typeface="Meiryo UI" pitchFamily="50" charset="-128"/>
              </a:rPr>
              <a:t>」や「環境家計簿」による家庭における取組支援や、地域の環境啓発の活動を担う地球</a:t>
            </a:r>
            <a:r>
              <a:rPr lang="ja-JP" altLang="en-US" b="0" i="0" dirty="0">
                <a:latin typeface="Meiryo UI" pitchFamily="50" charset="-128"/>
                <a:ea typeface="Meiryo UI" pitchFamily="50" charset="-128"/>
                <a:cs typeface="Meiryo UI" pitchFamily="50" charset="-128"/>
              </a:rPr>
              <a:t>温暖化防止活動推進員の活動</a:t>
            </a:r>
            <a:r>
              <a:rPr lang="ja-JP" altLang="en-US" b="0" i="0" dirty="0" smtClean="0">
                <a:latin typeface="Meiryo UI" pitchFamily="50" charset="-128"/>
                <a:ea typeface="Meiryo UI" pitchFamily="50" charset="-128"/>
                <a:cs typeface="Meiryo UI" pitchFamily="50" charset="-128"/>
              </a:rPr>
              <a:t>支援に</a:t>
            </a:r>
            <a:r>
              <a:rPr lang="ja-JP" altLang="en-US" b="0" i="0" dirty="0">
                <a:latin typeface="Meiryo UI" pitchFamily="50" charset="-128"/>
                <a:ea typeface="Meiryo UI" pitchFamily="50" charset="-128"/>
                <a:cs typeface="Meiryo UI" pitchFamily="50" charset="-128"/>
              </a:rPr>
              <a:t>取り組むなど、広く府民に省エネ行動を働きかけて</a:t>
            </a:r>
            <a:r>
              <a:rPr lang="ja-JP" altLang="en-US" b="0" i="0" dirty="0" smtClean="0">
                <a:latin typeface="Meiryo UI" pitchFamily="50" charset="-128"/>
                <a:ea typeface="Meiryo UI" pitchFamily="50" charset="-128"/>
                <a:cs typeface="Meiryo UI" pitchFamily="50" charset="-128"/>
              </a:rPr>
              <a:t>います</a:t>
            </a:r>
            <a:r>
              <a:rPr lang="ja-JP" altLang="en-US" b="0" i="0" dirty="0">
                <a:latin typeface="Meiryo UI" pitchFamily="50" charset="-128"/>
                <a:ea typeface="Meiryo UI" pitchFamily="50" charset="-128"/>
                <a:cs typeface="Meiryo UI" pitchFamily="50" charset="-128"/>
              </a:rPr>
              <a:t>。</a:t>
            </a:r>
          </a:p>
        </p:txBody>
      </p:sp>
      <p:sp>
        <p:nvSpPr>
          <p:cNvPr id="19" name="テキスト ボックス 18"/>
          <p:cNvSpPr txBox="1"/>
          <p:nvPr/>
        </p:nvSpPr>
        <p:spPr>
          <a:xfrm>
            <a:off x="2175831" y="420112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委嘱式の様子</a:t>
            </a:r>
          </a:p>
        </p:txBody>
      </p:sp>
      <p:pic>
        <p:nvPicPr>
          <p:cNvPr id="21" name="図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23" y="4708515"/>
            <a:ext cx="2031848" cy="1616648"/>
          </a:xfrm>
          <a:prstGeom prst="rect">
            <a:avLst/>
          </a:prstGeom>
        </p:spPr>
      </p:pic>
      <p:sp>
        <p:nvSpPr>
          <p:cNvPr id="26" name="正方形/長方形 25"/>
          <p:cNvSpPr/>
          <p:nvPr/>
        </p:nvSpPr>
        <p:spPr>
          <a:xfrm>
            <a:off x="5901526" y="2920999"/>
            <a:ext cx="3695788" cy="3403601"/>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（大阪府）</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7,245</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7,038</a:t>
            </a:r>
            <a:r>
              <a:rPr lang="ja-JP" altLang="en-US" sz="1000" dirty="0" smtClean="0">
                <a:solidFill>
                  <a:schemeClr val="tx1"/>
                </a:solidFill>
                <a:latin typeface="Meiryo UI" pitchFamily="50" charset="-128"/>
                <a:ea typeface="Meiryo UI" pitchFamily="50" charset="-128"/>
                <a:cs typeface="Meiryo UI" pitchFamily="50" charset="-128"/>
              </a:rPr>
              <a:t>世帯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00" dirty="0" smtClean="0">
                <a:solidFill>
                  <a:schemeClr val="tx1"/>
                </a:solidFill>
                <a:latin typeface="Meiryo UI" pitchFamily="50" charset="-128"/>
                <a:ea typeface="Meiryo UI" pitchFamily="50" charset="-128"/>
                <a:cs typeface="Meiryo UI" pitchFamily="50" charset="-128"/>
              </a:rPr>
              <a:t>５回</a:t>
            </a:r>
            <a:r>
              <a:rPr lang="en-US" altLang="ja-JP" sz="800" dirty="0" smtClean="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6,992</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00" dirty="0" smtClean="0">
                <a:solidFill>
                  <a:schemeClr val="tx1"/>
                </a:solidFill>
                <a:latin typeface="Meiryo UI" pitchFamily="50" charset="-128"/>
                <a:ea typeface="Meiryo UI" pitchFamily="50" charset="-128"/>
                <a:cs typeface="Meiryo UI" pitchFamily="50" charset="-128"/>
              </a:rPr>
              <a:t>４回</a:t>
            </a:r>
            <a:r>
              <a:rPr lang="en-US" altLang="ja-JP" sz="800" dirty="0" smtClean="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5,883</a:t>
            </a:r>
            <a:r>
              <a:rPr lang="ja-JP" altLang="en-US" sz="1000" dirty="0" smtClean="0">
                <a:solidFill>
                  <a:schemeClr val="tx1"/>
                </a:solidFill>
                <a:latin typeface="Meiryo UI" pitchFamily="50" charset="-128"/>
                <a:ea typeface="Meiryo UI" pitchFamily="50" charset="-128"/>
                <a:cs typeface="Meiryo UI" pitchFamily="50" charset="-128"/>
              </a:rPr>
              <a:t>世帯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zh-TW" altLang="en-US" sz="1000" dirty="0">
                <a:solidFill>
                  <a:schemeClr val="tx1"/>
                </a:solidFill>
                <a:latin typeface="Meiryo UI" pitchFamily="50" charset="-128"/>
                <a:ea typeface="Meiryo UI" pitchFamily="50" charset="-128"/>
                <a:cs typeface="Meiryo UI" pitchFamily="50" charset="-128"/>
              </a:rPr>
              <a:t>地球温暖化防止活動</a:t>
            </a:r>
            <a:r>
              <a:rPr lang="zh-TW" altLang="en-US" sz="1000" dirty="0" smtClean="0">
                <a:solidFill>
                  <a:schemeClr val="tx1"/>
                </a:solidFill>
                <a:latin typeface="Meiryo UI" pitchFamily="50" charset="-128"/>
                <a:ea typeface="Meiryo UI" pitchFamily="50" charset="-128"/>
                <a:cs typeface="Meiryo UI" pitchFamily="50" charset="-128"/>
              </a:rPr>
              <a:t>推進員</a:t>
            </a:r>
            <a:r>
              <a:rPr lang="ja-JP" altLang="en-US" sz="1000" dirty="0" smtClean="0">
                <a:solidFill>
                  <a:schemeClr val="tx1"/>
                </a:solidFill>
                <a:latin typeface="Meiryo UI" pitchFamily="50" charset="-128"/>
                <a:ea typeface="Meiryo UI" pitchFamily="50" charset="-128"/>
                <a:cs typeface="Meiryo UI" pitchFamily="50" charset="-128"/>
              </a:rPr>
              <a:t>の出前講座参加：３校（３名）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00" dirty="0" smtClean="0">
                <a:solidFill>
                  <a:schemeClr val="tx1"/>
                </a:solidFill>
                <a:latin typeface="Meiryo UI" pitchFamily="50" charset="-128"/>
                <a:ea typeface="Meiryo UI" pitchFamily="50" charset="-128"/>
                <a:cs typeface="Meiryo UI" pitchFamily="50" charset="-128"/>
              </a:rPr>
              <a:t>：８回</a:t>
            </a:r>
            <a:r>
              <a:rPr lang="en-US" altLang="ja-JP" sz="800" dirty="0" smtClean="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・地球温暖化防止活動推進員の出前講座参加</a:t>
            </a:r>
            <a:r>
              <a:rPr lang="ja-JP" altLang="en-US" sz="1000" dirty="0" smtClean="0">
                <a:solidFill>
                  <a:schemeClr val="tx1"/>
                </a:solidFill>
                <a:latin typeface="Meiryo UI" pitchFamily="50" charset="-128"/>
                <a:ea typeface="Meiryo UI" pitchFamily="50" charset="-128"/>
                <a:cs typeface="Meiryo UI" pitchFamily="50" charset="-128"/>
              </a:rPr>
              <a:t>：５校（６名）</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a:t>
            </a:r>
            <a:r>
              <a:rPr lang="ja-JP" altLang="en-US" sz="1000" dirty="0" smtClean="0">
                <a:solidFill>
                  <a:schemeClr val="tx1"/>
                </a:solidFill>
                <a:latin typeface="Meiryo UI" pitchFamily="50" charset="-128"/>
                <a:ea typeface="Meiryo UI" pitchFamily="50" charset="-128"/>
                <a:cs typeface="Meiryo UI" pitchFamily="50" charset="-128"/>
              </a:rPr>
              <a:t>講座</a:t>
            </a:r>
            <a:r>
              <a:rPr lang="ja-JP" altLang="en-US" sz="1000" dirty="0">
                <a:solidFill>
                  <a:schemeClr val="tx1"/>
                </a:solidFill>
                <a:latin typeface="Meiryo UI" pitchFamily="50" charset="-128"/>
                <a:ea typeface="Meiryo UI" pitchFamily="50" charset="-128"/>
                <a:cs typeface="Meiryo UI" pitchFamily="50" charset="-128"/>
              </a:rPr>
              <a:t>参加</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６校（７名</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推進強化事業を</a:t>
            </a:r>
            <a:r>
              <a:rPr lang="ja-JP" altLang="en-US" sz="1000" dirty="0" smtClean="0">
                <a:solidFill>
                  <a:schemeClr val="tx1"/>
                </a:solidFill>
                <a:latin typeface="Meiryo UI" pitchFamily="50" charset="-128"/>
                <a:ea typeface="Meiryo UI" pitchFamily="50" charset="-128"/>
                <a:cs typeface="Meiryo UI" pitchFamily="50" charset="-128"/>
              </a:rPr>
              <a:t>含む</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991" y="2689042"/>
            <a:ext cx="2214133" cy="1480379"/>
          </a:xfrm>
          <a:prstGeom prst="rect">
            <a:avLst/>
          </a:prstGeom>
        </p:spPr>
      </p:pic>
      <p:sp>
        <p:nvSpPr>
          <p:cNvPr id="14" name="テキスト ボックス 13"/>
          <p:cNvSpPr txBox="1"/>
          <p:nvPr/>
        </p:nvSpPr>
        <p:spPr>
          <a:xfrm>
            <a:off x="647153" y="6356864"/>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研修会</a:t>
            </a:r>
            <a:r>
              <a:rPr lang="ja-JP" altLang="en-US" sz="1000" dirty="0" smtClean="0">
                <a:solidFill>
                  <a:prstClr val="black"/>
                </a:solidFill>
                <a:latin typeface="Meiryo UI" pitchFamily="50" charset="-128"/>
                <a:ea typeface="Meiryo UI" pitchFamily="50" charset="-128"/>
                <a:cs typeface="Meiryo UI" pitchFamily="50" charset="-128"/>
              </a:rPr>
              <a:t>の</a:t>
            </a:r>
            <a:r>
              <a:rPr lang="ja-JP" altLang="en-US" sz="1000" dirty="0">
                <a:solidFill>
                  <a:prstClr val="black"/>
                </a:solidFill>
                <a:latin typeface="Meiryo UI" pitchFamily="50" charset="-128"/>
                <a:ea typeface="Meiryo UI" pitchFamily="50" charset="-128"/>
                <a:cs typeface="Meiryo UI" pitchFamily="50" charset="-128"/>
              </a:rPr>
              <a:t>様子</a:t>
            </a:r>
          </a:p>
        </p:txBody>
      </p:sp>
      <p:sp>
        <p:nvSpPr>
          <p:cNvPr id="15" name="テキスト ボックス 14"/>
          <p:cNvSpPr txBox="1"/>
          <p:nvPr/>
        </p:nvSpPr>
        <p:spPr>
          <a:xfrm>
            <a:off x="3558071" y="639621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smtClean="0">
                <a:solidFill>
                  <a:prstClr val="black"/>
                </a:solidFill>
                <a:latin typeface="Meiryo UI" pitchFamily="50" charset="-128"/>
                <a:ea typeface="Meiryo UI" pitchFamily="50" charset="-128"/>
                <a:cs typeface="Meiryo UI" pitchFamily="50" charset="-128"/>
              </a:rPr>
              <a:t>出前</a:t>
            </a:r>
            <a:r>
              <a:rPr lang="ja-JP" altLang="en-US" sz="1000" dirty="0">
                <a:solidFill>
                  <a:prstClr val="black"/>
                </a:solidFill>
                <a:latin typeface="Meiryo UI" pitchFamily="50" charset="-128"/>
                <a:ea typeface="Meiryo UI" pitchFamily="50" charset="-128"/>
                <a:cs typeface="Meiryo UI" pitchFamily="50" charset="-128"/>
              </a:rPr>
              <a:t>講座</a:t>
            </a:r>
            <a:r>
              <a:rPr lang="ja-JP" altLang="en-US" sz="1000" dirty="0" smtClean="0">
                <a:solidFill>
                  <a:prstClr val="black"/>
                </a:solidFill>
                <a:latin typeface="Meiryo UI" pitchFamily="50" charset="-128"/>
                <a:ea typeface="Meiryo UI" pitchFamily="50" charset="-128"/>
                <a:cs typeface="Meiryo UI" pitchFamily="50" charset="-128"/>
              </a:rPr>
              <a:t>の様子</a:t>
            </a:r>
            <a:r>
              <a:rPr lang="en-US" altLang="ja-JP" sz="1000" dirty="0" smtClean="0">
                <a:solidFill>
                  <a:prstClr val="black"/>
                </a:solidFill>
                <a:latin typeface="Meiryo UI" pitchFamily="50" charset="-128"/>
                <a:ea typeface="Meiryo UI" pitchFamily="50" charset="-128"/>
                <a:cs typeface="Meiryo UI" pitchFamily="50" charset="-128"/>
              </a:rPr>
              <a:t>【</a:t>
            </a:r>
            <a:r>
              <a:rPr lang="ja-JP" altLang="en-US" sz="1000" dirty="0" smtClean="0">
                <a:solidFill>
                  <a:prstClr val="black"/>
                </a:solidFill>
                <a:latin typeface="Meiryo UI" pitchFamily="50" charset="-128"/>
                <a:ea typeface="Meiryo UI" pitchFamily="50" charset="-128"/>
                <a:cs typeface="Meiryo UI" pitchFamily="50" charset="-128"/>
              </a:rPr>
              <a:t>再掲</a:t>
            </a:r>
            <a:r>
              <a:rPr lang="en-US" altLang="ja-JP" sz="1000" dirty="0" smtClean="0">
                <a:solidFill>
                  <a:prstClr val="black"/>
                </a:solidFill>
                <a:latin typeface="Meiryo UI" pitchFamily="50" charset="-128"/>
                <a:ea typeface="Meiryo UI" pitchFamily="50" charset="-128"/>
                <a:cs typeface="Meiryo UI" pitchFamily="50" charset="-128"/>
              </a:rPr>
              <a:t>】</a:t>
            </a:r>
            <a:endParaRPr lang="ja-JP" altLang="en-US" sz="1000" dirty="0">
              <a:solidFill>
                <a:prstClr val="black"/>
              </a:solidFill>
              <a:latin typeface="Meiryo UI" pitchFamily="50" charset="-128"/>
              <a:ea typeface="Meiryo UI" pitchFamily="50" charset="-128"/>
              <a:cs typeface="Meiryo UI" pitchFamily="50" charset="-128"/>
            </a:endParaRPr>
          </a:p>
        </p:txBody>
      </p:sp>
      <p:pic>
        <p:nvPicPr>
          <p:cNvPr id="16" name="図 15"/>
          <p:cNvPicPr>
            <a:picLocks noChangeAspect="1"/>
          </p:cNvPicPr>
          <p:nvPr/>
        </p:nvPicPr>
        <p:blipFill rotWithShape="1">
          <a:blip r:embed="rId4">
            <a:extLst>
              <a:ext uri="{28A0092B-C50C-407E-A947-70E740481C1C}">
                <a14:useLocalDpi xmlns:a14="http://schemas.microsoft.com/office/drawing/2010/main" val="0"/>
              </a:ext>
            </a:extLst>
          </a:blip>
          <a:srcRect r="9594" b="8130"/>
          <a:stretch/>
        </p:blipFill>
        <p:spPr>
          <a:xfrm>
            <a:off x="3421836" y="4708515"/>
            <a:ext cx="2018858" cy="1616647"/>
          </a:xfrm>
          <a:prstGeom prst="rect">
            <a:avLst/>
          </a:prstGeom>
        </p:spPr>
      </p:pic>
    </p:spTree>
    <p:extLst>
      <p:ext uri="{BB962C8B-B14F-4D97-AF65-F5344CB8AC3E}">
        <p14:creationId xmlns:p14="http://schemas.microsoft.com/office/powerpoint/2010/main" val="13816163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184023" y="684697"/>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省エネ行動の普及啓発事業➁</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31</a:t>
            </a:r>
            <a:endParaRPr lang="ja-JP" altLang="en-US" b="1" dirty="0">
              <a:solidFill>
                <a:prstClr val="white"/>
              </a:solidFill>
            </a:endParaRPr>
          </a:p>
        </p:txBody>
      </p:sp>
      <p:sp>
        <p:nvSpPr>
          <p:cNvPr id="23" name="テキスト ボックス 28"/>
          <p:cNvSpPr txBox="1">
            <a:spLocks noChangeArrowheads="1"/>
          </p:cNvSpPr>
          <p:nvPr/>
        </p:nvSpPr>
        <p:spPr bwMode="auto">
          <a:xfrm>
            <a:off x="220806" y="4273773"/>
            <a:ext cx="9426777"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smtClean="0">
                <a:latin typeface="Meiryo UI" pitchFamily="50" charset="-128"/>
                <a:ea typeface="Meiryo UI" pitchFamily="50" charset="-128"/>
                <a:cs typeface="Meiryo UI" pitchFamily="50" charset="-128"/>
              </a:rPr>
              <a:t>◆環境学習講座・イベント</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大阪市</a:t>
            </a:r>
            <a:r>
              <a:rPr lang="ja-JP" altLang="en-US" b="0" i="0" dirty="0">
                <a:latin typeface="Meiryo UI" pitchFamily="50" charset="-128"/>
                <a:ea typeface="Meiryo UI" pitchFamily="50" charset="-128"/>
                <a:cs typeface="Meiryo UI" pitchFamily="50" charset="-128"/>
              </a:rPr>
              <a:t>では、家庭からの温室効果ガス排出量を削減し</a:t>
            </a:r>
            <a:r>
              <a:rPr lang="ja-JP" altLang="en-US" b="0" i="0" dirty="0" smtClean="0">
                <a:latin typeface="Meiryo UI" pitchFamily="50" charset="-128"/>
                <a:ea typeface="Meiryo UI" pitchFamily="50" charset="-128"/>
                <a:cs typeface="Meiryo UI" pitchFamily="50" charset="-128"/>
              </a:rPr>
              <a:t>、一人ひとりの環境問題に関する理解を深め、自ら実践行動できる意識を育むため、</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普段の生活の中で取り組むことができる環境保全に関する知識を身につける講座やイベントの実施</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「なにわエコ会議」と連携した普及啓発活動</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等を通じて、環境</a:t>
            </a:r>
            <a:r>
              <a:rPr lang="ja-JP" altLang="en-US" b="0" i="0" dirty="0">
                <a:latin typeface="Meiryo UI" pitchFamily="50" charset="-128"/>
                <a:ea typeface="Meiryo UI" pitchFamily="50" charset="-128"/>
                <a:cs typeface="Meiryo UI" pitchFamily="50" charset="-128"/>
              </a:rPr>
              <a:t>に配慮したライフスタイルへの変革</a:t>
            </a:r>
            <a:r>
              <a:rPr lang="ja-JP" altLang="en-US" b="0" i="0" dirty="0" smtClean="0">
                <a:latin typeface="Meiryo UI" pitchFamily="50" charset="-128"/>
                <a:ea typeface="Meiryo UI" pitchFamily="50" charset="-128"/>
                <a:cs typeface="Meiryo UI" pitchFamily="50" charset="-128"/>
              </a:rPr>
              <a:t>を促しています</a:t>
            </a:r>
            <a:r>
              <a:rPr lang="ja-JP" altLang="en-US" b="0" i="0" dirty="0" smtClean="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25" name="テキスト ボックス 28"/>
          <p:cNvSpPr txBox="1">
            <a:spLocks noChangeArrowheads="1"/>
          </p:cNvSpPr>
          <p:nvPr/>
        </p:nvSpPr>
        <p:spPr bwMode="auto">
          <a:xfrm>
            <a:off x="220806" y="1254634"/>
            <a:ext cx="714252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itchFamily="50" charset="-128"/>
                <a:ea typeface="Meiryo UI" pitchFamily="50" charset="-128"/>
                <a:cs typeface="Meiryo UI" pitchFamily="50" charset="-128"/>
              </a:rPr>
              <a:t>◆おおさか環境科</a:t>
            </a:r>
            <a:endParaRPr lang="en-US" altLang="ja-JP" b="0" i="0" dirty="0" smtClean="0">
              <a:latin typeface="Meiryo UI" pitchFamily="50" charset="-128"/>
              <a:ea typeface="Meiryo UI" pitchFamily="50" charset="-128"/>
              <a:cs typeface="Meiryo UI" pitchFamily="50" charset="-128"/>
            </a:endParaRPr>
          </a:p>
          <a:p>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大阪市</a:t>
            </a:r>
            <a:r>
              <a:rPr lang="ja-JP" altLang="ja-JP" b="0" i="0" dirty="0">
                <a:latin typeface="Meiryo UI" pitchFamily="50" charset="-128"/>
                <a:ea typeface="Meiryo UI" pitchFamily="50" charset="-128"/>
                <a:cs typeface="Meiryo UI" pitchFamily="50" charset="-128"/>
              </a:rPr>
              <a:t>では</a:t>
            </a:r>
            <a:r>
              <a:rPr lang="ja-JP"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小学校における環境教育の推進を目的とした</a:t>
            </a:r>
            <a:r>
              <a:rPr lang="ja-JP" altLang="ja-JP" b="0" i="0" dirty="0">
                <a:latin typeface="Meiryo UI" pitchFamily="50" charset="-128"/>
                <a:ea typeface="Meiryo UI" pitchFamily="50" charset="-128"/>
                <a:cs typeface="Meiryo UI" pitchFamily="50" charset="-128"/>
              </a:rPr>
              <a:t>大阪</a:t>
            </a:r>
            <a:r>
              <a:rPr lang="ja-JP" altLang="en-US" b="0" i="0" dirty="0">
                <a:latin typeface="Meiryo UI" pitchFamily="50" charset="-128"/>
                <a:ea typeface="Meiryo UI" pitchFamily="50" charset="-128"/>
                <a:cs typeface="Meiryo UI" pitchFamily="50" charset="-128"/>
              </a:rPr>
              <a:t>独自の</a:t>
            </a:r>
            <a:r>
              <a:rPr lang="ja-JP" altLang="ja-JP" b="0" i="0" dirty="0">
                <a:latin typeface="Meiryo UI" pitchFamily="50" charset="-128"/>
                <a:ea typeface="Meiryo UI" pitchFamily="50" charset="-128"/>
                <a:cs typeface="Meiryo UI" pitchFamily="50" charset="-128"/>
              </a:rPr>
              <a:t>副読本「おおさか環境科</a:t>
            </a:r>
            <a:r>
              <a:rPr lang="ja-JP" altLang="ja-JP" b="0" i="0" dirty="0" smtClean="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 （小学校３・４年生用、５・６年生用、中学校用の３種類</a:t>
            </a:r>
            <a:r>
              <a:rPr lang="ja-JP"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を配布するなど、普及啓発に取り組んでいます。</a:t>
            </a:r>
            <a:endParaRPr lang="en-US" altLang="ja-JP" b="0" i="0" dirty="0" smtClean="0">
              <a:latin typeface="Meiryo UI" pitchFamily="50" charset="-128"/>
              <a:ea typeface="Meiryo UI" pitchFamily="50" charset="-128"/>
              <a:cs typeface="Meiryo UI" pitchFamily="50" charset="-128"/>
            </a:endParaRPr>
          </a:p>
        </p:txBody>
      </p:sp>
      <p:sp>
        <p:nvSpPr>
          <p:cNvPr id="14" name="テキスト ボックス 28"/>
          <p:cNvSpPr txBox="1">
            <a:spLocks noChangeArrowheads="1"/>
          </p:cNvSpPr>
          <p:nvPr/>
        </p:nvSpPr>
        <p:spPr bwMode="auto">
          <a:xfrm>
            <a:off x="213032" y="3614752"/>
            <a:ext cx="7624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itchFamily="50" charset="-128"/>
                <a:ea typeface="Meiryo UI" pitchFamily="50" charset="-128"/>
                <a:cs typeface="Meiryo UI" pitchFamily="50" charset="-128"/>
              </a:rPr>
              <a:t>◆情報</a:t>
            </a:r>
            <a:r>
              <a:rPr lang="ja-JP" altLang="en-US" b="0" i="0" dirty="0">
                <a:latin typeface="Meiryo UI" pitchFamily="50" charset="-128"/>
                <a:ea typeface="Meiryo UI" pitchFamily="50" charset="-128"/>
                <a:cs typeface="Meiryo UI" pitchFamily="50" charset="-128"/>
              </a:rPr>
              <a:t>発信</a:t>
            </a:r>
            <a:endParaRPr lang="en-US" altLang="ja-JP" b="0" i="0" dirty="0" smtClean="0">
              <a:latin typeface="Meiryo UI" pitchFamily="50" charset="-128"/>
              <a:ea typeface="Meiryo UI" pitchFamily="50" charset="-128"/>
              <a:cs typeface="Meiryo UI" pitchFamily="50" charset="-128"/>
            </a:endParaRPr>
          </a:p>
          <a:p>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大阪市</a:t>
            </a:r>
            <a:r>
              <a:rPr lang="ja-JP" altLang="ja-JP" b="0" i="0" dirty="0">
                <a:latin typeface="Meiryo UI" pitchFamily="50" charset="-128"/>
                <a:ea typeface="Meiryo UI" pitchFamily="50" charset="-128"/>
                <a:cs typeface="Meiryo UI" pitchFamily="50" charset="-128"/>
              </a:rPr>
              <a:t>では</a:t>
            </a:r>
            <a:r>
              <a:rPr lang="ja-JP"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環境白書のほか、インターネットや</a:t>
            </a:r>
            <a:r>
              <a:rPr lang="en-US" altLang="ja-JP" b="0" i="0" dirty="0" smtClean="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等</a:t>
            </a:r>
            <a:r>
              <a:rPr lang="ja-JP" altLang="en-US" b="0" i="0" dirty="0" smtClean="0">
                <a:latin typeface="Meiryo UI" pitchFamily="50" charset="-128"/>
                <a:ea typeface="Meiryo UI" pitchFamily="50" charset="-128"/>
                <a:cs typeface="Meiryo UI" pitchFamily="50" charset="-128"/>
              </a:rPr>
              <a:t>を活用し、環境に関する情報をわかりやすく発信しています。</a:t>
            </a:r>
            <a:endParaRPr lang="en-US" altLang="ja-JP" b="0" i="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138" y="974350"/>
            <a:ext cx="2004014" cy="2821979"/>
          </a:xfrm>
          <a:prstGeom prst="rect">
            <a:avLst/>
          </a:prstGeom>
        </p:spPr>
      </p:pic>
      <p:sp>
        <p:nvSpPr>
          <p:cNvPr id="13" name="テキスト ボックス 12"/>
          <p:cNvSpPr txBox="1"/>
          <p:nvPr/>
        </p:nvSpPr>
        <p:spPr>
          <a:xfrm>
            <a:off x="3203273" y="841438"/>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a:t>
            </a:r>
            <a:r>
              <a:rPr lang="en-US" altLang="ja-JP" sz="1200" dirty="0" smtClean="0">
                <a:latin typeface="Meiryo UI" pitchFamily="50" charset="-128"/>
                <a:ea typeface="Meiryo UI" pitchFamily="50" charset="-128"/>
                <a:cs typeface="Meiryo UI" pitchFamily="50" charset="-128"/>
              </a:rPr>
              <a:t>20</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734316215"/>
              </p:ext>
            </p:extLst>
          </p:nvPr>
        </p:nvGraphicFramePr>
        <p:xfrm>
          <a:off x="476639" y="2213224"/>
          <a:ext cx="5947173" cy="975360"/>
        </p:xfrm>
        <a:graphic>
          <a:graphicData uri="http://schemas.openxmlformats.org/drawingml/2006/table">
            <a:tbl>
              <a:tblPr firstRow="1" bandRow="1">
                <a:tableStyleId>{5940675A-B579-460E-94D1-54222C63F5DA}</a:tableStyleId>
              </a:tblPr>
              <a:tblGrid>
                <a:gridCol w="1223930">
                  <a:extLst>
                    <a:ext uri="{9D8B030D-6E8A-4147-A177-3AD203B41FA5}">
                      <a16:colId xmlns:a16="http://schemas.microsoft.com/office/drawing/2014/main" val="3757262113"/>
                    </a:ext>
                  </a:extLst>
                </a:gridCol>
                <a:gridCol w="674749">
                  <a:extLst>
                    <a:ext uri="{9D8B030D-6E8A-4147-A177-3AD203B41FA5}">
                      <a16:colId xmlns:a16="http://schemas.microsoft.com/office/drawing/2014/main" val="571156813"/>
                    </a:ext>
                  </a:extLst>
                </a:gridCol>
                <a:gridCol w="674749">
                  <a:extLst>
                    <a:ext uri="{9D8B030D-6E8A-4147-A177-3AD203B41FA5}">
                      <a16:colId xmlns:a16="http://schemas.microsoft.com/office/drawing/2014/main" val="3454114473"/>
                    </a:ext>
                  </a:extLst>
                </a:gridCol>
                <a:gridCol w="674749">
                  <a:extLst>
                    <a:ext uri="{9D8B030D-6E8A-4147-A177-3AD203B41FA5}">
                      <a16:colId xmlns:a16="http://schemas.microsoft.com/office/drawing/2014/main" val="2027108342"/>
                    </a:ext>
                  </a:extLst>
                </a:gridCol>
                <a:gridCol w="674749">
                  <a:extLst>
                    <a:ext uri="{9D8B030D-6E8A-4147-A177-3AD203B41FA5}">
                      <a16:colId xmlns:a16="http://schemas.microsoft.com/office/drawing/2014/main" val="346158796"/>
                    </a:ext>
                  </a:extLst>
                </a:gridCol>
                <a:gridCol w="674749">
                  <a:extLst>
                    <a:ext uri="{9D8B030D-6E8A-4147-A177-3AD203B41FA5}">
                      <a16:colId xmlns:a16="http://schemas.microsoft.com/office/drawing/2014/main" val="1555019360"/>
                    </a:ext>
                  </a:extLst>
                </a:gridCol>
                <a:gridCol w="674749">
                  <a:extLst>
                    <a:ext uri="{9D8B030D-6E8A-4147-A177-3AD203B41FA5}">
                      <a16:colId xmlns:a16="http://schemas.microsoft.com/office/drawing/2014/main" val="4015490920"/>
                    </a:ext>
                  </a:extLst>
                </a:gridCol>
                <a:gridCol w="674749">
                  <a:extLst>
                    <a:ext uri="{9D8B030D-6E8A-4147-A177-3AD203B41FA5}">
                      <a16:colId xmlns:a16="http://schemas.microsoft.com/office/drawing/2014/main" val="1798553178"/>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小学校</a:t>
                      </a:r>
                      <a:r>
                        <a:rPr kumimoji="1" lang="en-US" altLang="ja-JP" sz="1000" dirty="0" smtClean="0">
                          <a:solidFill>
                            <a:schemeClr val="tx1"/>
                          </a:solidFill>
                          <a:latin typeface="Meiryo UI" panose="020B0604030504040204" pitchFamily="50" charset="-128"/>
                          <a:ea typeface="Meiryo UI" panose="020B0604030504040204" pitchFamily="50" charset="-128"/>
                        </a:rPr>
                        <a:t>3</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4</a:t>
                      </a:r>
                      <a:r>
                        <a:rPr kumimoji="1" lang="ja-JP" altLang="en-US" sz="1000" dirty="0" smtClean="0">
                          <a:solidFill>
                            <a:schemeClr val="tx1"/>
                          </a:solidFill>
                          <a:latin typeface="Meiryo UI" panose="020B0604030504040204" pitchFamily="50" charset="-128"/>
                          <a:ea typeface="Meiryo UI" panose="020B0604030504040204" pitchFamily="50" charset="-128"/>
                        </a:rPr>
                        <a:t>年生用</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19,600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21,000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21,000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小学校</a:t>
                      </a:r>
                      <a:r>
                        <a:rPr kumimoji="1" lang="en-US" altLang="ja-JP" sz="1000" dirty="0" smtClean="0">
                          <a:solidFill>
                            <a:schemeClr val="tx1"/>
                          </a:solidFill>
                          <a:latin typeface="Meiryo UI" panose="020B0604030504040204" pitchFamily="50" charset="-128"/>
                          <a:ea typeface="Meiryo UI" panose="020B0604030504040204" pitchFamily="50" charset="-128"/>
                        </a:rPr>
                        <a:t>5</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6</a:t>
                      </a:r>
                      <a:r>
                        <a:rPr kumimoji="1" lang="ja-JP" altLang="en-US" sz="1000" dirty="0" smtClean="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20,400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19,700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18,900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18,500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18,000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19,000</a:t>
                      </a:r>
                    </a:p>
                  </a:txBody>
                  <a:tcPr anchor="ctr"/>
                </a:tc>
                <a:extLst>
                  <a:ext uri="{0D108BD9-81ED-4DB2-BD59-A6C34878D82A}">
                    <a16:rowId xmlns:a16="http://schemas.microsoft.com/office/drawing/2014/main" val="2048255114"/>
                  </a:ext>
                </a:extLst>
              </a:tr>
            </a:tbl>
          </a:graphicData>
        </a:graphic>
      </p:graphicFrame>
      <p:sp>
        <p:nvSpPr>
          <p:cNvPr id="16" name="テキスト ボックス 15"/>
          <p:cNvSpPr txBox="1"/>
          <p:nvPr/>
        </p:nvSpPr>
        <p:spPr>
          <a:xfrm>
            <a:off x="456679" y="1990187"/>
            <a:ext cx="2613228"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5673181" y="199404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438061573"/>
              </p:ext>
            </p:extLst>
          </p:nvPr>
        </p:nvGraphicFramePr>
        <p:xfrm>
          <a:off x="727066" y="5479499"/>
          <a:ext cx="4952414" cy="1127760"/>
        </p:xfrm>
        <a:graphic>
          <a:graphicData uri="http://schemas.openxmlformats.org/drawingml/2006/table">
            <a:tbl>
              <a:tblPr firstRow="1" bandRow="1">
                <a:tableStyleId>{5940675A-B579-460E-94D1-54222C63F5DA}</a:tableStyleId>
              </a:tblPr>
              <a:tblGrid>
                <a:gridCol w="1330854">
                  <a:extLst>
                    <a:ext uri="{9D8B030D-6E8A-4147-A177-3AD203B41FA5}">
                      <a16:colId xmlns:a16="http://schemas.microsoft.com/office/drawing/2014/main" val="3757262113"/>
                    </a:ext>
                  </a:extLst>
                </a:gridCol>
                <a:gridCol w="724312">
                  <a:extLst>
                    <a:ext uri="{9D8B030D-6E8A-4147-A177-3AD203B41FA5}">
                      <a16:colId xmlns:a16="http://schemas.microsoft.com/office/drawing/2014/main" val="2027108342"/>
                    </a:ext>
                  </a:extLst>
                </a:gridCol>
                <a:gridCol w="724312">
                  <a:extLst>
                    <a:ext uri="{9D8B030D-6E8A-4147-A177-3AD203B41FA5}">
                      <a16:colId xmlns:a16="http://schemas.microsoft.com/office/drawing/2014/main" val="346158796"/>
                    </a:ext>
                  </a:extLst>
                </a:gridCol>
                <a:gridCol w="724312">
                  <a:extLst>
                    <a:ext uri="{9D8B030D-6E8A-4147-A177-3AD203B41FA5}">
                      <a16:colId xmlns:a16="http://schemas.microsoft.com/office/drawing/2014/main" val="1555019360"/>
                    </a:ext>
                  </a:extLst>
                </a:gridCol>
                <a:gridCol w="724312">
                  <a:extLst>
                    <a:ext uri="{9D8B030D-6E8A-4147-A177-3AD203B41FA5}">
                      <a16:colId xmlns:a16="http://schemas.microsoft.com/office/drawing/2014/main" val="4015490920"/>
                    </a:ext>
                  </a:extLst>
                </a:gridCol>
                <a:gridCol w="724312">
                  <a:extLst>
                    <a:ext uri="{9D8B030D-6E8A-4147-A177-3AD203B41FA5}">
                      <a16:colId xmlns:a16="http://schemas.microsoft.com/office/drawing/2014/main" val="69189745"/>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省エネ関連講座開催</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484</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約</a:t>
                      </a:r>
                      <a:r>
                        <a:rPr kumimoji="1" lang="en-US" altLang="ja-JP" sz="1000" dirty="0" smtClean="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約</a:t>
                      </a:r>
                      <a:r>
                        <a:rPr kumimoji="1" lang="en-US" altLang="ja-JP" sz="1000" dirty="0" smtClean="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約</a:t>
                      </a:r>
                      <a:r>
                        <a:rPr kumimoji="1" lang="en-US" altLang="ja-JP" sz="1000" dirty="0" smtClean="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約</a:t>
                      </a:r>
                      <a:r>
                        <a:rPr kumimoji="1" lang="en-US" altLang="ja-JP" sz="1000" dirty="0" smtClean="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約</a:t>
                      </a:r>
                      <a:r>
                        <a:rPr kumimoji="1" lang="en-US" altLang="ja-JP" sz="1000" dirty="0" smtClean="0">
                          <a:solidFill>
                            <a:schemeClr val="tx1"/>
                          </a:solidFill>
                          <a:latin typeface="Meiryo UI" panose="020B0604030504040204" pitchFamily="50" charset="-128"/>
                          <a:ea typeface="Meiryo UI" panose="020B0604030504040204" pitchFamily="50" charset="-128"/>
                        </a:rPr>
                        <a:t>2,300</a:t>
                      </a:r>
                    </a:p>
                  </a:txBody>
                  <a:tcPr anchor="ctr"/>
                </a:tc>
                <a:extLst>
                  <a:ext uri="{0D108BD9-81ED-4DB2-BD59-A6C34878D82A}">
                    <a16:rowId xmlns:a16="http://schemas.microsoft.com/office/drawing/2014/main" val="1130586514"/>
                  </a:ext>
                </a:extLst>
              </a:tr>
              <a:tr h="180000">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ECO</a:t>
                      </a:r>
                      <a:r>
                        <a:rPr kumimoji="1" lang="ja-JP" altLang="en-US" sz="1000" dirty="0" smtClean="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12,968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6,143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13,223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10,300</a:t>
                      </a:r>
                    </a:p>
                  </a:txBody>
                  <a:tcPr anchor="ctr">
                    <a:noFill/>
                  </a:tcPr>
                </a:tc>
                <a:extLst>
                  <a:ext uri="{0D108BD9-81ED-4DB2-BD59-A6C34878D82A}">
                    <a16:rowId xmlns:a16="http://schemas.microsoft.com/office/drawing/2014/main" val="2048255114"/>
                  </a:ext>
                </a:extLst>
              </a:tr>
            </a:tbl>
          </a:graphicData>
        </a:graphic>
      </p:graphicFrame>
      <p:sp>
        <p:nvSpPr>
          <p:cNvPr id="19" name="テキスト ボックス 18"/>
          <p:cNvSpPr txBox="1"/>
          <p:nvPr/>
        </p:nvSpPr>
        <p:spPr>
          <a:xfrm>
            <a:off x="717935" y="5243176"/>
            <a:ext cx="2613228"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4934194" y="5264026"/>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4" name="テキスト ボックス 34"/>
          <p:cNvSpPr txBox="1"/>
          <p:nvPr/>
        </p:nvSpPr>
        <p:spPr>
          <a:xfrm>
            <a:off x="7984800" y="3823454"/>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副読本</a:t>
            </a:r>
            <a:r>
              <a:rPr lang="ja-JP" altLang="en-US" sz="1100" dirty="0">
                <a:solidFill>
                  <a:prstClr val="black"/>
                </a:solidFill>
                <a:latin typeface="Meiryo UI" pitchFamily="50" charset="-128"/>
                <a:ea typeface="Meiryo UI" pitchFamily="50" charset="-128"/>
                <a:cs typeface="Meiryo UI" pitchFamily="50" charset="-128"/>
              </a:rPr>
              <a:t>「おおさか環境科」 </a:t>
            </a:r>
          </a:p>
        </p:txBody>
      </p:sp>
    </p:spTree>
    <p:extLst>
      <p:ext uri="{BB962C8B-B14F-4D97-AF65-F5344CB8AC3E}">
        <p14:creationId xmlns:p14="http://schemas.microsoft.com/office/powerpoint/2010/main" val="4159833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32</a:t>
            </a:r>
            <a:endParaRPr lang="ja-JP" altLang="en-US" b="1" dirty="0">
              <a:solidFill>
                <a:prstClr val="white"/>
              </a:solidFill>
            </a:endParaRPr>
          </a:p>
        </p:txBody>
      </p:sp>
      <p:sp>
        <p:nvSpPr>
          <p:cNvPr id="47" name="角丸四角形 46"/>
          <p:cNvSpPr/>
          <p:nvPr/>
        </p:nvSpPr>
        <p:spPr>
          <a:xfrm>
            <a:off x="146119" y="591504"/>
            <a:ext cx="9686806" cy="6108383"/>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358621" y="683242"/>
            <a:ext cx="4227027"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家庭の省エネ・エコライフスタイル推進</a:t>
            </a:r>
            <a:r>
              <a:rPr lang="ja-JP" altLang="en-US" sz="1600" b="1" dirty="0">
                <a:solidFill>
                  <a:schemeClr val="tx1"/>
                </a:solidFill>
                <a:latin typeface="Meiryo UI" pitchFamily="50" charset="-128"/>
                <a:ea typeface="Meiryo UI" pitchFamily="50" charset="-128"/>
                <a:cs typeface="Meiryo UI" pitchFamily="50" charset="-128"/>
              </a:rPr>
              <a:t>強化事業</a:t>
            </a:r>
          </a:p>
        </p:txBody>
      </p:sp>
      <p:sp>
        <p:nvSpPr>
          <p:cNvPr id="54" name="テキスト ボックス 28"/>
          <p:cNvSpPr txBox="1">
            <a:spLocks noChangeArrowheads="1"/>
          </p:cNvSpPr>
          <p:nvPr/>
        </p:nvSpPr>
        <p:spPr bwMode="auto">
          <a:xfrm>
            <a:off x="231181" y="1161361"/>
            <a:ext cx="94478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◆大阪府では、地球</a:t>
            </a:r>
            <a:r>
              <a:rPr lang="ja-JP" altLang="en-US" b="0" i="0" dirty="0">
                <a:latin typeface="Meiryo UI" pitchFamily="50" charset="-128"/>
                <a:ea typeface="Meiryo UI" pitchFamily="50" charset="-128"/>
                <a:cs typeface="Meiryo UI" pitchFamily="50" charset="-128"/>
              </a:rPr>
              <a:t>温暖化防止活動</a:t>
            </a:r>
            <a:r>
              <a:rPr lang="ja-JP" altLang="en-US" b="0" i="0" dirty="0" smtClean="0">
                <a:latin typeface="Meiryo UI" pitchFamily="50" charset="-128"/>
                <a:ea typeface="Meiryo UI" pitchFamily="50" charset="-128"/>
                <a:cs typeface="Meiryo UI" pitchFamily="50" charset="-128"/>
              </a:rPr>
              <a:t>推進員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（以下「推進員」という。）を活用し</a:t>
            </a:r>
            <a:r>
              <a:rPr lang="ja-JP" altLang="en-US" b="0" i="0" dirty="0" smtClean="0">
                <a:latin typeface="Meiryo UI" pitchFamily="50" charset="-128"/>
                <a:ea typeface="Meiryo UI" pitchFamily="50" charset="-128"/>
                <a:cs typeface="Meiryo UI" pitchFamily="50" charset="-128"/>
              </a:rPr>
              <a:t>、省エネに関心の薄い府民の方を中心に、省エネ診断や  </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アドバイスを行い、府民の省エネ</a:t>
            </a:r>
            <a:r>
              <a:rPr lang="ja-JP" altLang="en-US" b="0" i="0" dirty="0">
                <a:latin typeface="Meiryo UI" pitchFamily="50" charset="-128"/>
                <a:ea typeface="Meiryo UI" pitchFamily="50" charset="-128"/>
                <a:cs typeface="Meiryo UI" pitchFamily="50" charset="-128"/>
              </a:rPr>
              <a:t>行動の取組みを</a:t>
            </a:r>
            <a:r>
              <a:rPr lang="ja-JP" altLang="en-US" b="0" i="0" dirty="0" smtClean="0">
                <a:latin typeface="Meiryo UI" pitchFamily="50" charset="-128"/>
                <a:ea typeface="Meiryo UI" pitchFamily="50" charset="-128"/>
                <a:cs typeface="Meiryo UI" pitchFamily="50" charset="-128"/>
              </a:rPr>
              <a:t>広げています。</a:t>
            </a:r>
            <a:endParaRPr lang="ja-JP" altLang="en-US" b="0" i="0" dirty="0">
              <a:latin typeface="Meiryo UI" pitchFamily="50" charset="-128"/>
              <a:ea typeface="Meiryo UI" pitchFamily="50" charset="-128"/>
              <a:cs typeface="Meiryo UI" pitchFamily="50" charset="-128"/>
            </a:endParaRPr>
          </a:p>
        </p:txBody>
      </p:sp>
      <p:sp>
        <p:nvSpPr>
          <p:cNvPr id="56" name="テキスト ボックス 55"/>
          <p:cNvSpPr txBox="1"/>
          <p:nvPr/>
        </p:nvSpPr>
        <p:spPr>
          <a:xfrm>
            <a:off x="564822" y="1715830"/>
            <a:ext cx="5504657" cy="507831"/>
          </a:xfrm>
          <a:prstGeom prst="rect">
            <a:avLst/>
          </a:prstGeom>
          <a:noFill/>
          <a:ln>
            <a:solidFill>
              <a:srgbClr val="0000FF"/>
            </a:solidFill>
            <a:prstDash val="dash"/>
          </a:ln>
        </p:spPr>
        <p:txBody>
          <a:bodyPr wrap="square" lIns="36000" tIns="0" rIns="36000" bIns="0" rtlCol="0" anchor="ctr" anchorCtr="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地球温暖化防止活動</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推進員とは</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「地球温暖化対策の推進に関する法律」に基づき、地球温暖化対策の重要性について住民</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理解</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を深め</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、日常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生活における取組みの助言などの活動を行う者で</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、知事</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が委嘱しています。</a:t>
            </a:r>
          </a:p>
        </p:txBody>
      </p:sp>
      <p:sp>
        <p:nvSpPr>
          <p:cNvPr id="57" name="テキスト ボックス 28"/>
          <p:cNvSpPr txBox="1">
            <a:spLocks noChangeArrowheads="1"/>
          </p:cNvSpPr>
          <p:nvPr/>
        </p:nvSpPr>
        <p:spPr bwMode="auto">
          <a:xfrm>
            <a:off x="358620" y="2305989"/>
            <a:ext cx="5529933" cy="3046988"/>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i="0" dirty="0">
                <a:latin typeface="Meiryo UI" pitchFamily="50" charset="-128"/>
                <a:ea typeface="Meiryo UI" pitchFamily="50" charset="-128"/>
                <a:cs typeface="Meiryo UI" pitchFamily="50" charset="-128"/>
              </a:rPr>
              <a:t>＜</a:t>
            </a:r>
            <a:r>
              <a:rPr lang="ja-JP" altLang="en-US" i="0" dirty="0" smtClean="0">
                <a:latin typeface="Meiryo UI" pitchFamily="50" charset="-128"/>
                <a:ea typeface="Meiryo UI" pitchFamily="50" charset="-128"/>
                <a:cs typeface="Meiryo UI" pitchFamily="50" charset="-128"/>
              </a:rPr>
              <a:t>事業概要＞</a:t>
            </a:r>
            <a:endParaRPr lang="ja-JP" altLang="en-US"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推進員</a:t>
            </a:r>
            <a:r>
              <a:rPr lang="ja-JP" altLang="en-US" b="0" i="0" dirty="0">
                <a:latin typeface="Meiryo UI" pitchFamily="50" charset="-128"/>
                <a:ea typeface="Meiryo UI" pitchFamily="50" charset="-128"/>
                <a:cs typeface="Meiryo UI" pitchFamily="50" charset="-128"/>
              </a:rPr>
              <a:t>を府民に分かりやすく省エネアドバイスを行う人材として養成します。その上で、市町村や商業施設等の民間と連携して、簡易的な各家庭の省エネ診断等を行う個別対応型省エネ相談会を府内各地で実施</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i="0" dirty="0">
                <a:latin typeface="Meiryo UI" pitchFamily="50" charset="-128"/>
                <a:ea typeface="Meiryo UI" pitchFamily="50" charset="-128"/>
                <a:cs typeface="Meiryo UI" pitchFamily="50" charset="-128"/>
              </a:rPr>
              <a:t>＜事業内容＞</a:t>
            </a:r>
          </a:p>
          <a:p>
            <a:pPr marL="87313" indent="-87313" eaLnBrk="1" hangingPunct="1"/>
            <a:r>
              <a:rPr lang="ja-JP" altLang="en-US" b="0" i="0" dirty="0">
                <a:latin typeface="Meiryo UI" pitchFamily="50" charset="-128"/>
                <a:ea typeface="Meiryo UI" pitchFamily="50" charset="-128"/>
                <a:cs typeface="Meiryo UI" pitchFamily="50" charset="-128"/>
              </a:rPr>
              <a:t>○養成講座の開講</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対象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登録済み推進員のほか推進員候補者</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内容</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家庭において実践できる省エネ</a:t>
            </a:r>
            <a:r>
              <a:rPr lang="ja-JP" altLang="en-US" b="0" i="0" dirty="0">
                <a:latin typeface="Meiryo UI" pitchFamily="50" charset="-128"/>
                <a:ea typeface="Meiryo UI" pitchFamily="50" charset="-128"/>
                <a:cs typeface="Meiryo UI" pitchFamily="50" charset="-128"/>
              </a:rPr>
              <a:t>知識</a:t>
            </a:r>
            <a:r>
              <a:rPr lang="ja-JP" altLang="en-US" b="0" i="0" dirty="0" smtClean="0">
                <a:latin typeface="Meiryo UI" pitchFamily="50" charset="-128"/>
                <a:ea typeface="Meiryo UI" pitchFamily="50" charset="-128"/>
                <a:cs typeface="Meiryo UI" pitchFamily="50" charset="-128"/>
              </a:rPr>
              <a:t>、省エネ行動を起こすための効果的　　</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な情報提供手法（ナッジ</a:t>
            </a:r>
            <a:r>
              <a:rPr lang="ja-JP" altLang="en-US" b="0" i="0" dirty="0">
                <a:latin typeface="Meiryo UI" pitchFamily="50" charset="-128"/>
                <a:ea typeface="Meiryo UI" pitchFamily="50" charset="-128"/>
                <a:cs typeface="Meiryo UI" pitchFamily="50" charset="-128"/>
              </a:rPr>
              <a:t>理論</a:t>
            </a:r>
            <a:r>
              <a:rPr lang="ja-JP" altLang="en-US" b="0" i="0" dirty="0" smtClean="0">
                <a:latin typeface="Meiryo UI" pitchFamily="50" charset="-128"/>
                <a:ea typeface="Meiryo UI" pitchFamily="50" charset="-128"/>
                <a:cs typeface="Meiryo UI" pitchFamily="50" charset="-128"/>
              </a:rPr>
              <a:t>など）など</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○個</a:t>
            </a:r>
            <a:r>
              <a:rPr lang="ja-JP" altLang="en-US" b="0" i="0" dirty="0">
                <a:latin typeface="Meiryo UI" pitchFamily="50" charset="-128"/>
                <a:ea typeface="Meiryo UI" pitchFamily="50" charset="-128"/>
                <a:cs typeface="Meiryo UI" pitchFamily="50" charset="-128"/>
              </a:rPr>
              <a:t>別対応型省エネ相談会の実施</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府民に身近な場所（環境関連イベント、商業</a:t>
            </a:r>
            <a:r>
              <a:rPr lang="ja-JP" altLang="en-US" b="0" i="0" dirty="0">
                <a:latin typeface="Meiryo UI" pitchFamily="50" charset="-128"/>
                <a:ea typeface="Meiryo UI" pitchFamily="50" charset="-128"/>
                <a:cs typeface="Meiryo UI" pitchFamily="50" charset="-128"/>
              </a:rPr>
              <a:t>施設</a:t>
            </a:r>
            <a:r>
              <a:rPr lang="ja-JP" altLang="en-US" b="0" i="0" dirty="0" smtClean="0">
                <a:latin typeface="Meiryo UI" pitchFamily="50" charset="-128"/>
                <a:ea typeface="Meiryo UI" pitchFamily="50" charset="-128"/>
                <a:cs typeface="Meiryo UI" pitchFamily="50" charset="-128"/>
              </a:rPr>
              <a:t>等）で</a:t>
            </a:r>
            <a:r>
              <a:rPr lang="ja-JP" altLang="en-US" b="0" i="0" dirty="0">
                <a:latin typeface="Meiryo UI" pitchFamily="50" charset="-128"/>
                <a:ea typeface="Meiryo UI" pitchFamily="50" charset="-128"/>
                <a:cs typeface="Meiryo UI" pitchFamily="50" charset="-128"/>
              </a:rPr>
              <a:t>、府民に短時間</a:t>
            </a:r>
            <a:r>
              <a:rPr lang="ja-JP" altLang="en-US" b="0" i="0" dirty="0" smtClean="0">
                <a:latin typeface="Meiryo UI" pitchFamily="50" charset="-128"/>
                <a:ea typeface="Meiryo UI" pitchFamily="50" charset="-128"/>
                <a:cs typeface="Meiryo UI" pitchFamily="50" charset="-128"/>
              </a:rPr>
              <a:t>で手軽に各家庭の実情を踏まえた省エネ</a:t>
            </a:r>
            <a:r>
              <a:rPr lang="ja-JP" altLang="en-US" b="0" i="0" dirty="0">
                <a:latin typeface="Meiryo UI" pitchFamily="50" charset="-128"/>
                <a:ea typeface="Meiryo UI" pitchFamily="50" charset="-128"/>
                <a:cs typeface="Meiryo UI" pitchFamily="50" charset="-128"/>
              </a:rPr>
              <a:t>診断</a:t>
            </a:r>
            <a:r>
              <a:rPr lang="ja-JP" altLang="en-US" b="0" i="0" dirty="0" smtClean="0">
                <a:latin typeface="Meiryo UI" pitchFamily="50" charset="-128"/>
                <a:ea typeface="Meiryo UI" pitchFamily="50" charset="-128"/>
                <a:cs typeface="Meiryo UI" pitchFamily="50" charset="-128"/>
              </a:rPr>
              <a:t>と、その結果に応じた取り組みやすい省エネ行動とそのメリットをアドバイスしています。</a:t>
            </a:r>
            <a:r>
              <a:rPr lang="ja-JP" altLang="en-US" b="0" i="0" dirty="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p:txBody>
      </p:sp>
      <p:sp>
        <p:nvSpPr>
          <p:cNvPr id="2" name="Rectangle 3"/>
          <p:cNvSpPr>
            <a:spLocks noChangeArrowheads="1"/>
          </p:cNvSpPr>
          <p:nvPr/>
        </p:nvSpPr>
        <p:spPr bwMode="auto">
          <a:xfrm>
            <a:off x="7034965" y="6445849"/>
            <a:ext cx="1898278" cy="190034"/>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養成講座の様子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16" name="テキスト ボックス 28"/>
          <p:cNvSpPr txBox="1">
            <a:spLocks noChangeArrowheads="1"/>
          </p:cNvSpPr>
          <p:nvPr/>
        </p:nvSpPr>
        <p:spPr bwMode="auto">
          <a:xfrm>
            <a:off x="3100886" y="5215060"/>
            <a:ext cx="3090111" cy="1438855"/>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zh-TW" altLang="en-US" sz="1000" b="0" i="0" dirty="0">
                <a:latin typeface="Meiryo UI" pitchFamily="50" charset="-128"/>
                <a:ea typeface="Meiryo UI" pitchFamily="50" charset="-128"/>
                <a:cs typeface="Meiryo UI" pitchFamily="50" charset="-128"/>
              </a:rPr>
              <a:t>＜</a:t>
            </a:r>
            <a:r>
              <a:rPr lang="en-US" altLang="zh-TW" sz="1000" b="0" i="0" dirty="0" smtClean="0">
                <a:latin typeface="Meiryo UI" pitchFamily="50" charset="-128"/>
                <a:ea typeface="Meiryo UI" pitchFamily="50" charset="-128"/>
                <a:cs typeface="Meiryo UI" pitchFamily="50" charset="-128"/>
              </a:rPr>
              <a:t>201</a:t>
            </a:r>
            <a:r>
              <a:rPr lang="en-US" altLang="ja-JP" sz="1000" b="0" i="0" dirty="0" smtClean="0">
                <a:latin typeface="Meiryo UI" pitchFamily="50" charset="-128"/>
                <a:ea typeface="Meiryo UI" pitchFamily="50" charset="-128"/>
                <a:cs typeface="Meiryo UI" pitchFamily="50" charset="-128"/>
              </a:rPr>
              <a:t>8</a:t>
            </a:r>
            <a:r>
              <a:rPr lang="zh-TW" altLang="en-US" sz="1000" b="0" i="0" dirty="0" smtClean="0">
                <a:latin typeface="Meiryo UI" pitchFamily="50" charset="-128"/>
                <a:ea typeface="Meiryo UI" pitchFamily="50" charset="-128"/>
                <a:cs typeface="Meiryo UI" pitchFamily="50" charset="-128"/>
              </a:rPr>
              <a:t>年度</a:t>
            </a:r>
            <a:r>
              <a:rPr lang="zh-TW" altLang="en-US" sz="1000" b="0" i="0" dirty="0">
                <a:latin typeface="Meiryo UI" pitchFamily="50" charset="-128"/>
                <a:ea typeface="Meiryo UI" pitchFamily="50" charset="-128"/>
                <a:cs typeface="Meiryo UI" pitchFamily="50" charset="-128"/>
              </a:rPr>
              <a:t>実績＞</a:t>
            </a:r>
          </a:p>
          <a:p>
            <a:pPr marL="87313" indent="-87313" eaLnBrk="1" hangingPunct="1">
              <a:lnSpc>
                <a:spcPts val="1500"/>
              </a:lnSpc>
            </a:pPr>
            <a:r>
              <a:rPr lang="en-US" altLang="ja-JP" sz="1000" b="0" i="0" dirty="0" smtClean="0">
                <a:latin typeface="Meiryo UI" pitchFamily="50" charset="-128"/>
                <a:ea typeface="Meiryo UI" pitchFamily="50" charset="-128"/>
                <a:cs typeface="Meiryo UI" pitchFamily="50" charset="-128"/>
              </a:rPr>
              <a:t> </a:t>
            </a:r>
            <a:r>
              <a:rPr lang="ja-JP" altLang="en-US" sz="1000" b="0" i="0" dirty="0" smtClean="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a:t>
            </a:r>
            <a:r>
              <a:rPr lang="ja-JP" altLang="en-US" sz="1000" b="0" i="0" dirty="0" smtClean="0">
                <a:latin typeface="Meiryo UI" pitchFamily="50" charset="-128"/>
                <a:ea typeface="Meiryo UI" pitchFamily="50" charset="-128"/>
                <a:cs typeface="Meiryo UI" pitchFamily="50" charset="-128"/>
              </a:rPr>
              <a:t>養成講座開講（３回）</a:t>
            </a:r>
            <a:r>
              <a:rPr lang="en-US" altLang="ja-JP" sz="1000" b="0" i="0" dirty="0" smtClean="0">
                <a:latin typeface="Meiryo UI" pitchFamily="50" charset="-128"/>
                <a:ea typeface="Meiryo UI" pitchFamily="50" charset="-128"/>
                <a:cs typeface="Meiryo UI" pitchFamily="50" charset="-128"/>
              </a:rPr>
              <a:t>【</a:t>
            </a:r>
            <a:r>
              <a:rPr lang="ja-JP" altLang="en-US" sz="1000" b="0" i="0" dirty="0" smtClean="0">
                <a:latin typeface="Meiryo UI" pitchFamily="50" charset="-128"/>
                <a:ea typeface="Meiryo UI" pitchFamily="50" charset="-128"/>
                <a:cs typeface="Meiryo UI" pitchFamily="50" charset="-128"/>
              </a:rPr>
              <a:t>再掲</a:t>
            </a:r>
            <a:r>
              <a:rPr lang="en-US" altLang="ja-JP" sz="1000" b="0" i="0" dirty="0" smtClean="0">
                <a:latin typeface="Meiryo UI" pitchFamily="50" charset="-128"/>
                <a:ea typeface="Meiryo UI" pitchFamily="50" charset="-128"/>
                <a:cs typeface="Meiryo UI" pitchFamily="50" charset="-128"/>
              </a:rPr>
              <a:t>】</a:t>
            </a: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a:t>
            </a:r>
            <a:r>
              <a:rPr lang="ja-JP" altLang="en-US" sz="1000" b="0" i="0" dirty="0" smtClean="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a:t>
            </a:r>
            <a:r>
              <a:rPr lang="ja-JP" altLang="en-US" sz="1000" b="0" i="0" dirty="0" smtClean="0">
                <a:latin typeface="Meiryo UI" pitchFamily="50" charset="-128"/>
                <a:ea typeface="Meiryo UI" pitchFamily="50" charset="-128"/>
                <a:cs typeface="Meiryo UI" pitchFamily="50" charset="-128"/>
              </a:rPr>
              <a:t>省エネ相談会開催（</a:t>
            </a:r>
            <a:r>
              <a:rPr lang="en-US" altLang="ja-JP" sz="1000" b="0" i="0" dirty="0" smtClean="0">
                <a:latin typeface="Meiryo UI" pitchFamily="50" charset="-128"/>
                <a:ea typeface="Meiryo UI" pitchFamily="50" charset="-128"/>
                <a:cs typeface="Meiryo UI" pitchFamily="50" charset="-128"/>
              </a:rPr>
              <a:t>16</a:t>
            </a:r>
            <a:r>
              <a:rPr lang="ja-JP" altLang="en-US" sz="1000" b="0" i="0" dirty="0" smtClean="0">
                <a:latin typeface="Meiryo UI" pitchFamily="50" charset="-128"/>
                <a:ea typeface="Meiryo UI" pitchFamily="50" charset="-128"/>
                <a:cs typeface="Meiryo UI" pitchFamily="50" charset="-128"/>
              </a:rPr>
              <a:t>箇所、省エネ診断</a:t>
            </a:r>
            <a:r>
              <a:rPr lang="en-US" altLang="ja-JP" sz="1000" b="0" i="0" dirty="0" smtClean="0">
                <a:latin typeface="Meiryo UI" pitchFamily="50" charset="-128"/>
                <a:ea typeface="Meiryo UI" pitchFamily="50" charset="-128"/>
                <a:cs typeface="Meiryo UI" pitchFamily="50" charset="-128"/>
              </a:rPr>
              <a:t>818</a:t>
            </a:r>
            <a:r>
              <a:rPr lang="ja-JP" altLang="en-US" sz="1000" b="0" i="0" dirty="0" smtClean="0">
                <a:latin typeface="Meiryo UI" pitchFamily="50" charset="-128"/>
                <a:ea typeface="Meiryo UI" pitchFamily="50" charset="-128"/>
                <a:cs typeface="Meiryo UI" pitchFamily="50" charset="-128"/>
              </a:rPr>
              <a:t>件）</a:t>
            </a:r>
            <a:endParaRPr lang="en-US" altLang="ja-JP" sz="1000"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zh-TW" altLang="en-US" sz="1000" b="0" i="0" dirty="0">
                <a:latin typeface="Meiryo UI" pitchFamily="50" charset="-128"/>
                <a:ea typeface="Meiryo UI" pitchFamily="50" charset="-128"/>
                <a:cs typeface="Meiryo UI" pitchFamily="50" charset="-128"/>
              </a:rPr>
              <a:t>＜</a:t>
            </a:r>
            <a:r>
              <a:rPr lang="en-US" altLang="zh-TW" sz="1000" b="0" i="0" dirty="0">
                <a:latin typeface="Meiryo UI" pitchFamily="50" charset="-128"/>
                <a:ea typeface="Meiryo UI" pitchFamily="50" charset="-128"/>
                <a:cs typeface="Meiryo UI" pitchFamily="50" charset="-128"/>
              </a:rPr>
              <a:t>2019</a:t>
            </a:r>
            <a:r>
              <a:rPr lang="zh-TW" altLang="en-US" sz="1000" b="0" i="0" dirty="0">
                <a:latin typeface="Meiryo UI" pitchFamily="50" charset="-128"/>
                <a:ea typeface="Meiryo UI" pitchFamily="50" charset="-128"/>
                <a:cs typeface="Meiryo UI" pitchFamily="50" charset="-128"/>
              </a:rPr>
              <a:t>年度実績＞</a:t>
            </a:r>
          </a:p>
          <a:p>
            <a:pPr marL="87313" indent="-87313" eaLnBrk="1" hangingPunct="1">
              <a:lnSpc>
                <a:spcPts val="1500"/>
              </a:lnSpc>
            </a:pPr>
            <a:r>
              <a:rPr lang="en-US" altLang="ja-JP" sz="1000" b="0" i="0" dirty="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 　</a:t>
            </a:r>
            <a:r>
              <a:rPr lang="en-US" altLang="ja-JP" sz="1000" b="0" i="0" dirty="0">
                <a:latin typeface="Meiryo UI" pitchFamily="50" charset="-128"/>
                <a:ea typeface="Meiryo UI" pitchFamily="50" charset="-128"/>
                <a:cs typeface="Meiryo UI" pitchFamily="50" charset="-128"/>
              </a:rPr>
              <a:t>2019</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7</a:t>
            </a:r>
            <a:r>
              <a:rPr lang="ja-JP" altLang="en-US" sz="1000" b="0" i="0" dirty="0">
                <a:latin typeface="Meiryo UI" pitchFamily="50" charset="-128"/>
                <a:ea typeface="Meiryo UI" pitchFamily="50" charset="-128"/>
                <a:cs typeface="Meiryo UI" pitchFamily="50" charset="-128"/>
              </a:rPr>
              <a:t>月：養成講座開講（３回）</a:t>
            </a:r>
            <a:endParaRPr lang="en-US" altLang="ja-JP" sz="1000" b="0" i="0" dirty="0">
              <a:latin typeface="Meiryo UI" pitchFamily="50" charset="-128"/>
              <a:ea typeface="Meiryo UI" pitchFamily="50" charset="-128"/>
              <a:cs typeface="Meiryo UI" pitchFamily="50" charset="-128"/>
            </a:endParaRP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a:t>
            </a:r>
            <a:r>
              <a:rPr lang="en-US" altLang="ja-JP" sz="1000" b="0" i="0" dirty="0">
                <a:latin typeface="Meiryo UI" pitchFamily="50" charset="-128"/>
                <a:ea typeface="Meiryo UI" pitchFamily="50" charset="-128"/>
                <a:cs typeface="Meiryo UI" pitchFamily="50" charset="-128"/>
              </a:rPr>
              <a:t>2019</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7</a:t>
            </a:r>
            <a:r>
              <a:rPr lang="ja-JP" altLang="en-US" sz="1000" b="0" i="0" dirty="0">
                <a:latin typeface="Meiryo UI" pitchFamily="50" charset="-128"/>
                <a:ea typeface="Meiryo UI" pitchFamily="50" charset="-128"/>
                <a:cs typeface="Meiryo UI" pitchFamily="50" charset="-128"/>
              </a:rPr>
              <a:t>月～</a:t>
            </a:r>
            <a:r>
              <a:rPr lang="en-US" altLang="ja-JP" sz="1000" b="0" i="0" dirty="0">
                <a:latin typeface="Meiryo UI" pitchFamily="50" charset="-128"/>
                <a:ea typeface="Meiryo UI" pitchFamily="50" charset="-128"/>
                <a:cs typeface="Meiryo UI" pitchFamily="50" charset="-128"/>
              </a:rPr>
              <a:t>2020</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1</a:t>
            </a:r>
            <a:r>
              <a:rPr lang="ja-JP" altLang="en-US" sz="1000" b="0" i="0" dirty="0">
                <a:latin typeface="Meiryo UI" pitchFamily="50" charset="-128"/>
                <a:ea typeface="Meiryo UI" pitchFamily="50" charset="-128"/>
                <a:cs typeface="Meiryo UI" pitchFamily="50" charset="-128"/>
              </a:rPr>
              <a:t>月：</a:t>
            </a:r>
            <a:endParaRPr lang="en-US" altLang="ja-JP" sz="1000" b="0" i="0" dirty="0">
              <a:latin typeface="Meiryo UI" pitchFamily="50" charset="-128"/>
              <a:ea typeface="Meiryo UI" pitchFamily="50" charset="-128"/>
              <a:cs typeface="Meiryo UI" pitchFamily="50" charset="-128"/>
            </a:endParaRP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省エネ相談会開催（</a:t>
            </a:r>
            <a:r>
              <a:rPr lang="en-US" altLang="ja-JP" sz="1000" b="0" i="0" dirty="0">
                <a:latin typeface="Meiryo UI" pitchFamily="50" charset="-128"/>
                <a:ea typeface="Meiryo UI" pitchFamily="50" charset="-128"/>
                <a:cs typeface="Meiryo UI" pitchFamily="50" charset="-128"/>
              </a:rPr>
              <a:t>20</a:t>
            </a:r>
            <a:r>
              <a:rPr lang="ja-JP" altLang="en-US" sz="1000" b="0" i="0" dirty="0">
                <a:latin typeface="Meiryo UI" pitchFamily="50" charset="-128"/>
                <a:ea typeface="Meiryo UI" pitchFamily="50" charset="-128"/>
                <a:cs typeface="Meiryo UI" pitchFamily="50" charset="-128"/>
              </a:rPr>
              <a:t>箇所、省エネ診断</a:t>
            </a:r>
            <a:r>
              <a:rPr lang="en-US" altLang="ja-JP" sz="1000" b="0" i="0" dirty="0">
                <a:latin typeface="Meiryo UI" pitchFamily="50" charset="-128"/>
                <a:ea typeface="Meiryo UI" pitchFamily="50" charset="-128"/>
                <a:cs typeface="Meiryo UI" pitchFamily="50" charset="-128"/>
              </a:rPr>
              <a:t>885</a:t>
            </a:r>
            <a:r>
              <a:rPr lang="ja-JP" altLang="en-US" sz="1000" b="0" i="0" dirty="0">
                <a:latin typeface="Meiryo UI" pitchFamily="50" charset="-128"/>
                <a:ea typeface="Meiryo UI" pitchFamily="50" charset="-128"/>
                <a:cs typeface="Meiryo UI" pitchFamily="50" charset="-128"/>
              </a:rPr>
              <a:t>件） </a:t>
            </a:r>
            <a:r>
              <a:rPr lang="ja-JP" altLang="en-US" sz="1000" b="0" i="0" dirty="0" smtClean="0">
                <a:latin typeface="Meiryo UI" pitchFamily="50" charset="-128"/>
                <a:ea typeface="Meiryo UI" pitchFamily="50" charset="-128"/>
                <a:cs typeface="Meiryo UI" pitchFamily="50" charset="-128"/>
              </a:rPr>
              <a:t>　</a:t>
            </a:r>
            <a:endParaRPr lang="en-US" altLang="ja-JP" sz="1000" b="0" i="0" dirty="0" smtClean="0">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id="{0B3C763C-AF2A-43CA-B66C-171291EB5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49" t="9629"/>
          <a:stretch/>
        </p:blipFill>
        <p:spPr>
          <a:xfrm>
            <a:off x="6294739" y="4521409"/>
            <a:ext cx="3315512" cy="1855119"/>
          </a:xfrm>
          <a:prstGeom prst="rect">
            <a:avLst/>
          </a:prstGeom>
          <a:ln>
            <a:noFill/>
          </a:ln>
          <a:effectLst>
            <a:softEdge rad="112500"/>
          </a:effectLst>
        </p:spPr>
      </p:pic>
      <p:sp>
        <p:nvSpPr>
          <p:cNvPr id="19" name="Rectangle 3"/>
          <p:cNvSpPr>
            <a:spLocks noChangeArrowheads="1"/>
          </p:cNvSpPr>
          <p:nvPr/>
        </p:nvSpPr>
        <p:spPr bwMode="auto">
          <a:xfrm>
            <a:off x="6493442" y="4282639"/>
            <a:ext cx="2981325" cy="238770"/>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省エネ相談会の様子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405" y="1687089"/>
            <a:ext cx="3404180" cy="2584767"/>
          </a:xfrm>
          <a:prstGeom prst="rect">
            <a:avLst/>
          </a:prstGeom>
        </p:spPr>
      </p:pic>
      <p:sp>
        <p:nvSpPr>
          <p:cNvPr id="15" name="テキスト ボックス 14"/>
          <p:cNvSpPr txBox="1"/>
          <p:nvPr/>
        </p:nvSpPr>
        <p:spPr>
          <a:xfrm>
            <a:off x="4699575" y="743669"/>
            <a:ext cx="3401438" cy="276999"/>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 </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3640247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33</a:t>
            </a:r>
            <a:endParaRPr lang="ja-JP" altLang="en-US" b="1" dirty="0">
              <a:solidFill>
                <a:prstClr val="white"/>
              </a:solidFill>
            </a:endParaRPr>
          </a:p>
        </p:txBody>
      </p:sp>
      <p:sp>
        <p:nvSpPr>
          <p:cNvPr id="34" name="角丸四角形 33"/>
          <p:cNvSpPr/>
          <p:nvPr/>
        </p:nvSpPr>
        <p:spPr>
          <a:xfrm>
            <a:off x="213303" y="571816"/>
            <a:ext cx="3089455"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環境パートナーシップの推進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42778" y="1058198"/>
            <a:ext cx="467729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800"/>
              </a:lnSpc>
            </a:pPr>
            <a:r>
              <a:rPr lang="ja-JP" altLang="en-US" b="0" i="0" dirty="0" smtClean="0">
                <a:latin typeface="Meiryo UI" pitchFamily="50" charset="-128"/>
                <a:ea typeface="Meiryo UI" pitchFamily="50" charset="-128"/>
                <a:cs typeface="Meiryo UI" pitchFamily="50" charset="-128"/>
              </a:rPr>
              <a:t>◆大阪府では、環境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等の活動活発化を目的に、各種交流会やセミナー、人材</a:t>
            </a:r>
            <a:r>
              <a:rPr lang="ja-JP" altLang="en-US" b="0" i="0" dirty="0">
                <a:latin typeface="Meiryo UI" pitchFamily="50" charset="-128"/>
                <a:ea typeface="Meiryo UI" pitchFamily="50" charset="-128"/>
                <a:cs typeface="Meiryo UI" pitchFamily="50" charset="-128"/>
              </a:rPr>
              <a:t>育成</a:t>
            </a:r>
            <a:r>
              <a:rPr lang="ja-JP" altLang="en-US" b="0" i="0" dirty="0" smtClean="0">
                <a:latin typeface="Meiryo UI" pitchFamily="50" charset="-128"/>
                <a:ea typeface="Meiryo UI" pitchFamily="50" charset="-128"/>
                <a:cs typeface="Meiryo UI" pitchFamily="50" charset="-128"/>
              </a:rPr>
              <a:t>講座などを実施する「環境交流パートナーシップ事業」を</a:t>
            </a:r>
            <a:r>
              <a:rPr lang="ja-JP" altLang="en-US" b="0" i="0" dirty="0">
                <a:latin typeface="Meiryo UI" pitchFamily="50" charset="-128"/>
                <a:ea typeface="Meiryo UI" pitchFamily="50" charset="-128"/>
                <a:cs typeface="Meiryo UI" pitchFamily="50" charset="-128"/>
              </a:rPr>
              <a:t>通じて</a:t>
            </a:r>
            <a:r>
              <a:rPr lang="ja-JP" altLang="en-US" b="0" i="0" dirty="0" smtClean="0">
                <a:latin typeface="Meiryo UI" pitchFamily="50" charset="-128"/>
                <a:ea typeface="Meiryo UI" pitchFamily="50" charset="-128"/>
                <a:cs typeface="Meiryo UI" pitchFamily="50" charset="-128"/>
              </a:rPr>
              <a:t>、環境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等の取組み</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支援しています。</a:t>
            </a:r>
            <a:endParaRPr lang="ja-JP" altLang="en-US" b="0" i="0" dirty="0">
              <a:latin typeface="Meiryo UI" pitchFamily="50" charset="-128"/>
              <a:ea typeface="Meiryo UI" pitchFamily="50" charset="-128"/>
              <a:cs typeface="Meiryo UI" pitchFamily="50" charset="-128"/>
            </a:endParaRPr>
          </a:p>
        </p:txBody>
      </p:sp>
      <p:sp>
        <p:nvSpPr>
          <p:cNvPr id="30" name="角丸四角形 29"/>
          <p:cNvSpPr/>
          <p:nvPr/>
        </p:nvSpPr>
        <p:spPr>
          <a:xfrm>
            <a:off x="65677" y="571816"/>
            <a:ext cx="9762771" cy="6227664"/>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7" name="AutoShape 28"/>
          <p:cNvSpPr>
            <a:spLocks noChangeArrowheads="1"/>
          </p:cNvSpPr>
          <p:nvPr/>
        </p:nvSpPr>
        <p:spPr bwMode="auto">
          <a:xfrm>
            <a:off x="958647" y="3057320"/>
            <a:ext cx="2557501" cy="593805"/>
          </a:xfrm>
          <a:prstGeom prst="roundRect">
            <a:avLst>
              <a:gd name="adj" fmla="val 16667"/>
            </a:avLst>
          </a:prstGeom>
          <a:solidFill>
            <a:srgbClr val="DBE5F1"/>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交流セミナー</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幅広い主体の相互交流や協働取組を促進するため、活動内容等について自己紹介等を行う機会を提供</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8" name="AutoShape 29"/>
          <p:cNvSpPr>
            <a:spLocks noChangeArrowheads="1"/>
          </p:cNvSpPr>
          <p:nvPr/>
        </p:nvSpPr>
        <p:spPr bwMode="auto">
          <a:xfrm>
            <a:off x="106115" y="4864676"/>
            <a:ext cx="2102219" cy="698689"/>
          </a:xfrm>
          <a:prstGeom prst="roundRect">
            <a:avLst>
              <a:gd name="adj" fmla="val 16667"/>
            </a:avLst>
          </a:prstGeom>
          <a:solidFill>
            <a:srgbClr val="D6E3BC"/>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人材育成講座</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先進的な先行事例を学び、ＮＰＯ等が自身の活動の発展性等について意見や情報交換しながらスキルアップ等を図る講座</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9" name="AutoShape 30"/>
          <p:cNvSpPr>
            <a:spLocks noChangeArrowheads="1"/>
          </p:cNvSpPr>
          <p:nvPr/>
        </p:nvSpPr>
        <p:spPr bwMode="auto">
          <a:xfrm>
            <a:off x="2298636" y="4879666"/>
            <a:ext cx="1918432" cy="698689"/>
          </a:xfrm>
          <a:prstGeom prst="roundRect">
            <a:avLst>
              <a:gd name="adj" fmla="val 16667"/>
            </a:avLst>
          </a:prstGeom>
          <a:solidFill>
            <a:srgbClr val="FBD4B4"/>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環境教育研究会</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環境教育の取組みについて、実践者の声も交えながら事例を研究し、対象者に応じた手法等のワークショップ</a:t>
            </a:r>
            <a:endParaRPr lang="ja-JP" altLang="ja-JP" sz="900" dirty="0">
              <a:solidFill>
                <a:srgbClr val="FF0000"/>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8993" y="3703411"/>
            <a:ext cx="1676461" cy="1161265"/>
          </a:xfrm>
          <a:prstGeom prst="rect">
            <a:avLst/>
          </a:prstGeom>
        </p:spPr>
      </p:pic>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8508" y="3709399"/>
            <a:ext cx="1698687" cy="1170267"/>
          </a:xfrm>
          <a:prstGeom prst="rect">
            <a:avLst/>
          </a:prstGeom>
        </p:spPr>
      </p:pic>
      <p:pic>
        <p:nvPicPr>
          <p:cNvPr id="6" name="図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60236" y="1931832"/>
            <a:ext cx="1754321" cy="1136338"/>
          </a:xfrm>
          <a:prstGeom prst="rect">
            <a:avLst/>
          </a:prstGeom>
        </p:spPr>
      </p:pic>
      <p:sp>
        <p:nvSpPr>
          <p:cNvPr id="15" name="テキスト ボックス 28"/>
          <p:cNvSpPr txBox="1">
            <a:spLocks noChangeArrowheads="1"/>
          </p:cNvSpPr>
          <p:nvPr/>
        </p:nvSpPr>
        <p:spPr bwMode="auto">
          <a:xfrm>
            <a:off x="4720074" y="1058198"/>
            <a:ext cx="4930261"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◆大阪市エコボランティア</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anose="020B0604030504040204" pitchFamily="50" charset="-128"/>
                <a:ea typeface="Meiryo UI" panose="020B0604030504040204" pitchFamily="50" charset="-128"/>
              </a:rPr>
              <a:t>　大阪市</a:t>
            </a:r>
            <a:r>
              <a:rPr lang="ja-JP" altLang="en-US" b="0" i="0" dirty="0">
                <a:latin typeface="Meiryo UI" panose="020B0604030504040204" pitchFamily="50" charset="-128"/>
                <a:ea typeface="Meiryo UI" panose="020B0604030504040204" pitchFamily="50" charset="-128"/>
              </a:rPr>
              <a:t>エコボランティア登録制度を運用し</a:t>
            </a:r>
            <a:r>
              <a:rPr lang="ja-JP" altLang="en-US" b="0" i="0" dirty="0" smtClean="0">
                <a:latin typeface="Meiryo UI" panose="020B0604030504040204" pitchFamily="50" charset="-128"/>
                <a:ea typeface="Meiryo UI" panose="020B0604030504040204" pitchFamily="50" charset="-128"/>
              </a:rPr>
              <a:t>、環境保全活動</a:t>
            </a:r>
            <a:r>
              <a:rPr lang="ja-JP" altLang="en-US" b="0" i="0" dirty="0">
                <a:latin typeface="Meiryo UI" panose="020B0604030504040204" pitchFamily="50" charset="-128"/>
                <a:ea typeface="Meiryo UI" panose="020B0604030504040204" pitchFamily="50" charset="-128"/>
              </a:rPr>
              <a:t>のリーダーと</a:t>
            </a:r>
            <a:r>
              <a:rPr lang="ja-JP" altLang="en-US" b="0" i="0" dirty="0" smtClean="0">
                <a:latin typeface="Meiryo UI" panose="020B0604030504040204" pitchFamily="50" charset="-128"/>
                <a:ea typeface="Meiryo UI" panose="020B0604030504040204" pitchFamily="50" charset="-128"/>
              </a:rPr>
              <a:t>なる</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spcAft>
                <a:spcPts val="600"/>
              </a:spcAft>
            </a:pPr>
            <a:r>
              <a:rPr lang="ja-JP" altLang="en-US" b="0" i="0" dirty="0" smtClean="0">
                <a:latin typeface="Meiryo UI" panose="020B0604030504040204" pitchFamily="50" charset="-128"/>
                <a:ea typeface="Meiryo UI" panose="020B0604030504040204" pitchFamily="50" charset="-128"/>
              </a:rPr>
              <a:t> 人材</a:t>
            </a:r>
            <a:r>
              <a:rPr lang="ja-JP" altLang="en-US" b="0" i="0" dirty="0">
                <a:latin typeface="Meiryo UI" panose="020B0604030504040204" pitchFamily="50" charset="-128"/>
                <a:ea typeface="Meiryo UI" panose="020B0604030504040204" pitchFamily="50" charset="-128"/>
              </a:rPr>
              <a:t>の</a:t>
            </a:r>
            <a:r>
              <a:rPr lang="ja-JP" altLang="en-US" b="0" i="0" dirty="0" smtClean="0">
                <a:latin typeface="Meiryo UI" panose="020B0604030504040204" pitchFamily="50" charset="-128"/>
                <a:ea typeface="Meiryo UI" panose="020B0604030504040204" pitchFamily="50" charset="-128"/>
              </a:rPr>
              <a:t>育成な</a:t>
            </a:r>
            <a:r>
              <a:rPr lang="ja-JP" altLang="en-US" b="0" i="0" dirty="0">
                <a:latin typeface="Meiryo UI" panose="020B0604030504040204" pitchFamily="50" charset="-128"/>
                <a:ea typeface="Meiryo UI" panose="020B0604030504040204" pitchFamily="50" charset="-128"/>
              </a:rPr>
              <a:t>ど</a:t>
            </a:r>
            <a:r>
              <a:rPr lang="ja-JP" altLang="en-US" b="0" i="0" dirty="0" smtClean="0">
                <a:latin typeface="Meiryo UI" panose="020B0604030504040204" pitchFamily="50" charset="-128"/>
                <a:ea typeface="Meiryo UI" panose="020B0604030504040204" pitchFamily="50" charset="-128"/>
              </a:rPr>
              <a:t>に取り組んでいます。</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r>
              <a:rPr lang="ja-JP" altLang="en-US" b="0" i="0" dirty="0" smtClean="0">
                <a:latin typeface="Meiryo UI" panose="020B0604030504040204" pitchFamily="50" charset="-128"/>
                <a:ea typeface="Meiryo UI" panose="020B0604030504040204" pitchFamily="50" charset="-128"/>
                <a:cs typeface="Meiryo UI" pitchFamily="50" charset="-128"/>
              </a:rPr>
              <a:t>◆なにわ</a:t>
            </a:r>
            <a:r>
              <a:rPr lang="en-US" altLang="ja-JP" b="0" i="0" dirty="0" smtClean="0">
                <a:latin typeface="Meiryo UI" panose="020B0604030504040204" pitchFamily="50" charset="-128"/>
                <a:ea typeface="Meiryo UI" panose="020B0604030504040204" pitchFamily="50" charset="-128"/>
                <a:cs typeface="Meiryo UI" pitchFamily="50" charset="-128"/>
              </a:rPr>
              <a:t>ECO</a:t>
            </a:r>
            <a:r>
              <a:rPr lang="ja-JP" altLang="en-US" b="0" i="0" dirty="0" smtClean="0">
                <a:latin typeface="Meiryo UI" panose="020B0604030504040204" pitchFamily="50" charset="-128"/>
                <a:ea typeface="Meiryo UI" panose="020B0604030504040204" pitchFamily="50" charset="-128"/>
                <a:cs typeface="Meiryo UI" pitchFamily="50" charset="-128"/>
              </a:rPr>
              <a:t>スクエア</a:t>
            </a:r>
            <a:endParaRPr lang="en-US" altLang="ja-JP" b="0" i="0" dirty="0" smtClean="0">
              <a:latin typeface="Meiryo UI" panose="020B0604030504040204" pitchFamily="50" charset="-128"/>
              <a:ea typeface="Meiryo UI" panose="020B0604030504040204"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環境活動推進施設（愛称：なにわ</a:t>
            </a:r>
            <a:r>
              <a:rPr lang="en-US" altLang="ja-JP" b="0" i="0" dirty="0" smtClean="0">
                <a:latin typeface="Meiryo UI" pitchFamily="50" charset="-128"/>
                <a:ea typeface="Meiryo UI" pitchFamily="50" charset="-128"/>
                <a:cs typeface="Meiryo UI" pitchFamily="50" charset="-128"/>
              </a:rPr>
              <a:t>ECO</a:t>
            </a:r>
            <a:r>
              <a:rPr lang="ja-JP" altLang="en-US" b="0" i="0" dirty="0" smtClean="0">
                <a:latin typeface="Meiryo UI" pitchFamily="50" charset="-128"/>
                <a:ea typeface="Meiryo UI" pitchFamily="50" charset="-128"/>
                <a:cs typeface="Meiryo UI" pitchFamily="50" charset="-128"/>
              </a:rPr>
              <a:t>スクエア）を運営し、環境活動</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団体で構成されるおおさか環境ネットワークや</a:t>
            </a:r>
            <a:r>
              <a:rPr lang="ja-JP" altLang="en-US" b="0" i="0" dirty="0">
                <a:latin typeface="Meiryo UI" pitchFamily="50" charset="-128"/>
                <a:ea typeface="Meiryo UI" pitchFamily="50" charset="-128"/>
                <a:cs typeface="Meiryo UI" pitchFamily="50" charset="-128"/>
              </a:rPr>
              <a:t>大阪市エコボランティア等</a:t>
            </a:r>
            <a:r>
              <a:rPr lang="ja-JP" altLang="en-US" b="0" i="0" dirty="0" smtClean="0">
                <a:latin typeface="Meiryo UI" pitchFamily="50" charset="-128"/>
                <a:ea typeface="Meiryo UI" pitchFamily="50" charset="-128"/>
                <a:cs typeface="Meiryo UI" pitchFamily="50" charset="-128"/>
              </a:rPr>
              <a:t>の活</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動の場として提供していま</a:t>
            </a:r>
            <a:r>
              <a:rPr lang="ja-JP" altLang="en-US" b="0" i="0" dirty="0">
                <a:latin typeface="Meiryo UI" pitchFamily="50" charset="-128"/>
                <a:ea typeface="Meiryo UI" pitchFamily="50" charset="-128"/>
                <a:cs typeface="Meiryo UI" pitchFamily="50" charset="-128"/>
              </a:rPr>
              <a:t>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rPr>
              <a:t>◆なにわエコ会議</a:t>
            </a:r>
            <a:endParaRPr lang="en-US" altLang="ja-JP" b="0" i="0" dirty="0" smtClean="0">
              <a:latin typeface="Meiryo UI" pitchFamily="50" charset="-128"/>
              <a:ea typeface="Meiryo UI"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市民、環境</a:t>
            </a:r>
            <a:r>
              <a:rPr lang="en-US" altLang="ja-JP" b="0" i="0" dirty="0" smtClean="0">
                <a:latin typeface="Meiryo UI" panose="020B0604030504040204" pitchFamily="50" charset="-128"/>
                <a:ea typeface="Meiryo UI" panose="020B0604030504040204" pitchFamily="50" charset="-128"/>
              </a:rPr>
              <a:t>NPO/NGO</a:t>
            </a:r>
            <a:r>
              <a:rPr lang="ja-JP" altLang="en-US" b="0" i="0" dirty="0" smtClean="0">
                <a:latin typeface="Meiryo UI" panose="020B0604030504040204" pitchFamily="50" charset="-128"/>
                <a:ea typeface="Meiryo UI" panose="020B0604030504040204" pitchFamily="50" charset="-128"/>
              </a:rPr>
              <a:t>、事業者と行政との協働の枠組み「</a:t>
            </a:r>
            <a:r>
              <a:rPr lang="ja-JP" altLang="en-US" b="0" i="0" dirty="0">
                <a:latin typeface="Meiryo UI" panose="020B0604030504040204" pitchFamily="50" charset="-128"/>
                <a:ea typeface="Meiryo UI" panose="020B0604030504040204" pitchFamily="50" charset="-128"/>
              </a:rPr>
              <a:t>なにわ</a:t>
            </a:r>
            <a:r>
              <a:rPr lang="ja-JP" altLang="en-US" b="0" i="0" dirty="0" smtClean="0">
                <a:latin typeface="Meiryo UI" panose="020B0604030504040204" pitchFamily="50" charset="-128"/>
                <a:ea typeface="Meiryo UI" panose="020B0604030504040204" pitchFamily="50" charset="-128"/>
              </a:rPr>
              <a:t>エコ会</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r>
              <a:rPr lang="en-US" altLang="ja-JP"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議」を通じて、地球温暖化対策をはじめ、さまざま</a:t>
            </a:r>
            <a:r>
              <a:rPr lang="ja-JP" altLang="en-US" b="0" i="0" dirty="0">
                <a:latin typeface="Meiryo UI" panose="020B0604030504040204" pitchFamily="50" charset="-128"/>
                <a:ea typeface="Meiryo UI" panose="020B0604030504040204" pitchFamily="50" charset="-128"/>
              </a:rPr>
              <a:t>な</a:t>
            </a:r>
            <a:r>
              <a:rPr lang="ja-JP" altLang="en-US" b="0" i="0" dirty="0" smtClean="0">
                <a:latin typeface="Meiryo UI" pitchFamily="50" charset="-128"/>
                <a:ea typeface="Meiryo UI" pitchFamily="50" charset="-128"/>
                <a:cs typeface="Meiryo UI" pitchFamily="50" charset="-128"/>
              </a:rPr>
              <a:t>環境問題の解決に取り</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組んでいます。</a:t>
            </a:r>
            <a:endParaRPr lang="ja-JP" altLang="en-US"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3383579" y="630592"/>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pic>
        <p:nvPicPr>
          <p:cNvPr id="18" name="図 17"/>
          <p:cNvPicPr>
            <a:picLocks noChangeAspect="1"/>
          </p:cNvPicPr>
          <p:nvPr/>
        </p:nvPicPr>
        <p:blipFill>
          <a:blip r:embed="rId5"/>
          <a:stretch>
            <a:fillRect/>
          </a:stretch>
        </p:blipFill>
        <p:spPr>
          <a:xfrm>
            <a:off x="5815998" y="3304321"/>
            <a:ext cx="1867491" cy="1368495"/>
          </a:xfrm>
          <a:prstGeom prst="rect">
            <a:avLst/>
          </a:prstGeom>
        </p:spPr>
      </p:pic>
      <p:sp>
        <p:nvSpPr>
          <p:cNvPr id="19" name="Rectangle 3"/>
          <p:cNvSpPr>
            <a:spLocks noChangeArrowheads="1"/>
          </p:cNvSpPr>
          <p:nvPr/>
        </p:nvSpPr>
        <p:spPr bwMode="auto">
          <a:xfrm>
            <a:off x="6027084" y="4633935"/>
            <a:ext cx="1445318" cy="316324"/>
          </a:xfrm>
          <a:prstGeom prst="rect">
            <a:avLst/>
          </a:prstGeom>
          <a:no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100" dirty="0" smtClean="0">
                <a:latin typeface="Meiryo UI" panose="020B0604030504040204" pitchFamily="50" charset="-128"/>
                <a:ea typeface="Meiryo UI" panose="020B0604030504040204" pitchFamily="50" charset="-128"/>
                <a:cs typeface="ＭＳ Ｐゴシック" pitchFamily="50" charset="-128"/>
              </a:rPr>
              <a:t>なにわ</a:t>
            </a:r>
            <a:r>
              <a:rPr lang="en-US" altLang="ja-JP" sz="1100" dirty="0">
                <a:latin typeface="Meiryo UI" panose="020B0604030504040204" pitchFamily="50" charset="-128"/>
                <a:ea typeface="Meiryo UI" panose="020B0604030504040204" pitchFamily="50" charset="-128"/>
                <a:cs typeface="ＭＳ Ｐゴシック" pitchFamily="50" charset="-128"/>
              </a:rPr>
              <a:t>ECO</a:t>
            </a:r>
            <a:r>
              <a:rPr lang="ja-JP" altLang="en-US" sz="1100" dirty="0" smtClean="0">
                <a:latin typeface="Meiryo UI" panose="020B0604030504040204" pitchFamily="50" charset="-128"/>
                <a:ea typeface="Meiryo UI" panose="020B0604030504040204" pitchFamily="50" charset="-128"/>
                <a:cs typeface="ＭＳ Ｐゴシック" pitchFamily="50" charset="-128"/>
              </a:rPr>
              <a:t>スクエア</a:t>
            </a:r>
            <a:endParaRPr lang="ja-JP" altLang="en-US" sz="1100" dirty="0">
              <a:latin typeface="Meiryo UI" panose="020B0604030504040204" pitchFamily="50" charset="-128"/>
              <a:ea typeface="Meiryo UI" panose="020B0604030504040204" pitchFamily="50" charset="-128"/>
              <a:cs typeface="ＭＳ Ｐゴシック" pitchFamily="50" charset="-128"/>
            </a:endParaRPr>
          </a:p>
        </p:txBody>
      </p:sp>
      <p:pic>
        <p:nvPicPr>
          <p:cNvPr id="20" name="図 19"/>
          <p:cNvPicPr>
            <a:picLocks noChangeAspect="1"/>
          </p:cNvPicPr>
          <p:nvPr/>
        </p:nvPicPr>
        <p:blipFill>
          <a:blip r:embed="rId6"/>
          <a:stretch>
            <a:fillRect/>
          </a:stretch>
        </p:blipFill>
        <p:spPr>
          <a:xfrm>
            <a:off x="7861602" y="3293040"/>
            <a:ext cx="1877790" cy="1384166"/>
          </a:xfrm>
          <a:prstGeom prst="rect">
            <a:avLst/>
          </a:prstGeom>
        </p:spPr>
      </p:pic>
      <p:sp>
        <p:nvSpPr>
          <p:cNvPr id="21" name="Rectangle 3"/>
          <p:cNvSpPr>
            <a:spLocks noChangeArrowheads="1"/>
          </p:cNvSpPr>
          <p:nvPr/>
        </p:nvSpPr>
        <p:spPr bwMode="auto">
          <a:xfrm>
            <a:off x="7899004" y="4674408"/>
            <a:ext cx="1802986" cy="235366"/>
          </a:xfrm>
          <a:prstGeom prst="rect">
            <a:avLst/>
          </a:prstGeom>
          <a:no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100" dirty="0" smtClean="0">
                <a:latin typeface="Meiryo UI" panose="020B0604030504040204" pitchFamily="50" charset="-128"/>
                <a:ea typeface="Meiryo UI" panose="020B0604030504040204" pitchFamily="50" charset="-128"/>
                <a:cs typeface="ＭＳ Ｐゴシック" pitchFamily="50" charset="-128"/>
              </a:rPr>
              <a:t>環境活動団体の活動の様子</a:t>
            </a:r>
            <a:endParaRPr lang="ja-JP" altLang="en-US" sz="1100" dirty="0">
              <a:latin typeface="Meiryo UI" panose="020B0604030504040204" pitchFamily="50" charset="-128"/>
              <a:ea typeface="Meiryo UI" panose="020B0604030504040204" pitchFamily="50" charset="-128"/>
              <a:cs typeface="ＭＳ Ｐゴシック"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3657205069"/>
              </p:ext>
            </p:extLst>
          </p:nvPr>
        </p:nvGraphicFramePr>
        <p:xfrm>
          <a:off x="4952384" y="5227050"/>
          <a:ext cx="4266150" cy="1432560"/>
        </p:xfrm>
        <a:graphic>
          <a:graphicData uri="http://schemas.openxmlformats.org/drawingml/2006/table">
            <a:tbl>
              <a:tblPr firstRow="1" bandRow="1">
                <a:tableStyleId>{5940675A-B579-460E-94D1-54222C63F5DA}</a:tableStyleId>
              </a:tblPr>
              <a:tblGrid>
                <a:gridCol w="1470735">
                  <a:extLst>
                    <a:ext uri="{9D8B030D-6E8A-4147-A177-3AD203B41FA5}">
                      <a16:colId xmlns:a16="http://schemas.microsoft.com/office/drawing/2014/main" val="3757262113"/>
                    </a:ext>
                  </a:extLst>
                </a:gridCol>
                <a:gridCol w="559083">
                  <a:extLst>
                    <a:ext uri="{9D8B030D-6E8A-4147-A177-3AD203B41FA5}">
                      <a16:colId xmlns:a16="http://schemas.microsoft.com/office/drawing/2014/main" val="2027108342"/>
                    </a:ext>
                  </a:extLst>
                </a:gridCol>
                <a:gridCol w="559083">
                  <a:extLst>
                    <a:ext uri="{9D8B030D-6E8A-4147-A177-3AD203B41FA5}">
                      <a16:colId xmlns:a16="http://schemas.microsoft.com/office/drawing/2014/main" val="346158796"/>
                    </a:ext>
                  </a:extLst>
                </a:gridCol>
                <a:gridCol w="559083">
                  <a:extLst>
                    <a:ext uri="{9D8B030D-6E8A-4147-A177-3AD203B41FA5}">
                      <a16:colId xmlns:a16="http://schemas.microsoft.com/office/drawing/2014/main" val="1555019360"/>
                    </a:ext>
                  </a:extLst>
                </a:gridCol>
                <a:gridCol w="559083">
                  <a:extLst>
                    <a:ext uri="{9D8B030D-6E8A-4147-A177-3AD203B41FA5}">
                      <a16:colId xmlns:a16="http://schemas.microsoft.com/office/drawing/2014/main" val="4015490920"/>
                    </a:ext>
                  </a:extLst>
                </a:gridCol>
                <a:gridCol w="559083">
                  <a:extLst>
                    <a:ext uri="{9D8B030D-6E8A-4147-A177-3AD203B41FA5}">
                      <a16:colId xmlns:a16="http://schemas.microsoft.com/office/drawing/2014/main" val="802875695"/>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登録人数</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人</a:t>
                      </a:r>
                      <a:r>
                        <a:rPr kumimoji="1" lang="en-US" altLang="ja-JP" sz="1000" dirty="0" smtClean="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111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108</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141</a:t>
                      </a: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会議の開催</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回</a:t>
                      </a:r>
                      <a:r>
                        <a:rPr kumimoji="1" lang="en-US" altLang="ja-JP" sz="1000" dirty="0" smtClean="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a:t>
                      </a: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件</a:t>
                      </a: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62</a:t>
                      </a:r>
                    </a:p>
                  </a:txBody>
                  <a:tcPr anchor="ctr">
                    <a:noFill/>
                  </a:tcPr>
                </a:tc>
                <a:extLst>
                  <a:ext uri="{0D108BD9-81ED-4DB2-BD59-A6C34878D82A}">
                    <a16:rowId xmlns:a16="http://schemas.microsoft.com/office/drawing/2014/main" val="2048255114"/>
                  </a:ext>
                </a:extLst>
              </a:tr>
            </a:tbl>
          </a:graphicData>
        </a:graphic>
      </p:graphicFrame>
      <p:sp>
        <p:nvSpPr>
          <p:cNvPr id="23" name="テキスト ボックス 22"/>
          <p:cNvSpPr txBox="1"/>
          <p:nvPr/>
        </p:nvSpPr>
        <p:spPr>
          <a:xfrm>
            <a:off x="4886903" y="4986903"/>
            <a:ext cx="1222649"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a:t>
            </a:r>
          </a:p>
        </p:txBody>
      </p:sp>
      <p:sp>
        <p:nvSpPr>
          <p:cNvPr id="24" name="テキスト ボックス 23"/>
          <p:cNvSpPr txBox="1"/>
          <p:nvPr/>
        </p:nvSpPr>
        <p:spPr>
          <a:xfrm>
            <a:off x="8561994" y="499448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2316097474"/>
              </p:ext>
            </p:extLst>
          </p:nvPr>
        </p:nvGraphicFramePr>
        <p:xfrm>
          <a:off x="882447" y="6098871"/>
          <a:ext cx="3148548" cy="640080"/>
        </p:xfrm>
        <a:graphic>
          <a:graphicData uri="http://schemas.openxmlformats.org/drawingml/2006/table">
            <a:tbl>
              <a:tblPr firstRow="1" bandRow="1">
                <a:tableStyleId>{5940675A-B579-460E-94D1-54222C63F5DA}</a:tableStyleId>
              </a:tblPr>
              <a:tblGrid>
                <a:gridCol w="921827">
                  <a:extLst>
                    <a:ext uri="{9D8B030D-6E8A-4147-A177-3AD203B41FA5}">
                      <a16:colId xmlns:a16="http://schemas.microsoft.com/office/drawing/2014/main" val="3757262113"/>
                    </a:ext>
                  </a:extLst>
                </a:gridCol>
                <a:gridCol w="680905">
                  <a:extLst>
                    <a:ext uri="{9D8B030D-6E8A-4147-A177-3AD203B41FA5}">
                      <a16:colId xmlns:a16="http://schemas.microsoft.com/office/drawing/2014/main" val="346158796"/>
                    </a:ext>
                  </a:extLst>
                </a:gridCol>
                <a:gridCol w="515272">
                  <a:extLst>
                    <a:ext uri="{9D8B030D-6E8A-4147-A177-3AD203B41FA5}">
                      <a16:colId xmlns:a16="http://schemas.microsoft.com/office/drawing/2014/main" val="1555019360"/>
                    </a:ext>
                  </a:extLst>
                </a:gridCol>
                <a:gridCol w="515272">
                  <a:extLst>
                    <a:ext uri="{9D8B030D-6E8A-4147-A177-3AD203B41FA5}">
                      <a16:colId xmlns:a16="http://schemas.microsoft.com/office/drawing/2014/main" val="4015490920"/>
                    </a:ext>
                  </a:extLst>
                </a:gridCol>
                <a:gridCol w="515272">
                  <a:extLst>
                    <a:ext uri="{9D8B030D-6E8A-4147-A177-3AD203B41FA5}">
                      <a16:colId xmlns:a16="http://schemas.microsoft.com/office/drawing/2014/main" val="3039787588"/>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開催回数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p>
                  </a:txBody>
                  <a:tcPr anchor="ctr"/>
                </a:tc>
                <a:extLst>
                  <a:ext uri="{0D108BD9-81ED-4DB2-BD59-A6C34878D82A}">
                    <a16:rowId xmlns:a16="http://schemas.microsoft.com/office/drawing/2014/main" val="2124491204"/>
                  </a:ext>
                </a:extLst>
              </a:tr>
            </a:tbl>
          </a:graphicData>
        </a:graphic>
      </p:graphicFrame>
      <p:sp>
        <p:nvSpPr>
          <p:cNvPr id="26" name="テキスト ボックス 25"/>
          <p:cNvSpPr txBox="1"/>
          <p:nvPr/>
        </p:nvSpPr>
        <p:spPr>
          <a:xfrm>
            <a:off x="164467" y="5855581"/>
            <a:ext cx="3552964"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大阪府実績＞交流会、セミナー、人材育成講座の</a:t>
            </a:r>
            <a:r>
              <a:rPr lang="ja-JP" altLang="en-US" sz="1000" dirty="0" smtClean="0">
                <a:latin typeface="Meiryo UI" pitchFamily="50" charset="-128"/>
                <a:ea typeface="Meiryo UI" pitchFamily="50" charset="-128"/>
                <a:cs typeface="Meiryo UI" pitchFamily="50" charset="-128"/>
              </a:rPr>
              <a:t>開催</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再掲</a:t>
            </a:r>
            <a:r>
              <a:rPr lang="en-US" altLang="ja-JP" sz="1000" dirty="0" smtClean="0">
                <a:latin typeface="Meiryo UI" pitchFamily="50" charset="-128"/>
                <a:ea typeface="Meiryo UI" pitchFamily="50" charset="-128"/>
                <a:cs typeface="Meiryo UI" pitchFamily="50" charset="-128"/>
              </a:rPr>
              <a:t>】</a:t>
            </a:r>
            <a:endParaRPr lang="ja-JP" altLang="en-US" sz="1000" dirty="0" smtClean="0">
              <a:latin typeface="Meiryo UI" pitchFamily="50" charset="-128"/>
              <a:ea typeface="Meiryo UI" pitchFamily="50" charset="-128"/>
              <a:cs typeface="Meiryo UI" pitchFamily="50" charset="-128"/>
            </a:endParaRPr>
          </a:p>
        </p:txBody>
      </p:sp>
      <p:sp>
        <p:nvSpPr>
          <p:cNvPr id="27" name="テキスト ボックス 26"/>
          <p:cNvSpPr txBox="1"/>
          <p:nvPr/>
        </p:nvSpPr>
        <p:spPr>
          <a:xfrm>
            <a:off x="3616311" y="586992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5862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34</a:t>
            </a:r>
            <a:endParaRPr lang="ja-JP" altLang="en-US" b="1" dirty="0">
              <a:solidFill>
                <a:prstClr val="white"/>
              </a:solidFill>
            </a:endParaRPr>
          </a:p>
        </p:txBody>
      </p:sp>
      <p:sp>
        <p:nvSpPr>
          <p:cNvPr id="27" name="角丸四角形 26"/>
          <p:cNvSpPr/>
          <p:nvPr/>
        </p:nvSpPr>
        <p:spPr>
          <a:xfrm>
            <a:off x="394966" y="658229"/>
            <a:ext cx="2192032"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幼児</a:t>
            </a:r>
            <a:r>
              <a:rPr lang="ja-JP" altLang="en-US" sz="1600" b="1" dirty="0">
                <a:solidFill>
                  <a:schemeClr val="tx1"/>
                </a:solidFill>
                <a:latin typeface="Meiryo UI" pitchFamily="50" charset="-128"/>
                <a:ea typeface="Meiryo UI" pitchFamily="50" charset="-128"/>
                <a:cs typeface="Meiryo UI" pitchFamily="50" charset="-128"/>
              </a:rPr>
              <a:t>環境</a:t>
            </a:r>
            <a:r>
              <a:rPr lang="ja-JP" altLang="en-US" sz="1600" b="1" dirty="0" smtClean="0">
                <a:solidFill>
                  <a:schemeClr val="tx1"/>
                </a:solidFill>
                <a:latin typeface="Meiryo UI" pitchFamily="50" charset="-128"/>
                <a:ea typeface="Meiryo UI" pitchFamily="50" charset="-128"/>
                <a:cs typeface="Meiryo UI" pitchFamily="50" charset="-128"/>
              </a:rPr>
              <a:t>教育の推進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8" name="角丸四角形 27"/>
          <p:cNvSpPr/>
          <p:nvPr/>
        </p:nvSpPr>
        <p:spPr>
          <a:xfrm>
            <a:off x="146118" y="510396"/>
            <a:ext cx="9631419" cy="623234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2" name="正方形/長方形 31"/>
          <p:cNvSpPr/>
          <p:nvPr/>
        </p:nvSpPr>
        <p:spPr>
          <a:xfrm>
            <a:off x="5018887" y="1235686"/>
            <a:ext cx="4351796" cy="892552"/>
          </a:xfrm>
          <a:prstGeom prst="rect">
            <a:avLst/>
          </a:prstGeom>
        </p:spPr>
        <p:txBody>
          <a:bodyPr wrap="square">
            <a:spAutoFit/>
          </a:bodyPr>
          <a:lstStyle/>
          <a:p>
            <a:pPr marL="87313" indent="-87313"/>
            <a:r>
              <a:rPr lang="ja-JP" altLang="en-US" sz="1300" dirty="0" smtClean="0">
                <a:latin typeface="Meiryo UI" pitchFamily="50" charset="-128"/>
                <a:ea typeface="Meiryo UI" pitchFamily="50" charset="-128"/>
                <a:cs typeface="Meiryo UI" pitchFamily="50" charset="-128"/>
              </a:rPr>
              <a:t>◆幼児指導者向け研修</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大阪市</a:t>
            </a:r>
            <a:r>
              <a:rPr lang="ja-JP" altLang="en-US" sz="1300" dirty="0">
                <a:latin typeface="Meiryo UI" pitchFamily="50" charset="-128"/>
                <a:ea typeface="Meiryo UI" pitchFamily="50" charset="-128"/>
                <a:cs typeface="Meiryo UI" pitchFamily="50" charset="-128"/>
              </a:rPr>
              <a:t>では、幼児期</a:t>
            </a:r>
            <a:r>
              <a:rPr lang="ja-JP" altLang="en-US" sz="1300" dirty="0" smtClean="0">
                <a:latin typeface="Meiryo UI" pitchFamily="50" charset="-128"/>
                <a:ea typeface="Meiryo UI" pitchFamily="50" charset="-128"/>
                <a:cs typeface="Meiryo UI" pitchFamily="50" charset="-128"/>
              </a:rPr>
              <a:t>に効果的</a:t>
            </a:r>
            <a:r>
              <a:rPr lang="ja-JP" altLang="en-US" sz="1300" dirty="0">
                <a:latin typeface="Meiryo UI" pitchFamily="50" charset="-128"/>
                <a:ea typeface="Meiryo UI" pitchFamily="50" charset="-128"/>
                <a:cs typeface="Meiryo UI" pitchFamily="50" charset="-128"/>
              </a:rPr>
              <a:t>な環境学習を実施する</a:t>
            </a:r>
            <a:r>
              <a:rPr lang="ja-JP" altLang="en-US" sz="1300" dirty="0" smtClean="0">
                <a:latin typeface="Meiryo UI" pitchFamily="50" charset="-128"/>
                <a:ea typeface="Meiryo UI" pitchFamily="50" charset="-128"/>
                <a:cs typeface="Meiryo UI" pitchFamily="50" charset="-128"/>
              </a:rPr>
              <a:t>ため、指導者</a:t>
            </a:r>
            <a:r>
              <a:rPr lang="ja-JP" altLang="en-US" sz="1300" dirty="0">
                <a:latin typeface="Meiryo UI" pitchFamily="50" charset="-128"/>
                <a:ea typeface="Meiryo UI" pitchFamily="50" charset="-128"/>
                <a:cs typeface="Meiryo UI" pitchFamily="50" charset="-128"/>
              </a:rPr>
              <a:t>の環境教育のスキルを高める研修を</a:t>
            </a:r>
            <a:r>
              <a:rPr lang="ja-JP" altLang="en-US" sz="1300" dirty="0" smtClean="0">
                <a:latin typeface="Meiryo UI" pitchFamily="50" charset="-128"/>
                <a:ea typeface="Meiryo UI" pitchFamily="50" charset="-128"/>
                <a:cs typeface="Meiryo UI" pitchFamily="50" charset="-128"/>
              </a:rPr>
              <a:t>行っています。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（これまでエネルギーに関することは扱っておりません）</a:t>
            </a:r>
            <a:endParaRPr lang="ja-JP" altLang="en-US" sz="1300" dirty="0">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757634"/>
            <a:ext cx="682830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a:t>
            </a:r>
            <a:r>
              <a:rPr lang="zh-TW" altLang="en-US" sz="1200" dirty="0" smtClean="0">
                <a:latin typeface="Meiryo UI" pitchFamily="50" charset="-128"/>
                <a:ea typeface="Meiryo UI" pitchFamily="50" charset="-128"/>
                <a:cs typeface="Meiryo UI" pitchFamily="50" charset="-128"/>
              </a:rPr>
              <a:t>年度</a:t>
            </a:r>
            <a:r>
              <a:rPr lang="ja-JP"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2017</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smtClean="0">
                <a:latin typeface="Meiryo UI" pitchFamily="50" charset="-128"/>
                <a:ea typeface="Meiryo UI" pitchFamily="50" charset="-128"/>
                <a:cs typeface="Meiryo UI" pitchFamily="50" charset="-128"/>
              </a:rPr>
              <a:t>＜事業内容＞</a:t>
            </a:r>
            <a:endParaRPr lang="en-US" altLang="ja-JP"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幼児期指導者向け環境教育研修</a:t>
            </a:r>
            <a:endParaRPr lang="en-US" altLang="ja-JP" b="0" i="0" strike="sngStrike" dirty="0" smtClean="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（研修の流れ）</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　　・指導者間で意見交換を行う</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　　・指導者</a:t>
            </a:r>
            <a:r>
              <a:rPr lang="ja-JP" altLang="en-US" b="0" i="0" dirty="0">
                <a:latin typeface="Meiryo UI" pitchFamily="50" charset="-128"/>
                <a:ea typeface="Meiryo UI" pitchFamily="50" charset="-128"/>
                <a:cs typeface="Meiryo UI" pitchFamily="50" charset="-128"/>
              </a:rPr>
              <a:t>自</a:t>
            </a:r>
            <a:r>
              <a:rPr lang="ja-JP" altLang="en-US" b="0" i="0" dirty="0" smtClean="0">
                <a:latin typeface="Meiryo UI" pitchFamily="50" charset="-128"/>
                <a:ea typeface="Meiryo UI" pitchFamily="50" charset="-128"/>
                <a:cs typeface="Meiryo UI" pitchFamily="50" charset="-128"/>
              </a:rPr>
              <a:t>ら幼児同様にプログラムを体験する</a:t>
            </a:r>
            <a:endParaRPr lang="en-US" altLang="ja-JP" b="0" i="0" dirty="0" smtClean="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smtClean="0">
                <a:latin typeface="Meiryo UI" pitchFamily="50" charset="-128"/>
                <a:ea typeface="Meiryo UI" pitchFamily="50" charset="-128"/>
                <a:cs typeface="Meiryo UI" pitchFamily="50" charset="-128"/>
              </a:rPr>
              <a:t>年度に幼稚園や保育所等で指導者が</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利用する幼児環境</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教育教材（</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）を製作し、指導者向けに研修を実施しました。教材については、府</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に掲載しています。</a:t>
            </a:r>
            <a:endParaRPr lang="ja-JP" altLang="en-US"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180287" y="5938274"/>
            <a:ext cx="2059774" cy="707886"/>
          </a:xfrm>
          <a:prstGeom prst="rect">
            <a:avLst/>
          </a:prstGeom>
          <a:noFill/>
          <a:ln>
            <a:solidFill>
              <a:srgbClr val="0000FF"/>
            </a:solidFill>
            <a:prstDash val="dash"/>
          </a:ln>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（大阪府）</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rPr>
              <a:t>年度実績＞</a:t>
            </a:r>
            <a:endParaRPr kumimoji="1"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DVD</a:t>
            </a:r>
            <a:r>
              <a:rPr lang="ja-JP" altLang="en-US" sz="1000" dirty="0" smtClean="0">
                <a:latin typeface="Meiryo UI" panose="020B0604030504040204" pitchFamily="50" charset="-128"/>
                <a:ea typeface="Meiryo UI" panose="020B0604030504040204" pitchFamily="50" charset="-128"/>
              </a:rPr>
              <a:t>教材の配布（</a:t>
            </a:r>
            <a:r>
              <a:rPr lang="en-US" altLang="ja-JP" sz="1000" dirty="0" smtClean="0">
                <a:latin typeface="Meiryo UI" panose="020B0604030504040204" pitchFamily="50" charset="-128"/>
                <a:ea typeface="Meiryo UI" panose="020B0604030504040204" pitchFamily="50" charset="-128"/>
              </a:rPr>
              <a:t>1,719</a:t>
            </a:r>
            <a:r>
              <a:rPr lang="ja-JP" altLang="en-US" sz="1000" dirty="0" smtClean="0">
                <a:latin typeface="Meiryo UI" panose="020B0604030504040204" pitchFamily="50" charset="-128"/>
                <a:ea typeface="Meiryo UI" panose="020B0604030504040204" pitchFamily="50" charset="-128"/>
              </a:rPr>
              <a:t>箇所）</a:t>
            </a:r>
            <a:endParaRPr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・指導者向け研修会（４回実施）</a:t>
            </a:r>
            <a:endParaRPr kumimoji="1" lang="ja-JP" altLang="en-US" sz="1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smtClean="0">
                <a:latin typeface="Meiryo UI" panose="020B0604030504040204" pitchFamily="50" charset="-128"/>
                <a:ea typeface="Meiryo UI" panose="020B0604030504040204" pitchFamily="50" charset="-128"/>
                <a:cs typeface="ＭＳ Ｐゴシック" pitchFamily="50" charset="-128"/>
              </a:rPr>
              <a:t>幼児</a:t>
            </a:r>
            <a:r>
              <a:rPr lang="zh-TW" altLang="en-US" sz="1100" dirty="0">
                <a:latin typeface="Meiryo UI" panose="020B0604030504040204" pitchFamily="50" charset="-128"/>
                <a:ea typeface="Meiryo UI" panose="020B0604030504040204" pitchFamily="50" charset="-128"/>
                <a:cs typeface="ＭＳ Ｐゴシック" pitchFamily="50" charset="-128"/>
              </a:rPr>
              <a:t>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119994365"/>
              </p:ext>
            </p:extLst>
          </p:nvPr>
        </p:nvGraphicFramePr>
        <p:xfrm>
          <a:off x="5475591" y="5888062"/>
          <a:ext cx="3335433" cy="725034"/>
        </p:xfrm>
        <a:graphic>
          <a:graphicData uri="http://schemas.openxmlformats.org/drawingml/2006/table">
            <a:tbl>
              <a:tblPr firstRow="1" bandRow="1">
                <a:tableStyleId>{5940675A-B579-460E-94D1-54222C63F5DA}</a:tableStyleId>
              </a:tblPr>
              <a:tblGrid>
                <a:gridCol w="1829514">
                  <a:extLst>
                    <a:ext uri="{9D8B030D-6E8A-4147-A177-3AD203B41FA5}">
                      <a16:colId xmlns:a16="http://schemas.microsoft.com/office/drawing/2014/main" val="3757262113"/>
                    </a:ext>
                  </a:extLst>
                </a:gridCol>
                <a:gridCol w="501973">
                  <a:extLst>
                    <a:ext uri="{9D8B030D-6E8A-4147-A177-3AD203B41FA5}">
                      <a16:colId xmlns:a16="http://schemas.microsoft.com/office/drawing/2014/main" val="1555019360"/>
                    </a:ext>
                  </a:extLst>
                </a:gridCol>
                <a:gridCol w="501973">
                  <a:extLst>
                    <a:ext uri="{9D8B030D-6E8A-4147-A177-3AD203B41FA5}">
                      <a16:colId xmlns:a16="http://schemas.microsoft.com/office/drawing/2014/main" val="4015490920"/>
                    </a:ext>
                  </a:extLst>
                </a:gridCol>
                <a:gridCol w="501973">
                  <a:extLst>
                    <a:ext uri="{9D8B030D-6E8A-4147-A177-3AD203B41FA5}">
                      <a16:colId xmlns:a16="http://schemas.microsoft.com/office/drawing/2014/main" val="1967236155"/>
                    </a:ext>
                  </a:extLst>
                </a:gridCol>
              </a:tblGrid>
              <a:tr h="328794">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幼児期指導者向け</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環境教育研修の実施</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2124491204"/>
                  </a:ext>
                </a:extLst>
              </a:tr>
            </a:tbl>
          </a:graphicData>
        </a:graphic>
      </p:graphicFrame>
      <p:sp>
        <p:nvSpPr>
          <p:cNvPr id="24" name="テキスト ボックス 23"/>
          <p:cNvSpPr txBox="1"/>
          <p:nvPr/>
        </p:nvSpPr>
        <p:spPr>
          <a:xfrm>
            <a:off x="5018887" y="5634158"/>
            <a:ext cx="1150093"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a:t>
            </a:r>
            <a:r>
              <a:rPr lang="ja-JP" altLang="en-US" sz="1000" dirty="0">
                <a:latin typeface="Meiryo UI" pitchFamily="50" charset="-128"/>
                <a:ea typeface="Meiryo UI" pitchFamily="50" charset="-128"/>
                <a:cs typeface="Meiryo UI" pitchFamily="50" charset="-128"/>
              </a:rPr>
              <a:t>実績</a:t>
            </a:r>
            <a:r>
              <a:rPr lang="ja-JP" altLang="en-US" sz="1000" dirty="0" smtClean="0">
                <a:latin typeface="Meiryo UI" pitchFamily="50" charset="-128"/>
                <a:ea typeface="Meiryo UI" pitchFamily="50" charset="-128"/>
                <a:cs typeface="Meiryo UI" pitchFamily="50" charset="-128"/>
              </a:rPr>
              <a:t>＞</a:t>
            </a:r>
          </a:p>
        </p:txBody>
      </p:sp>
      <p:sp>
        <p:nvSpPr>
          <p:cNvPr id="25" name="テキスト ボックス 24"/>
          <p:cNvSpPr txBox="1"/>
          <p:nvPr/>
        </p:nvSpPr>
        <p:spPr>
          <a:xfrm>
            <a:off x="8105420" y="564912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spTree>
    <p:extLst>
      <p:ext uri="{BB962C8B-B14F-4D97-AF65-F5344CB8AC3E}">
        <p14:creationId xmlns:p14="http://schemas.microsoft.com/office/powerpoint/2010/main" val="2563494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585230"/>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endParaRPr lang="ja-JP" altLang="en-US" sz="3600" dirty="0">
              <a:solidFill>
                <a:prstClr val="white"/>
              </a:solidFill>
              <a:ea typeface="HGP創英角ｺﾞｼｯｸUB" pitchFamily="50" charset="-128"/>
              <a:cs typeface="ＭＳ Ｐゴシック" charset="-128"/>
            </a:endParaRPr>
          </a:p>
        </p:txBody>
      </p:sp>
      <p:sp>
        <p:nvSpPr>
          <p:cNvPr id="5" name="角丸四角形 4"/>
          <p:cNvSpPr/>
          <p:nvPr/>
        </p:nvSpPr>
        <p:spPr>
          <a:xfrm>
            <a:off x="323007" y="1179440"/>
            <a:ext cx="2207643"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建築物の環境配慮</a:t>
            </a:r>
            <a:r>
              <a:rPr lang="ja-JP" altLang="en-US" sz="1400" b="1" dirty="0" smtClean="0">
                <a:solidFill>
                  <a:prstClr val="black"/>
                </a:solidFill>
                <a:latin typeface="Meiryo UI" pitchFamily="50" charset="-128"/>
                <a:ea typeface="Meiryo UI" pitchFamily="50" charset="-128"/>
                <a:cs typeface="Meiryo UI" pitchFamily="50" charset="-128"/>
              </a:rPr>
              <a:t>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35</a:t>
            </a:r>
            <a:endParaRPr lang="ja-JP" altLang="en-US" b="1" dirty="0">
              <a:solidFill>
                <a:prstClr val="white"/>
              </a:solidFill>
            </a:endParaRPr>
          </a:p>
        </p:txBody>
      </p:sp>
      <p:sp>
        <p:nvSpPr>
          <p:cNvPr id="40" name="テキスト ボックス 39"/>
          <p:cNvSpPr txBox="1"/>
          <p:nvPr/>
        </p:nvSpPr>
        <p:spPr>
          <a:xfrm>
            <a:off x="5617660" y="4223220"/>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240493" y="659541"/>
            <a:ext cx="4059304"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エネルギー消費の抑制に係る制度の推進➀</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6" name="テキスト ボックス 25"/>
          <p:cNvSpPr txBox="1"/>
          <p:nvPr/>
        </p:nvSpPr>
        <p:spPr>
          <a:xfrm>
            <a:off x="7826897" y="4230402"/>
            <a:ext cx="1944584" cy="261610"/>
          </a:xfrm>
          <a:prstGeom prst="rect">
            <a:avLst/>
          </a:prstGeom>
          <a:noFill/>
        </p:spPr>
        <p:txBody>
          <a:bodyPr wrap="square" rtlCol="0">
            <a:spAutoFit/>
          </a:bodyPr>
          <a:lstStyle/>
          <a:p>
            <a:pPr marL="87313" indent="-87313"/>
            <a:r>
              <a:rPr lang="zh-TW" altLang="en-US" sz="1100" dirty="0" smtClean="0">
                <a:solidFill>
                  <a:prstClr val="black"/>
                </a:solidFill>
                <a:latin typeface="Meiryo UI" pitchFamily="50" charset="-128"/>
                <a:ea typeface="Meiryo UI" pitchFamily="50" charset="-128"/>
                <a:cs typeface="Meiryo UI" pitchFamily="50" charset="-128"/>
              </a:rPr>
              <a:t>大阪</a:t>
            </a:r>
            <a:r>
              <a:rPr lang="ja-JP" altLang="en-US" sz="1100" dirty="0" smtClean="0">
                <a:solidFill>
                  <a:prstClr val="black"/>
                </a:solidFill>
                <a:latin typeface="Meiryo UI" pitchFamily="50" charset="-128"/>
                <a:ea typeface="Meiryo UI" pitchFamily="50" charset="-128"/>
                <a:cs typeface="Meiryo UI" pitchFamily="50" charset="-128"/>
              </a:rPr>
              <a:t>市</a:t>
            </a:r>
            <a:r>
              <a:rPr lang="zh-TW" altLang="en-US" sz="1100" dirty="0" smtClean="0">
                <a:solidFill>
                  <a:prstClr val="black"/>
                </a:solidFill>
                <a:latin typeface="Meiryo UI" pitchFamily="50" charset="-128"/>
                <a:ea typeface="Meiryo UI" pitchFamily="50" charset="-128"/>
                <a:cs typeface="Meiryo UI" pitchFamily="50" charset="-128"/>
              </a:rPr>
              <a:t>建築物</a:t>
            </a:r>
            <a:r>
              <a:rPr lang="zh-TW" altLang="en-US" sz="1100" dirty="0">
                <a:solidFill>
                  <a:prstClr val="black"/>
                </a:solidFill>
                <a:latin typeface="Meiryo UI" pitchFamily="50" charset="-128"/>
                <a:ea typeface="Meiryo UI" pitchFamily="50" charset="-128"/>
                <a:cs typeface="Meiryo UI" pitchFamily="50" charset="-128"/>
              </a:rPr>
              <a:t>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403793" y="-27384"/>
            <a:ext cx="4653663" cy="502702"/>
          </a:xfrm>
          <a:prstGeom prst="rect">
            <a:avLst/>
          </a:prstGeom>
          <a:solidFill>
            <a:srgbClr val="00B0F0"/>
          </a:solidFill>
        </p:spPr>
        <p:txBody>
          <a:bodyPr wrap="square" rtlCol="0">
            <a:spAutoFit/>
          </a:bodyPr>
          <a:lstStyle/>
          <a:p>
            <a:pPr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　</a:t>
            </a:r>
            <a:endParaRPr lang="en-US" altLang="ja-JP" sz="1400" dirty="0" smtClean="0">
              <a:solidFill>
                <a:prstClr val="white"/>
              </a:solidFill>
              <a:ea typeface="HGP創英角ｺﾞｼｯｸUB" pitchFamily="50" charset="-128"/>
              <a:cs typeface="ＭＳ Ｐゴシック" charset="-128"/>
            </a:endParaRPr>
          </a:p>
          <a:p>
            <a:pPr algn="just">
              <a:lnSpc>
                <a:spcPts val="1600"/>
              </a:lnSpc>
            </a:pPr>
            <a:r>
              <a:rPr lang="ja-JP" altLang="en-US" sz="1400" dirty="0" smtClean="0">
                <a:solidFill>
                  <a:prstClr val="white"/>
                </a:solidFill>
                <a:ea typeface="HGP創英角ｺﾞｼｯｸUB" pitchFamily="50" charset="-128"/>
                <a:cs typeface="ＭＳ Ｐゴシック" charset="-128"/>
              </a:rPr>
              <a:t>～住宅・建築物の省エネ化～</a:t>
            </a:r>
            <a:endParaRPr lang="ja-JP" altLang="en-US" sz="1400" dirty="0">
              <a:solidFill>
                <a:prstClr val="white"/>
              </a:solidFill>
              <a:ea typeface="HGP創英角ｺﾞｼｯｸUB" pitchFamily="50" charset="-128"/>
              <a:cs typeface="ＭＳ Ｐゴシック"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2783" y="3177703"/>
            <a:ext cx="1658590" cy="1022101"/>
          </a:xfrm>
          <a:prstGeom prst="rect">
            <a:avLst/>
          </a:prstGeom>
        </p:spPr>
      </p:pic>
      <p:sp>
        <p:nvSpPr>
          <p:cNvPr id="38" name="テキスト ボックス 28"/>
          <p:cNvSpPr txBox="1">
            <a:spLocks noChangeArrowheads="1"/>
          </p:cNvSpPr>
          <p:nvPr/>
        </p:nvSpPr>
        <p:spPr bwMode="auto">
          <a:xfrm>
            <a:off x="245733" y="1719153"/>
            <a:ext cx="50531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の延べ面積（増改築の場合は増</a:t>
            </a:r>
            <a:r>
              <a:rPr lang="ja-JP" altLang="en-US" b="0" i="0" dirty="0" smtClean="0">
                <a:latin typeface="Meiryo UI" pitchFamily="50" charset="-128"/>
                <a:ea typeface="Meiryo UI" pitchFamily="50" charset="-128"/>
                <a:cs typeface="Meiryo UI" pitchFamily="50" charset="-128"/>
              </a:rPr>
              <a:t>改築の</a:t>
            </a:r>
            <a:r>
              <a:rPr lang="ja-JP" altLang="en-US" b="0" i="0" dirty="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a:t>
            </a:r>
            <a:r>
              <a:rPr lang="ja-JP" altLang="en-US" b="0" i="0" dirty="0" smtClean="0">
                <a:latin typeface="Meiryo UI" pitchFamily="50" charset="-128"/>
                <a:ea typeface="Meiryo UI" pitchFamily="50" charset="-128"/>
                <a:cs typeface="Meiryo UI" pitchFamily="50" charset="-128"/>
              </a:rPr>
              <a:t>改築しようとする</a:t>
            </a:r>
            <a:r>
              <a:rPr lang="ja-JP" altLang="en-US" b="0" i="0" dirty="0">
                <a:latin typeface="Meiryo UI" pitchFamily="50" charset="-128"/>
                <a:ea typeface="Meiryo UI" pitchFamily="50" charset="-128"/>
                <a:cs typeface="Meiryo UI" pitchFamily="50" charset="-128"/>
              </a:rPr>
              <a:t>者</a:t>
            </a:r>
            <a:r>
              <a:rPr lang="ja-JP" altLang="en-US" b="0" i="0" dirty="0" smtClean="0">
                <a:latin typeface="Meiryo UI" pitchFamily="50" charset="-128"/>
                <a:ea typeface="Meiryo UI" pitchFamily="50" charset="-128"/>
                <a:cs typeface="Meiryo UI" pitchFamily="50" charset="-128"/>
              </a:rPr>
              <a:t>（特定建築主）</a:t>
            </a:r>
            <a:r>
              <a:rPr lang="ja-JP" altLang="en-US" b="0" i="0" dirty="0">
                <a:latin typeface="Meiryo UI" pitchFamily="50" charset="-128"/>
                <a:ea typeface="Meiryo UI" pitchFamily="50" charset="-128"/>
                <a:cs typeface="Meiryo UI" pitchFamily="50" charset="-128"/>
              </a:rPr>
              <a:t>に対し</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CO2</a:t>
            </a:r>
            <a:r>
              <a:rPr lang="ja-JP" altLang="en-US" b="0" i="0" dirty="0" smtClean="0">
                <a:latin typeface="Meiryo UI" pitchFamily="50" charset="-128"/>
                <a:ea typeface="Meiryo UI" pitchFamily="50" charset="-128"/>
                <a:cs typeface="Meiryo UI" pitchFamily="50" charset="-128"/>
              </a:rPr>
              <a:t>削減</a:t>
            </a:r>
            <a:r>
              <a:rPr lang="ja-JP" altLang="en-US" b="0" i="0" dirty="0">
                <a:latin typeface="Meiryo UI" pitchFamily="50" charset="-128"/>
                <a:ea typeface="Meiryo UI" pitchFamily="50" charset="-128"/>
                <a:cs typeface="Meiryo UI" pitchFamily="50" charset="-128"/>
              </a:rPr>
              <a:t>･省エネ対策等の建築物の環境</a:t>
            </a:r>
            <a:r>
              <a:rPr lang="ja-JP" altLang="en-US" b="0" i="0" dirty="0" smtClean="0">
                <a:latin typeface="Meiryo UI" pitchFamily="50" charset="-128"/>
                <a:ea typeface="Meiryo UI" pitchFamily="50" charset="-128"/>
                <a:cs typeface="Meiryo UI" pitchFamily="50" charset="-128"/>
              </a:rPr>
              <a:t>配慮のための計画書</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届出</a:t>
            </a:r>
            <a:r>
              <a:rPr lang="ja-JP" altLang="en-US" b="0" i="0" dirty="0">
                <a:latin typeface="Meiryo UI" pitchFamily="50" charset="-128"/>
                <a:ea typeface="Meiryo UI" pitchFamily="50" charset="-128"/>
                <a:cs typeface="Meiryo UI" pitchFamily="50" charset="-128"/>
              </a:rPr>
              <a:t>や太陽光発電設備等の再生可能</a:t>
            </a:r>
            <a:r>
              <a:rPr lang="ja-JP" altLang="en-US" b="0" i="0" dirty="0" smtClean="0">
                <a:latin typeface="Meiryo UI" pitchFamily="50" charset="-128"/>
                <a:ea typeface="Meiryo UI" pitchFamily="50" charset="-128"/>
                <a:cs typeface="Meiryo UI" pitchFamily="50" charset="-128"/>
              </a:rPr>
              <a:t>エネルギー利用</a:t>
            </a:r>
            <a:r>
              <a:rPr lang="ja-JP" altLang="en-US" b="0" i="0" dirty="0">
                <a:latin typeface="Meiryo UI" pitchFamily="50" charset="-128"/>
                <a:ea typeface="Meiryo UI" pitchFamily="50" charset="-128"/>
                <a:cs typeface="Meiryo UI" pitchFamily="50" charset="-128"/>
              </a:rPr>
              <a:t>設備の導入検討</a:t>
            </a:r>
            <a:r>
              <a:rPr lang="ja-JP" altLang="en-US" b="0" i="0" dirty="0" smtClean="0">
                <a:latin typeface="Meiryo UI" pitchFamily="50" charset="-128"/>
                <a:ea typeface="Meiryo UI" pitchFamily="50" charset="-128"/>
                <a:cs typeface="Meiryo UI" pitchFamily="50" charset="-128"/>
              </a:rPr>
              <a:t>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sz="1100" b="0" i="0" dirty="0" smtClean="0">
                <a:latin typeface="Meiryo UI" pitchFamily="50" charset="-128"/>
                <a:ea typeface="Meiryo UI" pitchFamily="50" charset="-128"/>
                <a:cs typeface="Meiryo UI" pitchFamily="50" charset="-128"/>
              </a:rPr>
              <a:t>（再生可能エネルギー検討義務については、府</a:t>
            </a:r>
            <a:r>
              <a:rPr lang="ja-JP" altLang="en-US" sz="1100" b="0" i="0" dirty="0">
                <a:latin typeface="Meiryo UI" pitchFamily="50" charset="-128"/>
                <a:ea typeface="Meiryo UI" pitchFamily="50" charset="-128"/>
                <a:cs typeface="Meiryo UI" pitchFamily="50" charset="-128"/>
              </a:rPr>
              <a:t>市</a:t>
            </a:r>
            <a:r>
              <a:rPr lang="ja-JP" altLang="en-US" sz="1100" b="0" i="0" dirty="0" smtClean="0">
                <a:latin typeface="Meiryo UI" pitchFamily="50" charset="-128"/>
                <a:ea typeface="Meiryo UI" pitchFamily="50" charset="-128"/>
                <a:cs typeface="Meiryo UI" pitchFamily="50" charset="-128"/>
              </a:rPr>
              <a:t>とも</a:t>
            </a:r>
            <a:r>
              <a:rPr lang="en-US" altLang="ja-JP" sz="1100" b="0" i="0" dirty="0" smtClean="0">
                <a:latin typeface="Meiryo UI" pitchFamily="50" charset="-128"/>
                <a:ea typeface="Meiryo UI" pitchFamily="50" charset="-128"/>
                <a:cs typeface="Meiryo UI" pitchFamily="50" charset="-128"/>
              </a:rPr>
              <a:t>2015</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さらに</a:t>
            </a:r>
            <a:r>
              <a:rPr lang="ja-JP" altLang="en-US" b="0" i="0" dirty="0">
                <a:latin typeface="Meiryo UI" pitchFamily="50" charset="-128"/>
                <a:ea typeface="Meiryo UI" pitchFamily="50" charset="-128"/>
                <a:cs typeface="Meiryo UI" pitchFamily="50" charset="-128"/>
              </a:rPr>
              <a:t>、特に優れた取組みを行った建築物については</a:t>
            </a:r>
            <a:r>
              <a:rPr lang="ja-JP" altLang="en-US" b="0" i="0" dirty="0" smtClean="0">
                <a:latin typeface="Meiryo UI" pitchFamily="50" charset="-128"/>
                <a:ea typeface="Meiryo UI" pitchFamily="50" charset="-128"/>
                <a:cs typeface="Meiryo UI" pitchFamily="50" charset="-128"/>
              </a:rPr>
              <a:t>、大阪府・市が「</a:t>
            </a:r>
            <a:r>
              <a:rPr lang="ja-JP" altLang="en-US" b="0" i="0" dirty="0">
                <a:latin typeface="Meiryo UI" pitchFamily="50" charset="-128"/>
                <a:ea typeface="Meiryo UI" pitchFamily="50" charset="-128"/>
                <a:cs typeface="Meiryo UI" pitchFamily="50" charset="-128"/>
              </a:rPr>
              <a:t>おおさか環境にやさしい建築賞」と</a:t>
            </a:r>
            <a:r>
              <a:rPr lang="ja-JP" altLang="en-US" b="0" i="0" dirty="0" smtClean="0">
                <a:latin typeface="Meiryo UI" pitchFamily="50" charset="-128"/>
                <a:ea typeface="Meiryo UI" pitchFamily="50" charset="-128"/>
                <a:cs typeface="Meiryo UI" pitchFamily="50" charset="-128"/>
              </a:rPr>
              <a:t>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smtClean="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5621" y="4784259"/>
            <a:ext cx="434233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,000</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以上の建築物</a:t>
            </a:r>
            <a:r>
              <a:rPr lang="ja-JP" altLang="en-US" b="0" i="0" dirty="0" smtClean="0">
                <a:latin typeface="Meiryo UI" pitchFamily="50" charset="-128"/>
                <a:ea typeface="Meiryo UI" pitchFamily="50" charset="-128"/>
                <a:cs typeface="Meiryo UI" pitchFamily="50" charset="-128"/>
              </a:rPr>
              <a:t>（住宅は延べ面積</a:t>
            </a:r>
            <a:r>
              <a:rPr lang="en-US" altLang="ja-JP" b="0" i="0" dirty="0" smtClean="0">
                <a:latin typeface="Meiryo UI" pitchFamily="50" charset="-128"/>
                <a:ea typeface="Meiryo UI" pitchFamily="50" charset="-128"/>
                <a:cs typeface="Meiryo UI" pitchFamily="50" charset="-128"/>
              </a:rPr>
              <a:t>10,000</a:t>
            </a:r>
            <a:r>
              <a:rPr lang="ja-JP" altLang="en-US" b="0" i="0" dirty="0" smtClean="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a:t>
            </a:r>
            <a:r>
              <a:rPr lang="ja-JP" altLang="en-US" b="0" i="0" dirty="0" smtClean="0">
                <a:latin typeface="Meiryo UI" pitchFamily="50" charset="-128"/>
                <a:ea typeface="Meiryo UI" pitchFamily="50" charset="-128"/>
                <a:cs typeface="Meiryo UI" pitchFamily="50" charset="-128"/>
              </a:rPr>
              <a:t>限る。） を</a:t>
            </a:r>
            <a:r>
              <a:rPr lang="ja-JP" altLang="en-US" b="0" i="0" dirty="0">
                <a:latin typeface="Meiryo UI" pitchFamily="50" charset="-128"/>
                <a:ea typeface="Meiryo UI" pitchFamily="50" charset="-128"/>
                <a:cs typeface="Meiryo UI" pitchFamily="50" charset="-128"/>
              </a:rPr>
              <a:t>新築又は増</a:t>
            </a:r>
            <a:r>
              <a:rPr lang="ja-JP" altLang="en-US" b="0" i="0" dirty="0" smtClean="0">
                <a:latin typeface="Meiryo UI" pitchFamily="50" charset="-128"/>
                <a:ea typeface="Meiryo UI" pitchFamily="50" charset="-128"/>
                <a:cs typeface="Meiryo UI" pitchFamily="50" charset="-128"/>
              </a:rPr>
              <a:t>改築しようとする者</a:t>
            </a:r>
            <a:r>
              <a:rPr lang="ja-JP" altLang="en-US" b="0" i="0" dirty="0">
                <a:latin typeface="Meiryo UI" pitchFamily="50" charset="-128"/>
                <a:ea typeface="Meiryo UI" pitchFamily="50" charset="-128"/>
                <a:cs typeface="Meiryo UI" pitchFamily="50" charset="-128"/>
              </a:rPr>
              <a:t>に対し、当該建築物</a:t>
            </a:r>
            <a:r>
              <a:rPr lang="ja-JP" altLang="en-US" b="0" i="0" dirty="0" smtClean="0">
                <a:latin typeface="Meiryo UI" pitchFamily="50" charset="-128"/>
                <a:ea typeface="Meiryo UI" pitchFamily="50" charset="-128"/>
                <a:cs typeface="Meiryo UI" pitchFamily="50" charset="-128"/>
              </a:rPr>
              <a:t>を「建築物のエネルギー消費性能の向上に関する法律（建築物省エネ法）」で定める基準に</a:t>
            </a:r>
            <a:r>
              <a:rPr lang="ja-JP" altLang="en-US" b="0" i="0" dirty="0">
                <a:latin typeface="Meiryo UI" pitchFamily="50" charset="-128"/>
                <a:ea typeface="Meiryo UI" pitchFamily="50" charset="-128"/>
                <a:cs typeface="Meiryo UI" pitchFamily="50" charset="-128"/>
              </a:rPr>
              <a:t>適合させる</a:t>
            </a:r>
            <a:r>
              <a:rPr lang="ja-JP" altLang="en-US" b="0" i="0" dirty="0" smtClean="0">
                <a:latin typeface="Meiryo UI" pitchFamily="50" charset="-128"/>
                <a:ea typeface="Meiryo UI" pitchFamily="50" charset="-128"/>
                <a:cs typeface="Meiryo UI" pitchFamily="50" charset="-128"/>
              </a:rPr>
              <a:t>こと</a:t>
            </a:r>
            <a:r>
              <a:rPr lang="ja-JP" altLang="en-US" b="0" i="0" dirty="0">
                <a:latin typeface="Meiryo UI" pitchFamily="50" charset="-128"/>
                <a:ea typeface="Meiryo UI" pitchFamily="50" charset="-128"/>
                <a:cs typeface="Meiryo UI" pitchFamily="50" charset="-128"/>
              </a:rPr>
              <a:t>を義務化</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（住宅以外については、府</a:t>
            </a:r>
            <a:r>
              <a:rPr lang="ja-JP" altLang="en-US" sz="1100" b="0" i="0" dirty="0">
                <a:latin typeface="Meiryo UI" pitchFamily="50" charset="-128"/>
                <a:ea typeface="Meiryo UI" pitchFamily="50" charset="-128"/>
                <a:cs typeface="Meiryo UI" pitchFamily="50" charset="-128"/>
              </a:rPr>
              <a:t>市</a:t>
            </a:r>
            <a:r>
              <a:rPr lang="ja-JP" altLang="en-US" sz="1100" b="0" i="0" dirty="0" smtClean="0">
                <a:latin typeface="Meiryo UI" pitchFamily="50" charset="-128"/>
                <a:ea typeface="Meiryo UI" pitchFamily="50" charset="-128"/>
                <a:cs typeface="Meiryo UI" pitchFamily="50" charset="-128"/>
              </a:rPr>
              <a:t>とも</a:t>
            </a:r>
            <a:r>
              <a:rPr lang="en-US" altLang="ja-JP" sz="1100" b="0" i="0" dirty="0" smtClean="0">
                <a:latin typeface="Meiryo UI" pitchFamily="50" charset="-128"/>
                <a:ea typeface="Meiryo UI" pitchFamily="50" charset="-128"/>
                <a:cs typeface="Meiryo UI" pitchFamily="50" charset="-128"/>
              </a:rPr>
              <a:t>2015</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r>
              <a:rPr lang="ja-JP" altLang="en-US" sz="1100" b="0" i="0" dirty="0" smtClean="0">
                <a:latin typeface="Meiryo UI" pitchFamily="50" charset="-128"/>
                <a:ea typeface="Meiryo UI" pitchFamily="50" charset="-128"/>
                <a:cs typeface="Meiryo UI" pitchFamily="50" charset="-128"/>
              </a:rPr>
              <a:t>施行</a:t>
            </a:r>
            <a:r>
              <a:rPr lang="ja-JP" altLang="en-US" sz="1100" b="0" i="0" dirty="0">
                <a:latin typeface="Meiryo UI" pitchFamily="50" charset="-128"/>
                <a:ea typeface="Meiryo UI" pitchFamily="50" charset="-128"/>
                <a:cs typeface="Meiryo UI" pitchFamily="50" charset="-128"/>
              </a:rPr>
              <a:t>・</a:t>
            </a:r>
            <a:r>
              <a:rPr lang="en-US" altLang="ja-JP" sz="1100" b="0" i="0" dirty="0" smtClean="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a:t>
            </a:r>
            <a:r>
              <a:rPr lang="en-US" altLang="ja-JP" sz="1100" b="0" i="0" dirty="0" smtClean="0">
                <a:latin typeface="Meiryo UI" pitchFamily="50" charset="-128"/>
                <a:ea typeface="Meiryo UI" pitchFamily="50" charset="-128"/>
                <a:cs typeface="Meiryo UI" pitchFamily="50" charset="-128"/>
              </a:rPr>
              <a:t>4</a:t>
            </a:r>
            <a:r>
              <a:rPr lang="ja-JP" altLang="en-US" sz="1100" b="0" i="0" dirty="0" smtClean="0">
                <a:latin typeface="Meiryo UI" pitchFamily="50" charset="-128"/>
                <a:ea typeface="Meiryo UI" pitchFamily="50" charset="-128"/>
                <a:cs typeface="Meiryo UI" pitchFamily="50" charset="-128"/>
              </a:rPr>
              <a:t>月</a:t>
            </a:r>
            <a:r>
              <a:rPr lang="en-US" altLang="ja-JP" sz="1100" b="0" i="0" dirty="0" smtClean="0">
                <a:latin typeface="Meiryo UI" pitchFamily="50" charset="-128"/>
                <a:ea typeface="Meiryo UI" pitchFamily="50" charset="-128"/>
                <a:cs typeface="Meiryo UI" pitchFamily="50" charset="-128"/>
              </a:rPr>
              <a:t>1</a:t>
            </a:r>
            <a:r>
              <a:rPr lang="ja-JP" altLang="en-US" sz="1100" b="0" i="0" dirty="0" smtClean="0">
                <a:latin typeface="Meiryo UI" pitchFamily="50" charset="-128"/>
                <a:ea typeface="Meiryo UI" pitchFamily="50" charset="-128"/>
                <a:cs typeface="Meiryo UI" pitchFamily="50" charset="-128"/>
              </a:rPr>
              <a:t>日　　</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対象拡大。住宅については、市は</a:t>
            </a:r>
            <a:r>
              <a:rPr lang="en-US" altLang="ja-JP" sz="1100" b="0" i="0" dirty="0" smtClean="0">
                <a:latin typeface="Meiryo UI" pitchFamily="50" charset="-128"/>
                <a:ea typeface="Meiryo UI" pitchFamily="50" charset="-128"/>
                <a:cs typeface="Meiryo UI" pitchFamily="50" charset="-128"/>
              </a:rPr>
              <a:t>2015</a:t>
            </a:r>
            <a:r>
              <a:rPr lang="ja-JP" altLang="en-US" sz="1100" b="0" i="0" dirty="0" smtClean="0">
                <a:latin typeface="Meiryo UI" pitchFamily="50" charset="-128"/>
                <a:ea typeface="Meiryo UI" pitchFamily="50" charset="-128"/>
                <a:cs typeface="Meiryo UI" pitchFamily="50" charset="-128"/>
              </a:rPr>
              <a:t>年</a:t>
            </a:r>
            <a:r>
              <a:rPr lang="en-US" altLang="ja-JP" sz="1100" b="0" i="0" dirty="0" smtClean="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r>
              <a:rPr lang="ja-JP" altLang="en-US" sz="1100" b="0" i="0" dirty="0" smtClean="0">
                <a:latin typeface="Meiryo UI" pitchFamily="50" charset="-128"/>
                <a:ea typeface="Meiryo UI" pitchFamily="50" charset="-128"/>
                <a:cs typeface="Meiryo UI" pitchFamily="50" charset="-128"/>
              </a:rPr>
              <a:t>施行、府</a:t>
            </a:r>
            <a:r>
              <a:rPr lang="ja-JP" altLang="en-US" sz="1100" b="0" i="0" dirty="0">
                <a:latin typeface="Meiryo UI" pitchFamily="50" charset="-128"/>
                <a:ea typeface="Meiryo UI" pitchFamily="50" charset="-128"/>
                <a:cs typeface="Meiryo UI" pitchFamily="50" charset="-128"/>
              </a:rPr>
              <a:t>は</a:t>
            </a:r>
            <a:r>
              <a:rPr lang="en-US" altLang="ja-JP" sz="1100" b="0" i="0" dirty="0" smtClean="0">
                <a:latin typeface="Meiryo UI" pitchFamily="50" charset="-128"/>
                <a:ea typeface="Meiryo UI" pitchFamily="50" charset="-128"/>
                <a:cs typeface="Meiryo UI" pitchFamily="50" charset="-128"/>
              </a:rPr>
              <a:t>2018</a:t>
            </a: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年</a:t>
            </a:r>
            <a:r>
              <a:rPr lang="en-US" altLang="ja-JP" sz="1100" b="0" i="0" dirty="0" smtClean="0">
                <a:latin typeface="Meiryo UI" pitchFamily="50" charset="-128"/>
                <a:ea typeface="Meiryo UI" pitchFamily="50" charset="-128"/>
                <a:cs typeface="Meiryo UI" pitchFamily="50" charset="-128"/>
              </a:rPr>
              <a:t>4</a:t>
            </a:r>
            <a:r>
              <a:rPr lang="ja-JP" altLang="en-US" sz="1100" b="0" i="0" dirty="0" smtClean="0">
                <a:latin typeface="Meiryo UI" pitchFamily="50" charset="-128"/>
                <a:ea typeface="Meiryo UI" pitchFamily="50" charset="-128"/>
                <a:cs typeface="Meiryo UI" pitchFamily="50" charset="-128"/>
              </a:rPr>
              <a:t>月</a:t>
            </a:r>
            <a:r>
              <a:rPr lang="en-US" altLang="ja-JP" sz="1100" b="0" i="0" dirty="0" smtClean="0">
                <a:latin typeface="Meiryo UI" pitchFamily="50" charset="-128"/>
                <a:ea typeface="Meiryo UI" pitchFamily="50" charset="-128"/>
                <a:cs typeface="Meiryo UI" pitchFamily="50" charset="-128"/>
              </a:rPr>
              <a:t>1</a:t>
            </a:r>
            <a:r>
              <a:rPr lang="ja-JP" altLang="en-US" sz="1100" b="0" i="0" dirty="0" smtClean="0">
                <a:latin typeface="Meiryo UI" pitchFamily="50" charset="-128"/>
                <a:ea typeface="Meiryo UI" pitchFamily="50" charset="-128"/>
                <a:cs typeface="Meiryo UI" pitchFamily="50" charset="-128"/>
              </a:rPr>
              <a:t>日施行。</a:t>
            </a:r>
            <a:r>
              <a:rPr lang="en-US" altLang="ja-JP" sz="1100" b="0" i="0" dirty="0" smtClean="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769235"/>
            <a:ext cx="4725999"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a:t>
            </a:r>
            <a:r>
              <a:rPr lang="ja-JP" altLang="en-US" b="0" i="0" dirty="0" smtClean="0">
                <a:latin typeface="Meiryo UI" pitchFamily="50" charset="-128"/>
                <a:ea typeface="Meiryo UI" pitchFamily="50" charset="-128"/>
                <a:cs typeface="Meiryo UI" pitchFamily="50" charset="-128"/>
              </a:rPr>
              <a:t>表示を、当該</a:t>
            </a:r>
            <a:r>
              <a:rPr lang="ja-JP" altLang="en-US" b="0" i="0" dirty="0">
                <a:latin typeface="Meiryo UI" pitchFamily="50" charset="-128"/>
                <a:ea typeface="Meiryo UI" pitchFamily="50" charset="-128"/>
                <a:cs typeface="Meiryo UI" pitchFamily="50" charset="-128"/>
              </a:rPr>
              <a:t>建築物の販売等</a:t>
            </a:r>
            <a:r>
              <a:rPr lang="ja-JP" altLang="en-US" b="0" i="0" dirty="0" smtClean="0">
                <a:latin typeface="Meiryo UI" pitchFamily="50" charset="-128"/>
                <a:ea typeface="Meiryo UI" pitchFamily="50" charset="-128"/>
                <a:cs typeface="Meiryo UI" pitchFamily="50" charset="-128"/>
              </a:rPr>
              <a:t>における一定</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広告及び工事</a:t>
            </a:r>
            <a:r>
              <a:rPr lang="ja-JP" altLang="en-US" b="0" i="0" dirty="0">
                <a:latin typeface="Meiryo UI" pitchFamily="50" charset="-128"/>
                <a:ea typeface="Meiryo UI" pitchFamily="50" charset="-128"/>
                <a:cs typeface="Meiryo UI" pitchFamily="50" charset="-128"/>
              </a:rPr>
              <a:t>現場へ表示する</a:t>
            </a:r>
            <a:r>
              <a:rPr lang="ja-JP" altLang="en-US" b="0" i="0" dirty="0" smtClean="0">
                <a:latin typeface="Meiryo UI" pitchFamily="50" charset="-128"/>
                <a:ea typeface="Meiryo UI" pitchFamily="50" charset="-128"/>
                <a:cs typeface="Meiryo UI" pitchFamily="50" charset="-128"/>
              </a:rPr>
              <a:t>ことを義務化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smtClean="0">
                <a:latin typeface="Meiryo UI" pitchFamily="50" charset="-128"/>
                <a:ea typeface="Meiryo UI" pitchFamily="50" charset="-128"/>
                <a:cs typeface="Meiryo UI" pitchFamily="50" charset="-128"/>
              </a:rPr>
              <a:t>　（工事現場への表示については、府市とも</a:t>
            </a:r>
            <a:r>
              <a:rPr lang="en-US" altLang="ja-JP" sz="1100" b="0" i="0" dirty="0" smtClean="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pic>
        <p:nvPicPr>
          <p:cNvPr id="43" name="Picture 2" descr="\\s27e\LIB\New!!建築環境・設備G\55 環境配慮制度(CASBEE)\13_様式・制度マニュアル・パンフレット等\【カラー】表示ラベル2018年版_新築13（2018年版_H30-0000）【解像度600p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4851" y="3182136"/>
            <a:ext cx="1625245" cy="1002633"/>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4350246" y="798789"/>
            <a:ext cx="3660649"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46" name="正方形/長方形 45"/>
          <p:cNvSpPr/>
          <p:nvPr/>
        </p:nvSpPr>
        <p:spPr>
          <a:xfrm>
            <a:off x="4587954" y="4515428"/>
            <a:ext cx="5157598" cy="208546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（注</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smtClean="0">
                <a:solidFill>
                  <a:schemeClr val="tx1"/>
                </a:solidFill>
                <a:latin typeface="Meiryo UI" pitchFamily="50" charset="-128"/>
                <a:ea typeface="Meiryo UI" pitchFamily="50" charset="-128"/>
                <a:cs typeface="Meiryo UI" pitchFamily="50" charset="-128"/>
              </a:rPr>
              <a:t>2,000</a:t>
            </a:r>
            <a:r>
              <a:rPr lang="ja-JP" altLang="en-US" sz="1000" dirty="0" smtClean="0">
                <a:solidFill>
                  <a:schemeClr val="tx1"/>
                </a:solidFill>
                <a:latin typeface="Meiryo UI" pitchFamily="50" charset="-128"/>
                <a:ea typeface="Meiryo UI" pitchFamily="50" charset="-128"/>
                <a:cs typeface="Meiryo UI" pitchFamily="50" charset="-128"/>
              </a:rPr>
              <a:t>㎡未満の新築または増改築の任意届出も含む。　</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（注</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）表彰は、前年度に完成した建築物で環境性能の評価が高いものの中から選考するため、</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届出年度と表彰年度は異なる。</a:t>
            </a:r>
            <a:endParaRPr lang="en-US" altLang="ja-JP" sz="1000" dirty="0" smtClean="0">
              <a:solidFill>
                <a:schemeClr val="tx1"/>
              </a:solidFill>
              <a:latin typeface="Meiryo UI" pitchFamily="50" charset="-128"/>
              <a:ea typeface="Meiryo UI" pitchFamily="50" charset="-128"/>
              <a:cs typeface="Meiryo UI"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2519751083"/>
              </p:ext>
            </p:extLst>
          </p:nvPr>
        </p:nvGraphicFramePr>
        <p:xfrm>
          <a:off x="4651452" y="4863304"/>
          <a:ext cx="5024385" cy="1219200"/>
        </p:xfrm>
        <a:graphic>
          <a:graphicData uri="http://schemas.openxmlformats.org/drawingml/2006/table">
            <a:tbl>
              <a:tblPr firstRow="1" bandRow="1">
                <a:tableStyleId>{5940675A-B579-460E-94D1-54222C63F5DA}</a:tableStyleId>
              </a:tblPr>
              <a:tblGrid>
                <a:gridCol w="820598">
                  <a:extLst>
                    <a:ext uri="{9D8B030D-6E8A-4147-A177-3AD203B41FA5}">
                      <a16:colId xmlns:a16="http://schemas.microsoft.com/office/drawing/2014/main" val="3757262113"/>
                    </a:ext>
                  </a:extLst>
                </a:gridCol>
                <a:gridCol w="578445">
                  <a:extLst>
                    <a:ext uri="{9D8B030D-6E8A-4147-A177-3AD203B41FA5}">
                      <a16:colId xmlns:a16="http://schemas.microsoft.com/office/drawing/2014/main" val="1864754177"/>
                    </a:ext>
                  </a:extLst>
                </a:gridCol>
                <a:gridCol w="517906">
                  <a:extLst>
                    <a:ext uri="{9D8B030D-6E8A-4147-A177-3AD203B41FA5}">
                      <a16:colId xmlns:a16="http://schemas.microsoft.com/office/drawing/2014/main" val="4064974853"/>
                    </a:ext>
                  </a:extLst>
                </a:gridCol>
                <a:gridCol w="517906">
                  <a:extLst>
                    <a:ext uri="{9D8B030D-6E8A-4147-A177-3AD203B41FA5}">
                      <a16:colId xmlns:a16="http://schemas.microsoft.com/office/drawing/2014/main" val="88943625"/>
                    </a:ext>
                  </a:extLst>
                </a:gridCol>
                <a:gridCol w="517906">
                  <a:extLst>
                    <a:ext uri="{9D8B030D-6E8A-4147-A177-3AD203B41FA5}">
                      <a16:colId xmlns:a16="http://schemas.microsoft.com/office/drawing/2014/main" val="2027108342"/>
                    </a:ext>
                  </a:extLst>
                </a:gridCol>
                <a:gridCol w="517906">
                  <a:extLst>
                    <a:ext uri="{9D8B030D-6E8A-4147-A177-3AD203B41FA5}">
                      <a16:colId xmlns:a16="http://schemas.microsoft.com/office/drawing/2014/main" val="346158796"/>
                    </a:ext>
                  </a:extLst>
                </a:gridCol>
                <a:gridCol w="517906">
                  <a:extLst>
                    <a:ext uri="{9D8B030D-6E8A-4147-A177-3AD203B41FA5}">
                      <a16:colId xmlns:a16="http://schemas.microsoft.com/office/drawing/2014/main" val="1555019360"/>
                    </a:ext>
                  </a:extLst>
                </a:gridCol>
                <a:gridCol w="517906">
                  <a:extLst>
                    <a:ext uri="{9D8B030D-6E8A-4147-A177-3AD203B41FA5}">
                      <a16:colId xmlns:a16="http://schemas.microsoft.com/office/drawing/2014/main" val="4015490920"/>
                    </a:ext>
                  </a:extLst>
                </a:gridCol>
                <a:gridCol w="517906">
                  <a:extLst>
                    <a:ext uri="{9D8B030D-6E8A-4147-A177-3AD203B41FA5}">
                      <a16:colId xmlns:a16="http://schemas.microsoft.com/office/drawing/2014/main" val="416445251"/>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rowSpan="2">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計画書届出</a:t>
                      </a:r>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大阪府</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163</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179</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2124491204"/>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大阪市</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254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smtClean="0">
                          <a:solidFill>
                            <a:schemeClr val="tx1"/>
                          </a:solidFill>
                          <a:latin typeface="Meiryo UI" panose="020B0604030504040204" pitchFamily="50" charset="-128"/>
                          <a:ea typeface="Meiryo UI" panose="020B0604030504040204" pitchFamily="50" charset="-128"/>
                        </a:rPr>
                        <a:t>249</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3109544161"/>
                  </a:ext>
                </a:extLst>
              </a:tr>
              <a:tr h="180000">
                <a:tc rowSpan="2">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表彰</a:t>
                      </a:r>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大阪府</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130586514"/>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大阪市</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2048255114"/>
                  </a:ext>
                </a:extLst>
              </a:tr>
            </a:tbl>
          </a:graphicData>
        </a:graphic>
      </p:graphicFrame>
      <p:sp>
        <p:nvSpPr>
          <p:cNvPr id="23" name="テキスト ボックス 22"/>
          <p:cNvSpPr txBox="1"/>
          <p:nvPr/>
        </p:nvSpPr>
        <p:spPr>
          <a:xfrm>
            <a:off x="9008900" y="461708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4747630" y="4617082"/>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大阪府・大阪市実績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25" name="テキスト ボックス 24"/>
          <p:cNvSpPr txBox="1"/>
          <p:nvPr/>
        </p:nvSpPr>
        <p:spPr>
          <a:xfrm>
            <a:off x="5167895" y="2407086"/>
            <a:ext cx="2566205"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　国立循環器病研究センター</a:t>
            </a:r>
            <a:endParaRPr lang="en-US" altLang="ja-JP" sz="1000" dirty="0" smtClean="0">
              <a:latin typeface="Meiryo UI" pitchFamily="50" charset="-128"/>
              <a:ea typeface="Meiryo UI" pitchFamily="50" charset="-128"/>
              <a:cs typeface="Meiryo UI" pitchFamily="50" charset="-128"/>
            </a:endParaRPr>
          </a:p>
        </p:txBody>
      </p:sp>
      <p:pic>
        <p:nvPicPr>
          <p:cNvPr id="27" name="図 26"/>
          <p:cNvPicPr>
            <a:picLocks noChangeAspect="1"/>
          </p:cNvPicPr>
          <p:nvPr/>
        </p:nvPicPr>
        <p:blipFill>
          <a:blip r:embed="rId4"/>
          <a:stretch>
            <a:fillRect/>
          </a:stretch>
        </p:blipFill>
        <p:spPr>
          <a:xfrm>
            <a:off x="7796871" y="1143203"/>
            <a:ext cx="1909364" cy="1274321"/>
          </a:xfrm>
          <a:prstGeom prst="rect">
            <a:avLst/>
          </a:prstGeom>
        </p:spPr>
      </p:pic>
      <p:pic>
        <p:nvPicPr>
          <p:cNvPr id="28" name="図 27"/>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bwMode="auto">
          <a:xfrm>
            <a:off x="5458684" y="1142770"/>
            <a:ext cx="1914574" cy="1274754"/>
          </a:xfrm>
          <a:prstGeom prst="rect">
            <a:avLst/>
          </a:prstGeom>
          <a:ln>
            <a:noFill/>
          </a:ln>
          <a:extLst>
            <a:ext uri="{53640926-AAD7-44D8-BBD7-CCE9431645EC}">
              <a14:shadowObscured xmlns:a14="http://schemas.microsoft.com/office/drawing/2010/main"/>
            </a:ext>
          </a:extLst>
        </p:spPr>
      </p:pic>
      <p:sp>
        <p:nvSpPr>
          <p:cNvPr id="31" name="テキスト ボックス 30"/>
          <p:cNvSpPr txBox="1"/>
          <p:nvPr/>
        </p:nvSpPr>
        <p:spPr>
          <a:xfrm>
            <a:off x="6138269" y="2663745"/>
            <a:ext cx="2689762" cy="234286"/>
          </a:xfrm>
          <a:prstGeom prst="rect">
            <a:avLst/>
          </a:prstGeom>
          <a:noFill/>
          <a:ln>
            <a:noFill/>
          </a:ln>
        </p:spPr>
        <p:txBody>
          <a:bodyPr wrap="square" lIns="36000" tIns="36000" rIns="36000" bIns="36000" rtlCol="0">
            <a:spAutoFit/>
          </a:bodyPr>
          <a:lstStyle/>
          <a:p>
            <a:pPr marL="87313" indent="-87313"/>
            <a:r>
              <a:rPr lang="ja-JP" altLang="en-US" sz="1050" dirty="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2019</a:t>
            </a:r>
            <a:r>
              <a:rPr lang="ja-JP" altLang="en-US" sz="1050" dirty="0" smtClean="0">
                <a:latin typeface="Meiryo UI" pitchFamily="50" charset="-128"/>
                <a:ea typeface="Meiryo UI" pitchFamily="50" charset="-128"/>
                <a:cs typeface="Meiryo UI" pitchFamily="50" charset="-128"/>
              </a:rPr>
              <a:t>年度　おおさか</a:t>
            </a:r>
            <a:r>
              <a:rPr lang="ja-JP" altLang="en-US" sz="1050" dirty="0">
                <a:latin typeface="Meiryo UI" pitchFamily="50" charset="-128"/>
                <a:ea typeface="Meiryo UI" pitchFamily="50" charset="-128"/>
                <a:cs typeface="Meiryo UI" pitchFamily="50" charset="-128"/>
              </a:rPr>
              <a:t>環境にやさしい建築</a:t>
            </a:r>
            <a:r>
              <a:rPr lang="ja-JP" altLang="en-US" sz="1050" dirty="0" smtClean="0">
                <a:latin typeface="Meiryo UI" pitchFamily="50" charset="-128"/>
                <a:ea typeface="Meiryo UI" pitchFamily="50" charset="-128"/>
                <a:cs typeface="Meiryo UI" pitchFamily="50" charset="-128"/>
              </a:rPr>
              <a:t>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817384" y="2417524"/>
            <a:ext cx="2015542"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市長</a:t>
            </a:r>
            <a:r>
              <a:rPr lang="ja-JP" altLang="en-US" sz="1000" dirty="0" smtClean="0">
                <a:latin typeface="Meiryo UI" pitchFamily="50" charset="-128"/>
                <a:ea typeface="Meiryo UI" pitchFamily="50" charset="-128"/>
                <a:cs typeface="Meiryo UI" pitchFamily="50" charset="-128"/>
              </a:rPr>
              <a:t>賞</a:t>
            </a:r>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読売テレビ新社屋</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253703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5962"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36</a:t>
            </a:r>
            <a:endParaRPr lang="ja-JP" altLang="en-US" b="1" dirty="0">
              <a:solidFill>
                <a:prstClr val="white"/>
              </a:solidFill>
            </a:endParaRPr>
          </a:p>
        </p:txBody>
      </p:sp>
      <p:sp>
        <p:nvSpPr>
          <p:cNvPr id="27" name="角丸四角形 26"/>
          <p:cNvSpPr/>
          <p:nvPr/>
        </p:nvSpPr>
        <p:spPr>
          <a:xfrm>
            <a:off x="255047" y="1228300"/>
            <a:ext cx="3668109"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エネルギーの多量消費事業者による報告制度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137584" y="708559"/>
            <a:ext cx="4059304"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エネルギー消費の抑制に係る制度の推進➁</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403793" y="-27384"/>
            <a:ext cx="4653663" cy="502702"/>
          </a:xfrm>
          <a:prstGeom prst="rect">
            <a:avLst/>
          </a:prstGeom>
          <a:solidFill>
            <a:srgbClr val="00B0F0"/>
          </a:solidFill>
        </p:spPr>
        <p:txBody>
          <a:bodyPr wrap="square" rtlCol="0">
            <a:spAutoFit/>
          </a:bodyPr>
          <a:lstStyle/>
          <a:p>
            <a:pPr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　</a:t>
            </a:r>
            <a:endParaRPr lang="en-US" altLang="ja-JP" sz="1400" dirty="0" smtClean="0">
              <a:solidFill>
                <a:prstClr val="white"/>
              </a:solidFill>
              <a:ea typeface="HGP創英角ｺﾞｼｯｸUB" pitchFamily="50" charset="-128"/>
              <a:cs typeface="ＭＳ Ｐゴシック" charset="-128"/>
            </a:endParaRPr>
          </a:p>
          <a:p>
            <a:pPr algn="just">
              <a:lnSpc>
                <a:spcPts val="1600"/>
              </a:lnSpc>
            </a:pPr>
            <a:r>
              <a:rPr lang="ja-JP" altLang="en-US" sz="1400" dirty="0" smtClean="0">
                <a:solidFill>
                  <a:prstClr val="white"/>
                </a:solidFill>
                <a:ea typeface="HGP創英角ｺﾞｼｯｸUB" pitchFamily="50" charset="-128"/>
                <a:cs typeface="ＭＳ Ｐゴシック" charset="-128"/>
              </a:rPr>
              <a:t>～住宅・建築物の省エネ化～</a:t>
            </a:r>
            <a:endParaRPr lang="ja-JP" altLang="en-US" sz="1400" dirty="0">
              <a:solidFill>
                <a:prstClr val="white"/>
              </a:solidFill>
              <a:ea typeface="HGP創英角ｺﾞｼｯｸUB" pitchFamily="50" charset="-128"/>
              <a:cs typeface="ＭＳ Ｐゴシック" charset="-128"/>
            </a:endParaRPr>
          </a:p>
        </p:txBody>
      </p:sp>
      <p:sp>
        <p:nvSpPr>
          <p:cNvPr id="25" name="テキスト ボックス 28"/>
          <p:cNvSpPr txBox="1">
            <a:spLocks noChangeArrowheads="1"/>
          </p:cNvSpPr>
          <p:nvPr/>
        </p:nvSpPr>
        <p:spPr bwMode="auto">
          <a:xfrm>
            <a:off x="247195" y="1727565"/>
            <a:ext cx="453444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a:t>
            </a:r>
            <a:r>
              <a:rPr lang="ja-JP" altLang="en-US" b="0" i="0" dirty="0">
                <a:latin typeface="Meiryo UI" pitchFamily="50" charset="-128"/>
                <a:ea typeface="Meiryo UI" pitchFamily="50" charset="-128"/>
                <a:cs typeface="Meiryo UI" pitchFamily="50" charset="-128"/>
              </a:rPr>
              <a:t>を多く使用</a:t>
            </a:r>
            <a:r>
              <a:rPr lang="ja-JP" altLang="en-US" b="0" i="0" dirty="0" smtClean="0">
                <a:latin typeface="Meiryo UI" pitchFamily="50" charset="-128"/>
                <a:ea typeface="Meiryo UI" pitchFamily="50" charset="-128"/>
                <a:cs typeface="Meiryo UI" pitchFamily="50" charset="-128"/>
              </a:rPr>
              <a:t>する事業者に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、温室</a:t>
            </a:r>
            <a:r>
              <a:rPr lang="ja-JP" altLang="en-US" b="0" i="0" dirty="0">
                <a:latin typeface="Meiryo UI" pitchFamily="50" charset="-128"/>
                <a:ea typeface="Meiryo UI" pitchFamily="50" charset="-128"/>
                <a:cs typeface="Meiryo UI" pitchFamily="50" charset="-128"/>
              </a:rPr>
              <a:t>効果</a:t>
            </a:r>
            <a:r>
              <a:rPr lang="ja-JP" altLang="en-US" b="0" i="0" dirty="0" smtClean="0">
                <a:latin typeface="Meiryo UI" pitchFamily="50" charset="-128"/>
                <a:ea typeface="Meiryo UI" pitchFamily="50" charset="-128"/>
                <a:cs typeface="Meiryo UI" pitchFamily="50" charset="-128"/>
              </a:rPr>
              <a:t>ガスの排出や</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人工排熱の抑制等に</a:t>
            </a:r>
            <a:r>
              <a:rPr lang="ja-JP" altLang="en-US" b="0" i="0" dirty="0">
                <a:latin typeface="Meiryo UI" pitchFamily="50" charset="-128"/>
                <a:ea typeface="Meiryo UI" pitchFamily="50" charset="-128"/>
                <a:cs typeface="Meiryo UI" pitchFamily="50" charset="-128"/>
              </a:rPr>
              <a:t>ついての</a:t>
            </a:r>
            <a:r>
              <a:rPr lang="ja-JP" altLang="en-US" b="0" i="0" dirty="0" smtClean="0">
                <a:latin typeface="Meiryo UI" pitchFamily="50" charset="-128"/>
                <a:ea typeface="Meiryo UI" pitchFamily="50" charset="-128"/>
                <a:cs typeface="Meiryo UI" pitchFamily="50" charset="-128"/>
              </a:rPr>
              <a:t>対策計画書及び実績</a:t>
            </a:r>
            <a:r>
              <a:rPr lang="ja-JP" altLang="en-US" b="0" i="0" dirty="0">
                <a:latin typeface="Meiryo UI" pitchFamily="50" charset="-128"/>
                <a:ea typeface="Meiryo UI" pitchFamily="50" charset="-128"/>
                <a:cs typeface="Meiryo UI" pitchFamily="50" charset="-128"/>
              </a:rPr>
              <a:t>報告書</a:t>
            </a:r>
            <a:r>
              <a:rPr lang="ja-JP" altLang="en-US" b="0" i="0" dirty="0" smtClean="0">
                <a:latin typeface="Meiryo UI" pitchFamily="50" charset="-128"/>
                <a:ea typeface="Meiryo UI" pitchFamily="50" charset="-128"/>
                <a:cs typeface="Meiryo UI" pitchFamily="50" charset="-128"/>
              </a:rPr>
              <a:t>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届出を義務付けるとともに、</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対策</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と削減状況を総合的に評価</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b="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を運用し</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smtClean="0">
                <a:latin typeface="Meiryo UI" pitchFamily="50" charset="-128"/>
                <a:ea typeface="Meiryo UI" pitchFamily="50" charset="-128"/>
                <a:cs typeface="Meiryo UI" pitchFamily="50" charset="-128"/>
              </a:rPr>
              <a:t>必要</a:t>
            </a:r>
            <a:r>
              <a:rPr lang="ja-JP" altLang="en-US" b="0" i="0" dirty="0">
                <a:latin typeface="Meiryo UI" pitchFamily="50" charset="-128"/>
                <a:ea typeface="Meiryo UI" pitchFamily="50" charset="-128"/>
                <a:cs typeface="Meiryo UI" pitchFamily="50" charset="-128"/>
              </a:rPr>
              <a:t>な指導</a:t>
            </a:r>
            <a:r>
              <a:rPr lang="ja-JP" altLang="en-US" b="0" i="0" dirty="0" smtClean="0">
                <a:latin typeface="Meiryo UI" pitchFamily="50" charset="-128"/>
                <a:ea typeface="Meiryo UI" pitchFamily="50" charset="-128"/>
                <a:cs typeface="Meiryo UI" pitchFamily="50" charset="-128"/>
              </a:rPr>
              <a:t>・助言を行っています。</a:t>
            </a:r>
            <a:endParaRPr lang="en-US" altLang="ja-JP" b="0" i="0" dirty="0" smtClean="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544" y="2814324"/>
            <a:ext cx="2129124" cy="1596843"/>
          </a:xfrm>
          <a:prstGeom prst="rect">
            <a:avLst/>
          </a:prstGeom>
          <a:noFill/>
          <a:extLst>
            <a:ext uri="{909E8E84-426E-40DD-AFC4-6F175D3DCCD1}">
              <a14:hiddenFill xmlns:a14="http://schemas.microsoft.com/office/drawing/2010/main">
                <a:solidFill>
                  <a:srgbClr val="FFFFFF"/>
                </a:solidFill>
              </a14:hiddenFill>
            </a:ext>
          </a:extLst>
        </p:spPr>
      </p:pic>
      <p:sp>
        <p:nvSpPr>
          <p:cNvPr id="31" name="角丸四角形 30"/>
          <p:cNvSpPr/>
          <p:nvPr/>
        </p:nvSpPr>
        <p:spPr>
          <a:xfrm>
            <a:off x="5012287" y="1223004"/>
            <a:ext cx="2536555"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おおさかストップ温暖化賞</a:t>
            </a:r>
          </a:p>
        </p:txBody>
      </p:sp>
      <p:pic>
        <p:nvPicPr>
          <p:cNvPr id="8" name="図 7"/>
          <p:cNvPicPr>
            <a:picLocks noChangeAspect="1"/>
          </p:cNvPicPr>
          <p:nvPr/>
        </p:nvPicPr>
        <p:blipFill>
          <a:blip r:embed="rId4"/>
          <a:stretch>
            <a:fillRect/>
          </a:stretch>
        </p:blipFill>
        <p:spPr>
          <a:xfrm>
            <a:off x="8303412" y="4342358"/>
            <a:ext cx="1204603" cy="1108530"/>
          </a:xfrm>
          <a:prstGeom prst="rect">
            <a:avLst/>
          </a:prstGeom>
          <a:noFill/>
        </p:spPr>
      </p:pic>
      <p:sp>
        <p:nvSpPr>
          <p:cNvPr id="44" name="正方形/長方形 43"/>
          <p:cNvSpPr/>
          <p:nvPr/>
        </p:nvSpPr>
        <p:spPr>
          <a:xfrm>
            <a:off x="4144898" y="859357"/>
            <a:ext cx="3492000" cy="184666"/>
          </a:xfrm>
          <a:prstGeom prst="rect">
            <a:avLst/>
          </a:prstGeom>
          <a:noFill/>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5"/>
          <a:stretch>
            <a:fillRect/>
          </a:stretch>
        </p:blipFill>
        <p:spPr>
          <a:xfrm>
            <a:off x="7247570" y="2451544"/>
            <a:ext cx="2421075" cy="1630190"/>
          </a:xfrm>
          <a:prstGeom prst="rect">
            <a:avLst/>
          </a:prstGeom>
        </p:spPr>
      </p:pic>
      <p:sp>
        <p:nvSpPr>
          <p:cNvPr id="4" name="正方形/長方形 3"/>
          <p:cNvSpPr/>
          <p:nvPr/>
        </p:nvSpPr>
        <p:spPr>
          <a:xfrm>
            <a:off x="7228276" y="4054009"/>
            <a:ext cx="2580062" cy="363176"/>
          </a:xfrm>
          <a:prstGeom prst="rect">
            <a:avLst/>
          </a:prstGeom>
        </p:spPr>
        <p:txBody>
          <a:bodyPr wrap="square">
            <a:spAutoFit/>
          </a:bodyPr>
          <a:lstStyle/>
          <a:p>
            <a:pPr algn="ctr">
              <a:lnSpc>
                <a:spcPct val="160000"/>
              </a:lnSpc>
            </a:pPr>
            <a:r>
              <a:rPr lang="ja-JP" altLang="en-US" sz="1100" dirty="0" smtClean="0">
                <a:latin typeface="Meiryo UI" panose="020B0604030504040204" pitchFamily="50" charset="-128"/>
                <a:ea typeface="Meiryo UI" panose="020B0604030504040204" pitchFamily="50" charset="-128"/>
              </a:rPr>
              <a:t>ライオン株式会社（</a:t>
            </a:r>
            <a:r>
              <a:rPr lang="en-US" altLang="ja-JP" sz="1100" dirty="0" smtClean="0">
                <a:latin typeface="Meiryo UI" panose="020B0604030504040204" pitchFamily="50" charset="-128"/>
                <a:ea typeface="Meiryo UI" panose="020B0604030504040204" pitchFamily="50" charset="-128"/>
              </a:rPr>
              <a:t>2018</a:t>
            </a:r>
            <a:r>
              <a:rPr lang="ja-JP" altLang="en-US" sz="1100" dirty="0" smtClean="0">
                <a:latin typeface="Meiryo UI" panose="020B0604030504040204" pitchFamily="50" charset="-128"/>
                <a:ea typeface="Meiryo UI" panose="020B0604030504040204" pitchFamily="50" charset="-128"/>
              </a:rPr>
              <a:t>年度知事</a:t>
            </a:r>
            <a:r>
              <a:rPr lang="ja-JP" altLang="en-US" sz="1100" dirty="0">
                <a:latin typeface="Meiryo UI" panose="020B0604030504040204" pitchFamily="50" charset="-128"/>
                <a:ea typeface="Meiryo UI" panose="020B0604030504040204" pitchFamily="50" charset="-128"/>
              </a:rPr>
              <a:t>賞）</a:t>
            </a:r>
            <a:endParaRPr lang="ja-JP" altLang="en-US" sz="1100" dirty="0">
              <a:effectLst/>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4292132" y="488933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337231235"/>
              </p:ext>
            </p:extLst>
          </p:nvPr>
        </p:nvGraphicFramePr>
        <p:xfrm>
          <a:off x="5295903" y="5495985"/>
          <a:ext cx="4389464" cy="1127760"/>
        </p:xfrm>
        <a:graphic>
          <a:graphicData uri="http://schemas.openxmlformats.org/drawingml/2006/table">
            <a:tbl>
              <a:tblPr firstRow="1" bandRow="1">
                <a:tableStyleId>{5940675A-B579-460E-94D1-54222C63F5DA}</a:tableStyleId>
              </a:tblPr>
              <a:tblGrid>
                <a:gridCol w="569242">
                  <a:extLst>
                    <a:ext uri="{9D8B030D-6E8A-4147-A177-3AD203B41FA5}">
                      <a16:colId xmlns:a16="http://schemas.microsoft.com/office/drawing/2014/main" val="3757262113"/>
                    </a:ext>
                  </a:extLst>
                </a:gridCol>
                <a:gridCol w="545746">
                  <a:extLst>
                    <a:ext uri="{9D8B030D-6E8A-4147-A177-3AD203B41FA5}">
                      <a16:colId xmlns:a16="http://schemas.microsoft.com/office/drawing/2014/main" val="571156813"/>
                    </a:ext>
                  </a:extLst>
                </a:gridCol>
                <a:gridCol w="545746">
                  <a:extLst>
                    <a:ext uri="{9D8B030D-6E8A-4147-A177-3AD203B41FA5}">
                      <a16:colId xmlns:a16="http://schemas.microsoft.com/office/drawing/2014/main" val="3454114473"/>
                    </a:ext>
                  </a:extLst>
                </a:gridCol>
                <a:gridCol w="545746">
                  <a:extLst>
                    <a:ext uri="{9D8B030D-6E8A-4147-A177-3AD203B41FA5}">
                      <a16:colId xmlns:a16="http://schemas.microsoft.com/office/drawing/2014/main" val="2027108342"/>
                    </a:ext>
                  </a:extLst>
                </a:gridCol>
                <a:gridCol w="545746">
                  <a:extLst>
                    <a:ext uri="{9D8B030D-6E8A-4147-A177-3AD203B41FA5}">
                      <a16:colId xmlns:a16="http://schemas.microsoft.com/office/drawing/2014/main" val="346158796"/>
                    </a:ext>
                  </a:extLst>
                </a:gridCol>
                <a:gridCol w="545746">
                  <a:extLst>
                    <a:ext uri="{9D8B030D-6E8A-4147-A177-3AD203B41FA5}">
                      <a16:colId xmlns:a16="http://schemas.microsoft.com/office/drawing/2014/main" val="1555019360"/>
                    </a:ext>
                  </a:extLst>
                </a:gridCol>
                <a:gridCol w="545746">
                  <a:extLst>
                    <a:ext uri="{9D8B030D-6E8A-4147-A177-3AD203B41FA5}">
                      <a16:colId xmlns:a16="http://schemas.microsoft.com/office/drawing/2014/main" val="2622963625"/>
                    </a:ext>
                  </a:extLst>
                </a:gridCol>
                <a:gridCol w="545746">
                  <a:extLst>
                    <a:ext uri="{9D8B030D-6E8A-4147-A177-3AD203B41FA5}">
                      <a16:colId xmlns:a16="http://schemas.microsoft.com/office/drawing/2014/main" val="1800250479"/>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知事賞</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０</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優秀賞</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０</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節電賞、特別賞</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6" name="テキスト ボックス 25"/>
          <p:cNvSpPr txBox="1"/>
          <p:nvPr/>
        </p:nvSpPr>
        <p:spPr>
          <a:xfrm>
            <a:off x="5402200" y="5243809"/>
            <a:ext cx="215703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大阪府実績＞表彰した事業所</a:t>
            </a:r>
            <a:r>
              <a:rPr lang="ja-JP" altLang="en-US" sz="1000" dirty="0">
                <a:latin typeface="Meiryo UI" pitchFamily="50" charset="-128"/>
                <a:ea typeface="Meiryo UI" pitchFamily="50" charset="-128"/>
                <a:cs typeface="Meiryo UI" pitchFamily="50" charset="-128"/>
              </a:rPr>
              <a:t>数</a:t>
            </a:r>
            <a:endParaRPr lang="en-US" altLang="ja-JP" sz="1000" dirty="0" smtClean="0">
              <a:latin typeface="Meiryo UI" pitchFamily="50" charset="-128"/>
              <a:ea typeface="Meiryo UI" pitchFamily="50" charset="-128"/>
              <a:cs typeface="Meiryo UI" pitchFamily="50" charset="-128"/>
            </a:endParaRPr>
          </a:p>
        </p:txBody>
      </p:sp>
      <p:sp>
        <p:nvSpPr>
          <p:cNvPr id="34" name="テキスト ボックス 33"/>
          <p:cNvSpPr txBox="1"/>
          <p:nvPr/>
        </p:nvSpPr>
        <p:spPr>
          <a:xfrm>
            <a:off x="9178835" y="5255251"/>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28" name="図 27" descr="\\10000ws200473\h\sharefolder\立入調査関係\現場編\CIMG433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887" y="2814324"/>
            <a:ext cx="1987157" cy="1606987"/>
          </a:xfrm>
          <a:prstGeom prst="rect">
            <a:avLst/>
          </a:prstGeom>
          <a:noFill/>
          <a:ln>
            <a:noFill/>
          </a:ln>
        </p:spPr>
      </p:pic>
      <p:sp>
        <p:nvSpPr>
          <p:cNvPr id="35" name="正方形/長方形 34"/>
          <p:cNvSpPr/>
          <p:nvPr/>
        </p:nvSpPr>
        <p:spPr>
          <a:xfrm>
            <a:off x="1577036" y="4390396"/>
            <a:ext cx="1467517" cy="363176"/>
          </a:xfrm>
          <a:prstGeom prst="rect">
            <a:avLst/>
          </a:prstGeom>
        </p:spPr>
        <p:txBody>
          <a:bodyPr wrap="square">
            <a:spAutoFit/>
          </a:bodyPr>
          <a:lstStyle/>
          <a:p>
            <a:pPr algn="ctr">
              <a:lnSpc>
                <a:spcPct val="160000"/>
              </a:lnSpc>
            </a:pPr>
            <a:r>
              <a:rPr lang="ja-JP" altLang="en-US" sz="1100" dirty="0" smtClean="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385" y="2449038"/>
            <a:ext cx="2420840" cy="1613893"/>
          </a:xfrm>
          <a:prstGeom prst="rect">
            <a:avLst/>
          </a:prstGeom>
        </p:spPr>
      </p:pic>
      <p:sp>
        <p:nvSpPr>
          <p:cNvPr id="37" name="正方形/長方形 36"/>
          <p:cNvSpPr/>
          <p:nvPr/>
        </p:nvSpPr>
        <p:spPr>
          <a:xfrm>
            <a:off x="4602766" y="4054722"/>
            <a:ext cx="2708071" cy="323486"/>
          </a:xfrm>
          <a:prstGeom prst="rect">
            <a:avLst/>
          </a:prstGeom>
        </p:spPr>
        <p:txBody>
          <a:bodyPr wrap="square">
            <a:spAutoFit/>
          </a:bodyPr>
          <a:lstStyle/>
          <a:p>
            <a:pPr algn="ctr">
              <a:lnSpc>
                <a:spcPct val="160000"/>
              </a:lnSpc>
            </a:pPr>
            <a:r>
              <a:rPr lang="en-US" altLang="ja-JP" sz="1100" dirty="0" smtClean="0">
                <a:latin typeface="Meiryo UI" panose="020B0604030504040204" pitchFamily="50" charset="-128"/>
                <a:ea typeface="Meiryo UI" panose="020B0604030504040204" pitchFamily="50" charset="-128"/>
              </a:rPr>
              <a:t>2018</a:t>
            </a:r>
            <a:r>
              <a:rPr lang="ja-JP" altLang="en-US" sz="1100" dirty="0" smtClean="0">
                <a:latin typeface="Meiryo UI" panose="020B0604030504040204" pitchFamily="50" charset="-128"/>
                <a:ea typeface="Meiryo UI" panose="020B0604030504040204" pitchFamily="50" charset="-128"/>
              </a:rPr>
              <a:t>年度おおさかストップ温暖化賞表彰式</a:t>
            </a:r>
            <a:endParaRPr lang="ja-JP" altLang="en-US" sz="1100" dirty="0">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80845" y="4913043"/>
            <a:ext cx="482600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大阪府実績＞　届出事業者数　　</a:t>
            </a:r>
            <a:endParaRPr lang="en-US" altLang="ja-JP" sz="1000" dirty="0" smtClean="0">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ext uri="{D42A27DB-BD31-4B8C-83A1-F6EECF244321}">
                <p14:modId xmlns:p14="http://schemas.microsoft.com/office/powerpoint/2010/main" val="1003640470"/>
              </p:ext>
            </p:extLst>
          </p:nvPr>
        </p:nvGraphicFramePr>
        <p:xfrm>
          <a:off x="200618" y="5158064"/>
          <a:ext cx="4627604" cy="927754"/>
        </p:xfrm>
        <a:graphic>
          <a:graphicData uri="http://schemas.openxmlformats.org/drawingml/2006/table">
            <a:tbl>
              <a:tblPr firstRow="1" bandRow="1">
                <a:tableStyleId>{5940675A-B579-460E-94D1-54222C63F5DA}</a:tableStyleId>
              </a:tblPr>
              <a:tblGrid>
                <a:gridCol w="952359">
                  <a:extLst>
                    <a:ext uri="{9D8B030D-6E8A-4147-A177-3AD203B41FA5}">
                      <a16:colId xmlns:a16="http://schemas.microsoft.com/office/drawing/2014/main" val="3757262113"/>
                    </a:ext>
                  </a:extLst>
                </a:gridCol>
                <a:gridCol w="525035">
                  <a:extLst>
                    <a:ext uri="{9D8B030D-6E8A-4147-A177-3AD203B41FA5}">
                      <a16:colId xmlns:a16="http://schemas.microsoft.com/office/drawing/2014/main" val="571156813"/>
                    </a:ext>
                  </a:extLst>
                </a:gridCol>
                <a:gridCol w="525035">
                  <a:extLst>
                    <a:ext uri="{9D8B030D-6E8A-4147-A177-3AD203B41FA5}">
                      <a16:colId xmlns:a16="http://schemas.microsoft.com/office/drawing/2014/main" val="3454114473"/>
                    </a:ext>
                  </a:extLst>
                </a:gridCol>
                <a:gridCol w="525035">
                  <a:extLst>
                    <a:ext uri="{9D8B030D-6E8A-4147-A177-3AD203B41FA5}">
                      <a16:colId xmlns:a16="http://schemas.microsoft.com/office/drawing/2014/main" val="2027108342"/>
                    </a:ext>
                  </a:extLst>
                </a:gridCol>
                <a:gridCol w="525035">
                  <a:extLst>
                    <a:ext uri="{9D8B030D-6E8A-4147-A177-3AD203B41FA5}">
                      <a16:colId xmlns:a16="http://schemas.microsoft.com/office/drawing/2014/main" val="346158796"/>
                    </a:ext>
                  </a:extLst>
                </a:gridCol>
                <a:gridCol w="525035">
                  <a:extLst>
                    <a:ext uri="{9D8B030D-6E8A-4147-A177-3AD203B41FA5}">
                      <a16:colId xmlns:a16="http://schemas.microsoft.com/office/drawing/2014/main" val="1555019360"/>
                    </a:ext>
                  </a:extLst>
                </a:gridCol>
                <a:gridCol w="525035">
                  <a:extLst>
                    <a:ext uri="{9D8B030D-6E8A-4147-A177-3AD203B41FA5}">
                      <a16:colId xmlns:a16="http://schemas.microsoft.com/office/drawing/2014/main" val="3862151287"/>
                    </a:ext>
                  </a:extLst>
                </a:gridCol>
                <a:gridCol w="525035">
                  <a:extLst>
                    <a:ext uri="{9D8B030D-6E8A-4147-A177-3AD203B41FA5}">
                      <a16:colId xmlns:a16="http://schemas.microsoft.com/office/drawing/2014/main" val="231801697"/>
                    </a:ext>
                  </a:extLst>
                </a:gridCol>
              </a:tblGrid>
              <a:tr h="138652">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smtClean="0">
                          <a:latin typeface="Meiryo UI" panose="020B0604030504040204" pitchFamily="50" charset="-128"/>
                          <a:ea typeface="Meiryo UI" panose="020B0604030504040204" pitchFamily="50" charset="-128"/>
                        </a:rPr>
                        <a:t>対策計画書</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194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596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181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173</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smtClean="0">
                          <a:latin typeface="Meiryo UI" panose="020B0604030504040204" pitchFamily="50" charset="-128"/>
                          <a:ea typeface="Meiryo UI" panose="020B0604030504040204" pitchFamily="50" charset="-128"/>
                        </a:rPr>
                        <a:t>実績報告書</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757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899</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872</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40" name="テキスト ボックス 28"/>
          <p:cNvSpPr txBox="1">
            <a:spLocks noChangeArrowheads="1"/>
          </p:cNvSpPr>
          <p:nvPr/>
        </p:nvSpPr>
        <p:spPr bwMode="auto">
          <a:xfrm>
            <a:off x="4902620" y="1625458"/>
            <a:ext cx="478274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◆事業活動で排出される温室効果ガスや人工排熱の抑制、電気の需要の平準化又は建築物におけるヒートアイランド現象の緩和に</a:t>
            </a:r>
            <a:r>
              <a:rPr lang="ja-JP" altLang="en-US" b="0" i="0" dirty="0" smtClean="0">
                <a:latin typeface="Meiryo UI" pitchFamily="50" charset="-128"/>
                <a:ea typeface="Meiryo UI" pitchFamily="50" charset="-128"/>
                <a:cs typeface="Meiryo UI" pitchFamily="50" charset="-128"/>
              </a:rPr>
              <a:t>関し、</a:t>
            </a:r>
            <a:r>
              <a:rPr lang="ja-JP" altLang="en-US" b="0" i="0" dirty="0">
                <a:latin typeface="Meiryo UI" pitchFamily="50" charset="-128"/>
                <a:ea typeface="Meiryo UI" pitchFamily="50" charset="-128"/>
                <a:cs typeface="Meiryo UI" pitchFamily="50" charset="-128"/>
              </a:rPr>
              <a:t>他の模範となる特に優れた取組みをした事業者若しく</a:t>
            </a:r>
            <a:r>
              <a:rPr lang="ja-JP" altLang="en-US" b="0" i="0" dirty="0" smtClean="0">
                <a:latin typeface="Meiryo UI" pitchFamily="50" charset="-128"/>
                <a:ea typeface="Meiryo UI" pitchFamily="50" charset="-128"/>
                <a:cs typeface="Meiryo UI" pitchFamily="50" charset="-128"/>
              </a:rPr>
              <a:t>は事業所</a:t>
            </a:r>
            <a:r>
              <a:rPr lang="ja-JP" altLang="en-US" b="0" i="0" dirty="0">
                <a:latin typeface="Meiryo UI" pitchFamily="50" charset="-128"/>
                <a:ea typeface="Meiryo UI" pitchFamily="50" charset="-128"/>
                <a:cs typeface="Meiryo UI" pitchFamily="50" charset="-128"/>
              </a:rPr>
              <a:t>又は建築主及び設計者を表彰します。</a:t>
            </a:r>
          </a:p>
        </p:txBody>
      </p:sp>
    </p:spTree>
    <p:extLst>
      <p:ext uri="{BB962C8B-B14F-4D97-AF65-F5344CB8AC3E}">
        <p14:creationId xmlns:p14="http://schemas.microsoft.com/office/powerpoint/2010/main" val="19254390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角丸四角形 77"/>
          <p:cNvSpPr/>
          <p:nvPr/>
        </p:nvSpPr>
        <p:spPr>
          <a:xfrm>
            <a:off x="52981" y="550910"/>
            <a:ext cx="9800038" cy="628479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smtClean="0">
                <a:solidFill>
                  <a:prstClr val="white"/>
                </a:solidFill>
                <a:latin typeface="Calibri"/>
                <a:ea typeface="HGP創英角ｺﾞｼｯｸUB" pitchFamily="50" charset="-128"/>
                <a:cs typeface="ＭＳ Ｐゴシック" charset="-128"/>
              </a:rPr>
              <a:t>～住宅・建築物の省エネ化～</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37</a:t>
            </a:r>
            <a:endParaRPr lang="ja-JP" altLang="en-US" b="1" dirty="0">
              <a:solidFill>
                <a:prstClr val="white"/>
              </a:solidFill>
            </a:endParaRPr>
          </a:p>
        </p:txBody>
      </p:sp>
      <p:sp>
        <p:nvSpPr>
          <p:cNvPr id="79" name="角丸四角形 78"/>
          <p:cNvSpPr/>
          <p:nvPr/>
        </p:nvSpPr>
        <p:spPr>
          <a:xfrm>
            <a:off x="134955" y="581269"/>
            <a:ext cx="5703021"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大阪府・大阪市が所有する建築物</a:t>
            </a:r>
            <a:r>
              <a:rPr lang="ja-JP" altLang="en-US" sz="1600" b="1" dirty="0">
                <a:solidFill>
                  <a:prstClr val="black"/>
                </a:solidFill>
                <a:latin typeface="Meiryo UI" pitchFamily="50" charset="-128"/>
                <a:ea typeface="Meiryo UI" pitchFamily="50" charset="-128"/>
                <a:cs typeface="Meiryo UI" pitchFamily="50" charset="-128"/>
              </a:rPr>
              <a:t>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81" name="テキスト ボックス 28"/>
          <p:cNvSpPr txBox="1">
            <a:spLocks noChangeArrowheads="1"/>
          </p:cNvSpPr>
          <p:nvPr/>
        </p:nvSpPr>
        <p:spPr bwMode="auto">
          <a:xfrm>
            <a:off x="105962" y="1003503"/>
            <a:ext cx="732588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◆既存</a:t>
            </a:r>
            <a:r>
              <a:rPr lang="ja-JP" altLang="en-US" b="0" i="0" dirty="0">
                <a:latin typeface="Meiryo UI" pitchFamily="50" charset="-128"/>
                <a:ea typeface="Meiryo UI" pitchFamily="50" charset="-128"/>
                <a:cs typeface="Meiryo UI" pitchFamily="50" charset="-128"/>
              </a:rPr>
              <a:t>建築物の省エネ改修を行う</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府市有</a:t>
            </a:r>
            <a:r>
              <a:rPr lang="ja-JP" altLang="en-US" b="0" i="0" dirty="0">
                <a:latin typeface="Meiryo UI" pitchFamily="50" charset="-128"/>
                <a:ea typeface="Meiryo UI" pitchFamily="50" charset="-128"/>
                <a:cs typeface="Meiryo UI" pitchFamily="50" charset="-128"/>
              </a:rPr>
              <a:t>建築物に導入し、</a:t>
            </a:r>
            <a:r>
              <a:rPr lang="ja-JP" altLang="en-US" b="0" i="0" dirty="0" smtClean="0">
                <a:latin typeface="Meiryo UI" pitchFamily="50" charset="-128"/>
                <a:ea typeface="Meiryo UI" pitchFamily="50" charset="-128"/>
                <a:cs typeface="Meiryo UI" pitchFamily="50" charset="-128"/>
              </a:rPr>
              <a:t>省エネルギー化を図ります。</a:t>
            </a:r>
            <a:endParaRPr lang="en-US" altLang="ja-JP" b="0" i="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6625" y="1283772"/>
            <a:ext cx="4011622" cy="2430979"/>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00" y="2037553"/>
            <a:ext cx="4655766" cy="4588615"/>
          </a:xfrm>
          <a:prstGeom prst="rect">
            <a:avLst/>
          </a:prstGeom>
        </p:spPr>
      </p:pic>
      <p:sp>
        <p:nvSpPr>
          <p:cNvPr id="15" name="正方形/長方形 14"/>
          <p:cNvSpPr/>
          <p:nvPr/>
        </p:nvSpPr>
        <p:spPr>
          <a:xfrm>
            <a:off x="4610264" y="4204085"/>
            <a:ext cx="2650788" cy="247909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（大阪府）</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11</a:t>
            </a:r>
            <a:r>
              <a:rPr lang="ja-JP" altLang="en-US" sz="1000" dirty="0" smtClean="0">
                <a:solidFill>
                  <a:schemeClr val="tx1"/>
                </a:solidFill>
                <a:latin typeface="Meiryo UI" pitchFamily="50" charset="-128"/>
                <a:ea typeface="Meiryo UI" pitchFamily="50" charset="-128"/>
                <a:cs typeface="Meiryo UI" pitchFamily="50" charset="-128"/>
              </a:rPr>
              <a:t>施設（保健所）</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施設（駅ビル、図書館）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9</a:t>
            </a:r>
            <a:r>
              <a:rPr lang="ja-JP" altLang="en-US" sz="1000" dirty="0" smtClean="0">
                <a:solidFill>
                  <a:schemeClr val="tx1"/>
                </a:solidFill>
                <a:latin typeface="Meiryo UI" pitchFamily="50" charset="-128"/>
                <a:ea typeface="Meiryo UI" pitchFamily="50" charset="-128"/>
                <a:cs typeface="Meiryo UI" pitchFamily="50" charset="-128"/>
              </a:rPr>
              <a:t>施設（警察署、事務庁舎）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16</a:t>
            </a:r>
            <a:r>
              <a:rPr lang="ja-JP" altLang="en-US" sz="1000" dirty="0" smtClean="0">
                <a:solidFill>
                  <a:schemeClr val="tx1"/>
                </a:solidFill>
                <a:latin typeface="Meiryo UI" pitchFamily="50" charset="-128"/>
                <a:ea typeface="Meiryo UI" pitchFamily="50" charset="-128"/>
                <a:cs typeface="Meiryo UI" pitchFamily="50" charset="-128"/>
              </a:rPr>
              <a:t>施設（高校、病院、警察、事務庁舎）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15</a:t>
            </a:r>
            <a:r>
              <a:rPr lang="ja-JP" altLang="en-US" sz="1000" dirty="0" smtClean="0">
                <a:solidFill>
                  <a:schemeClr val="tx1"/>
                </a:solidFill>
                <a:latin typeface="Meiryo UI" pitchFamily="50" charset="-128"/>
                <a:ea typeface="Meiryo UI" pitchFamily="50" charset="-128"/>
                <a:cs typeface="Meiryo UI" pitchFamily="50" charset="-128"/>
              </a:rPr>
              <a:t>施設（高校、博物館、警察、事務庁舎）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14</a:t>
            </a:r>
            <a:r>
              <a:rPr lang="ja-JP" altLang="en-US" sz="1000" dirty="0" smtClean="0">
                <a:solidFill>
                  <a:schemeClr val="tx1"/>
                </a:solidFill>
                <a:latin typeface="Meiryo UI" pitchFamily="50" charset="-128"/>
                <a:ea typeface="Meiryo UI" pitchFamily="50" charset="-128"/>
                <a:cs typeface="Meiryo UI" pitchFamily="50" charset="-128"/>
              </a:rPr>
              <a:t>施設（高校、警察、公園）</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12</a:t>
            </a:r>
            <a:r>
              <a:rPr lang="ja-JP" altLang="en-US" sz="1000" dirty="0" smtClean="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12" name="テキスト ボックス 11"/>
          <p:cNvSpPr txBox="1"/>
          <p:nvPr/>
        </p:nvSpPr>
        <p:spPr>
          <a:xfrm>
            <a:off x="5939723" y="752497"/>
            <a:ext cx="365759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373571" y="1331741"/>
            <a:ext cx="5225787" cy="553998"/>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事業</a:t>
            </a:r>
            <a:r>
              <a:rPr lang="ja-JP" altLang="en-US" sz="1000" b="0" i="0" dirty="0">
                <a:solidFill>
                  <a:prstClr val="black"/>
                </a:solidFill>
                <a:latin typeface="Meiryo UI" pitchFamily="50" charset="-128"/>
                <a:ea typeface="Meiryo UI" pitchFamily="50" charset="-128"/>
                <a:cs typeface="Meiryo UI" pitchFamily="50" charset="-128"/>
              </a:rPr>
              <a:t>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民間</a:t>
            </a:r>
            <a:r>
              <a:rPr lang="ja-JP" altLang="en-US" sz="1000" b="0" i="0" dirty="0">
                <a:solidFill>
                  <a:prstClr val="black"/>
                </a:solidFill>
                <a:latin typeface="Meiryo UI" pitchFamily="50" charset="-128"/>
                <a:ea typeface="Meiryo UI" pitchFamily="50" charset="-128"/>
                <a:cs typeface="Meiryo UI" pitchFamily="50" charset="-128"/>
              </a:rPr>
              <a:t>の資金やノウハウを活用して既存ビル等を省エネ改修し</a:t>
            </a:r>
            <a:r>
              <a:rPr lang="ja-JP" altLang="en-US" sz="1000" b="0" i="0" dirty="0" smtClean="0">
                <a:solidFill>
                  <a:prstClr val="black"/>
                </a:solidFill>
                <a:latin typeface="Meiryo UI" pitchFamily="50" charset="-128"/>
                <a:ea typeface="Meiryo UI" pitchFamily="50" charset="-128"/>
                <a:cs typeface="Meiryo UI" pitchFamily="50" charset="-128"/>
              </a:rPr>
              <a:t>、省エネルギー化</a:t>
            </a:r>
            <a:r>
              <a:rPr lang="ja-JP" altLang="en-US" sz="1000" b="0" i="0" dirty="0">
                <a:solidFill>
                  <a:prstClr val="black"/>
                </a:solidFill>
                <a:latin typeface="Meiryo UI" pitchFamily="50" charset="-128"/>
                <a:ea typeface="Meiryo UI" pitchFamily="50" charset="-128"/>
                <a:cs typeface="Meiryo UI" pitchFamily="50" charset="-128"/>
              </a:rPr>
              <a:t>による光熱水費</a:t>
            </a:r>
            <a:r>
              <a:rPr lang="ja-JP" altLang="en-US" sz="1000" b="0" i="0" dirty="0" smtClean="0">
                <a:solidFill>
                  <a:prstClr val="black"/>
                </a:solidFill>
                <a:latin typeface="Meiryo UI" pitchFamily="50" charset="-128"/>
                <a:ea typeface="Meiryo UI" pitchFamily="50" charset="-128"/>
                <a:cs typeface="Meiryo UI" pitchFamily="50" charset="-128"/>
              </a:rPr>
              <a:t>の</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smtClean="0">
                <a:solidFill>
                  <a:prstClr val="black"/>
                </a:solidFill>
                <a:latin typeface="Meiryo UI" pitchFamily="50" charset="-128"/>
                <a:ea typeface="Meiryo UI" pitchFamily="50" charset="-128"/>
                <a:cs typeface="Meiryo UI" pitchFamily="50" charset="-128"/>
              </a:rPr>
              <a:t>削減分</a:t>
            </a:r>
            <a:r>
              <a:rPr lang="ja-JP" altLang="en-US" sz="1000" b="0" i="0" dirty="0">
                <a:solidFill>
                  <a:prstClr val="black"/>
                </a:solidFill>
                <a:latin typeface="Meiryo UI" pitchFamily="50" charset="-128"/>
                <a:ea typeface="Meiryo UI" pitchFamily="50" charset="-128"/>
                <a:cs typeface="Meiryo UI" pitchFamily="50" charset="-128"/>
              </a:rPr>
              <a:t>で改修工事に</a:t>
            </a:r>
            <a:r>
              <a:rPr lang="ja-JP" altLang="en-US" sz="1000" b="0" i="0" dirty="0" smtClean="0">
                <a:solidFill>
                  <a:prstClr val="black"/>
                </a:solidFill>
                <a:latin typeface="Meiryo UI" pitchFamily="50" charset="-128"/>
                <a:ea typeface="Meiryo UI" pitchFamily="50" charset="-128"/>
                <a:cs typeface="Meiryo UI" pitchFamily="50" charset="-128"/>
              </a:rPr>
              <a:t>かかる経費</a:t>
            </a:r>
            <a:r>
              <a:rPr lang="ja-JP" altLang="en-US" sz="1000" b="0" i="0" dirty="0">
                <a:solidFill>
                  <a:prstClr val="black"/>
                </a:solidFill>
                <a:latin typeface="Meiryo UI" pitchFamily="50" charset="-128"/>
                <a:ea typeface="Meiryo UI" pitchFamily="50" charset="-128"/>
                <a:cs typeface="Meiryo UI" pitchFamily="50" charset="-128"/>
              </a:rPr>
              <a:t>等を償還し</a:t>
            </a:r>
            <a:r>
              <a:rPr lang="ja-JP" altLang="en-US" sz="1000" b="0" i="0" dirty="0" smtClean="0">
                <a:solidFill>
                  <a:prstClr val="black"/>
                </a:solidFill>
                <a:latin typeface="Meiryo UI" pitchFamily="50" charset="-128"/>
                <a:ea typeface="Meiryo UI" pitchFamily="50" charset="-128"/>
                <a:cs typeface="Meiryo UI" pitchFamily="50" charset="-128"/>
              </a:rPr>
              <a:t>、残余</a:t>
            </a:r>
            <a:r>
              <a:rPr lang="ja-JP" altLang="en-US" sz="1000" b="0" i="0" dirty="0">
                <a:solidFill>
                  <a:prstClr val="black"/>
                </a:solidFill>
                <a:latin typeface="Meiryo UI" pitchFamily="50" charset="-128"/>
                <a:ea typeface="Meiryo UI" pitchFamily="50" charset="-128"/>
                <a:cs typeface="Meiryo UI" pitchFamily="50" charset="-128"/>
              </a:rPr>
              <a:t>を施設所有者</a:t>
            </a:r>
            <a:r>
              <a:rPr lang="ja-JP" altLang="en-US" sz="1000" b="0" i="0" dirty="0" smtClean="0">
                <a:solidFill>
                  <a:prstClr val="black"/>
                </a:solidFill>
                <a:latin typeface="Meiryo UI" pitchFamily="50" charset="-128"/>
                <a:ea typeface="Meiryo UI" pitchFamily="50" charset="-128"/>
                <a:cs typeface="Meiryo UI" pitchFamily="50" charset="-128"/>
              </a:rPr>
              <a:t>と</a:t>
            </a:r>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a:t>
            </a:r>
            <a:r>
              <a:rPr lang="ja-JP" altLang="en-US" sz="1000" b="0" i="0" dirty="0">
                <a:solidFill>
                  <a:prstClr val="black"/>
                </a:solidFill>
                <a:latin typeface="Meiryo UI" pitchFamily="50" charset="-128"/>
                <a:ea typeface="Meiryo UI" pitchFamily="50" charset="-128"/>
                <a:cs typeface="Meiryo UI" pitchFamily="50" charset="-128"/>
              </a:rPr>
              <a:t>業者の</a:t>
            </a:r>
            <a:r>
              <a:rPr lang="ja-JP" altLang="en-US" sz="1000" b="0" i="0" dirty="0" smtClean="0">
                <a:solidFill>
                  <a:prstClr val="black"/>
                </a:solidFill>
                <a:latin typeface="Meiryo UI" pitchFamily="50" charset="-128"/>
                <a:ea typeface="Meiryo UI" pitchFamily="50" charset="-128"/>
                <a:cs typeface="Meiryo UI" pitchFamily="50" charset="-128"/>
              </a:rPr>
              <a:t>利益と</a:t>
            </a:r>
            <a:r>
              <a:rPr lang="ja-JP" altLang="en-US" sz="1000" b="0" i="0" dirty="0">
                <a:solidFill>
                  <a:prstClr val="black"/>
                </a:solidFill>
                <a:latin typeface="Meiryo UI" pitchFamily="50" charset="-128"/>
                <a:ea typeface="Meiryo UI" pitchFamily="50" charset="-128"/>
                <a:cs typeface="Meiryo UI" pitchFamily="50" charset="-128"/>
              </a:rPr>
              <a:t>する事業</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p:txBody>
      </p:sp>
      <p:sp>
        <p:nvSpPr>
          <p:cNvPr id="16" name="正方形/長方形 15"/>
          <p:cNvSpPr/>
          <p:nvPr/>
        </p:nvSpPr>
        <p:spPr>
          <a:xfrm>
            <a:off x="7303338" y="3714751"/>
            <a:ext cx="2469144" cy="299560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施設（環境事業センター</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区</a:t>
            </a:r>
            <a:r>
              <a:rPr lang="ja-JP" altLang="en-US" sz="1000" dirty="0" smtClean="0">
                <a:solidFill>
                  <a:schemeClr val="tx1"/>
                </a:solidFill>
                <a:latin typeface="Meiryo UI" pitchFamily="50" charset="-128"/>
                <a:ea typeface="Meiryo UI" pitchFamily="50" charset="-128"/>
                <a:cs typeface="Meiryo UI" pitchFamily="50" charset="-128"/>
              </a:rPr>
              <a:t>役所</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動物園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3</a:t>
            </a:r>
            <a:r>
              <a:rPr lang="ja-JP" altLang="en-US"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（介護老人保健</a:t>
            </a:r>
            <a:r>
              <a:rPr lang="ja-JP" altLang="en-US" sz="1000" dirty="0" smtClean="0">
                <a:solidFill>
                  <a:schemeClr val="tx1"/>
                </a:solidFill>
                <a:latin typeface="Meiryo UI" pitchFamily="50" charset="-128"/>
                <a:ea typeface="Meiryo UI" pitchFamily="50" charset="-128"/>
                <a:cs typeface="Meiryo UI" pitchFamily="50" charset="-128"/>
              </a:rPr>
              <a:t>施設</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市場１施設）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40</a:t>
            </a:r>
            <a:r>
              <a:rPr lang="ja-JP" altLang="en-US" sz="1000" dirty="0" smtClean="0">
                <a:solidFill>
                  <a:schemeClr val="tx1"/>
                </a:solidFill>
                <a:latin typeface="Meiryo UI" pitchFamily="50" charset="-128"/>
                <a:ea typeface="Meiryo UI" pitchFamily="50" charset="-128"/>
                <a:cs typeface="Meiryo UI" pitchFamily="50" charset="-128"/>
              </a:rPr>
              <a:t>施設（市場１施設、保健福祉センター３施設、区役所</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施設、環境事業センター８施設、事務所</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施設、公文書館</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施設、図書館</a:t>
            </a:r>
            <a:r>
              <a:rPr lang="en-US" altLang="ja-JP" sz="1000" dirty="0" smtClean="0">
                <a:solidFill>
                  <a:schemeClr val="tx1"/>
                </a:solidFill>
                <a:latin typeface="Meiryo UI" pitchFamily="50" charset="-128"/>
                <a:ea typeface="Meiryo UI" pitchFamily="50" charset="-128"/>
                <a:cs typeface="Meiryo UI" pitchFamily="50" charset="-128"/>
              </a:rPr>
              <a:t>3</a:t>
            </a:r>
            <a:r>
              <a:rPr lang="ja-JP" altLang="en-US" sz="1000" dirty="0" smtClean="0">
                <a:solidFill>
                  <a:schemeClr val="tx1"/>
                </a:solidFill>
                <a:latin typeface="Meiryo UI" pitchFamily="50" charset="-128"/>
                <a:ea typeface="Meiryo UI" pitchFamily="50" charset="-128"/>
                <a:cs typeface="Meiryo UI" pitchFamily="50" charset="-128"/>
              </a:rPr>
              <a:t>施設、消防署２施設、</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斎場</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施設、教育センター</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9320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a:t>
            </a:r>
            <a:r>
              <a:rPr lang="ja-JP" altLang="en-US" sz="3200" dirty="0" smtClean="0">
                <a:solidFill>
                  <a:prstClr val="white"/>
                </a:solidFill>
                <a:latin typeface="Calibri"/>
                <a:ea typeface="HGP創英角ｺﾞｼｯｸUB" pitchFamily="50" charset="-128"/>
                <a:cs typeface="ＭＳ Ｐゴシック" charset="-128"/>
              </a:rPr>
              <a:t>抑制</a:t>
            </a:r>
            <a:endParaRPr lang="ja-JP" altLang="en-US" sz="36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kumimoji="1" lang="en-US" altLang="ja-JP" b="1" dirty="0" smtClean="0"/>
              <a:t>38</a:t>
            </a:r>
          </a:p>
        </p:txBody>
      </p:sp>
      <p:sp>
        <p:nvSpPr>
          <p:cNvPr id="26" name="テキスト ボックス 25"/>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～住宅・建築物の省エネ化～</a:t>
            </a:r>
            <a:endParaRPr lang="en-US" altLang="ja-JP" sz="1400" dirty="0" smtClean="0">
              <a:solidFill>
                <a:schemeClr val="bg1"/>
              </a:solidFill>
              <a:ea typeface="HGP創英角ｺﾞｼｯｸUB" pitchFamily="50" charset="-128"/>
              <a:cs typeface="ＭＳ Ｐゴシック" charset="-128"/>
            </a:endParaRPr>
          </a:p>
        </p:txBody>
      </p:sp>
      <p:sp>
        <p:nvSpPr>
          <p:cNvPr id="32" name="角丸四角形 31"/>
          <p:cNvSpPr/>
          <p:nvPr/>
        </p:nvSpPr>
        <p:spPr>
          <a:xfrm>
            <a:off x="66475" y="530583"/>
            <a:ext cx="9766450" cy="629528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123296" y="577995"/>
            <a:ext cx="329946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大阪市エコ住宅普及促進事業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3496898" y="739341"/>
            <a:ext cx="320547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20726" y="1090633"/>
            <a:ext cx="9353580"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◆省エネ・省</a:t>
            </a:r>
            <a:r>
              <a:rPr lang="en-US" altLang="ja-JP" sz="1300" dirty="0" smtClean="0">
                <a:latin typeface="Meiryo UI" pitchFamily="50" charset="-128"/>
                <a:ea typeface="Meiryo UI" pitchFamily="50" charset="-128"/>
                <a:cs typeface="Meiryo UI" pitchFamily="50" charset="-128"/>
              </a:rPr>
              <a:t>CO</a:t>
            </a:r>
            <a:r>
              <a:rPr lang="en-US" altLang="ja-JP" sz="900" dirty="0" smtClean="0">
                <a:latin typeface="Meiryo UI" pitchFamily="50" charset="-128"/>
                <a:ea typeface="Meiryo UI" pitchFamily="50" charset="-128"/>
                <a:cs typeface="Meiryo UI" pitchFamily="50" charset="-128"/>
              </a:rPr>
              <a:t>2</a:t>
            </a:r>
            <a:r>
              <a:rPr lang="ja-JP" altLang="en-US" sz="1300" dirty="0" smtClean="0">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戸建・集合</a:t>
            </a:r>
            <a:r>
              <a:rPr lang="en-US" altLang="ja-JP" sz="105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を認定するとともに、その情報を広く発信しています。</a:t>
            </a:r>
            <a:endParaRPr lang="ja-JP" altLang="en-US" sz="13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7032812" y="1692140"/>
            <a:ext cx="2541494" cy="707886"/>
          </a:xfrm>
          <a:prstGeom prst="rect">
            <a:avLst/>
          </a:prstGeom>
          <a:noFill/>
        </p:spPr>
        <p:txBody>
          <a:bodyPr wrap="square" rtlCol="0">
            <a:spAutoFit/>
          </a:bodyPr>
          <a:lstStyle/>
          <a:p>
            <a:pPr marL="87313" indent="-87313"/>
            <a:r>
              <a:rPr lang="en-US" altLang="ja-JP" sz="1000" dirty="0" smtClean="0">
                <a:latin typeface="Meiryo UI" panose="020B0604030504040204" pitchFamily="50" charset="-128"/>
                <a:ea typeface="Meiryo UI" panose="020B0604030504040204" pitchFamily="50" charset="-128"/>
              </a:rPr>
              <a:t>※2011</a:t>
            </a:r>
            <a:r>
              <a:rPr lang="ja-JP" altLang="en-US" sz="1000" dirty="0" smtClean="0">
                <a:latin typeface="Meiryo UI" panose="020B0604030504040204" pitchFamily="50" charset="-128"/>
                <a:ea typeface="Meiryo UI" panose="020B0604030504040204" pitchFamily="50" charset="-128"/>
              </a:rPr>
              <a:t>年度から</a:t>
            </a:r>
            <a:r>
              <a:rPr lang="en-US" altLang="ja-JP" sz="1000" dirty="0" smtClean="0">
                <a:latin typeface="Meiryo UI" panose="020B0604030504040204" pitchFamily="50" charset="-128"/>
                <a:ea typeface="Meiryo UI" panose="020B0604030504040204" pitchFamily="50" charset="-128"/>
              </a:rPr>
              <a:t>2013</a:t>
            </a:r>
            <a:r>
              <a:rPr lang="ja-JP" altLang="ja-JP" sz="1000" dirty="0" smtClean="0">
                <a:latin typeface="Meiryo UI" panose="020B0604030504040204" pitchFamily="50" charset="-128"/>
                <a:ea typeface="Meiryo UI" panose="020B0604030504040204" pitchFamily="50" charset="-128"/>
              </a:rPr>
              <a:t>年度</a:t>
            </a:r>
            <a:r>
              <a:rPr lang="ja-JP" altLang="en-US" sz="1000" dirty="0" smtClean="0">
                <a:latin typeface="Meiryo UI" panose="020B0604030504040204" pitchFamily="50" charset="-128"/>
                <a:ea typeface="Meiryo UI" panose="020B0604030504040204" pitchFamily="50" charset="-128"/>
              </a:rPr>
              <a:t>まで</a:t>
            </a:r>
            <a:r>
              <a:rPr lang="ja-JP" altLang="ja-JP" sz="1000" dirty="0" smtClean="0">
                <a:latin typeface="Meiryo UI" panose="020B0604030504040204" pitchFamily="50" charset="-128"/>
                <a:ea typeface="Meiryo UI" panose="020B0604030504040204" pitchFamily="50" charset="-128"/>
              </a:rPr>
              <a:t>に</a:t>
            </a:r>
            <a:r>
              <a:rPr lang="ja-JP" altLang="en-US" sz="1000" dirty="0" smtClean="0">
                <a:latin typeface="Meiryo UI" panose="020B0604030504040204" pitchFamily="50" charset="-128"/>
                <a:ea typeface="Meiryo UI" panose="020B0604030504040204" pitchFamily="50" charset="-128"/>
              </a:rPr>
              <a:t>計画</a:t>
            </a:r>
            <a:r>
              <a:rPr lang="ja-JP" altLang="ja-JP" sz="1000" dirty="0" smtClean="0">
                <a:latin typeface="Meiryo UI" panose="020B0604030504040204" pitchFamily="50" charset="-128"/>
                <a:ea typeface="Meiryo UI" panose="020B0604030504040204" pitchFamily="50" charset="-128"/>
              </a:rPr>
              <a:t>認定を受けた住宅の購入等にかかる住宅ローンに対</a:t>
            </a:r>
            <a:r>
              <a:rPr lang="ja-JP" altLang="en-US" sz="1000" dirty="0" smtClean="0">
                <a:latin typeface="Meiryo UI" panose="020B0604030504040204" pitchFamily="50" charset="-128"/>
                <a:ea typeface="Meiryo UI" panose="020B0604030504040204" pitchFamily="50" charset="-128"/>
              </a:rPr>
              <a:t>する</a:t>
            </a:r>
            <a:r>
              <a:rPr lang="ja-JP" altLang="ja-JP" sz="1000" dirty="0" smtClean="0">
                <a:latin typeface="Meiryo UI" panose="020B0604030504040204" pitchFamily="50" charset="-128"/>
                <a:ea typeface="Meiryo UI" panose="020B0604030504040204" pitchFamily="50" charset="-128"/>
              </a:rPr>
              <a:t>利子補給を行っています</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年度終了予定）。</a:t>
            </a:r>
            <a:endParaRPr lang="en-US" altLang="ja-JP" sz="1000" dirty="0" smtClean="0">
              <a:latin typeface="Meiryo UI" pitchFamily="50" charset="-128"/>
              <a:ea typeface="Meiryo UI" pitchFamily="50" charset="-128"/>
              <a:cs typeface="Meiryo UI" pitchFamily="50" charset="-128"/>
            </a:endParaRPr>
          </a:p>
        </p:txBody>
      </p:sp>
      <p:sp>
        <p:nvSpPr>
          <p:cNvPr id="37" name="正方形/長方形 36"/>
          <p:cNvSpPr/>
          <p:nvPr/>
        </p:nvSpPr>
        <p:spPr>
          <a:xfrm>
            <a:off x="7157937" y="2589246"/>
            <a:ext cx="2070846" cy="51891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smtClean="0">
                <a:solidFill>
                  <a:schemeClr val="tx1"/>
                </a:solidFill>
                <a:latin typeface="Meiryo UI" pitchFamily="50" charset="-128"/>
                <a:ea typeface="Meiryo UI" pitchFamily="50" charset="-128"/>
                <a:cs typeface="Meiryo UI" pitchFamily="50" charset="-128"/>
              </a:rPr>
              <a:t>年度までの実績</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・計画認定住宅戸数：</a:t>
            </a:r>
            <a:r>
              <a:rPr lang="en-US" altLang="ja-JP" sz="1050" dirty="0" smtClean="0">
                <a:solidFill>
                  <a:schemeClr val="tx1"/>
                </a:solidFill>
                <a:latin typeface="Meiryo UI" pitchFamily="50" charset="-128"/>
                <a:ea typeface="Meiryo UI" pitchFamily="50" charset="-128"/>
                <a:cs typeface="Meiryo UI" pitchFamily="50" charset="-128"/>
              </a:rPr>
              <a:t>3,305</a:t>
            </a:r>
            <a:r>
              <a:rPr lang="ja-JP" altLang="en-US" sz="1050" dirty="0" smtClean="0">
                <a:solidFill>
                  <a:schemeClr val="tx1"/>
                </a:solidFill>
                <a:latin typeface="Meiryo UI" pitchFamily="50" charset="-128"/>
                <a:ea typeface="Meiryo UI" pitchFamily="50" charset="-128"/>
                <a:cs typeface="Meiryo UI" pitchFamily="50" charset="-128"/>
              </a:rPr>
              <a:t>戸</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a:extLst>
              <a:ext uri="{28A0092B-C50C-407E-A947-70E740481C1C}">
                <a14:useLocalDpi xmlns:a14="http://schemas.microsoft.com/office/drawing/2010/main" val="0"/>
              </a:ext>
            </a:extLst>
          </a:blip>
          <a:srcRect r="2239" b="6470"/>
          <a:stretch/>
        </p:blipFill>
        <p:spPr>
          <a:xfrm>
            <a:off x="561862" y="1594168"/>
            <a:ext cx="6470950" cy="5001156"/>
          </a:xfrm>
          <a:prstGeom prst="rect">
            <a:avLst/>
          </a:prstGeom>
        </p:spPr>
      </p:pic>
      <p:sp>
        <p:nvSpPr>
          <p:cNvPr id="41" name="テキスト ボックス 40"/>
          <p:cNvSpPr txBox="1"/>
          <p:nvPr/>
        </p:nvSpPr>
        <p:spPr>
          <a:xfrm>
            <a:off x="5382177" y="6051717"/>
            <a:ext cx="4299705" cy="553998"/>
          </a:xfrm>
          <a:prstGeom prst="rect">
            <a:avLst/>
          </a:prstGeom>
          <a:noFill/>
        </p:spPr>
        <p:txBody>
          <a:bodyPr wrap="square" rtlCol="0">
            <a:spAutoFit/>
          </a:bodyPr>
          <a:lstStyle/>
          <a:p>
            <a:pPr marL="87313" indent="-87313"/>
            <a:r>
              <a:rPr lang="ja-JP" altLang="en-US" sz="1000" dirty="0">
                <a:latin typeface="Meiryo UI" panose="020B0604030504040204" pitchFamily="50" charset="-128"/>
                <a:ea typeface="Meiryo UI" panose="020B0604030504040204" pitchFamily="50" charset="-128"/>
              </a:rPr>
              <a:t>記載</a:t>
            </a:r>
            <a:r>
              <a:rPr lang="ja-JP" altLang="en-US" sz="1000" dirty="0" smtClean="0">
                <a:latin typeface="Meiryo UI" panose="020B0604030504040204" pitchFamily="50" charset="-128"/>
                <a:ea typeface="Meiryo UI" panose="020B0604030504040204" pitchFamily="50" charset="-128"/>
              </a:rPr>
              <a:t>の各名称は、以下各社の登録商標です。</a:t>
            </a:r>
            <a:endParaRPr lang="en-US" altLang="ja-JP" sz="1000" dirty="0" smtClean="0">
              <a:latin typeface="Meiryo UI" panose="020B0604030504040204" pitchFamily="50" charset="-128"/>
              <a:ea typeface="Meiryo UI" panose="020B0604030504040204" pitchFamily="50" charset="-128"/>
            </a:endParaRPr>
          </a:p>
          <a:p>
            <a:pPr marL="87313" indent="-87313"/>
            <a:r>
              <a:rPr lang="ja-JP" altLang="en-US" sz="1000" dirty="0" smtClean="0">
                <a:latin typeface="Meiryo UI" pitchFamily="50" charset="-128"/>
                <a:ea typeface="Meiryo UI" pitchFamily="50" charset="-128"/>
                <a:cs typeface="Meiryo UI" pitchFamily="50" charset="-128"/>
              </a:rPr>
              <a:t>エコキュート：関西電力㈱、エコジョーズ：東京瓦斯㈱、エコウィル：大阪瓦斯㈱</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エネファーム：東京瓦斯㈱、大阪瓦斯㈱、</a:t>
            </a:r>
            <a:r>
              <a:rPr lang="en-US" altLang="ja-JP" sz="1000" dirty="0" smtClean="0">
                <a:latin typeface="Meiryo UI" pitchFamily="50" charset="-128"/>
                <a:ea typeface="Meiryo UI" pitchFamily="50" charset="-128"/>
                <a:cs typeface="Meiryo UI" pitchFamily="50" charset="-128"/>
              </a:rPr>
              <a:t>JXTG</a:t>
            </a:r>
            <a:r>
              <a:rPr lang="ja-JP" altLang="en-US" sz="1000" dirty="0" smtClean="0">
                <a:latin typeface="Meiryo UI" pitchFamily="50" charset="-128"/>
                <a:ea typeface="Meiryo UI" pitchFamily="50" charset="-128"/>
                <a:cs typeface="Meiryo UI" pitchFamily="50" charset="-128"/>
              </a:rPr>
              <a:t>エネルギー㈱</a:t>
            </a:r>
            <a:endParaRPr lang="en-US" altLang="ja-JP" sz="10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18158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プランの目標と効果（イメージ）</a:t>
            </a:r>
            <a:endParaRPr lang="ja-JP" sz="3600" dirty="0">
              <a:solidFill>
                <a:schemeClr val="bg1"/>
              </a:solidFill>
              <a:ea typeface="HGP創英角ｺﾞｼｯｸUB" pitchFamily="50" charset="-128"/>
              <a:cs typeface="ＭＳ Ｐゴシック" charset="-128"/>
            </a:endParaRPr>
          </a:p>
        </p:txBody>
      </p:sp>
      <p:sp>
        <p:nvSpPr>
          <p:cNvPr id="30" name="正方形/長方形 29"/>
          <p:cNvSpPr/>
          <p:nvPr/>
        </p:nvSpPr>
        <p:spPr>
          <a:xfrm>
            <a:off x="704528" y="1916833"/>
            <a:ext cx="8496944" cy="2376264"/>
          </a:xfrm>
          <a:prstGeom prst="rect">
            <a:avLst/>
          </a:prstGeom>
          <a:ln>
            <a:prstDash val="sysDash"/>
          </a:ln>
        </p:spPr>
        <p:style>
          <a:lnRef idx="1">
            <a:schemeClr val="dk1"/>
          </a:lnRef>
          <a:fillRef idx="0">
            <a:schemeClr val="dk1"/>
          </a:fillRef>
          <a:effectRef idx="0">
            <a:schemeClr val="dk1"/>
          </a:effectRef>
          <a:fontRef idx="minor">
            <a:schemeClr val="tx1"/>
          </a:fontRef>
        </p:style>
        <p:txBody>
          <a:bodyPr rtlCol="0" anchor="ctr"/>
          <a:lstStyle/>
          <a:p>
            <a:pPr>
              <a:spcAft>
                <a:spcPts val="600"/>
              </a:spcAft>
            </a:pPr>
            <a:r>
              <a:rPr kumimoji="1" lang="ja-JP" altLang="en-US" sz="1400" dirty="0" smtClean="0">
                <a:latin typeface="Meiryo UI" pitchFamily="50" charset="-128"/>
                <a:ea typeface="Meiryo UI" pitchFamily="50" charset="-128"/>
                <a:cs typeface="Meiryo UI" pitchFamily="50" charset="-128"/>
              </a:rPr>
              <a:t>　</a:t>
            </a:r>
            <a:endParaRPr kumimoji="1" lang="en-US" altLang="ja-JP" sz="1600" b="1" dirty="0" smtClean="0">
              <a:latin typeface="Meiryo UI" pitchFamily="50" charset="-128"/>
              <a:ea typeface="Meiryo UI" pitchFamily="50" charset="-128"/>
              <a:cs typeface="Meiryo UI" pitchFamily="50" charset="-128"/>
            </a:endParaRPr>
          </a:p>
          <a:p>
            <a:pPr marL="174625"/>
            <a:r>
              <a:rPr kumimoji="1" lang="ja-JP" altLang="en-US" sz="1400" b="1" dirty="0" smtClean="0">
                <a:latin typeface="Meiryo UI" pitchFamily="50" charset="-128"/>
                <a:ea typeface="Meiryo UI" pitchFamily="50" charset="-128"/>
                <a:cs typeface="Meiryo UI" pitchFamily="50" charset="-128"/>
              </a:rPr>
              <a:t>（１</a:t>
            </a:r>
            <a:r>
              <a:rPr lang="ja-JP" altLang="en-US" sz="1400" b="1" dirty="0" smtClean="0">
                <a:latin typeface="Meiryo UI" pitchFamily="50" charset="-128"/>
                <a:ea typeface="Meiryo UI" pitchFamily="50" charset="-128"/>
                <a:cs typeface="Meiryo UI" pitchFamily="50" charset="-128"/>
              </a:rPr>
              <a:t>）再生可能エネルギーの普及拡大</a:t>
            </a:r>
            <a:endParaRPr lang="en-US" altLang="ja-JP" sz="1400" b="1" dirty="0" smtClean="0">
              <a:latin typeface="Meiryo UI" pitchFamily="50" charset="-128"/>
              <a:ea typeface="Meiryo UI" pitchFamily="50" charset="-128"/>
              <a:cs typeface="Meiryo UI" pitchFamily="50" charset="-128"/>
            </a:endParaRPr>
          </a:p>
          <a:p>
            <a:pPr marL="446088" indent="88900">
              <a:spcAft>
                <a:spcPts val="600"/>
              </a:spcAft>
            </a:pPr>
            <a:r>
              <a:rPr kumimoji="1" lang="ja-JP" altLang="en-US" sz="1200" dirty="0" smtClean="0">
                <a:latin typeface="Meiryo UI" pitchFamily="50" charset="-128"/>
                <a:ea typeface="Meiryo UI" pitchFamily="50" charset="-128"/>
                <a:cs typeface="Meiryo UI" pitchFamily="50" charset="-128"/>
              </a:rPr>
              <a:t>大阪の地域特性を考慮し、太陽光発電の普及促進に力点を置き、</a:t>
            </a:r>
            <a:r>
              <a:rPr kumimoji="1" lang="en-US" altLang="ja-JP" sz="1200" dirty="0" smtClean="0">
                <a:latin typeface="Meiryo UI" pitchFamily="50" charset="-128"/>
                <a:ea typeface="Meiryo UI" pitchFamily="50" charset="-128"/>
                <a:cs typeface="Meiryo UI" pitchFamily="50" charset="-128"/>
              </a:rPr>
              <a:t>2020</a:t>
            </a:r>
            <a:r>
              <a:rPr kumimoji="1" lang="ja-JP" altLang="en-US" sz="1200" dirty="0" smtClean="0">
                <a:latin typeface="Meiryo UI" pitchFamily="50" charset="-128"/>
                <a:ea typeface="Meiryo UI" pitchFamily="50" charset="-128"/>
                <a:cs typeface="Meiryo UI" pitchFamily="50" charset="-128"/>
              </a:rPr>
              <a:t>年度までに</a:t>
            </a:r>
            <a:r>
              <a:rPr lang="ja-JP" altLang="en-US" sz="1200" dirty="0" smtClean="0">
                <a:latin typeface="Meiryo UI" pitchFamily="50" charset="-128"/>
                <a:ea typeface="Meiryo UI" pitchFamily="50" charset="-128"/>
                <a:cs typeface="Meiryo UI" pitchFamily="50" charset="-128"/>
              </a:rPr>
              <a:t>府域で</a:t>
            </a:r>
            <a:r>
              <a:rPr lang="en-US" altLang="ja-JP" sz="1200" dirty="0" smtClean="0">
                <a:latin typeface="Meiryo UI" pitchFamily="50" charset="-128"/>
                <a:ea typeface="Meiryo UI" pitchFamily="50" charset="-128"/>
                <a:cs typeface="Meiryo UI" pitchFamily="50" charset="-128"/>
              </a:rPr>
              <a:t>90</a:t>
            </a:r>
            <a:r>
              <a:rPr lang="ja-JP" altLang="en-US" sz="1200" dirty="0" smtClean="0">
                <a:latin typeface="Meiryo UI" pitchFamily="50" charset="-128"/>
                <a:ea typeface="Meiryo UI" pitchFamily="50" charset="-128"/>
                <a:cs typeface="Meiryo UI" pitchFamily="50" charset="-128"/>
              </a:rPr>
              <a:t>万</a:t>
            </a:r>
            <a:r>
              <a:rPr lang="en-US" altLang="ja-JP" sz="1200" dirty="0" smtClean="0">
                <a:latin typeface="Meiryo UI" pitchFamily="50" charset="-128"/>
                <a:ea typeface="Meiryo UI" pitchFamily="50" charset="-128"/>
                <a:cs typeface="Meiryo UI" pitchFamily="50" charset="-128"/>
              </a:rPr>
              <a:t>kW</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住宅用</a:t>
            </a:r>
            <a:r>
              <a:rPr lang="en-US" altLang="ja-JP" sz="1200" dirty="0" smtClean="0">
                <a:solidFill>
                  <a:schemeClr val="tx1"/>
                </a:solidFill>
                <a:latin typeface="Meiryo UI" pitchFamily="50" charset="-128"/>
                <a:ea typeface="Meiryo UI" pitchFamily="50" charset="-128"/>
                <a:cs typeface="Meiryo UI" pitchFamily="50" charset="-128"/>
              </a:rPr>
              <a:t>:62</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非住宅用</a:t>
            </a:r>
            <a:r>
              <a:rPr lang="en-US" altLang="ja-JP" sz="1200" dirty="0" smtClean="0">
                <a:solidFill>
                  <a:schemeClr val="tx1"/>
                </a:solidFill>
                <a:latin typeface="Meiryo UI" pitchFamily="50" charset="-128"/>
                <a:ea typeface="Meiryo UI" pitchFamily="50" charset="-128"/>
                <a:cs typeface="Meiryo UI" pitchFamily="50" charset="-128"/>
              </a:rPr>
              <a:t>:28</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latin typeface="Meiryo UI" pitchFamily="50" charset="-128"/>
                <a:ea typeface="Meiryo UI" pitchFamily="50" charset="-128"/>
                <a:cs typeface="Meiryo UI" pitchFamily="50" charset="-128"/>
              </a:rPr>
              <a:t>の太</a:t>
            </a:r>
            <a:r>
              <a:rPr lang="ja-JP" altLang="en-US" sz="1200" dirty="0" smtClean="0">
                <a:latin typeface="Meiryo UI" pitchFamily="50" charset="-128"/>
                <a:ea typeface="Meiryo UI" pitchFamily="50" charset="-128"/>
                <a:cs typeface="Meiryo UI" pitchFamily="50" charset="-128"/>
              </a:rPr>
              <a:t>陽光発電の増加を目指します！</a:t>
            </a:r>
            <a:endParaRPr kumimoji="1" lang="en-US" altLang="ja-JP" sz="1200" dirty="0" smtClean="0">
              <a:latin typeface="Meiryo UI" pitchFamily="50" charset="-128"/>
              <a:ea typeface="Meiryo UI" pitchFamily="50" charset="-128"/>
              <a:cs typeface="Meiryo UI" pitchFamily="50" charset="-128"/>
            </a:endParaRPr>
          </a:p>
          <a:p>
            <a:pPr marL="177800"/>
            <a:r>
              <a:rPr lang="ja-JP" altLang="en-US" sz="1400" b="1" dirty="0" smtClean="0">
                <a:latin typeface="Meiryo UI" pitchFamily="50" charset="-128"/>
                <a:ea typeface="Meiryo UI" pitchFamily="50" charset="-128"/>
                <a:cs typeface="Meiryo UI" pitchFamily="50" charset="-128"/>
              </a:rPr>
              <a:t>（２</a:t>
            </a: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エネルギー消費の</a:t>
            </a:r>
            <a:r>
              <a:rPr lang="ja-JP" altLang="en-US" sz="1400" b="1" dirty="0">
                <a:latin typeface="Meiryo UI" pitchFamily="50" charset="-128"/>
                <a:ea typeface="Meiryo UI" pitchFamily="50" charset="-128"/>
                <a:cs typeface="Meiryo UI" pitchFamily="50" charset="-128"/>
              </a:rPr>
              <a:t>抑制　（</a:t>
            </a:r>
            <a:r>
              <a:rPr lang="ja-JP" altLang="en-US" sz="1400" b="1" dirty="0" smtClean="0">
                <a:latin typeface="Meiryo UI" pitchFamily="50" charset="-128"/>
                <a:ea typeface="Meiryo UI" pitchFamily="50" charset="-128"/>
                <a:cs typeface="Meiryo UI" pitchFamily="50" charset="-128"/>
              </a:rPr>
              <a:t>省エネ型ライフスタイルへの転換等）</a:t>
            </a:r>
            <a:endParaRPr lang="en-US" altLang="ja-JP" sz="1400" b="1" dirty="0" smtClean="0">
              <a:latin typeface="Meiryo UI" pitchFamily="50" charset="-128"/>
              <a:ea typeface="Meiryo UI" pitchFamily="50" charset="-128"/>
              <a:cs typeface="Meiryo UI" pitchFamily="50" charset="-128"/>
            </a:endParaRPr>
          </a:p>
          <a:p>
            <a:pPr marL="446088" indent="87313">
              <a:spcAft>
                <a:spcPts val="600"/>
              </a:spcAft>
            </a:pPr>
            <a:r>
              <a:rPr lang="ja-JP" altLang="en-US" sz="1200" dirty="0" smtClean="0">
                <a:latin typeface="Meiryo UI" pitchFamily="50" charset="-128"/>
                <a:ea typeface="Meiryo UI" pitchFamily="50" charset="-128"/>
                <a:cs typeface="Meiryo UI" pitchFamily="50" charset="-128"/>
              </a:rPr>
              <a:t>省エネ機器･設備の導入促進等を図り、エネルギーを有効利用して無理なくエネルギー使用量を削減できる省エネルギー社会の構築を目指します！</a:t>
            </a:r>
            <a:endParaRPr lang="en-US" altLang="ja-JP" sz="1200" dirty="0" smtClean="0">
              <a:latin typeface="Meiryo UI" pitchFamily="50" charset="-128"/>
              <a:ea typeface="Meiryo UI" pitchFamily="50" charset="-128"/>
              <a:cs typeface="Meiryo UI" pitchFamily="50" charset="-128"/>
            </a:endParaRPr>
          </a:p>
          <a:p>
            <a:pPr marL="177800"/>
            <a:r>
              <a:rPr kumimoji="1" lang="ja-JP" altLang="en-US" sz="1400" b="1" dirty="0" smtClean="0">
                <a:latin typeface="Meiryo UI" pitchFamily="50" charset="-128"/>
                <a:ea typeface="Meiryo UI" pitchFamily="50" charset="-128"/>
                <a:cs typeface="Meiryo UI" pitchFamily="50" charset="-128"/>
              </a:rPr>
              <a:t>（３）</a:t>
            </a:r>
            <a:r>
              <a:rPr lang="ja-JP" altLang="en-US" sz="1400" b="1" dirty="0" smtClean="0">
                <a:latin typeface="Meiryo UI" pitchFamily="50" charset="-128"/>
                <a:ea typeface="Meiryo UI" pitchFamily="50" charset="-128"/>
                <a:cs typeface="Meiryo UI" pitchFamily="50" charset="-128"/>
              </a:rPr>
              <a:t>電力</a:t>
            </a:r>
            <a:r>
              <a:rPr lang="ja-JP" altLang="en-US" sz="1400" b="1" dirty="0">
                <a:latin typeface="Meiryo UI" pitchFamily="50" charset="-128"/>
                <a:ea typeface="Meiryo UI" pitchFamily="50" charset="-128"/>
                <a:cs typeface="Meiryo UI" pitchFamily="50" charset="-128"/>
              </a:rPr>
              <a:t>需要の平準化と電力供給の</a:t>
            </a:r>
            <a:r>
              <a:rPr lang="ja-JP" altLang="en-US" sz="1400" b="1" dirty="0" smtClean="0">
                <a:latin typeface="Meiryo UI" pitchFamily="50" charset="-128"/>
                <a:ea typeface="Meiryo UI" pitchFamily="50" charset="-128"/>
                <a:cs typeface="Meiryo UI" pitchFamily="50" charset="-128"/>
              </a:rPr>
              <a:t>安定化</a:t>
            </a:r>
            <a:endParaRPr lang="en-US" altLang="ja-JP" sz="1400" b="1" dirty="0" smtClean="0">
              <a:latin typeface="Meiryo UI" pitchFamily="50" charset="-128"/>
              <a:ea typeface="Meiryo UI" pitchFamily="50" charset="-128"/>
              <a:cs typeface="Meiryo UI" pitchFamily="50" charset="-128"/>
            </a:endParaRPr>
          </a:p>
          <a:p>
            <a:pPr marL="446088" indent="88900"/>
            <a:r>
              <a:rPr kumimoji="1" lang="ja-JP" altLang="en-US" sz="1200" dirty="0" smtClean="0">
                <a:solidFill>
                  <a:schemeClr val="tx1"/>
                </a:solidFill>
                <a:latin typeface="Meiryo UI" pitchFamily="50" charset="-128"/>
                <a:ea typeface="Meiryo UI" pitchFamily="50" charset="-128"/>
                <a:cs typeface="Meiryo UI" pitchFamily="50" charset="-128"/>
              </a:rPr>
              <a:t>ガス冷暖房等の導入により</a:t>
            </a:r>
            <a:r>
              <a:rPr kumimoji="1" lang="en-US" altLang="ja-JP" sz="1200" dirty="0" smtClean="0">
                <a:solidFill>
                  <a:schemeClr val="tx1"/>
                </a:solidFill>
                <a:latin typeface="Meiryo UI" pitchFamily="50" charset="-128"/>
                <a:ea typeface="Meiryo UI" pitchFamily="50" charset="-128"/>
                <a:cs typeface="Meiryo UI" pitchFamily="50" charset="-128"/>
              </a:rPr>
              <a:t>25</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r>
              <a:rPr kumimoji="1" lang="ja-JP" altLang="en-US" sz="1200" dirty="0" smtClean="0">
                <a:solidFill>
                  <a:schemeClr val="tx1"/>
                </a:solidFill>
                <a:latin typeface="Meiryo UI" pitchFamily="50" charset="-128"/>
                <a:ea typeface="Meiryo UI" pitchFamily="50" charset="-128"/>
                <a:cs typeface="Meiryo UI" pitchFamily="50" charset="-128"/>
              </a:rPr>
              <a:t>の電力需要を削減するとともに、分散型</a:t>
            </a:r>
            <a:r>
              <a:rPr lang="ja-JP" altLang="en-US" sz="1200" dirty="0" smtClean="0">
                <a:solidFill>
                  <a:schemeClr val="tx1"/>
                </a:solidFill>
                <a:latin typeface="Meiryo UI" pitchFamily="50" charset="-128"/>
                <a:ea typeface="Meiryo UI" pitchFamily="50" charset="-128"/>
                <a:cs typeface="Meiryo UI" pitchFamily="50" charset="-128"/>
              </a:rPr>
              <a:t>電源等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コージェネレーション等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の導入により新たに</a:t>
            </a:r>
            <a:r>
              <a:rPr lang="en-US" altLang="ja-JP" sz="1200" dirty="0" smtClean="0">
                <a:solidFill>
                  <a:schemeClr val="tx1"/>
                </a:solidFill>
                <a:latin typeface="Meiryo UI" pitchFamily="50" charset="-128"/>
                <a:ea typeface="Meiryo UI" pitchFamily="50" charset="-128"/>
                <a:cs typeface="Meiryo UI" pitchFamily="50" charset="-128"/>
              </a:rPr>
              <a:t>35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smtClean="0">
                <a:solidFill>
                  <a:schemeClr val="tx1"/>
                </a:solidFill>
                <a:latin typeface="Meiryo UI" pitchFamily="50" charset="-128"/>
                <a:ea typeface="Meiryo UI" pitchFamily="50" charset="-128"/>
                <a:cs typeface="Meiryo UI" pitchFamily="50" charset="-128"/>
              </a:rPr>
              <a:t>の供給力を</a:t>
            </a:r>
            <a:r>
              <a:rPr kumimoji="1" lang="ja-JP" altLang="en-US" sz="1200" dirty="0" smtClean="0">
                <a:solidFill>
                  <a:schemeClr val="tx1"/>
                </a:solidFill>
                <a:latin typeface="Meiryo UI" pitchFamily="50" charset="-128"/>
                <a:ea typeface="Meiryo UI" pitchFamily="50" charset="-128"/>
                <a:cs typeface="Meiryo UI" pitchFamily="50" charset="-128"/>
              </a:rPr>
              <a:t>確保します</a:t>
            </a:r>
            <a:r>
              <a:rPr kumimoji="1" lang="ja-JP" altLang="en-US" sz="1200" dirty="0" smtClean="0">
                <a:latin typeface="Meiryo UI" pitchFamily="50" charset="-128"/>
                <a:ea typeface="Meiryo UI" pitchFamily="50" charset="-128"/>
                <a:cs typeface="Meiryo UI" pitchFamily="50" charset="-128"/>
              </a:rPr>
              <a:t>！</a:t>
            </a:r>
            <a:endParaRPr kumimoji="1" lang="en-US" altLang="ja-JP" sz="1200" dirty="0" smtClean="0">
              <a:latin typeface="Meiryo UI" pitchFamily="50" charset="-128"/>
              <a:ea typeface="Meiryo UI" pitchFamily="50" charset="-128"/>
              <a:cs typeface="Meiryo UI" pitchFamily="50" charset="-128"/>
            </a:endParaRPr>
          </a:p>
        </p:txBody>
      </p:sp>
      <p:sp>
        <p:nvSpPr>
          <p:cNvPr id="14" name="角丸四角形 13"/>
          <p:cNvSpPr/>
          <p:nvPr/>
        </p:nvSpPr>
        <p:spPr>
          <a:xfrm>
            <a:off x="344487" y="764704"/>
            <a:ext cx="9272413" cy="936104"/>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プランに示した３つの目標に基づき、大阪府･大阪市が施策･事業を展開することにより、大阪府域での電力供給力の増加</a:t>
            </a:r>
            <a:r>
              <a:rPr lang="ja-JP" altLang="en-US" sz="1600" b="1" dirty="0">
                <a:latin typeface="Meiryo UI" pitchFamily="50" charset="-128"/>
                <a:ea typeface="Meiryo UI" pitchFamily="50" charset="-128"/>
                <a:cs typeface="Meiryo UI" pitchFamily="50" charset="-128"/>
              </a:rPr>
              <a:t>（地産</a:t>
            </a:r>
            <a:r>
              <a:rPr lang="ja-JP" altLang="en-US" sz="1600" b="1" dirty="0" smtClean="0">
                <a:latin typeface="Meiryo UI" pitchFamily="50" charset="-128"/>
                <a:ea typeface="Meiryo UI" pitchFamily="50" charset="-128"/>
                <a:cs typeface="Meiryo UI" pitchFamily="50" charset="-128"/>
              </a:rPr>
              <a:t>）及び地域</a:t>
            </a:r>
            <a:r>
              <a:rPr lang="ja-JP" altLang="en-US" sz="1600" b="1" dirty="0">
                <a:latin typeface="Meiryo UI" pitchFamily="50" charset="-128"/>
                <a:ea typeface="Meiryo UI" pitchFamily="50" charset="-128"/>
                <a:cs typeface="Meiryo UI" pitchFamily="50" charset="-128"/>
              </a:rPr>
              <a:t>特性に</a:t>
            </a:r>
            <a:r>
              <a:rPr lang="ja-JP" altLang="en-US" sz="1600" b="1" dirty="0" smtClean="0">
                <a:latin typeface="Meiryo UI" pitchFamily="50" charset="-128"/>
                <a:ea typeface="Meiryo UI" pitchFamily="50" charset="-128"/>
                <a:cs typeface="Meiryo UI" pitchFamily="50" charset="-128"/>
              </a:rPr>
              <a:t>応じた電力消費</a:t>
            </a:r>
            <a:r>
              <a:rPr lang="ja-JP" altLang="en-US" sz="1600" b="1" dirty="0">
                <a:latin typeface="Meiryo UI" pitchFamily="50" charset="-128"/>
                <a:ea typeface="Meiryo UI" pitchFamily="50" charset="-128"/>
                <a:cs typeface="Meiryo UI" pitchFamily="50" charset="-128"/>
              </a:rPr>
              <a:t>（地消</a:t>
            </a:r>
            <a:r>
              <a:rPr lang="ja-JP" altLang="en-US" sz="1600" b="1" dirty="0" smtClean="0">
                <a:latin typeface="Meiryo UI" pitchFamily="50" charset="-128"/>
                <a:ea typeface="Meiryo UI" pitchFamily="50" charset="-128"/>
                <a:cs typeface="Meiryo UI" pitchFamily="50" charset="-128"/>
              </a:rPr>
              <a:t>）を推進することで、産業活動をはじめ</a:t>
            </a:r>
            <a:r>
              <a:rPr lang="ja-JP" altLang="en-US" sz="1600" b="1" dirty="0" smtClean="0">
                <a:solidFill>
                  <a:schemeClr val="tx1"/>
                </a:solidFill>
                <a:latin typeface="Meiryo UI" pitchFamily="50" charset="-128"/>
                <a:ea typeface="Meiryo UI" pitchFamily="50" charset="-128"/>
                <a:cs typeface="Meiryo UI" pitchFamily="50" charset="-128"/>
              </a:rPr>
              <a:t>大阪の成長や安定した府民生活と調和のとれた、</a:t>
            </a:r>
            <a:r>
              <a:rPr lang="ja-JP" altLang="en-US" sz="1600" b="1" dirty="0" smtClean="0">
                <a:latin typeface="Meiryo UI" pitchFamily="50" charset="-128"/>
                <a:ea typeface="Meiryo UI" pitchFamily="50" charset="-128"/>
                <a:cs typeface="Meiryo UI" pitchFamily="50" charset="-128"/>
              </a:rPr>
              <a:t>新たなエネルギー社会の構築を目指します。</a:t>
            </a:r>
            <a:endParaRPr lang="en-US" altLang="ja-JP" sz="1600" b="1" dirty="0" smtClean="0">
              <a:latin typeface="Meiryo UI" pitchFamily="50" charset="-128"/>
              <a:ea typeface="Meiryo UI" pitchFamily="50" charset="-128"/>
              <a:cs typeface="Meiryo UI" pitchFamily="50" charset="-128"/>
            </a:endParaRPr>
          </a:p>
        </p:txBody>
      </p:sp>
      <p:grpSp>
        <p:nvGrpSpPr>
          <p:cNvPr id="15" name="グループ化 14"/>
          <p:cNvGrpSpPr/>
          <p:nvPr/>
        </p:nvGrpSpPr>
        <p:grpSpPr>
          <a:xfrm>
            <a:off x="795925" y="4744279"/>
            <a:ext cx="8489929" cy="1997089"/>
            <a:chOff x="979599" y="2459617"/>
            <a:chExt cx="8489929" cy="1997089"/>
          </a:xfrm>
        </p:grpSpPr>
        <p:sp>
          <p:nvSpPr>
            <p:cNvPr id="17" name="正方形/長方形 16"/>
            <p:cNvSpPr/>
            <p:nvPr/>
          </p:nvSpPr>
          <p:spPr>
            <a:xfrm>
              <a:off x="1476642" y="2459618"/>
              <a:ext cx="3604986" cy="9674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200" dirty="0" smtClean="0">
                  <a:solidFill>
                    <a:schemeClr val="tx1"/>
                  </a:solidFill>
                  <a:latin typeface="Meiryo UI" pitchFamily="50" charset="-128"/>
                  <a:ea typeface="Meiryo UI" pitchFamily="50" charset="-128"/>
                  <a:cs typeface="Meiryo UI" pitchFamily="50" charset="-128"/>
                </a:rPr>
                <a:t>･太陽光発電による供給力の確保：</a:t>
              </a:r>
              <a:r>
                <a:rPr kumimoji="1" lang="en-US" altLang="ja-JP" sz="1200" dirty="0" smtClean="0">
                  <a:solidFill>
                    <a:schemeClr val="tx1"/>
                  </a:solidFill>
                  <a:latin typeface="Meiryo UI" pitchFamily="50" charset="-128"/>
                  <a:ea typeface="Meiryo UI" pitchFamily="50" charset="-128"/>
                  <a:cs typeface="Meiryo UI" pitchFamily="50" charset="-128"/>
                </a:rPr>
                <a:t>90</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･分散型</a:t>
              </a:r>
              <a:r>
                <a:rPr lang="ja-JP" altLang="en-US" sz="1200" dirty="0">
                  <a:solidFill>
                    <a:schemeClr val="tx1"/>
                  </a:solidFill>
                  <a:latin typeface="Meiryo UI" pitchFamily="50" charset="-128"/>
                  <a:ea typeface="Meiryo UI" pitchFamily="50" charset="-128"/>
                  <a:cs typeface="Meiryo UI" pitchFamily="50" charset="-128"/>
                </a:rPr>
                <a:t>電源（コージェネレーション等）による</a:t>
              </a:r>
            </a:p>
            <a:p>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供給力の確保：</a:t>
              </a:r>
              <a:r>
                <a:rPr lang="en-US" altLang="ja-JP" sz="1200" dirty="0" smtClean="0">
                  <a:solidFill>
                    <a:schemeClr val="tx1"/>
                  </a:solidFill>
                  <a:latin typeface="Meiryo UI" pitchFamily="50" charset="-128"/>
                  <a:ea typeface="Meiryo UI" pitchFamily="50" charset="-128"/>
                  <a:cs typeface="Meiryo UI" pitchFamily="50" charset="-128"/>
                </a:rPr>
                <a:t>30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廃棄物</a:t>
              </a:r>
              <a:r>
                <a:rPr lang="ja-JP" altLang="en-US" sz="1200" dirty="0" smtClean="0">
                  <a:solidFill>
                    <a:schemeClr val="tx1"/>
                  </a:solidFill>
                  <a:latin typeface="Meiryo UI" pitchFamily="50" charset="-128"/>
                  <a:ea typeface="Meiryo UI" pitchFamily="50" charset="-128"/>
                  <a:cs typeface="Meiryo UI" pitchFamily="50" charset="-128"/>
                </a:rPr>
                <a:t>発電等による供給力の確保：</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3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18" name="正方形/長方形 17"/>
            <p:cNvSpPr/>
            <p:nvPr/>
          </p:nvSpPr>
          <p:spPr>
            <a:xfrm>
              <a:off x="996165" y="2459618"/>
              <a:ext cx="480476" cy="96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増加</a:t>
              </a:r>
              <a:endParaRPr lang="ja-JP" altLang="en-US" sz="1400" dirty="0">
                <a:latin typeface="メイリオ" pitchFamily="50" charset="-128"/>
                <a:ea typeface="メイリオ" pitchFamily="50" charset="-128"/>
                <a:cs typeface="メイリオ" pitchFamily="50" charset="-128"/>
              </a:endParaRPr>
            </a:p>
            <a:p>
              <a:pPr algn="ctr"/>
              <a:r>
                <a:rPr kumimoji="1" lang="ja-JP" altLang="en-US" sz="1400" dirty="0" smtClean="0">
                  <a:latin typeface="メイリオ" pitchFamily="50" charset="-128"/>
                  <a:ea typeface="メイリオ" pitchFamily="50" charset="-128"/>
                  <a:cs typeface="メイリオ" pitchFamily="50" charset="-128"/>
                </a:rPr>
                <a:t>供給力の</a:t>
              </a:r>
            </a:p>
          </p:txBody>
        </p:sp>
        <p:sp>
          <p:nvSpPr>
            <p:cNvPr id="19" name="二等辺三角形 18"/>
            <p:cNvSpPr/>
            <p:nvPr/>
          </p:nvSpPr>
          <p:spPr>
            <a:xfrm rot="5400000">
              <a:off x="4811150" y="2802102"/>
              <a:ext cx="954999"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464621" y="2459618"/>
              <a:ext cx="1512168" cy="9601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125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2" name="正方形/長方形 21"/>
            <p:cNvSpPr/>
            <p:nvPr/>
          </p:nvSpPr>
          <p:spPr>
            <a:xfrm>
              <a:off x="1476641" y="3533055"/>
              <a:ext cx="3604986" cy="9120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･ガス冷暖房等による需要の削減：</a:t>
              </a:r>
              <a:r>
                <a:rPr lang="en-US" altLang="ja-JP" sz="1200" dirty="0" smtClean="0">
                  <a:solidFill>
                    <a:schemeClr val="tx1"/>
                  </a:solidFill>
                  <a:latin typeface="Meiryo UI" pitchFamily="50" charset="-128"/>
                  <a:ea typeface="Meiryo UI" pitchFamily="50" charset="-128"/>
                  <a:cs typeface="Meiryo UI" pitchFamily="50" charset="-128"/>
                </a:rPr>
                <a:t>20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a:t>
              </a:r>
              <a:r>
                <a:rPr lang="en-US" altLang="ja-JP" sz="1200" dirty="0" smtClean="0">
                  <a:solidFill>
                    <a:schemeClr val="tx1"/>
                  </a:solidFill>
                  <a:latin typeface="Meiryo UI" pitchFamily="50" charset="-128"/>
                  <a:ea typeface="Meiryo UI" pitchFamily="50" charset="-128"/>
                  <a:cs typeface="Meiryo UI" pitchFamily="50" charset="-128"/>
                </a:rPr>
                <a:t>BEMS</a:t>
              </a:r>
              <a:r>
                <a:rPr lang="ja-JP" altLang="en-US" sz="1200" dirty="0" smtClean="0">
                  <a:solidFill>
                    <a:schemeClr val="tx1"/>
                  </a:solidFill>
                  <a:latin typeface="Meiryo UI" pitchFamily="50" charset="-128"/>
                  <a:ea typeface="Meiryo UI" pitchFamily="50" charset="-128"/>
                  <a:cs typeface="Meiryo UI" pitchFamily="50" charset="-128"/>
                </a:rPr>
                <a:t>等</a:t>
              </a:r>
              <a:r>
                <a:rPr lang="ja-JP" altLang="en-US" sz="1200" dirty="0">
                  <a:solidFill>
                    <a:schemeClr val="tx1"/>
                  </a:solidFill>
                  <a:latin typeface="Meiryo UI" pitchFamily="50" charset="-128"/>
                  <a:ea typeface="Meiryo UI" pitchFamily="50" charset="-128"/>
                  <a:cs typeface="Meiryo UI" pitchFamily="50" charset="-128"/>
                </a:rPr>
                <a:t>に</a:t>
              </a:r>
              <a:r>
                <a:rPr lang="ja-JP" altLang="en-US" sz="1200" dirty="0" smtClean="0">
                  <a:solidFill>
                    <a:schemeClr val="tx1"/>
                  </a:solidFill>
                  <a:latin typeface="Meiryo UI" pitchFamily="50" charset="-128"/>
                  <a:ea typeface="Meiryo UI" pitchFamily="50" charset="-128"/>
                  <a:cs typeface="Meiryo UI" pitchFamily="50" charset="-128"/>
                </a:rPr>
                <a:t>よる需要</a:t>
              </a:r>
              <a:r>
                <a:rPr lang="ja-JP" altLang="en-US" sz="1200" dirty="0">
                  <a:solidFill>
                    <a:schemeClr val="tx1"/>
                  </a:solidFill>
                  <a:latin typeface="Meiryo UI" pitchFamily="50" charset="-128"/>
                  <a:ea typeface="Meiryo UI" pitchFamily="50" charset="-128"/>
                  <a:cs typeface="Meiryo UI" pitchFamily="50" charset="-128"/>
                </a:rPr>
                <a:t>の</a:t>
              </a:r>
              <a:r>
                <a:rPr lang="ja-JP" altLang="en-US" sz="1200" dirty="0" smtClean="0">
                  <a:solidFill>
                    <a:schemeClr val="tx1"/>
                  </a:solidFill>
                  <a:latin typeface="Meiryo UI" pitchFamily="50" charset="-128"/>
                  <a:ea typeface="Meiryo UI" pitchFamily="50" charset="-128"/>
                  <a:cs typeface="Meiryo UI" pitchFamily="50" charset="-128"/>
                </a:rPr>
                <a:t>削減：</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800" dirty="0" smtClean="0">
                  <a:solidFill>
                    <a:schemeClr val="tx1"/>
                  </a:solidFill>
                  <a:latin typeface="Meiryo UI" pitchFamily="50" charset="-128"/>
                  <a:ea typeface="Meiryo UI" pitchFamily="50" charset="-128"/>
                  <a:cs typeface="Meiryo UI" pitchFamily="50" charset="-128"/>
                </a:rPr>
                <a:t>(BEMS</a:t>
              </a:r>
              <a:r>
                <a:rPr lang="ja-JP" altLang="en-US" sz="800" dirty="0" smtClean="0">
                  <a:solidFill>
                    <a:schemeClr val="tx1"/>
                  </a:solidFill>
                  <a:latin typeface="Meiryo UI" pitchFamily="50" charset="-128"/>
                  <a:ea typeface="Meiryo UI" pitchFamily="50" charset="-128"/>
                  <a:cs typeface="Meiryo UI" pitchFamily="50" charset="-128"/>
                </a:rPr>
                <a:t>とはビルのエネルギーを管理し、電力使用量の削減を図るシステムのこと）</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979599" y="3521766"/>
              <a:ext cx="497042" cy="934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削減</a:t>
              </a:r>
              <a:endParaRPr lang="en-US" altLang="ja-JP" sz="1400" dirty="0" smtClean="0">
                <a:latin typeface="メイリオ" pitchFamily="50" charset="-128"/>
                <a:ea typeface="メイリオ" pitchFamily="50" charset="-128"/>
                <a:cs typeface="メイリオ" pitchFamily="50" charset="-128"/>
              </a:endParaRPr>
            </a:p>
            <a:p>
              <a:pPr algn="ctr"/>
              <a:r>
                <a:rPr lang="ja-JP" altLang="en-US" sz="1400" dirty="0" smtClean="0">
                  <a:latin typeface="メイリオ" pitchFamily="50" charset="-128"/>
                  <a:ea typeface="メイリオ" pitchFamily="50" charset="-128"/>
                  <a:cs typeface="メイリオ" pitchFamily="50" charset="-128"/>
                </a:rPr>
                <a:t>需要の</a:t>
              </a:r>
              <a:endParaRPr kumimoji="1" lang="ja-JP" altLang="en-US" sz="1400" dirty="0">
                <a:latin typeface="メイリオ" pitchFamily="50" charset="-128"/>
                <a:ea typeface="メイリオ" pitchFamily="50" charset="-128"/>
                <a:cs typeface="メイリオ" pitchFamily="50" charset="-128"/>
              </a:endParaRPr>
            </a:p>
          </p:txBody>
        </p:sp>
        <p:sp>
          <p:nvSpPr>
            <p:cNvPr id="24" name="二等辺三角形 23"/>
            <p:cNvSpPr/>
            <p:nvPr/>
          </p:nvSpPr>
          <p:spPr>
            <a:xfrm rot="5400000">
              <a:off x="4828098" y="3827748"/>
              <a:ext cx="954495" cy="3034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464621" y="3527648"/>
              <a:ext cx="1512168" cy="9061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6" name="二等辺三角形 25"/>
            <p:cNvSpPr/>
            <p:nvPr/>
          </p:nvSpPr>
          <p:spPr>
            <a:xfrm rot="5400000">
              <a:off x="6171589" y="3317362"/>
              <a:ext cx="1985515"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401272" y="2937117"/>
              <a:ext cx="2068256" cy="10051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b="1" dirty="0" smtClean="0">
                  <a:latin typeface="Meiryo UI" pitchFamily="50" charset="-128"/>
                  <a:ea typeface="Meiryo UI" pitchFamily="50" charset="-128"/>
                  <a:cs typeface="Meiryo UI" pitchFamily="50" charset="-128"/>
                </a:rPr>
                <a:t>150</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r>
                <a:rPr kumimoji="1" lang="ja-JP" altLang="en-US" sz="1600" b="1" dirty="0" smtClean="0">
                  <a:latin typeface="Meiryo UI" pitchFamily="50" charset="-128"/>
                  <a:ea typeface="Meiryo UI" pitchFamily="50" charset="-128"/>
                  <a:cs typeface="Meiryo UI" pitchFamily="50" charset="-128"/>
                </a:rPr>
                <a:t>以上</a:t>
              </a:r>
              <a:endParaRPr kumimoji="1" lang="en-US" altLang="ja-JP" b="1" dirty="0" smtClean="0">
                <a:latin typeface="Meiryo UI" pitchFamily="50" charset="-128"/>
                <a:ea typeface="Meiryo UI" pitchFamily="50" charset="-128"/>
                <a:cs typeface="Meiryo UI" pitchFamily="50" charset="-128"/>
              </a:endParaRPr>
            </a:p>
            <a:p>
              <a:pPr algn="ctr"/>
              <a:r>
                <a:rPr kumimoji="1" lang="ja-JP" altLang="en-US" b="1" dirty="0" smtClean="0">
                  <a:latin typeface="Meiryo UI" pitchFamily="50" charset="-128"/>
                  <a:ea typeface="Meiryo UI" pitchFamily="50" charset="-128"/>
                  <a:cs typeface="Meiryo UI" pitchFamily="50" charset="-128"/>
                </a:rPr>
                <a:t>を新たに創出</a:t>
              </a:r>
              <a:endParaRPr kumimoji="1" lang="en-US" altLang="ja-JP" b="1" dirty="0" smtClean="0">
                <a:latin typeface="Meiryo UI" pitchFamily="50" charset="-128"/>
                <a:ea typeface="Meiryo UI" pitchFamily="50" charset="-128"/>
                <a:cs typeface="Meiryo UI" pitchFamily="50" charset="-128"/>
              </a:endParaRPr>
            </a:p>
          </p:txBody>
        </p:sp>
      </p:grpSp>
      <p:sp>
        <p:nvSpPr>
          <p:cNvPr id="35" name="角丸四角形 34"/>
          <p:cNvSpPr/>
          <p:nvPr/>
        </p:nvSpPr>
        <p:spPr>
          <a:xfrm>
            <a:off x="560512" y="1988840"/>
            <a:ext cx="1944216"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＜プランの目標＞</a:t>
            </a:r>
            <a:endParaRPr lang="ja-JP" altLang="en-US" sz="1600" b="1" dirty="0">
              <a:latin typeface="Meiryo UI" pitchFamily="50" charset="-128"/>
              <a:ea typeface="Meiryo UI" pitchFamily="50" charset="-128"/>
              <a:cs typeface="Meiryo UI" pitchFamily="50" charset="-128"/>
            </a:endParaRPr>
          </a:p>
        </p:txBody>
      </p:sp>
      <p:sp>
        <p:nvSpPr>
          <p:cNvPr id="36" name="角丸四角形 35"/>
          <p:cNvSpPr/>
          <p:nvPr/>
        </p:nvSpPr>
        <p:spPr>
          <a:xfrm>
            <a:off x="488504" y="4403031"/>
            <a:ext cx="3672408"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a:t>
            </a:r>
            <a:r>
              <a:rPr lang="en-US" altLang="ja-JP" sz="1600" b="1" dirty="0" smtClean="0">
                <a:latin typeface="Meiryo UI" pitchFamily="50" charset="-128"/>
                <a:ea typeface="Meiryo UI" pitchFamily="50" charset="-128"/>
                <a:cs typeface="Meiryo UI" pitchFamily="50" charset="-128"/>
              </a:rPr>
              <a:t>2020</a:t>
            </a:r>
            <a:r>
              <a:rPr lang="ja-JP" altLang="en-US" sz="1600" b="1" dirty="0" smtClean="0">
                <a:latin typeface="Meiryo UI" pitchFamily="50" charset="-128"/>
                <a:ea typeface="Meiryo UI" pitchFamily="50" charset="-128"/>
                <a:cs typeface="Meiryo UI" pitchFamily="50" charset="-128"/>
              </a:rPr>
              <a:t>年度における効果</a:t>
            </a:r>
            <a:r>
              <a:rPr lang="ja-JP" altLang="en-US" sz="1400" b="1" dirty="0" smtClean="0">
                <a:latin typeface="Meiryo UI" pitchFamily="50" charset="-128"/>
                <a:ea typeface="Meiryo UI" pitchFamily="50" charset="-128"/>
                <a:cs typeface="Meiryo UI" pitchFamily="50" charset="-128"/>
              </a:rPr>
              <a:t>（イメージ）</a:t>
            </a:r>
            <a:r>
              <a:rPr lang="ja-JP" altLang="en-US" sz="1600" b="1" dirty="0" smtClean="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21" name="円/楕円 20"/>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３</a:t>
            </a:r>
            <a:endParaRPr kumimoji="1" lang="ja-JP" altLang="en-US" b="1" dirty="0"/>
          </a:p>
        </p:txBody>
      </p:sp>
    </p:spTree>
    <p:extLst>
      <p:ext uri="{BB962C8B-B14F-4D97-AF65-F5344CB8AC3E}">
        <p14:creationId xmlns:p14="http://schemas.microsoft.com/office/powerpoint/2010/main" val="327325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a:t>
            </a:r>
            <a:r>
              <a:rPr lang="ja-JP" altLang="en-US" sz="3200" dirty="0" smtClean="0">
                <a:solidFill>
                  <a:prstClr val="white"/>
                </a:solidFill>
                <a:latin typeface="Calibri"/>
                <a:ea typeface="HGP創英角ｺﾞｼｯｸUB" pitchFamily="50" charset="-128"/>
                <a:cs typeface="ＭＳ Ｐゴシック" charset="-128"/>
              </a:rPr>
              <a:t>抑制</a:t>
            </a:r>
            <a:endParaRPr lang="ja-JP" altLang="en-US" sz="36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39</a:t>
            </a:r>
            <a:endParaRPr kumimoji="1" lang="en-US" altLang="ja-JP" b="1" dirty="0" smtClean="0"/>
          </a:p>
        </p:txBody>
      </p:sp>
      <p:sp>
        <p:nvSpPr>
          <p:cNvPr id="26" name="テキスト ボックス 25"/>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～省エネ機器・設備の導入促進～</a:t>
            </a:r>
            <a:endParaRPr lang="ja-JP" altLang="en-US" sz="1400" dirty="0">
              <a:solidFill>
                <a:schemeClr val="bg1"/>
              </a:solidFill>
              <a:ea typeface="HGP創英角ｺﾞｼｯｸUB" pitchFamily="50" charset="-128"/>
              <a:cs typeface="ＭＳ Ｐゴシック" charset="-128"/>
            </a:endParaRPr>
          </a:p>
        </p:txBody>
      </p:sp>
      <p:sp>
        <p:nvSpPr>
          <p:cNvPr id="31" name="テキスト ボックス 30"/>
          <p:cNvSpPr txBox="1"/>
          <p:nvPr/>
        </p:nvSpPr>
        <p:spPr>
          <a:xfrm>
            <a:off x="100124" y="4166939"/>
            <a:ext cx="1415883" cy="261610"/>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大阪産業創造館</a:t>
            </a:r>
            <a:endParaRPr lang="ja-JP" altLang="en-US" sz="1100" dirty="0">
              <a:latin typeface="Meiryo UI" pitchFamily="50" charset="-128"/>
              <a:ea typeface="Meiryo UI" pitchFamily="50" charset="-128"/>
              <a:cs typeface="Meiryo UI" pitchFamily="50" charset="-128"/>
            </a:endParaRPr>
          </a:p>
        </p:txBody>
      </p:sp>
      <p:sp>
        <p:nvSpPr>
          <p:cNvPr id="39" name="角丸四角形 38"/>
          <p:cNvSpPr/>
          <p:nvPr/>
        </p:nvSpPr>
        <p:spPr>
          <a:xfrm>
            <a:off x="53126" y="562712"/>
            <a:ext cx="4993741" cy="618286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r>
              <a:rPr lang="ja-JP" altLang="en-US" sz="1300" dirty="0" smtClean="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a:t>
            </a:r>
            <a:r>
              <a:rPr lang="ja-JP" altLang="en-US" sz="1300" dirty="0">
                <a:latin typeface="Meiryo UI" pitchFamily="50" charset="-128"/>
                <a:ea typeface="Meiryo UI" pitchFamily="50" charset="-128"/>
                <a:cs typeface="Meiryo UI" pitchFamily="50" charset="-128"/>
              </a:rPr>
              <a:t>よる</a:t>
            </a:r>
            <a:r>
              <a:rPr lang="ja-JP" altLang="en-US" sz="1300" dirty="0" smtClean="0">
                <a:latin typeface="Meiryo UI" pitchFamily="50" charset="-128"/>
                <a:ea typeface="Meiryo UI" pitchFamily="50" charset="-128"/>
                <a:cs typeface="Meiryo UI" pitchFamily="50" charset="-128"/>
              </a:rPr>
              <a:t>コスト削減の取組みを支援していま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53125" y="587540"/>
            <a:ext cx="4398518"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産業創造館における中小企業向け専門家相談</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9" name="テキスト ボックス 28"/>
          <p:cNvSpPr txBox="1"/>
          <p:nvPr/>
        </p:nvSpPr>
        <p:spPr>
          <a:xfrm>
            <a:off x="1919931" y="1050163"/>
            <a:ext cx="315125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3"/>
          <a:stretch>
            <a:fillRect/>
          </a:stretch>
        </p:blipFill>
        <p:spPr>
          <a:xfrm>
            <a:off x="1623761" y="2199647"/>
            <a:ext cx="1407235" cy="1967292"/>
          </a:xfrm>
          <a:prstGeom prst="rect">
            <a:avLst/>
          </a:prstGeom>
          <a:ln w="38100">
            <a:noFill/>
          </a:ln>
        </p:spPr>
      </p:pic>
      <p:sp>
        <p:nvSpPr>
          <p:cNvPr id="14" name="テキスト ボックス 13"/>
          <p:cNvSpPr txBox="1"/>
          <p:nvPr/>
        </p:nvSpPr>
        <p:spPr>
          <a:xfrm>
            <a:off x="1715310" y="4150772"/>
            <a:ext cx="1224136" cy="261610"/>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経営相談室チラシ</a:t>
            </a:r>
            <a:endParaRPr lang="ja-JP" altLang="en-US" sz="11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474142" y="4138872"/>
            <a:ext cx="1224136" cy="261610"/>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専門家相談</a:t>
            </a:r>
            <a:endParaRPr lang="ja-JP" altLang="en-US" sz="1100" dirty="0">
              <a:latin typeface="Meiryo UI" pitchFamily="50" charset="-128"/>
              <a:ea typeface="Meiryo UI" pitchFamily="50" charset="-128"/>
              <a:cs typeface="Meiryo UI" pitchFamily="50" charset="-128"/>
            </a:endParaRPr>
          </a:p>
        </p:txBody>
      </p:sp>
      <p:sp>
        <p:nvSpPr>
          <p:cNvPr id="16" name="角丸四角形 15"/>
          <p:cNvSpPr/>
          <p:nvPr/>
        </p:nvSpPr>
        <p:spPr>
          <a:xfrm>
            <a:off x="5132776" y="615140"/>
            <a:ext cx="3153570"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schemeClr val="tx1"/>
                </a:solidFill>
                <a:latin typeface="Meiryo UI" pitchFamily="50" charset="-128"/>
                <a:ea typeface="Meiryo UI" pitchFamily="50" charset="-128"/>
                <a:cs typeface="Meiryo UI" pitchFamily="50" charset="-128"/>
              </a:rPr>
              <a:t>ATC</a:t>
            </a:r>
            <a:r>
              <a:rPr lang="ja-JP" altLang="en-US" sz="1600" b="1" dirty="0" smtClean="0">
                <a:solidFill>
                  <a:schemeClr val="tx1"/>
                </a:solidFill>
                <a:latin typeface="Meiryo UI" pitchFamily="50" charset="-128"/>
                <a:ea typeface="Meiryo UI" pitchFamily="50" charset="-128"/>
                <a:cs typeface="Meiryo UI" pitchFamily="50" charset="-128"/>
              </a:rPr>
              <a:t>グリーンエコプラザの運営等</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smtClean="0">
                <a:latin typeface="Meiryo UI" pitchFamily="50" charset="-128"/>
                <a:ea typeface="Meiryo UI" pitchFamily="50" charset="-128"/>
                <a:cs typeface="Meiryo UI" pitchFamily="50" charset="-128"/>
              </a:rPr>
              <a:t>ATC</a:t>
            </a:r>
            <a:r>
              <a:rPr lang="ja-JP" altLang="en-US" sz="1100" dirty="0" smtClean="0">
                <a:latin typeface="Meiryo UI" pitchFamily="50" charset="-128"/>
                <a:ea typeface="Meiryo UI" pitchFamily="50" charset="-128"/>
                <a:cs typeface="Meiryo UI" pitchFamily="50" charset="-128"/>
              </a:rPr>
              <a:t>グリーンエコプラザ</a:t>
            </a:r>
            <a:endParaRPr lang="ja-JP" altLang="en-US" sz="1100" dirty="0">
              <a:latin typeface="Meiryo UI" pitchFamily="50" charset="-128"/>
              <a:ea typeface="Meiryo UI" pitchFamily="50" charset="-128"/>
              <a:cs typeface="Meiryo UI" pitchFamily="50" charset="-128"/>
            </a:endParaRPr>
          </a:p>
        </p:txBody>
      </p:sp>
      <p:sp>
        <p:nvSpPr>
          <p:cNvPr id="18" name="角丸四角形 17"/>
          <p:cNvSpPr/>
          <p:nvPr/>
        </p:nvSpPr>
        <p:spPr>
          <a:xfrm>
            <a:off x="5132776" y="562712"/>
            <a:ext cx="4700149" cy="616930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434903"/>
            <a:ext cx="4566350"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a:t>
            </a:r>
            <a:r>
              <a:rPr lang="ja-JP" altLang="en-US" sz="1300" dirty="0" smtClean="0">
                <a:latin typeface="Meiryo UI" pitchFamily="50" charset="-128"/>
                <a:ea typeface="Meiryo UI" pitchFamily="50" charset="-128"/>
                <a:cs typeface="Meiryo UI" pitchFamily="50" charset="-128"/>
              </a:rPr>
              <a:t>関する企業の関連</a:t>
            </a:r>
            <a:r>
              <a:rPr lang="ja-JP" altLang="en-US" sz="1300" dirty="0">
                <a:latin typeface="Meiryo UI" pitchFamily="50" charset="-128"/>
                <a:ea typeface="Meiryo UI" pitchFamily="50" charset="-128"/>
                <a:cs typeface="Meiryo UI" pitchFamily="50" charset="-128"/>
              </a:rPr>
              <a:t>製品・技術の</a:t>
            </a:r>
            <a:r>
              <a:rPr lang="ja-JP" altLang="en-US" sz="1300" dirty="0" smtClean="0">
                <a:latin typeface="Meiryo UI" pitchFamily="50" charset="-128"/>
                <a:ea typeface="Meiryo UI" pitchFamily="50" charset="-128"/>
                <a:cs typeface="Meiryo UI" pitchFamily="50" charset="-128"/>
              </a:rPr>
              <a:t>展示の場および最新</a:t>
            </a:r>
            <a:r>
              <a:rPr lang="ja-JP" altLang="en-US" sz="1300" dirty="0">
                <a:latin typeface="Meiryo UI" pitchFamily="50" charset="-128"/>
                <a:ea typeface="Meiryo UI" pitchFamily="50" charset="-128"/>
                <a:cs typeface="Meiryo UI" pitchFamily="50" charset="-128"/>
              </a:rPr>
              <a:t>の環境ビジネスの情報を提供することで</a:t>
            </a:r>
            <a:r>
              <a:rPr lang="ja-JP" altLang="en-US" sz="1300" dirty="0" smtClean="0">
                <a:latin typeface="Meiryo UI" pitchFamily="50" charset="-128"/>
                <a:ea typeface="Meiryo UI" pitchFamily="50" charset="-128"/>
                <a:cs typeface="Meiryo UI" pitchFamily="50" charset="-128"/>
              </a:rPr>
              <a:t>、産業</a:t>
            </a:r>
            <a:r>
              <a:rPr lang="ja-JP" altLang="en-US" sz="1300" dirty="0">
                <a:latin typeface="Meiryo UI" pitchFamily="50" charset="-128"/>
                <a:ea typeface="Meiryo UI" pitchFamily="50" charset="-128"/>
                <a:cs typeface="Meiryo UI" pitchFamily="50" charset="-128"/>
              </a:rPr>
              <a:t>の育成・振興を</a:t>
            </a:r>
            <a:r>
              <a:rPr lang="ja-JP" altLang="en-US" sz="1300" dirty="0" smtClean="0">
                <a:latin typeface="Meiryo UI" pitchFamily="50" charset="-128"/>
                <a:ea typeface="Meiryo UI" pitchFamily="50" charset="-128"/>
                <a:cs typeface="Meiryo UI" pitchFamily="50" charset="-128"/>
              </a:rPr>
              <a:t>図っています。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6642590" y="1116404"/>
            <a:ext cx="305005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graphicFrame>
        <p:nvGraphicFramePr>
          <p:cNvPr id="25" name="表 24"/>
          <p:cNvGraphicFramePr>
            <a:graphicFrameLocks noGrp="1"/>
          </p:cNvGraphicFramePr>
          <p:nvPr>
            <p:extLst>
              <p:ext uri="{D42A27DB-BD31-4B8C-83A1-F6EECF244321}">
                <p14:modId xmlns:p14="http://schemas.microsoft.com/office/powerpoint/2010/main" val="2173216530"/>
              </p:ext>
            </p:extLst>
          </p:nvPr>
        </p:nvGraphicFramePr>
        <p:xfrm>
          <a:off x="172124" y="4859778"/>
          <a:ext cx="4755743" cy="1584960"/>
        </p:xfrm>
        <a:graphic>
          <a:graphicData uri="http://schemas.openxmlformats.org/drawingml/2006/table">
            <a:tbl>
              <a:tblPr firstRow="1" bandRow="1">
                <a:tableStyleId>{5940675A-B579-460E-94D1-54222C63F5DA}</a:tableStyleId>
              </a:tblPr>
              <a:tblGrid>
                <a:gridCol w="1127629">
                  <a:extLst>
                    <a:ext uri="{9D8B030D-6E8A-4147-A177-3AD203B41FA5}">
                      <a16:colId xmlns:a16="http://schemas.microsoft.com/office/drawing/2014/main" val="3757262113"/>
                    </a:ext>
                  </a:extLst>
                </a:gridCol>
                <a:gridCol w="518302">
                  <a:extLst>
                    <a:ext uri="{9D8B030D-6E8A-4147-A177-3AD203B41FA5}">
                      <a16:colId xmlns:a16="http://schemas.microsoft.com/office/drawing/2014/main" val="571156813"/>
                    </a:ext>
                  </a:extLst>
                </a:gridCol>
                <a:gridCol w="518302">
                  <a:extLst>
                    <a:ext uri="{9D8B030D-6E8A-4147-A177-3AD203B41FA5}">
                      <a16:colId xmlns:a16="http://schemas.microsoft.com/office/drawing/2014/main" val="3454114473"/>
                    </a:ext>
                  </a:extLst>
                </a:gridCol>
                <a:gridCol w="518302">
                  <a:extLst>
                    <a:ext uri="{9D8B030D-6E8A-4147-A177-3AD203B41FA5}">
                      <a16:colId xmlns:a16="http://schemas.microsoft.com/office/drawing/2014/main" val="2027108342"/>
                    </a:ext>
                  </a:extLst>
                </a:gridCol>
                <a:gridCol w="518302">
                  <a:extLst>
                    <a:ext uri="{9D8B030D-6E8A-4147-A177-3AD203B41FA5}">
                      <a16:colId xmlns:a16="http://schemas.microsoft.com/office/drawing/2014/main" val="346158796"/>
                    </a:ext>
                  </a:extLst>
                </a:gridCol>
                <a:gridCol w="518302">
                  <a:extLst>
                    <a:ext uri="{9D8B030D-6E8A-4147-A177-3AD203B41FA5}">
                      <a16:colId xmlns:a16="http://schemas.microsoft.com/office/drawing/2014/main" val="1555019360"/>
                    </a:ext>
                  </a:extLst>
                </a:gridCol>
                <a:gridCol w="518302">
                  <a:extLst>
                    <a:ext uri="{9D8B030D-6E8A-4147-A177-3AD203B41FA5}">
                      <a16:colId xmlns:a16="http://schemas.microsoft.com/office/drawing/2014/main" val="2622963625"/>
                    </a:ext>
                  </a:extLst>
                </a:gridCol>
                <a:gridCol w="518302">
                  <a:extLst>
                    <a:ext uri="{9D8B030D-6E8A-4147-A177-3AD203B41FA5}">
                      <a16:colId xmlns:a16="http://schemas.microsoft.com/office/drawing/2014/main" val="180463076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名</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省エネ関連セミナーの実施</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row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tc row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106662799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参加人数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名</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88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35</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72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35</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vMerge="1">
                  <a:txBody>
                    <a:bodyPr/>
                    <a:lstStyle/>
                    <a:p>
                      <a:endParaRPr kumimoji="1" lang="ja-JP" altLang="en-US"/>
                    </a:p>
                  </a:txBody>
                  <a:tcPr/>
                </a:tc>
                <a:extLst>
                  <a:ext uri="{0D108BD9-81ED-4DB2-BD59-A6C34878D82A}">
                    <a16:rowId xmlns:a16="http://schemas.microsoft.com/office/drawing/2014/main" val="832059092"/>
                  </a:ext>
                </a:extLst>
              </a:tr>
            </a:tbl>
          </a:graphicData>
        </a:graphic>
      </p:graphicFrame>
      <p:sp>
        <p:nvSpPr>
          <p:cNvPr id="27" name="テキスト ボックス 26"/>
          <p:cNvSpPr txBox="1"/>
          <p:nvPr/>
        </p:nvSpPr>
        <p:spPr>
          <a:xfrm>
            <a:off x="16994" y="46241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28" name="テキスト ボックス 27"/>
          <p:cNvSpPr txBox="1"/>
          <p:nvPr/>
        </p:nvSpPr>
        <p:spPr>
          <a:xfrm>
            <a:off x="4341260" y="462418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744504741"/>
              </p:ext>
            </p:extLst>
          </p:nvPr>
        </p:nvGraphicFramePr>
        <p:xfrm>
          <a:off x="5244507" y="5201019"/>
          <a:ext cx="4504919" cy="1036320"/>
        </p:xfrm>
        <a:graphic>
          <a:graphicData uri="http://schemas.openxmlformats.org/drawingml/2006/table">
            <a:tbl>
              <a:tblPr firstRow="1" bandRow="1">
                <a:tableStyleId>{5940675A-B579-460E-94D1-54222C63F5DA}</a:tableStyleId>
              </a:tblPr>
              <a:tblGrid>
                <a:gridCol w="898687">
                  <a:extLst>
                    <a:ext uri="{9D8B030D-6E8A-4147-A177-3AD203B41FA5}">
                      <a16:colId xmlns:a16="http://schemas.microsoft.com/office/drawing/2014/main" val="3757262113"/>
                    </a:ext>
                  </a:extLst>
                </a:gridCol>
                <a:gridCol w="515176">
                  <a:extLst>
                    <a:ext uri="{9D8B030D-6E8A-4147-A177-3AD203B41FA5}">
                      <a16:colId xmlns:a16="http://schemas.microsoft.com/office/drawing/2014/main" val="571156813"/>
                    </a:ext>
                  </a:extLst>
                </a:gridCol>
                <a:gridCol w="515176">
                  <a:extLst>
                    <a:ext uri="{9D8B030D-6E8A-4147-A177-3AD203B41FA5}">
                      <a16:colId xmlns:a16="http://schemas.microsoft.com/office/drawing/2014/main" val="3454114473"/>
                    </a:ext>
                  </a:extLst>
                </a:gridCol>
                <a:gridCol w="515176">
                  <a:extLst>
                    <a:ext uri="{9D8B030D-6E8A-4147-A177-3AD203B41FA5}">
                      <a16:colId xmlns:a16="http://schemas.microsoft.com/office/drawing/2014/main" val="2027108342"/>
                    </a:ext>
                  </a:extLst>
                </a:gridCol>
                <a:gridCol w="515176">
                  <a:extLst>
                    <a:ext uri="{9D8B030D-6E8A-4147-A177-3AD203B41FA5}">
                      <a16:colId xmlns:a16="http://schemas.microsoft.com/office/drawing/2014/main" val="346158796"/>
                    </a:ext>
                  </a:extLst>
                </a:gridCol>
                <a:gridCol w="515176">
                  <a:extLst>
                    <a:ext uri="{9D8B030D-6E8A-4147-A177-3AD203B41FA5}">
                      <a16:colId xmlns:a16="http://schemas.microsoft.com/office/drawing/2014/main" val="1555019360"/>
                    </a:ext>
                  </a:extLst>
                </a:gridCol>
                <a:gridCol w="515176">
                  <a:extLst>
                    <a:ext uri="{9D8B030D-6E8A-4147-A177-3AD203B41FA5}">
                      <a16:colId xmlns:a16="http://schemas.microsoft.com/office/drawing/2014/main" val="2622963625"/>
                    </a:ext>
                  </a:extLst>
                </a:gridCol>
                <a:gridCol w="515176">
                  <a:extLst>
                    <a:ext uri="{9D8B030D-6E8A-4147-A177-3AD203B41FA5}">
                      <a16:colId xmlns:a16="http://schemas.microsoft.com/office/drawing/2014/main" val="1817862712"/>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出展企業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96</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81</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79</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98</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環境ビジネス</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セミナー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27</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46</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46</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49</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6627992"/>
                  </a:ext>
                </a:extLst>
              </a:tr>
            </a:tbl>
          </a:graphicData>
        </a:graphic>
      </p:graphicFrame>
      <p:sp>
        <p:nvSpPr>
          <p:cNvPr id="33" name="テキスト ボックス 32"/>
          <p:cNvSpPr txBox="1"/>
          <p:nvPr/>
        </p:nvSpPr>
        <p:spPr>
          <a:xfrm>
            <a:off x="5108454" y="4967498"/>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34" name="テキスト ボックス 33"/>
          <p:cNvSpPr txBox="1"/>
          <p:nvPr/>
        </p:nvSpPr>
        <p:spPr>
          <a:xfrm>
            <a:off x="9277695" y="492532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284165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6269732" y="2769836"/>
            <a:ext cx="903400" cy="43742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a:t>
            </a:r>
            <a:r>
              <a:rPr lang="ja-JP" altLang="en-US" sz="1400" dirty="0" smtClean="0">
                <a:solidFill>
                  <a:prstClr val="white"/>
                </a:solidFill>
                <a:latin typeface="Calibri"/>
                <a:ea typeface="HGP創英角ｺﾞｼｯｸUB" pitchFamily="50" charset="-128"/>
                <a:cs typeface="ＭＳ Ｐゴシック" charset="-128"/>
              </a:rPr>
              <a:t>エネ機器・設備の導入促進～</a:t>
            </a:r>
            <a:endParaRPr lang="ja-JP" altLang="en-US" sz="32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40</a:t>
            </a:r>
            <a:endParaRPr lang="ja-JP" altLang="en-US" b="1" dirty="0">
              <a:solidFill>
                <a:prstClr val="white"/>
              </a:solidFill>
            </a:endParaRPr>
          </a:p>
        </p:txBody>
      </p:sp>
      <p:sp>
        <p:nvSpPr>
          <p:cNvPr id="11" name="角丸四角形 10"/>
          <p:cNvSpPr/>
          <p:nvPr/>
        </p:nvSpPr>
        <p:spPr>
          <a:xfrm>
            <a:off x="138171" y="657727"/>
            <a:ext cx="9657480" cy="608364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20" name="正方形/長方形 19"/>
          <p:cNvSpPr/>
          <p:nvPr/>
        </p:nvSpPr>
        <p:spPr>
          <a:xfrm>
            <a:off x="197202" y="4046777"/>
            <a:ext cx="4995998" cy="1246495"/>
          </a:xfrm>
          <a:prstGeom prst="rect">
            <a:avLst/>
          </a:prstGeom>
        </p:spPr>
        <p:txBody>
          <a:bodyPr wrap="square">
            <a:spAutoFit/>
          </a:bodyPr>
          <a:lstStyle/>
          <a:p>
            <a:r>
              <a:rPr lang="ja-JP" altLang="en-US" sz="1500" dirty="0" smtClean="0">
                <a:latin typeface="Meiryo UI" panose="020B0604030504040204" pitchFamily="50" charset="-128"/>
                <a:ea typeface="Meiryo UI" panose="020B0604030504040204" pitchFamily="50" charset="-128"/>
              </a:rPr>
              <a:t>＜主な取組内容＞</a:t>
            </a:r>
            <a:endParaRPr lang="en-US" altLang="ja-JP" sz="1500" dirty="0" smtClean="0">
              <a:latin typeface="Meiryo UI" panose="020B0604030504040204" pitchFamily="50" charset="-128"/>
              <a:ea typeface="Meiryo UI" panose="020B0604030504040204" pitchFamily="50" charset="-128"/>
            </a:endParaRPr>
          </a:p>
          <a:p>
            <a:r>
              <a:rPr lang="ja-JP" altLang="en-US" sz="1500" dirty="0" smtClean="0">
                <a:latin typeface="Meiryo UI" panose="020B0604030504040204" pitchFamily="50" charset="-128"/>
                <a:ea typeface="Meiryo UI" panose="020B0604030504040204" pitchFamily="50" charset="-128"/>
              </a:rPr>
              <a:t>　・オープンイノベーションなどによるビジネスマッチングの実施</a:t>
            </a:r>
          </a:p>
          <a:p>
            <a:r>
              <a:rPr lang="ja-JP" altLang="en-US" sz="1500" dirty="0" smtClean="0">
                <a:latin typeface="Meiryo UI" panose="020B0604030504040204" pitchFamily="50" charset="-128"/>
                <a:ea typeface="Meiryo UI" panose="020B0604030504040204" pitchFamily="50" charset="-128"/>
              </a:rPr>
              <a:t>　・新たな事業展開に係る相談などへの対応</a:t>
            </a:r>
            <a:endParaRPr lang="en-US" altLang="ja-JP" sz="1500" dirty="0" smtClean="0">
              <a:latin typeface="Meiryo UI" panose="020B0604030504040204" pitchFamily="50" charset="-128"/>
              <a:ea typeface="Meiryo UI" panose="020B0604030504040204" pitchFamily="50" charset="-128"/>
            </a:endParaRPr>
          </a:p>
          <a:p>
            <a:r>
              <a:rPr lang="ja-JP" altLang="en-US" sz="1500" dirty="0">
                <a:latin typeface="Meiryo UI" panose="020B0604030504040204" pitchFamily="50" charset="-128"/>
                <a:ea typeface="Meiryo UI" panose="020B0604030504040204" pitchFamily="50" charset="-128"/>
              </a:rPr>
              <a:t>　・交流会などの開催による企業間の情報交換の場の</a:t>
            </a:r>
            <a:r>
              <a:rPr lang="ja-JP" altLang="en-US" sz="1500" dirty="0" smtClean="0">
                <a:latin typeface="Meiryo UI" panose="020B0604030504040204" pitchFamily="50" charset="-128"/>
                <a:ea typeface="Meiryo UI" panose="020B0604030504040204" pitchFamily="50" charset="-128"/>
              </a:rPr>
              <a:t>提供</a:t>
            </a:r>
          </a:p>
          <a:p>
            <a:r>
              <a:rPr lang="ja-JP" altLang="en-US" sz="1500" dirty="0" smtClean="0">
                <a:latin typeface="Meiryo UI" panose="020B0604030504040204" pitchFamily="50" charset="-128"/>
                <a:ea typeface="Meiryo UI" panose="020B0604030504040204" pitchFamily="50" charset="-128"/>
              </a:rPr>
              <a:t>　・最新情報の発信（メルマガ、講座・セミナー案内など）  など</a:t>
            </a:r>
          </a:p>
        </p:txBody>
      </p:sp>
      <p:grpSp>
        <p:nvGrpSpPr>
          <p:cNvPr id="3" name="グループ化 2"/>
          <p:cNvGrpSpPr/>
          <p:nvPr/>
        </p:nvGrpSpPr>
        <p:grpSpPr>
          <a:xfrm>
            <a:off x="402278" y="2236713"/>
            <a:ext cx="9265834" cy="1781543"/>
            <a:chOff x="383194" y="1996692"/>
            <a:chExt cx="9265834" cy="1865830"/>
          </a:xfrm>
        </p:grpSpPr>
        <p:sp>
          <p:nvSpPr>
            <p:cNvPr id="82" name="角丸四角形 81"/>
            <p:cNvSpPr/>
            <p:nvPr/>
          </p:nvSpPr>
          <p:spPr>
            <a:xfrm>
              <a:off x="2739577" y="2625672"/>
              <a:ext cx="900019" cy="306927"/>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角丸四角形 82"/>
            <p:cNvSpPr/>
            <p:nvPr/>
          </p:nvSpPr>
          <p:spPr>
            <a:xfrm>
              <a:off x="2771278" y="3502280"/>
              <a:ext cx="903400" cy="32339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6243687" y="3533214"/>
              <a:ext cx="897812" cy="309163"/>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p:nvPr/>
          </p:nvSpPr>
          <p:spPr>
            <a:xfrm>
              <a:off x="417012" y="3575862"/>
              <a:ext cx="2430820" cy="281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128</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テキスト ボックス 2"/>
            <p:cNvSpPr txBox="1"/>
            <p:nvPr/>
          </p:nvSpPr>
          <p:spPr>
            <a:xfrm>
              <a:off x="7191874" y="3565007"/>
              <a:ext cx="2457154" cy="2975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Bef>
                  <a:spcPts val="600"/>
                </a:spcBef>
              </a:pP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163</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団体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ct val="50000"/>
                </a:lnSpc>
                <a:spcBef>
                  <a:spcPts val="600"/>
                </a:spcBef>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上カーブ矢印 66"/>
            <p:cNvSpPr/>
            <p:nvPr/>
          </p:nvSpPr>
          <p:spPr>
            <a:xfrm rot="10800000">
              <a:off x="5244004" y="1996692"/>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8" name="上カーブ矢印 67"/>
            <p:cNvSpPr/>
            <p:nvPr/>
          </p:nvSpPr>
          <p:spPr>
            <a:xfrm rot="10800000" flipH="1">
              <a:off x="1653162" y="2000048"/>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9" name="テキスト ボックス 68"/>
            <p:cNvSpPr txBox="1"/>
            <p:nvPr/>
          </p:nvSpPr>
          <p:spPr>
            <a:xfrm>
              <a:off x="7234960" y="2860396"/>
              <a:ext cx="2259383"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おおさかｽﾏｴﾈ</a:t>
              </a:r>
              <a:endPar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ｲﾝﾀﾞｽﾄﾘｰﾈｯﾄﾜｰｸ</a:t>
              </a:r>
              <a:endPar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中小・ベ</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ンチャ</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ー企業群</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83194" y="2860396"/>
              <a:ext cx="2324682"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大阪スマート</a:t>
              </a:r>
              <a:endPar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エネルギーパートナーズ</a:t>
              </a:r>
              <a:endPar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（大手・中堅企業群）</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6231587" y="3043918"/>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3725601" y="2824423"/>
              <a:ext cx="2453150" cy="892552"/>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spAutoFit/>
            </a:bodyPr>
            <a:lstStyle/>
            <a:p>
              <a:pPr marL="36000"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バッテリー戦略推進センター</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SEP</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アドバイザー</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flipH="1">
              <a:off x="6199886" y="3256221"/>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右矢印 73"/>
            <p:cNvSpPr/>
            <p:nvPr/>
          </p:nvSpPr>
          <p:spPr>
            <a:xfrm flipH="1">
              <a:off x="2739578" y="324531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右矢印 74"/>
            <p:cNvSpPr/>
            <p:nvPr/>
          </p:nvSpPr>
          <p:spPr>
            <a:xfrm>
              <a:off x="2760712" y="3007016"/>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547739" y="2334224"/>
              <a:ext cx="1491662" cy="235637"/>
            </a:xfrm>
            <a:prstGeom prst="rect">
              <a:avLst/>
            </a:prstGeom>
            <a:noFill/>
            <a:effectLst/>
          </p:spPr>
          <p:txBody>
            <a:bodyPr wrap="square" lIns="84664" tIns="0" rIns="84664" bIns="0" rtlCol="0">
              <a:spAutoFit/>
            </a:bodyPr>
            <a:lstStyle/>
            <a:p>
              <a:pPr algn="r"/>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技術シーズ</a:t>
              </a:r>
            </a:p>
          </p:txBody>
        </p:sp>
        <p:sp>
          <p:nvSpPr>
            <p:cNvPr id="77" name="テキスト ボックス 76"/>
            <p:cNvSpPr txBox="1"/>
            <p:nvPr/>
          </p:nvSpPr>
          <p:spPr>
            <a:xfrm>
              <a:off x="2959365" y="2085952"/>
              <a:ext cx="4074722" cy="412366"/>
            </a:xfrm>
            <a:prstGeom prst="rect">
              <a:avLst/>
            </a:prstGeom>
            <a:noFill/>
            <a:effectLst/>
          </p:spPr>
          <p:txBody>
            <a:bodyPr wrap="square" lIns="84664" tIns="0" rIns="84664" bIns="0" rtlCol="0">
              <a:spAutoFit/>
            </a:bodyPr>
            <a:lstStyle/>
            <a:p>
              <a:pPr algn="ctr"/>
              <a:r>
                <a:rPr lang="ja-JP" altLang="en-US"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商談につなげるマッチング</a:t>
              </a:r>
            </a:p>
          </p:txBody>
        </p:sp>
        <p:sp>
          <p:nvSpPr>
            <p:cNvPr id="78" name="テキスト ボックス 77"/>
            <p:cNvSpPr txBox="1"/>
            <p:nvPr/>
          </p:nvSpPr>
          <p:spPr>
            <a:xfrm>
              <a:off x="977195" y="2291655"/>
              <a:ext cx="1491662" cy="235637"/>
            </a:xfrm>
            <a:prstGeom prst="rect">
              <a:avLst/>
            </a:prstGeom>
            <a:noFill/>
            <a:effectLst/>
          </p:spPr>
          <p:txBody>
            <a:bodyPr wrap="square" lIns="84664" tIns="0" rIns="84664" bIns="0" rtlCol="0">
              <a:spAutoFit/>
            </a:bodyPr>
            <a:lstStyle/>
            <a:p>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技術ニーズ</a:t>
              </a:r>
            </a:p>
          </p:txBody>
        </p:sp>
        <p:sp>
          <p:nvSpPr>
            <p:cNvPr id="79" name="テキスト ボックス 78"/>
            <p:cNvSpPr txBox="1"/>
            <p:nvPr/>
          </p:nvSpPr>
          <p:spPr>
            <a:xfrm>
              <a:off x="2739577" y="3552682"/>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ニーズ調査</a:t>
              </a:r>
            </a:p>
          </p:txBody>
        </p:sp>
        <p:sp>
          <p:nvSpPr>
            <p:cNvPr id="80" name="テキスト ボックス 79"/>
            <p:cNvSpPr txBox="1"/>
            <p:nvPr/>
          </p:nvSpPr>
          <p:spPr>
            <a:xfrm>
              <a:off x="6121228" y="3594380"/>
              <a:ext cx="1090904" cy="191456"/>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相談・提案</a:t>
              </a:r>
              <a:endParaRPr lang="en-US" altLang="ja-JP"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6178700" y="2592419"/>
              <a:ext cx="1075650" cy="369332"/>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シーズ調査</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14230" y="2672998"/>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ニーズ提供</a:t>
              </a:r>
            </a:p>
          </p:txBody>
        </p:sp>
      </p:grpSp>
      <p:pic>
        <p:nvPicPr>
          <p:cNvPr id="85" name="図 84"/>
          <p:cNvPicPr>
            <a:picLocks noChangeAspect="1"/>
          </p:cNvPicPr>
          <p:nvPr/>
        </p:nvPicPr>
        <p:blipFill>
          <a:blip r:embed="rId2"/>
          <a:stretch>
            <a:fillRect/>
          </a:stretch>
        </p:blipFill>
        <p:spPr>
          <a:xfrm>
            <a:off x="5505190" y="4384971"/>
            <a:ext cx="3978471" cy="2282694"/>
          </a:xfrm>
          <a:prstGeom prst="rect">
            <a:avLst/>
          </a:prstGeom>
        </p:spPr>
      </p:pic>
      <p:sp>
        <p:nvSpPr>
          <p:cNvPr id="2" name="テキスト ボックス 1"/>
          <p:cNvSpPr txBox="1"/>
          <p:nvPr/>
        </p:nvSpPr>
        <p:spPr>
          <a:xfrm>
            <a:off x="5444854" y="4041369"/>
            <a:ext cx="4038807" cy="323165"/>
          </a:xfrm>
          <a:prstGeom prst="rect">
            <a:avLst/>
          </a:prstGeom>
          <a:noFill/>
        </p:spPr>
        <p:txBody>
          <a:bodyPr wrap="square" rtlCol="0">
            <a:spAutoFit/>
          </a:bodyPr>
          <a:lstStyle/>
          <a:p>
            <a:r>
              <a:rPr lang="ja-JP" altLang="en-US" sz="1500" dirty="0" smtClean="0">
                <a:latin typeface="Meiryo UI" panose="020B0604030504040204" pitchFamily="50" charset="-128"/>
                <a:ea typeface="Meiryo UI" panose="020B0604030504040204" pitchFamily="50" charset="-128"/>
              </a:rPr>
              <a:t>＜オープンイノベーションの各種コーディネート手法＞</a:t>
            </a:r>
            <a:endParaRPr lang="ja-JP" altLang="en-US" sz="1500"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96550" y="1214660"/>
            <a:ext cx="9312899" cy="1015663"/>
          </a:xfrm>
          <a:prstGeom prst="rect">
            <a:avLst/>
          </a:prstGeom>
          <a:noFill/>
        </p:spPr>
        <p:txBody>
          <a:bodyPr wrap="square" rtlCol="0">
            <a:spAutoFit/>
          </a:bodyPr>
          <a:lstStyle/>
          <a:p>
            <a:pPr marL="80599" indent="-80599"/>
            <a:r>
              <a:rPr lang="ja-JP" altLang="en-US" sz="1500" dirty="0" smtClean="0">
                <a:latin typeface="Meiryo UI" pitchFamily="50" charset="-128"/>
                <a:ea typeface="Meiryo UI" pitchFamily="50" charset="-128"/>
                <a:cs typeface="Meiryo UI" pitchFamily="50" charset="-128"/>
              </a:rPr>
              <a:t>◆成長が期待される蓄電池</a:t>
            </a:r>
            <a:r>
              <a:rPr lang="ja-JP" altLang="en-US" sz="1500" dirty="0">
                <a:latin typeface="Meiryo UI" pitchFamily="50" charset="-128"/>
                <a:ea typeface="Meiryo UI" pitchFamily="50" charset="-128"/>
                <a:cs typeface="Meiryo UI" pitchFamily="50" charset="-128"/>
              </a:rPr>
              <a:t>、</a:t>
            </a:r>
            <a:r>
              <a:rPr lang="ja-JP" altLang="en-US" sz="1500" dirty="0" smtClean="0">
                <a:latin typeface="Meiryo UI" pitchFamily="50" charset="-128"/>
                <a:ea typeface="Meiryo UI" pitchFamily="50" charset="-128"/>
                <a:cs typeface="Meiryo UI" pitchFamily="50" charset="-128"/>
              </a:rPr>
              <a:t>水素・燃料</a:t>
            </a:r>
            <a:r>
              <a:rPr lang="ja-JP" altLang="en-US" sz="1500" dirty="0">
                <a:latin typeface="Meiryo UI" pitchFamily="50" charset="-128"/>
                <a:ea typeface="Meiryo UI" pitchFamily="50" charset="-128"/>
                <a:cs typeface="Meiryo UI" pitchFamily="50" charset="-128"/>
              </a:rPr>
              <a:t>電池をはじめとするスマートエネルギー</a:t>
            </a:r>
            <a:r>
              <a:rPr lang="ja-JP" altLang="en-US" sz="1500" dirty="0" smtClean="0">
                <a:latin typeface="Meiryo UI" pitchFamily="50" charset="-128"/>
                <a:ea typeface="Meiryo UI" pitchFamily="50" charset="-128"/>
                <a:cs typeface="Meiryo UI" pitchFamily="50" charset="-128"/>
              </a:rPr>
              <a:t>分野でのオープンイノベーションを推進するため、関西圏に拠点を有する大手・中堅企業で</a:t>
            </a:r>
            <a:r>
              <a:rPr lang="ja-JP" altLang="en-US" sz="1500" dirty="0">
                <a:latin typeface="Meiryo UI" pitchFamily="50" charset="-128"/>
                <a:ea typeface="Meiryo UI" pitchFamily="50" charset="-128"/>
                <a:cs typeface="Meiryo UI" pitchFamily="50" charset="-128"/>
              </a:rPr>
              <a:t>組織する</a:t>
            </a:r>
            <a:r>
              <a:rPr lang="ja-JP" altLang="en-US" sz="1500" dirty="0" smtClean="0">
                <a:latin typeface="Meiryo UI" pitchFamily="50" charset="-128"/>
                <a:ea typeface="Meiryo UI" pitchFamily="50" charset="-128"/>
                <a:cs typeface="Meiryo UI" pitchFamily="50" charset="-128"/>
              </a:rPr>
              <a:t>「大阪スマートエネルギーパートナーズ</a:t>
            </a:r>
            <a:r>
              <a:rPr lang="ja-JP" altLang="en-US" sz="1500" dirty="0">
                <a:latin typeface="Meiryo UI" pitchFamily="50" charset="-128"/>
                <a:ea typeface="Meiryo UI" pitchFamily="50" charset="-128"/>
                <a:cs typeface="Meiryo UI" pitchFamily="50" charset="-128"/>
              </a:rPr>
              <a:t>（</a:t>
            </a:r>
            <a:r>
              <a:rPr lang="en-US" altLang="ja-JP" sz="1500" dirty="0">
                <a:latin typeface="Meiryo UI" pitchFamily="50" charset="-128"/>
                <a:ea typeface="Meiryo UI" pitchFamily="50" charset="-128"/>
                <a:cs typeface="Meiryo UI" pitchFamily="50" charset="-128"/>
              </a:rPr>
              <a:t>SEP</a:t>
            </a:r>
            <a:r>
              <a:rPr lang="ja-JP" altLang="en-US" sz="1500" dirty="0">
                <a:latin typeface="Meiryo UI" pitchFamily="50" charset="-128"/>
                <a:ea typeface="Meiryo UI" pitchFamily="50" charset="-128"/>
                <a:cs typeface="Meiryo UI" pitchFamily="50" charset="-128"/>
              </a:rPr>
              <a:t>）</a:t>
            </a:r>
            <a:r>
              <a:rPr lang="ja-JP" altLang="en-US" sz="1500" dirty="0" smtClean="0">
                <a:latin typeface="Meiryo UI" pitchFamily="50" charset="-128"/>
                <a:ea typeface="Meiryo UI" pitchFamily="50" charset="-128"/>
                <a:cs typeface="Meiryo UI" pitchFamily="50" charset="-128"/>
              </a:rPr>
              <a:t>」と、自社の強みや技術の活用をめざす中小・ベンチャー企業等で組織する「</a:t>
            </a:r>
            <a:r>
              <a:rPr lang="ja-JP" altLang="en-US" sz="1500" dirty="0">
                <a:latin typeface="Meiryo UI" pitchFamily="50" charset="-128"/>
                <a:ea typeface="Meiryo UI" pitchFamily="50" charset="-128"/>
                <a:cs typeface="Meiryo UI" pitchFamily="50" charset="-128"/>
              </a:rPr>
              <a:t>おおさかスマエネインダストリーネットワーク（</a:t>
            </a:r>
            <a:r>
              <a:rPr lang="en-US" altLang="ja-JP" sz="1500" dirty="0">
                <a:latin typeface="Meiryo UI" pitchFamily="50" charset="-128"/>
                <a:ea typeface="Meiryo UI" pitchFamily="50" charset="-128"/>
                <a:cs typeface="Meiryo UI" pitchFamily="50" charset="-128"/>
              </a:rPr>
              <a:t>SIN</a:t>
            </a:r>
            <a:r>
              <a:rPr lang="ja-JP" altLang="en-US" sz="1500" dirty="0" smtClean="0">
                <a:latin typeface="Meiryo UI" pitchFamily="50" charset="-128"/>
                <a:ea typeface="Meiryo UI" pitchFamily="50" charset="-128"/>
                <a:cs typeface="Meiryo UI" pitchFamily="50" charset="-128"/>
              </a:rPr>
              <a:t>）」を運営し、中小・ベンチャー企業</a:t>
            </a:r>
            <a:r>
              <a:rPr lang="ja-JP" altLang="en-US" sz="1500" dirty="0">
                <a:latin typeface="Meiryo UI" pitchFamily="50" charset="-128"/>
                <a:ea typeface="Meiryo UI" pitchFamily="50" charset="-128"/>
                <a:cs typeface="Meiryo UI" pitchFamily="50" charset="-128"/>
              </a:rPr>
              <a:t>の同分野への新規参入やビジネス拡大に</a:t>
            </a:r>
            <a:r>
              <a:rPr lang="ja-JP" altLang="en-US" sz="1500" dirty="0" smtClean="0">
                <a:latin typeface="Meiryo UI" pitchFamily="50" charset="-128"/>
                <a:ea typeface="Meiryo UI" pitchFamily="50" charset="-128"/>
                <a:cs typeface="Meiryo UI" pitchFamily="50" charset="-128"/>
              </a:rPr>
              <a:t>繋げています。</a:t>
            </a:r>
            <a:endParaRPr lang="ja-JP" altLang="en-US" sz="1500" dirty="0">
              <a:latin typeface="Meiryo UI" pitchFamily="50" charset="-128"/>
              <a:ea typeface="Meiryo UI" pitchFamily="50" charset="-128"/>
              <a:cs typeface="Meiryo UI" pitchFamily="50" charset="-128"/>
            </a:endParaRPr>
          </a:p>
        </p:txBody>
      </p:sp>
      <p:sp>
        <p:nvSpPr>
          <p:cNvPr id="38" name="テキスト ボックス 37"/>
          <p:cNvSpPr txBox="1"/>
          <p:nvPr/>
        </p:nvSpPr>
        <p:spPr>
          <a:xfrm>
            <a:off x="4601574" y="905990"/>
            <a:ext cx="3018576"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dirty="0">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ext uri="{D42A27DB-BD31-4B8C-83A1-F6EECF244321}">
                <p14:modId xmlns:p14="http://schemas.microsoft.com/office/powerpoint/2010/main" val="2655959851"/>
              </p:ext>
            </p:extLst>
          </p:nvPr>
        </p:nvGraphicFramePr>
        <p:xfrm>
          <a:off x="271307" y="6016162"/>
          <a:ext cx="4948785" cy="640080"/>
        </p:xfrm>
        <a:graphic>
          <a:graphicData uri="http://schemas.openxmlformats.org/drawingml/2006/table">
            <a:tbl>
              <a:tblPr firstRow="1" bandRow="1">
                <a:tableStyleId>{5940675A-B579-460E-94D1-54222C63F5DA}</a:tableStyleId>
              </a:tblPr>
              <a:tblGrid>
                <a:gridCol w="779018">
                  <a:extLst>
                    <a:ext uri="{9D8B030D-6E8A-4147-A177-3AD203B41FA5}">
                      <a16:colId xmlns:a16="http://schemas.microsoft.com/office/drawing/2014/main" val="3757262113"/>
                    </a:ext>
                  </a:extLst>
                </a:gridCol>
                <a:gridCol w="595681">
                  <a:extLst>
                    <a:ext uri="{9D8B030D-6E8A-4147-A177-3AD203B41FA5}">
                      <a16:colId xmlns:a16="http://schemas.microsoft.com/office/drawing/2014/main" val="571156813"/>
                    </a:ext>
                  </a:extLst>
                </a:gridCol>
                <a:gridCol w="595681">
                  <a:extLst>
                    <a:ext uri="{9D8B030D-6E8A-4147-A177-3AD203B41FA5}">
                      <a16:colId xmlns:a16="http://schemas.microsoft.com/office/drawing/2014/main" val="3454114473"/>
                    </a:ext>
                  </a:extLst>
                </a:gridCol>
                <a:gridCol w="595681">
                  <a:extLst>
                    <a:ext uri="{9D8B030D-6E8A-4147-A177-3AD203B41FA5}">
                      <a16:colId xmlns:a16="http://schemas.microsoft.com/office/drawing/2014/main" val="2027108342"/>
                    </a:ext>
                  </a:extLst>
                </a:gridCol>
                <a:gridCol w="595681">
                  <a:extLst>
                    <a:ext uri="{9D8B030D-6E8A-4147-A177-3AD203B41FA5}">
                      <a16:colId xmlns:a16="http://schemas.microsoft.com/office/drawing/2014/main" val="346158796"/>
                    </a:ext>
                  </a:extLst>
                </a:gridCol>
                <a:gridCol w="595681">
                  <a:extLst>
                    <a:ext uri="{9D8B030D-6E8A-4147-A177-3AD203B41FA5}">
                      <a16:colId xmlns:a16="http://schemas.microsoft.com/office/drawing/2014/main" val="1555019360"/>
                    </a:ext>
                  </a:extLst>
                </a:gridCol>
                <a:gridCol w="595681">
                  <a:extLst>
                    <a:ext uri="{9D8B030D-6E8A-4147-A177-3AD203B41FA5}">
                      <a16:colId xmlns:a16="http://schemas.microsoft.com/office/drawing/2014/main" val="2622963625"/>
                    </a:ext>
                  </a:extLst>
                </a:gridCol>
                <a:gridCol w="595681">
                  <a:extLst>
                    <a:ext uri="{9D8B030D-6E8A-4147-A177-3AD203B41FA5}">
                      <a16:colId xmlns:a16="http://schemas.microsoft.com/office/drawing/2014/main" val="2830126826"/>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マッチング</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件数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36</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40" name="テキスト ボックス 39"/>
          <p:cNvSpPr txBox="1"/>
          <p:nvPr/>
        </p:nvSpPr>
        <p:spPr>
          <a:xfrm>
            <a:off x="165065" y="5747917"/>
            <a:ext cx="2104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41" name="テキスト ボックス 40"/>
          <p:cNvSpPr txBox="1"/>
          <p:nvPr/>
        </p:nvSpPr>
        <p:spPr>
          <a:xfrm>
            <a:off x="4682850" y="5793399"/>
            <a:ext cx="821444"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2" name="正方形/長方形 41"/>
          <p:cNvSpPr/>
          <p:nvPr/>
        </p:nvSpPr>
        <p:spPr>
          <a:xfrm>
            <a:off x="3242062" y="5322872"/>
            <a:ext cx="1828516" cy="383169"/>
          </a:xfrm>
          <a:prstGeom prst="rect">
            <a:avLst/>
          </a:prstGeom>
          <a:solidFill>
            <a:schemeClr val="bg1"/>
          </a:solid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パートナー</a:t>
            </a:r>
            <a:r>
              <a:rPr lang="ja-JP" altLang="en-US" sz="1000" dirty="0">
                <a:solidFill>
                  <a:schemeClr val="tx1"/>
                </a:solidFill>
                <a:latin typeface="Meiryo UI" pitchFamily="50" charset="-128"/>
                <a:ea typeface="Meiryo UI" pitchFamily="50" charset="-128"/>
                <a:cs typeface="Meiryo UI" pitchFamily="50" charset="-128"/>
              </a:rPr>
              <a:t>企業数</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a:t>
            </a:r>
            <a:r>
              <a:rPr lang="ja-JP" altLang="en-US" sz="1000" dirty="0">
                <a:solidFill>
                  <a:schemeClr val="tx1"/>
                </a:solidFill>
                <a:latin typeface="Meiryo UI" pitchFamily="50" charset="-128"/>
                <a:ea typeface="Meiryo UI" pitchFamily="50" charset="-128"/>
                <a:cs typeface="Meiryo UI" pitchFamily="50" charset="-128"/>
              </a:rPr>
              <a:t>度</a:t>
            </a:r>
            <a:r>
              <a:rPr lang="ja-JP" altLang="en-US" sz="1000" dirty="0" smtClean="0">
                <a:solidFill>
                  <a:schemeClr val="tx1"/>
                </a:solidFill>
                <a:latin typeface="Meiryo UI" pitchFamily="50" charset="-128"/>
                <a:ea typeface="Meiryo UI" pitchFamily="50" charset="-128"/>
                <a:cs typeface="Meiryo UI" pitchFamily="50" charset="-128"/>
              </a:rPr>
              <a:t>末時点：</a:t>
            </a:r>
            <a:r>
              <a:rPr lang="en-US" altLang="ja-JP" sz="1000" dirty="0" smtClean="0">
                <a:solidFill>
                  <a:schemeClr val="tx1"/>
                </a:solidFill>
                <a:latin typeface="Meiryo UI" pitchFamily="50" charset="-128"/>
                <a:ea typeface="Meiryo UI" pitchFamily="50" charset="-128"/>
                <a:cs typeface="Meiryo UI" pitchFamily="50" charset="-128"/>
              </a:rPr>
              <a:t>128</a:t>
            </a:r>
            <a:r>
              <a:rPr lang="ja-JP" altLang="en-US" sz="1000" dirty="0" smtClean="0">
                <a:solidFill>
                  <a:schemeClr val="tx1"/>
                </a:solidFill>
                <a:latin typeface="Meiryo UI" pitchFamily="50" charset="-128"/>
                <a:ea typeface="Meiryo UI" pitchFamily="50" charset="-128"/>
                <a:cs typeface="Meiryo UI" pitchFamily="50" charset="-128"/>
              </a:rPr>
              <a:t>社</a:t>
            </a:r>
            <a:endParaRPr lang="en-US" altLang="ja-JP" sz="10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35477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エネルギー消費の抑制  </a:t>
            </a:r>
            <a:r>
              <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～省エネ機器・設備の導入促進～</a:t>
            </a:r>
            <a:endPar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41</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499" y="2420459"/>
            <a:ext cx="2574856" cy="1712660"/>
          </a:xfrm>
          <a:prstGeom prst="rect">
            <a:avLst/>
          </a:prstGeom>
        </p:spPr>
      </p:pic>
      <p:sp>
        <p:nvSpPr>
          <p:cNvPr id="16" name="テキスト ボックス 15"/>
          <p:cNvSpPr txBox="1"/>
          <p:nvPr/>
        </p:nvSpPr>
        <p:spPr>
          <a:xfrm>
            <a:off x="3601030" y="804194"/>
            <a:ext cx="3985145" cy="184666"/>
          </a:xfrm>
          <a:prstGeom prst="rect">
            <a:avLst/>
          </a:prstGeom>
          <a:noFill/>
        </p:spPr>
        <p:txBody>
          <a:bodyPr wrap="square" lIns="0" tIns="0" rIns="0" bIns="0" rtlCol="0" anchor="ctr" anchorCtr="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事業実施年度：</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2013</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2020</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年度</a:t>
            </a:r>
            <a:endParaRPr kumimoji="1" lang="en-US" altLang="zh-TW"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p:txBody>
      </p:sp>
      <p:sp>
        <p:nvSpPr>
          <p:cNvPr id="14" name="正方形/長方形 13"/>
          <p:cNvSpPr/>
          <p:nvPr/>
        </p:nvSpPr>
        <p:spPr>
          <a:xfrm>
            <a:off x="224702" y="5956402"/>
            <a:ext cx="4078400" cy="77219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その他</a:t>
            </a:r>
            <a:endParaRPr kumimoji="1" lang="en-US" altLang="ja-JP"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実績＞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・府管理道路の照明灯約</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23,000</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灯全ての”まるごと</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化“を</a:t>
            </a:r>
            <a:r>
              <a:rPr kumimoji="1" lang="ja-JP" altLang="en-US"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完了</a:t>
            </a:r>
            <a:endParaRPr kumimoji="1" lang="en-US" altLang="ja-JP"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en-US" altLang="ja-JP"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(2012</a:t>
            </a:r>
            <a:r>
              <a:rPr kumimoji="1" lang="ja-JP" altLang="en-US"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年度に約</a:t>
            </a:r>
            <a:r>
              <a:rPr kumimoji="1" lang="en-US" altLang="ja-JP"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15,000</a:t>
            </a:r>
            <a:r>
              <a:rPr kumimoji="1" lang="ja-JP" altLang="en-US"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灯設置済み</a:t>
            </a:r>
            <a:r>
              <a:rPr kumimoji="1" lang="en-US" altLang="ja-JP" sz="105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p>
        </p:txBody>
      </p:sp>
      <p:sp>
        <p:nvSpPr>
          <p:cNvPr id="17" name="テキスト ボックス 16"/>
          <p:cNvSpPr txBox="1"/>
          <p:nvPr/>
        </p:nvSpPr>
        <p:spPr>
          <a:xfrm>
            <a:off x="224702" y="1156182"/>
            <a:ext cx="9608223" cy="1092607"/>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◆大阪府では、府立学校の</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トイレ</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等の施設への</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照明の導入や交通信号機の</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化をさらに進めています。</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事業</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再掲）において</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化を進めるとともに、その他の施設等についても、増設や更新時に、導入について検討しています。</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◆大阪市では、鉄道、道路照明や公園照明の増設、更新等に併せて順次</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照明灯への改良を実施するとともに、その他の市有施設について</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も増設・更新時に</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照明を導入しています。</a:t>
            </a:r>
            <a:endPar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0" name="テキスト ボックス 19"/>
          <p:cNvSpPr txBox="1"/>
          <p:nvPr/>
        </p:nvSpPr>
        <p:spPr>
          <a:xfrm>
            <a:off x="1030715" y="4146935"/>
            <a:ext cx="1668062" cy="169277"/>
          </a:xfrm>
          <a:prstGeom prst="rect">
            <a:avLst/>
          </a:prstGeom>
          <a:noFill/>
        </p:spPr>
        <p:txBody>
          <a:bodyPr wrap="square" lIns="0" tIns="0" rIns="0" bIns="0" rtlCol="0" anchor="ctr" anchorCtr="1">
            <a:spAutoFit/>
          </a:bodyPr>
          <a:lstStyle/>
          <a:p>
            <a:pPr marL="87313" marR="0" lvl="0" indent="-87313"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国道</a:t>
            </a:r>
            <a:r>
              <a:rPr kumimoji="1" lang="en-US" altLang="ja-JP" sz="11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170</a:t>
            </a:r>
            <a:r>
              <a:rPr kumimoji="1" lang="ja-JP" altLang="en-US" sz="11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号（羽曳野市内）</a:t>
            </a:r>
            <a:endPar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pic>
        <p:nvPicPr>
          <p:cNvPr id="15" name="図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933" y="2100450"/>
            <a:ext cx="4699876" cy="2941763"/>
          </a:xfrm>
          <a:prstGeom prst="rect">
            <a:avLst/>
          </a:prstGeom>
        </p:spPr>
      </p:pic>
      <p:graphicFrame>
        <p:nvGraphicFramePr>
          <p:cNvPr id="13" name="表 12"/>
          <p:cNvGraphicFramePr>
            <a:graphicFrameLocks noGrp="1"/>
          </p:cNvGraphicFramePr>
          <p:nvPr>
            <p:extLst>
              <p:ext uri="{D42A27DB-BD31-4B8C-83A1-F6EECF244321}">
                <p14:modId xmlns:p14="http://schemas.microsoft.com/office/powerpoint/2010/main" val="2131719801"/>
              </p:ext>
            </p:extLst>
          </p:nvPr>
        </p:nvGraphicFramePr>
        <p:xfrm>
          <a:off x="4546599" y="5999292"/>
          <a:ext cx="5207991" cy="792480"/>
        </p:xfrm>
        <a:graphic>
          <a:graphicData uri="http://schemas.openxmlformats.org/drawingml/2006/table">
            <a:tbl>
              <a:tblPr firstRow="1" bandRow="1">
                <a:tableStyleId>{5940675A-B579-460E-94D1-54222C63F5DA}</a:tableStyleId>
              </a:tblPr>
              <a:tblGrid>
                <a:gridCol w="1175991">
                  <a:extLst>
                    <a:ext uri="{9D8B030D-6E8A-4147-A177-3AD203B41FA5}">
                      <a16:colId xmlns:a16="http://schemas.microsoft.com/office/drawing/2014/main" val="3757262113"/>
                    </a:ext>
                  </a:extLst>
                </a:gridCol>
                <a:gridCol w="576000">
                  <a:extLst>
                    <a:ext uri="{9D8B030D-6E8A-4147-A177-3AD203B41FA5}">
                      <a16:colId xmlns:a16="http://schemas.microsoft.com/office/drawing/2014/main" val="571156813"/>
                    </a:ext>
                  </a:extLst>
                </a:gridCol>
                <a:gridCol w="576000">
                  <a:extLst>
                    <a:ext uri="{9D8B030D-6E8A-4147-A177-3AD203B41FA5}">
                      <a16:colId xmlns:a16="http://schemas.microsoft.com/office/drawing/2014/main" val="3454114473"/>
                    </a:ext>
                  </a:extLst>
                </a:gridCol>
                <a:gridCol w="576000">
                  <a:extLst>
                    <a:ext uri="{9D8B030D-6E8A-4147-A177-3AD203B41FA5}">
                      <a16:colId xmlns:a16="http://schemas.microsoft.com/office/drawing/2014/main" val="2027108342"/>
                    </a:ext>
                  </a:extLst>
                </a:gridCol>
                <a:gridCol w="576000">
                  <a:extLst>
                    <a:ext uri="{9D8B030D-6E8A-4147-A177-3AD203B41FA5}">
                      <a16:colId xmlns:a16="http://schemas.microsoft.com/office/drawing/2014/main" val="346158796"/>
                    </a:ext>
                  </a:extLst>
                </a:gridCol>
                <a:gridCol w="576000">
                  <a:extLst>
                    <a:ext uri="{9D8B030D-6E8A-4147-A177-3AD203B41FA5}">
                      <a16:colId xmlns:a16="http://schemas.microsoft.com/office/drawing/2014/main" val="1555019360"/>
                    </a:ext>
                  </a:extLst>
                </a:gridCol>
                <a:gridCol w="576000">
                  <a:extLst>
                    <a:ext uri="{9D8B030D-6E8A-4147-A177-3AD203B41FA5}">
                      <a16:colId xmlns:a16="http://schemas.microsoft.com/office/drawing/2014/main" val="2622963625"/>
                    </a:ext>
                  </a:extLst>
                </a:gridCol>
                <a:gridCol w="576000">
                  <a:extLst>
                    <a:ext uri="{9D8B030D-6E8A-4147-A177-3AD203B41FA5}">
                      <a16:colId xmlns:a16="http://schemas.microsoft.com/office/drawing/2014/main" val="42423240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道路照明の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電力削減累計</a:t>
                      </a:r>
                      <a:r>
                        <a:rPr kumimoji="1" lang="en-US" altLang="ja-JP" sz="1000" dirty="0" smtClean="0">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1,670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1,830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2,000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3,740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3,875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4,000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5,298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18" name="テキスト ボックス 17"/>
          <p:cNvSpPr txBox="1"/>
          <p:nvPr/>
        </p:nvSpPr>
        <p:spPr>
          <a:xfrm>
            <a:off x="5024559" y="5788368"/>
            <a:ext cx="4424578"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大阪市実績＞毎年度</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に道路照明・公園照明・市営駐車場場内照明に</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導入</a:t>
            </a:r>
            <a:endPar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2" name="テキスト ボックス 21"/>
          <p:cNvSpPr txBox="1"/>
          <p:nvPr/>
        </p:nvSpPr>
        <p:spPr>
          <a:xfrm>
            <a:off x="9166940" y="5740011"/>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25" name="テキスト ボックス 24"/>
          <p:cNvSpPr txBox="1"/>
          <p:nvPr/>
        </p:nvSpPr>
        <p:spPr>
          <a:xfrm>
            <a:off x="46853" y="4409396"/>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大阪</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実績＞</a:t>
            </a:r>
            <a:endPar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6" name="テキスト ボックス 25"/>
          <p:cNvSpPr txBox="1"/>
          <p:nvPr/>
        </p:nvSpPr>
        <p:spPr>
          <a:xfrm>
            <a:off x="4466223" y="4409395"/>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3898688940"/>
              </p:ext>
            </p:extLst>
          </p:nvPr>
        </p:nvGraphicFramePr>
        <p:xfrm>
          <a:off x="158277" y="4632450"/>
          <a:ext cx="5029423" cy="1188720"/>
        </p:xfrm>
        <a:graphic>
          <a:graphicData uri="http://schemas.openxmlformats.org/drawingml/2006/table">
            <a:tbl>
              <a:tblPr firstRow="1" bandRow="1">
                <a:tableStyleId>{5940675A-B579-460E-94D1-54222C63F5DA}</a:tableStyleId>
              </a:tblPr>
              <a:tblGrid>
                <a:gridCol w="997423">
                  <a:extLst>
                    <a:ext uri="{9D8B030D-6E8A-4147-A177-3AD203B41FA5}">
                      <a16:colId xmlns:a16="http://schemas.microsoft.com/office/drawing/2014/main" val="3757262113"/>
                    </a:ext>
                  </a:extLst>
                </a:gridCol>
                <a:gridCol w="576000">
                  <a:extLst>
                    <a:ext uri="{9D8B030D-6E8A-4147-A177-3AD203B41FA5}">
                      <a16:colId xmlns:a16="http://schemas.microsoft.com/office/drawing/2014/main" val="571156813"/>
                    </a:ext>
                  </a:extLst>
                </a:gridCol>
                <a:gridCol w="576000">
                  <a:extLst>
                    <a:ext uri="{9D8B030D-6E8A-4147-A177-3AD203B41FA5}">
                      <a16:colId xmlns:a16="http://schemas.microsoft.com/office/drawing/2014/main" val="3454114473"/>
                    </a:ext>
                  </a:extLst>
                </a:gridCol>
                <a:gridCol w="576000">
                  <a:extLst>
                    <a:ext uri="{9D8B030D-6E8A-4147-A177-3AD203B41FA5}">
                      <a16:colId xmlns:a16="http://schemas.microsoft.com/office/drawing/2014/main" val="2027108342"/>
                    </a:ext>
                  </a:extLst>
                </a:gridCol>
                <a:gridCol w="576000">
                  <a:extLst>
                    <a:ext uri="{9D8B030D-6E8A-4147-A177-3AD203B41FA5}">
                      <a16:colId xmlns:a16="http://schemas.microsoft.com/office/drawing/2014/main" val="346158796"/>
                    </a:ext>
                  </a:extLst>
                </a:gridCol>
                <a:gridCol w="576000">
                  <a:extLst>
                    <a:ext uri="{9D8B030D-6E8A-4147-A177-3AD203B41FA5}">
                      <a16:colId xmlns:a16="http://schemas.microsoft.com/office/drawing/2014/main" val="1555019360"/>
                    </a:ext>
                  </a:extLst>
                </a:gridCol>
                <a:gridCol w="576000">
                  <a:extLst>
                    <a:ext uri="{9D8B030D-6E8A-4147-A177-3AD203B41FA5}">
                      <a16:colId xmlns:a16="http://schemas.microsoft.com/office/drawing/2014/main" val="2622963625"/>
                    </a:ext>
                  </a:extLst>
                </a:gridCol>
                <a:gridCol w="576000">
                  <a:extLst>
                    <a:ext uri="{9D8B030D-6E8A-4147-A177-3AD203B41FA5}">
                      <a16:colId xmlns:a16="http://schemas.microsoft.com/office/drawing/2014/main" val="466284076"/>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府立学校への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LED</a:t>
                      </a:r>
                      <a:r>
                        <a:rPr kumimoji="1" lang="ja-JP" altLang="en-US" sz="1000" dirty="0" smtClean="0">
                          <a:latin typeface="Meiryo UI" panose="020B0604030504040204" pitchFamily="50" charset="-128"/>
                          <a:ea typeface="Meiryo UI" panose="020B0604030504040204" pitchFamily="50" charset="-128"/>
                        </a:rPr>
                        <a:t>照明の導入</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校</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lToTr w="12700" cap="flat" cmpd="sng" algn="ctr">
                      <a:solidFill>
                        <a:schemeClr val="tx1"/>
                      </a:solidFill>
                      <a:prstDash val="solid"/>
                      <a:round/>
                      <a:headEnd type="none" w="med" len="med"/>
                      <a:tailEnd type="none" w="med" len="med"/>
                    </a:lnBlToTr>
                  </a:tcP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交通信号機の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LED</a:t>
                      </a:r>
                      <a:r>
                        <a:rPr kumimoji="1" lang="ja-JP" altLang="en-US" sz="1000" dirty="0" smtClean="0">
                          <a:latin typeface="Meiryo UI" panose="020B0604030504040204" pitchFamily="50" charset="-128"/>
                          <a:ea typeface="Meiryo UI" panose="020B0604030504040204" pitchFamily="50" charset="-128"/>
                        </a:rPr>
                        <a:t>化</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灯</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7,085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6,814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6,018</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4,902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8,748</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5,635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4,808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Tree>
    <p:extLst>
      <p:ext uri="{BB962C8B-B14F-4D97-AF65-F5344CB8AC3E}">
        <p14:creationId xmlns:p14="http://schemas.microsoft.com/office/powerpoint/2010/main" val="22477417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39768" y="1125264"/>
            <a:ext cx="9690590" cy="573273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1204700"/>
            <a:ext cx="3016630"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エネルギー面的利用促進事業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42</a:t>
            </a:r>
            <a:endParaRPr lang="ja-JP" altLang="en-US" b="1" dirty="0">
              <a:solidFill>
                <a:prstClr val="white"/>
              </a:solidFill>
            </a:endParaRPr>
          </a:p>
        </p:txBody>
      </p:sp>
      <p:sp>
        <p:nvSpPr>
          <p:cNvPr id="28" name="角丸四角形 27"/>
          <p:cNvSpPr/>
          <p:nvPr/>
        </p:nvSpPr>
        <p:spPr>
          <a:xfrm>
            <a:off x="1132328" y="537045"/>
            <a:ext cx="8664594" cy="534186"/>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デマンドレスポンスや分散型電源（コージェネレーション等）の普及促進、多様な電力事業者の参入促進などにより、電力ピーク需要の抑制、電力供給の安定化に向けた取組みを促進します。</a:t>
            </a:r>
            <a:endParaRPr lang="en-US" altLang="ja-JP" sz="1600" b="1" dirty="0" smtClean="0">
              <a:latin typeface="Meiryo UI" pitchFamily="50" charset="-128"/>
              <a:ea typeface="Meiryo UI" pitchFamily="50" charset="-128"/>
              <a:cs typeface="Meiryo UI" pitchFamily="50" charset="-128"/>
            </a:endParaRPr>
          </a:p>
        </p:txBody>
      </p:sp>
      <p:sp>
        <p:nvSpPr>
          <p:cNvPr id="29" name="角丸四角形 28"/>
          <p:cNvSpPr/>
          <p:nvPr/>
        </p:nvSpPr>
        <p:spPr>
          <a:xfrm>
            <a:off x="139768" y="537045"/>
            <a:ext cx="992560" cy="534185"/>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400" b="1" dirty="0" smtClean="0">
                <a:latin typeface="Meiryo UI" pitchFamily="50" charset="-128"/>
                <a:ea typeface="Meiryo UI" pitchFamily="50" charset="-128"/>
                <a:cs typeface="Meiryo UI" pitchFamily="50" charset="-128"/>
              </a:rPr>
              <a:t>取組</a:t>
            </a:r>
            <a:endParaRPr kumimoji="1" lang="en-US" altLang="ja-JP" sz="1400" b="1" dirty="0" smtClean="0">
              <a:latin typeface="Meiryo UI" pitchFamily="50" charset="-128"/>
              <a:ea typeface="Meiryo UI" pitchFamily="50" charset="-128"/>
              <a:cs typeface="Meiryo UI" pitchFamily="50" charset="-128"/>
            </a:endParaRPr>
          </a:p>
          <a:p>
            <a:pPr algn="ctr"/>
            <a:r>
              <a:rPr kumimoji="1" lang="ja-JP" altLang="en-US" sz="1400" b="1" dirty="0" smtClean="0">
                <a:latin typeface="Meiryo UI" pitchFamily="50" charset="-128"/>
                <a:ea typeface="Meiryo UI" pitchFamily="50" charset="-128"/>
                <a:cs typeface="Meiryo UI" pitchFamily="50" charset="-128"/>
              </a:rPr>
              <a:t>方針</a:t>
            </a:r>
            <a:endParaRPr kumimoji="1" lang="ja-JP" altLang="en-US" sz="1400" b="1"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07289" y="2914502"/>
            <a:ext cx="9387929" cy="492443"/>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smtClean="0">
                <a:latin typeface="Meiryo UI" panose="020B0604030504040204" pitchFamily="50" charset="-128"/>
                <a:ea typeface="Meiryo UI" panose="020B0604030504040204" pitchFamily="50" charset="-128"/>
              </a:rPr>
              <a:t>業務</a:t>
            </a:r>
            <a:r>
              <a:rPr lang="ja-JP" altLang="ja-JP" sz="1300" dirty="0">
                <a:latin typeface="Meiryo UI" panose="020B0604030504040204" pitchFamily="50" charset="-128"/>
                <a:ea typeface="Meiryo UI" panose="020B0604030504040204" pitchFamily="50" charset="-128"/>
              </a:rPr>
              <a:t>集積地区である</a:t>
            </a:r>
            <a:r>
              <a:rPr lang="ja-JP" altLang="ja-JP" sz="1300" dirty="0" smtClean="0">
                <a:latin typeface="Meiryo UI" panose="020B0604030504040204" pitchFamily="50" charset="-128"/>
                <a:ea typeface="Meiryo UI" panose="020B0604030504040204" pitchFamily="50" charset="-128"/>
              </a:rPr>
              <a:t>船場地区</a:t>
            </a:r>
            <a:r>
              <a:rPr lang="ja-JP" altLang="ja-JP" sz="1300" dirty="0">
                <a:latin typeface="Meiryo UI" panose="020B0604030504040204" pitchFamily="50" charset="-128"/>
                <a:ea typeface="Meiryo UI" panose="020B0604030504040204" pitchFamily="50" charset="-128"/>
              </a:rPr>
              <a:t>を</a:t>
            </a:r>
            <a:r>
              <a:rPr lang="ja-JP" altLang="ja-JP" sz="1300" dirty="0" smtClean="0">
                <a:latin typeface="Meiryo UI" panose="020B0604030504040204" pitchFamily="50" charset="-128"/>
                <a:ea typeface="Meiryo UI" panose="020B0604030504040204" pitchFamily="50" charset="-128"/>
              </a:rPr>
              <a:t>モデルエリア</a:t>
            </a:r>
            <a:r>
              <a:rPr lang="ja-JP" altLang="en-US" sz="1300" dirty="0" smtClean="0">
                <a:latin typeface="Meiryo UI" panose="020B0604030504040204" pitchFamily="50" charset="-128"/>
                <a:ea typeface="Meiryo UI" panose="020B0604030504040204" pitchFamily="50" charset="-128"/>
              </a:rPr>
              <a:t>に</a:t>
            </a:r>
            <a:r>
              <a:rPr lang="ja-JP" altLang="ja-JP" sz="1300" dirty="0" smtClean="0">
                <a:latin typeface="Meiryo UI" panose="020B0604030504040204" pitchFamily="50" charset="-128"/>
                <a:ea typeface="Meiryo UI" panose="020B0604030504040204" pitchFamily="50" charset="-128"/>
              </a:rPr>
              <a:t>、エネルギー面的</a:t>
            </a:r>
            <a:r>
              <a:rPr lang="ja-JP" altLang="ja-JP" sz="1300" dirty="0">
                <a:latin typeface="Meiryo UI" panose="020B0604030504040204" pitchFamily="50" charset="-128"/>
                <a:ea typeface="Meiryo UI" panose="020B0604030504040204" pitchFamily="50" charset="-128"/>
              </a:rPr>
              <a:t>利用</a:t>
            </a:r>
            <a:r>
              <a:rPr lang="ja-JP" altLang="en-US" sz="1300" dirty="0">
                <a:latin typeface="Meiryo UI" panose="020B0604030504040204" pitchFamily="50" charset="-128"/>
                <a:ea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rPr>
              <a:t>普及に向けた検討を行っています。今後は、都市資源である地下鉄等の既存地下空間を活用し、エネルギー面的利用の普及促進を進めています。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87708" y="3790091"/>
            <a:ext cx="2282356" cy="152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57461" y="5336780"/>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smtClean="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90" y="1590708"/>
            <a:ext cx="9387929" cy="1292662"/>
          </a:xfrm>
          <a:prstGeom prst="rect">
            <a:avLst/>
          </a:prstGeom>
          <a:noFill/>
        </p:spPr>
        <p:txBody>
          <a:bodyPr wrap="square" rtlCol="0">
            <a:spAutoFit/>
          </a:bodyPr>
          <a:lstStyle/>
          <a:p>
            <a:pPr marL="174625" indent="-174625"/>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コージェネレーション</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（熱電併給）</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システム</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水素</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エネルギーをはじめとする分散型電源</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を</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導入</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し、エネルギーの使用形態の異なる施設や建物間など面的な広がりを持ったエリアをネットワーク化し、エネルギー融通・共同利用を行う</a:t>
            </a:r>
            <a:r>
              <a:rPr lang="ja-JP" altLang="ja-JP" sz="1300" dirty="0" err="1" smtClean="0">
                <a:latin typeface="Meiryo UI" panose="020B0604030504040204" pitchFamily="50" charset="-128"/>
                <a:ea typeface="Meiryo UI" panose="020B0604030504040204" pitchFamily="50" charset="-128"/>
                <a:cs typeface="Microsoft Himalaya" panose="01010100010101010101" pitchFamily="2" charset="0"/>
              </a:rPr>
              <a:t>こ</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と</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で、エネルギー効率の向上、コスト低減と災害時のセキュリティ向上を同時に実現する</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こと</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、新た</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なスマートコミュニティの府域での実現に向け、市町村や民間事業者等に対する情報提供や技術的</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助言など</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様々な</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支援</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を実施しています。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3443670"/>
            <a:ext cx="9387929" cy="292388"/>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◆さらに取組みが広がるよう、おおさかスマートエネルギー協議会の場等で、事例や課題等、様々な情報を提供します。　</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7957" y="3872612"/>
            <a:ext cx="3456869" cy="2845258"/>
          </a:xfrm>
          <a:prstGeom prst="rect">
            <a:avLst/>
          </a:prstGeom>
        </p:spPr>
      </p:pic>
      <p:sp>
        <p:nvSpPr>
          <p:cNvPr id="21" name="テキスト ボックス 20"/>
          <p:cNvSpPr txBox="1"/>
          <p:nvPr/>
        </p:nvSpPr>
        <p:spPr>
          <a:xfrm>
            <a:off x="1208643" y="6427800"/>
            <a:ext cx="2739256" cy="253916"/>
          </a:xfrm>
          <a:prstGeom prst="rect">
            <a:avLst/>
          </a:prstGeom>
          <a:noFill/>
        </p:spPr>
        <p:txBody>
          <a:bodyPr wrap="square" rtlCol="0">
            <a:spAutoFit/>
          </a:bodyPr>
          <a:lstStyle/>
          <a:p>
            <a:pPr marL="177800" indent="-177800"/>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引用元：経済産業省</a:t>
            </a:r>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資源エネルギー庁ＨＰ</a:t>
            </a:r>
            <a:endParaRPr lang="en-US" altLang="ja-JP" sz="105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1643272" y="6189468"/>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smtClean="0">
                <a:latin typeface="Meiryo UI" panose="020B0604030504040204" pitchFamily="50" charset="-128"/>
                <a:ea typeface="Meiryo UI" panose="020B0604030504040204" pitchFamily="50" charset="-128"/>
              </a:rPr>
              <a:t>【</a:t>
            </a:r>
            <a:r>
              <a:rPr kumimoji="0" lang="ja-JP" altLang="en-US" sz="1100" dirty="0" smtClean="0">
                <a:latin typeface="Meiryo UI" panose="020B0604030504040204" pitchFamily="50" charset="-128"/>
                <a:ea typeface="Meiryo UI" panose="020B0604030504040204" pitchFamily="50" charset="-128"/>
              </a:rPr>
              <a:t>スマートコミュニティの</a:t>
            </a:r>
            <a:r>
              <a:rPr kumimoji="0" lang="ja-JP" altLang="en-US" sz="1100" dirty="0">
                <a:latin typeface="Meiryo UI" panose="020B0604030504040204" pitchFamily="50" charset="-128"/>
                <a:ea typeface="Meiryo UI" panose="020B0604030504040204" pitchFamily="50" charset="-128"/>
              </a:rPr>
              <a:t>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1204700"/>
            <a:ext cx="3338474"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2015</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
        <p:nvSpPr>
          <p:cNvPr id="18" name="正方形/長方形 17"/>
          <p:cNvSpPr/>
          <p:nvPr/>
        </p:nvSpPr>
        <p:spPr>
          <a:xfrm>
            <a:off x="6571396" y="4360284"/>
            <a:ext cx="3185236" cy="2357586"/>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船場地区における分散型エネルギーの導入目標の設定</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エネルギー面的利用の導入効果の検討</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エネルギー面的利用促進に向けた課題の</a:t>
            </a:r>
            <a:r>
              <a:rPr lang="ja-JP" altLang="en-US" sz="1000" dirty="0" smtClean="0">
                <a:solidFill>
                  <a:schemeClr val="tx1"/>
                </a:solidFill>
                <a:latin typeface="Meiryo UI" pitchFamily="50" charset="-128"/>
                <a:ea typeface="Meiryo UI" pitchFamily="50" charset="-128"/>
                <a:cs typeface="Meiryo UI" pitchFamily="50" charset="-128"/>
              </a:rPr>
              <a:t>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規模別の面的利用事業採算性の検討</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小規模インナー街区のエネルギーモデルの検討</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面的利用の事業採算性評価の簡易試算ツールの作成</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面的利用についての情報やインセンティブをまとめた</a:t>
            </a:r>
            <a:r>
              <a:rPr lang="ja-JP" altLang="en-US" sz="1000" dirty="0" smtClean="0">
                <a:solidFill>
                  <a:schemeClr val="tx1"/>
                </a:solidFill>
                <a:latin typeface="Meiryo UI" pitchFamily="50" charset="-128"/>
                <a:ea typeface="Meiryo UI" pitchFamily="50" charset="-128"/>
                <a:cs typeface="Meiryo UI" pitchFamily="50" charset="-128"/>
              </a:rPr>
              <a:t>促進</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制度</a:t>
            </a:r>
            <a:r>
              <a:rPr lang="ja-JP" altLang="en-US" sz="1000" dirty="0">
                <a:solidFill>
                  <a:schemeClr val="tx1"/>
                </a:solidFill>
                <a:latin typeface="Meiryo UI" pitchFamily="50" charset="-128"/>
                <a:ea typeface="Meiryo UI" pitchFamily="50" charset="-128"/>
                <a:cs typeface="Meiryo UI" pitchFamily="50" charset="-128"/>
              </a:rPr>
              <a:t>案</a:t>
            </a:r>
            <a:r>
              <a:rPr lang="ja-JP" altLang="en-US" sz="1000" dirty="0" smtClean="0">
                <a:solidFill>
                  <a:schemeClr val="tx1"/>
                </a:solidFill>
                <a:latin typeface="Meiryo UI" pitchFamily="50" charset="-128"/>
                <a:ea typeface="Meiryo UI" pitchFamily="50" charset="-128"/>
                <a:cs typeface="Meiryo UI" pitchFamily="50" charset="-128"/>
              </a:rPr>
              <a:t>の検討</a:t>
            </a:r>
            <a:endParaRPr lang="ja-JP" altLang="en-US"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地下鉄等の既存地下空間を活用したエネルギー面的</a:t>
            </a:r>
            <a:r>
              <a:rPr lang="ja-JP" altLang="en-US" sz="1000" dirty="0" smtClean="0">
                <a:solidFill>
                  <a:schemeClr val="tx1"/>
                </a:solidFill>
                <a:latin typeface="Meiryo UI" pitchFamily="50" charset="-128"/>
                <a:ea typeface="Meiryo UI" pitchFamily="50" charset="-128"/>
                <a:cs typeface="Meiryo UI" pitchFamily="50" charset="-128"/>
              </a:rPr>
              <a:t>利用</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の事業化</a:t>
            </a:r>
            <a:r>
              <a:rPr lang="ja-JP" altLang="en-US" sz="1000" dirty="0">
                <a:solidFill>
                  <a:schemeClr val="tx1"/>
                </a:solidFill>
                <a:latin typeface="Meiryo UI" pitchFamily="50" charset="-128"/>
                <a:ea typeface="Meiryo UI" pitchFamily="50" charset="-128"/>
                <a:cs typeface="Meiryo UI" pitchFamily="50" charset="-128"/>
              </a:rPr>
              <a:t>可能性調査</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761096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01585" y="550520"/>
            <a:ext cx="9668458" cy="62438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43</a:t>
            </a:r>
            <a:endParaRPr lang="ja-JP" altLang="en-US" b="1" dirty="0">
              <a:solidFill>
                <a:prstClr val="white"/>
              </a:solidFill>
            </a:endParaRPr>
          </a:p>
        </p:txBody>
      </p:sp>
      <p:sp>
        <p:nvSpPr>
          <p:cNvPr id="52" name="テキスト ボックス 51"/>
          <p:cNvSpPr txBox="1"/>
          <p:nvPr/>
        </p:nvSpPr>
        <p:spPr>
          <a:xfrm>
            <a:off x="4935814" y="2499618"/>
            <a:ext cx="4095993" cy="738664"/>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rPr>
              <a:t>点在する設備をＩｏＴにより一括制御し、電力需給を</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調整することで、あたかも</a:t>
            </a:r>
            <a:r>
              <a:rPr lang="en-US" altLang="ja-JP" sz="1400" dirty="0" smtClean="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r>
              <a:rPr lang="ja-JP" altLang="en-US" sz="1400" dirty="0" err="1" smtClean="0">
                <a:latin typeface="Meiryo UI" panose="020B0604030504040204" pitchFamily="50" charset="-128"/>
                <a:ea typeface="Meiryo UI" panose="020B0604030504040204" pitchFamily="50" charset="-128"/>
              </a:rPr>
              <a:t>のように</a:t>
            </a:r>
            <a:r>
              <a:rPr lang="ja-JP" altLang="en-US" sz="1400" dirty="0">
                <a:latin typeface="Meiryo UI" panose="020B0604030504040204" pitchFamily="50" charset="-128"/>
                <a:ea typeface="Meiryo UI" panose="020B0604030504040204" pitchFamily="50" charset="-128"/>
              </a:rPr>
              <a:t>機能</a:t>
            </a:r>
            <a:r>
              <a:rPr lang="ja-JP" altLang="en-US" sz="1400" dirty="0" smtClean="0">
                <a:latin typeface="Meiryo UI" panose="020B0604030504040204" pitchFamily="50" charset="-128"/>
                <a:ea typeface="Meiryo UI" panose="020B0604030504040204" pitchFamily="50" charset="-128"/>
              </a:rPr>
              <a:t>させる仕組みです。</a:t>
            </a:r>
            <a:endParaRPr lang="ja-JP" altLang="en-US" sz="14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4912117" y="2257394"/>
            <a:ext cx="4488728" cy="338554"/>
          </a:xfrm>
          <a:prstGeom prst="rect">
            <a:avLst/>
          </a:prstGeom>
          <a:noFill/>
        </p:spPr>
        <p:txBody>
          <a:bodyPr wrap="none" rtlCol="0">
            <a:spAutoFit/>
          </a:bodyPr>
          <a:lstStyle/>
          <a:p>
            <a:pPr algn="ctr"/>
            <a:r>
              <a:rPr lang="en-US" altLang="ja-JP" sz="1600" b="1" dirty="0" smtClean="0">
                <a:latin typeface="Meiryo UI" panose="020B0604030504040204" pitchFamily="50" charset="-128"/>
                <a:ea typeface="Meiryo UI" panose="020B0604030504040204" pitchFamily="50" charset="-128"/>
              </a:rPr>
              <a:t>※VPP</a:t>
            </a:r>
            <a:r>
              <a:rPr lang="ja-JP" altLang="en-US" sz="1600" b="1" dirty="0" smtClean="0">
                <a:latin typeface="Meiryo UI" panose="020B0604030504040204" pitchFamily="50" charset="-128"/>
                <a:ea typeface="Meiryo UI" panose="020B0604030504040204" pitchFamily="50" charset="-128"/>
              </a:rPr>
              <a:t>（バーチャルパワープラント：仮想発電所）</a:t>
            </a:r>
            <a:endParaRPr lang="en-US" altLang="ja-JP" sz="1600" b="1" dirty="0" smtClean="0">
              <a:latin typeface="Meiryo UI" panose="020B0604030504040204" pitchFamily="50" charset="-128"/>
              <a:ea typeface="Meiryo UI" panose="020B0604030504040204" pitchFamily="50" charset="-128"/>
            </a:endParaRPr>
          </a:p>
        </p:txBody>
      </p:sp>
      <p:sp>
        <p:nvSpPr>
          <p:cNvPr id="54" name="下矢印 53"/>
          <p:cNvSpPr/>
          <p:nvPr/>
        </p:nvSpPr>
        <p:spPr>
          <a:xfrm>
            <a:off x="6454846" y="3214349"/>
            <a:ext cx="1331259" cy="35482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5064068" y="3629353"/>
            <a:ext cx="4079505"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smtClean="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smtClean="0">
                <a:solidFill>
                  <a:prstClr val="white"/>
                </a:solidFill>
                <a:latin typeface="Meiryo UI" panose="020B0604030504040204" pitchFamily="50" charset="-128"/>
                <a:ea typeface="Meiryo UI" panose="020B0604030504040204" pitchFamily="50" charset="-128"/>
              </a:rPr>
              <a:t>CO</a:t>
            </a:r>
            <a:r>
              <a:rPr lang="en-US" altLang="ja-JP" sz="1600" baseline="-25000" dirty="0" smtClean="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a:t>
            </a:r>
            <a:r>
              <a:rPr lang="ja-JP" altLang="en-US" sz="1600" dirty="0" smtClean="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smtClean="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a:t>
            </a:r>
            <a:r>
              <a:rPr lang="ja-JP" altLang="en-US" sz="1600" dirty="0" smtClean="0">
                <a:solidFill>
                  <a:prstClr val="white"/>
                </a:solidFill>
                <a:latin typeface="Meiryo UI" panose="020B0604030504040204" pitchFamily="50" charset="-128"/>
                <a:ea typeface="Meiryo UI" panose="020B0604030504040204" pitchFamily="50" charset="-128"/>
              </a:rPr>
              <a:t>さらなる導入を可能に</a:t>
            </a:r>
            <a:endParaRPr lang="en-US" altLang="ja-JP" sz="1600" dirty="0" smtClean="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dirty="0" smtClean="0">
              <a:solidFill>
                <a:schemeClr val="tx1"/>
              </a:solidFill>
              <a:latin typeface="Meiryo UI" pitchFamily="50" charset="-128"/>
              <a:ea typeface="Meiryo UI" pitchFamily="50" charset="-128"/>
              <a:cs typeface="Meiryo UI" pitchFamily="50" charset="-128"/>
            </a:endParaRPr>
          </a:p>
          <a:p>
            <a:pPr algn="ctr">
              <a:defRPr/>
            </a:pPr>
            <a:r>
              <a:rPr lang="ja-JP" altLang="en-US" sz="1600" b="1" dirty="0" smtClean="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smtClean="0">
                <a:solidFill>
                  <a:schemeClr val="tx1"/>
                </a:solidFill>
                <a:latin typeface="Meiryo UI" pitchFamily="50" charset="-128"/>
                <a:ea typeface="Meiryo UI" pitchFamily="50" charset="-128"/>
                <a:cs typeface="Meiryo UI" pitchFamily="50" charset="-128"/>
              </a:rPr>
              <a:t>VPP</a:t>
            </a:r>
            <a:r>
              <a:rPr lang="ja-JP" altLang="en-US" sz="1600" b="1" dirty="0" smtClean="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306940"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需給調整・制御</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オフィスビル</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住宅</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電気自動車</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蓄電池</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太陽光</a:t>
              </a:r>
              <a:r>
                <a:rPr lang="ja-JP" altLang="en-US" sz="1200" dirty="0">
                  <a:solidFill>
                    <a:prstClr val="black"/>
                  </a:solidFill>
                  <a:latin typeface="Meiryo UI" panose="020B0604030504040204" pitchFamily="50" charset="-128"/>
                  <a:ea typeface="Meiryo UI" panose="020B0604030504040204" pitchFamily="50" charset="-128"/>
                </a:rPr>
                <a:t>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工場</a:t>
              </a:r>
              <a:endParaRPr lang="ja-JP" altLang="en-US" sz="1200" dirty="0">
                <a:solidFill>
                  <a:prstClr val="black"/>
                </a:solidFill>
                <a:latin typeface="Meiryo UI" panose="020B0604030504040204" pitchFamily="50" charset="-128"/>
                <a:ea typeface="Meiryo UI" panose="020B0604030504040204" pitchFamily="50" charset="-128"/>
              </a:endParaRPr>
            </a:p>
          </p:txBody>
        </p:sp>
      </p:grpSp>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30" y="2868950"/>
            <a:ext cx="975618" cy="414070"/>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97" y="3326207"/>
            <a:ext cx="739735" cy="553768"/>
          </a:xfrm>
          <a:prstGeom prst="rect">
            <a:avLst/>
          </a:prstGeom>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136" y="2317599"/>
            <a:ext cx="969545" cy="434125"/>
          </a:xfrm>
          <a:prstGeom prst="rect">
            <a:avLst/>
          </a:prstGeom>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26" y="4248665"/>
            <a:ext cx="555364" cy="572955"/>
          </a:xfrm>
          <a:prstGeom prst="rect">
            <a:avLst/>
          </a:prstGeom>
        </p:spPr>
      </p:pic>
      <p:pic>
        <p:nvPicPr>
          <p:cNvPr id="82" name="図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7097" y="4205277"/>
            <a:ext cx="586975" cy="586975"/>
          </a:xfrm>
          <a:prstGeom prst="rect">
            <a:avLst/>
          </a:prstGeom>
        </p:spPr>
      </p:pic>
      <p:pic>
        <p:nvPicPr>
          <p:cNvPr id="84" name="図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5227" y="2229783"/>
            <a:ext cx="659126" cy="628988"/>
          </a:xfrm>
          <a:prstGeom prst="rect">
            <a:avLst/>
          </a:prstGeom>
        </p:spPr>
      </p:pic>
      <p:sp>
        <p:nvSpPr>
          <p:cNvPr id="85" name="テキスト ボックス 84"/>
          <p:cNvSpPr txBox="1"/>
          <p:nvPr/>
        </p:nvSpPr>
        <p:spPr>
          <a:xfrm>
            <a:off x="1544490" y="2120350"/>
            <a:ext cx="646331"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鉄道駅</a:t>
            </a:r>
            <a:endParaRPr kumimoji="1" lang="ja-JP" altLang="en-US" sz="1200" dirty="0">
              <a:latin typeface="Meiryo UI" panose="020B0604030504040204" pitchFamily="50" charset="-128"/>
              <a:ea typeface="Meiryo UI" panose="020B0604030504040204" pitchFamily="50" charset="-128"/>
            </a:endParaRPr>
          </a:p>
        </p:txBody>
      </p:sp>
      <p:cxnSp>
        <p:nvCxnSpPr>
          <p:cNvPr id="86" name="直線コネクタ 85"/>
          <p:cNvCxnSpPr>
            <a:stCxn id="84" idx="2"/>
          </p:cNvCxnSpPr>
          <p:nvPr/>
        </p:nvCxnSpPr>
        <p:spPr>
          <a:xfrm>
            <a:off x="2334790"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66950" y="5248689"/>
            <a:ext cx="4107214" cy="140917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ja-JP" altLang="en-US" sz="1000" dirty="0" smtClean="0">
                <a:solidFill>
                  <a:schemeClr val="tx1"/>
                </a:solidFill>
                <a:latin typeface="Meiryo UI" pitchFamily="50" charset="-128"/>
                <a:ea typeface="Meiryo UI" pitchFamily="50" charset="-128"/>
                <a:cs typeface="Meiryo UI" pitchFamily="50" charset="-128"/>
              </a:rPr>
              <a:t>（大阪府）</a:t>
            </a:r>
            <a:endParaRPr lang="en-US" altLang="ja-JP" sz="1000" dirty="0" smtClean="0">
              <a:solidFill>
                <a:schemeClr val="tx1"/>
              </a:solidFill>
              <a:latin typeface="Meiryo UI" pitchFamily="50" charset="-128"/>
              <a:ea typeface="Meiryo UI" pitchFamily="50" charset="-128"/>
              <a:cs typeface="Meiryo UI" pitchFamily="50" charset="-128"/>
            </a:endParaRPr>
          </a:p>
          <a:p>
            <a:r>
              <a:rPr lang="en-US" altLang="ja-JP" sz="1000" dirty="0" smtClean="0">
                <a:solidFill>
                  <a:schemeClr val="tx1"/>
                </a:solidFill>
                <a:latin typeface="Meiryo UI" pitchFamily="50" charset="-128"/>
                <a:ea typeface="Meiryo UI" pitchFamily="50" charset="-128"/>
                <a:cs typeface="Meiryo UI" pitchFamily="50" charset="-128"/>
              </a:rPr>
              <a:t>&lt;</a:t>
            </a:r>
            <a:r>
              <a:rPr lang="ja-JP" altLang="en-US" sz="1000" dirty="0" smtClean="0">
                <a:solidFill>
                  <a:schemeClr val="tx1"/>
                </a:solidFill>
                <a:latin typeface="Meiryo UI" pitchFamily="50" charset="-128"/>
                <a:ea typeface="Meiryo UI" pitchFamily="50" charset="-128"/>
                <a:cs typeface="Meiryo UI" pitchFamily="50" charset="-128"/>
              </a:rPr>
              <a:t>水道事業における</a:t>
            </a:r>
            <a:r>
              <a:rPr lang="en-US" altLang="ja-JP" sz="1000" dirty="0" smtClean="0">
                <a:solidFill>
                  <a:schemeClr val="tx1"/>
                </a:solidFill>
                <a:latin typeface="Meiryo UI" pitchFamily="50" charset="-128"/>
                <a:ea typeface="Meiryo UI" pitchFamily="50" charset="-128"/>
                <a:cs typeface="Meiryo UI" pitchFamily="50" charset="-128"/>
              </a:rPr>
              <a:t>VPP</a:t>
            </a:r>
            <a:r>
              <a:rPr lang="ja-JP" altLang="en-US" sz="1000" dirty="0" smtClean="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大阪府では、</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年度に実施した上下水道の浄水池等の</a:t>
            </a:r>
            <a:r>
              <a:rPr lang="ja-JP" altLang="en-US" sz="1000" dirty="0">
                <a:solidFill>
                  <a:schemeClr val="tx1"/>
                </a:solidFill>
                <a:latin typeface="Meiryo UI" pitchFamily="50" charset="-128"/>
                <a:ea typeface="Meiryo UI" pitchFamily="50" charset="-128"/>
                <a:cs typeface="Meiryo UI" pitchFamily="50" charset="-128"/>
              </a:rPr>
              <a:t>バッファを活用</a:t>
            </a:r>
            <a:r>
              <a:rPr lang="ja-JP" altLang="en-US" sz="1000" dirty="0" smtClean="0">
                <a:solidFill>
                  <a:schemeClr val="tx1"/>
                </a:solidFill>
                <a:latin typeface="Meiryo UI" pitchFamily="50" charset="-128"/>
                <a:ea typeface="Meiryo UI" pitchFamily="50" charset="-128"/>
                <a:cs typeface="Meiryo UI" pitchFamily="50" charset="-128"/>
              </a:rPr>
              <a:t>したエネルギーマネジメントシステムに関する事業化調査（</a:t>
            </a:r>
            <a:r>
              <a:rPr lang="en-US" altLang="ja-JP" sz="1000" dirty="0" smtClean="0">
                <a:solidFill>
                  <a:schemeClr val="tx1"/>
                </a:solidFill>
                <a:latin typeface="Meiryo UI" pitchFamily="50" charset="-128"/>
                <a:ea typeface="Meiryo UI" pitchFamily="50" charset="-128"/>
                <a:cs typeface="Meiryo UI" pitchFamily="50" charset="-128"/>
              </a:rPr>
              <a:t>FS</a:t>
            </a:r>
            <a:r>
              <a:rPr lang="ja-JP" altLang="en-US" sz="1000" dirty="0" smtClean="0">
                <a:solidFill>
                  <a:schemeClr val="tx1"/>
                </a:solidFill>
                <a:latin typeface="Meiryo UI" pitchFamily="50" charset="-128"/>
                <a:ea typeface="Meiryo UI" pitchFamily="50" charset="-128"/>
                <a:cs typeface="Meiryo UI" pitchFamily="50" charset="-128"/>
              </a:rPr>
              <a:t>）を踏まえ、</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年度及び</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年度は、具体的な実用性の検証を目指して、上水道のポンプ</a:t>
            </a:r>
            <a:r>
              <a:rPr lang="ja-JP" altLang="en-US" sz="1000" dirty="0">
                <a:solidFill>
                  <a:schemeClr val="tx1"/>
                </a:solidFill>
                <a:latin typeface="Meiryo UI" pitchFamily="50" charset="-128"/>
                <a:ea typeface="Meiryo UI" pitchFamily="50" charset="-128"/>
                <a:cs typeface="Meiryo UI" pitchFamily="50" charset="-128"/>
              </a:rPr>
              <a:t>稼働時間の</a:t>
            </a:r>
            <a:r>
              <a:rPr lang="ja-JP" altLang="en-US" sz="1000" dirty="0" smtClean="0">
                <a:solidFill>
                  <a:schemeClr val="tx1"/>
                </a:solidFill>
                <a:latin typeface="Meiryo UI" pitchFamily="50" charset="-128"/>
                <a:ea typeface="Meiryo UI" pitchFamily="50" charset="-128"/>
                <a:cs typeface="Meiryo UI" pitchFamily="50" charset="-128"/>
              </a:rPr>
              <a:t>シフトによる電力</a:t>
            </a:r>
            <a:r>
              <a:rPr lang="ja-JP" altLang="en-US" sz="1000" dirty="0">
                <a:solidFill>
                  <a:schemeClr val="tx1"/>
                </a:solidFill>
                <a:latin typeface="Meiryo UI" pitchFamily="50" charset="-128"/>
                <a:ea typeface="Meiryo UI" pitchFamily="50" charset="-128"/>
                <a:cs typeface="Meiryo UI" pitchFamily="50" charset="-128"/>
              </a:rPr>
              <a:t>需給調整</a:t>
            </a:r>
            <a:r>
              <a:rPr lang="ja-JP" altLang="en-US" sz="1000" dirty="0" smtClean="0">
                <a:solidFill>
                  <a:schemeClr val="tx1"/>
                </a:solidFill>
                <a:latin typeface="Meiryo UI" pitchFamily="50" charset="-128"/>
                <a:ea typeface="Meiryo UI" pitchFamily="50" charset="-128"/>
                <a:cs typeface="Meiryo UI" pitchFamily="50" charset="-128"/>
              </a:rPr>
              <a:t>能力や必要なシステムについて検討しました。</a:t>
            </a:r>
            <a:endParaRPr lang="en-US" altLang="ja-JP" sz="100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引き続き</a:t>
            </a:r>
            <a:r>
              <a:rPr lang="ja-JP" altLang="en-US" sz="1000" dirty="0">
                <a:solidFill>
                  <a:schemeClr val="tx1"/>
                </a:solidFill>
                <a:latin typeface="Meiryo UI" pitchFamily="50" charset="-128"/>
                <a:ea typeface="Meiryo UI" pitchFamily="50" charset="-128"/>
                <a:cs typeface="Meiryo UI" pitchFamily="50" charset="-128"/>
              </a:rPr>
              <a:t>、上水道施設における需給調整の</a:t>
            </a:r>
            <a:r>
              <a:rPr lang="ja-JP" altLang="en-US" sz="1000" dirty="0" smtClean="0">
                <a:solidFill>
                  <a:schemeClr val="tx1"/>
                </a:solidFill>
                <a:latin typeface="Meiryo UI" pitchFamily="50" charset="-128"/>
                <a:ea typeface="Meiryo UI" pitchFamily="50" charset="-128"/>
                <a:cs typeface="Meiryo UI" pitchFamily="50" charset="-128"/>
              </a:rPr>
              <a:t>可能性について検討します</a:t>
            </a:r>
            <a:r>
              <a:rPr lang="ja-JP" altLang="en-US" sz="1000" dirty="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408388" y="1119853"/>
            <a:ext cx="9089223" cy="969496"/>
          </a:xfrm>
          <a:prstGeom prst="rect">
            <a:avLst/>
          </a:prstGeom>
          <a:noFill/>
        </p:spPr>
        <p:txBody>
          <a:bodyPr wrap="square" rtlCol="0">
            <a:spAutoFit/>
          </a:bodyPr>
          <a:lstStyle/>
          <a:p>
            <a:r>
              <a:rPr lang="ja-JP" altLang="en-US" sz="1300" dirty="0" smtClean="0">
                <a:latin typeface="Meiryo UI" pitchFamily="50" charset="-128"/>
                <a:ea typeface="Meiryo UI" pitchFamily="50" charset="-128"/>
                <a:cs typeface="Meiryo UI" pitchFamily="50" charset="-128"/>
              </a:rPr>
              <a:t>◆</a:t>
            </a:r>
            <a:r>
              <a:rPr lang="ja-JP" altLang="en-US" sz="1300" dirty="0" smtClean="0">
                <a:latin typeface="Meiryo UI" panose="020B0604030504040204" pitchFamily="50" charset="-128"/>
                <a:ea typeface="Meiryo UI" panose="020B0604030504040204" pitchFamily="50" charset="-128"/>
              </a:rPr>
              <a:t>既存のリソースを</a:t>
            </a:r>
            <a:r>
              <a:rPr lang="ja-JP" altLang="en-US" sz="1300" dirty="0">
                <a:latin typeface="Meiryo UI" panose="020B0604030504040204" pitchFamily="50" charset="-128"/>
                <a:ea typeface="Meiryo UI" panose="020B0604030504040204" pitchFamily="50" charset="-128"/>
              </a:rPr>
              <a:t>活用し、需給逼迫時や電力調達価格上昇時における需要抑制の</a:t>
            </a:r>
            <a:r>
              <a:rPr lang="ja-JP" altLang="en-US" sz="1300" dirty="0" smtClean="0">
                <a:latin typeface="Meiryo UI" panose="020B0604030504040204" pitchFamily="50" charset="-128"/>
                <a:ea typeface="Meiryo UI" panose="020B0604030504040204" pitchFamily="50" charset="-128"/>
              </a:rPr>
              <a:t>実施や</a:t>
            </a:r>
            <a:r>
              <a:rPr lang="ja-JP" altLang="en-US" sz="1300" dirty="0">
                <a:latin typeface="Meiryo UI" panose="020B0604030504040204" pitchFamily="50" charset="-128"/>
                <a:ea typeface="Meiryo UI" panose="020B0604030504040204" pitchFamily="50" charset="-128"/>
              </a:rPr>
              <a:t>、再生可能エネルギーの余剰電力時の</a:t>
            </a:r>
            <a:r>
              <a:rPr lang="ja-JP" altLang="en-US" sz="1300" dirty="0" smtClean="0">
                <a:latin typeface="Meiryo UI" panose="020B0604030504040204" pitchFamily="50" charset="-128"/>
                <a:ea typeface="Meiryo UI" panose="020B0604030504040204" pitchFamily="50" charset="-128"/>
              </a:rPr>
              <a:t>電力</a:t>
            </a:r>
            <a:endParaRPr lang="en-US" altLang="ja-JP" sz="1300" dirty="0" smtClean="0">
              <a:latin typeface="Meiryo UI" panose="020B0604030504040204" pitchFamily="50" charset="-128"/>
              <a:ea typeface="Meiryo UI" panose="020B0604030504040204" pitchFamily="50" charset="-128"/>
            </a:endParaRPr>
          </a:p>
          <a:p>
            <a:pPr>
              <a:spcAft>
                <a:spcPts val="600"/>
              </a:spcAft>
            </a:pPr>
            <a:r>
              <a:rPr lang="ja-JP" altLang="en-US" sz="1300" dirty="0" smtClean="0">
                <a:latin typeface="Meiryo UI" panose="020B0604030504040204" pitchFamily="50" charset="-128"/>
                <a:ea typeface="Meiryo UI" panose="020B0604030504040204" pitchFamily="50" charset="-128"/>
              </a:rPr>
              <a:t>　需要</a:t>
            </a:r>
            <a:r>
              <a:rPr lang="ja-JP" altLang="en-US" sz="1300" dirty="0">
                <a:latin typeface="Meiryo UI" panose="020B0604030504040204" pitchFamily="50" charset="-128"/>
                <a:ea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rPr>
              <a:t>創出し</a:t>
            </a:r>
            <a:r>
              <a:rPr lang="ja-JP" altLang="en-US" sz="1300" dirty="0">
                <a:latin typeface="Meiryo UI" panose="020B0604030504040204" pitchFamily="50" charset="-128"/>
                <a:ea typeface="Meiryo UI" panose="020B0604030504040204" pitchFamily="50" charset="-128"/>
              </a:rPr>
              <a:t>、エリア単位における地域のエネルギー需要</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平準</a:t>
            </a:r>
            <a:r>
              <a:rPr lang="ja-JP" altLang="en-US" sz="1300" dirty="0" smtClean="0">
                <a:latin typeface="Meiryo UI" panose="020B0604030504040204" pitchFamily="50" charset="-128"/>
                <a:ea typeface="Meiryo UI" panose="020B0604030504040204" pitchFamily="50" charset="-128"/>
              </a:rPr>
              <a:t>化</a:t>
            </a:r>
            <a:r>
              <a:rPr lang="ja-JP" altLang="en-US" sz="1300" dirty="0">
                <a:latin typeface="Meiryo UI" panose="020B0604030504040204" pitchFamily="50" charset="-128"/>
                <a:ea typeface="Meiryo UI" panose="020B0604030504040204" pitchFamily="50" charset="-128"/>
              </a:rPr>
              <a:t>に資するエネルギーの面的利用のビジネスモデル構築を</a:t>
            </a:r>
            <a:r>
              <a:rPr lang="ja-JP" altLang="en-US" sz="1300" dirty="0" smtClean="0">
                <a:latin typeface="Meiryo UI" panose="020B0604030504040204" pitchFamily="50" charset="-128"/>
                <a:ea typeface="Meiryo UI" panose="020B0604030504040204" pitchFamily="50" charset="-128"/>
              </a:rPr>
              <a:t>めざしています。</a:t>
            </a:r>
            <a:endParaRPr lang="en-US" altLang="ja-JP" sz="1300" dirty="0" smtClean="0">
              <a:latin typeface="Meiryo UI" pitchFamily="50" charset="-128"/>
              <a:ea typeface="Meiryo UI" pitchFamily="50" charset="-128"/>
              <a:cs typeface="Meiryo UI" pitchFamily="50" charset="-128"/>
            </a:endParaRPr>
          </a:p>
          <a:p>
            <a:r>
              <a:rPr lang="ja-JP" altLang="en-US" sz="1300" dirty="0" smtClean="0">
                <a:latin typeface="Meiryo UI" pitchFamily="50" charset="-128"/>
                <a:ea typeface="Meiryo UI" pitchFamily="50" charset="-128"/>
                <a:cs typeface="Meiryo UI" pitchFamily="50" charset="-128"/>
              </a:rPr>
              <a:t>◆</a:t>
            </a:r>
            <a:r>
              <a:rPr lang="ja-JP" altLang="en-US" sz="1300" dirty="0" smtClean="0">
                <a:latin typeface="Meiryo UI" panose="020B0604030504040204" pitchFamily="50" charset="-128"/>
                <a:ea typeface="Meiryo UI" panose="020B0604030504040204" pitchFamily="50" charset="-128"/>
              </a:rPr>
              <a:t>府施設･市施設にネガワット</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取引の導入を検討し</a:t>
            </a: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ネガワット取引の</a:t>
            </a:r>
            <a:r>
              <a:rPr lang="ja-JP" altLang="en-US" sz="1300" dirty="0">
                <a:latin typeface="Meiryo UI" panose="020B0604030504040204" pitchFamily="50" charset="-128"/>
                <a:ea typeface="Meiryo UI" panose="020B0604030504040204" pitchFamily="50" charset="-128"/>
              </a:rPr>
              <a:t>普及拡大を</a:t>
            </a:r>
            <a:r>
              <a:rPr lang="ja-JP" altLang="en-US" sz="1300" dirty="0" smtClean="0">
                <a:latin typeface="Meiryo UI" panose="020B0604030504040204" pitchFamily="50" charset="-128"/>
                <a:ea typeface="Meiryo UI" panose="020B0604030504040204" pitchFamily="50" charset="-128"/>
              </a:rPr>
              <a:t>促進します</a:t>
            </a:r>
            <a:r>
              <a:rPr lang="ja-JP" altLang="en-US" sz="1300" dirty="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pPr algn="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a:t>
            </a:r>
            <a:r>
              <a:rPr lang="ja-JP" altLang="en-US" sz="1300" dirty="0" smtClean="0">
                <a:latin typeface="Meiryo UI" panose="020B0604030504040204" pitchFamily="50" charset="-128"/>
                <a:ea typeface="Meiryo UI" panose="020B0604030504040204" pitchFamily="50" charset="-128"/>
              </a:rPr>
              <a:t>を発電</a:t>
            </a:r>
            <a:r>
              <a:rPr lang="ja-JP" altLang="en-US" sz="1300" dirty="0">
                <a:latin typeface="Meiryo UI" panose="020B0604030504040204" pitchFamily="50" charset="-128"/>
                <a:ea typeface="Meiryo UI" panose="020B0604030504040204" pitchFamily="50" charset="-128"/>
              </a:rPr>
              <a:t>したとみなす</a:t>
            </a:r>
            <a:r>
              <a:rPr lang="ja-JP" altLang="en-US" sz="1300" dirty="0" smtClean="0">
                <a:latin typeface="Meiryo UI" panose="020B0604030504040204" pitchFamily="50" charset="-128"/>
                <a:ea typeface="Meiryo UI" panose="020B0604030504040204" pitchFamily="50" charset="-128"/>
              </a:rPr>
              <a:t>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773716"/>
            <a:ext cx="3720604"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4466502" y="4769027"/>
            <a:ext cx="5152352" cy="193202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◆経済</a:t>
            </a:r>
            <a:r>
              <a:rPr lang="ja-JP" altLang="en-US" sz="1000" dirty="0">
                <a:solidFill>
                  <a:schemeClr val="tx1"/>
                </a:solidFill>
                <a:latin typeface="Meiryo UI" pitchFamily="50" charset="-128"/>
                <a:ea typeface="Meiryo UI" pitchFamily="50" charset="-128"/>
                <a:cs typeface="Meiryo UI" pitchFamily="50" charset="-128"/>
              </a:rPr>
              <a:t>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a:t>
            </a:r>
            <a:r>
              <a:rPr lang="ja-JP" altLang="en-US" sz="1000" dirty="0" smtClean="0">
                <a:solidFill>
                  <a:schemeClr val="tx1"/>
                </a:solidFill>
                <a:latin typeface="Meiryo UI" pitchFamily="50" charset="-128"/>
                <a:ea typeface="Meiryo UI" pitchFamily="50" charset="-128"/>
                <a:cs typeface="Meiryo UI" pitchFamily="50" charset="-128"/>
              </a:rPr>
              <a:t>地産地消</a:t>
            </a:r>
            <a:r>
              <a:rPr lang="ja-JP" altLang="en-US" sz="1000" dirty="0">
                <a:solidFill>
                  <a:schemeClr val="tx1"/>
                </a:solidFill>
                <a:latin typeface="Meiryo UI" pitchFamily="50" charset="-128"/>
                <a:ea typeface="Meiryo UI" pitchFamily="50" charset="-128"/>
                <a:cs typeface="Meiryo UI" pitchFamily="50" charset="-128"/>
              </a:rPr>
              <a:t>促進事業費</a:t>
            </a:r>
            <a:r>
              <a:rPr lang="ja-JP" altLang="en-US" sz="1000" dirty="0" smtClean="0">
                <a:solidFill>
                  <a:schemeClr val="tx1"/>
                </a:solidFill>
                <a:latin typeface="Meiryo UI" pitchFamily="50" charset="-128"/>
                <a:ea typeface="Meiryo UI" pitchFamily="50" charset="-128"/>
                <a:cs typeface="Meiryo UI" pitchFamily="50" charset="-128"/>
              </a:rPr>
              <a:t>補助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」を活用し、蓄熱槽やコージェネレーションシステム</a:t>
            </a:r>
            <a:r>
              <a:rPr lang="ja-JP" altLang="en-US" sz="1000" dirty="0" smtClean="0">
                <a:solidFill>
                  <a:schemeClr val="tx1"/>
                </a:solidFill>
                <a:latin typeface="Meiryo UI" pitchFamily="50" charset="-128"/>
                <a:ea typeface="Meiryo UI" pitchFamily="50" charset="-128"/>
                <a:cs typeface="Meiryo UI" pitchFamily="50" charset="-128"/>
              </a:rPr>
              <a:t>等で</a:t>
            </a:r>
            <a:r>
              <a:rPr lang="ja-JP" altLang="en-US" sz="1000" dirty="0">
                <a:solidFill>
                  <a:schemeClr val="tx1"/>
                </a:solidFill>
                <a:latin typeface="Meiryo UI" pitchFamily="50" charset="-128"/>
                <a:ea typeface="Meiryo UI" pitchFamily="50" charset="-128"/>
                <a:cs typeface="Meiryo UI" pitchFamily="50" charset="-128"/>
              </a:rPr>
              <a:t>市有施設の既存設備の電⼒</a:t>
            </a:r>
            <a:r>
              <a:rPr lang="ja-JP" altLang="en-US" sz="1000" dirty="0" smtClean="0">
                <a:solidFill>
                  <a:schemeClr val="tx1"/>
                </a:solidFill>
                <a:latin typeface="Meiryo UI" pitchFamily="50" charset="-128"/>
                <a:ea typeface="Meiryo UI" pitchFamily="50" charset="-128"/>
                <a:cs typeface="Meiryo UI" pitchFamily="50" charset="-128"/>
              </a:rPr>
              <a:t>需給調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整</a:t>
            </a:r>
            <a:r>
              <a:rPr lang="ja-JP" altLang="en-US" sz="1000" dirty="0">
                <a:solidFill>
                  <a:schemeClr val="tx1"/>
                </a:solidFill>
                <a:latin typeface="Meiryo UI" pitchFamily="50" charset="-128"/>
                <a:ea typeface="Meiryo UI" pitchFamily="50" charset="-128"/>
                <a:cs typeface="Meiryo UI" pitchFamily="50" charset="-128"/>
              </a:rPr>
              <a:t>ポテンシャルの推計、調整⼒取引の</a:t>
            </a:r>
            <a:r>
              <a:rPr lang="ja-JP" altLang="en-US" sz="1000" dirty="0" smtClean="0">
                <a:solidFill>
                  <a:schemeClr val="tx1"/>
                </a:solidFill>
                <a:latin typeface="Meiryo UI" pitchFamily="50" charset="-128"/>
                <a:ea typeface="Meiryo UI" pitchFamily="50" charset="-128"/>
                <a:cs typeface="Meiryo UI" pitchFamily="50" charset="-128"/>
              </a:rPr>
              <a:t>事業化</a:t>
            </a:r>
            <a:r>
              <a:rPr lang="ja-JP" altLang="en-US" sz="1000" dirty="0">
                <a:solidFill>
                  <a:schemeClr val="tx1"/>
                </a:solidFill>
                <a:latin typeface="Meiryo UI" pitchFamily="50" charset="-128"/>
                <a:ea typeface="Meiryo UI" pitchFamily="50" charset="-128"/>
                <a:cs typeface="Meiryo UI" pitchFamily="50" charset="-128"/>
              </a:rPr>
              <a:t>可能性の調査を実施し、市有施設の既存</a:t>
            </a:r>
            <a:r>
              <a:rPr lang="ja-JP" altLang="en-US" sz="1000" dirty="0" smtClean="0">
                <a:solidFill>
                  <a:schemeClr val="tx1"/>
                </a:solidFill>
                <a:latin typeface="Meiryo UI" pitchFamily="50" charset="-128"/>
                <a:ea typeface="Meiryo UI" pitchFamily="50" charset="-128"/>
                <a:cs typeface="Meiryo UI" pitchFamily="50" charset="-128"/>
              </a:rPr>
              <a:t>設備</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を活</a:t>
            </a:r>
            <a:r>
              <a:rPr lang="ja-JP" altLang="en-US" sz="1000" dirty="0">
                <a:solidFill>
                  <a:schemeClr val="tx1"/>
                </a:solidFill>
                <a:latin typeface="Meiryo UI" pitchFamily="50" charset="-128"/>
                <a:ea typeface="Meiryo UI" pitchFamily="50" charset="-128"/>
                <a:cs typeface="Meiryo UI" pitchFamily="50" charset="-128"/>
              </a:rPr>
              <a:t>⽤した電⼒需給</a:t>
            </a:r>
            <a:r>
              <a:rPr lang="ja-JP" altLang="en-US" sz="1000" dirty="0" smtClean="0">
                <a:solidFill>
                  <a:schemeClr val="tx1"/>
                </a:solidFill>
                <a:latin typeface="Meiryo UI" pitchFamily="50" charset="-128"/>
                <a:ea typeface="Meiryo UI" pitchFamily="50" charset="-128"/>
                <a:cs typeface="Meiryo UI" pitchFamily="50" charset="-128"/>
              </a:rPr>
              <a:t>調整⼒</a:t>
            </a:r>
            <a:r>
              <a:rPr lang="ja-JP" altLang="en-US" sz="1000" dirty="0">
                <a:solidFill>
                  <a:schemeClr val="tx1"/>
                </a:solidFill>
                <a:latin typeface="Meiryo UI" pitchFamily="50" charset="-128"/>
                <a:ea typeface="Meiryo UI" pitchFamily="50" charset="-128"/>
                <a:cs typeface="Meiryo UI" pitchFamily="50" charset="-128"/>
              </a:rPr>
              <a:t>の供出に向けて検討を</a:t>
            </a:r>
            <a:r>
              <a:rPr lang="ja-JP" altLang="en-US" sz="1000" dirty="0" smtClean="0">
                <a:solidFill>
                  <a:schemeClr val="tx1"/>
                </a:solidFill>
                <a:latin typeface="Meiryo UI" pitchFamily="50" charset="-128"/>
                <a:ea typeface="Meiryo UI" pitchFamily="50" charset="-128"/>
                <a:cs typeface="Meiryo UI" pitchFamily="50" charset="-128"/>
              </a:rPr>
              <a:t>⾏いました。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◆再生</a:t>
            </a:r>
            <a:r>
              <a:rPr lang="ja-JP" altLang="en-US" sz="1000" dirty="0">
                <a:solidFill>
                  <a:schemeClr val="tx1"/>
                </a:solidFill>
                <a:latin typeface="Meiryo UI" pitchFamily="50" charset="-128"/>
                <a:ea typeface="Meiryo UI" pitchFamily="50" charset="-128"/>
                <a:cs typeface="Meiryo UI" pitchFamily="50" charset="-128"/>
              </a:rPr>
              <a:t>可能エネルギーの導入拡大や温室効果ガス削減効果だけでなく、電源確保による</a:t>
            </a:r>
            <a:r>
              <a:rPr lang="ja-JP" altLang="en-US" sz="1000" dirty="0" smtClean="0">
                <a:solidFill>
                  <a:schemeClr val="tx1"/>
                </a:solidFill>
                <a:latin typeface="Meiryo UI" pitchFamily="50" charset="-128"/>
                <a:ea typeface="Meiryo UI" pitchFamily="50" charset="-128"/>
                <a:cs typeface="Meiryo UI" pitchFamily="50" charset="-128"/>
              </a:rPr>
              <a:t>防災</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性</a:t>
            </a:r>
            <a:r>
              <a:rPr lang="ja-JP" altLang="en-US" sz="1000" dirty="0">
                <a:solidFill>
                  <a:schemeClr val="tx1"/>
                </a:solidFill>
                <a:latin typeface="Meiryo UI" pitchFamily="50" charset="-128"/>
                <a:ea typeface="Meiryo UI" pitchFamily="50" charset="-128"/>
                <a:cs typeface="Meiryo UI" pitchFamily="50" charset="-128"/>
              </a:rPr>
              <a:t>向上や、ピークカットによるエネルギーコスト削減等の価値をトータルに考慮してメリットのある</a:t>
            </a:r>
            <a:r>
              <a:rPr lang="ja-JP" altLang="en-US" sz="1000" dirty="0" smtClean="0">
                <a:solidFill>
                  <a:schemeClr val="tx1"/>
                </a:solidFill>
                <a:latin typeface="Meiryo UI" pitchFamily="50" charset="-128"/>
                <a:ea typeface="Meiryo UI" pitchFamily="50" charset="-128"/>
                <a:cs typeface="Meiryo UI" pitchFamily="50" charset="-128"/>
              </a:rPr>
              <a:t>ス</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キーム</a:t>
            </a:r>
            <a:r>
              <a:rPr lang="ja-JP" altLang="en-US" sz="1000" dirty="0">
                <a:solidFill>
                  <a:schemeClr val="tx1"/>
                </a:solidFill>
                <a:latin typeface="Meiryo UI" pitchFamily="50" charset="-128"/>
                <a:ea typeface="Meiryo UI" pitchFamily="50" charset="-128"/>
                <a:cs typeface="Meiryo UI" pitchFamily="50" charset="-128"/>
              </a:rPr>
              <a:t>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構築に向けた調査事業」を</a:t>
            </a:r>
            <a:r>
              <a:rPr lang="ja-JP" altLang="en-US" sz="1000" dirty="0" smtClean="0">
                <a:solidFill>
                  <a:schemeClr val="tx1"/>
                </a:solidFill>
                <a:latin typeface="Meiryo UI" pitchFamily="50" charset="-128"/>
                <a:ea typeface="Meiryo UI" pitchFamily="50" charset="-128"/>
                <a:cs typeface="Meiryo UI" pitchFamily="50" charset="-128"/>
              </a:rPr>
              <a:t>実</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施し</a:t>
            </a:r>
            <a:r>
              <a:rPr lang="ja-JP" altLang="en-US" sz="1000" dirty="0">
                <a:solidFill>
                  <a:schemeClr val="tx1"/>
                </a:solidFill>
                <a:latin typeface="Meiryo UI" pitchFamily="50" charset="-128"/>
                <a:ea typeface="Meiryo UI" pitchFamily="50" charset="-128"/>
                <a:cs typeface="Meiryo UI" pitchFamily="50" charset="-128"/>
              </a:rPr>
              <a:t>、①市有施設における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a:t>
            </a:r>
            <a:r>
              <a:rPr lang="ja-JP" altLang="en-US" sz="1000" dirty="0" smtClean="0">
                <a:solidFill>
                  <a:schemeClr val="tx1"/>
                </a:solidFill>
                <a:latin typeface="Meiryo UI" pitchFamily="50" charset="-128"/>
                <a:ea typeface="Meiryo UI" pitchFamily="50" charset="-128"/>
                <a:cs typeface="Meiryo UI" pitchFamily="50" charset="-128"/>
              </a:rPr>
              <a:t>導入可</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能性</a:t>
            </a:r>
            <a:r>
              <a:rPr lang="ja-JP" altLang="en-US" sz="1000" dirty="0">
                <a:solidFill>
                  <a:schemeClr val="tx1"/>
                </a:solidFill>
                <a:latin typeface="Meiryo UI" pitchFamily="50" charset="-128"/>
                <a:ea typeface="Meiryo UI" pitchFamily="50" charset="-128"/>
                <a:cs typeface="Meiryo UI" pitchFamily="50" charset="-128"/>
              </a:rPr>
              <a:t>調査、③電力利用の最適化に向けたスキームの検討を行いました。</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8914682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904"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30" name="円/楕円 29"/>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44</a:t>
            </a:r>
            <a:endParaRPr lang="ja-JP" altLang="en-US" b="1" dirty="0">
              <a:solidFill>
                <a:prstClr val="white"/>
              </a:solidFill>
            </a:endParaRPr>
          </a:p>
        </p:txBody>
      </p:sp>
      <p:sp>
        <p:nvSpPr>
          <p:cNvPr id="37" name="テキスト ボックス 3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41" name="角丸四角形 40"/>
          <p:cNvSpPr/>
          <p:nvPr/>
        </p:nvSpPr>
        <p:spPr>
          <a:xfrm>
            <a:off x="118708" y="550520"/>
            <a:ext cx="4838046" cy="620713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159972" y="612092"/>
            <a:ext cx="4614518"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spc="-130" dirty="0" smtClean="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smtClean="0">
                <a:solidFill>
                  <a:prstClr val="black"/>
                </a:solidFill>
                <a:latin typeface="Meiryo UI" pitchFamily="50" charset="-128"/>
                <a:ea typeface="Meiryo UI" pitchFamily="50" charset="-128"/>
                <a:cs typeface="Meiryo UI" pitchFamily="50" charset="-128"/>
              </a:rPr>
              <a:t>ガス</a:t>
            </a:r>
            <a:r>
              <a:rPr lang="ja-JP" altLang="en-US" sz="1600" b="1" spc="-130" dirty="0">
                <a:solidFill>
                  <a:prstClr val="black"/>
                </a:solidFill>
                <a:latin typeface="Meiryo UI" pitchFamily="50" charset="-128"/>
                <a:ea typeface="Meiryo UI" pitchFamily="50" charset="-128"/>
                <a:cs typeface="Meiryo UI" pitchFamily="50" charset="-128"/>
              </a:rPr>
              <a:t>冷暖房･蓄熱式</a:t>
            </a:r>
            <a:r>
              <a:rPr lang="ja-JP" altLang="en-US" sz="1600" b="1" spc="-130" dirty="0" smtClean="0">
                <a:solidFill>
                  <a:prstClr val="black"/>
                </a:solidFill>
                <a:latin typeface="Meiryo UI" pitchFamily="50" charset="-128"/>
                <a:ea typeface="Meiryo UI" pitchFamily="50" charset="-128"/>
                <a:cs typeface="Meiryo UI" pitchFamily="50" charset="-128"/>
              </a:rPr>
              <a:t>空調・ｺｰｼﾞｪﾈﾚｰｼｮﾝ等の導入促進</a:t>
            </a:r>
            <a:endParaRPr lang="ja-JP" altLang="en-US" sz="1600" b="1" spc="-130" dirty="0">
              <a:solidFill>
                <a:prstClr val="black"/>
              </a:solidFill>
              <a:latin typeface="Meiryo UI" pitchFamily="50" charset="-128"/>
              <a:ea typeface="Meiryo UI" pitchFamily="50" charset="-128"/>
              <a:cs typeface="Meiryo UI" pitchFamily="50" charset="-128"/>
            </a:endParaRP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53" name="テキスト ボックス 28"/>
          <p:cNvSpPr txBox="1">
            <a:spLocks noChangeArrowheads="1"/>
          </p:cNvSpPr>
          <p:nvPr/>
        </p:nvSpPr>
        <p:spPr bwMode="auto">
          <a:xfrm>
            <a:off x="200999" y="1427028"/>
            <a:ext cx="4459960" cy="892552"/>
          </a:xfrm>
          <a:prstGeom prst="rect">
            <a:avLst/>
          </a:prstGeom>
          <a:noFill/>
          <a:ln w="9525">
            <a:noFill/>
            <a:miter lim="800000"/>
            <a:headEnd/>
            <a:tailEnd/>
          </a:ln>
        </p:spPr>
        <p:txBody>
          <a:bodyPr wrap="square">
            <a:spAutoFit/>
          </a:bodyPr>
          <a:lstStyle/>
          <a:p>
            <a:pPr marL="87313" indent="-87313"/>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電力</a:t>
            </a:r>
            <a:r>
              <a:rPr lang="ja-JP" altLang="en-US" sz="1300" dirty="0" smtClean="0">
                <a:latin typeface="Meiryo UI" pitchFamily="50" charset="-128"/>
                <a:ea typeface="Meiryo UI" pitchFamily="50" charset="-128"/>
                <a:cs typeface="Meiryo UI" pitchFamily="50" charset="-128"/>
              </a:rPr>
              <a:t>ピーク対策に資する設備として、ガス冷暖房、蓄熱式</a:t>
            </a:r>
            <a:r>
              <a:rPr lang="ja-JP" altLang="en-US" sz="1300" dirty="0">
                <a:latin typeface="Meiryo UI" pitchFamily="50" charset="-128"/>
                <a:ea typeface="Meiryo UI" pitchFamily="50" charset="-128"/>
                <a:cs typeface="Meiryo UI" pitchFamily="50" charset="-128"/>
              </a:rPr>
              <a:t>空調機</a:t>
            </a:r>
            <a:r>
              <a:rPr lang="ja-JP" altLang="en-US" sz="1300" dirty="0" smtClean="0">
                <a:latin typeface="Meiryo UI" pitchFamily="50" charset="-128"/>
                <a:ea typeface="Meiryo UI" pitchFamily="50" charset="-128"/>
                <a:cs typeface="Meiryo UI" pitchFamily="50" charset="-128"/>
              </a:rPr>
              <a:t>、ヒートポンプ</a:t>
            </a:r>
            <a:r>
              <a:rPr lang="ja-JP" altLang="en-US" sz="1300" dirty="0">
                <a:latin typeface="Meiryo UI" pitchFamily="50" charset="-128"/>
                <a:ea typeface="Meiryo UI" pitchFamily="50" charset="-128"/>
                <a:cs typeface="Meiryo UI" pitchFamily="50" charset="-128"/>
              </a:rPr>
              <a:t>給湯器</a:t>
            </a:r>
            <a:r>
              <a:rPr lang="ja-JP" altLang="en-US" sz="1300" dirty="0" smtClean="0">
                <a:latin typeface="Meiryo UI" pitchFamily="50" charset="-128"/>
                <a:ea typeface="Meiryo UI" pitchFamily="50" charset="-128"/>
                <a:cs typeface="Meiryo UI" pitchFamily="50" charset="-128"/>
              </a:rPr>
              <a:t>、コージェネレーションシステム、燃料電池等の効果について、ホームページをはじめ、セミナー･啓発イベント等において情報発信</a:t>
            </a:r>
            <a:r>
              <a:rPr lang="ja-JP" altLang="en-US" sz="1300" dirty="0">
                <a:latin typeface="Meiryo UI" pitchFamily="50" charset="-128"/>
                <a:ea typeface="Meiryo UI" pitchFamily="50" charset="-128"/>
                <a:cs typeface="Meiryo UI" pitchFamily="50" charset="-128"/>
              </a:rPr>
              <a:t>することにより</a:t>
            </a:r>
            <a:r>
              <a:rPr lang="ja-JP" altLang="en-US" sz="1300" dirty="0" smtClean="0">
                <a:latin typeface="Meiryo UI" pitchFamily="50" charset="-128"/>
                <a:ea typeface="Meiryo UI" pitchFamily="50" charset="-128"/>
                <a:cs typeface="Meiryo UI" pitchFamily="50" charset="-128"/>
              </a:rPr>
              <a:t>、導入を促進しています。</a:t>
            </a:r>
            <a:endParaRPr lang="en-US" altLang="ja-JP" sz="1300" dirty="0">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281873" y="2335930"/>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smtClean="0">
                <a:latin typeface="Meiryo UI" pitchFamily="50" charset="-128"/>
                <a:ea typeface="Meiryo UI" pitchFamily="50" charset="-128"/>
                <a:cs typeface="Meiryo UI" pitchFamily="50" charset="-128"/>
              </a:rPr>
              <a:t>◇ガス</a:t>
            </a:r>
            <a:r>
              <a:rPr lang="ja-JP" altLang="en-US" sz="1300" dirty="0">
                <a:latin typeface="Meiryo UI" pitchFamily="50" charset="-128"/>
                <a:ea typeface="Meiryo UI" pitchFamily="50" charset="-128"/>
                <a:cs typeface="Meiryo UI" pitchFamily="50" charset="-128"/>
              </a:rPr>
              <a:t>冷暖房</a:t>
            </a:r>
            <a:r>
              <a:rPr lang="ja-JP" altLang="en-US" sz="1300" dirty="0" smtClean="0">
                <a:latin typeface="Meiryo UI" pitchFamily="50" charset="-128"/>
                <a:ea typeface="Meiryo UI" pitchFamily="50" charset="-128"/>
                <a:cs typeface="Meiryo UI" pitchFamily="50" charset="-128"/>
              </a:rPr>
              <a:t>の導入により、ピーク時の冷暖房用の電力消費が抑制</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ピークカット</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され、電力需要の平準化に寄与します。</a:t>
            </a:r>
            <a:endParaRPr lang="en-US" altLang="ja-JP" sz="1300" dirty="0" smtClean="0">
              <a:latin typeface="Meiryo UI" pitchFamily="50" charset="-128"/>
              <a:ea typeface="Meiryo UI" pitchFamily="50" charset="-128"/>
              <a:cs typeface="Meiryo UI" pitchFamily="50" charset="-128"/>
            </a:endParaRPr>
          </a:p>
          <a:p>
            <a:pPr marL="85725" indent="-85725">
              <a:spcAft>
                <a:spcPts val="600"/>
              </a:spcAft>
            </a:pPr>
            <a:r>
              <a:rPr lang="ja-JP" altLang="en-US" sz="1300" dirty="0" smtClean="0">
                <a:latin typeface="Meiryo UI" pitchFamily="50" charset="-128"/>
                <a:ea typeface="Meiryo UI" pitchFamily="50" charset="-128"/>
                <a:cs typeface="Meiryo UI" pitchFamily="50" charset="-128"/>
              </a:rPr>
              <a:t>◇蓄熱式空調機、</a:t>
            </a:r>
            <a:r>
              <a:rPr lang="ja-JP" altLang="en-US" sz="1300" dirty="0">
                <a:latin typeface="Meiryo UI" pitchFamily="50" charset="-128"/>
                <a:ea typeface="Meiryo UI" pitchFamily="50" charset="-128"/>
                <a:cs typeface="Meiryo UI" pitchFamily="50" charset="-128"/>
              </a:rPr>
              <a:t>ヒートポンプ給湯器</a:t>
            </a:r>
            <a:r>
              <a:rPr lang="ja-JP" altLang="en-US" sz="1300" dirty="0" smtClean="0">
                <a:latin typeface="Meiryo UI" pitchFamily="50" charset="-128"/>
                <a:ea typeface="Meiryo UI" pitchFamily="50" charset="-128"/>
                <a:cs typeface="Meiryo UI" pitchFamily="50" charset="-128"/>
              </a:rPr>
              <a:t>の導入により、ピーク時の電力消費を夜間にシフト</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ピークシフト</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することができ、電力需要の平準化に寄与します。</a:t>
            </a:r>
            <a:endParaRPr lang="en-US" altLang="ja-JP" sz="1300" dirty="0" smtClean="0">
              <a:latin typeface="Meiryo UI" pitchFamily="50" charset="-128"/>
              <a:ea typeface="Meiryo UI" pitchFamily="50" charset="-128"/>
              <a:cs typeface="Meiryo UI" pitchFamily="50" charset="-128"/>
            </a:endParaRPr>
          </a:p>
          <a:p>
            <a:pPr marL="85725" indent="-85725"/>
            <a:r>
              <a:rPr lang="ja-JP" altLang="en-US" sz="1300" dirty="0" smtClean="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r>
              <a:rPr lang="ja-JP" altLang="en-US" sz="1300" dirty="0">
                <a:latin typeface="Meiryo UI" pitchFamily="50" charset="-128"/>
                <a:ea typeface="Meiryo UI" pitchFamily="50" charset="-128"/>
                <a:cs typeface="Meiryo UI" pitchFamily="50" charset="-128"/>
              </a:rPr>
              <a:t>。</a:t>
            </a:r>
          </a:p>
        </p:txBody>
      </p:sp>
      <p:sp>
        <p:nvSpPr>
          <p:cNvPr id="56" name="正方形/長方形 55"/>
          <p:cNvSpPr/>
          <p:nvPr/>
        </p:nvSpPr>
        <p:spPr>
          <a:xfrm>
            <a:off x="1984910" y="1031676"/>
            <a:ext cx="2507520"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450376" y="6519328"/>
            <a:ext cx="1980603" cy="261610"/>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1224935" y="4522863"/>
            <a:ext cx="1206044" cy="415498"/>
          </a:xfrm>
          <a:prstGeom prst="rect">
            <a:avLst/>
          </a:prstGeom>
        </p:spPr>
        <p:txBody>
          <a:bodyPr wrap="square">
            <a:spAutoFit/>
          </a:bodyPr>
          <a:lstStyle/>
          <a:p>
            <a:pPr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6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973" y="5411391"/>
            <a:ext cx="1527393" cy="1155865"/>
          </a:xfrm>
          <a:prstGeom prst="rect">
            <a:avLst/>
          </a:prstGeom>
        </p:spPr>
      </p:pic>
      <p:pic>
        <p:nvPicPr>
          <p:cNvPr id="69" name="図 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950" y="4181358"/>
            <a:ext cx="1052668" cy="1315836"/>
          </a:xfrm>
          <a:prstGeom prst="rect">
            <a:avLst/>
          </a:prstGeom>
        </p:spPr>
      </p:pic>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2998" y="4154520"/>
            <a:ext cx="1095783" cy="1332000"/>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7414" y="5447914"/>
            <a:ext cx="1722513" cy="1296000"/>
          </a:xfrm>
          <a:prstGeom prst="rect">
            <a:avLst/>
          </a:prstGeom>
        </p:spPr>
      </p:pic>
      <p:sp>
        <p:nvSpPr>
          <p:cNvPr id="73" name="正方形/長方形 72"/>
          <p:cNvSpPr/>
          <p:nvPr/>
        </p:nvSpPr>
        <p:spPr>
          <a:xfrm>
            <a:off x="3787514" y="628146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a:t>
            </a:r>
            <a:r>
              <a:rPr lang="zh-TW" altLang="en-US" sz="1100" dirty="0" smtClean="0">
                <a:latin typeface="Meiryo UI" panose="020B0604030504040204" pitchFamily="50" charset="-128"/>
                <a:ea typeface="Meiryo UI" panose="020B0604030504040204" pitchFamily="50" charset="-128"/>
                <a:cs typeface="Meiryo UI" panose="020B0604030504040204" pitchFamily="50" charset="-128"/>
              </a:rPr>
              <a:t>電池</a:t>
            </a:r>
            <a:endParaRPr lang="en-US" altLang="zh-TW"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エネファーム</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3384715" y="4485279"/>
            <a:ext cx="1348511" cy="600164"/>
          </a:xfrm>
          <a:prstGeom prst="rect">
            <a:avLst/>
          </a:prstGeom>
        </p:spPr>
        <p:txBody>
          <a:bodyPr wrap="square">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エコキュート</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43" name="テキスト ボックス 42"/>
          <p:cNvSpPr txBox="1"/>
          <p:nvPr/>
        </p:nvSpPr>
        <p:spPr>
          <a:xfrm>
            <a:off x="2150322" y="1220635"/>
            <a:ext cx="2468785"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事業実施年度</a:t>
            </a:r>
            <a:r>
              <a:rPr lang="ja-JP" altLang="en-US" sz="1200" dirty="0">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32" name="角丸四角形 31"/>
          <p:cNvSpPr/>
          <p:nvPr/>
        </p:nvSpPr>
        <p:spPr>
          <a:xfrm>
            <a:off x="5033409" y="550520"/>
            <a:ext cx="4835381" cy="621502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38" name="角丸四角形 37"/>
          <p:cNvSpPr/>
          <p:nvPr/>
        </p:nvSpPr>
        <p:spPr>
          <a:xfrm>
            <a:off x="5047226" y="605876"/>
            <a:ext cx="43205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9" name="テキスト ボックス 28"/>
          <p:cNvSpPr txBox="1">
            <a:spLocks noChangeArrowheads="1"/>
          </p:cNvSpPr>
          <p:nvPr/>
        </p:nvSpPr>
        <p:spPr bwMode="auto">
          <a:xfrm>
            <a:off x="5052230" y="1286044"/>
            <a:ext cx="485376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蓄電池</a:t>
            </a:r>
            <a:r>
              <a:rPr lang="ja-JP" altLang="en-US" sz="1300" dirty="0">
                <a:latin typeface="Meiryo UI" pitchFamily="50" charset="-128"/>
                <a:ea typeface="Meiryo UI" pitchFamily="50" charset="-128"/>
                <a:cs typeface="Meiryo UI" pitchFamily="50" charset="-128"/>
              </a:rPr>
              <a:t>、太陽電池、燃料電池等に関する研究開発やデータ</a:t>
            </a:r>
            <a:r>
              <a:rPr lang="ja-JP" altLang="en-US" sz="1300" dirty="0" smtClean="0">
                <a:latin typeface="Meiryo UI" pitchFamily="50" charset="-128"/>
                <a:ea typeface="Meiryo UI" pitchFamily="50" charset="-128"/>
                <a:cs typeface="Meiryo UI" pitchFamily="50" charset="-128"/>
              </a:rPr>
              <a:t>収集・</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試験</a:t>
            </a:r>
            <a:r>
              <a:rPr lang="ja-JP" altLang="en-US" sz="1300" dirty="0">
                <a:latin typeface="Meiryo UI" pitchFamily="50" charset="-128"/>
                <a:ea typeface="Meiryo UI" pitchFamily="50" charset="-128"/>
                <a:cs typeface="Meiryo UI" pitchFamily="50" charset="-128"/>
              </a:rPr>
              <a:t>分析・評価などの</a:t>
            </a:r>
            <a:r>
              <a:rPr lang="ja-JP" altLang="en-US" sz="1300" dirty="0" smtClean="0">
                <a:latin typeface="Meiryo UI" pitchFamily="50" charset="-128"/>
                <a:ea typeface="Meiryo UI" pitchFamily="50" charset="-128"/>
                <a:cs typeface="Meiryo UI" pitchFamily="50" charset="-128"/>
              </a:rPr>
              <a:t>取組みや、新エネルギー</a:t>
            </a:r>
            <a:r>
              <a:rPr lang="ja-JP" altLang="en-US" sz="1300" dirty="0">
                <a:latin typeface="Meiryo UI" pitchFamily="50" charset="-128"/>
                <a:ea typeface="Meiryo UI" pitchFamily="50" charset="-128"/>
                <a:cs typeface="Meiryo UI" pitchFamily="50" charset="-128"/>
              </a:rPr>
              <a:t>産業の進展と</a:t>
            </a:r>
            <a:r>
              <a:rPr lang="ja-JP" altLang="en-US" sz="1300" dirty="0" smtClean="0">
                <a:latin typeface="Meiryo UI" pitchFamily="50" charset="-128"/>
                <a:ea typeface="Meiryo UI" pitchFamily="50" charset="-128"/>
                <a:cs typeface="Meiryo UI" pitchFamily="50" charset="-128"/>
              </a:rPr>
              <a:t>密接に</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関わり</a:t>
            </a:r>
            <a:r>
              <a:rPr lang="ja-JP" altLang="en-US" sz="1300" dirty="0">
                <a:latin typeface="Meiryo UI" pitchFamily="50" charset="-128"/>
                <a:ea typeface="Meiryo UI" pitchFamily="50" charset="-128"/>
                <a:cs typeface="Meiryo UI" pitchFamily="50" charset="-128"/>
              </a:rPr>
              <a:t>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）やモノのインターネット（</a:t>
            </a:r>
            <a:r>
              <a:rPr lang="en-US" altLang="ja-JP" sz="1300" dirty="0" err="1">
                <a:latin typeface="Meiryo UI" pitchFamily="50" charset="-128"/>
                <a:ea typeface="Meiryo UI" pitchFamily="50" charset="-128"/>
                <a:cs typeface="Meiryo UI" pitchFamily="50" charset="-128"/>
              </a:rPr>
              <a:t>IoT</a:t>
            </a:r>
            <a:r>
              <a:rPr lang="ja-JP" altLang="en-US" sz="1300" dirty="0" smtClean="0">
                <a:latin typeface="Meiryo UI" pitchFamily="50" charset="-128"/>
                <a:ea typeface="Meiryo UI" pitchFamily="50" charset="-128"/>
                <a:cs typeface="Meiryo UI" pitchFamily="50" charset="-128"/>
              </a:rPr>
              <a:t>）等</a:t>
            </a:r>
            <a:r>
              <a:rPr lang="ja-JP" altLang="en-US" sz="1300" dirty="0">
                <a:latin typeface="Meiryo UI" pitchFamily="50" charset="-128"/>
                <a:ea typeface="Meiryo UI" pitchFamily="50" charset="-128"/>
                <a:cs typeface="Meiryo UI" pitchFamily="50" charset="-128"/>
              </a:rPr>
              <a:t>の</a:t>
            </a:r>
            <a:r>
              <a:rPr lang="ja-JP" altLang="en-US" sz="1300" dirty="0" smtClean="0">
                <a:latin typeface="Meiryo UI" pitchFamily="50" charset="-128"/>
                <a:ea typeface="Meiryo UI" pitchFamily="50" charset="-128"/>
                <a:cs typeface="Meiryo UI" pitchFamily="50" charset="-128"/>
              </a:rPr>
              <a:t>第</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四次</a:t>
            </a:r>
            <a:r>
              <a:rPr lang="ja-JP" altLang="en-US" sz="1300" dirty="0">
                <a:latin typeface="Meiryo UI" pitchFamily="50" charset="-128"/>
                <a:ea typeface="Meiryo UI" pitchFamily="50" charset="-128"/>
                <a:cs typeface="Meiryo UI" pitchFamily="50" charset="-128"/>
              </a:rPr>
              <a:t>産業革命に関連する先端技術等の実証</a:t>
            </a:r>
            <a:r>
              <a:rPr lang="ja-JP" altLang="en-US" sz="1300" dirty="0" smtClean="0">
                <a:latin typeface="Meiryo UI" pitchFamily="50" charset="-128"/>
                <a:ea typeface="Meiryo UI" pitchFamily="50" charset="-128"/>
                <a:cs typeface="Meiryo UI" pitchFamily="50" charset="-128"/>
              </a:rPr>
              <a:t>実験などの取組みを</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支援</a:t>
            </a:r>
            <a:r>
              <a:rPr lang="ja-JP" altLang="en-US" sz="1300" dirty="0">
                <a:latin typeface="Meiryo UI" pitchFamily="50" charset="-128"/>
                <a:ea typeface="Meiryo UI" pitchFamily="50" charset="-128"/>
                <a:cs typeface="Meiryo UI" pitchFamily="50" charset="-128"/>
              </a:rPr>
              <a:t>することにより、新エネルギー産業の創出・普及に</a:t>
            </a:r>
            <a:r>
              <a:rPr lang="ja-JP" altLang="en-US" sz="1300" dirty="0" smtClean="0">
                <a:latin typeface="Meiryo UI" pitchFamily="50" charset="-128"/>
                <a:ea typeface="Meiryo UI" pitchFamily="50" charset="-128"/>
                <a:cs typeface="Meiryo UI" pitchFamily="50" charset="-128"/>
              </a:rPr>
              <a:t>つなげています</a:t>
            </a:r>
            <a:r>
              <a:rPr lang="ja-JP" altLang="en-US" sz="1300" dirty="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6673597" y="996879"/>
            <a:ext cx="3481478" cy="27699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42" name="正方形/長方形 41"/>
          <p:cNvSpPr/>
          <p:nvPr/>
        </p:nvSpPr>
        <p:spPr>
          <a:xfrm>
            <a:off x="5137593" y="2425172"/>
            <a:ext cx="459287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5276297" y="269156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開発支援補助</a:t>
            </a:r>
            <a:r>
              <a:rPr lang="en-US" altLang="ja-JP" sz="1100" b="1" dirty="0" smtClean="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smtClean="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45" name="正方形/長方形 44"/>
          <p:cNvSpPr/>
          <p:nvPr/>
        </p:nvSpPr>
        <p:spPr>
          <a:xfrm>
            <a:off x="7515954" y="269156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実証実験補助</a:t>
            </a:r>
            <a:r>
              <a:rPr lang="en-US" altLang="ja-JP" sz="1100" b="1" dirty="0" smtClean="0">
                <a:solidFill>
                  <a:schemeClr val="tx1"/>
                </a:solidFill>
                <a:latin typeface="Meiryo UI" pitchFamily="50" charset="-128"/>
                <a:ea typeface="Meiryo UI" pitchFamily="50" charset="-128"/>
                <a:cs typeface="Meiryo UI" pitchFamily="50" charset="-128"/>
              </a:rPr>
              <a:t>)</a:t>
            </a:r>
          </a:p>
          <a:p>
            <a:pPr>
              <a:lnSpc>
                <a:spcPts val="1300"/>
              </a:lnSpc>
              <a:defRPr/>
            </a:pPr>
            <a:r>
              <a:rPr lang="ja-JP" altLang="en-US" sz="1100" spc="50" dirty="0" smtClean="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smtClean="0">
                <a:solidFill>
                  <a:schemeClr val="tx1"/>
                </a:solidFill>
                <a:latin typeface="Meiryo UI" pitchFamily="50" charset="-128"/>
                <a:ea typeface="Meiryo UI" pitchFamily="50" charset="-128"/>
                <a:cs typeface="Meiryo UI" pitchFamily="50" charset="-128"/>
              </a:rPr>
              <a:t>AI</a:t>
            </a:r>
            <a:r>
              <a:rPr lang="ja-JP" altLang="en-US" sz="1100" spc="50" dirty="0" err="1" smtClean="0">
                <a:solidFill>
                  <a:schemeClr val="tx1"/>
                </a:solidFill>
                <a:latin typeface="Meiryo UI" pitchFamily="50" charset="-128"/>
                <a:ea typeface="Meiryo UI" pitchFamily="50" charset="-128"/>
                <a:cs typeface="Meiryo UI" pitchFamily="50" charset="-128"/>
              </a:rPr>
              <a:t>、</a:t>
            </a:r>
            <a:r>
              <a:rPr lang="en-US" altLang="ja-JP" sz="1100" spc="50" dirty="0" err="1" smtClean="0">
                <a:solidFill>
                  <a:schemeClr val="tx1"/>
                </a:solidFill>
                <a:latin typeface="Meiryo UI" pitchFamily="50" charset="-128"/>
                <a:ea typeface="Meiryo UI" pitchFamily="50" charset="-128"/>
                <a:cs typeface="Meiryo UI" pitchFamily="50" charset="-128"/>
              </a:rPr>
              <a:t>IoT</a:t>
            </a:r>
            <a:r>
              <a:rPr lang="ja-JP" altLang="en-US" sz="1100" spc="50" dirty="0" smtClean="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endParaRPr lang="ja-JP" altLang="en-US" sz="1100" spc="50" dirty="0">
              <a:solidFill>
                <a:schemeClr val="tx1"/>
              </a:solidFill>
              <a:latin typeface="Meiryo UI" pitchFamily="50" charset="-128"/>
              <a:ea typeface="Meiryo UI" pitchFamily="50" charset="-128"/>
              <a:cs typeface="Meiryo UI" pitchFamily="50" charset="-128"/>
            </a:endParaRPr>
          </a:p>
        </p:txBody>
      </p:sp>
      <p:sp>
        <p:nvSpPr>
          <p:cNvPr id="46" name="テキスト ボックス 45"/>
          <p:cNvSpPr txBox="1"/>
          <p:nvPr/>
        </p:nvSpPr>
        <p:spPr bwMode="black">
          <a:xfrm>
            <a:off x="6126280" y="2399038"/>
            <a:ext cx="2634445"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研究</a:t>
            </a:r>
            <a:r>
              <a:rPr lang="ja-JP" altLang="en-US" sz="1200" b="1" dirty="0">
                <a:latin typeface="Meiryo UI" panose="020B0604030504040204" pitchFamily="50" charset="-128"/>
                <a:ea typeface="Meiryo UI" panose="020B0604030504040204" pitchFamily="50" charset="-128"/>
              </a:rPr>
              <a:t>開発</a:t>
            </a:r>
            <a:r>
              <a:rPr lang="ja-JP" altLang="en-US" sz="1200" b="1" dirty="0" smtClean="0">
                <a:latin typeface="Meiryo UI" panose="020B0604030504040204" pitchFamily="50" charset="-128"/>
                <a:ea typeface="Meiryo UI" panose="020B0604030504040204" pitchFamily="50" charset="-128"/>
              </a:rPr>
              <a:t>や実証実験等を支援</a:t>
            </a:r>
            <a:endParaRPr kumimoji="1" lang="ja-JP" altLang="en-US" sz="1200" b="1" dirty="0">
              <a:latin typeface="Meiryo UI" panose="020B0604030504040204" pitchFamily="50" charset="-128"/>
              <a:ea typeface="Meiryo UI" panose="020B0604030504040204" pitchFamily="50" charset="-128"/>
            </a:endParaRPr>
          </a:p>
        </p:txBody>
      </p:sp>
      <p:graphicFrame>
        <p:nvGraphicFramePr>
          <p:cNvPr id="47" name="表 46"/>
          <p:cNvGraphicFramePr>
            <a:graphicFrameLocks noGrp="1"/>
          </p:cNvGraphicFramePr>
          <p:nvPr>
            <p:extLst>
              <p:ext uri="{D42A27DB-BD31-4B8C-83A1-F6EECF244321}">
                <p14:modId xmlns:p14="http://schemas.microsoft.com/office/powerpoint/2010/main" val="952446479"/>
              </p:ext>
            </p:extLst>
          </p:nvPr>
        </p:nvGraphicFramePr>
        <p:xfrm>
          <a:off x="5137593" y="5897445"/>
          <a:ext cx="4653273" cy="731520"/>
        </p:xfrm>
        <a:graphic>
          <a:graphicData uri="http://schemas.openxmlformats.org/drawingml/2006/table">
            <a:tbl>
              <a:tblPr>
                <a:tableStyleId>{5940675A-B579-460E-94D1-54222C63F5DA}</a:tableStyleId>
              </a:tblPr>
              <a:tblGrid>
                <a:gridCol w="1022667">
                  <a:extLst>
                    <a:ext uri="{9D8B030D-6E8A-4147-A177-3AD203B41FA5}">
                      <a16:colId xmlns:a16="http://schemas.microsoft.com/office/drawing/2014/main" val="3757262113"/>
                    </a:ext>
                  </a:extLst>
                </a:gridCol>
                <a:gridCol w="518658">
                  <a:extLst>
                    <a:ext uri="{9D8B030D-6E8A-4147-A177-3AD203B41FA5}">
                      <a16:colId xmlns:a16="http://schemas.microsoft.com/office/drawing/2014/main" val="571156813"/>
                    </a:ext>
                  </a:extLst>
                </a:gridCol>
                <a:gridCol w="518658">
                  <a:extLst>
                    <a:ext uri="{9D8B030D-6E8A-4147-A177-3AD203B41FA5}">
                      <a16:colId xmlns:a16="http://schemas.microsoft.com/office/drawing/2014/main" val="3454114473"/>
                    </a:ext>
                  </a:extLst>
                </a:gridCol>
                <a:gridCol w="518658">
                  <a:extLst>
                    <a:ext uri="{9D8B030D-6E8A-4147-A177-3AD203B41FA5}">
                      <a16:colId xmlns:a16="http://schemas.microsoft.com/office/drawing/2014/main" val="2027108342"/>
                    </a:ext>
                  </a:extLst>
                </a:gridCol>
                <a:gridCol w="518658">
                  <a:extLst>
                    <a:ext uri="{9D8B030D-6E8A-4147-A177-3AD203B41FA5}">
                      <a16:colId xmlns:a16="http://schemas.microsoft.com/office/drawing/2014/main" val="346158796"/>
                    </a:ext>
                  </a:extLst>
                </a:gridCol>
                <a:gridCol w="518658">
                  <a:extLst>
                    <a:ext uri="{9D8B030D-6E8A-4147-A177-3AD203B41FA5}">
                      <a16:colId xmlns:a16="http://schemas.microsoft.com/office/drawing/2014/main" val="1555019360"/>
                    </a:ext>
                  </a:extLst>
                </a:gridCol>
                <a:gridCol w="518658">
                  <a:extLst>
                    <a:ext uri="{9D8B030D-6E8A-4147-A177-3AD203B41FA5}">
                      <a16:colId xmlns:a16="http://schemas.microsoft.com/office/drawing/2014/main" val="2622963625"/>
                    </a:ext>
                  </a:extLst>
                </a:gridCol>
                <a:gridCol w="518658">
                  <a:extLst>
                    <a:ext uri="{9D8B030D-6E8A-4147-A177-3AD203B41FA5}">
                      <a16:colId xmlns:a16="http://schemas.microsoft.com/office/drawing/2014/main" val="2166130311"/>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2019</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採択件数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休止</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rgbClr val="0000FF"/>
                          </a:solidFill>
                          <a:latin typeface="Meiryo UI" panose="020B0604030504040204" pitchFamily="50" charset="-128"/>
                          <a:ea typeface="Meiryo UI" panose="020B0604030504040204" pitchFamily="50" charset="-128"/>
                        </a:rPr>
                        <a:t>5</a:t>
                      </a:r>
                      <a:endParaRPr kumimoji="1" lang="ja-JP" altLang="en-US" sz="1000" dirty="0">
                        <a:solidFill>
                          <a:srgbClr val="0000FF"/>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うち事業化</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r>
                        <a:rPr kumimoji="1" lang="en-US" altLang="ja-JP" sz="1000" baseline="0" dirty="0" smtClean="0">
                          <a:solidFill>
                            <a:srgbClr val="0000FF"/>
                          </a:solidFill>
                          <a:latin typeface="Meiryo UI" panose="020B0604030504040204" pitchFamily="50" charset="-128"/>
                          <a:ea typeface="Meiryo UI" panose="020B0604030504040204" pitchFamily="50" charset="-128"/>
                        </a:rPr>
                        <a:t>1</a:t>
                      </a:r>
                      <a:endParaRPr kumimoji="1" lang="ja-JP" altLang="en-US" sz="1000" baseline="0" dirty="0">
                        <a:solidFill>
                          <a:srgbClr val="0000FF"/>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noFill/>
                      <a:prstDash val="solid"/>
                      <a:round/>
                      <a:headEnd type="none" w="med" len="med"/>
                      <a:tailEnd type="none" w="med" len="med"/>
                    </a:lnBlToTr>
                    <a:no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
        <p:nvSpPr>
          <p:cNvPr id="48" name="テキスト ボックス 47"/>
          <p:cNvSpPr txBox="1"/>
          <p:nvPr/>
        </p:nvSpPr>
        <p:spPr>
          <a:xfrm>
            <a:off x="4955951" y="5594856"/>
            <a:ext cx="114752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endParaRPr lang="ja-JP" altLang="en-US"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9311821" y="5594855"/>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50" name="図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6280" y="4341848"/>
            <a:ext cx="1778913" cy="1334185"/>
          </a:xfrm>
          <a:prstGeom prst="rect">
            <a:avLst/>
          </a:prstGeom>
        </p:spPr>
      </p:pic>
      <p:sp>
        <p:nvSpPr>
          <p:cNvPr id="51" name="テキスト ボックス 50"/>
          <p:cNvSpPr txBox="1"/>
          <p:nvPr/>
        </p:nvSpPr>
        <p:spPr>
          <a:xfrm>
            <a:off x="7927993" y="4902854"/>
            <a:ext cx="1546965" cy="646331"/>
          </a:xfrm>
          <a:prstGeom prst="rect">
            <a:avLst/>
          </a:prstGeom>
          <a:noFill/>
        </p:spPr>
        <p:txBody>
          <a:bodyPr wrap="square" rtlCol="0">
            <a:spAutoFit/>
          </a:bodyPr>
          <a:lstStyle/>
          <a:p>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万博記念公園</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200" spc="-70" dirty="0" smtClean="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547686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904"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30" name="円/楕円 29"/>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45</a:t>
            </a:r>
            <a:endParaRPr lang="ja-JP" altLang="en-US" b="1" dirty="0">
              <a:solidFill>
                <a:prstClr val="white"/>
              </a:solidFill>
            </a:endParaRPr>
          </a:p>
        </p:txBody>
      </p:sp>
      <p:sp>
        <p:nvSpPr>
          <p:cNvPr id="37" name="テキスト ボックス 3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19" name="角丸四角形 18"/>
          <p:cNvSpPr/>
          <p:nvPr/>
        </p:nvSpPr>
        <p:spPr>
          <a:xfrm>
            <a:off x="112543" y="578557"/>
            <a:ext cx="9709584" cy="61628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217492" y="683204"/>
            <a:ext cx="2708448" cy="360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1" name="テキスト ボックス 20"/>
          <p:cNvSpPr txBox="1"/>
          <p:nvPr/>
        </p:nvSpPr>
        <p:spPr>
          <a:xfrm>
            <a:off x="3062194" y="690880"/>
            <a:ext cx="3258527"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smtClean="0">
                <a:latin typeface="Meiryo UI" pitchFamily="50" charset="-128"/>
                <a:ea typeface="Meiryo UI" pitchFamily="50" charset="-128"/>
                <a:cs typeface="Meiryo UI" pitchFamily="50" charset="-128"/>
              </a:rPr>
              <a:t>事業</a:t>
            </a:r>
            <a:r>
              <a:rPr lang="zh-TW" altLang="en-US" sz="1200" dirty="0">
                <a:latin typeface="Meiryo UI" pitchFamily="50" charset="-128"/>
                <a:ea typeface="Meiryo UI" pitchFamily="50" charset="-128"/>
                <a:cs typeface="Meiryo UI" pitchFamily="50" charset="-128"/>
              </a:rPr>
              <a:t>実施年度：</a:t>
            </a:r>
            <a:r>
              <a:rPr lang="en-US" altLang="zh-TW" sz="1200" dirty="0" smtClean="0">
                <a:latin typeface="Meiryo UI" pitchFamily="50" charset="-128"/>
                <a:ea typeface="Meiryo UI" pitchFamily="50" charset="-128"/>
                <a:cs typeface="Meiryo UI" pitchFamily="50" charset="-128"/>
              </a:rPr>
              <a:t>2017</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
        <p:nvSpPr>
          <p:cNvPr id="22" name="大かっこ 21"/>
          <p:cNvSpPr/>
          <p:nvPr/>
        </p:nvSpPr>
        <p:spPr>
          <a:xfrm>
            <a:off x="914501" y="2865763"/>
            <a:ext cx="1744765" cy="336809"/>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prstClr val="black"/>
                </a:solidFill>
                <a:latin typeface="Meiryo UI" pitchFamily="50" charset="-128"/>
                <a:ea typeface="Meiryo UI" pitchFamily="50" charset="-128"/>
                <a:cs typeface="Meiryo UI" pitchFamily="50" charset="-128"/>
              </a:rPr>
              <a:t>　・発電能力：</a:t>
            </a:r>
            <a:r>
              <a:rPr lang="en-US" altLang="ja-JP" sz="1050" dirty="0" smtClean="0">
                <a:solidFill>
                  <a:prstClr val="black"/>
                </a:solidFill>
                <a:latin typeface="Meiryo UI" pitchFamily="50" charset="-128"/>
                <a:ea typeface="Meiryo UI" pitchFamily="50" charset="-128"/>
                <a:cs typeface="Meiryo UI" pitchFamily="50" charset="-128"/>
              </a:rPr>
              <a:t>1,200kW</a:t>
            </a:r>
            <a:endParaRPr lang="en-US" altLang="ja-JP" sz="1050" dirty="0">
              <a:solidFill>
                <a:prstClr val="black"/>
              </a:solidFill>
              <a:latin typeface="Meiryo UI" pitchFamily="50" charset="-128"/>
              <a:ea typeface="Meiryo UI" pitchFamily="50" charset="-128"/>
              <a:cs typeface="Meiryo UI" pitchFamily="50" charset="-128"/>
            </a:endParaRPr>
          </a:p>
          <a:p>
            <a:r>
              <a:rPr lang="ja-JP" altLang="en-US" sz="1050" dirty="0" smtClean="0">
                <a:solidFill>
                  <a:prstClr val="black"/>
                </a:solidFill>
                <a:latin typeface="Meiryo UI" pitchFamily="50" charset="-128"/>
                <a:ea typeface="Meiryo UI" pitchFamily="50" charset="-128"/>
                <a:cs typeface="Meiryo UI" pitchFamily="50" charset="-128"/>
              </a:rPr>
              <a:t>　・</a:t>
            </a:r>
            <a:r>
              <a:rPr lang="en-US" altLang="ja-JP" sz="1050" dirty="0" smtClean="0">
                <a:solidFill>
                  <a:prstClr val="black"/>
                </a:solidFill>
                <a:latin typeface="Meiryo UI" pitchFamily="50" charset="-128"/>
                <a:ea typeface="Meiryo UI" pitchFamily="50" charset="-128"/>
                <a:cs typeface="Meiryo UI" pitchFamily="50" charset="-128"/>
              </a:rPr>
              <a:t>2015</a:t>
            </a:r>
            <a:r>
              <a:rPr lang="ja-JP" altLang="en-US" sz="1050" dirty="0" smtClean="0">
                <a:solidFill>
                  <a:prstClr val="black"/>
                </a:solidFill>
                <a:latin typeface="Meiryo UI" pitchFamily="50" charset="-128"/>
                <a:ea typeface="Meiryo UI" pitchFamily="50" charset="-128"/>
                <a:cs typeface="Meiryo UI" pitchFamily="50" charset="-128"/>
              </a:rPr>
              <a:t>年</a:t>
            </a:r>
            <a:r>
              <a:rPr lang="en-US" altLang="ja-JP" sz="1050" dirty="0">
                <a:solidFill>
                  <a:prstClr val="black"/>
                </a:solidFill>
                <a:latin typeface="Meiryo UI" pitchFamily="50" charset="-128"/>
                <a:ea typeface="Meiryo UI" pitchFamily="50" charset="-128"/>
                <a:cs typeface="Meiryo UI" pitchFamily="50" charset="-128"/>
              </a:rPr>
              <a:t>3</a:t>
            </a:r>
            <a:r>
              <a:rPr lang="ja-JP" altLang="en-US" sz="1050" dirty="0" smtClean="0">
                <a:solidFill>
                  <a:prstClr val="black"/>
                </a:solidFill>
                <a:latin typeface="Meiryo UI" pitchFamily="50" charset="-128"/>
                <a:ea typeface="Meiryo UI" pitchFamily="50" charset="-128"/>
                <a:cs typeface="Meiryo UI" pitchFamily="50" charset="-128"/>
              </a:rPr>
              <a:t>月</a:t>
            </a:r>
            <a:r>
              <a:rPr lang="ja-JP" altLang="en-US" sz="1050" dirty="0">
                <a:solidFill>
                  <a:prstClr val="black"/>
                </a:solidFill>
                <a:latin typeface="Meiryo UI" pitchFamily="50" charset="-128"/>
                <a:ea typeface="Meiryo UI" pitchFamily="50" charset="-128"/>
                <a:cs typeface="Meiryo UI" pitchFamily="50" charset="-128"/>
              </a:rPr>
              <a:t>～　</a:t>
            </a:r>
            <a:r>
              <a:rPr lang="ja-JP" altLang="en-US" sz="1050" dirty="0" smtClean="0">
                <a:solidFill>
                  <a:prstClr val="black"/>
                </a:solidFill>
                <a:latin typeface="Meiryo UI" pitchFamily="50" charset="-128"/>
                <a:ea typeface="Meiryo UI" pitchFamily="50" charset="-128"/>
                <a:cs typeface="Meiryo UI" pitchFamily="50" charset="-128"/>
              </a:rPr>
              <a:t>供給開始</a:t>
            </a:r>
            <a:endParaRPr lang="en-US" altLang="ja-JP" sz="1050" dirty="0" smtClean="0">
              <a:solidFill>
                <a:prstClr val="black"/>
              </a:solidFill>
              <a:latin typeface="Meiryo UI" pitchFamily="50" charset="-128"/>
              <a:ea typeface="Meiryo UI" pitchFamily="50" charset="-128"/>
              <a:cs typeface="Meiryo UI" pitchFamily="50" charset="-128"/>
            </a:endParaRPr>
          </a:p>
        </p:txBody>
      </p:sp>
      <p:sp>
        <p:nvSpPr>
          <p:cNvPr id="23" name="正方形/長方形 22"/>
          <p:cNvSpPr/>
          <p:nvPr/>
        </p:nvSpPr>
        <p:spPr>
          <a:xfrm>
            <a:off x="5615447" y="1372548"/>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371273" y="1664460"/>
            <a:ext cx="5261342" cy="1625861"/>
            <a:chOff x="5090639" y="2770568"/>
            <a:chExt cx="4602547" cy="1422280"/>
          </a:xfrm>
        </p:grpSpPr>
        <p:grpSp>
          <p:nvGrpSpPr>
            <p:cNvPr id="25" name="グループ化 24"/>
            <p:cNvGrpSpPr/>
            <p:nvPr/>
          </p:nvGrpSpPr>
          <p:grpSpPr>
            <a:xfrm>
              <a:off x="6713599" y="2770568"/>
              <a:ext cx="2979587" cy="1422280"/>
              <a:chOff x="6056048" y="4945878"/>
              <a:chExt cx="2979587" cy="1422280"/>
            </a:xfrm>
          </p:grpSpPr>
          <p:pic>
            <p:nvPicPr>
              <p:cNvPr id="28" name="Picture 2" descr="市場全景よ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6" name="二等辺三角形 25"/>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7" name="図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pic>
        <p:nvPicPr>
          <p:cNvPr id="32" name="図 31"/>
          <p:cNvPicPr>
            <a:picLocks noChangeAspect="1"/>
          </p:cNvPicPr>
          <p:nvPr/>
        </p:nvPicPr>
        <p:blipFill>
          <a:blip r:embed="rId4"/>
          <a:stretch>
            <a:fillRect/>
          </a:stretch>
        </p:blipFill>
        <p:spPr>
          <a:xfrm>
            <a:off x="254072" y="5220641"/>
            <a:ext cx="1136896" cy="1090756"/>
          </a:xfrm>
          <a:prstGeom prst="rect">
            <a:avLst/>
          </a:prstGeom>
          <a:ln>
            <a:solidFill>
              <a:srgbClr val="339933"/>
            </a:solidFill>
          </a:ln>
        </p:spPr>
      </p:pic>
      <p:sp>
        <p:nvSpPr>
          <p:cNvPr id="33" name="正方形/長方形 32"/>
          <p:cNvSpPr/>
          <p:nvPr/>
        </p:nvSpPr>
        <p:spPr>
          <a:xfrm>
            <a:off x="1927756" y="6312137"/>
            <a:ext cx="1521804" cy="261610"/>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大阪産業技術研究所</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noChangeAspect="1"/>
          </p:cNvPicPr>
          <p:nvPr/>
        </p:nvPicPr>
        <p:blipFill>
          <a:blip r:embed="rId5"/>
          <a:stretch>
            <a:fillRect/>
          </a:stretch>
        </p:blipFill>
        <p:spPr>
          <a:xfrm>
            <a:off x="3954557" y="4765229"/>
            <a:ext cx="2520673" cy="1505220"/>
          </a:xfrm>
          <a:prstGeom prst="rect">
            <a:avLst/>
          </a:prstGeom>
        </p:spPr>
      </p:pic>
      <p:sp>
        <p:nvSpPr>
          <p:cNvPr id="35" name="正方形/長方形 34"/>
          <p:cNvSpPr/>
          <p:nvPr/>
        </p:nvSpPr>
        <p:spPr>
          <a:xfrm>
            <a:off x="4588454" y="6303703"/>
            <a:ext cx="1252878" cy="261610"/>
          </a:xfrm>
          <a:prstGeom prst="rect">
            <a:avLst/>
          </a:prstGeom>
        </p:spPr>
        <p:txBody>
          <a:bodyPr wrap="square">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咲くやこの花館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3"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0413" y="4763293"/>
            <a:ext cx="2276491" cy="150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正方形/長方形 37"/>
          <p:cNvSpPr/>
          <p:nvPr/>
        </p:nvSpPr>
        <p:spPr>
          <a:xfrm>
            <a:off x="112543" y="6312563"/>
            <a:ext cx="1521804"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SOFC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イメージ図）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28"/>
          <p:cNvSpPr txBox="1">
            <a:spLocks noChangeArrowheads="1"/>
          </p:cNvSpPr>
          <p:nvPr/>
        </p:nvSpPr>
        <p:spPr bwMode="auto">
          <a:xfrm>
            <a:off x="305106" y="1496711"/>
            <a:ext cx="39024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削減効果や電力供給の安定性・信頼性についての実証事業</a:t>
            </a:r>
            <a:r>
              <a:rPr lang="ja-JP" altLang="en-US" b="0" i="0" dirty="0" smtClean="0">
                <a:latin typeface="Meiryo UI" pitchFamily="50" charset="-128"/>
                <a:ea typeface="Meiryo UI" pitchFamily="50" charset="-128"/>
                <a:cs typeface="Meiryo UI" pitchFamily="50" charset="-128"/>
              </a:rPr>
              <a:t>を実施しました。</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a:t>
            </a:r>
            <a:r>
              <a:rPr lang="en-US" altLang="ja-JP"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引き続き、市場</a:t>
            </a:r>
            <a:r>
              <a:rPr lang="ja-JP" altLang="en-US" b="0" i="0" dirty="0">
                <a:latin typeface="Meiryo UI" pitchFamily="50" charset="-128"/>
                <a:ea typeface="Meiryo UI" pitchFamily="50" charset="-128"/>
                <a:cs typeface="Meiryo UI" pitchFamily="50" charset="-128"/>
              </a:rPr>
              <a:t>は、災害に強いこの燃料電池を冷蔵庫棟などの電源として</a:t>
            </a:r>
            <a:r>
              <a:rPr lang="ja-JP" altLang="en-US" b="0" i="0" dirty="0" smtClean="0">
                <a:latin typeface="Meiryo UI" pitchFamily="50" charset="-128"/>
                <a:ea typeface="Meiryo UI" pitchFamily="50" charset="-128"/>
                <a:cs typeface="Meiryo UI" pitchFamily="50" charset="-128"/>
              </a:rPr>
              <a:t>活用しています。</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2" name="正方形/長方形 41"/>
          <p:cNvSpPr/>
          <p:nvPr/>
        </p:nvSpPr>
        <p:spPr>
          <a:xfrm>
            <a:off x="6657472" y="5522506"/>
            <a:ext cx="3015244" cy="104280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咲くやこの花館における実証事業は、</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月</a:t>
            </a:r>
            <a:r>
              <a:rPr lang="en-US" altLang="ja-JP" sz="1000" dirty="0" smtClean="0">
                <a:solidFill>
                  <a:schemeClr val="tx1"/>
                </a:solidFill>
                <a:latin typeface="Meiryo UI" pitchFamily="50" charset="-128"/>
                <a:ea typeface="Meiryo UI" pitchFamily="50" charset="-128"/>
                <a:cs typeface="Meiryo UI" pitchFamily="50" charset="-128"/>
              </a:rPr>
              <a:t>31</a:t>
            </a:r>
            <a:r>
              <a:rPr lang="ja-JP" altLang="en-US" sz="1000" dirty="0" smtClean="0">
                <a:solidFill>
                  <a:schemeClr val="tx1"/>
                </a:solidFill>
                <a:latin typeface="Meiryo UI" pitchFamily="50" charset="-128"/>
                <a:ea typeface="Meiryo UI" pitchFamily="50" charset="-128"/>
                <a:cs typeface="Meiryo UI" pitchFamily="50" charset="-128"/>
              </a:rPr>
              <a:t>日～</a:t>
            </a:r>
            <a:r>
              <a:rPr lang="en-US" altLang="ja-JP" sz="1000" dirty="0">
                <a:solidFill>
                  <a:schemeClr val="tx1"/>
                </a:solidFill>
                <a:latin typeface="Meiryo UI" pitchFamily="50" charset="-128"/>
                <a:ea typeface="Meiryo UI" pitchFamily="50" charset="-128"/>
                <a:cs typeface="Meiryo UI" pitchFamily="50" charset="-128"/>
              </a:rPr>
              <a:t>7</a:t>
            </a:r>
            <a:r>
              <a:rPr lang="ja-JP" altLang="en-US" sz="1000" dirty="0" smtClean="0">
                <a:solidFill>
                  <a:schemeClr val="tx1"/>
                </a:solidFill>
                <a:latin typeface="Meiryo UI" pitchFamily="50" charset="-128"/>
                <a:ea typeface="Meiryo UI" pitchFamily="50" charset="-128"/>
                <a:cs typeface="Meiryo UI" pitchFamily="50" charset="-128"/>
              </a:rPr>
              <a:t>月</a:t>
            </a:r>
            <a:r>
              <a:rPr lang="en-US" altLang="ja-JP" sz="1000" dirty="0" smtClean="0">
                <a:solidFill>
                  <a:schemeClr val="tx1"/>
                </a:solidFill>
                <a:latin typeface="Meiryo UI" pitchFamily="50" charset="-128"/>
                <a:ea typeface="Meiryo UI" pitchFamily="50" charset="-128"/>
                <a:cs typeface="Meiryo UI" pitchFamily="50" charset="-128"/>
              </a:rPr>
              <a:t>3</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日の期間で、目標運転時間</a:t>
            </a:r>
            <a:r>
              <a:rPr lang="en-US" altLang="ja-JP" sz="1000" dirty="0" smtClean="0">
                <a:solidFill>
                  <a:schemeClr val="tx1"/>
                </a:solidFill>
                <a:latin typeface="Meiryo UI" pitchFamily="50" charset="-128"/>
                <a:ea typeface="Meiryo UI" pitchFamily="50" charset="-128"/>
                <a:cs typeface="Meiryo UI" pitchFamily="50" charset="-128"/>
              </a:rPr>
              <a:t>4,000</a:t>
            </a:r>
            <a:r>
              <a:rPr lang="ja-JP" altLang="en-US" sz="1000" dirty="0" smtClean="0">
                <a:solidFill>
                  <a:schemeClr val="tx1"/>
                </a:solidFill>
                <a:latin typeface="Meiryo UI" pitchFamily="50" charset="-128"/>
                <a:ea typeface="Meiryo UI" pitchFamily="50" charset="-128"/>
                <a:cs typeface="Meiryo UI" pitchFamily="50" charset="-128"/>
              </a:rPr>
              <a:t>時間を達成し、事業終了しました。今後、得られたデータや課題を踏まえて、市場投入に向けて改善等に取り組まれる予定です。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1" name="テキスト ボックス 28"/>
          <p:cNvSpPr txBox="1">
            <a:spLocks noChangeArrowheads="1"/>
          </p:cNvSpPr>
          <p:nvPr/>
        </p:nvSpPr>
        <p:spPr bwMode="auto">
          <a:xfrm>
            <a:off x="376170" y="3862107"/>
            <a:ext cx="944595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◆大阪産業技術研究所和泉</a:t>
            </a:r>
            <a:r>
              <a:rPr lang="ja-JP" altLang="en-US" b="0" i="0" dirty="0" smtClean="0">
                <a:latin typeface="Meiryo UI" pitchFamily="50" charset="-128"/>
                <a:ea typeface="Meiryo UI" pitchFamily="50" charset="-128"/>
                <a:cs typeface="Meiryo UI" pitchFamily="50" charset="-128"/>
              </a:rPr>
              <a:t>センターと咲くやこの花館（花博記念公園鶴見緑地内）に</a:t>
            </a:r>
            <a:r>
              <a:rPr lang="ja-JP" altLang="en-US" b="0" i="0" dirty="0">
                <a:latin typeface="Meiryo UI" pitchFamily="50" charset="-128"/>
                <a:ea typeface="Meiryo UI" pitchFamily="50" charset="-128"/>
                <a:cs typeface="Meiryo UI" pitchFamily="50" charset="-128"/>
              </a:rPr>
              <a:t>おいて、</a:t>
            </a:r>
            <a:r>
              <a:rPr lang="en-US" altLang="ja-JP" b="0" i="0" dirty="0" smtClean="0">
                <a:latin typeface="Meiryo UI" pitchFamily="50" charset="-128"/>
                <a:ea typeface="Meiryo UI" pitchFamily="50" charset="-128"/>
                <a:cs typeface="Meiryo UI" pitchFamily="50" charset="-128"/>
              </a:rPr>
              <a:t>20kW</a:t>
            </a:r>
            <a:r>
              <a:rPr lang="ja-JP" altLang="en-US" b="0" i="0" dirty="0" smtClean="0">
                <a:latin typeface="Meiryo UI" pitchFamily="50" charset="-128"/>
                <a:ea typeface="Meiryo UI" pitchFamily="50" charset="-128"/>
                <a:cs typeface="Meiryo UI" pitchFamily="50" charset="-128"/>
              </a:rPr>
              <a:t>級</a:t>
            </a:r>
            <a:r>
              <a:rPr lang="ja-JP" altLang="en-US" b="0" i="0" dirty="0">
                <a:latin typeface="Meiryo UI" pitchFamily="50" charset="-128"/>
                <a:ea typeface="Meiryo UI" pitchFamily="50" charset="-128"/>
                <a:cs typeface="Meiryo UI" pitchFamily="50" charset="-128"/>
              </a:rPr>
              <a:t>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市場</a:t>
            </a:r>
            <a:r>
              <a:rPr lang="ja-JP" altLang="en-US" b="0" i="0" dirty="0">
                <a:latin typeface="Meiryo UI" pitchFamily="50" charset="-128"/>
                <a:ea typeface="Meiryo UI" pitchFamily="50" charset="-128"/>
                <a:cs typeface="Meiryo UI" pitchFamily="50" charset="-128"/>
              </a:rPr>
              <a:t>投入に向けて、本装置の評価と実用化を目指した実証</a:t>
            </a:r>
            <a:r>
              <a:rPr lang="ja-JP" altLang="en-US" b="0" i="0" dirty="0" smtClean="0">
                <a:latin typeface="Meiryo UI" pitchFamily="50" charset="-128"/>
                <a:ea typeface="Meiryo UI" pitchFamily="50" charset="-128"/>
                <a:cs typeface="Meiryo UI" pitchFamily="50" charset="-128"/>
              </a:rPr>
              <a:t>事業を実施しました。</a:t>
            </a:r>
            <a:endParaRPr lang="en-US" altLang="ja-JP" b="0" i="0" dirty="0" smtClean="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咲くやこの花館は</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8</a:t>
            </a:r>
            <a:r>
              <a:rPr lang="ja-JP" altLang="en-US" b="0" i="0" dirty="0" smtClean="0">
                <a:latin typeface="Meiryo UI" pitchFamily="50" charset="-128"/>
                <a:ea typeface="Meiryo UI" pitchFamily="50" charset="-128"/>
                <a:cs typeface="Meiryo UI" pitchFamily="50" charset="-128"/>
              </a:rPr>
              <a:t>月まで実施、大阪</a:t>
            </a:r>
            <a:r>
              <a:rPr lang="ja-JP" altLang="en-US" b="0" i="0" dirty="0">
                <a:latin typeface="Meiryo UI" pitchFamily="50" charset="-128"/>
                <a:ea typeface="Meiryo UI" pitchFamily="50" charset="-128"/>
                <a:cs typeface="Meiryo UI" pitchFamily="50" charset="-128"/>
              </a:rPr>
              <a:t>産業技術研究所和泉</a:t>
            </a:r>
            <a:r>
              <a:rPr lang="ja-JP" altLang="en-US" b="0" i="0" dirty="0" smtClean="0">
                <a:latin typeface="Meiryo UI" pitchFamily="50" charset="-128"/>
                <a:ea typeface="Meiryo UI" pitchFamily="50" charset="-128"/>
                <a:cs typeface="Meiryo UI" pitchFamily="50" charset="-128"/>
              </a:rPr>
              <a:t>センターにおいては、</a:t>
            </a:r>
            <a:r>
              <a:rPr lang="en-US" altLang="ja-JP" b="0" i="0" dirty="0" smtClean="0">
                <a:latin typeface="Meiryo UI" pitchFamily="50" charset="-128"/>
                <a:ea typeface="Meiryo UI" pitchFamily="50" charset="-128"/>
                <a:cs typeface="Meiryo UI" pitchFamily="50" charset="-128"/>
              </a:rPr>
              <a:t>2020</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6</a:t>
            </a:r>
            <a:r>
              <a:rPr lang="ja-JP" altLang="en-US" b="0" i="0" dirty="0" smtClean="0">
                <a:latin typeface="Meiryo UI" pitchFamily="50" charset="-128"/>
                <a:ea typeface="Meiryo UI" pitchFamily="50" charset="-128"/>
                <a:cs typeface="Meiryo UI" pitchFamily="50" charset="-128"/>
              </a:rPr>
              <a:t>月まで実施。）</a:t>
            </a:r>
            <a:endParaRPr lang="en-US" altLang="ja-JP" b="0" i="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6600899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4" name="角丸四角形 3"/>
          <p:cNvSpPr/>
          <p:nvPr/>
        </p:nvSpPr>
        <p:spPr>
          <a:xfrm>
            <a:off x="68240" y="531405"/>
            <a:ext cx="9819375" cy="626517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101414" y="625991"/>
            <a:ext cx="524872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大阪府</a:t>
            </a:r>
            <a:r>
              <a:rPr lang="ja-JP" altLang="en-US" sz="1600" b="1" dirty="0">
                <a:latin typeface="Meiryo UI" pitchFamily="50" charset="-128"/>
                <a:ea typeface="Meiryo UI" pitchFamily="50" charset="-128"/>
                <a:cs typeface="Meiryo UI" pitchFamily="50" charset="-128"/>
              </a:rPr>
              <a:t>温暖化の防止等に関する</a:t>
            </a:r>
            <a:r>
              <a:rPr lang="ja-JP" altLang="en-US" sz="1600" b="1" dirty="0" smtClean="0">
                <a:latin typeface="Meiryo UI" pitchFamily="50" charset="-128"/>
                <a:ea typeface="Meiryo UI" pitchFamily="50" charset="-128"/>
                <a:cs typeface="Meiryo UI" pitchFamily="50" charset="-128"/>
              </a:rPr>
              <a:t>条例に基づく対策推進➀</a:t>
            </a:r>
            <a:endParaRPr lang="ja-JP" altLang="en-US" sz="1600" b="1"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1</a:t>
            </a:r>
            <a:r>
              <a:rPr lang="ja-JP" altLang="en-US" b="0" i="0" dirty="0" smtClean="0">
                <a:latin typeface="Meiryo UI" pitchFamily="50" charset="-128"/>
                <a:ea typeface="Meiryo UI" pitchFamily="50" charset="-128"/>
                <a:cs typeface="Meiryo UI" pitchFamily="50" charset="-128"/>
              </a:rPr>
              <a:t>日改正条例施行</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11" name="角丸四角形 10"/>
          <p:cNvSpPr/>
          <p:nvPr/>
        </p:nvSpPr>
        <p:spPr>
          <a:xfrm>
            <a:off x="4977926" y="1663874"/>
            <a:ext cx="352839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エネルギー需給に関する情報共有の促進</a:t>
            </a:r>
          </a:p>
        </p:txBody>
      </p:sp>
      <p:sp>
        <p:nvSpPr>
          <p:cNvPr id="7" name="角丸四角形 6"/>
          <p:cNvSpPr/>
          <p:nvPr/>
        </p:nvSpPr>
        <p:spPr>
          <a:xfrm>
            <a:off x="143013" y="4010979"/>
            <a:ext cx="298800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小売</a:t>
            </a:r>
            <a:r>
              <a:rPr lang="ja-JP" altLang="en-US" sz="1400" b="1" dirty="0" smtClean="0">
                <a:solidFill>
                  <a:schemeClr val="tx1"/>
                </a:solidFill>
                <a:latin typeface="Meiryo UI" pitchFamily="50" charset="-128"/>
                <a:ea typeface="Meiryo UI" pitchFamily="50" charset="-128"/>
                <a:cs typeface="Meiryo UI" pitchFamily="50" charset="-128"/>
              </a:rPr>
              <a:t>電気事</a:t>
            </a:r>
            <a:r>
              <a:rPr lang="ja-JP" altLang="en-US" sz="1400" b="1" dirty="0">
                <a:solidFill>
                  <a:schemeClr val="tx1"/>
                </a:solidFill>
                <a:latin typeface="Meiryo UI" pitchFamily="50" charset="-128"/>
                <a:ea typeface="Meiryo UI" pitchFamily="50" charset="-128"/>
                <a:cs typeface="Meiryo UI" pitchFamily="50" charset="-128"/>
              </a:rPr>
              <a:t>業者等による報告</a:t>
            </a:r>
            <a:r>
              <a:rPr lang="ja-JP" altLang="en-US" sz="1400" b="1" dirty="0" smtClean="0">
                <a:solidFill>
                  <a:schemeClr val="tx1"/>
                </a:solidFill>
                <a:latin typeface="Meiryo UI" pitchFamily="50" charset="-128"/>
                <a:ea typeface="Meiryo UI" pitchFamily="50" charset="-128"/>
                <a:cs typeface="Meiryo UI" pitchFamily="50" charset="-128"/>
              </a:rPr>
              <a:t>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81744" y="4443961"/>
            <a:ext cx="4469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◆小売電気事業者等に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電気需給の対策に関する</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府</a:t>
            </a:r>
            <a:r>
              <a:rPr lang="ja-JP" altLang="en-US" b="0" i="0" dirty="0">
                <a:latin typeface="Meiryo UI" pitchFamily="50" charset="-128"/>
                <a:ea typeface="Meiryo UI" pitchFamily="50" charset="-128"/>
                <a:cs typeface="Meiryo UI" pitchFamily="50" charset="-128"/>
              </a:rPr>
              <a:t>への報告を義務付けるとともに、府は</a:t>
            </a:r>
            <a:r>
              <a:rPr lang="ja-JP" altLang="en-US" b="0" i="0" dirty="0" smtClean="0">
                <a:latin typeface="Meiryo UI" pitchFamily="50" charset="-128"/>
                <a:ea typeface="Meiryo UI" pitchFamily="50" charset="-128"/>
                <a:cs typeface="Meiryo UI" pitchFamily="50" charset="-128"/>
              </a:rPr>
              <a:t>その概要を</a:t>
            </a:r>
            <a:r>
              <a:rPr lang="ja-JP" altLang="en-US" b="0" i="0" dirty="0">
                <a:latin typeface="Meiryo UI" pitchFamily="50" charset="-128"/>
                <a:ea typeface="Meiryo UI" pitchFamily="50" charset="-128"/>
                <a:cs typeface="Meiryo UI" pitchFamily="50" charset="-128"/>
              </a:rPr>
              <a:t>公表します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276020" y="5034315"/>
            <a:ext cx="4274809" cy="900246"/>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対象</a:t>
            </a:r>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小売</a:t>
            </a:r>
            <a:r>
              <a:rPr lang="ja-JP" altLang="en-US" sz="1050" b="0" i="0" dirty="0" smtClean="0">
                <a:latin typeface="Meiryo UI" pitchFamily="50" charset="-128"/>
                <a:ea typeface="Meiryo UI" pitchFamily="50" charset="-128"/>
                <a:cs typeface="Meiryo UI" pitchFamily="50" charset="-128"/>
              </a:rPr>
              <a:t>電気事業者及び一般送配電事業者</a:t>
            </a:r>
            <a:endParaRPr lang="ja-JP" altLang="en-US" sz="1050" b="0" i="0" dirty="0">
              <a:latin typeface="Meiryo UI" pitchFamily="50" charset="-128"/>
              <a:ea typeface="Meiryo UI" pitchFamily="50" charset="-128"/>
              <a:cs typeface="Meiryo UI" pitchFamily="50" charset="-128"/>
            </a:endParaRPr>
          </a:p>
          <a:p>
            <a:pPr marL="533400" indent="-533400"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a:t>
            </a:r>
            <a:r>
              <a:rPr lang="ja-JP" altLang="en-US" sz="1050" b="0" i="0" dirty="0" smtClean="0">
                <a:latin typeface="Meiryo UI" pitchFamily="50" charset="-128"/>
                <a:ea typeface="Meiryo UI" pitchFamily="50" charset="-128"/>
                <a:cs typeface="Meiryo UI" pitchFamily="50" charset="-128"/>
              </a:rPr>
              <a:t>を</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義務づけ</a:t>
            </a:r>
            <a:r>
              <a:rPr lang="ja-JP" altLang="en-US" sz="1050" b="0" i="0" dirty="0">
                <a:latin typeface="Meiryo UI" pitchFamily="50" charset="-128"/>
                <a:ea typeface="Meiryo UI" pitchFamily="50" charset="-128"/>
                <a:cs typeface="Meiryo UI" pitchFamily="50" charset="-128"/>
              </a:rPr>
              <a:t>（府の区域内に係る電気の需給の見通しに照らして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知事</a:t>
            </a:r>
            <a:r>
              <a:rPr lang="ja-JP" altLang="en-US" sz="1050" b="0" i="0" dirty="0">
                <a:latin typeface="Meiryo UI" pitchFamily="50" charset="-128"/>
                <a:ea typeface="Meiryo UI" pitchFamily="50" charset="-128"/>
                <a:cs typeface="Meiryo UI" pitchFamily="50" charset="-128"/>
              </a:rPr>
              <a:t>が必要ないと認めるときを除く）</a:t>
            </a:r>
          </a:p>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報告時期</a:t>
            </a:r>
            <a:r>
              <a:rPr lang="ja-JP" altLang="en-US" sz="1050" b="0" i="0" dirty="0" smtClean="0">
                <a:latin typeface="Meiryo UI" pitchFamily="50" charset="-128"/>
                <a:ea typeface="Meiryo UI" pitchFamily="50" charset="-128"/>
                <a:cs typeface="Meiryo UI" pitchFamily="50" charset="-128"/>
              </a:rPr>
              <a:t>：夏季や冬季など電力</a:t>
            </a:r>
            <a:r>
              <a:rPr lang="ja-JP" altLang="en-US" sz="1050" b="0" i="0" dirty="0">
                <a:latin typeface="Meiryo UI" pitchFamily="50" charset="-128"/>
                <a:ea typeface="Meiryo UI" pitchFamily="50" charset="-128"/>
                <a:cs typeface="Meiryo UI" pitchFamily="50" charset="-128"/>
              </a:rPr>
              <a:t>需給がひっ迫する</a:t>
            </a:r>
            <a:r>
              <a:rPr lang="ja-JP" altLang="en-US" sz="1050" b="0" i="0" dirty="0" smtClean="0">
                <a:latin typeface="Meiryo UI" pitchFamily="50" charset="-128"/>
                <a:ea typeface="Meiryo UI" pitchFamily="50" charset="-128"/>
                <a:cs typeface="Meiryo UI" pitchFamily="50" charset="-128"/>
              </a:rPr>
              <a:t>時期の前後</a:t>
            </a:r>
          </a:p>
        </p:txBody>
      </p:sp>
      <p:sp>
        <p:nvSpPr>
          <p:cNvPr id="13" name="角丸四角形 12"/>
          <p:cNvSpPr/>
          <p:nvPr/>
        </p:nvSpPr>
        <p:spPr>
          <a:xfrm>
            <a:off x="114768" y="1659195"/>
            <a:ext cx="2895101"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電気の需要の平準化の取組促進</a:t>
            </a:r>
          </a:p>
        </p:txBody>
      </p:sp>
      <p:sp>
        <p:nvSpPr>
          <p:cNvPr id="14" name="テキスト ボックス 28"/>
          <p:cNvSpPr txBox="1">
            <a:spLocks noChangeArrowheads="1"/>
          </p:cNvSpPr>
          <p:nvPr/>
        </p:nvSpPr>
        <p:spPr bwMode="auto">
          <a:xfrm>
            <a:off x="114768" y="2087871"/>
            <a:ext cx="46346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省</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対策</a:t>
            </a:r>
            <a:r>
              <a:rPr lang="ja-JP" altLang="en-US" b="0" i="0" dirty="0">
                <a:latin typeface="Meiryo UI" pitchFamily="50" charset="-128"/>
                <a:ea typeface="Meiryo UI" pitchFamily="50" charset="-128"/>
                <a:cs typeface="Meiryo UI" pitchFamily="50" charset="-128"/>
              </a:rPr>
              <a:t>に加え、事業者に対して</a:t>
            </a:r>
            <a:r>
              <a:rPr lang="ja-JP" altLang="en-US" b="0" i="0" dirty="0" smtClean="0">
                <a:latin typeface="Meiryo UI" pitchFamily="50" charset="-128"/>
                <a:ea typeface="Meiryo UI" pitchFamily="50" charset="-128"/>
                <a:cs typeface="Meiryo UI" pitchFamily="50" charset="-128"/>
              </a:rPr>
              <a:t>、電力</a:t>
            </a:r>
            <a:r>
              <a:rPr lang="ja-JP" altLang="en-US" b="0" i="0" dirty="0">
                <a:latin typeface="Meiryo UI" pitchFamily="50" charset="-128"/>
                <a:ea typeface="Meiryo UI" pitchFamily="50" charset="-128"/>
                <a:cs typeface="Meiryo UI" pitchFamily="50" charset="-128"/>
              </a:rPr>
              <a:t>のピークカット対策を求めるとともに、その取組内容</a:t>
            </a:r>
            <a:r>
              <a:rPr lang="ja-JP" altLang="en-US" b="0" i="0" dirty="0" smtClean="0">
                <a:latin typeface="Meiryo UI" pitchFamily="50" charset="-128"/>
                <a:ea typeface="Meiryo UI" pitchFamily="50" charset="-128"/>
                <a:cs typeface="Meiryo UI" pitchFamily="50" charset="-128"/>
              </a:rPr>
              <a:t>を併せて総合的</a:t>
            </a:r>
            <a:r>
              <a:rPr lang="ja-JP" altLang="en-US" b="0" i="0" dirty="0">
                <a:latin typeface="Meiryo UI" pitchFamily="50" charset="-128"/>
                <a:ea typeface="Meiryo UI" pitchFamily="50" charset="-128"/>
                <a:cs typeface="Meiryo UI" pitchFamily="50" charset="-128"/>
              </a:rPr>
              <a:t>に評価します。</a:t>
            </a:r>
          </a:p>
        </p:txBody>
      </p:sp>
      <p:sp>
        <p:nvSpPr>
          <p:cNvPr id="19" name="テキスト ボックス 28"/>
          <p:cNvSpPr txBox="1">
            <a:spLocks noChangeArrowheads="1"/>
          </p:cNvSpPr>
          <p:nvPr/>
        </p:nvSpPr>
        <p:spPr bwMode="auto">
          <a:xfrm>
            <a:off x="252765" y="2605197"/>
            <a:ext cx="4581116" cy="106182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・対象：特定事</a:t>
            </a:r>
            <a:r>
              <a:rPr lang="ja-JP" altLang="en-US" sz="1050" b="0" i="0" dirty="0" smtClean="0">
                <a:latin typeface="Meiryo UI" pitchFamily="50" charset="-128"/>
                <a:ea typeface="Meiryo UI" pitchFamily="50" charset="-128"/>
                <a:cs typeface="Meiryo UI" pitchFamily="50" charset="-128"/>
              </a:rPr>
              <a:t>業者（年間</a:t>
            </a:r>
            <a:r>
              <a:rPr lang="ja-JP" altLang="en-US" sz="1050" b="0" i="0" dirty="0">
                <a:latin typeface="Meiryo UI" pitchFamily="50" charset="-128"/>
                <a:ea typeface="Meiryo UI" pitchFamily="50" charset="-128"/>
                <a:cs typeface="Meiryo UI" pitchFamily="50" charset="-128"/>
              </a:rPr>
              <a:t>エネルギー使用量</a:t>
            </a:r>
            <a:r>
              <a:rPr lang="en-US" altLang="ja-JP" sz="1050" b="0" i="0" dirty="0">
                <a:latin typeface="Meiryo UI" pitchFamily="50" charset="-128"/>
                <a:ea typeface="Meiryo UI" pitchFamily="50" charset="-128"/>
                <a:cs typeface="Meiryo UI" pitchFamily="50" charset="-128"/>
              </a:rPr>
              <a:t>1,500kL</a:t>
            </a:r>
            <a:r>
              <a:rPr lang="ja-JP" altLang="en-US" sz="1050" b="0" i="0" dirty="0" smtClean="0">
                <a:latin typeface="Meiryo UI" pitchFamily="50" charset="-128"/>
                <a:ea typeface="Meiryo UI" pitchFamily="50" charset="-128"/>
                <a:cs typeface="Meiryo UI" pitchFamily="50" charset="-128"/>
              </a:rPr>
              <a:t>以上等</a:t>
            </a:r>
            <a:r>
              <a:rPr lang="ja-JP" altLang="en-US" sz="1050" b="0" i="0" dirty="0">
                <a:latin typeface="Meiryo UI" pitchFamily="50" charset="-128"/>
                <a:ea typeface="Meiryo UI" pitchFamily="50" charset="-128"/>
                <a:cs typeface="Meiryo UI" pitchFamily="50" charset="-128"/>
              </a:rPr>
              <a:t>の</a:t>
            </a:r>
            <a:r>
              <a:rPr lang="ja-JP" altLang="en-US" sz="1050" b="0" i="0" dirty="0" smtClean="0">
                <a:latin typeface="Meiryo UI" pitchFamily="50" charset="-128"/>
                <a:ea typeface="Meiryo UI" pitchFamily="50" charset="-128"/>
                <a:cs typeface="Meiryo UI" pitchFamily="50" charset="-128"/>
              </a:rPr>
              <a:t>事業者）</a:t>
            </a:r>
            <a:endParaRPr lang="ja-JP" altLang="en-US"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・内容：事業活動に係る電気の需要の平準化に関する対策等を記載した</a:t>
            </a:r>
            <a:r>
              <a:rPr lang="ja-JP" altLang="en-US" sz="1050" b="0" i="0" dirty="0" smtClean="0">
                <a:latin typeface="Meiryo UI" pitchFamily="50" charset="-128"/>
                <a:ea typeface="Meiryo UI" pitchFamily="50" charset="-128"/>
                <a:cs typeface="Meiryo UI" pitchFamily="50" charset="-128"/>
              </a:rPr>
              <a:t>対策</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計画書</a:t>
            </a:r>
            <a:r>
              <a:rPr lang="ja-JP" altLang="en-US" sz="1050" b="0" i="0" dirty="0">
                <a:latin typeface="Meiryo UI" pitchFamily="50" charset="-128"/>
                <a:ea typeface="Meiryo UI" pitchFamily="50" charset="-128"/>
                <a:cs typeface="Meiryo UI" pitchFamily="50" charset="-128"/>
              </a:rPr>
              <a:t>及び実績報告書の</a:t>
            </a:r>
            <a:r>
              <a:rPr lang="ja-JP" altLang="en-US" sz="1050" b="0" i="0" dirty="0" smtClean="0">
                <a:latin typeface="Meiryo UI" pitchFamily="50" charset="-128"/>
                <a:ea typeface="Meiryo UI" pitchFamily="50" charset="-128"/>
                <a:cs typeface="Meiryo UI" pitchFamily="50" charset="-128"/>
              </a:rPr>
              <a:t>届出を</a:t>
            </a:r>
            <a:r>
              <a:rPr lang="ja-JP" altLang="en-US" sz="1050" b="0" i="0" dirty="0">
                <a:latin typeface="Meiryo UI" pitchFamily="50" charset="-128"/>
                <a:ea typeface="Meiryo UI" pitchFamily="50" charset="-128"/>
                <a:cs typeface="Meiryo UI" pitchFamily="50" charset="-128"/>
              </a:rPr>
              <a:t>義務づけ</a:t>
            </a:r>
          </a:p>
          <a:p>
            <a:pPr marL="87313" indent="-87313" eaLnBrk="1" hangingPunct="1"/>
            <a:r>
              <a:rPr lang="ja-JP" altLang="en-US" sz="1050" b="0" i="0" dirty="0">
                <a:latin typeface="Meiryo UI" pitchFamily="50" charset="-128"/>
                <a:ea typeface="Meiryo UI" pitchFamily="50" charset="-128"/>
                <a:cs typeface="Meiryo UI" pitchFamily="50" charset="-128"/>
              </a:rPr>
              <a:t>・取組みの評価：温室効果ガス排出抑制の効果とともに電力のピーク時間帯</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電力使</a:t>
            </a:r>
            <a:r>
              <a:rPr lang="ja-JP" altLang="en-US" sz="1050" b="0" i="0" dirty="0">
                <a:latin typeface="Meiryo UI" pitchFamily="50" charset="-128"/>
                <a:ea typeface="Meiryo UI" pitchFamily="50" charset="-128"/>
                <a:cs typeface="Meiryo UI" pitchFamily="50" charset="-128"/>
              </a:rPr>
              <a:t>用量の減少分を重みづけして評価することにより、電力需要</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ピークカット</a:t>
            </a:r>
            <a:r>
              <a:rPr lang="ja-JP" altLang="en-US" sz="1050" b="0" i="0" dirty="0">
                <a:latin typeface="Meiryo UI" pitchFamily="50" charset="-128"/>
                <a:ea typeface="Meiryo UI" pitchFamily="50" charset="-128"/>
                <a:cs typeface="Meiryo UI" pitchFamily="50" charset="-128"/>
              </a:rPr>
              <a:t>対策の取組みを促進</a:t>
            </a:r>
          </a:p>
        </p:txBody>
      </p:sp>
      <p:sp>
        <p:nvSpPr>
          <p:cNvPr id="20" name="テキスト ボックス 19"/>
          <p:cNvSpPr txBox="1"/>
          <p:nvPr/>
        </p:nvSpPr>
        <p:spPr>
          <a:xfrm>
            <a:off x="5239999" y="798165"/>
            <a:ext cx="345844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～電力ピーク需要の抑制～</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46</a:t>
            </a:r>
            <a:endParaRPr kumimoji="1" lang="ja-JP" altLang="en-US" b="1" dirty="0"/>
          </a:p>
        </p:txBody>
      </p:sp>
      <p:sp>
        <p:nvSpPr>
          <p:cNvPr id="22"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◆おおさか</a:t>
            </a:r>
            <a:r>
              <a:rPr lang="ja-JP" altLang="en-US" b="0" i="0" dirty="0">
                <a:latin typeface="Meiryo UI" pitchFamily="50" charset="-128"/>
                <a:ea typeface="Meiryo UI" pitchFamily="50" charset="-128"/>
                <a:cs typeface="Meiryo UI" pitchFamily="50" charset="-128"/>
              </a:rPr>
              <a:t>スマートエネルギー協議会を</a:t>
            </a:r>
            <a:r>
              <a:rPr lang="ja-JP" altLang="en-US" b="0" i="0" dirty="0" smtClean="0">
                <a:latin typeface="Meiryo UI" pitchFamily="50" charset="-128"/>
                <a:ea typeface="Meiryo UI" pitchFamily="50" charset="-128"/>
                <a:cs typeface="Meiryo UI" pitchFamily="50" charset="-128"/>
              </a:rPr>
              <a:t>開催し、府民</a:t>
            </a:r>
            <a:r>
              <a:rPr lang="ja-JP" altLang="en-US" b="0" i="0" dirty="0">
                <a:latin typeface="Meiryo UI" pitchFamily="50" charset="-128"/>
                <a:ea typeface="Meiryo UI" pitchFamily="50" charset="-128"/>
                <a:cs typeface="Meiryo UI" pitchFamily="50" charset="-128"/>
              </a:rPr>
              <a:t>･民間事業者･市町村･エネルギー供給事業者とエネルギー</a:t>
            </a:r>
            <a:r>
              <a:rPr lang="ja-JP" altLang="en-US" b="0" i="0" dirty="0" smtClean="0">
                <a:latin typeface="Meiryo UI" pitchFamily="50" charset="-128"/>
                <a:ea typeface="Meiryo UI" pitchFamily="50" charset="-128"/>
                <a:cs typeface="Meiryo UI" pitchFamily="50" charset="-128"/>
              </a:rPr>
              <a:t>需給をはじめとした様々な課題に</a:t>
            </a:r>
            <a:r>
              <a:rPr lang="ja-JP" altLang="en-US" b="0" i="0" dirty="0">
                <a:latin typeface="Meiryo UI" pitchFamily="50" charset="-128"/>
                <a:ea typeface="Meiryo UI" pitchFamily="50" charset="-128"/>
                <a:cs typeface="Meiryo UI" pitchFamily="50" charset="-128"/>
              </a:rPr>
              <a:t>関する情報</a:t>
            </a:r>
            <a:r>
              <a:rPr lang="ja-JP" altLang="en-US" b="0" i="0" dirty="0" smtClean="0">
                <a:latin typeface="Meiryo UI" pitchFamily="50" charset="-128"/>
                <a:ea typeface="Meiryo UI" pitchFamily="50" charset="-128"/>
                <a:cs typeface="Meiryo UI" pitchFamily="50" charset="-128"/>
              </a:rPr>
              <a:t>共有・意見</a:t>
            </a:r>
            <a:r>
              <a:rPr lang="ja-JP" altLang="en-US" b="0" i="0" dirty="0">
                <a:latin typeface="Meiryo UI" pitchFamily="50" charset="-128"/>
                <a:ea typeface="Meiryo UI" pitchFamily="50" charset="-128"/>
                <a:cs typeface="Meiryo UI" pitchFamily="50" charset="-128"/>
              </a:rPr>
              <a:t>交換</a:t>
            </a:r>
            <a:r>
              <a:rPr lang="ja-JP" altLang="en-US" b="0" i="0" dirty="0" smtClean="0">
                <a:latin typeface="Meiryo UI" pitchFamily="50" charset="-128"/>
                <a:ea typeface="Meiryo UI" pitchFamily="50" charset="-128"/>
                <a:cs typeface="Meiryo UI" pitchFamily="50" charset="-128"/>
              </a:rPr>
              <a:t>を促進し、府の施策や各主体における取組みを展開しています。</a:t>
            </a:r>
            <a:endParaRPr lang="en-US" altLang="ja-JP" b="0" i="0" dirty="0" smtClean="0">
              <a:latin typeface="Meiryo UI" pitchFamily="50" charset="-128"/>
              <a:ea typeface="Meiryo UI" pitchFamily="50" charset="-128"/>
              <a:cs typeface="Meiryo UI"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975344404"/>
              </p:ext>
            </p:extLst>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2013</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2014</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2015</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smtClean="0">
                          <a:latin typeface="Meiryo UI" panose="020B0604030504040204" pitchFamily="50" charset="-128"/>
                          <a:ea typeface="Meiryo UI" panose="020B0604030504040204" pitchFamily="50" charset="-128"/>
                        </a:rPr>
                        <a:t>対策</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計画書</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一般電気事業者</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特定規模電気事業者</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smtClean="0">
                          <a:latin typeface="Meiryo UI" panose="020B0604030504040204" pitchFamily="50" charset="-128"/>
                          <a:ea typeface="Meiryo UI" panose="020B0604030504040204" pitchFamily="50" charset="-128"/>
                        </a:rPr>
                        <a:t>実績</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報告書</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smtClean="0">
                          <a:latin typeface="Meiryo UI" panose="020B0604030504040204" pitchFamily="50" charset="-128"/>
                          <a:ea typeface="Meiryo UI" panose="020B0604030504040204" pitchFamily="50" charset="-128"/>
                        </a:rPr>
                        <a:t>一般電気事業者</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37</a:t>
                      </a:r>
                    </a:p>
                    <a:p>
                      <a:pPr algn="ct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smtClean="0">
                          <a:latin typeface="Meiryo UI" panose="020B0604030504040204" pitchFamily="50" charset="-128"/>
                          <a:ea typeface="Meiryo UI" panose="020B0604030504040204" pitchFamily="50" charset="-128"/>
                        </a:rPr>
                        <a:t>特定規模電気事業者</a:t>
                      </a:r>
                      <a:endParaRPr kumimoji="1" lang="en-US" altLang="ja-JP" sz="1000"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80633" y="414968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報告時期が電力小売全面自由化後の</a:t>
            </a:r>
            <a:r>
              <a:rPr lang="en-US" altLang="ja-JP" sz="1000" dirty="0" smtClean="0">
                <a:latin typeface="Meiryo UI" pitchFamily="50" charset="-128"/>
                <a:ea typeface="Meiryo UI" pitchFamily="50" charset="-128"/>
                <a:cs typeface="Meiryo UI" pitchFamily="50" charset="-128"/>
              </a:rPr>
              <a:t>2016</a:t>
            </a:r>
            <a:r>
              <a:rPr lang="ja-JP" altLang="en-US" sz="1000" dirty="0" smtClean="0">
                <a:latin typeface="Meiryo UI" pitchFamily="50" charset="-128"/>
                <a:ea typeface="Meiryo UI" pitchFamily="50" charset="-128"/>
                <a:cs typeface="Meiryo UI" pitchFamily="50" charset="-128"/>
              </a:rPr>
              <a:t>年４月以降だったため、旧名称の事業者ごとに</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分けずに記載</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　　</a:t>
            </a:r>
            <a:r>
              <a:rPr lang="en-US" altLang="ja-JP" sz="1000" dirty="0" smtClean="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度から</a:t>
            </a:r>
            <a:r>
              <a:rPr lang="en-US" altLang="ja-JP" sz="1000" dirty="0">
                <a:latin typeface="Meiryo UI" pitchFamily="50" charset="-128"/>
                <a:ea typeface="Meiryo UI" pitchFamily="50" charset="-128"/>
                <a:cs typeface="Meiryo UI" pitchFamily="50" charset="-128"/>
              </a:rPr>
              <a:t>2018</a:t>
            </a:r>
            <a:r>
              <a:rPr lang="ja-JP" altLang="en-US" sz="1000" dirty="0">
                <a:latin typeface="Meiryo UI" pitchFamily="50" charset="-128"/>
                <a:ea typeface="Meiryo UI" pitchFamily="50" charset="-128"/>
                <a:cs typeface="Meiryo UI" pitchFamily="50" charset="-128"/>
              </a:rPr>
              <a:t>年度は電力需給のひっ迫のおそれがなかったため、電気事業者から</a:t>
            </a:r>
            <a:r>
              <a:rPr lang="ja-JP" altLang="en-US" sz="1000" dirty="0" smtClean="0">
                <a:latin typeface="Meiryo UI" pitchFamily="50" charset="-128"/>
                <a:ea typeface="Meiryo UI" pitchFamily="50" charset="-128"/>
                <a:cs typeface="Meiryo UI" pitchFamily="50" charset="-128"/>
              </a:rPr>
              <a:t>の</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届出を求めて</a:t>
            </a:r>
            <a:r>
              <a:rPr lang="ja-JP" altLang="en-US" sz="1000" dirty="0">
                <a:latin typeface="Meiryo UI" pitchFamily="50" charset="-128"/>
                <a:ea typeface="Meiryo UI" pitchFamily="50" charset="-128"/>
                <a:cs typeface="Meiryo UI" pitchFamily="50" charset="-128"/>
              </a:rPr>
              <a:t>いない</a:t>
            </a:r>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601136" y="41247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　届出事業者数</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83994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4" name="角丸四角形 3"/>
          <p:cNvSpPr/>
          <p:nvPr/>
        </p:nvSpPr>
        <p:spPr>
          <a:xfrm>
            <a:off x="68241" y="531405"/>
            <a:ext cx="4499802" cy="626517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101414" y="625990"/>
            <a:ext cx="3684975" cy="60615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大阪府</a:t>
            </a:r>
            <a:r>
              <a:rPr lang="ja-JP" altLang="en-US" sz="1600" b="1" dirty="0">
                <a:latin typeface="Meiryo UI" pitchFamily="50" charset="-128"/>
                <a:ea typeface="Meiryo UI" pitchFamily="50" charset="-128"/>
                <a:cs typeface="Meiryo UI" pitchFamily="50" charset="-128"/>
              </a:rPr>
              <a:t>温暖化の防止等に関する</a:t>
            </a:r>
            <a:r>
              <a:rPr lang="ja-JP" altLang="en-US" sz="1600" b="1" dirty="0" smtClean="0">
                <a:latin typeface="Meiryo UI" pitchFamily="50" charset="-128"/>
                <a:ea typeface="Meiryo UI" pitchFamily="50" charset="-128"/>
                <a:cs typeface="Meiryo UI" pitchFamily="50" charset="-128"/>
              </a:rPr>
              <a:t>条例に基づく対策推進➁</a:t>
            </a:r>
            <a:endParaRPr lang="ja-JP" altLang="en-US" sz="1600" b="1" dirty="0">
              <a:latin typeface="Meiryo UI" pitchFamily="50" charset="-128"/>
              <a:ea typeface="Meiryo UI" pitchFamily="50" charset="-128"/>
              <a:cs typeface="Meiryo UI" pitchFamily="50" charset="-128"/>
            </a:endParaRPr>
          </a:p>
        </p:txBody>
      </p:sp>
      <p:sp>
        <p:nvSpPr>
          <p:cNvPr id="17" name="角丸四角形 16"/>
          <p:cNvSpPr/>
          <p:nvPr/>
        </p:nvSpPr>
        <p:spPr>
          <a:xfrm>
            <a:off x="102652" y="1625700"/>
            <a:ext cx="3168582" cy="432048"/>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高効率で環境負荷の少ない</a:t>
            </a:r>
            <a:endParaRPr lang="en-US" altLang="ja-JP" sz="1400" b="1" dirty="0" smtClean="0">
              <a:solidFill>
                <a:schemeClr val="tx1"/>
              </a:solidFill>
              <a:latin typeface="Meiryo UI" pitchFamily="50" charset="-128"/>
              <a:ea typeface="Meiryo UI" pitchFamily="50" charset="-128"/>
              <a:cs typeface="Meiryo UI" pitchFamily="50" charset="-128"/>
            </a:endParaRPr>
          </a:p>
          <a:p>
            <a:pPr algn="ctr"/>
            <a:r>
              <a:rPr lang="ja-JP" altLang="en-US" sz="1400" b="1" dirty="0" smtClean="0">
                <a:solidFill>
                  <a:schemeClr val="tx1"/>
                </a:solidFill>
                <a:latin typeface="Meiryo UI" pitchFamily="50" charset="-128"/>
                <a:ea typeface="Meiryo UI" pitchFamily="50" charset="-128"/>
                <a:cs typeface="Meiryo UI" pitchFamily="50" charset="-128"/>
              </a:rPr>
              <a:t>火力発電設備の設置に係る届出制度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151430" y="2057748"/>
            <a:ext cx="43153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◆エネルギー源</a:t>
            </a:r>
            <a:r>
              <a:rPr lang="ja-JP" altLang="en-US" b="0" i="0" dirty="0">
                <a:latin typeface="Meiryo UI" pitchFamily="50" charset="-128"/>
                <a:ea typeface="Meiryo UI" pitchFamily="50" charset="-128"/>
                <a:cs typeface="Meiryo UI" pitchFamily="50" charset="-128"/>
              </a:rPr>
              <a:t>の分散化や多様な発電事業者の参入促進を図るため、燃料消費に</a:t>
            </a:r>
            <a:r>
              <a:rPr lang="ja-JP" altLang="en-US" b="0" i="0" dirty="0" smtClean="0">
                <a:latin typeface="Meiryo UI" pitchFamily="50" charset="-128"/>
                <a:ea typeface="Meiryo UI" pitchFamily="50" charset="-128"/>
                <a:cs typeface="Meiryo UI" pitchFamily="50" charset="-128"/>
              </a:rPr>
              <a:t>伴う</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err="1" smtClean="0">
                <a:latin typeface="Meiryo UI" pitchFamily="50" charset="-128"/>
                <a:ea typeface="Meiryo UI" pitchFamily="50" charset="-128"/>
                <a:cs typeface="Meiryo UI" pitchFamily="50" charset="-128"/>
              </a:rPr>
              <a:t>の排</a:t>
            </a:r>
            <a:r>
              <a:rPr lang="ja-JP" altLang="en-US" b="0" i="0" dirty="0" smtClean="0">
                <a:latin typeface="Meiryo UI" pitchFamily="50" charset="-128"/>
                <a:ea typeface="Meiryo UI" pitchFamily="50" charset="-128"/>
                <a:cs typeface="Meiryo UI" pitchFamily="50" charset="-128"/>
              </a:rPr>
              <a:t>出など、環境</a:t>
            </a:r>
            <a:r>
              <a:rPr lang="ja-JP" altLang="en-US" b="0" i="0" dirty="0">
                <a:latin typeface="Meiryo UI" pitchFamily="50" charset="-128"/>
                <a:ea typeface="Meiryo UI" pitchFamily="50" charset="-128"/>
                <a:cs typeface="Meiryo UI" pitchFamily="50" charset="-128"/>
              </a:rPr>
              <a:t>への影響に最大限配慮する旨の届出</a:t>
            </a:r>
            <a:r>
              <a:rPr lang="ja-JP" altLang="en-US" b="0" i="0" dirty="0" smtClean="0">
                <a:latin typeface="Meiryo UI" pitchFamily="50" charset="-128"/>
                <a:ea typeface="Meiryo UI" pitchFamily="50" charset="-128"/>
                <a:cs typeface="Meiryo UI" pitchFamily="50" charset="-128"/>
              </a:rPr>
              <a:t>制度に</a:t>
            </a:r>
            <a:r>
              <a:rPr lang="ja-JP" altLang="en-US" b="0" i="0" dirty="0">
                <a:latin typeface="Meiryo UI" pitchFamily="50" charset="-128"/>
                <a:ea typeface="Meiryo UI" pitchFamily="50" charset="-128"/>
                <a:cs typeface="Meiryo UI" pitchFamily="50" charset="-128"/>
              </a:rPr>
              <a:t>より、高効率で環境負荷の少ない火力</a:t>
            </a:r>
            <a:r>
              <a:rPr lang="ja-JP" altLang="en-US" b="0" i="0" dirty="0" smtClean="0">
                <a:latin typeface="Meiryo UI" pitchFamily="50" charset="-128"/>
                <a:ea typeface="Meiryo UI" pitchFamily="50" charset="-128"/>
                <a:cs typeface="Meiryo UI" pitchFamily="50" charset="-128"/>
              </a:rPr>
              <a:t>発電事</a:t>
            </a:r>
            <a:r>
              <a:rPr lang="ja-JP" altLang="en-US" b="0" i="0" dirty="0">
                <a:latin typeface="Meiryo UI" pitchFamily="50" charset="-128"/>
                <a:ea typeface="Meiryo UI" pitchFamily="50" charset="-128"/>
                <a:cs typeface="Meiryo UI" pitchFamily="50" charset="-128"/>
              </a:rPr>
              <a:t>業者の</a:t>
            </a:r>
            <a:r>
              <a:rPr lang="ja-JP" altLang="en-US" b="0" i="0" dirty="0" smtClean="0">
                <a:latin typeface="Meiryo UI" pitchFamily="50" charset="-128"/>
                <a:ea typeface="Meiryo UI" pitchFamily="50" charset="-128"/>
                <a:cs typeface="Meiryo UI" pitchFamily="50" charset="-128"/>
              </a:rPr>
              <a:t>参入を促進しています。</a:t>
            </a:r>
            <a:endParaRPr lang="ja-JP" altLang="en-US" b="0" i="0" dirty="0">
              <a:latin typeface="Meiryo UI" pitchFamily="50" charset="-128"/>
              <a:ea typeface="Meiryo UI" pitchFamily="50" charset="-128"/>
              <a:cs typeface="Meiryo UI"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0735" y="3298236"/>
            <a:ext cx="4266024" cy="175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p:cNvSpPr txBox="1"/>
          <p:nvPr/>
        </p:nvSpPr>
        <p:spPr>
          <a:xfrm>
            <a:off x="1396284" y="1326725"/>
            <a:ext cx="325981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smtClean="0">
                <a:latin typeface="Meiryo UI" pitchFamily="50" charset="-128"/>
                <a:ea typeface="Meiryo UI" pitchFamily="50" charset="-128"/>
                <a:cs typeface="Meiryo UI" pitchFamily="50" charset="-128"/>
              </a:rPr>
              <a:t>事業</a:t>
            </a:r>
            <a:r>
              <a:rPr lang="zh-TW" altLang="en-US" sz="1200" dirty="0">
                <a:latin typeface="Meiryo UI" pitchFamily="50" charset="-128"/>
                <a:ea typeface="Meiryo UI" pitchFamily="50" charset="-128"/>
                <a:cs typeface="Meiryo UI" pitchFamily="50" charset="-128"/>
              </a:rPr>
              <a:t>実施年度</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2014</a:t>
            </a:r>
            <a:r>
              <a:rPr lang="zh-TW"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a:t>
            </a:r>
            <a:r>
              <a:rPr lang="en-US" altLang="ja-JP" sz="1200" dirty="0" smtClean="0">
                <a:latin typeface="Meiryo UI" pitchFamily="50" charset="-128"/>
                <a:ea typeface="Meiryo UI" pitchFamily="50" charset="-128"/>
                <a:cs typeface="Meiryo UI" pitchFamily="50" charset="-128"/>
              </a:rPr>
              <a:t>20</a:t>
            </a:r>
            <a:r>
              <a:rPr lang="zh-TW" altLang="en-US" sz="1200" dirty="0" smtClean="0">
                <a:latin typeface="Meiryo UI" pitchFamily="50" charset="-128"/>
                <a:ea typeface="Meiryo UI" pitchFamily="50" charset="-128"/>
                <a:cs typeface="Meiryo UI" pitchFamily="50" charset="-128"/>
              </a:rPr>
              <a:t>年度</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～電力ピーク需要の抑制～</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kumimoji="1" lang="en-US" altLang="ja-JP" b="1" dirty="0" smtClean="0"/>
              <a:t>47</a:t>
            </a:r>
            <a:endParaRPr kumimoji="1" lang="ja-JP" altLang="en-US" b="1" dirty="0"/>
          </a:p>
        </p:txBody>
      </p:sp>
      <p:sp>
        <p:nvSpPr>
          <p:cNvPr id="25" name="角丸四角形 24"/>
          <p:cNvSpPr/>
          <p:nvPr/>
        </p:nvSpPr>
        <p:spPr>
          <a:xfrm>
            <a:off x="4759720" y="531405"/>
            <a:ext cx="5082114" cy="626517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5016478" y="625990"/>
            <a:ext cx="3119267" cy="3350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多様な電力事業者の参入促進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4834475" y="5851939"/>
            <a:ext cx="253142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400" b="1" dirty="0" smtClean="0">
                <a:solidFill>
                  <a:schemeClr val="tx1"/>
                </a:solidFill>
                <a:latin typeface="Meiryo UI" pitchFamily="50" charset="-128"/>
                <a:ea typeface="Meiryo UI" pitchFamily="50" charset="-128"/>
                <a:cs typeface="Meiryo UI" pitchFamily="50" charset="-128"/>
              </a:rPr>
              <a:t>電力・ガス自由化に係る啓発</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28" name="テキスト ボックス 28"/>
          <p:cNvSpPr txBox="1">
            <a:spLocks noChangeArrowheads="1"/>
          </p:cNvSpPr>
          <p:nvPr/>
        </p:nvSpPr>
        <p:spPr bwMode="auto">
          <a:xfrm>
            <a:off x="4870358" y="6252423"/>
            <a:ext cx="48892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2016</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月の電力小売全面自由化、</a:t>
            </a:r>
            <a:r>
              <a:rPr lang="en-US" altLang="ja-JP" sz="1300" dirty="0" smtClean="0">
                <a:latin typeface="Meiryo UI" pitchFamily="50" charset="-128"/>
                <a:ea typeface="Meiryo UI" pitchFamily="50" charset="-128"/>
                <a:cs typeface="Meiryo UI" pitchFamily="50" charset="-128"/>
              </a:rPr>
              <a:t>2017</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月のガス小売全面自由化については、府ホームページを</a:t>
            </a:r>
            <a:r>
              <a:rPr lang="ja-JP" altLang="en-US" sz="1300" dirty="0">
                <a:latin typeface="Meiryo UI" pitchFamily="50" charset="-128"/>
                <a:ea typeface="Meiryo UI" pitchFamily="50" charset="-128"/>
                <a:cs typeface="Meiryo UI" pitchFamily="50" charset="-128"/>
              </a:rPr>
              <a:t>活用して情報</a:t>
            </a:r>
            <a:r>
              <a:rPr lang="ja-JP" altLang="en-US" sz="1300" dirty="0" smtClean="0">
                <a:latin typeface="Meiryo UI" pitchFamily="50" charset="-128"/>
                <a:ea typeface="Meiryo UI" pitchFamily="50" charset="-128"/>
                <a:cs typeface="Meiryo UI" pitchFamily="50" charset="-128"/>
              </a:rPr>
              <a:t>提供しています。</a:t>
            </a:r>
            <a:endParaRPr lang="en-US" altLang="ja-JP" sz="1300" dirty="0" smtClean="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4825419" y="1738006"/>
            <a:ext cx="4870481"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年の電力自由化以降、大阪府は</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年度から、大阪市は</a:t>
            </a:r>
            <a:r>
              <a:rPr lang="en-US" altLang="ja-JP" b="0" i="0" dirty="0" smtClean="0">
                <a:latin typeface="Meiryo UI" pitchFamily="50" charset="-128"/>
                <a:ea typeface="Meiryo UI" pitchFamily="50" charset="-128"/>
                <a:cs typeface="Meiryo UI" pitchFamily="50" charset="-128"/>
              </a:rPr>
              <a:t>2001</a:t>
            </a:r>
            <a:r>
              <a:rPr lang="ja-JP" altLang="en-US" b="0" i="0" dirty="0" smtClean="0">
                <a:latin typeface="Meiryo UI" pitchFamily="50" charset="-128"/>
                <a:ea typeface="Meiryo UI" pitchFamily="50" charset="-128"/>
                <a:cs typeface="Meiryo UI" pitchFamily="50" charset="-128"/>
              </a:rPr>
              <a:t>年度から、一部施設において、一般</a:t>
            </a:r>
            <a:r>
              <a:rPr lang="ja-JP" altLang="en-US" b="0" i="0" dirty="0">
                <a:latin typeface="Meiryo UI" pitchFamily="50" charset="-128"/>
                <a:ea typeface="Meiryo UI" pitchFamily="50" charset="-128"/>
                <a:cs typeface="Meiryo UI" pitchFamily="50" charset="-128"/>
              </a:rPr>
              <a:t>競争入札により電力を調達</a:t>
            </a:r>
            <a:r>
              <a:rPr lang="ja-JP" altLang="en-US" b="0" i="0" dirty="0" smtClean="0">
                <a:latin typeface="Meiryo UI" pitchFamily="50" charset="-128"/>
                <a:ea typeface="Meiryo UI" pitchFamily="50" charset="-128"/>
                <a:cs typeface="Meiryo UI" pitchFamily="50" charset="-128"/>
              </a:rPr>
              <a:t>し、以後、順次拡大しています。</a:t>
            </a:r>
            <a:endParaRPr lang="en-US" altLang="ja-JP" b="0" i="0" dirty="0" smtClean="0">
              <a:latin typeface="Meiryo UI" pitchFamily="50" charset="-128"/>
              <a:ea typeface="Meiryo UI" pitchFamily="50" charset="-128"/>
              <a:cs typeface="Meiryo UI" pitchFamily="50" charset="-128"/>
            </a:endParaRPr>
          </a:p>
        </p:txBody>
      </p:sp>
      <p:sp>
        <p:nvSpPr>
          <p:cNvPr id="30" name="角丸四角形 29"/>
          <p:cNvSpPr/>
          <p:nvPr/>
        </p:nvSpPr>
        <p:spPr>
          <a:xfrm>
            <a:off x="4804293" y="1377966"/>
            <a:ext cx="2053749"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公共施設の電力調達</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1" name="角丸四角形 30"/>
          <p:cNvSpPr/>
          <p:nvPr/>
        </p:nvSpPr>
        <p:spPr>
          <a:xfrm>
            <a:off x="4834475" y="3855770"/>
            <a:ext cx="280831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ごみ焼却工場の余剰電力の売却</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2" name="テキスト ボックス 28"/>
          <p:cNvSpPr txBox="1">
            <a:spLocks noChangeArrowheads="1"/>
          </p:cNvSpPr>
          <p:nvPr/>
        </p:nvSpPr>
        <p:spPr bwMode="auto">
          <a:xfrm>
            <a:off x="4834475" y="4247545"/>
            <a:ext cx="482691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◆市町村等のごみ焼却施設では、余熱を利用した発電が行われており、余剰電力の売却を入札により行うことで、多様な電力会社の参入機会の拡大を図っています。（</a:t>
            </a:r>
            <a:r>
              <a:rPr lang="en-US" altLang="ja-JP" b="0" i="0" dirty="0">
                <a:latin typeface="Meiryo UI" pitchFamily="50" charset="-128"/>
                <a:ea typeface="Meiryo UI" pitchFamily="50" charset="-128"/>
                <a:cs typeface="Meiryo UI" pitchFamily="50" charset="-128"/>
              </a:rPr>
              <a:t>FIT</a:t>
            </a:r>
            <a:r>
              <a:rPr lang="ja-JP" altLang="en-US" b="0" i="0" dirty="0">
                <a:latin typeface="Meiryo UI" pitchFamily="50" charset="-128"/>
                <a:ea typeface="Meiryo UI" pitchFamily="50" charset="-128"/>
                <a:cs typeface="Meiryo UI" pitchFamily="50" charset="-128"/>
              </a:rPr>
              <a:t>分を除く余剰電力の売却において</a:t>
            </a:r>
            <a:r>
              <a:rPr lang="en-US" altLang="ja-JP" b="0" i="0" dirty="0">
                <a:latin typeface="Meiryo UI" pitchFamily="50" charset="-128"/>
                <a:ea typeface="Meiryo UI" pitchFamily="50" charset="-128"/>
                <a:cs typeface="Meiryo UI" pitchFamily="50" charset="-128"/>
              </a:rPr>
              <a:t>9</a:t>
            </a:r>
            <a:r>
              <a:rPr lang="ja-JP" altLang="en-US" b="0" i="0" dirty="0">
                <a:latin typeface="Meiryo UI" pitchFamily="50" charset="-128"/>
                <a:ea typeface="Meiryo UI" pitchFamily="50" charset="-128"/>
                <a:cs typeface="Meiryo UI" pitchFamily="50" charset="-128"/>
              </a:rPr>
              <a:t>団体が入札を実施）</a:t>
            </a:r>
            <a:endParaRPr lang="en-US" altLang="ja-JP" b="0" i="0" dirty="0">
              <a:latin typeface="Meiryo UI" pitchFamily="50" charset="-128"/>
              <a:ea typeface="Meiryo UI" pitchFamily="50" charset="-128"/>
              <a:cs typeface="Meiryo UI" pitchFamily="50" charset="-128"/>
            </a:endParaRPr>
          </a:p>
        </p:txBody>
      </p:sp>
      <p:sp>
        <p:nvSpPr>
          <p:cNvPr id="33" name="正方形/長方形 32"/>
          <p:cNvSpPr/>
          <p:nvPr/>
        </p:nvSpPr>
        <p:spPr>
          <a:xfrm>
            <a:off x="4997250" y="2806920"/>
            <a:ext cx="4500928" cy="100826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入札の実施状況＞</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■大阪府</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本庁舎（大手前、咲洲）、府税事務所等出先機関、府警本部庁舎、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警察署、運転免許試験場、学校（高校、支援学校）など</a:t>
            </a:r>
            <a:r>
              <a:rPr lang="en-US" altLang="ja-JP" sz="1050" dirty="0">
                <a:solidFill>
                  <a:schemeClr val="tx1"/>
                </a:solidFill>
                <a:latin typeface="Meiryo UI" pitchFamily="50" charset="-128"/>
                <a:ea typeface="Meiryo UI" pitchFamily="50" charset="-128"/>
                <a:cs typeface="Meiryo UI" pitchFamily="50" charset="-128"/>
              </a:rPr>
              <a:t>305</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■大阪市</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中央</a:t>
            </a:r>
            <a:r>
              <a:rPr lang="ja-JP" altLang="en-US" sz="1050" dirty="0">
                <a:solidFill>
                  <a:schemeClr val="tx1"/>
                </a:solidFill>
                <a:latin typeface="Meiryo UI" pitchFamily="50" charset="-128"/>
                <a:ea typeface="Meiryo UI" pitchFamily="50" charset="-128"/>
                <a:cs typeface="Meiryo UI" pitchFamily="50" charset="-128"/>
              </a:rPr>
              <a:t>卸売市場</a:t>
            </a:r>
            <a:r>
              <a:rPr lang="ja-JP" altLang="en-US" sz="1050" dirty="0" smtClean="0">
                <a:solidFill>
                  <a:schemeClr val="tx1"/>
                </a:solidFill>
                <a:latin typeface="Meiryo UI" pitchFamily="50" charset="-128"/>
                <a:ea typeface="Meiryo UI" pitchFamily="50" charset="-128"/>
                <a:cs typeface="Meiryo UI" pitchFamily="50" charset="-128"/>
              </a:rPr>
              <a:t>、配水場</a:t>
            </a:r>
            <a:r>
              <a:rPr lang="ja-JP" altLang="en-US" sz="1050" dirty="0">
                <a:solidFill>
                  <a:schemeClr val="tx1"/>
                </a:solidFill>
                <a:latin typeface="Meiryo UI" pitchFamily="50" charset="-128"/>
                <a:ea typeface="Meiryo UI" pitchFamily="50" charset="-128"/>
                <a:cs typeface="Meiryo UI" pitchFamily="50" charset="-128"/>
              </a:rPr>
              <a:t>、学校（小学校、中</a:t>
            </a:r>
            <a:r>
              <a:rPr lang="ja-JP" altLang="en-US" sz="1050" dirty="0" smtClean="0">
                <a:solidFill>
                  <a:schemeClr val="tx1"/>
                </a:solidFill>
                <a:latin typeface="Meiryo UI" pitchFamily="50" charset="-128"/>
                <a:ea typeface="Meiryo UI" pitchFamily="50" charset="-128"/>
                <a:cs typeface="Meiryo UI" pitchFamily="50" charset="-128"/>
              </a:rPr>
              <a:t>学校高校）など</a:t>
            </a:r>
            <a:r>
              <a:rPr lang="en-US" altLang="ja-JP" sz="1050" dirty="0" smtClean="0">
                <a:solidFill>
                  <a:schemeClr val="tx1"/>
                </a:solidFill>
                <a:latin typeface="Meiryo UI" pitchFamily="50" charset="-128"/>
                <a:ea typeface="Meiryo UI" pitchFamily="50" charset="-128"/>
                <a:cs typeface="Meiryo UI" pitchFamily="50" charset="-128"/>
              </a:rPr>
              <a:t>564</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6488978" y="1006161"/>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a:latin typeface="Meiryo UI" pitchFamily="50" charset="-128"/>
                <a:ea typeface="Meiryo UI" pitchFamily="50" charset="-128"/>
                <a:cs typeface="Meiryo UI" pitchFamily="50" charset="-128"/>
              </a:rPr>
              <a:t>2014</a:t>
            </a:r>
            <a:r>
              <a:rPr lang="zh-TW"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24" name="正方形/長方形 23"/>
          <p:cNvSpPr/>
          <p:nvPr/>
        </p:nvSpPr>
        <p:spPr>
          <a:xfrm>
            <a:off x="2265538" y="5469272"/>
            <a:ext cx="2112286" cy="106699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（大阪府実績）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2013</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2017</a:t>
            </a:r>
            <a:r>
              <a:rPr lang="ja-JP" altLang="en-US" sz="1050" dirty="0" smtClean="0">
                <a:solidFill>
                  <a:schemeClr val="tx1"/>
                </a:solidFill>
                <a:latin typeface="Meiryo UI" pitchFamily="50" charset="-128"/>
                <a:ea typeface="Meiryo UI" pitchFamily="50" charset="-128"/>
                <a:cs typeface="Meiryo UI" pitchFamily="50" charset="-128"/>
              </a:rPr>
              <a:t>年度＞</a:t>
            </a:r>
            <a:endParaRPr lang="ja-JP" altLang="en-US"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届出件数：</a:t>
            </a:r>
            <a:r>
              <a:rPr lang="en-US" altLang="ja-JP" sz="1050" dirty="0" smtClean="0">
                <a:solidFill>
                  <a:schemeClr val="tx1"/>
                </a:solidFill>
                <a:latin typeface="Meiryo UI" pitchFamily="50" charset="-128"/>
                <a:ea typeface="Meiryo UI" pitchFamily="50" charset="-128"/>
                <a:cs typeface="Meiryo UI" pitchFamily="50" charset="-128"/>
              </a:rPr>
              <a:t>0</a:t>
            </a:r>
            <a:r>
              <a:rPr lang="ja-JP" altLang="en-US" sz="1050" dirty="0" smtClean="0">
                <a:solidFill>
                  <a:schemeClr val="tx1"/>
                </a:solidFill>
                <a:latin typeface="Meiryo UI" pitchFamily="50" charset="-128"/>
                <a:ea typeface="Meiryo UI" pitchFamily="50" charset="-128"/>
                <a:cs typeface="Meiryo UI" pitchFamily="50" charset="-128"/>
              </a:rPr>
              <a:t>件</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endParaRPr lang="ja-JP" altLang="en-US"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届出件数：</a:t>
            </a:r>
            <a:r>
              <a:rPr lang="en-US" altLang="ja-JP" sz="1050" dirty="0" smtClean="0">
                <a:solidFill>
                  <a:schemeClr val="tx1"/>
                </a:solidFill>
                <a:latin typeface="Meiryo UI" pitchFamily="50" charset="-128"/>
                <a:ea typeface="Meiryo UI" pitchFamily="50" charset="-128"/>
                <a:cs typeface="Meiryo UI" pitchFamily="50" charset="-128"/>
              </a:rPr>
              <a:t>1</a:t>
            </a:r>
            <a:r>
              <a:rPr lang="ja-JP" altLang="en-US" sz="1050" dirty="0" smtClean="0">
                <a:solidFill>
                  <a:schemeClr val="tx1"/>
                </a:solidFill>
                <a:latin typeface="Meiryo UI" pitchFamily="50" charset="-128"/>
                <a:ea typeface="Meiryo UI" pitchFamily="50" charset="-128"/>
                <a:cs typeface="Meiryo UI" pitchFamily="50" charset="-128"/>
              </a:rPr>
              <a:t>件</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（発電設備出力：</a:t>
            </a:r>
            <a:r>
              <a:rPr lang="en-US" altLang="ja-JP" sz="1050" dirty="0" smtClean="0">
                <a:solidFill>
                  <a:schemeClr val="tx1"/>
                </a:solidFill>
                <a:latin typeface="Meiryo UI" pitchFamily="50" charset="-128"/>
                <a:ea typeface="Meiryo UI" pitchFamily="50" charset="-128"/>
                <a:cs typeface="Meiryo UI" pitchFamily="50" charset="-128"/>
              </a:rPr>
              <a:t>30,000kW</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38" name="正方形/長方形 37"/>
          <p:cNvSpPr/>
          <p:nvPr/>
        </p:nvSpPr>
        <p:spPr>
          <a:xfrm>
            <a:off x="4997250" y="5126834"/>
            <a:ext cx="4500928" cy="577081"/>
          </a:xfrm>
          <a:prstGeom prst="rect">
            <a:avLst/>
          </a:prstGeom>
          <a:noFill/>
          <a:ln>
            <a:solidFill>
              <a:srgbClr val="0000FF"/>
            </a:solidFill>
            <a:prstDash val="dash"/>
          </a:ln>
        </p:spPr>
        <p:txBody>
          <a:bodyPr wrap="square">
            <a:spAutoFit/>
          </a:bodyPr>
          <a:lstStyle/>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（入札の実施状況）</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堺市、吹田市、高槻市、守口市、茨木市、寝屋川市、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大阪広域環境</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施設</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組合</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枚方市、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岸和田市貝塚市清掃</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施設</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泉北</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環境整備施設組合</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741961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9" name="円/楕円 18"/>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48</a:t>
            </a:r>
            <a:endParaRPr lang="ja-JP" altLang="en-US" b="1" dirty="0">
              <a:solidFill>
                <a:prstClr val="white"/>
              </a:solidFill>
            </a:endParaRPr>
          </a:p>
        </p:txBody>
      </p:sp>
      <p:sp>
        <p:nvSpPr>
          <p:cNvPr id="47" name="テキスト ボックス 28"/>
          <p:cNvSpPr txBox="1">
            <a:spLocks noChangeArrowheads="1"/>
          </p:cNvSpPr>
          <p:nvPr/>
        </p:nvSpPr>
        <p:spPr bwMode="auto">
          <a:xfrm>
            <a:off x="207307" y="1202929"/>
            <a:ext cx="916994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◆平成</a:t>
            </a:r>
            <a:r>
              <a:rPr lang="en-US" altLang="ja-JP" b="0" i="0" dirty="0" smtClean="0">
                <a:latin typeface="Meiryo UI" pitchFamily="50" charset="-128"/>
                <a:ea typeface="Meiryo UI" pitchFamily="50" charset="-128"/>
                <a:cs typeface="Meiryo UI" pitchFamily="50" charset="-128"/>
              </a:rPr>
              <a:t>28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月に策定した「</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ビジョン」によって、</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水素</a:t>
            </a:r>
            <a:r>
              <a:rPr lang="ja-JP" altLang="en-US" b="0" dirty="0">
                <a:latin typeface="Meiryo UI" panose="020B0604030504040204" pitchFamily="50" charset="-128"/>
                <a:ea typeface="Meiryo UI" panose="020B0604030504040204" pitchFamily="50" charset="-128"/>
                <a:cs typeface="Meiryo UI" panose="020B0604030504040204" pitchFamily="50" charset="-128"/>
              </a:rPr>
              <a:t>関連事業の取組の方向性を</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明確化し、水素の</a:t>
            </a:r>
            <a:r>
              <a:rPr lang="ja-JP" altLang="en-US" b="0" dirty="0">
                <a:latin typeface="Meiryo UI" panose="020B0604030504040204" pitchFamily="50" charset="-128"/>
                <a:ea typeface="Meiryo UI" panose="020B0604030504040204" pitchFamily="50" charset="-128"/>
                <a:cs typeface="Meiryo UI" panose="020B0604030504040204" pitchFamily="50" charset="-128"/>
              </a:rPr>
              <a:t>需要</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拡大につながる</a:t>
            </a:r>
            <a:r>
              <a:rPr lang="ja-JP" altLang="en-US" b="0" dirty="0">
                <a:latin typeface="Meiryo UI" panose="020B0604030504040204" pitchFamily="50" charset="-128"/>
                <a:ea typeface="Meiryo UI" panose="020B0604030504040204" pitchFamily="50" charset="-128"/>
                <a:cs typeface="Meiryo UI" panose="020B0604030504040204" pitchFamily="50" charset="-128"/>
              </a:rPr>
              <a:t>新たな製品・サービスの</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実用化を促進することで、水素</a:t>
            </a:r>
            <a:r>
              <a:rPr lang="ja-JP" altLang="en-US" b="0" dirty="0">
                <a:latin typeface="Meiryo UI" panose="020B0604030504040204" pitchFamily="50" charset="-128"/>
                <a:ea typeface="Meiryo UI" panose="020B0604030504040204" pitchFamily="50" charset="-128"/>
                <a:cs typeface="Meiryo UI" panose="020B0604030504040204" pitchFamily="50" charset="-128"/>
              </a:rPr>
              <a:t>利用の幅の拡大</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b="0" dirty="0">
                <a:latin typeface="Meiryo UI" panose="020B0604030504040204" pitchFamily="50" charset="-128"/>
                <a:ea typeface="Meiryo UI" panose="020B0604030504040204" pitchFamily="50" charset="-128"/>
                <a:cs typeface="Meiryo UI" panose="020B0604030504040204" pitchFamily="50" charset="-128"/>
              </a:rPr>
              <a:t>図</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っていま</a:t>
            </a:r>
            <a:r>
              <a:rPr lang="ja-JP" altLang="en-US" b="0" dirty="0">
                <a:latin typeface="Meiryo UI" panose="020B0604030504040204" pitchFamily="50" charset="-128"/>
                <a:ea typeface="Meiryo UI" panose="020B0604030504040204" pitchFamily="50" charset="-128"/>
                <a:cs typeface="Meiryo UI" panose="020B0604030504040204" pitchFamily="50" charset="-128"/>
              </a:rPr>
              <a:t>す</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63963" y="1838317"/>
            <a:ext cx="9012518" cy="1021702"/>
            <a:chOff x="363963" y="2302849"/>
            <a:chExt cx="9012518" cy="1021702"/>
          </a:xfrm>
        </p:grpSpPr>
        <p:sp>
          <p:nvSpPr>
            <p:cNvPr id="52" name="テキスト ボックス 51"/>
            <p:cNvSpPr txBox="1"/>
            <p:nvPr/>
          </p:nvSpPr>
          <p:spPr>
            <a:xfrm>
              <a:off x="3717793" y="2313699"/>
              <a:ext cx="2566854" cy="1010851"/>
            </a:xfrm>
            <a:prstGeom prst="rect">
              <a:avLst/>
            </a:prstGeom>
            <a:solidFill>
              <a:srgbClr val="002060"/>
            </a:solidFill>
          </p:spPr>
          <p:txBody>
            <a:bodyPr wrap="square" lIns="0" tIns="72000" rIns="0" bIns="0" rtlCol="0" anchor="t" anchorCtr="0">
              <a:noAutofit/>
            </a:bodyPr>
            <a:lstStyle/>
            <a:p>
              <a:pPr algn="ctr"/>
              <a:r>
                <a:rPr lang="ja-JP" altLang="en-US"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a:ex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a:ex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39160" y="2903295"/>
              <a:ext cx="2412000" cy="360000"/>
            </a:xfrm>
            <a:prstGeom prst="roundRect">
              <a:avLst>
                <a:gd name="adj" fmla="val 12765"/>
              </a:avLst>
            </a:prstGeom>
            <a:solidFill>
              <a:schemeClr val="bg1"/>
            </a:solidFill>
            <a:ln>
              <a:noFill/>
              <a:prstDash val="sysDash"/>
            </a:ln>
            <a:effectLst/>
            <a:ex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endPar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363963" y="2302849"/>
              <a:ext cx="2727211" cy="1021702"/>
            </a:xfrm>
            <a:prstGeom prst="rect">
              <a:avLst/>
            </a:prstGeom>
            <a:solidFill>
              <a:srgbClr val="002060"/>
            </a:solidFill>
          </p:spPr>
          <p:txBody>
            <a:bodyPr wrap="square" lIns="0" tIns="72000" rIns="0" bIns="0" rtlCol="0" anchor="t" anchorCtr="0">
              <a:noAutofit/>
            </a:bodyPr>
            <a:lstStyle/>
            <a:p>
              <a:pPr algn="ctr"/>
              <a:r>
                <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な水素プロジェクト</a:t>
              </a:r>
              <a:endParaRPr lang="en-US" altLang="ja-JP"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角丸四角形 60"/>
            <p:cNvSpPr/>
            <p:nvPr/>
          </p:nvSpPr>
          <p:spPr bwMode="auto">
            <a:xfrm>
              <a:off x="518974" y="2906056"/>
              <a:ext cx="2412000" cy="360000"/>
            </a:xfrm>
            <a:prstGeom prst="roundRect">
              <a:avLst/>
            </a:prstGeom>
            <a:solidFill>
              <a:schemeClr val="bg1"/>
            </a:solidFill>
            <a:ln>
              <a:noFill/>
              <a:prstDash val="sysDash"/>
            </a:ln>
            <a:effectLst/>
            <a:ex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水素エネルギー産業への</a:t>
              </a:r>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意欲醸成</a:t>
              </a:r>
            </a:p>
          </p:txBody>
        </p:sp>
        <p:sp>
          <p:nvSpPr>
            <p:cNvPr id="62" name="角丸四角形 61"/>
            <p:cNvSpPr/>
            <p:nvPr/>
          </p:nvSpPr>
          <p:spPr>
            <a:xfrm>
              <a:off x="6999147" y="2404750"/>
              <a:ext cx="2377334" cy="858546"/>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500" dirty="0">
                  <a:solidFill>
                    <a:schemeClr val="bg1"/>
                  </a:solidFill>
                  <a:latin typeface="Meiryo UI" pitchFamily="50" charset="-128"/>
                  <a:ea typeface="Meiryo UI" pitchFamily="50" charset="-128"/>
                  <a:cs typeface="Meiryo UI" pitchFamily="50" charset="-128"/>
                </a:rPr>
                <a:t>水素関連産業を</a:t>
              </a:r>
              <a:endParaRPr lang="en-US" altLang="ja-JP" sz="15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5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27668" y="3388799"/>
            <a:ext cx="9385198" cy="2691940"/>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39335" y="3479605"/>
            <a:ext cx="4022711" cy="628584"/>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88913" y="3495989"/>
            <a:ext cx="3787626" cy="628584"/>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509833" y="4941025"/>
            <a:ext cx="3915873" cy="101310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座長</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spcBef>
                <a:spcPts val="0"/>
              </a:spcBef>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地球環境産業技術研究機構</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システム研究グループ長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秋元</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圭吾</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氏</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spcBef>
                <a:spcPts val="0"/>
              </a:spcBef>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大阪府産業創造課、大阪市エネルギー政策室</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46173" y="3504405"/>
            <a:ext cx="3915873" cy="630640"/>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600" b="1" dirty="0">
                <a:solidFill>
                  <a:schemeClr val="bg1"/>
                </a:solidFill>
                <a:latin typeface="Meiryo UI" pitchFamily="50" charset="-128"/>
                <a:ea typeface="Meiryo UI" pitchFamily="50" charset="-128"/>
                <a:cs typeface="Meiryo UI" pitchFamily="50" charset="-128"/>
              </a:rPr>
              <a:t>①産学官プラットフォーム</a:t>
            </a:r>
            <a:endParaRPr lang="en-US" altLang="ja-JP" sz="1600" b="1" dirty="0">
              <a:solidFill>
                <a:schemeClr val="bg1"/>
              </a:solidFill>
              <a:latin typeface="Meiryo UI" pitchFamily="50" charset="-128"/>
              <a:ea typeface="Meiryo UI" pitchFamily="50" charset="-128"/>
              <a:cs typeface="Meiryo UI" pitchFamily="50" charset="-128"/>
            </a:endParaRPr>
          </a:p>
          <a:p>
            <a:pPr defTabSz="1334214">
              <a:defRPr/>
            </a:pPr>
            <a:r>
              <a:rPr lang="ja-JP" altLang="en-US" sz="1600" b="1" dirty="0">
                <a:solidFill>
                  <a:schemeClr val="bg1"/>
                </a:solidFill>
                <a:latin typeface="Meiryo UI" pitchFamily="50" charset="-128"/>
                <a:ea typeface="Meiryo UI" pitchFamily="50" charset="-128"/>
                <a:cs typeface="Meiryo UI" pitchFamily="50" charset="-128"/>
              </a:rPr>
              <a:t>　「</a:t>
            </a:r>
            <a:r>
              <a:rPr lang="en-US" altLang="ja-JP" sz="1600" b="1" dirty="0">
                <a:solidFill>
                  <a:schemeClr val="bg1"/>
                </a:solidFill>
                <a:latin typeface="Meiryo UI" pitchFamily="50" charset="-128"/>
                <a:ea typeface="Meiryo UI" pitchFamily="50" charset="-128"/>
                <a:cs typeface="Meiryo UI" pitchFamily="50" charset="-128"/>
              </a:rPr>
              <a:t>H</a:t>
            </a:r>
            <a:r>
              <a:rPr lang="en-US" altLang="ja-JP" sz="1100" b="1" dirty="0">
                <a:solidFill>
                  <a:schemeClr val="bg1"/>
                </a:solidFill>
                <a:latin typeface="Meiryo UI" pitchFamily="50" charset="-128"/>
                <a:ea typeface="Meiryo UI" pitchFamily="50" charset="-128"/>
                <a:cs typeface="Meiryo UI" pitchFamily="50" charset="-128"/>
              </a:rPr>
              <a:t>2</a:t>
            </a:r>
            <a:r>
              <a:rPr lang="en-US" altLang="ja-JP" sz="1600" b="1" dirty="0">
                <a:solidFill>
                  <a:schemeClr val="bg1"/>
                </a:solidFill>
                <a:latin typeface="Meiryo UI" pitchFamily="50" charset="-128"/>
                <a:ea typeface="Meiryo UI" pitchFamily="50" charset="-128"/>
                <a:cs typeface="Meiryo UI" pitchFamily="50" charset="-128"/>
              </a:rPr>
              <a:t>Osaka</a:t>
            </a:r>
            <a:r>
              <a:rPr lang="ja-JP" altLang="en-US" sz="1600" b="1" dirty="0">
                <a:solidFill>
                  <a:schemeClr val="bg1"/>
                </a:solidFill>
                <a:latin typeface="Meiryo UI" pitchFamily="50" charset="-128"/>
                <a:ea typeface="Meiryo UI" pitchFamily="50" charset="-128"/>
                <a:cs typeface="Meiryo UI" pitchFamily="50" charset="-128"/>
              </a:rPr>
              <a:t>ビジョン推進会議」の運営</a:t>
            </a:r>
          </a:p>
        </p:txBody>
      </p:sp>
      <p:sp>
        <p:nvSpPr>
          <p:cNvPr id="111" name="角丸四角形 110"/>
          <p:cNvSpPr/>
          <p:nvPr/>
        </p:nvSpPr>
        <p:spPr>
          <a:xfrm>
            <a:off x="5340781" y="3479605"/>
            <a:ext cx="3787988" cy="635959"/>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600" b="1" dirty="0">
                <a:solidFill>
                  <a:schemeClr val="bg1"/>
                </a:solidFill>
                <a:latin typeface="Meiryo UI" pitchFamily="50" charset="-128"/>
                <a:ea typeface="Meiryo UI" pitchFamily="50" charset="-128"/>
                <a:cs typeface="Meiryo UI" pitchFamily="50" charset="-128"/>
              </a:rPr>
              <a:t>②正しい知識の普及と合理的</a:t>
            </a:r>
            <a:r>
              <a:rPr lang="ja-JP" altLang="en-US" sz="1600" b="1" dirty="0" smtClean="0">
                <a:solidFill>
                  <a:schemeClr val="bg1"/>
                </a:solidFill>
                <a:latin typeface="Meiryo UI" pitchFamily="50" charset="-128"/>
                <a:ea typeface="Meiryo UI" pitchFamily="50" charset="-128"/>
                <a:cs typeface="Meiryo UI" pitchFamily="50" charset="-128"/>
              </a:rPr>
              <a:t>な</a:t>
            </a:r>
            <a:endParaRPr lang="en-US" altLang="ja-JP" sz="1600" b="1" dirty="0" smtClean="0">
              <a:solidFill>
                <a:schemeClr val="bg1"/>
              </a:solidFill>
              <a:latin typeface="Meiryo UI" pitchFamily="50" charset="-128"/>
              <a:ea typeface="Meiryo UI" pitchFamily="50" charset="-128"/>
              <a:cs typeface="Meiryo UI" pitchFamily="50" charset="-128"/>
            </a:endParaRPr>
          </a:p>
          <a:p>
            <a:pPr defTabSz="1334214">
              <a:defRPr/>
            </a:pPr>
            <a:r>
              <a:rPr lang="ja-JP" altLang="en-US" sz="1600" b="1" dirty="0" smtClean="0">
                <a:solidFill>
                  <a:schemeClr val="bg1"/>
                </a:solidFill>
                <a:latin typeface="Meiryo UI" pitchFamily="50" charset="-128"/>
                <a:ea typeface="Meiryo UI" pitchFamily="50" charset="-128"/>
                <a:cs typeface="Meiryo UI" pitchFamily="50" charset="-128"/>
              </a:rPr>
              <a:t>　 規制緩和</a:t>
            </a:r>
            <a:r>
              <a:rPr lang="ja-JP" altLang="en-US" sz="1600" b="1" dirty="0">
                <a:solidFill>
                  <a:schemeClr val="bg1"/>
                </a:solidFill>
                <a:latin typeface="Meiryo UI" pitchFamily="50" charset="-128"/>
                <a:ea typeface="Meiryo UI" pitchFamily="50" charset="-128"/>
                <a:cs typeface="Meiryo UI" pitchFamily="50" charset="-128"/>
              </a:rPr>
              <a:t>の推進</a:t>
            </a:r>
          </a:p>
        </p:txBody>
      </p:sp>
      <p:sp>
        <p:nvSpPr>
          <p:cNvPr id="112" name="正方形/長方形 111"/>
          <p:cNvSpPr/>
          <p:nvPr/>
        </p:nvSpPr>
        <p:spPr>
          <a:xfrm>
            <a:off x="509833" y="4332610"/>
            <a:ext cx="9001000" cy="162151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3" name="テキスト ボックス 112"/>
          <p:cNvSpPr txBox="1"/>
          <p:nvPr/>
        </p:nvSpPr>
        <p:spPr>
          <a:xfrm>
            <a:off x="3394806" y="4192300"/>
            <a:ext cx="2794950" cy="338554"/>
          </a:xfrm>
          <a:prstGeom prst="rect">
            <a:avLst/>
          </a:prstGeom>
          <a:solidFill>
            <a:srgbClr val="FFFF00"/>
          </a:solidFill>
          <a:ln w="38100">
            <a:solidFill>
              <a:srgbClr val="0070C0"/>
            </a:solidFill>
          </a:ln>
        </p:spPr>
        <p:txBody>
          <a:bodyPr wrap="square" rtlCol="0">
            <a:spAutoFit/>
          </a:bodyPr>
          <a:lstStyle/>
          <a:p>
            <a:pPr algn="ctr"/>
            <a:r>
              <a:rPr lang="en-US" altLang="ja-JP" sz="1600" dirty="0">
                <a:latin typeface="Meiryo UI" panose="020B0604030504040204" pitchFamily="50" charset="-128"/>
                <a:ea typeface="Meiryo UI" panose="020B0604030504040204" pitchFamily="50" charset="-128"/>
              </a:rPr>
              <a:t>H</a:t>
            </a:r>
            <a:r>
              <a:rPr lang="en-US" altLang="ja-JP" sz="1100" dirty="0">
                <a:latin typeface="Meiryo UI" panose="020B0604030504040204" pitchFamily="50" charset="-128"/>
                <a:ea typeface="Meiryo UI" panose="020B0604030504040204" pitchFamily="50" charset="-128"/>
              </a:rPr>
              <a:t>2</a:t>
            </a:r>
            <a:r>
              <a:rPr lang="en-US" altLang="ja-JP" sz="1600" dirty="0">
                <a:latin typeface="Meiryo UI" panose="020B0604030504040204" pitchFamily="50" charset="-128"/>
                <a:ea typeface="Meiryo UI" panose="020B0604030504040204" pitchFamily="50" charset="-128"/>
              </a:rPr>
              <a:t>Osaka</a:t>
            </a:r>
            <a:r>
              <a:rPr lang="ja-JP" altLang="en-US" sz="16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207307" y="3022013"/>
            <a:ext cx="916994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◆以下の基本的な取組みについて、事業者と一体となって推進して</a:t>
            </a:r>
            <a:r>
              <a:rPr lang="ja-JP" altLang="en-US" b="0" i="0" dirty="0" smtClean="0">
                <a:latin typeface="Meiryo UI" pitchFamily="50" charset="-128"/>
                <a:ea typeface="Meiryo UI" pitchFamily="50" charset="-128"/>
                <a:cs typeface="Meiryo UI" pitchFamily="50" charset="-128"/>
              </a:rPr>
              <a:t>います。</a:t>
            </a:r>
            <a:endParaRPr lang="ja-JP" altLang="en-US" b="0" i="0" dirty="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p:txBody>
      </p:sp>
      <p:sp>
        <p:nvSpPr>
          <p:cNvPr id="115" name="角丸四角形 114"/>
          <p:cNvSpPr/>
          <p:nvPr/>
        </p:nvSpPr>
        <p:spPr>
          <a:xfrm>
            <a:off x="88459" y="593003"/>
            <a:ext cx="9760018" cy="6166736"/>
          </a:xfrm>
          <a:prstGeom prst="roundRect">
            <a:avLst>
              <a:gd name="adj" fmla="val 1002"/>
            </a:avLst>
          </a:prstGeom>
          <a:noFill/>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357492" y="4852602"/>
            <a:ext cx="4997890" cy="692497"/>
          </a:xfrm>
          <a:prstGeom prst="rect">
            <a:avLst/>
          </a:prstGeom>
          <a:noFill/>
        </p:spPr>
        <p:txBody>
          <a:bodyPr wrap="square" rtlCol="0">
            <a:spAutoFit/>
          </a:bodyPr>
          <a:lstStyle/>
          <a:p>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エネルギー</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関連、産業支援</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機関 等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300" dirty="0"/>
          </a:p>
        </p:txBody>
      </p:sp>
      <p:sp>
        <p:nvSpPr>
          <p:cNvPr id="3" name="テキスト ボックス 2"/>
          <p:cNvSpPr txBox="1"/>
          <p:nvPr/>
        </p:nvSpPr>
        <p:spPr>
          <a:xfrm>
            <a:off x="266958" y="6190730"/>
            <a:ext cx="9468524" cy="492443"/>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◆また、「</a:t>
            </a:r>
            <a:r>
              <a:rPr lang="en-US" altLang="ja-JP" sz="1300" dirty="0">
                <a:latin typeface="Meiryo UI" panose="020B0604030504040204" pitchFamily="50" charset="-128"/>
                <a:ea typeface="Meiryo UI" panose="020B0604030504040204" pitchFamily="50" charset="-128"/>
              </a:rPr>
              <a:t>H</a:t>
            </a:r>
            <a:r>
              <a:rPr lang="en-US" altLang="ja-JP" sz="900" dirty="0">
                <a:latin typeface="Meiryo UI" panose="020B0604030504040204" pitchFamily="50" charset="-128"/>
                <a:ea typeface="Meiryo UI" panose="020B0604030504040204" pitchFamily="50" charset="-128"/>
              </a:rPr>
              <a:t>2</a:t>
            </a:r>
            <a:r>
              <a:rPr lang="en-US" altLang="ja-JP" sz="1300" dirty="0">
                <a:latin typeface="Meiryo UI" panose="020B0604030504040204" pitchFamily="50" charset="-128"/>
                <a:ea typeface="Meiryo UI" panose="020B0604030504040204" pitchFamily="50" charset="-128"/>
              </a:rPr>
              <a:t>Osaka</a:t>
            </a:r>
            <a:r>
              <a:rPr lang="ja-JP" altLang="en-US" sz="1300" dirty="0">
                <a:latin typeface="Meiryo UI" panose="020B0604030504040204" pitchFamily="50" charset="-128"/>
                <a:ea typeface="Meiryo UI" panose="020B0604030504040204" pitchFamily="50" charset="-128"/>
              </a:rPr>
              <a:t>ビジョン推進会議」を活用し、</a:t>
            </a:r>
            <a:r>
              <a:rPr lang="en-US" altLang="ja-JP" sz="1300" dirty="0">
                <a:latin typeface="Meiryo UI" panose="020B0604030504040204" pitchFamily="50" charset="-128"/>
                <a:ea typeface="Meiryo UI" panose="020B0604030504040204" pitchFamily="50" charset="-128"/>
              </a:rPr>
              <a:t>2025</a:t>
            </a:r>
            <a:r>
              <a:rPr lang="ja-JP" altLang="en-US" sz="1300" dirty="0">
                <a:latin typeface="Meiryo UI" panose="020B0604030504040204" pitchFamily="50" charset="-128"/>
                <a:ea typeface="Meiryo UI" panose="020B0604030504040204" pitchFamily="50" charset="-128"/>
              </a:rPr>
              <a:t>年大阪・関西万博での水素の利活用策や新たなプロジェクトを検討し、その実現</a:t>
            </a:r>
            <a:r>
              <a:rPr lang="ja-JP" altLang="en-US" sz="1300" dirty="0" smtClean="0">
                <a:latin typeface="Meiryo UI" panose="020B0604030504040204" pitchFamily="50" charset="-128"/>
                <a:ea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取り組みます。</a:t>
            </a:r>
            <a:endParaRPr lang="ja-JP" altLang="en-US" sz="13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09833" y="4539781"/>
            <a:ext cx="8845549"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大阪府・</a:t>
            </a:r>
            <a:r>
              <a:rPr lang="ja-JP" altLang="en-US" sz="1300" dirty="0" smtClean="0">
                <a:latin typeface="Meiryo UI" panose="020B0604030504040204" pitchFamily="50" charset="-128"/>
                <a:ea typeface="Meiryo UI" panose="020B0604030504040204" pitchFamily="50" charset="-128"/>
              </a:rPr>
              <a:t>大阪市共同で、</a:t>
            </a:r>
            <a:r>
              <a:rPr lang="ja-JP" altLang="en-US" sz="1300" dirty="0">
                <a:latin typeface="Meiryo UI" panose="020B0604030504040204" pitchFamily="50" charset="-128"/>
                <a:ea typeface="Meiryo UI" panose="020B0604030504040204" pitchFamily="50" charset="-128"/>
              </a:rPr>
              <a:t>事業者間の交流やアイデア創出を図る産学官</a:t>
            </a:r>
            <a:r>
              <a:rPr lang="ja-JP" altLang="en-US" sz="1300" dirty="0" smtClean="0">
                <a:latin typeface="Meiryo UI" panose="020B0604030504040204" pitchFamily="50" charset="-128"/>
                <a:ea typeface="Meiryo UI" panose="020B0604030504040204" pitchFamily="50" charset="-128"/>
              </a:rPr>
              <a:t>プラットフォームとして、運営</a:t>
            </a:r>
            <a:r>
              <a:rPr lang="ja-JP" altLang="en-US" sz="1300" dirty="0">
                <a:latin typeface="Meiryo UI" panose="020B0604030504040204" pitchFamily="50" charset="-128"/>
                <a:ea typeface="Meiryo UI" panose="020B0604030504040204" pitchFamily="50" charset="-128"/>
              </a:rPr>
              <a:t>しています。</a:t>
            </a:r>
            <a:endParaRPr kumimoji="1" lang="ja-JP" altLang="en-US" sz="1300" dirty="0">
              <a:latin typeface="Meiryo UI" panose="020B0604030504040204" pitchFamily="50" charset="-128"/>
              <a:ea typeface="Meiryo UI" panose="020B0604030504040204" pitchFamily="50" charset="-128"/>
            </a:endParaRPr>
          </a:p>
        </p:txBody>
      </p:sp>
      <p:sp>
        <p:nvSpPr>
          <p:cNvPr id="29" name="角丸四角形 28"/>
          <p:cNvSpPr/>
          <p:nvPr/>
        </p:nvSpPr>
        <p:spPr>
          <a:xfrm>
            <a:off x="144342" y="651340"/>
            <a:ext cx="4182959"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ja-JP" altLang="en-US" sz="1600" b="1" dirty="0">
                <a:solidFill>
                  <a:prstClr val="black"/>
                </a:solidFill>
                <a:latin typeface="Meiryo UI" pitchFamily="50" charset="-128"/>
                <a:ea typeface="Meiryo UI" pitchFamily="50" charset="-128"/>
                <a:cs typeface="Meiryo UI" pitchFamily="50" charset="-128"/>
              </a:rPr>
              <a:t>➀</a:t>
            </a:r>
          </a:p>
        </p:txBody>
      </p:sp>
      <p:sp>
        <p:nvSpPr>
          <p:cNvPr id="30" name="テキスト ボックス 29"/>
          <p:cNvSpPr txBox="1"/>
          <p:nvPr/>
        </p:nvSpPr>
        <p:spPr>
          <a:xfrm>
            <a:off x="4452986" y="801421"/>
            <a:ext cx="4252369" cy="242369"/>
          </a:xfrm>
          <a:prstGeom prst="rect">
            <a:avLst/>
          </a:prstGeom>
          <a:noFill/>
        </p:spPr>
        <p:txBody>
          <a:bodyPr wrap="square" lIns="0" tIns="0" rIns="0" bIns="0" rtlCol="0" anchor="t" anchorCtr="0">
            <a:noAutofit/>
          </a:bodyPr>
          <a:lstStyle/>
          <a:p>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a:t>
            </a:r>
            <a:r>
              <a:rPr lang="ja-JP" altLang="en-US" sz="1200" dirty="0" smtClean="0">
                <a:latin typeface="Meiryo UI" pitchFamily="50" charset="-128"/>
                <a:ea typeface="Meiryo UI" pitchFamily="50" charset="-128"/>
                <a:cs typeface="Meiryo UI" pitchFamily="50" charset="-128"/>
              </a:rPr>
              <a:t>年度：</a:t>
            </a:r>
            <a:r>
              <a:rPr lang="en-US" altLang="ja-JP"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112853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テキスト ボックス 103"/>
          <p:cNvSpPr txBox="1"/>
          <p:nvPr/>
        </p:nvSpPr>
        <p:spPr>
          <a:xfrm>
            <a:off x="4228199" y="4962654"/>
            <a:ext cx="1660905" cy="338554"/>
          </a:xfrm>
          <a:prstGeom prst="rect">
            <a:avLst/>
          </a:prstGeom>
          <a:noFill/>
        </p:spPr>
        <p:txBody>
          <a:bodyPr wrap="square" rtlCol="0">
            <a:spAutoFit/>
          </a:bodyPr>
          <a:lstStyle/>
          <a:p>
            <a:r>
              <a:rPr lang="ja-JP" altLang="en-US" sz="1600" b="1" dirty="0" smtClean="0">
                <a:latin typeface="Meiryo UI" pitchFamily="50" charset="-128"/>
                <a:ea typeface="Meiryo UI" pitchFamily="50" charset="-128"/>
                <a:cs typeface="Meiryo UI" pitchFamily="50" charset="-128"/>
              </a:rPr>
              <a:t>連携　　　協力</a:t>
            </a:r>
            <a:endParaRPr lang="ja-JP" altLang="en-US" sz="1600" b="1" dirty="0">
              <a:latin typeface="Meiryo UI" pitchFamily="50" charset="-128"/>
              <a:ea typeface="Meiryo UI" pitchFamily="50" charset="-128"/>
              <a:cs typeface="Meiryo UI" pitchFamily="50" charset="-128"/>
            </a:endParaRPr>
          </a:p>
        </p:txBody>
      </p:sp>
      <p:sp>
        <p:nvSpPr>
          <p:cNvPr id="96" name="円/楕円 95"/>
          <p:cNvSpPr/>
          <p:nvPr/>
        </p:nvSpPr>
        <p:spPr>
          <a:xfrm>
            <a:off x="457021" y="5013175"/>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7" name="円/楕円 96"/>
          <p:cNvSpPr/>
          <p:nvPr/>
        </p:nvSpPr>
        <p:spPr>
          <a:xfrm>
            <a:off x="509908" y="2924943"/>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5" name="円/楕円 94"/>
          <p:cNvSpPr/>
          <p:nvPr/>
        </p:nvSpPr>
        <p:spPr>
          <a:xfrm>
            <a:off x="7211051" y="494464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8" name="円/楕円 97"/>
          <p:cNvSpPr/>
          <p:nvPr/>
        </p:nvSpPr>
        <p:spPr>
          <a:xfrm>
            <a:off x="3777797" y="2282689"/>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2" name="円/楕円 91"/>
          <p:cNvSpPr/>
          <p:nvPr/>
        </p:nvSpPr>
        <p:spPr>
          <a:xfrm>
            <a:off x="7237544" y="273886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プランの効果的</a:t>
            </a:r>
            <a:r>
              <a:rPr lang="ja-JP" altLang="en-US" sz="3200" dirty="0">
                <a:solidFill>
                  <a:schemeClr val="bg1"/>
                </a:solidFill>
                <a:ea typeface="HGP創英角ｺﾞｼｯｸUB" pitchFamily="50" charset="-128"/>
                <a:cs typeface="ＭＳ Ｐゴシック" charset="-128"/>
              </a:rPr>
              <a:t>な</a:t>
            </a:r>
            <a:r>
              <a:rPr lang="ja-JP" altLang="en-US" sz="3200" dirty="0" smtClean="0">
                <a:solidFill>
                  <a:schemeClr val="bg1"/>
                </a:solidFill>
                <a:ea typeface="HGP創英角ｺﾞｼｯｸUB" pitchFamily="50" charset="-128"/>
                <a:cs typeface="ＭＳ Ｐゴシック" charset="-128"/>
              </a:rPr>
              <a:t>推進　</a:t>
            </a:r>
            <a:endParaRPr lang="ja-JP" sz="3600" dirty="0">
              <a:solidFill>
                <a:schemeClr val="bg1"/>
              </a:solidFill>
              <a:ea typeface="HGP創英角ｺﾞｼｯｸUB" pitchFamily="50" charset="-128"/>
              <a:cs typeface="ＭＳ Ｐゴシック" charset="-128"/>
            </a:endParaRPr>
          </a:p>
        </p:txBody>
      </p:sp>
      <p:sp>
        <p:nvSpPr>
          <p:cNvPr id="30" name="円/楕円 29"/>
          <p:cNvSpPr/>
          <p:nvPr/>
        </p:nvSpPr>
        <p:spPr>
          <a:xfrm>
            <a:off x="9400878" y="17328"/>
            <a:ext cx="421772"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t>４</a:t>
            </a:r>
            <a:endParaRPr kumimoji="1" lang="ja-JP" altLang="en-US" b="1" dirty="0"/>
          </a:p>
        </p:txBody>
      </p:sp>
      <p:sp>
        <p:nvSpPr>
          <p:cNvPr id="24" name="円/楕円 23"/>
          <p:cNvSpPr/>
          <p:nvPr/>
        </p:nvSpPr>
        <p:spPr>
          <a:xfrm>
            <a:off x="2581110" y="5616550"/>
            <a:ext cx="4820162" cy="9087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3335192" y="5447273"/>
            <a:ext cx="316835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600" b="1" dirty="0" smtClean="0">
                <a:latin typeface="Meiryo UI" pitchFamily="50" charset="-128"/>
                <a:ea typeface="Meiryo UI" pitchFamily="50" charset="-128"/>
                <a:cs typeface="Meiryo UI" pitchFamily="50" charset="-128"/>
              </a:rPr>
              <a:t>おおさかスマートエネルギーセンター</a:t>
            </a:r>
            <a:endParaRPr lang="ja-JP" altLang="ja-JP" sz="1600" b="1"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3008784" y="5874934"/>
            <a:ext cx="422876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府･市、エネルギー</a:t>
            </a:r>
            <a:r>
              <a:rPr lang="ja-JP" altLang="en-US" sz="1200" dirty="0">
                <a:latin typeface="Meiryo UI" pitchFamily="50" charset="-128"/>
                <a:ea typeface="Meiryo UI" pitchFamily="50" charset="-128"/>
                <a:cs typeface="Meiryo UI" pitchFamily="50" charset="-128"/>
              </a:rPr>
              <a:t>供給</a:t>
            </a:r>
            <a:r>
              <a:rPr lang="ja-JP" altLang="en-US" sz="1200" dirty="0" smtClean="0">
                <a:latin typeface="Meiryo UI" pitchFamily="50" charset="-128"/>
                <a:ea typeface="Meiryo UI" pitchFamily="50" charset="-128"/>
                <a:cs typeface="Meiryo UI" pitchFamily="50" charset="-128"/>
              </a:rPr>
              <a:t>事業者が共同して、再生可能エネルギーや省エネの普及促進など、様々なエネルギー関連施策・事業を展開</a:t>
            </a:r>
            <a:endParaRPr lang="en-US" altLang="ja-JP" sz="1200" dirty="0" smtClean="0">
              <a:latin typeface="Meiryo UI" pitchFamily="50" charset="-128"/>
              <a:ea typeface="Meiryo UI" pitchFamily="50" charset="-128"/>
              <a:cs typeface="Meiryo UI" pitchFamily="50" charset="-128"/>
            </a:endParaRPr>
          </a:p>
        </p:txBody>
      </p:sp>
      <p:cxnSp>
        <p:nvCxnSpPr>
          <p:cNvPr id="5" name="直線コネクタ 4"/>
          <p:cNvCxnSpPr>
            <a:stCxn id="14" idx="4"/>
            <a:endCxn id="20" idx="0"/>
          </p:cNvCxnSpPr>
          <p:nvPr/>
        </p:nvCxnSpPr>
        <p:spPr>
          <a:xfrm>
            <a:off x="4917367" y="2564904"/>
            <a:ext cx="2001" cy="857157"/>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9" idx="3"/>
            <a:endCxn id="20" idx="7"/>
          </p:cNvCxnSpPr>
          <p:nvPr/>
        </p:nvCxnSpPr>
        <p:spPr>
          <a:xfrm flipH="1">
            <a:off x="6572765" y="2917078"/>
            <a:ext cx="1276573" cy="706360"/>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7613575" y="2486838"/>
            <a:ext cx="1609888"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solidFill>
                  <a:schemeClr val="tx1"/>
                </a:solidFill>
                <a:latin typeface="Meiryo UI" pitchFamily="50" charset="-128"/>
                <a:ea typeface="Meiryo UI" pitchFamily="50" charset="-128"/>
                <a:cs typeface="Meiryo UI" pitchFamily="50" charset="-128"/>
              </a:rPr>
              <a:t>エネルギー</a:t>
            </a:r>
            <a:endParaRPr lang="en-US" altLang="ja-JP" sz="1400" dirty="0" smtClean="0">
              <a:solidFill>
                <a:schemeClr val="tx1"/>
              </a:solidFill>
              <a:latin typeface="Meiryo UI" pitchFamily="50" charset="-128"/>
              <a:ea typeface="Meiryo UI" pitchFamily="50" charset="-128"/>
              <a:cs typeface="Meiryo UI" pitchFamily="50" charset="-128"/>
            </a:endParaRPr>
          </a:p>
          <a:p>
            <a:pPr algn="ctr"/>
            <a:r>
              <a:rPr lang="ja-JP" altLang="en-US" sz="1400" dirty="0" smtClean="0">
                <a:latin typeface="Meiryo UI" pitchFamily="50" charset="-128"/>
                <a:ea typeface="Meiryo UI" pitchFamily="50" charset="-128"/>
                <a:cs typeface="Meiryo UI" pitchFamily="50" charset="-128"/>
              </a:rPr>
              <a:t>供給事</a:t>
            </a:r>
            <a:r>
              <a:rPr lang="ja-JP" altLang="en-US" sz="1400" dirty="0">
                <a:latin typeface="Meiryo UI" pitchFamily="50" charset="-128"/>
                <a:ea typeface="Meiryo UI" pitchFamily="50" charset="-128"/>
                <a:cs typeface="Meiryo UI" pitchFamily="50" charset="-128"/>
              </a:rPr>
              <a:t>業者</a:t>
            </a:r>
            <a:endParaRPr kumimoji="1" lang="ja-JP" altLang="en-US" sz="1400" dirty="0">
              <a:latin typeface="Meiryo UI" pitchFamily="50" charset="-128"/>
              <a:ea typeface="Meiryo UI" pitchFamily="50" charset="-128"/>
              <a:cs typeface="Meiryo UI" pitchFamily="50" charset="-128"/>
            </a:endParaRPr>
          </a:p>
        </p:txBody>
      </p:sp>
      <p:cxnSp>
        <p:nvCxnSpPr>
          <p:cNvPr id="25" name="直線コネクタ 24"/>
          <p:cNvCxnSpPr>
            <a:stCxn id="20" idx="5"/>
          </p:cNvCxnSpPr>
          <p:nvPr/>
        </p:nvCxnSpPr>
        <p:spPr>
          <a:xfrm>
            <a:off x="6572765" y="4595774"/>
            <a:ext cx="1121455" cy="325711"/>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7" idx="5"/>
            <a:endCxn id="20" idx="1"/>
          </p:cNvCxnSpPr>
          <p:nvPr/>
        </p:nvCxnSpPr>
        <p:spPr>
          <a:xfrm>
            <a:off x="2209434" y="3165303"/>
            <a:ext cx="1056536" cy="458135"/>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18" idx="7"/>
            <a:endCxn id="20" idx="3"/>
          </p:cNvCxnSpPr>
          <p:nvPr/>
        </p:nvCxnSpPr>
        <p:spPr>
          <a:xfrm flipV="1">
            <a:off x="2076325" y="4595774"/>
            <a:ext cx="1189645" cy="246499"/>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20" idx="4"/>
            <a:endCxn id="33" idx="0"/>
          </p:cNvCxnSpPr>
          <p:nvPr/>
        </p:nvCxnSpPr>
        <p:spPr>
          <a:xfrm>
            <a:off x="4919368" y="4797151"/>
            <a:ext cx="0" cy="650122"/>
          </a:xfrm>
          <a:prstGeom prst="line">
            <a:avLst/>
          </a:prstGeom>
          <a:ln w="1016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a:off x="2581110" y="3422061"/>
            <a:ext cx="4676515" cy="137509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3080792" y="3666509"/>
            <a:ext cx="36724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b="1" dirty="0" smtClean="0">
                <a:latin typeface="Meiryo UI" pitchFamily="50" charset="-128"/>
                <a:ea typeface="Meiryo UI" pitchFamily="50" charset="-128"/>
                <a:cs typeface="Meiryo UI" pitchFamily="50" charset="-128"/>
              </a:rPr>
              <a:t>おおさかスマートエネルギー協議会</a:t>
            </a:r>
            <a:endParaRPr lang="ja-JP" altLang="ja-JP" b="1"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3265970" y="4048025"/>
            <a:ext cx="3559238" cy="533102"/>
          </a:xfrm>
          <a:prstGeom prst="bracketPair">
            <a:avLst>
              <a:gd name="adj" fmla="val 23171"/>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本プランを踏まえ、各主体が情報の共有を図り、意見交換を行うことにより、それぞれの取組みを促進</a:t>
            </a:r>
            <a:endParaRPr lang="ja-JP" altLang="ja-JP" sz="1200" dirty="0">
              <a:latin typeface="Meiryo UI" pitchFamily="50" charset="-128"/>
              <a:ea typeface="Meiryo UI" pitchFamily="50" charset="-128"/>
              <a:cs typeface="Meiryo UI" pitchFamily="50" charset="-128"/>
            </a:endParaRPr>
          </a:p>
        </p:txBody>
      </p:sp>
      <p:sp>
        <p:nvSpPr>
          <p:cNvPr id="16" name="円/楕円 15"/>
          <p:cNvSpPr/>
          <p:nvPr/>
        </p:nvSpPr>
        <p:spPr>
          <a:xfrm>
            <a:off x="7600323" y="4703258"/>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市町村</a:t>
            </a:r>
            <a:endParaRPr kumimoji="1" lang="ja-JP" altLang="en-US" sz="1400" dirty="0">
              <a:latin typeface="Meiryo UI" pitchFamily="50" charset="-128"/>
              <a:ea typeface="Meiryo UI" pitchFamily="50" charset="-128"/>
              <a:cs typeface="Meiryo UI" pitchFamily="50" charset="-128"/>
            </a:endParaRPr>
          </a:p>
        </p:txBody>
      </p:sp>
      <p:sp>
        <p:nvSpPr>
          <p:cNvPr id="14" name="円/楕円 13"/>
          <p:cNvSpPr/>
          <p:nvPr/>
        </p:nvSpPr>
        <p:spPr>
          <a:xfrm>
            <a:off x="4143109" y="2060848"/>
            <a:ext cx="1548516" cy="50405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住民</a:t>
            </a:r>
            <a:endParaRPr kumimoji="1" lang="ja-JP" altLang="en-US" sz="1400" dirty="0">
              <a:latin typeface="Meiryo UI" pitchFamily="50" charset="-128"/>
              <a:ea typeface="Meiryo UI" pitchFamily="50" charset="-128"/>
              <a:cs typeface="Meiryo UI" pitchFamily="50" charset="-128"/>
            </a:endParaRPr>
          </a:p>
        </p:txBody>
      </p:sp>
      <p:sp>
        <p:nvSpPr>
          <p:cNvPr id="17" name="円/楕円 16"/>
          <p:cNvSpPr/>
          <p:nvPr/>
        </p:nvSpPr>
        <p:spPr>
          <a:xfrm>
            <a:off x="824772" y="2735063"/>
            <a:ext cx="1622233"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民間事業者</a:t>
            </a:r>
            <a:endParaRPr kumimoji="1" lang="ja-JP" altLang="en-US" sz="1400" dirty="0">
              <a:latin typeface="Meiryo UI" pitchFamily="50" charset="-128"/>
              <a:ea typeface="Meiryo UI" pitchFamily="50" charset="-128"/>
              <a:cs typeface="Meiryo UI" pitchFamily="50" charset="-128"/>
            </a:endParaRPr>
          </a:p>
        </p:txBody>
      </p:sp>
      <p:sp>
        <p:nvSpPr>
          <p:cNvPr id="18" name="円/楕円 17"/>
          <p:cNvSpPr/>
          <p:nvPr/>
        </p:nvSpPr>
        <p:spPr>
          <a:xfrm>
            <a:off x="818687" y="4768456"/>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各種団体</a:t>
            </a:r>
            <a:endParaRPr kumimoji="1" lang="ja-JP" altLang="en-US" sz="1400" dirty="0">
              <a:latin typeface="Meiryo UI" pitchFamily="50" charset="-128"/>
              <a:ea typeface="Meiryo UI" pitchFamily="50" charset="-128"/>
              <a:cs typeface="Meiryo UI" pitchFamily="50" charset="-128"/>
            </a:endParaRPr>
          </a:p>
        </p:txBody>
      </p:sp>
      <p:sp>
        <p:nvSpPr>
          <p:cNvPr id="93" name="テキスト ボックス 92"/>
          <p:cNvSpPr txBox="1"/>
          <p:nvPr/>
        </p:nvSpPr>
        <p:spPr>
          <a:xfrm>
            <a:off x="7613575" y="2967334"/>
            <a:ext cx="169712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エネルギー需給に関する情報提供　など</a:t>
            </a:r>
            <a:endParaRPr lang="ja-JP" altLang="ja-JP" sz="1200" dirty="0">
              <a:latin typeface="Meiryo UI" pitchFamily="50" charset="-128"/>
              <a:ea typeface="Meiryo UI" pitchFamily="50" charset="-128"/>
              <a:cs typeface="Meiryo UI" pitchFamily="50" charset="-128"/>
            </a:endParaRPr>
          </a:p>
        </p:txBody>
      </p:sp>
      <p:sp>
        <p:nvSpPr>
          <p:cNvPr id="99" name="テキスト ボックス 98"/>
          <p:cNvSpPr txBox="1"/>
          <p:nvPr/>
        </p:nvSpPr>
        <p:spPr>
          <a:xfrm>
            <a:off x="7526340" y="5190881"/>
            <a:ext cx="1784358"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地域に密着したエネルギー施策・事業の展開　など</a:t>
            </a:r>
            <a:endParaRPr lang="ja-JP" altLang="ja-JP" sz="1200" dirty="0">
              <a:latin typeface="Meiryo UI" pitchFamily="50" charset="-128"/>
              <a:ea typeface="Meiryo UI" pitchFamily="50" charset="-128"/>
              <a:cs typeface="Meiryo UI" pitchFamily="50" charset="-128"/>
            </a:endParaRPr>
          </a:p>
        </p:txBody>
      </p:sp>
      <p:sp>
        <p:nvSpPr>
          <p:cNvPr id="100" name="テキスト ボックス 99"/>
          <p:cNvSpPr txBox="1"/>
          <p:nvPr/>
        </p:nvSpPr>
        <p:spPr>
          <a:xfrm>
            <a:off x="4088904" y="2575937"/>
            <a:ext cx="1784358"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省エネ行動　の実践　など</a:t>
            </a:r>
            <a:endParaRPr lang="ja-JP" altLang="ja-JP" sz="1200" dirty="0">
              <a:latin typeface="Meiryo UI" pitchFamily="50" charset="-128"/>
              <a:ea typeface="Meiryo UI" pitchFamily="50" charset="-128"/>
              <a:cs typeface="Meiryo UI" pitchFamily="50" charset="-128"/>
            </a:endParaRPr>
          </a:p>
        </p:txBody>
      </p:sp>
      <p:sp>
        <p:nvSpPr>
          <p:cNvPr id="101" name="テキスト ボックス 100"/>
          <p:cNvSpPr txBox="1"/>
          <p:nvPr/>
        </p:nvSpPr>
        <p:spPr>
          <a:xfrm>
            <a:off x="854475" y="3212975"/>
            <a:ext cx="165025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エネルギーの効率的な利用　など</a:t>
            </a:r>
            <a:endParaRPr lang="ja-JP" altLang="ja-JP" sz="1200" dirty="0">
              <a:latin typeface="Meiryo UI" pitchFamily="50" charset="-128"/>
              <a:ea typeface="Meiryo UI" pitchFamily="50" charset="-128"/>
              <a:cs typeface="Meiryo UI" pitchFamily="50" charset="-128"/>
            </a:endParaRPr>
          </a:p>
        </p:txBody>
      </p:sp>
      <p:sp>
        <p:nvSpPr>
          <p:cNvPr id="103" name="テキスト ボックス 102"/>
          <p:cNvSpPr txBox="1"/>
          <p:nvPr/>
        </p:nvSpPr>
        <p:spPr>
          <a:xfrm>
            <a:off x="760964" y="5301207"/>
            <a:ext cx="1686041"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会員への情報提供</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など</a:t>
            </a:r>
            <a:endParaRPr lang="ja-JP" altLang="ja-JP" sz="1200" dirty="0">
              <a:latin typeface="Meiryo UI" pitchFamily="50" charset="-128"/>
              <a:ea typeface="Meiryo UI" pitchFamily="50" charset="-128"/>
              <a:cs typeface="Meiryo UI" pitchFamily="50" charset="-128"/>
            </a:endParaRPr>
          </a:p>
        </p:txBody>
      </p:sp>
      <p:sp>
        <p:nvSpPr>
          <p:cNvPr id="35" name="角丸四角形 34"/>
          <p:cNvSpPr/>
          <p:nvPr/>
        </p:nvSpPr>
        <p:spPr>
          <a:xfrm>
            <a:off x="200472" y="620688"/>
            <a:ext cx="9505056"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36" name="角丸四角形 35"/>
          <p:cNvSpPr/>
          <p:nvPr/>
        </p:nvSpPr>
        <p:spPr>
          <a:xfrm>
            <a:off x="416496" y="764704"/>
            <a:ext cx="8984382" cy="864095"/>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　府域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市域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におけるエネルギー</a:t>
            </a:r>
            <a:r>
              <a:rPr lang="ja-JP" altLang="en-US" sz="1600" b="1" dirty="0">
                <a:solidFill>
                  <a:schemeClr val="tx1"/>
                </a:solidFill>
                <a:latin typeface="Meiryo UI" pitchFamily="50" charset="-128"/>
                <a:ea typeface="Meiryo UI" pitchFamily="50" charset="-128"/>
                <a:cs typeface="Meiryo UI" pitchFamily="50" charset="-128"/>
              </a:rPr>
              <a:t>政策</a:t>
            </a:r>
            <a:r>
              <a:rPr lang="ja-JP" altLang="en-US" sz="1600" b="1" dirty="0" smtClean="0">
                <a:solidFill>
                  <a:schemeClr val="tx1"/>
                </a:solidFill>
                <a:latin typeface="Meiryo UI" pitchFamily="50" charset="-128"/>
                <a:ea typeface="Meiryo UI" pitchFamily="50" charset="-128"/>
                <a:cs typeface="Meiryo UI" pitchFamily="50" charset="-128"/>
              </a:rPr>
              <a:t>を効果的に推進するため、住民･民間事業者･エネルギー供給事業者等、あらゆる関係者と情報を共有しつつ、意見交換を重ねながら、地域におけるエネルギー問題の解決に向けた施策･事業を検討し取組みを進めます。</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152214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85658"/>
            <a:ext cx="9792000" cy="6179734"/>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106203"/>
            <a:ext cx="4791281" cy="89255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大阪市</a:t>
            </a:r>
            <a:r>
              <a:rPr lang="ja-JP" altLang="en-US" sz="1300" dirty="0">
                <a:latin typeface="Meiryo UI" panose="020B0604030504040204" pitchFamily="50" charset="-128"/>
                <a:ea typeface="Meiryo UI" panose="020B0604030504040204" pitchFamily="50" charset="-128"/>
              </a:rPr>
              <a:t>の持つ地域性や強みを活かし</a:t>
            </a:r>
            <a:r>
              <a:rPr lang="ja-JP" altLang="en-US" sz="1300" dirty="0" smtClean="0">
                <a:latin typeface="Meiryo UI" panose="020B0604030504040204" pitchFamily="50" charset="-128"/>
                <a:ea typeface="Meiryo UI" panose="020B0604030504040204" pitchFamily="50" charset="-128"/>
              </a:rPr>
              <a:t>、水素</a:t>
            </a:r>
            <a:r>
              <a:rPr lang="ja-JP" altLang="en-US" sz="1300" dirty="0">
                <a:latin typeface="Meiryo UI" panose="020B0604030504040204" pitchFamily="50" charset="-128"/>
                <a:ea typeface="Meiryo UI" panose="020B0604030504040204" pitchFamily="50" charset="-128"/>
              </a:rPr>
              <a:t>エネルギーの需要</a:t>
            </a:r>
            <a:r>
              <a:rPr lang="ja-JP" altLang="en-US" sz="1300" dirty="0" smtClean="0">
                <a:latin typeface="Meiryo UI" panose="020B0604030504040204" pitchFamily="50" charset="-128"/>
                <a:ea typeface="Meiryo UI" panose="020B0604030504040204" pitchFamily="50" charset="-128"/>
              </a:rPr>
              <a:t>拡大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等</a:t>
            </a:r>
            <a:r>
              <a:rPr lang="ja-JP" altLang="en-US" sz="1300" dirty="0">
                <a:latin typeface="Meiryo UI" panose="020B0604030504040204" pitchFamily="50" charset="-128"/>
                <a:ea typeface="Meiryo UI" panose="020B0604030504040204" pitchFamily="50" charset="-128"/>
              </a:rPr>
              <a:t>につながるプロジェクトが複数展開されるよう、課題の調査や</a:t>
            </a:r>
            <a:r>
              <a:rPr lang="ja-JP" altLang="en-US" sz="1300" dirty="0" smtClean="0">
                <a:latin typeface="Meiryo UI" panose="020B0604030504040204" pitchFamily="50" charset="-128"/>
                <a:ea typeface="Meiryo UI" panose="020B0604030504040204" pitchFamily="50" charset="-128"/>
              </a:rPr>
              <a:t>可能性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検討及び企業群のコーディネートにより、需要拡大につながる</a:t>
            </a:r>
            <a:r>
              <a:rPr lang="ja-JP" altLang="en-US" sz="1300" dirty="0" smtClean="0">
                <a:latin typeface="Meiryo UI" panose="020B0604030504040204" pitchFamily="50" charset="-128"/>
                <a:ea typeface="Meiryo UI" panose="020B0604030504040204" pitchFamily="50" charset="-128"/>
              </a:rPr>
              <a:t>課題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を</a:t>
            </a:r>
            <a:r>
              <a:rPr lang="ja-JP" altLang="en-US" sz="1300" dirty="0">
                <a:latin typeface="Meiryo UI" panose="020B0604030504040204" pitchFamily="50" charset="-128"/>
                <a:ea typeface="Meiryo UI" panose="020B0604030504040204" pitchFamily="50" charset="-128"/>
              </a:rPr>
              <a:t>解決するための新た</a:t>
            </a:r>
            <a:r>
              <a:rPr lang="ja-JP" altLang="en-US" sz="1300" dirty="0" smtClean="0">
                <a:latin typeface="Meiryo UI" panose="020B0604030504040204" pitchFamily="50" charset="-128"/>
                <a:ea typeface="Meiryo UI" panose="020B0604030504040204" pitchFamily="50" charset="-128"/>
              </a:rPr>
              <a:t>なプロジェクト</a:t>
            </a:r>
            <a:r>
              <a:rPr lang="ja-JP" altLang="en-US" sz="1300" dirty="0">
                <a:latin typeface="Meiryo UI" panose="020B0604030504040204" pitchFamily="50" charset="-128"/>
                <a:ea typeface="Meiryo UI" panose="020B0604030504040204" pitchFamily="50" charset="-128"/>
              </a:rPr>
              <a:t>の創出を</a:t>
            </a:r>
            <a:r>
              <a:rPr lang="ja-JP" altLang="en-US" sz="1300" dirty="0" smtClean="0">
                <a:latin typeface="Meiryo UI" panose="020B0604030504040204" pitchFamily="50" charset="-128"/>
                <a:ea typeface="Meiryo UI" panose="020B0604030504040204" pitchFamily="50" charset="-128"/>
              </a:rPr>
              <a:t>目指します</a:t>
            </a:r>
            <a:r>
              <a:rPr lang="ja-JP" altLang="en-US" sz="1300" dirty="0">
                <a:latin typeface="Meiryo UI" panose="020B0604030504040204" pitchFamily="50" charset="-128"/>
                <a:ea typeface="Meiryo UI" panose="020B0604030504040204" pitchFamily="50" charset="-128"/>
              </a:rPr>
              <a:t>。</a:t>
            </a:r>
          </a:p>
        </p:txBody>
      </p:sp>
      <p:graphicFrame>
        <p:nvGraphicFramePr>
          <p:cNvPr id="4" name="表 3"/>
          <p:cNvGraphicFramePr>
            <a:graphicFrameLocks noGrp="1"/>
          </p:cNvGraphicFramePr>
          <p:nvPr>
            <p:extLst>
              <p:ext uri="{D42A27DB-BD31-4B8C-83A1-F6EECF244321}">
                <p14:modId xmlns:p14="http://schemas.microsoft.com/office/powerpoint/2010/main" val="4013185234"/>
              </p:ext>
            </p:extLst>
          </p:nvPr>
        </p:nvGraphicFramePr>
        <p:xfrm>
          <a:off x="5050603" y="4560321"/>
          <a:ext cx="4393746" cy="1950720"/>
        </p:xfrm>
        <a:graphic>
          <a:graphicData uri="http://schemas.openxmlformats.org/drawingml/2006/table">
            <a:tbl>
              <a:tblPr firstRow="1" bandRow="1">
                <a:tableStyleId>{5940675A-B579-460E-94D1-54222C63F5DA}</a:tableStyleId>
              </a:tblPr>
              <a:tblGrid>
                <a:gridCol w="1532012">
                  <a:extLst>
                    <a:ext uri="{9D8B030D-6E8A-4147-A177-3AD203B41FA5}">
                      <a16:colId xmlns:a16="http://schemas.microsoft.com/office/drawing/2014/main" val="20000"/>
                    </a:ext>
                  </a:extLst>
                </a:gridCol>
                <a:gridCol w="2861734">
                  <a:extLst>
                    <a:ext uri="{9D8B030D-6E8A-4147-A177-3AD203B41FA5}">
                      <a16:colId xmlns:a16="http://schemas.microsoft.com/office/drawing/2014/main" val="20001"/>
                    </a:ext>
                  </a:extLst>
                </a:gridCol>
              </a:tblGrid>
              <a:tr h="370840">
                <a:tc>
                  <a:txBody>
                    <a:bodyPr/>
                    <a:lstStyle/>
                    <a:p>
                      <a:r>
                        <a:rPr kumimoji="1" lang="ja-JP" altLang="en-US" sz="1300" dirty="0" smtClean="0">
                          <a:latin typeface="Meiryo UI" panose="020B0604030504040204" pitchFamily="50" charset="-128"/>
                          <a:ea typeface="Meiryo UI" panose="020B0604030504040204" pitchFamily="50" charset="-128"/>
                        </a:rPr>
                        <a:t>エネルギー面的利用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定置型</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をネットワーク接続し、地域の電気や熱融通と組み合わせて活用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a:txBody>
                    <a:bodyPr/>
                    <a:lstStyle/>
                    <a:p>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対応</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業務集積地等にて業務用</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を活用し効率的な熱電併給や</a:t>
                      </a:r>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強化を推進</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物流の低炭素化</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配管やディスペンサー等の構内インフラより、水素モビリティ等に水素を供給・利用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未利用資源活用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下水汚泥由来バイオガス等から水素を製造、</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パッカー車等に利用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sp>
        <p:nvSpPr>
          <p:cNvPr id="16" name="正方形/長方形 15"/>
          <p:cNvSpPr/>
          <p:nvPr/>
        </p:nvSpPr>
        <p:spPr>
          <a:xfrm>
            <a:off x="4842058" y="4349845"/>
            <a:ext cx="2091613" cy="272832"/>
          </a:xfrm>
          <a:prstGeom prst="rect">
            <a:avLst/>
          </a:prstGeom>
          <a:ln>
            <a:noFill/>
            <a:prstDash val="dash"/>
          </a:ln>
        </p:spPr>
        <p:txBody>
          <a:bodyPr wrap="square">
            <a:spAutoFit/>
          </a:bodyPr>
          <a:lstStyle/>
          <a:p>
            <a:pPr marL="88900" indent="-88900">
              <a:lnSpc>
                <a:spcPct val="87000"/>
              </a:lnSpc>
            </a:pPr>
            <a:r>
              <a:rPr lang="ja-JP" altLang="en-US" sz="13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3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プロジェクト例）</a:t>
            </a: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8" name="円/楕円 17"/>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49</a:t>
            </a:r>
            <a:endParaRPr lang="ja-JP" altLang="en-US" b="1" dirty="0">
              <a:solidFill>
                <a:prstClr val="white"/>
              </a:solidFill>
            </a:endParaRPr>
          </a:p>
        </p:txBody>
      </p:sp>
      <p:sp>
        <p:nvSpPr>
          <p:cNvPr id="21" name="角丸四角形 20"/>
          <p:cNvSpPr/>
          <p:nvPr/>
        </p:nvSpPr>
        <p:spPr>
          <a:xfrm>
            <a:off x="144342" y="651340"/>
            <a:ext cx="38424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ja-JP" altLang="en-US" sz="1600" b="1" dirty="0">
                <a:solidFill>
                  <a:prstClr val="black"/>
                </a:solidFill>
                <a:latin typeface="Meiryo UI" pitchFamily="50" charset="-128"/>
                <a:ea typeface="Meiryo UI" pitchFamily="50" charset="-128"/>
                <a:cs typeface="Meiryo UI" pitchFamily="50" charset="-128"/>
              </a:rPr>
              <a:t>➁</a:t>
            </a:r>
          </a:p>
        </p:txBody>
      </p:sp>
      <p:sp>
        <p:nvSpPr>
          <p:cNvPr id="22" name="角丸四角形 21"/>
          <p:cNvSpPr/>
          <p:nvPr/>
        </p:nvSpPr>
        <p:spPr>
          <a:xfrm>
            <a:off x="5368600" y="693488"/>
            <a:ext cx="3613582" cy="3690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789646" y="1121399"/>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正しい知識</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の普及</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56477" y="1343969"/>
            <a:ext cx="4743671" cy="6623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図るため、環境イベントの場を活用し、</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他の主体</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との連携に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より普及</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啓発を実施</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しました。</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696248"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r>
              <a:rPr lang="ja-JP" altLang="ja-JP" sz="1300" dirty="0" smtClean="0">
                <a:solidFill>
                  <a:schemeClr val="tx1"/>
                </a:solidFill>
                <a:latin typeface="Meiryo UI" panose="020B0604030504040204" pitchFamily="50" charset="-128"/>
                <a:ea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rPr>
              <a:t>大阪市</a:t>
            </a:r>
            <a:r>
              <a:rPr lang="ja-JP" altLang="en-US" sz="1300" dirty="0">
                <a:solidFill>
                  <a:schemeClr val="tx1"/>
                </a:solidFill>
                <a:latin typeface="Meiryo UI" panose="020B0604030504040204" pitchFamily="50" charset="-128"/>
                <a:ea typeface="Meiryo UI" panose="020B0604030504040204" pitchFamily="50" charset="-128"/>
              </a:rPr>
              <a:t>では、</a:t>
            </a:r>
            <a:r>
              <a:rPr lang="ja-JP" altLang="ja-JP" sz="1300" dirty="0">
                <a:solidFill>
                  <a:schemeClr val="tx1"/>
                </a:solidFill>
                <a:latin typeface="Meiryo UI" panose="020B0604030504040204" pitchFamily="50" charset="-128"/>
                <a:ea typeface="Meiryo UI" panose="020B0604030504040204" pitchFamily="50" charset="-128"/>
              </a:rPr>
              <a:t>環境問題と水素</a:t>
            </a:r>
            <a:r>
              <a:rPr lang="ja-JP" altLang="ja-JP" sz="1300" dirty="0" smtClean="0">
                <a:solidFill>
                  <a:schemeClr val="tx1"/>
                </a:solidFill>
                <a:latin typeface="Meiryo UI" panose="020B0604030504040204" pitchFamily="50" charset="-128"/>
                <a:ea typeface="Meiryo UI" panose="020B0604030504040204" pitchFamily="50" charset="-128"/>
              </a:rPr>
              <a:t>エネルギー</a:t>
            </a:r>
            <a:r>
              <a:rPr lang="ja-JP" altLang="ja-JP" sz="1300" dirty="0">
                <a:solidFill>
                  <a:schemeClr val="tx1"/>
                </a:solidFill>
                <a:latin typeface="Meiryo UI" panose="020B0604030504040204" pitchFamily="50" charset="-128"/>
                <a:ea typeface="Meiryo UI" panose="020B0604030504040204" pitchFamily="50" charset="-128"/>
              </a:rPr>
              <a:t>についての</a:t>
            </a:r>
            <a:r>
              <a:rPr lang="ja-JP" altLang="ja-JP" sz="1300" dirty="0" smtClean="0">
                <a:solidFill>
                  <a:schemeClr val="tx1"/>
                </a:solidFill>
                <a:latin typeface="Meiryo UI" panose="020B0604030504040204" pitchFamily="50" charset="-128"/>
                <a:ea typeface="Meiryo UI" panose="020B0604030504040204" pitchFamily="50" charset="-128"/>
              </a:rPr>
              <a:t>正しい理解の</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smtClean="0">
                <a:solidFill>
                  <a:schemeClr val="tx1"/>
                </a:solidFill>
                <a:latin typeface="Meiryo UI" panose="020B0604030504040204" pitchFamily="50" charset="-128"/>
                <a:ea typeface="Meiryo UI" panose="020B0604030504040204" pitchFamily="50" charset="-128"/>
              </a:rPr>
              <a:t>　</a:t>
            </a:r>
            <a:r>
              <a:rPr lang="ja-JP" altLang="ja-JP" sz="1300" dirty="0" smtClean="0">
                <a:solidFill>
                  <a:schemeClr val="tx1"/>
                </a:solidFill>
                <a:latin typeface="Meiryo UI" panose="020B0604030504040204" pitchFamily="50" charset="-128"/>
                <a:ea typeface="Meiryo UI" panose="020B0604030504040204" pitchFamily="50" charset="-128"/>
              </a:rPr>
              <a:t>促進</a:t>
            </a:r>
            <a:r>
              <a:rPr lang="ja-JP" altLang="ja-JP" sz="1300" dirty="0">
                <a:solidFill>
                  <a:schemeClr val="tx1"/>
                </a:solidFill>
                <a:latin typeface="Meiryo UI" panose="020B0604030504040204" pitchFamily="50" charset="-128"/>
                <a:ea typeface="Meiryo UI" panose="020B0604030504040204" pitchFamily="50" charset="-128"/>
              </a:rPr>
              <a:t>を</a:t>
            </a:r>
            <a:r>
              <a:rPr lang="ja-JP" altLang="ja-JP" sz="1300" dirty="0" smtClean="0">
                <a:solidFill>
                  <a:schemeClr val="tx1"/>
                </a:solidFill>
                <a:latin typeface="Meiryo UI" panose="020B0604030504040204" pitchFamily="50" charset="-128"/>
                <a:ea typeface="Meiryo UI" panose="020B0604030504040204" pitchFamily="50" charset="-128"/>
              </a:rPr>
              <a:t>目的</a:t>
            </a:r>
            <a:r>
              <a:rPr lang="ja-JP" altLang="ja-JP" sz="1300" dirty="0">
                <a:solidFill>
                  <a:schemeClr val="tx1"/>
                </a:solidFill>
                <a:latin typeface="Meiryo UI" panose="020B0604030504040204" pitchFamily="50" charset="-128"/>
                <a:ea typeface="Meiryo UI" panose="020B0604030504040204" pitchFamily="50" charset="-128"/>
              </a:rPr>
              <a:t>として</a:t>
            </a:r>
            <a:r>
              <a:rPr lang="ja-JP" altLang="ja-JP" sz="1300" dirty="0" smtClean="0">
                <a:solidFill>
                  <a:schemeClr val="tx1"/>
                </a:solidFill>
                <a:latin typeface="Meiryo UI" panose="020B0604030504040204" pitchFamily="50" charset="-128"/>
                <a:ea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smtClean="0">
                <a:solidFill>
                  <a:schemeClr val="tx1"/>
                </a:solidFill>
                <a:latin typeface="Meiryo UI" panose="020B0604030504040204" pitchFamily="50" charset="-128"/>
                <a:ea typeface="Meiryo UI" panose="020B0604030504040204" pitchFamily="50" charset="-128"/>
              </a:rPr>
              <a:t>大阪</a:t>
            </a:r>
            <a:r>
              <a:rPr lang="ja-JP" altLang="ja-JP" sz="1300" dirty="0">
                <a:solidFill>
                  <a:schemeClr val="tx1"/>
                </a:solidFill>
                <a:latin typeface="Meiryo UI" panose="020B0604030504040204" pitchFamily="50" charset="-128"/>
                <a:ea typeface="Meiryo UI" panose="020B0604030504040204" pitchFamily="50" charset="-128"/>
              </a:rPr>
              <a:t>市域の</a:t>
            </a:r>
            <a:r>
              <a:rPr lang="ja-JP" altLang="ja-JP" sz="1300" dirty="0" smtClean="0">
                <a:solidFill>
                  <a:schemeClr val="tx1"/>
                </a:solidFill>
                <a:latin typeface="Meiryo UI" panose="020B0604030504040204" pitchFamily="50" charset="-128"/>
                <a:ea typeface="Meiryo UI" panose="020B0604030504040204" pitchFamily="50" charset="-128"/>
              </a:rPr>
              <a:t>小中</a:t>
            </a:r>
            <a:endParaRPr lang="en-US" altLang="ja-JP" sz="1300" dirty="0" smtClean="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smtClean="0">
                <a:solidFill>
                  <a:schemeClr val="tx1"/>
                </a:solidFill>
                <a:latin typeface="Meiryo UI" panose="020B0604030504040204" pitchFamily="50" charset="-128"/>
                <a:ea typeface="Meiryo UI" panose="020B0604030504040204" pitchFamily="50" charset="-128"/>
              </a:rPr>
              <a:t>学校</a:t>
            </a:r>
            <a:r>
              <a:rPr lang="ja-JP" altLang="ja-JP" sz="1300" dirty="0">
                <a:solidFill>
                  <a:schemeClr val="tx1"/>
                </a:solidFill>
                <a:latin typeface="Meiryo UI" panose="020B0604030504040204" pitchFamily="50" charset="-128"/>
                <a:ea typeface="Meiryo UI" panose="020B0604030504040204" pitchFamily="50" charset="-128"/>
              </a:rPr>
              <a:t>を対象</a:t>
            </a:r>
            <a:r>
              <a:rPr lang="ja-JP" altLang="ja-JP" sz="1300" dirty="0" smtClean="0">
                <a:solidFill>
                  <a:schemeClr val="tx1"/>
                </a:solidFill>
                <a:latin typeface="Meiryo UI" panose="020B0604030504040204" pitchFamily="50" charset="-128"/>
                <a:ea typeface="Meiryo UI" panose="020B0604030504040204" pitchFamily="50" charset="-128"/>
              </a:rPr>
              <a:t>に配布</a:t>
            </a:r>
            <a:r>
              <a:rPr lang="ja-JP" altLang="ja-JP" sz="1300" dirty="0">
                <a:solidFill>
                  <a:schemeClr val="tx1"/>
                </a:solidFill>
                <a:latin typeface="Meiryo UI" panose="020B0604030504040204" pitchFamily="50" charset="-128"/>
                <a:ea typeface="Meiryo UI" panose="020B0604030504040204" pitchFamily="50" charset="-128"/>
              </a:rPr>
              <a:t>している副読本「おおさか環境科</a:t>
            </a:r>
            <a:r>
              <a:rPr lang="ja-JP" altLang="ja-JP" sz="1300" dirty="0" smtClean="0">
                <a:solidFill>
                  <a:schemeClr val="tx1"/>
                </a:solidFill>
                <a:latin typeface="Meiryo UI" panose="020B0604030504040204" pitchFamily="50" charset="-128"/>
                <a:ea typeface="Meiryo UI" panose="020B0604030504040204" pitchFamily="50" charset="-128"/>
              </a:rPr>
              <a:t>」に</a:t>
            </a:r>
            <a:r>
              <a:rPr lang="ja-JP" altLang="ja-JP" sz="1300" dirty="0">
                <a:solidFill>
                  <a:schemeClr val="tx1"/>
                </a:solidFill>
                <a:latin typeface="Meiryo UI" panose="020B0604030504040204" pitchFamily="50" charset="-128"/>
                <a:ea typeface="Meiryo UI" panose="020B0604030504040204" pitchFamily="50" charset="-128"/>
              </a:rPr>
              <a:t>水素・</a:t>
            </a:r>
            <a:r>
              <a:rPr lang="ja-JP" altLang="ja-JP" sz="1300" dirty="0" smtClean="0">
                <a:solidFill>
                  <a:schemeClr val="tx1"/>
                </a:solidFill>
                <a:latin typeface="Meiryo UI" panose="020B0604030504040204" pitchFamily="50" charset="-128"/>
                <a:ea typeface="Meiryo UI" panose="020B0604030504040204" pitchFamily="50" charset="-128"/>
              </a:rPr>
              <a:t>燃料</a:t>
            </a:r>
            <a:endParaRPr lang="en-US" altLang="ja-JP" sz="1300" dirty="0" smtClean="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smtClean="0">
                <a:solidFill>
                  <a:schemeClr val="tx1"/>
                </a:solidFill>
                <a:latin typeface="Meiryo UI" panose="020B0604030504040204" pitchFamily="50" charset="-128"/>
                <a:ea typeface="Meiryo UI" panose="020B0604030504040204" pitchFamily="50" charset="-128"/>
              </a:rPr>
              <a:t>電池</a:t>
            </a:r>
            <a:r>
              <a:rPr lang="ja-JP" altLang="ja-JP" sz="1300" dirty="0">
                <a:solidFill>
                  <a:schemeClr val="tx1"/>
                </a:solidFill>
                <a:latin typeface="Meiryo UI" panose="020B0604030504040204" pitchFamily="50" charset="-128"/>
                <a:ea typeface="Meiryo UI" panose="020B0604030504040204" pitchFamily="50" charset="-128"/>
              </a:rPr>
              <a:t>に関して</a:t>
            </a:r>
            <a:r>
              <a:rPr lang="ja-JP" altLang="ja-JP" sz="1300" dirty="0" smtClean="0">
                <a:solidFill>
                  <a:schemeClr val="tx1"/>
                </a:solidFill>
                <a:latin typeface="Meiryo UI" panose="020B0604030504040204" pitchFamily="50" charset="-128"/>
                <a:ea typeface="Meiryo UI" panose="020B0604030504040204" pitchFamily="50" charset="-128"/>
              </a:rPr>
              <a:t>掲載</a:t>
            </a:r>
            <a:r>
              <a:rPr lang="ja-JP" altLang="en-US" sz="1300" dirty="0" smtClean="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a:stretch>
            <a:fillRect/>
          </a:stretch>
        </p:blipFill>
        <p:spPr>
          <a:xfrm>
            <a:off x="903950" y="5461406"/>
            <a:ext cx="921066" cy="1295159"/>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15241" y="5474403"/>
            <a:ext cx="1742316" cy="1248660"/>
          </a:xfrm>
          <a:prstGeom prst="rect">
            <a:avLst/>
          </a:prstGeom>
        </p:spPr>
      </p:pic>
      <p:sp>
        <p:nvSpPr>
          <p:cNvPr id="35" name="正方形/長方形 34"/>
          <p:cNvSpPr/>
          <p:nvPr/>
        </p:nvSpPr>
        <p:spPr>
          <a:xfrm>
            <a:off x="4942514" y="2009085"/>
            <a:ext cx="4739775" cy="4606133"/>
          </a:xfrm>
          <a:prstGeom prst="rect">
            <a:avLst/>
          </a:prstGeom>
          <a:ln>
            <a:solidFill>
              <a:schemeClr val="tx1"/>
            </a:solidFill>
            <a:prstDash val="dash"/>
          </a:ln>
        </p:spPr>
        <p:txBody>
          <a:bodyPr wrap="square">
            <a:spAutoFit/>
          </a:bodyPr>
          <a:lstStyle/>
          <a:p>
            <a:pPr marL="88900" indent="-88900">
              <a:lnSpc>
                <a:spcPct val="87000"/>
              </a:lnSpc>
            </a:pPr>
            <a:r>
              <a:rPr lang="ja-JP" altLang="en-US" sz="13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rPr>
              <a:t>2019</a:t>
            </a:r>
            <a:r>
              <a:rPr lang="ja-JP" altLang="en-US" sz="1300" kern="100" dirty="0" smtClean="0">
                <a:latin typeface="Meiryo UI" panose="020B0604030504040204" pitchFamily="50" charset="-128"/>
                <a:ea typeface="Meiryo UI" panose="020B0604030504040204" pitchFamily="50" charset="-128"/>
                <a:cs typeface="Times New Roman" panose="02020603050405020304" pitchFamily="18" charset="0"/>
              </a:rPr>
              <a:t>年度の実施内容＞</a:t>
            </a: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 </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基本情報調査</a:t>
            </a:r>
          </a:p>
          <a:p>
            <a:pPr marL="88900" indent="-88900">
              <a:spcAft>
                <a:spcPts val="60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水素</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関連企業等を中心にヒアリング等を実施し、プロジェクト創出に向けた企業の技術シーズやニーズ等の情報を</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調査</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(2)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プロジェクト創出</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検討</a:t>
            </a:r>
          </a:p>
          <a:p>
            <a:pPr marL="88900" indent="-88900">
              <a:spcAft>
                <a:spcPts val="60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エネルギー面的利用、</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BCP</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対応、物流の低炭素化、未利用資源活用といったプロジェクト案について具体化を図るとともに、「</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2025</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大阪・関西万博」を含めた夢洲における水素利活用の姿を検討。</a:t>
            </a:r>
            <a:endPar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(3)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プロジェクト創出</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に向けた</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WG</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の開催</a:t>
            </a:r>
            <a:endPar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これまでの検討結果を踏まえて、プロジェクト創出に向けて鍵となる重要テーマを抽出し、有識者や関連企業を交えた</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WG</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におい</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て</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検討。</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spcAft>
                <a:spcPts val="600"/>
              </a:spcAft>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正方形/長方形 36"/>
          <p:cNvSpPr/>
          <p:nvPr/>
        </p:nvSpPr>
        <p:spPr>
          <a:xfrm>
            <a:off x="223502" y="1792903"/>
            <a:ext cx="1749731"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年度実施内容＞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242533" y="3054199"/>
            <a:ext cx="2147285" cy="2764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からの水素給電による音楽ライブ</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rotWithShape="1">
          <a:blip r:embed="rId4" cstate="screen">
            <a:extLst>
              <a:ext uri="{28A0092B-C50C-407E-A947-70E740481C1C}">
                <a14:useLocalDpi xmlns:a14="http://schemas.microsoft.com/office/drawing/2010/main"/>
              </a:ext>
            </a:extLst>
          </a:blip>
          <a:srcRect l="1268" t="11475" r="1025" b="1074"/>
          <a:stretch/>
        </p:blipFill>
        <p:spPr>
          <a:xfrm>
            <a:off x="336479" y="2043885"/>
            <a:ext cx="1957604" cy="1034147"/>
          </a:xfrm>
          <a:prstGeom prst="rect">
            <a:avLst/>
          </a:prstGeom>
        </p:spPr>
      </p:pic>
      <p:pic>
        <p:nvPicPr>
          <p:cNvPr id="43" name="図 42"/>
          <p:cNvPicPr>
            <a:picLocks noChangeAspect="1"/>
          </p:cNvPicPr>
          <p:nvPr/>
        </p:nvPicPr>
        <p:blipFill rotWithShape="1">
          <a:blip r:embed="rId5" cstate="screen">
            <a:extLst>
              <a:ext uri="{28A0092B-C50C-407E-A947-70E740481C1C}">
                <a14:useLocalDpi xmlns:a14="http://schemas.microsoft.com/office/drawing/2010/main"/>
              </a:ext>
            </a:extLst>
          </a:blip>
          <a:srcRect b="11646"/>
          <a:stretch/>
        </p:blipFill>
        <p:spPr>
          <a:xfrm>
            <a:off x="2730532" y="2096103"/>
            <a:ext cx="1572762" cy="1036090"/>
          </a:xfrm>
          <a:prstGeom prst="rect">
            <a:avLst/>
          </a:prstGeom>
        </p:spPr>
      </p:pic>
      <p:pic>
        <p:nvPicPr>
          <p:cNvPr id="44" name="図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7"/>
          <a:stretch>
            <a:fillRect/>
          </a:stretch>
        </p:blipFill>
        <p:spPr>
          <a:xfrm>
            <a:off x="2730532" y="3322381"/>
            <a:ext cx="1570927" cy="1124149"/>
          </a:xfrm>
          <a:prstGeom prst="rect">
            <a:avLst/>
          </a:prstGeom>
        </p:spPr>
      </p:pic>
    </p:spTree>
    <p:extLst>
      <p:ext uri="{BB962C8B-B14F-4D97-AF65-F5344CB8AC3E}">
        <p14:creationId xmlns:p14="http://schemas.microsoft.com/office/powerpoint/2010/main" val="26431842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6341" y="4039737"/>
            <a:ext cx="9804822" cy="27601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 name="角丸四角形 2"/>
          <p:cNvSpPr/>
          <p:nvPr/>
        </p:nvSpPr>
        <p:spPr>
          <a:xfrm>
            <a:off x="4506757" y="5923813"/>
            <a:ext cx="4100096"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schemeClr val="tx1"/>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7677909" y="6530962"/>
            <a:ext cx="2122150" cy="184666"/>
          </a:xfrm>
          <a:prstGeom prst="rect">
            <a:avLst/>
          </a:prstGeom>
        </p:spPr>
        <p:txBody>
          <a:bodyPr wrap="square" lIns="0" tIns="0" rIns="0" bIns="0" anchor="ctr" anchorCtr="1">
            <a:spAutoFit/>
          </a:bodyPr>
          <a:lstStyle/>
          <a:p>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・再掲（</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p.46</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506757" y="6382004"/>
            <a:ext cx="2368527"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schemeClr val="tx1"/>
                </a:solidFill>
                <a:latin typeface="Meiryo UI" pitchFamily="50" charset="-128"/>
                <a:ea typeface="Meiryo UI" pitchFamily="50" charset="-128"/>
                <a:cs typeface="Meiryo UI" pitchFamily="50" charset="-128"/>
              </a:rPr>
              <a:t>燃料電池の導入促進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787" y="4563275"/>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505453" y="5594880"/>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電池フォークリフト</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394368" y="4279356"/>
            <a:ext cx="3316350"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956" y="4617063"/>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8"/>
          <p:cNvSpPr txBox="1">
            <a:spLocks noChangeArrowheads="1"/>
          </p:cNvSpPr>
          <p:nvPr/>
        </p:nvSpPr>
        <p:spPr bwMode="auto">
          <a:xfrm>
            <a:off x="138811" y="4528163"/>
            <a:ext cx="424246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smtClean="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a:t>
            </a:r>
            <a:endParaRPr lang="en-US" altLang="ja-JP" b="0" i="0" dirty="0" smtClean="0">
              <a:latin typeface="Meiryo UI" pitchFamily="50" charset="-128"/>
              <a:ea typeface="Meiryo UI" pitchFamily="50" charset="-128"/>
              <a:cs typeface="Meiryo UI" pitchFamily="50" charset="-128"/>
            </a:endParaRPr>
          </a:p>
          <a:p>
            <a:pPr marL="179388" indent="-179388"/>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関空のショーケース機能の維持・発展につなげます。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14" name="正方形/長方形 13"/>
          <p:cNvSpPr/>
          <p:nvPr/>
        </p:nvSpPr>
        <p:spPr>
          <a:xfrm>
            <a:off x="189585" y="5207000"/>
            <a:ext cx="4158254" cy="1537694"/>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・燃料電池フォークリフトの貨物上屋への導入</a:t>
            </a:r>
            <a:r>
              <a:rPr lang="ja-JP" altLang="en-US" sz="1100" dirty="0">
                <a:solidFill>
                  <a:schemeClr val="tx1"/>
                </a:solidFill>
                <a:latin typeface="Meiryo UI" pitchFamily="50" charset="-128"/>
                <a:ea typeface="Meiryo UI" pitchFamily="50" charset="-128"/>
                <a:cs typeface="Meiryo UI" pitchFamily="50" charset="-128"/>
              </a:rPr>
              <a:t>や</a:t>
            </a:r>
            <a:r>
              <a:rPr lang="ja-JP" altLang="en-US" sz="1100" dirty="0" smtClean="0">
                <a:solidFill>
                  <a:schemeClr val="tx1"/>
                </a:solidFill>
                <a:latin typeface="Meiryo UI" pitchFamily="50" charset="-128"/>
                <a:ea typeface="Meiryo UI" pitchFamily="50" charset="-128"/>
                <a:cs typeface="Meiryo UI" pitchFamily="50" charset="-128"/>
              </a:rPr>
              <a:t>、水素供給施設等　</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のインフラ整備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2014</a:t>
            </a:r>
            <a:r>
              <a:rPr lang="ja-JP" altLang="en-US" sz="900" dirty="0" smtClean="0">
                <a:solidFill>
                  <a:schemeClr val="tx1"/>
                </a:solidFill>
                <a:latin typeface="Meiryo UI" pitchFamily="50" charset="-128"/>
                <a:ea typeface="Meiryo UI" pitchFamily="50" charset="-128"/>
                <a:cs typeface="Meiryo UI" pitchFamily="50" charset="-128"/>
              </a:rPr>
              <a:t>年度～）</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2017</a:t>
            </a:r>
            <a:r>
              <a:rPr lang="ja-JP" altLang="en-US" sz="900" dirty="0" smtClean="0">
                <a:solidFill>
                  <a:schemeClr val="tx1"/>
                </a:solidFill>
                <a:latin typeface="Meiryo UI" pitchFamily="50" charset="-128"/>
                <a:ea typeface="Meiryo UI" pitchFamily="50" charset="-128"/>
                <a:cs typeface="Meiryo UI" pitchFamily="50" charset="-128"/>
              </a:rPr>
              <a:t>年</a:t>
            </a:r>
            <a:r>
              <a:rPr lang="en-US" altLang="ja-JP" sz="900" dirty="0" smtClean="0">
                <a:solidFill>
                  <a:schemeClr val="tx1"/>
                </a:solidFill>
                <a:latin typeface="Meiryo UI" pitchFamily="50" charset="-128"/>
                <a:ea typeface="Meiryo UI" pitchFamily="50" charset="-128"/>
                <a:cs typeface="Meiryo UI" pitchFamily="50" charset="-128"/>
              </a:rPr>
              <a:t>4</a:t>
            </a:r>
            <a:r>
              <a:rPr lang="ja-JP" altLang="en-US" sz="900" dirty="0" smtClean="0">
                <a:solidFill>
                  <a:schemeClr val="tx1"/>
                </a:solidFill>
                <a:latin typeface="Meiryo UI" pitchFamily="50" charset="-128"/>
                <a:ea typeface="Meiryo UI" pitchFamily="50" charset="-128"/>
                <a:cs typeface="Meiryo UI" pitchFamily="50" charset="-128"/>
              </a:rPr>
              <a:t>月</a:t>
            </a:r>
            <a:r>
              <a:rPr lang="en-US" altLang="ja-JP" sz="900" dirty="0" smtClean="0">
                <a:solidFill>
                  <a:schemeClr val="tx1"/>
                </a:solidFill>
                <a:latin typeface="Meiryo UI" pitchFamily="50" charset="-128"/>
                <a:ea typeface="Meiryo UI" pitchFamily="50" charset="-128"/>
                <a:cs typeface="Meiryo UI" pitchFamily="50" charset="-128"/>
              </a:rPr>
              <a:t>11</a:t>
            </a:r>
            <a:r>
              <a:rPr lang="ja-JP" altLang="en-US" sz="900" dirty="0" smtClean="0">
                <a:solidFill>
                  <a:schemeClr val="tx1"/>
                </a:solidFill>
                <a:latin typeface="Meiryo UI" pitchFamily="50" charset="-128"/>
                <a:ea typeface="Meiryo UI" pitchFamily="50" charset="-128"/>
                <a:cs typeface="Meiryo UI" pitchFamily="50" charset="-128"/>
              </a:rPr>
              <a:t>日開所）</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・関西国際空港と大阪国際空港間の</a:t>
            </a:r>
            <a:r>
              <a:rPr lang="en-US" altLang="ja-JP" sz="1100" dirty="0">
                <a:solidFill>
                  <a:schemeClr val="tx1"/>
                </a:solidFill>
                <a:latin typeface="Meiryo UI" pitchFamily="50" charset="-128"/>
                <a:ea typeface="Meiryo UI" pitchFamily="50" charset="-128"/>
                <a:cs typeface="Meiryo UI" pitchFamily="50" charset="-128"/>
              </a:rPr>
              <a:t>FC</a:t>
            </a:r>
            <a:r>
              <a:rPr lang="ja-JP" altLang="en-US" sz="1100" dirty="0">
                <a:solidFill>
                  <a:schemeClr val="tx1"/>
                </a:solidFill>
                <a:latin typeface="Meiryo UI" pitchFamily="50" charset="-128"/>
                <a:ea typeface="Meiryo UI" pitchFamily="50" charset="-128"/>
                <a:cs typeface="Meiryo UI" pitchFamily="50" charset="-128"/>
              </a:rPr>
              <a:t>バス運行の</a:t>
            </a:r>
            <a:r>
              <a:rPr lang="ja-JP" altLang="en-US" sz="1100" dirty="0" smtClean="0">
                <a:solidFill>
                  <a:schemeClr val="tx1"/>
                </a:solidFill>
                <a:latin typeface="Meiryo UI" pitchFamily="50" charset="-128"/>
                <a:ea typeface="Meiryo UI" pitchFamily="50" charset="-128"/>
                <a:cs typeface="Meiryo UI" pitchFamily="50" charset="-128"/>
              </a:rPr>
              <a:t>検討</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4408017" y="5847837"/>
            <a:ext cx="5454108" cy="9520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144366" y="4176558"/>
            <a:ext cx="40117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schemeClr val="tx1"/>
                </a:solidFill>
                <a:latin typeface="Meiryo UI" pitchFamily="50" charset="-128"/>
                <a:ea typeface="Meiryo UI" pitchFamily="50" charset="-128"/>
                <a:cs typeface="Meiryo UI" pitchFamily="50" charset="-128"/>
              </a:rPr>
              <a:t>空港における水素エネルギーの導入促進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52693" y="537603"/>
            <a:ext cx="9804822" cy="338400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38811" y="630086"/>
            <a:ext cx="471600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500" b="1" dirty="0" smtClean="0">
                <a:solidFill>
                  <a:schemeClr val="tx1"/>
                </a:solidFill>
                <a:latin typeface="Meiryo UI" pitchFamily="50" charset="-128"/>
                <a:ea typeface="Meiryo UI" pitchFamily="50" charset="-128"/>
                <a:cs typeface="Meiryo UI" pitchFamily="50" charset="-128"/>
              </a:rPr>
              <a:t>燃料電池自動車の普及と水素ステーションの整備の促進</a:t>
            </a:r>
            <a:endParaRPr lang="ja-JP" altLang="en-US" sz="1500" b="1"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71011" y="696650"/>
            <a:ext cx="3763623"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2020</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109199" y="1058066"/>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◆大阪府・大阪市は、産学官で構成する「次世代自動車普及推進協議会」</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において、燃料電池自動車の普及及び水素ステーション整備の促進に向け、</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協議会の構成団体と協力して取り組んでいます。　　　　　　　　　　　　</a:t>
            </a:r>
            <a:endParaRPr lang="en-US" altLang="ja-JP" b="0" i="0" dirty="0">
              <a:latin typeface="Meiryo UI" pitchFamily="50" charset="-128"/>
              <a:ea typeface="Meiryo UI" pitchFamily="50" charset="-128"/>
              <a:cs typeface="Meiryo UI" pitchFamily="50" charset="-128"/>
            </a:endParaRPr>
          </a:p>
        </p:txBody>
      </p:sp>
      <p:sp>
        <p:nvSpPr>
          <p:cNvPr id="22"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26" name="角丸四角形 25"/>
          <p:cNvSpPr/>
          <p:nvPr/>
        </p:nvSpPr>
        <p:spPr>
          <a:xfrm>
            <a:off x="5097452" y="1988296"/>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取組内容</a:t>
            </a:r>
            <a:r>
              <a:rPr lang="en-US" altLang="ja-JP" sz="1100" b="1" dirty="0" smtClean="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48000" y="2367088"/>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schemeClr val="tx1"/>
                </a:solidFill>
                <a:latin typeface="Meiryo UI" pitchFamily="50" charset="-128"/>
                <a:ea typeface="Meiryo UI" pitchFamily="50" charset="-128"/>
                <a:cs typeface="Meiryo UI" pitchFamily="50" charset="-128"/>
              </a:rPr>
              <a:t>水素ステーション</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defRPr/>
            </a:pPr>
            <a:r>
              <a:rPr lang="ja-JP" altLang="en-US" sz="1100" b="1" dirty="0" smtClean="0">
                <a:solidFill>
                  <a:schemeClr val="tx1"/>
                </a:solidFill>
                <a:latin typeface="Meiryo UI" pitchFamily="50" charset="-128"/>
                <a:ea typeface="Meiryo UI" pitchFamily="50" charset="-128"/>
                <a:cs typeface="Meiryo UI" pitchFamily="50" charset="-128"/>
              </a:rPr>
              <a:t>整備促進</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8" name="角丸四角形 27"/>
          <p:cNvSpPr/>
          <p:nvPr/>
        </p:nvSpPr>
        <p:spPr>
          <a:xfrm>
            <a:off x="5148000" y="2956736"/>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endPar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148000" y="3447879"/>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endPar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3"/>
          <p:cNvSpPr>
            <a:spLocks noChangeArrowheads="1"/>
          </p:cNvSpPr>
          <p:nvPr/>
        </p:nvSpPr>
        <p:spPr bwMode="auto">
          <a:xfrm>
            <a:off x="6595207" y="3379639"/>
            <a:ext cx="3273091"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水素ステーション併設の情報</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発信拠点に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おいて、府民・企業の他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消防・警察関係者等への水素エネルギーの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認知度向上に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向けた見学会や研修会等に取組みます。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632462" y="2822076"/>
            <a:ext cx="3167597"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水素</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ST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等の建設コスト低減と中小企業等</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の参入のきっかけづくりのため、事業者を対象とした水素ステーション見学会や新技術ニーズ説明会を開催します。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606843" y="2349543"/>
            <a:ext cx="3111327" cy="377586"/>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nSpc>
                <a:spcPts val="12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5913433" y="949183"/>
            <a:ext cx="3640424" cy="1138033"/>
            <a:chOff x="1544270" y="1405877"/>
            <a:chExt cx="6196082" cy="826356"/>
          </a:xfrm>
        </p:grpSpPr>
        <p:grpSp>
          <p:nvGrpSpPr>
            <p:cNvPr id="36" name="グループ化 35"/>
            <p:cNvGrpSpPr/>
            <p:nvPr/>
          </p:nvGrpSpPr>
          <p:grpSpPr>
            <a:xfrm>
              <a:off x="1544270" y="1865170"/>
              <a:ext cx="6196082" cy="367063"/>
              <a:chOff x="1546312" y="1685447"/>
              <a:chExt cx="6196082" cy="367063"/>
            </a:xfrm>
          </p:grpSpPr>
          <p:sp>
            <p:nvSpPr>
              <p:cNvPr id="40" name="上矢印 39"/>
              <p:cNvSpPr/>
              <p:nvPr/>
            </p:nvSpPr>
            <p:spPr>
              <a:xfrm>
                <a:off x="2773843" y="1695620"/>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latin typeface="Meiryo UI" panose="020B0604030504040204" pitchFamily="50" charset="-128"/>
                  <a:ea typeface="Meiryo UI" panose="020B0604030504040204" pitchFamily="50" charset="-128"/>
                </a:endParaRPr>
              </a:p>
            </p:txBody>
          </p:sp>
          <p:sp>
            <p:nvSpPr>
              <p:cNvPr id="41" name="上矢印 40"/>
              <p:cNvSpPr/>
              <p:nvPr/>
            </p:nvSpPr>
            <p:spPr>
              <a:xfrm>
                <a:off x="6302235" y="1685447"/>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latin typeface="Meiryo UI" panose="020B0604030504040204" pitchFamily="50" charset="-128"/>
                  <a:ea typeface="Meiryo UI" panose="020B0604030504040204" pitchFamily="50" charset="-128"/>
                </a:endParaRPr>
              </a:p>
            </p:txBody>
          </p:sp>
          <p:sp>
            <p:nvSpPr>
              <p:cNvPr id="42" name="角丸四角形 41"/>
              <p:cNvSpPr/>
              <p:nvPr/>
            </p:nvSpPr>
            <p:spPr>
              <a:xfrm>
                <a:off x="5048280" y="1823176"/>
                <a:ext cx="2694114" cy="221626"/>
              </a:xfrm>
              <a:prstGeom prst="roundRect">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546312" y="1823176"/>
                <a:ext cx="2694114" cy="229334"/>
              </a:xfrm>
              <a:prstGeom prst="roundRect">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上矢印 43"/>
              <p:cNvSpPr/>
              <p:nvPr/>
            </p:nvSpPr>
            <p:spPr>
              <a:xfrm rot="16200000">
                <a:off x="4546362" y="-50669"/>
                <a:ext cx="91763" cy="356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latin typeface="Meiryo UI" panose="020B0604030504040204" pitchFamily="50" charset="-128"/>
                  <a:ea typeface="Meiryo UI" panose="020B0604030504040204" pitchFamily="50" charset="-128"/>
                </a:endParaRPr>
              </a:p>
            </p:txBody>
          </p:sp>
        </p:grpSp>
        <p:sp>
          <p:nvSpPr>
            <p:cNvPr id="37" name="上矢印 36"/>
            <p:cNvSpPr/>
            <p:nvPr/>
          </p:nvSpPr>
          <p:spPr>
            <a:xfrm>
              <a:off x="4469557" y="1591266"/>
              <a:ext cx="216025"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latin typeface="Meiryo UI" panose="020B0604030504040204" pitchFamily="50" charset="-128"/>
                <a:ea typeface="Meiryo UI" panose="020B0604030504040204" pitchFamily="50" charset="-128"/>
              </a:endParaRPr>
            </a:p>
          </p:txBody>
        </p:sp>
        <p:sp>
          <p:nvSpPr>
            <p:cNvPr id="38" name="角丸四角形 37"/>
            <p:cNvSpPr/>
            <p:nvPr/>
          </p:nvSpPr>
          <p:spPr>
            <a:xfrm>
              <a:off x="1962878" y="1405877"/>
              <a:ext cx="5156124" cy="400612"/>
            </a:xfrm>
            <a:prstGeom prst="roundRect">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大阪次世代自動車普及推進協議会</a:t>
              </a: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（自動車メーカー、充電・水素インフラ関係企業　　</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や大学・行政機関等）</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5" name="円/楕円 44"/>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a:t>
            </a:r>
            <a:r>
              <a:rPr lang="en-US" altLang="ja-JP" b="1" dirty="0">
                <a:solidFill>
                  <a:prstClr val="white"/>
                </a:solidFill>
              </a:rPr>
              <a:t>0</a:t>
            </a:r>
            <a:endParaRPr lang="ja-JP" altLang="en-US" b="1" dirty="0">
              <a:solidFill>
                <a:prstClr val="white"/>
              </a:solidFill>
            </a:endParaRPr>
          </a:p>
        </p:txBody>
      </p:sp>
      <p:sp>
        <p:nvSpPr>
          <p:cNvPr id="46" name="正方形/長方形 45"/>
          <p:cNvSpPr/>
          <p:nvPr/>
        </p:nvSpPr>
        <p:spPr>
          <a:xfrm>
            <a:off x="4566454" y="5581232"/>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Picture 2" descr="C:\Users\ShimaguchiS\AppData\Local\Microsoft\Windows\Temporary Internet Files\Content.Outlook\ONLP7RQS\関空FCFLディスペンサー写真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8096" y="4563275"/>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7773976" y="5535275"/>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49" name="タイトル 1"/>
          <p:cNvSpPr txBox="1">
            <a:spLocks/>
          </p:cNvSpPr>
          <p:nvPr/>
        </p:nvSpPr>
        <p:spPr bwMode="auto">
          <a:xfrm>
            <a:off x="172062" y="1758923"/>
            <a:ext cx="4614350" cy="2150081"/>
          </a:xfrm>
          <a:prstGeom prst="rect">
            <a:avLst/>
          </a:prstGeom>
          <a:solidFill>
            <a:schemeClr val="bg1"/>
          </a:solidFill>
          <a:ln w="9525">
            <a:solidFill>
              <a:srgbClr val="000000"/>
            </a:solidFill>
            <a:miter lim="800000"/>
            <a:headEnd/>
            <a:tailEnd/>
          </a:ln>
          <a:extLst/>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u="sng"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田尻町</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茨木市</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：岩谷産業／岩谷</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瓦斯（イワタニ水素</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ステーション 大阪</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住之江</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堺市</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美原区：岩谷</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産業（イワタニ水素ステーション 堺美原）</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62494" y="199643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293404" y="205211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Tree>
    <p:extLst>
      <p:ext uri="{BB962C8B-B14F-4D97-AF65-F5344CB8AC3E}">
        <p14:creationId xmlns:p14="http://schemas.microsoft.com/office/powerpoint/2010/main" val="12331323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81302" y="3080900"/>
            <a:ext cx="8915400" cy="1143000"/>
          </a:xfrm>
          <a:prstGeom prst="rect">
            <a:avLst/>
          </a:prstGeom>
        </p:spPr>
        <p:txBody>
          <a:bodyPr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t>2013</a:t>
            </a:r>
            <a:r>
              <a:rPr lang="ja-JP" altLang="en-US" dirty="0" smtClean="0"/>
              <a:t>～</a:t>
            </a:r>
            <a:r>
              <a:rPr lang="en-US" altLang="ja-JP" dirty="0" smtClean="0"/>
              <a:t>2019</a:t>
            </a:r>
            <a:r>
              <a:rPr lang="ja-JP" altLang="en-US" dirty="0" smtClean="0"/>
              <a:t>年度の施策一覧</a:t>
            </a:r>
            <a:endParaRPr lang="ja-JP" altLang="en-US" dirty="0"/>
          </a:p>
        </p:txBody>
      </p:sp>
      <p:sp>
        <p:nvSpPr>
          <p:cNvPr id="3" name="円/楕円 44"/>
          <p:cNvSpPr/>
          <p:nvPr/>
        </p:nvSpPr>
        <p:spPr>
          <a:xfrm>
            <a:off x="9296702" y="70439"/>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a:t>
            </a:r>
            <a:r>
              <a:rPr lang="en-US" altLang="ja-JP" b="1" dirty="0">
                <a:solidFill>
                  <a:prstClr val="white"/>
                </a:solidFill>
              </a:rPr>
              <a:t>1</a:t>
            </a:r>
            <a:endParaRPr lang="ja-JP" altLang="en-US" b="1" dirty="0">
              <a:solidFill>
                <a:prstClr val="white"/>
              </a:solidFill>
            </a:endParaRPr>
          </a:p>
        </p:txBody>
      </p:sp>
    </p:spTree>
    <p:extLst>
      <p:ext uri="{BB962C8B-B14F-4D97-AF65-F5344CB8AC3E}">
        <p14:creationId xmlns:p14="http://schemas.microsoft.com/office/powerpoint/2010/main" val="2347698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52</a:t>
            </a:r>
          </a:p>
        </p:txBody>
      </p:sp>
      <p:sp>
        <p:nvSpPr>
          <p:cNvPr id="36" name="角丸四角形 35"/>
          <p:cNvSpPr/>
          <p:nvPr/>
        </p:nvSpPr>
        <p:spPr>
          <a:xfrm>
            <a:off x="140507" y="544943"/>
            <a:ext cx="9589159"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7" name="角丸四角形 36"/>
          <p:cNvSpPr/>
          <p:nvPr/>
        </p:nvSpPr>
        <p:spPr>
          <a:xfrm>
            <a:off x="244021" y="645616"/>
            <a:ext cx="6516000" cy="37556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大阪府住宅用太陽光発電</a:t>
            </a:r>
            <a:r>
              <a:rPr lang="ja-JP" altLang="en-US" sz="1600" b="1" dirty="0" smtClean="0">
                <a:solidFill>
                  <a:prstClr val="black"/>
                </a:solidFill>
                <a:latin typeface="Meiryo UI" pitchFamily="50" charset="-128"/>
                <a:ea typeface="Meiryo UI" pitchFamily="50" charset="-128"/>
                <a:cs typeface="Meiryo UI" pitchFamily="50" charset="-128"/>
              </a:rPr>
              <a:t>シミュレーションシステムー環境にもおとくや</a:t>
            </a:r>
            <a:r>
              <a:rPr lang="ja-JP" altLang="en-US" sz="1600" b="1" dirty="0" err="1" smtClean="0">
                <a:solidFill>
                  <a:prstClr val="black"/>
                </a:solidFill>
                <a:latin typeface="Meiryo UI" pitchFamily="50" charset="-128"/>
                <a:ea typeface="Meiryo UI" pitchFamily="50" charset="-128"/>
                <a:cs typeface="Meiryo UI" pitchFamily="50" charset="-128"/>
              </a:rPr>
              <a:t>ねん</a:t>
            </a:r>
            <a:r>
              <a:rPr lang="ja-JP" altLang="en-US" sz="1600" b="1" dirty="0" smtClean="0">
                <a:solidFill>
                  <a:prstClr val="black"/>
                </a:solidFill>
                <a:latin typeface="Meiryo UI" pitchFamily="50" charset="-128"/>
                <a:ea typeface="Meiryo UI" pitchFamily="50" charset="-128"/>
                <a:cs typeface="Meiryo UI" pitchFamily="50" charset="-128"/>
              </a:rPr>
              <a:t>ー</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303487" y="1167487"/>
            <a:ext cx="7525591" cy="492443"/>
          </a:xfrm>
          <a:prstGeom prst="rect">
            <a:avLst/>
          </a:prstGeom>
          <a:noFill/>
        </p:spPr>
        <p:txBody>
          <a:bodyPr wrap="square" rtlCol="0">
            <a:spAutoFit/>
          </a:bodyPr>
          <a:lstStyle/>
          <a:p>
            <a:pPr marL="182563" indent="-182563">
              <a:defRPr/>
            </a:pPr>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発電設備の導入検討に際し、疑問や不安の解消の一助となるよう、必要な全ての情報</a:t>
            </a:r>
            <a:r>
              <a:rPr lang="ja-JP" altLang="en-US" sz="1300" dirty="0" smtClean="0">
                <a:latin typeface="Meiryo UI" pitchFamily="50" charset="-128"/>
                <a:ea typeface="Meiryo UI" pitchFamily="50" charset="-128"/>
                <a:cs typeface="Meiryo UI" pitchFamily="50" charset="-128"/>
              </a:rPr>
              <a:t>を</a:t>
            </a:r>
            <a:endParaRPr lang="en-US" altLang="ja-JP" sz="1300" dirty="0" smtClean="0">
              <a:latin typeface="Meiryo UI" pitchFamily="50" charset="-128"/>
              <a:ea typeface="Meiryo UI" pitchFamily="50" charset="-128"/>
              <a:cs typeface="Meiryo UI" pitchFamily="50" charset="-128"/>
            </a:endParaRPr>
          </a:p>
          <a:p>
            <a:pPr marL="182563" indent="-182563">
              <a:defRPr/>
            </a:pPr>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ワンストップ</a:t>
            </a:r>
            <a:r>
              <a:rPr lang="ja-JP" altLang="en-US" sz="1300" dirty="0">
                <a:latin typeface="Meiryo UI" pitchFamily="50" charset="-128"/>
                <a:ea typeface="Meiryo UI" pitchFamily="50" charset="-128"/>
                <a:cs typeface="Meiryo UI" pitchFamily="50" charset="-128"/>
              </a:rPr>
              <a:t>で入手できるシステムを府ホームページで提供し、太陽光発電設備の導入促進を</a:t>
            </a:r>
            <a:r>
              <a:rPr lang="ja-JP" altLang="en-US" sz="1300" dirty="0" smtClean="0">
                <a:latin typeface="Meiryo UI" pitchFamily="50" charset="-128"/>
                <a:ea typeface="Meiryo UI" pitchFamily="50" charset="-128"/>
                <a:cs typeface="Meiryo UI" pitchFamily="50" charset="-128"/>
              </a:rPr>
              <a:t>図りました。</a:t>
            </a:r>
            <a:endParaRPr lang="en-US" altLang="ja-JP" sz="13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5803587" y="2154403"/>
            <a:ext cx="3566891" cy="1885131"/>
          </a:xfrm>
          <a:prstGeom prst="rect">
            <a:avLst/>
          </a:prstGeom>
          <a:noFill/>
          <a:ln w="3175" cmpd="sng">
            <a:solidFill>
              <a:schemeClr val="tx1"/>
            </a:solidFill>
            <a:prstDash val="sysDot"/>
          </a:ln>
        </p:spPr>
        <p:txBody>
          <a:bodyPr wrap="square" rtlCol="0">
            <a:spAutoFit/>
          </a:bodyPr>
          <a:lstStyle/>
          <a:p>
            <a:pPr>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提供する情報</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容量</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◆設置費用</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◆発電量電気</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料金節約</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◆売電</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年間での初期費用回収率</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への貢献度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発電に関するよくある質問と回答</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パネル登録事業者（販売店）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発電設備設置に対する市町村補助金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244021" y="1981683"/>
            <a:ext cx="1353881" cy="3454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システム画面トップ</a:t>
            </a:r>
            <a:endParaRPr lang="ja-JP" altLang="en-US" sz="12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6844504" y="752218"/>
            <a:ext cx="2764139" cy="369332"/>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67" y="2383002"/>
            <a:ext cx="5241918" cy="3906627"/>
          </a:xfrm>
          <a:prstGeom prst="rect">
            <a:avLst/>
          </a:prstGeom>
        </p:spPr>
      </p:pic>
      <p:pic>
        <p:nvPicPr>
          <p:cNvPr id="15" name="Picture 2"/>
          <p:cNvPicPr>
            <a:picLocks noGrp="1" noChangeAspect="1" noChangeArrowheads="1"/>
          </p:cNvPicPr>
          <p:nvPr/>
        </p:nvPicPr>
        <p:blipFill rotWithShape="1">
          <a:blip r:embed="rId4" cstate="print">
            <a:extLst>
              <a:ext uri="{28A0092B-C50C-407E-A947-70E740481C1C}">
                <a14:useLocalDpi xmlns:a14="http://schemas.microsoft.com/office/drawing/2010/main" val="0"/>
              </a:ext>
            </a:extLst>
          </a:blip>
          <a:srcRect l="1" t="14978" r="68367" b="26107"/>
          <a:stretch/>
        </p:blipFill>
        <p:spPr bwMode="auto">
          <a:xfrm>
            <a:off x="5662019" y="4189253"/>
            <a:ext cx="1989075" cy="2085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Grp="1" noChangeAspect="1" noChangeArrowheads="1"/>
          </p:cNvPicPr>
          <p:nvPr/>
        </p:nvPicPr>
        <p:blipFill rotWithShape="1">
          <a:blip r:embed="rId5" cstate="print">
            <a:extLst>
              <a:ext uri="{28A0092B-C50C-407E-A947-70E740481C1C}">
                <a14:useLocalDpi xmlns:a14="http://schemas.microsoft.com/office/drawing/2010/main" val="0"/>
              </a:ext>
            </a:extLst>
          </a:blip>
          <a:srcRect l="1067" t="8579" r="50180" b="15417"/>
          <a:stretch/>
        </p:blipFill>
        <p:spPr bwMode="auto">
          <a:xfrm>
            <a:off x="7692596" y="4220232"/>
            <a:ext cx="1916047" cy="168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51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5"/>
          <p:cNvSpPr/>
          <p:nvPr/>
        </p:nvSpPr>
        <p:spPr>
          <a:xfrm>
            <a:off x="33493" y="548680"/>
            <a:ext cx="9694075" cy="6192688"/>
          </a:xfrm>
          <a:custGeom>
            <a:avLst>
              <a:gd name="f10" fmla="val 216"/>
            </a:avLst>
            <a:gdLst>
              <a:gd name="f1" fmla="val 10800000"/>
              <a:gd name="f2" fmla="val 5400000"/>
              <a:gd name="f3" fmla="val 16200000"/>
              <a:gd name="f4" fmla="val w"/>
              <a:gd name="f5" fmla="val h"/>
              <a:gd name="f6" fmla="val ss"/>
              <a:gd name="f7" fmla="val 0"/>
              <a:gd name="f8" fmla="*/ 5419351 1 1725033"/>
              <a:gd name="f9" fmla="val 45"/>
              <a:gd name="f10" fmla="val 216"/>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31747">
            <a:solidFill>
              <a:srgbClr val="4F81BD"/>
            </a:solidFill>
            <a:prstDash val="solid"/>
          </a:ln>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uFillTx/>
              <a:latin typeface="Meiryo UI" pitchFamily="50"/>
              <a:ea typeface="Meiryo UI" pitchFamily="50"/>
              <a:cs typeface="Meiryo UI" pitchFamily="50"/>
            </a:endParaRPr>
          </a:p>
        </p:txBody>
      </p:sp>
      <p:sp>
        <p:nvSpPr>
          <p:cNvPr id="3" name="Text Box 2"/>
          <p:cNvSpPr txBox="1"/>
          <p:nvPr/>
        </p:nvSpPr>
        <p:spPr>
          <a:xfrm>
            <a:off x="0" y="-27386"/>
            <a:ext cx="9905996" cy="510399"/>
          </a:xfrm>
          <a:prstGeom prst="rect">
            <a:avLst/>
          </a:prstGeom>
          <a:solidFill>
            <a:srgbClr val="00B0F0"/>
          </a:solidFill>
          <a:ln>
            <a:noFill/>
          </a:ln>
        </p:spPr>
        <p:txBody>
          <a:bodyPr vert="horz" wrap="square" lIns="74295" tIns="8887" rIns="74295" bIns="8887" anchor="t" anchorCtr="0" compatLnSpc="1">
            <a:spAutoFit/>
          </a:bodyPr>
          <a:lstStyle/>
          <a:p>
            <a:pPr lvl="0" algn="just"/>
            <a:r>
              <a:rPr lang="ja-JP" sz="3200" b="0" i="0" u="none" strike="noStrike" kern="1200" cap="none" spc="0" baseline="0" dirty="0" smtClean="0">
                <a:solidFill>
                  <a:srgbClr val="FFFFFF"/>
                </a:solidFill>
                <a:uFillTx/>
                <a:latin typeface="Arial"/>
                <a:ea typeface="HGP創英角ｺﾞｼｯｸUB" pitchFamily="50"/>
                <a:cs typeface="ＭＳ Ｐゴシック"/>
              </a:rPr>
              <a:t>　</a:t>
            </a:r>
            <a:r>
              <a:rPr lang="ja-JP" altLang="en-US" sz="3200" dirty="0">
                <a:solidFill>
                  <a:prstClr val="white"/>
                </a:solidFill>
                <a:ea typeface="HGP創英角ｺﾞｼｯｸUB" pitchFamily="50" charset="-128"/>
                <a:cs typeface="ＭＳ Ｐゴシック" charset="-128"/>
              </a:rPr>
              <a:t>再生可能エネルギーの普及拡大　</a:t>
            </a:r>
            <a:r>
              <a:rPr lang="ja-JP" altLang="en-US" sz="1400" dirty="0">
                <a:solidFill>
                  <a:prstClr val="white"/>
                </a:solidFill>
                <a:ea typeface="HGP創英角ｺﾞｼｯｸUB" pitchFamily="50" charset="-128"/>
                <a:cs typeface="ＭＳ Ｐゴシック" charset="-128"/>
              </a:rPr>
              <a:t>～太陽光発電の普及促進～　</a:t>
            </a:r>
          </a:p>
        </p:txBody>
      </p:sp>
      <p:sp>
        <p:nvSpPr>
          <p:cNvPr id="7" name="テキスト ボックス 9"/>
          <p:cNvSpPr txBox="1"/>
          <p:nvPr/>
        </p:nvSpPr>
        <p:spPr>
          <a:xfrm>
            <a:off x="296145" y="1303040"/>
            <a:ext cx="8791787" cy="492443"/>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b="0" i="0" u="none" strike="noStrike" kern="1200" cap="none" spc="0" baseline="0" dirty="0">
                <a:solidFill>
                  <a:srgbClr val="000000"/>
                </a:solidFill>
                <a:uFillTx/>
                <a:latin typeface="Meiryo UI" pitchFamily="50"/>
                <a:ea typeface="Meiryo UI" pitchFamily="50"/>
                <a:cs typeface="Meiryo UI" pitchFamily="50"/>
              </a:rPr>
              <a:t>◆国から採択を受けた</a:t>
            </a:r>
            <a:r>
              <a:rPr lang="ja-JP" sz="1300" b="0" i="0" u="none" strike="noStrike" kern="1200" cap="none" spc="0" baseline="0" dirty="0" smtClean="0">
                <a:solidFill>
                  <a:srgbClr val="000000"/>
                </a:solidFill>
                <a:uFillTx/>
                <a:latin typeface="Meiryo UI" pitchFamily="50"/>
                <a:ea typeface="Meiryo UI" pitchFamily="50"/>
                <a:cs typeface="Meiryo UI" pitchFamily="50"/>
              </a:rPr>
              <a:t>「</a:t>
            </a:r>
            <a:r>
              <a:rPr lang="en-US" altLang="ja-JP" sz="1300" b="0" i="0" u="none" strike="noStrike" kern="1200" cap="none" spc="0" baseline="0" dirty="0" smtClean="0">
                <a:solidFill>
                  <a:srgbClr val="000000"/>
                </a:solidFill>
                <a:uFillTx/>
                <a:latin typeface="Meiryo UI" pitchFamily="50"/>
                <a:ea typeface="Meiryo UI" pitchFamily="50"/>
                <a:cs typeface="Meiryo UI" pitchFamily="50"/>
              </a:rPr>
              <a:t>2013</a:t>
            </a:r>
            <a:r>
              <a:rPr lang="ja-JP" altLang="en-US" sz="1300" b="0" i="0" u="none" strike="noStrike" kern="1200" cap="none" spc="0" baseline="0" dirty="0" smtClean="0">
                <a:solidFill>
                  <a:srgbClr val="000000"/>
                </a:solidFill>
                <a:uFillTx/>
                <a:latin typeface="Meiryo UI" pitchFamily="50"/>
                <a:ea typeface="Meiryo UI" pitchFamily="50"/>
                <a:cs typeface="Meiryo UI" pitchFamily="50"/>
              </a:rPr>
              <a:t>年度</a:t>
            </a:r>
            <a:r>
              <a:rPr lang="ja-JP" sz="1300" b="0" i="0" u="none" strike="noStrike" kern="1200" cap="none" spc="0" baseline="0" dirty="0" smtClean="0">
                <a:solidFill>
                  <a:srgbClr val="000000"/>
                </a:solidFill>
                <a:uFillTx/>
                <a:latin typeface="Meiryo UI" pitchFamily="50"/>
                <a:ea typeface="Meiryo UI" pitchFamily="50"/>
                <a:cs typeface="Meiryo UI" pitchFamily="50"/>
              </a:rPr>
              <a:t>再生</a:t>
            </a:r>
            <a:r>
              <a:rPr lang="ja-JP" sz="1300" b="0" i="0" u="none" strike="noStrike" kern="1200" cap="none" spc="0" baseline="0" dirty="0">
                <a:solidFill>
                  <a:srgbClr val="000000"/>
                </a:solidFill>
                <a:uFillTx/>
                <a:latin typeface="Meiryo UI" pitchFamily="50"/>
                <a:ea typeface="Meiryo UI" pitchFamily="50"/>
                <a:cs typeface="Meiryo UI" pitchFamily="50"/>
              </a:rPr>
              <a:t>可能エネルギー等導入推進基金（</a:t>
            </a:r>
            <a:r>
              <a:rPr lang="en-US" sz="1300" b="0" i="0" u="none" strike="noStrike" kern="1200" cap="none" spc="0" baseline="0" dirty="0">
                <a:solidFill>
                  <a:srgbClr val="000000"/>
                </a:solidFill>
                <a:uFillTx/>
                <a:latin typeface="Meiryo UI" pitchFamily="50"/>
                <a:ea typeface="Meiryo UI" pitchFamily="50"/>
                <a:cs typeface="Meiryo UI" pitchFamily="50"/>
              </a:rPr>
              <a:t>GND</a:t>
            </a:r>
            <a:r>
              <a:rPr lang="ja-JP" sz="1300" b="0" i="0" u="none" strike="noStrike" kern="1200" cap="none" spc="0" baseline="0" dirty="0">
                <a:solidFill>
                  <a:srgbClr val="000000"/>
                </a:solidFill>
                <a:uFillTx/>
                <a:latin typeface="Meiryo UI" pitchFamily="50"/>
                <a:ea typeface="Meiryo UI" pitchFamily="50"/>
                <a:cs typeface="Meiryo UI" pitchFamily="50"/>
              </a:rPr>
              <a:t>基金）」を活用し、災害時において地域の防災の活動拠点となる施設に再生可能エネルギー発電設備や蓄電池等の導入</a:t>
            </a:r>
            <a:r>
              <a:rPr lang="ja-JP" sz="1300" b="0" i="0" u="none" strike="noStrike" kern="1200" cap="none" spc="0" baseline="0" dirty="0" smtClean="0">
                <a:solidFill>
                  <a:srgbClr val="000000"/>
                </a:solidFill>
                <a:uFillTx/>
                <a:latin typeface="Meiryo UI" pitchFamily="50"/>
                <a:ea typeface="Meiryo UI" pitchFamily="50"/>
                <a:cs typeface="Meiryo UI" pitchFamily="50"/>
              </a:rPr>
              <a:t>を</a:t>
            </a:r>
            <a:r>
              <a:rPr lang="ja-JP" altLang="en-US" sz="1300" kern="0" dirty="0" smtClean="0">
                <a:solidFill>
                  <a:srgbClr val="000000"/>
                </a:solidFill>
                <a:latin typeface="Meiryo UI" pitchFamily="50"/>
                <a:ea typeface="Meiryo UI" pitchFamily="50"/>
                <a:cs typeface="Meiryo UI" pitchFamily="50"/>
              </a:rPr>
              <a:t>行いました。</a:t>
            </a:r>
            <a:endParaRPr lang="en-US" sz="1300" b="0" i="0" u="none" strike="noStrike" kern="1200" cap="none" spc="0" baseline="0" dirty="0">
              <a:solidFill>
                <a:srgbClr val="000000"/>
              </a:solidFill>
              <a:uFillTx/>
              <a:latin typeface="Meiryo UI" pitchFamily="50"/>
              <a:ea typeface="Meiryo UI" pitchFamily="50"/>
              <a:cs typeface="Meiryo UI" pitchFamily="50"/>
            </a:endParaRPr>
          </a:p>
        </p:txBody>
      </p:sp>
      <p:sp>
        <p:nvSpPr>
          <p:cNvPr id="8" name="テキスト ボックス 10"/>
          <p:cNvSpPr txBox="1"/>
          <p:nvPr/>
        </p:nvSpPr>
        <p:spPr>
          <a:xfrm>
            <a:off x="3979854" y="3019072"/>
            <a:ext cx="5550512" cy="892552"/>
          </a:xfrm>
          <a:prstGeom prst="rect">
            <a:avLst/>
          </a:prstGeom>
          <a:noFill/>
          <a:ln w="6350">
            <a:solidFill>
              <a:schemeClr val="accent1"/>
            </a:solidFill>
            <a:prstDash val="sysDot"/>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i="0" u="none" strike="noStrike" kern="1200" cap="none" spc="0" baseline="0" dirty="0" smtClean="0">
                <a:uFillTx/>
                <a:latin typeface="Meiryo UI" pitchFamily="50"/>
                <a:ea typeface="Meiryo UI" pitchFamily="50"/>
                <a:cs typeface="Meiryo UI" pitchFamily="50"/>
              </a:rPr>
              <a:t>大阪府</a:t>
            </a:r>
            <a:endParaRPr lang="en-US" sz="1300" i="0" u="none" strike="noStrike" kern="1200" cap="none" spc="0" baseline="0" dirty="0">
              <a:uFillTx/>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b="0" i="0" u="none" strike="noStrike" kern="1200" cap="none" spc="0" baseline="0" dirty="0" smtClean="0">
                <a:uFillTx/>
                <a:latin typeface="Meiryo UI" pitchFamily="50"/>
                <a:ea typeface="Meiryo UI" pitchFamily="50"/>
                <a:cs typeface="Meiryo UI" pitchFamily="50"/>
              </a:rPr>
              <a:t>○</a:t>
            </a:r>
            <a:r>
              <a:rPr lang="ja-JP" sz="1300" b="0" i="0" u="none" strike="noStrike" kern="1200" cap="none" spc="0" baseline="0" dirty="0" smtClean="0">
                <a:uFillTx/>
                <a:latin typeface="Meiryo UI" pitchFamily="50"/>
                <a:ea typeface="Meiryo UI" pitchFamily="50"/>
                <a:cs typeface="Meiryo UI" pitchFamily="50"/>
              </a:rPr>
              <a:t>対象</a:t>
            </a:r>
            <a:r>
              <a:rPr lang="ja-JP" sz="1300" b="0" i="0" u="none" strike="noStrike" kern="1200" cap="none" spc="0" baseline="0" dirty="0">
                <a:uFillTx/>
                <a:latin typeface="Meiryo UI" pitchFamily="50"/>
                <a:ea typeface="Meiryo UI" pitchFamily="50"/>
                <a:cs typeface="Meiryo UI" pitchFamily="50"/>
              </a:rPr>
              <a:t>施設</a:t>
            </a:r>
            <a:r>
              <a:rPr lang="ja-JP" sz="1300" b="0" i="0" u="none" strike="noStrike" kern="1200" cap="none" spc="0" baseline="0" dirty="0" smtClean="0">
                <a:uFillTx/>
                <a:latin typeface="Meiryo UI" pitchFamily="50"/>
                <a:ea typeface="Meiryo UI" pitchFamily="50"/>
                <a:cs typeface="Meiryo UI" pitchFamily="50"/>
              </a:rPr>
              <a:t>：</a:t>
            </a:r>
            <a:r>
              <a:rPr lang="ja-JP" altLang="en-US" sz="1300" dirty="0" smtClean="0">
                <a:latin typeface="Meiryo UI" pitchFamily="50"/>
                <a:ea typeface="Meiryo UI" pitchFamily="50"/>
                <a:cs typeface="Meiryo UI" pitchFamily="50"/>
              </a:rPr>
              <a:t>大阪府</a:t>
            </a:r>
            <a:r>
              <a:rPr lang="ja-JP" altLang="en-US" sz="1300" dirty="0">
                <a:latin typeface="Meiryo UI" pitchFamily="50"/>
                <a:ea typeface="Meiryo UI" pitchFamily="50"/>
                <a:cs typeface="Meiryo UI" pitchFamily="50"/>
              </a:rPr>
              <a:t>（</a:t>
            </a:r>
            <a:r>
              <a:rPr lang="ja-JP" altLang="en-US" sz="1300" dirty="0" smtClean="0">
                <a:latin typeface="Meiryo UI" pitchFamily="50"/>
                <a:ea typeface="Meiryo UI" pitchFamily="50"/>
                <a:cs typeface="Meiryo UI" pitchFamily="50"/>
              </a:rPr>
              <a:t>市町村</a:t>
            </a:r>
            <a:r>
              <a:rPr lang="ja-JP" altLang="en-US" sz="1300" dirty="0">
                <a:latin typeface="Meiryo UI" pitchFamily="50"/>
                <a:ea typeface="Meiryo UI" pitchFamily="50"/>
                <a:cs typeface="Meiryo UI" pitchFamily="50"/>
              </a:rPr>
              <a:t>）</a:t>
            </a:r>
            <a:r>
              <a:rPr lang="ja-JP" altLang="en-US" sz="1300" dirty="0" smtClean="0">
                <a:latin typeface="Meiryo UI" pitchFamily="50"/>
                <a:ea typeface="Meiryo UI" pitchFamily="50"/>
                <a:cs typeface="Meiryo UI" pitchFamily="50"/>
              </a:rPr>
              <a:t>の</a:t>
            </a:r>
            <a:r>
              <a:rPr lang="ja-JP" altLang="en-US" sz="1300" dirty="0">
                <a:latin typeface="Meiryo UI" pitchFamily="50"/>
                <a:ea typeface="Meiryo UI" pitchFamily="50"/>
                <a:cs typeface="Meiryo UI" pitchFamily="50"/>
              </a:rPr>
              <a:t>地域防災計画に位置付けられた防災</a:t>
            </a:r>
            <a:r>
              <a:rPr lang="ja-JP" altLang="en-US" sz="1300" dirty="0" smtClean="0">
                <a:latin typeface="Meiryo UI" pitchFamily="50"/>
                <a:ea typeface="Meiryo UI" pitchFamily="50"/>
                <a:cs typeface="Meiryo UI" pitchFamily="50"/>
              </a:rPr>
              <a:t>拠点</a:t>
            </a:r>
            <a:endParaRPr lang="en-US" altLang="ja-JP" sz="1300" dirty="0" smtClean="0">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altLang="en-US" sz="1300" dirty="0">
                <a:latin typeface="Meiryo UI" pitchFamily="50"/>
                <a:ea typeface="Meiryo UI" pitchFamily="50"/>
                <a:cs typeface="Meiryo UI" pitchFamily="50"/>
              </a:rPr>
              <a:t>　</a:t>
            </a:r>
            <a:r>
              <a:rPr lang="ja-JP" altLang="en-US" sz="1300" dirty="0" smtClean="0">
                <a:latin typeface="Meiryo UI" pitchFamily="50"/>
                <a:ea typeface="Meiryo UI" pitchFamily="50"/>
                <a:cs typeface="Meiryo UI" pitchFamily="50"/>
              </a:rPr>
              <a:t>　　　　　　　　 や</a:t>
            </a:r>
            <a:r>
              <a:rPr lang="ja-JP" altLang="en-US" sz="1300" dirty="0">
                <a:latin typeface="Meiryo UI" pitchFamily="50"/>
                <a:ea typeface="Meiryo UI" pitchFamily="50"/>
                <a:cs typeface="Meiryo UI" pitchFamily="50"/>
              </a:rPr>
              <a:t>避難所又は</a:t>
            </a:r>
            <a:r>
              <a:rPr lang="ja-JP" altLang="en-US" sz="1300" dirty="0" smtClean="0">
                <a:latin typeface="Meiryo UI" pitchFamily="50"/>
                <a:ea typeface="Meiryo UI" pitchFamily="50"/>
                <a:cs typeface="Meiryo UI" pitchFamily="50"/>
              </a:rPr>
              <a:t>防災に</a:t>
            </a:r>
            <a:r>
              <a:rPr lang="ja-JP" altLang="en-US" sz="1300" dirty="0">
                <a:latin typeface="Meiryo UI" pitchFamily="50"/>
                <a:ea typeface="Meiryo UI" pitchFamily="50"/>
                <a:cs typeface="Meiryo UI" pitchFamily="50"/>
              </a:rPr>
              <a:t>関する協定を締結して</a:t>
            </a:r>
            <a:r>
              <a:rPr lang="ja-JP" altLang="en-US" sz="1300" dirty="0" smtClean="0">
                <a:latin typeface="Meiryo UI" pitchFamily="50"/>
                <a:ea typeface="Meiryo UI" pitchFamily="50"/>
                <a:cs typeface="Meiryo UI" pitchFamily="50"/>
              </a:rPr>
              <a:t>いる民間施設</a:t>
            </a:r>
            <a:r>
              <a:rPr lang="ja-JP" altLang="en-US" sz="1300" dirty="0">
                <a:latin typeface="Meiryo UI" pitchFamily="50"/>
                <a:ea typeface="Meiryo UI" pitchFamily="50"/>
                <a:cs typeface="Meiryo UI" pitchFamily="50"/>
              </a:rPr>
              <a:t>等</a:t>
            </a:r>
            <a:endParaRPr lang="en-US" altLang="ja-JP" sz="1300" b="0" i="0" u="none" strike="noStrike" kern="1200" cap="none" spc="0" baseline="0" dirty="0" smtClean="0">
              <a:uFillTx/>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kern="0" dirty="0">
                <a:latin typeface="Meiryo UI" pitchFamily="50"/>
                <a:ea typeface="Meiryo UI" pitchFamily="50"/>
                <a:cs typeface="Meiryo UI" pitchFamily="50"/>
              </a:rPr>
              <a:t>○</a:t>
            </a:r>
            <a:r>
              <a:rPr lang="ja-JP" altLang="ja-JP" sz="1300" dirty="0" smtClean="0">
                <a:latin typeface="Meiryo UI" pitchFamily="50"/>
                <a:ea typeface="Meiryo UI" pitchFamily="50"/>
                <a:cs typeface="Meiryo UI" pitchFamily="50"/>
              </a:rPr>
              <a:t>補助率</a:t>
            </a:r>
            <a:r>
              <a:rPr lang="ja-JP" altLang="ja-JP" sz="1300" dirty="0">
                <a:latin typeface="Meiryo UI" pitchFamily="50"/>
                <a:ea typeface="Meiryo UI" pitchFamily="50"/>
                <a:cs typeface="Meiryo UI" pitchFamily="50"/>
              </a:rPr>
              <a:t>：市町村</a:t>
            </a:r>
            <a:r>
              <a:rPr lang="en-US" altLang="ja-JP" sz="1300" dirty="0" smtClean="0">
                <a:latin typeface="Meiryo UI" pitchFamily="50"/>
                <a:ea typeface="Meiryo UI" pitchFamily="50"/>
                <a:cs typeface="Meiryo UI" pitchFamily="50"/>
              </a:rPr>
              <a:t>10/10</a:t>
            </a:r>
            <a:r>
              <a:rPr lang="ja-JP" altLang="en-US" sz="1300" dirty="0" err="1" smtClean="0">
                <a:latin typeface="Meiryo UI" pitchFamily="50"/>
                <a:ea typeface="Meiryo UI" pitchFamily="50"/>
                <a:cs typeface="Meiryo UI" pitchFamily="50"/>
              </a:rPr>
              <a:t>、</a:t>
            </a:r>
            <a:r>
              <a:rPr lang="ja-JP" altLang="ja-JP" sz="1300" dirty="0" smtClean="0">
                <a:latin typeface="Meiryo UI" pitchFamily="50"/>
                <a:ea typeface="Meiryo UI" pitchFamily="50"/>
                <a:cs typeface="Meiryo UI" pitchFamily="50"/>
              </a:rPr>
              <a:t>民間事</a:t>
            </a:r>
            <a:r>
              <a:rPr lang="ja-JP" altLang="ja-JP" sz="1300" dirty="0">
                <a:latin typeface="Meiryo UI" pitchFamily="50"/>
                <a:ea typeface="Meiryo UI" pitchFamily="50"/>
                <a:cs typeface="Meiryo UI" pitchFamily="50"/>
              </a:rPr>
              <a:t>業者</a:t>
            </a:r>
            <a:r>
              <a:rPr lang="en-US" altLang="ja-JP" sz="1300" dirty="0" smtClean="0">
                <a:latin typeface="Meiryo UI" pitchFamily="50"/>
                <a:ea typeface="Meiryo UI" pitchFamily="50"/>
                <a:cs typeface="Meiryo UI" pitchFamily="50"/>
              </a:rPr>
              <a:t>1/3</a:t>
            </a:r>
          </a:p>
        </p:txBody>
      </p:sp>
      <p:sp>
        <p:nvSpPr>
          <p:cNvPr id="9" name="テキスト ボックス 11"/>
          <p:cNvSpPr txBox="1"/>
          <p:nvPr/>
        </p:nvSpPr>
        <p:spPr>
          <a:xfrm>
            <a:off x="4128074" y="2228758"/>
            <a:ext cx="4172260" cy="646331"/>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smtClean="0">
                <a:uFillTx/>
                <a:latin typeface="Meiryo UI" pitchFamily="50"/>
                <a:ea typeface="Meiryo UI" pitchFamily="50"/>
                <a:cs typeface="Meiryo UI" pitchFamily="50"/>
              </a:rPr>
              <a:t>・</a:t>
            </a:r>
            <a:r>
              <a:rPr lang="ja-JP" sz="1200" b="0" i="0" u="none" strike="noStrike" kern="1200" cap="none" spc="0" baseline="0" dirty="0">
                <a:uFillTx/>
                <a:latin typeface="Meiryo UI" pitchFamily="50"/>
                <a:ea typeface="Meiryo UI" pitchFamily="50"/>
                <a:cs typeface="Meiryo UI" pitchFamily="50"/>
              </a:rPr>
              <a:t>基金積立額：</a:t>
            </a:r>
            <a:r>
              <a:rPr lang="en-US" sz="1200" b="0" i="0" u="none" strike="noStrike" kern="1200" cap="none" spc="0" baseline="0" dirty="0">
                <a:uFillTx/>
                <a:latin typeface="Meiryo UI" pitchFamily="50"/>
                <a:ea typeface="Meiryo UI" pitchFamily="50"/>
                <a:cs typeface="Meiryo UI" pitchFamily="50"/>
              </a:rPr>
              <a:t>19</a:t>
            </a:r>
            <a:r>
              <a:rPr lang="ja-JP" sz="1200" b="0" i="0" u="none" strike="noStrike" kern="1200" cap="none" spc="0" baseline="0" dirty="0">
                <a:uFillTx/>
                <a:latin typeface="Meiryo UI" pitchFamily="50"/>
                <a:ea typeface="Meiryo UI" pitchFamily="50"/>
                <a:cs typeface="Meiryo UI" pitchFamily="50"/>
              </a:rPr>
              <a:t>億円（大阪府）、５億円（大阪市</a:t>
            </a:r>
            <a:r>
              <a:rPr lang="ja-JP" sz="1200" b="0" i="0" u="none" strike="noStrike" kern="1200" cap="none" spc="0" baseline="0" dirty="0" smtClean="0">
                <a:uFillTx/>
                <a:latin typeface="Meiryo UI" pitchFamily="50"/>
                <a:ea typeface="Meiryo UI" pitchFamily="50"/>
                <a:cs typeface="Meiryo UI" pitchFamily="50"/>
              </a:rPr>
              <a:t>）</a:t>
            </a:r>
            <a:endParaRPr lang="en-US" altLang="ja-JP" sz="1200" b="0" i="0" u="none" strike="noStrike" kern="1200" cap="none" spc="0" baseline="0" dirty="0" smtClean="0">
              <a:uFillTx/>
              <a:latin typeface="Meiryo UI" pitchFamily="50"/>
              <a:ea typeface="Meiryo UI" pitchFamily="50"/>
              <a:cs typeface="Meiryo UI" pitchFamily="50"/>
            </a:endParaRPr>
          </a:p>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altLang="en-US" sz="1200" kern="0" dirty="0" smtClean="0">
                <a:latin typeface="Meiryo UI" pitchFamily="50"/>
                <a:ea typeface="Meiryo UI" pitchFamily="50"/>
                <a:cs typeface="Meiryo UI" pitchFamily="50"/>
              </a:rPr>
              <a:t>・執行額：約</a:t>
            </a:r>
            <a:r>
              <a:rPr lang="en-US" altLang="ja-JP" sz="1200" kern="0" dirty="0" smtClean="0">
                <a:latin typeface="Meiryo UI" pitchFamily="50"/>
                <a:ea typeface="Meiryo UI" pitchFamily="50"/>
                <a:cs typeface="Meiryo UI" pitchFamily="50"/>
              </a:rPr>
              <a:t>17</a:t>
            </a:r>
            <a:r>
              <a:rPr lang="ja-JP" altLang="en-US" sz="1200" kern="0" dirty="0" smtClean="0">
                <a:latin typeface="Meiryo UI" pitchFamily="50"/>
                <a:ea typeface="Meiryo UI" pitchFamily="50"/>
                <a:cs typeface="Meiryo UI" pitchFamily="50"/>
              </a:rPr>
              <a:t>億円（大阪府）</a:t>
            </a:r>
            <a:endParaRPr lang="ja-JP" sz="1200" b="0" i="0" u="none" strike="noStrike" kern="1200" cap="none" spc="0" baseline="0" dirty="0">
              <a:uFillTx/>
              <a:latin typeface="Meiryo UI" pitchFamily="50"/>
              <a:ea typeface="Meiryo UI" pitchFamily="50"/>
              <a:cs typeface="Meiryo UI" pitchFamily="50"/>
            </a:endParaRPr>
          </a:p>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Meiryo UI" pitchFamily="50"/>
                <a:ea typeface="Meiryo UI" pitchFamily="50"/>
                <a:cs typeface="Meiryo UI" pitchFamily="50"/>
              </a:rPr>
              <a:t>・対象設備：</a:t>
            </a:r>
            <a:r>
              <a:rPr lang="ja-JP" sz="1200" b="0" i="0" u="none" strike="noStrike" kern="1200" cap="none" spc="0" baseline="0" dirty="0" smtClean="0">
                <a:uFillTx/>
                <a:latin typeface="Meiryo UI" pitchFamily="50"/>
                <a:ea typeface="Meiryo UI" pitchFamily="50"/>
                <a:cs typeface="Meiryo UI" pitchFamily="50"/>
              </a:rPr>
              <a:t>太陽光</a:t>
            </a:r>
            <a:r>
              <a:rPr lang="ja-JP" altLang="en-US" sz="1200" b="0" i="0" u="none" strike="noStrike" kern="1200" cap="none" spc="0" baseline="0" dirty="0" smtClean="0">
                <a:uFillTx/>
                <a:latin typeface="Meiryo UI" pitchFamily="50"/>
                <a:ea typeface="Meiryo UI" pitchFamily="50"/>
                <a:cs typeface="Meiryo UI" pitchFamily="50"/>
              </a:rPr>
              <a:t>発電設備</a:t>
            </a:r>
            <a:r>
              <a:rPr lang="ja-JP" sz="1200" b="0" i="0" u="none" strike="noStrike" kern="1200" cap="none" spc="0" baseline="0" dirty="0" smtClean="0">
                <a:uFillTx/>
                <a:latin typeface="Meiryo UI" pitchFamily="50"/>
                <a:ea typeface="Meiryo UI" pitchFamily="50"/>
                <a:cs typeface="Meiryo UI" pitchFamily="50"/>
              </a:rPr>
              <a:t>・</a:t>
            </a:r>
            <a:r>
              <a:rPr lang="ja-JP" sz="1200" b="0" i="0" u="none" strike="noStrike" kern="1200" cap="none" spc="0" baseline="0" dirty="0">
                <a:uFillTx/>
                <a:latin typeface="Meiryo UI" pitchFamily="50"/>
                <a:ea typeface="Meiryo UI" pitchFamily="50"/>
                <a:cs typeface="Meiryo UI" pitchFamily="50"/>
              </a:rPr>
              <a:t>蓄電池等</a:t>
            </a:r>
            <a:endParaRPr lang="en-US" sz="1200" b="0" i="0" u="none" strike="noStrike" kern="1200" cap="none" spc="0" baseline="0" dirty="0">
              <a:uFillTx/>
              <a:latin typeface="Meiryo UI" pitchFamily="50"/>
              <a:ea typeface="Meiryo UI" pitchFamily="50"/>
              <a:cs typeface="Meiryo UI" pitchFamily="50"/>
            </a:endParaRPr>
          </a:p>
        </p:txBody>
      </p:sp>
      <p:sp>
        <p:nvSpPr>
          <p:cNvPr id="10" name="テキスト ボックス 13"/>
          <p:cNvSpPr txBox="1"/>
          <p:nvPr/>
        </p:nvSpPr>
        <p:spPr>
          <a:xfrm>
            <a:off x="3979854" y="4080335"/>
            <a:ext cx="5550512" cy="892552"/>
          </a:xfrm>
          <a:prstGeom prst="rect">
            <a:avLst/>
          </a:prstGeom>
          <a:noFill/>
          <a:ln w="6350">
            <a:solidFill>
              <a:schemeClr val="accent1"/>
            </a:solidFill>
            <a:prstDash val="sysDot"/>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i="0" u="none" strike="noStrike" kern="1200" cap="none" spc="0" baseline="0" dirty="0" smtClean="0">
                <a:uFillTx/>
                <a:latin typeface="Meiryo UI" pitchFamily="50"/>
                <a:ea typeface="Meiryo UI" pitchFamily="50"/>
                <a:cs typeface="Meiryo UI" pitchFamily="50"/>
              </a:rPr>
              <a:t>大阪市</a:t>
            </a:r>
            <a:endParaRPr lang="en-US" sz="1300" i="0" u="none" strike="noStrike" kern="1200" cap="none" spc="0" baseline="0" dirty="0">
              <a:uFillTx/>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dirty="0">
                <a:latin typeface="Meiryo UI" pitchFamily="50"/>
                <a:ea typeface="Meiryo UI" pitchFamily="50"/>
                <a:cs typeface="Meiryo UI" pitchFamily="50"/>
              </a:rPr>
              <a:t>○</a:t>
            </a:r>
            <a:r>
              <a:rPr lang="ja-JP" sz="1300" b="0" i="0" u="none" strike="noStrike" kern="1200" cap="none" spc="0" baseline="0" dirty="0" smtClean="0">
                <a:uFillTx/>
                <a:latin typeface="Meiryo UI" pitchFamily="50"/>
                <a:ea typeface="Meiryo UI" pitchFamily="50"/>
                <a:cs typeface="Meiryo UI" pitchFamily="50"/>
              </a:rPr>
              <a:t>対象</a:t>
            </a:r>
            <a:r>
              <a:rPr lang="ja-JP" sz="1300" b="0" i="0" u="none" strike="noStrike" kern="1200" cap="none" spc="0" baseline="0" dirty="0">
                <a:uFillTx/>
                <a:latin typeface="Meiryo UI" pitchFamily="50"/>
                <a:ea typeface="Meiryo UI" pitchFamily="50"/>
                <a:cs typeface="Meiryo UI" pitchFamily="50"/>
              </a:rPr>
              <a:t>施設</a:t>
            </a:r>
            <a:r>
              <a:rPr lang="ja-JP" sz="1300" b="0" i="0" u="none" strike="noStrike" kern="1200" cap="none" spc="0" baseline="0" dirty="0" smtClean="0">
                <a:uFillTx/>
                <a:latin typeface="Meiryo UI" pitchFamily="50"/>
                <a:ea typeface="Meiryo UI" pitchFamily="50"/>
                <a:cs typeface="Meiryo UI" pitchFamily="50"/>
              </a:rPr>
              <a:t>：</a:t>
            </a:r>
            <a:r>
              <a:rPr lang="ja-JP" altLang="en-US" sz="1300" dirty="0">
                <a:latin typeface="Meiryo UI" pitchFamily="50"/>
                <a:ea typeface="Meiryo UI" pitchFamily="50"/>
                <a:cs typeface="Meiryo UI" pitchFamily="50"/>
              </a:rPr>
              <a:t>大阪市地域防災計画に位置づけられた防災拠点や避難所又</a:t>
            </a:r>
            <a:r>
              <a:rPr lang="ja-JP" altLang="en-US" sz="1300" dirty="0" smtClean="0">
                <a:latin typeface="Meiryo UI" pitchFamily="50"/>
                <a:ea typeface="Meiryo UI" pitchFamily="50"/>
                <a:cs typeface="Meiryo UI" pitchFamily="50"/>
              </a:rPr>
              <a:t>は</a:t>
            </a:r>
            <a:endParaRPr lang="en-US" altLang="ja-JP" sz="1300" dirty="0" smtClean="0">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altLang="en-US" sz="1300" dirty="0">
                <a:latin typeface="Meiryo UI" pitchFamily="50"/>
                <a:ea typeface="Meiryo UI" pitchFamily="50"/>
                <a:cs typeface="Meiryo UI" pitchFamily="50"/>
              </a:rPr>
              <a:t>　</a:t>
            </a:r>
            <a:r>
              <a:rPr lang="ja-JP" altLang="en-US" sz="1300" dirty="0" smtClean="0">
                <a:latin typeface="Meiryo UI" pitchFamily="50"/>
                <a:ea typeface="Meiryo UI" pitchFamily="50"/>
                <a:cs typeface="Meiryo UI" pitchFamily="50"/>
              </a:rPr>
              <a:t>　　　　　　　　 防災</a:t>
            </a:r>
            <a:r>
              <a:rPr lang="ja-JP" altLang="en-US" sz="1300" dirty="0">
                <a:latin typeface="Meiryo UI" pitchFamily="50"/>
                <a:ea typeface="Meiryo UI" pitchFamily="50"/>
                <a:cs typeface="Meiryo UI" pitchFamily="50"/>
              </a:rPr>
              <a:t>に関する協定を締結している施設等</a:t>
            </a:r>
            <a:endParaRPr lang="en-US" sz="1300" b="0" i="0" u="none" strike="noStrike" kern="1200" cap="none" spc="0" baseline="0" dirty="0">
              <a:uFillTx/>
              <a:latin typeface="Meiryo UI" pitchFamily="50"/>
              <a:ea typeface="Meiryo UI" pitchFamily="50"/>
              <a:cs typeface="Meiryo UI" pitchFamily="50"/>
            </a:endParaRPr>
          </a:p>
          <a:p>
            <a:pPr marL="720720" marR="0" lvl="0" indent="-72072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b="0" i="0" u="none" strike="noStrike" kern="1200" cap="none" spc="0" baseline="0" dirty="0" smtClean="0">
                <a:uFillTx/>
                <a:latin typeface="Meiryo UI" pitchFamily="50"/>
                <a:ea typeface="Meiryo UI" pitchFamily="50"/>
                <a:cs typeface="Meiryo UI" pitchFamily="50"/>
              </a:rPr>
              <a:t>○</a:t>
            </a:r>
            <a:r>
              <a:rPr lang="ja-JP" sz="1300" b="0" i="0" u="none" strike="noStrike" kern="1200" cap="none" spc="0" baseline="0" dirty="0" smtClean="0">
                <a:uFillTx/>
                <a:latin typeface="Meiryo UI" pitchFamily="50"/>
                <a:ea typeface="Meiryo UI" pitchFamily="50"/>
                <a:cs typeface="Meiryo UI" pitchFamily="50"/>
              </a:rPr>
              <a:t>補助率：市有</a:t>
            </a:r>
            <a:r>
              <a:rPr lang="ja-JP" sz="1300" b="0" i="0" u="none" strike="noStrike" kern="1200" cap="none" spc="0" baseline="0" dirty="0">
                <a:uFillTx/>
                <a:latin typeface="Meiryo UI" pitchFamily="50"/>
                <a:ea typeface="Meiryo UI" pitchFamily="50"/>
                <a:cs typeface="Meiryo UI" pitchFamily="50"/>
              </a:rPr>
              <a:t>施設</a:t>
            </a:r>
            <a:r>
              <a:rPr lang="en-US" sz="1300" b="0" i="0" u="none" strike="noStrike" kern="1200" cap="none" spc="0" baseline="0" dirty="0">
                <a:uFillTx/>
                <a:latin typeface="Meiryo UI" pitchFamily="50"/>
                <a:ea typeface="Meiryo UI" pitchFamily="50"/>
                <a:cs typeface="Meiryo UI" pitchFamily="50"/>
              </a:rPr>
              <a:t>10/10</a:t>
            </a:r>
            <a:r>
              <a:rPr lang="ja-JP" sz="1300" b="0" i="0" u="none" strike="noStrike" kern="1200" cap="none" spc="0" baseline="0" dirty="0" err="1">
                <a:uFillTx/>
                <a:latin typeface="Meiryo UI" pitchFamily="50"/>
                <a:ea typeface="Meiryo UI" pitchFamily="50"/>
                <a:cs typeface="Meiryo UI" pitchFamily="50"/>
              </a:rPr>
              <a:t>、</a:t>
            </a:r>
            <a:r>
              <a:rPr lang="ja-JP" sz="1300" b="0" i="0" u="none" strike="noStrike" kern="1200" cap="none" spc="0" baseline="0" dirty="0">
                <a:uFillTx/>
                <a:latin typeface="Meiryo UI" pitchFamily="50"/>
                <a:ea typeface="Meiryo UI" pitchFamily="50"/>
                <a:cs typeface="Meiryo UI" pitchFamily="50"/>
              </a:rPr>
              <a:t>民間事業者</a:t>
            </a:r>
            <a:r>
              <a:rPr lang="en-US" sz="1300" b="0" i="0" u="none" strike="noStrike" kern="1200" cap="none" spc="0" baseline="0" dirty="0" smtClean="0">
                <a:uFillTx/>
                <a:latin typeface="Meiryo UI" pitchFamily="50"/>
                <a:ea typeface="Meiryo UI" pitchFamily="50"/>
                <a:cs typeface="Meiryo UI" pitchFamily="50"/>
              </a:rPr>
              <a:t>1/3</a:t>
            </a:r>
            <a:endParaRPr lang="en-US" sz="1300" b="0" i="0" u="none" strike="noStrike" kern="1200" cap="none" spc="0" baseline="0" dirty="0">
              <a:uFillTx/>
              <a:latin typeface="Meiryo UI" pitchFamily="50"/>
              <a:ea typeface="Meiryo UI" pitchFamily="50"/>
              <a:cs typeface="Meiryo UI" pitchFamily="50"/>
            </a:endParaRPr>
          </a:p>
        </p:txBody>
      </p:sp>
      <p:grpSp>
        <p:nvGrpSpPr>
          <p:cNvPr id="4" name="グループ化 3"/>
          <p:cNvGrpSpPr/>
          <p:nvPr/>
        </p:nvGrpSpPr>
        <p:grpSpPr>
          <a:xfrm>
            <a:off x="297132" y="4929807"/>
            <a:ext cx="3287716" cy="1667545"/>
            <a:chOff x="5106019" y="4991654"/>
            <a:chExt cx="3287716" cy="1667545"/>
          </a:xfrm>
        </p:grpSpPr>
        <p:sp>
          <p:nvSpPr>
            <p:cNvPr id="27" name="正方形/長方形 32"/>
            <p:cNvSpPr/>
            <p:nvPr/>
          </p:nvSpPr>
          <p:spPr>
            <a:xfrm>
              <a:off x="5106019" y="5836203"/>
              <a:ext cx="3287716" cy="822996"/>
            </a:xfrm>
            <a:prstGeom prst="rect">
              <a:avLst/>
            </a:prstGeom>
            <a:gradFill>
              <a:gsLst>
                <a:gs pos="0">
                  <a:srgbClr val="F6FAE8"/>
                </a:gs>
                <a:gs pos="100000">
                  <a:srgbClr val="D1E78B"/>
                </a:gs>
              </a:gsLst>
              <a:lin ang="5400000"/>
            </a:gradFill>
            <a:ln>
              <a:noFill/>
              <a:prstDash val="solid"/>
            </a:ln>
          </p:spPr>
          <p:txBody>
            <a:bodyPr vert="horz" wrap="square" lIns="91440" tIns="45720" rIns="91440" bIns="45720" anchor="ctr" anchorCtr="0" compatLnSpc="1"/>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rPr>
                <a:t>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ＭＳ Ｐゴシック" pitchFamily="50"/>
                </a:rPr>
                <a:t>災害</a:t>
              </a:r>
              <a:r>
                <a:rPr lang="ja-JP"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rPr>
                <a:t>時に必要となる電力の確保</a:t>
              </a:r>
              <a:endParaRPr lang="ja-JP" sz="18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pic>
          <p:nvPicPr>
            <p:cNvPr id="28" name="Picture 46" descr="http://4.bp.blogspot.com/-QmUzqVxhx-Y/UV1JNWyQOeI/AAAAAAAAPVc/9tkLg0rLdqg/s1600/light_keikoutou2.png"/>
            <p:cNvPicPr>
              <a:picLocks noChangeAspect="1"/>
            </p:cNvPicPr>
            <p:nvPr/>
          </p:nvPicPr>
          <p:blipFill>
            <a:blip r:embed="rId2" cstate="print"/>
            <a:srcRect/>
            <a:stretch>
              <a:fillRect/>
            </a:stretch>
          </p:blipFill>
          <p:spPr>
            <a:xfrm>
              <a:off x="5345263" y="5934693"/>
              <a:ext cx="1054202" cy="400205"/>
            </a:xfrm>
            <a:prstGeom prst="rect">
              <a:avLst/>
            </a:prstGeom>
            <a:noFill/>
            <a:ln>
              <a:noFill/>
            </a:ln>
          </p:spPr>
        </p:pic>
        <p:pic>
          <p:nvPicPr>
            <p:cNvPr id="29" name="図 18" descr="C:\Users\utukit\AppData\Local\Microsoft\Windows\Temporary Internet Files\Content.IE5\AWNA5TTO\MC900431540[1].png"/>
            <p:cNvPicPr>
              <a:picLocks noChangeAspect="1"/>
            </p:cNvPicPr>
            <p:nvPr/>
          </p:nvPicPr>
          <p:blipFill>
            <a:blip r:embed="rId3" cstate="print"/>
            <a:srcRect/>
            <a:stretch>
              <a:fillRect/>
            </a:stretch>
          </p:blipFill>
          <p:spPr>
            <a:xfrm>
              <a:off x="6622561" y="5862684"/>
              <a:ext cx="565090" cy="540154"/>
            </a:xfrm>
            <a:prstGeom prst="rect">
              <a:avLst/>
            </a:prstGeom>
            <a:noFill/>
            <a:ln>
              <a:noFill/>
            </a:ln>
          </p:spPr>
        </p:pic>
        <p:pic>
          <p:nvPicPr>
            <p:cNvPr id="30" name="Picture 29" descr="C:\Users\utukit\AppData\Local\Microsoft\Windows\Temporary Internet Files\Content.IE5\Q7NE175B\MC900426066[1].wmf"/>
            <p:cNvPicPr>
              <a:picLocks noChangeAspect="1"/>
            </p:cNvPicPr>
            <p:nvPr/>
          </p:nvPicPr>
          <p:blipFill>
            <a:blip r:embed="rId4" cstate="print"/>
            <a:srcRect/>
            <a:stretch>
              <a:fillRect/>
            </a:stretch>
          </p:blipFill>
          <p:spPr>
            <a:xfrm>
              <a:off x="7702641" y="5862684"/>
              <a:ext cx="403058" cy="476667"/>
            </a:xfrm>
            <a:prstGeom prst="rect">
              <a:avLst/>
            </a:prstGeom>
            <a:noFill/>
            <a:ln>
              <a:noFill/>
            </a:ln>
          </p:spPr>
        </p:pic>
        <p:sp>
          <p:nvSpPr>
            <p:cNvPr id="31" name="正方形/長方形 34"/>
            <p:cNvSpPr/>
            <p:nvPr/>
          </p:nvSpPr>
          <p:spPr>
            <a:xfrm>
              <a:off x="5106019" y="4991654"/>
              <a:ext cx="1354683" cy="637794"/>
            </a:xfrm>
            <a:prstGeom prst="rect">
              <a:avLst/>
            </a:prstGeom>
            <a:gradFill>
              <a:gsLst>
                <a:gs pos="0">
                  <a:srgbClr val="F6FAE8"/>
                </a:gs>
                <a:gs pos="100000">
                  <a:srgbClr val="D1E78B"/>
                </a:gs>
              </a:gsLst>
              <a:lin ang="5400000"/>
            </a:gra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rPr>
                <a:t>太陽光発電</a:t>
              </a:r>
              <a:endParaRPr lang="ja-JP" sz="18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sp>
          <p:nvSpPr>
            <p:cNvPr id="32" name="正方形/長方形 33"/>
            <p:cNvSpPr/>
            <p:nvPr/>
          </p:nvSpPr>
          <p:spPr>
            <a:xfrm>
              <a:off x="6873355" y="4991654"/>
              <a:ext cx="1376364" cy="633487"/>
            </a:xfrm>
            <a:prstGeom prst="rect">
              <a:avLst/>
            </a:prstGeom>
            <a:gradFill>
              <a:gsLst>
                <a:gs pos="0">
                  <a:srgbClr val="F6FAE8"/>
                </a:gs>
                <a:gs pos="100000">
                  <a:srgbClr val="D1E78B"/>
                </a:gs>
              </a:gsLst>
              <a:lin ang="5400000"/>
            </a:gra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rPr>
                <a:t>蓄電池</a:t>
              </a:r>
              <a:endParaRPr lang="ja-JP" sz="18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sp>
          <p:nvSpPr>
            <p:cNvPr id="33" name="下矢印 35"/>
            <p:cNvSpPr/>
            <p:nvPr/>
          </p:nvSpPr>
          <p:spPr>
            <a:xfrm>
              <a:off x="5398408" y="5574593"/>
              <a:ext cx="737555" cy="333015"/>
            </a:xfrm>
            <a:custGeom>
              <a:avLst>
                <a:gd name="f0" fmla="val 13488"/>
                <a:gd name="f1" fmla="val 375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4F81BD"/>
            </a:solidFill>
            <a:ln w="25402">
              <a:solidFill>
                <a:srgbClr val="385D8A"/>
              </a:solidFill>
              <a:prstDash val="solid"/>
              <a:miter/>
            </a:ln>
          </p:spPr>
          <p:txBody>
            <a:bodyPr vert="horz" wrap="square" lIns="91440" tIns="45720" rIns="91440" bIns="45720" anchor="ctr" anchorCtr="1" compatLnSpc="1"/>
            <a:lstStyle/>
            <a:p>
              <a:pPr marL="0" marR="0" lvl="0" indent="0" algn="ctr" defTabSz="914400" rtl="0" fontAlgn="auto" hangingPunct="1">
                <a:lnSpc>
                  <a:spcPct val="112000"/>
                </a:lnSpc>
                <a:spcBef>
                  <a:spcPts val="0"/>
                </a:spcBef>
                <a:spcAft>
                  <a:spcPts val="0"/>
                </a:spcAft>
                <a:buNone/>
                <a:tabLst/>
                <a:defRPr sz="1800" b="0" i="0" u="none" strike="noStrike" kern="0" cap="none" spc="0" baseline="0">
                  <a:solidFill>
                    <a:srgbClr val="000000"/>
                  </a:solidFill>
                  <a:uFillTx/>
                </a:defRPr>
              </a:pPr>
              <a:r>
                <a:rPr lang="ja-JP" sz="1100" b="0" i="0" u="none" strike="noStrike" kern="1200" cap="none" spc="0" baseline="0" dirty="0">
                  <a:solidFill>
                    <a:srgbClr val="FFFFFF"/>
                  </a:solidFill>
                  <a:uFillTx/>
                  <a:latin typeface="Meiryo UI" panose="020B0604030504040204" pitchFamily="50" charset="-128"/>
                  <a:ea typeface="Meiryo UI" panose="020B0604030504040204" pitchFamily="50" charset="-128"/>
                  <a:cs typeface="ＭＳ Ｐゴシック" pitchFamily="50"/>
                </a:rPr>
                <a:t>供給</a:t>
              </a:r>
              <a:endParaRPr lang="ja-JP" sz="18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pic>
          <p:nvPicPr>
            <p:cNvPr id="34" name="図 6" descr="http://msp.c.yimg.jp/yjimage?q=LimSaLMXyLGnAPcsr8_gJBOKj_4I2Nlr9wh073Rm22Yvy5T7xZBG75XIUdKKgH0DeCMXFESmsSkAXBp0vwrVHatuUFbGYo9VmSZwTaFveUm_mM9WjyXmRGqOtl1lxgj4X4E-&amp;sig=12tnr9r7a&amp;x=94&amp;y=127">
              <a:hlinkClick r:id="rId5"/>
            </p:cNvPr>
            <p:cNvPicPr>
              <a:picLocks noChangeAspect="1"/>
            </p:cNvPicPr>
            <p:nvPr/>
          </p:nvPicPr>
          <p:blipFill>
            <a:blip r:embed="rId6" cstate="print"/>
            <a:srcRect/>
            <a:stretch>
              <a:fillRect/>
            </a:stretch>
          </p:blipFill>
          <p:spPr>
            <a:xfrm>
              <a:off x="7342496" y="5013920"/>
              <a:ext cx="507354" cy="382740"/>
            </a:xfrm>
            <a:prstGeom prst="rect">
              <a:avLst/>
            </a:prstGeom>
            <a:noFill/>
            <a:ln>
              <a:noFill/>
            </a:ln>
          </p:spPr>
        </p:pic>
        <p:pic>
          <p:nvPicPr>
            <p:cNvPr id="35" name="図 5" descr="http://msp.c.yimg.jp/yjimage?q=ba69AbgXyLHEEHD874_aSy2Jjo0ztQmXKJn0OkAyqFBCDeT7RGqgFdB7ceZwSsANJB65otRZT1rSIzyWPZo_bv.wJH7NwgX5soePLtydk0MtW7VzI8KE2NObS5dipfsA6sg-&amp;sig=12t7g5lld&amp;x=170&amp;y=72">
              <a:hlinkClick r:id="rId7"/>
            </p:cNvPr>
            <p:cNvPicPr>
              <a:picLocks noChangeAspect="1"/>
            </p:cNvPicPr>
            <p:nvPr/>
          </p:nvPicPr>
          <p:blipFill>
            <a:blip r:embed="rId8" cstate="print"/>
            <a:srcRect/>
            <a:stretch>
              <a:fillRect/>
            </a:stretch>
          </p:blipFill>
          <p:spPr>
            <a:xfrm>
              <a:off x="5350989" y="4991654"/>
              <a:ext cx="890250" cy="375617"/>
            </a:xfrm>
            <a:prstGeom prst="rect">
              <a:avLst/>
            </a:prstGeom>
            <a:noFill/>
            <a:ln>
              <a:noFill/>
            </a:ln>
          </p:spPr>
        </p:pic>
        <p:sp>
          <p:nvSpPr>
            <p:cNvPr id="36" name="下矢印 35"/>
            <p:cNvSpPr/>
            <p:nvPr/>
          </p:nvSpPr>
          <p:spPr>
            <a:xfrm>
              <a:off x="7199785" y="5593622"/>
              <a:ext cx="737555" cy="333015"/>
            </a:xfrm>
            <a:custGeom>
              <a:avLst>
                <a:gd name="f0" fmla="val 13488"/>
                <a:gd name="f1" fmla="val 375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4F81BD"/>
            </a:solidFill>
            <a:ln w="25402">
              <a:solidFill>
                <a:srgbClr val="385D8A"/>
              </a:solidFill>
              <a:prstDash val="solid"/>
              <a:miter/>
            </a:ln>
          </p:spPr>
          <p:txBody>
            <a:bodyPr vert="horz" wrap="square" lIns="91440" tIns="45720" rIns="91440" bIns="45720" anchor="ctr" anchorCtr="1" compatLnSpc="1"/>
            <a:lstStyle/>
            <a:p>
              <a:pPr marL="0" marR="0" lvl="0" indent="0" algn="ctr" defTabSz="914400" rtl="0" fontAlgn="auto" hangingPunct="1">
                <a:lnSpc>
                  <a:spcPct val="112000"/>
                </a:lnSpc>
                <a:spcBef>
                  <a:spcPts val="0"/>
                </a:spcBef>
                <a:spcAft>
                  <a:spcPts val="0"/>
                </a:spcAft>
                <a:buNone/>
                <a:tabLst/>
                <a:defRPr sz="1800" b="0" i="0" u="none" strike="noStrike" kern="0" cap="none" spc="0" baseline="0">
                  <a:solidFill>
                    <a:srgbClr val="000000"/>
                  </a:solidFill>
                  <a:uFillTx/>
                </a:defRPr>
              </a:pPr>
              <a:r>
                <a:rPr lang="ja-JP" sz="1100" b="0" i="0" u="none" strike="noStrike" kern="1200" cap="none" spc="0" baseline="0">
                  <a:solidFill>
                    <a:srgbClr val="FFFFFF"/>
                  </a:solidFill>
                  <a:uFillTx/>
                  <a:latin typeface="Meiryo UI" panose="020B0604030504040204" pitchFamily="50" charset="-128"/>
                  <a:ea typeface="Meiryo UI" panose="020B0604030504040204" pitchFamily="50" charset="-128"/>
                  <a:cs typeface="ＭＳ Ｐゴシック" pitchFamily="50"/>
                </a:rPr>
                <a:t>供給</a:t>
              </a:r>
              <a:endParaRPr lang="ja-JP" sz="18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sp>
          <p:nvSpPr>
            <p:cNvPr id="37" name="右矢印 29"/>
            <p:cNvSpPr/>
            <p:nvPr/>
          </p:nvSpPr>
          <p:spPr>
            <a:xfrm>
              <a:off x="6446320" y="5150540"/>
              <a:ext cx="553678" cy="484183"/>
            </a:xfrm>
            <a:custGeom>
              <a:avLst>
                <a:gd name="f0" fmla="val 12928"/>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4F81BD"/>
            </a:solidFill>
            <a:ln w="25402">
              <a:solidFill>
                <a:srgbClr val="385D8A"/>
              </a:solidFill>
              <a:prstDash val="solid"/>
              <a:miter/>
            </a:ln>
          </p:spPr>
          <p:txBody>
            <a:bodyPr vert="horz" wrap="squar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100" b="0" i="0" u="none" strike="noStrike" kern="1200" cap="none" spc="0" baseline="0">
                  <a:solidFill>
                    <a:srgbClr val="FFFFFF"/>
                  </a:solidFill>
                  <a:uFillTx/>
                  <a:latin typeface="Meiryo UI" panose="020B0604030504040204" pitchFamily="50" charset="-128"/>
                  <a:ea typeface="Meiryo UI" panose="020B0604030504040204" pitchFamily="50" charset="-128"/>
                  <a:cs typeface="ＭＳ Ｐゴシック" pitchFamily="50"/>
                </a:rPr>
                <a:t>充電</a:t>
              </a:r>
              <a:endParaRPr lang="ja-JP" sz="18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grpSp>
      <p:grpSp>
        <p:nvGrpSpPr>
          <p:cNvPr id="41" name="グループ化 40"/>
          <p:cNvGrpSpPr/>
          <p:nvPr/>
        </p:nvGrpSpPr>
        <p:grpSpPr>
          <a:xfrm>
            <a:off x="655973" y="1916698"/>
            <a:ext cx="2928875" cy="3024470"/>
            <a:chOff x="6848666" y="2002750"/>
            <a:chExt cx="2928875" cy="3024470"/>
          </a:xfrm>
        </p:grpSpPr>
        <p:sp>
          <p:nvSpPr>
            <p:cNvPr id="11" name="テキスト ボックス 14"/>
            <p:cNvSpPr txBox="1"/>
            <p:nvPr/>
          </p:nvSpPr>
          <p:spPr>
            <a:xfrm>
              <a:off x="6859860" y="2002750"/>
              <a:ext cx="1447120" cy="307777"/>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＜事業フロー＞</a:t>
              </a:r>
              <a:endParaRPr lang="en-US" sz="14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2" name="正方形/長方形 15"/>
            <p:cNvSpPr/>
            <p:nvPr/>
          </p:nvSpPr>
          <p:spPr>
            <a:xfrm>
              <a:off x="8045750" y="2242171"/>
              <a:ext cx="1121017" cy="355473"/>
            </a:xfrm>
            <a:prstGeom prst="rect">
              <a:avLst/>
            </a:prstGeom>
            <a:solidFill>
              <a:srgbClr val="FFFFFF"/>
            </a:solidFill>
            <a:ln w="6345">
              <a:solidFill>
                <a:srgbClr val="4F81B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環境省</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cxnSp>
          <p:nvCxnSpPr>
            <p:cNvPr id="15" name="カギ線コネクタ 19"/>
            <p:cNvCxnSpPr>
              <a:stCxn id="12" idx="2"/>
              <a:endCxn id="13" idx="0"/>
            </p:cNvCxnSpPr>
            <p:nvPr/>
          </p:nvCxnSpPr>
          <p:spPr>
            <a:xfrm rot="5400000">
              <a:off x="8254644" y="2577937"/>
              <a:ext cx="331909" cy="371322"/>
            </a:xfrm>
            <a:prstGeom prst="bentConnector3">
              <a:avLst>
                <a:gd name="adj1" fmla="val 50000"/>
              </a:avLst>
            </a:prstGeom>
            <a:noFill/>
            <a:ln w="9528">
              <a:solidFill>
                <a:srgbClr val="4A7EBB"/>
              </a:solidFill>
              <a:prstDash val="solid"/>
              <a:tailEnd type="arrow"/>
            </a:ln>
          </p:spPr>
        </p:cxnSp>
        <p:cxnSp>
          <p:nvCxnSpPr>
            <p:cNvPr id="16" name="カギ線コネクタ 21"/>
            <p:cNvCxnSpPr>
              <a:stCxn id="12" idx="2"/>
              <a:endCxn id="14" idx="0"/>
            </p:cNvCxnSpPr>
            <p:nvPr/>
          </p:nvCxnSpPr>
          <p:spPr>
            <a:xfrm rot="16200000" flipH="1">
              <a:off x="8632684" y="2571219"/>
              <a:ext cx="331909" cy="384758"/>
            </a:xfrm>
            <a:prstGeom prst="bentConnector3">
              <a:avLst>
                <a:gd name="adj1" fmla="val 50000"/>
              </a:avLst>
            </a:prstGeom>
            <a:noFill/>
            <a:ln w="9528">
              <a:solidFill>
                <a:srgbClr val="4A7EBB"/>
              </a:solidFill>
              <a:prstDash val="solid"/>
              <a:tailEnd type="arrow"/>
            </a:ln>
          </p:spPr>
        </p:cxnSp>
        <p:sp>
          <p:nvSpPr>
            <p:cNvPr id="17" name="テキスト ボックス 24"/>
            <p:cNvSpPr txBox="1"/>
            <p:nvPr/>
          </p:nvSpPr>
          <p:spPr>
            <a:xfrm>
              <a:off x="7492758" y="2643977"/>
              <a:ext cx="723564" cy="276999"/>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19</a:t>
              </a: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億円</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8" name="テキスト ボックス 25"/>
            <p:cNvSpPr txBox="1"/>
            <p:nvPr/>
          </p:nvSpPr>
          <p:spPr>
            <a:xfrm>
              <a:off x="9053977" y="2652554"/>
              <a:ext cx="723564" cy="276999"/>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5</a:t>
              </a: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億円</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9" name="角丸四角形 42"/>
            <p:cNvSpPr/>
            <p:nvPr/>
          </p:nvSpPr>
          <p:spPr>
            <a:xfrm>
              <a:off x="7869180" y="3473822"/>
              <a:ext cx="1495784" cy="36003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府･市でそれぞれ</a:t>
              </a:r>
              <a:endParaRPr lang="en-US"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基金造成</a:t>
              </a:r>
              <a:endParaRPr lang="en-US"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p:txBody>
        </p:sp>
        <p:cxnSp>
          <p:nvCxnSpPr>
            <p:cNvPr id="20" name="直線矢印コネクタ 43"/>
            <p:cNvCxnSpPr>
              <a:stCxn id="14" idx="1"/>
              <a:endCxn id="19" idx="0"/>
            </p:cNvCxnSpPr>
            <p:nvPr/>
          </p:nvCxnSpPr>
          <p:spPr>
            <a:xfrm>
              <a:off x="8617071" y="3112735"/>
              <a:ext cx="1" cy="361087"/>
            </a:xfrm>
            <a:prstGeom prst="straightConnector1">
              <a:avLst/>
            </a:prstGeom>
            <a:noFill/>
            <a:ln w="9528">
              <a:solidFill>
                <a:srgbClr val="4A7EBB"/>
              </a:solidFill>
              <a:prstDash val="solid"/>
              <a:tailEnd type="arrow"/>
            </a:ln>
          </p:spPr>
        </p:cxnSp>
        <p:sp>
          <p:nvSpPr>
            <p:cNvPr id="21" name="角丸四角形 46"/>
            <p:cNvSpPr/>
            <p:nvPr/>
          </p:nvSpPr>
          <p:spPr>
            <a:xfrm>
              <a:off x="7869180" y="4049886"/>
              <a:ext cx="1495784" cy="37410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公募･補助金交付</a:t>
              </a:r>
            </a:p>
          </p:txBody>
        </p:sp>
        <p:cxnSp>
          <p:nvCxnSpPr>
            <p:cNvPr id="22" name="直線矢印コネクタ 49"/>
            <p:cNvCxnSpPr>
              <a:stCxn id="19" idx="2"/>
              <a:endCxn id="21" idx="0"/>
            </p:cNvCxnSpPr>
            <p:nvPr/>
          </p:nvCxnSpPr>
          <p:spPr>
            <a:xfrm>
              <a:off x="8617072" y="3833857"/>
              <a:ext cx="0" cy="216029"/>
            </a:xfrm>
            <a:prstGeom prst="straightConnector1">
              <a:avLst/>
            </a:prstGeom>
            <a:noFill/>
            <a:ln w="9528">
              <a:solidFill>
                <a:srgbClr val="4A7EBB"/>
              </a:solidFill>
              <a:prstDash val="solid"/>
              <a:tailEnd type="arrow"/>
            </a:ln>
          </p:spPr>
        </p:cxnSp>
        <p:sp>
          <p:nvSpPr>
            <p:cNvPr id="23" name="角丸四角形 61"/>
            <p:cNvSpPr/>
            <p:nvPr/>
          </p:nvSpPr>
          <p:spPr>
            <a:xfrm>
              <a:off x="6887098" y="4049886"/>
              <a:ext cx="802200" cy="36004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事業</a:t>
              </a:r>
              <a:r>
                <a:rPr lang="ja-JP" sz="1050" b="0"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Meiryo UI" pitchFamily="50"/>
                </a:rPr>
                <a:t>評価</a:t>
              </a:r>
              <a:endParaRPr lang="en-US" altLang="ja-JP" sz="1050" b="0"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Meiryo UI"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b="0"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Meiryo UI" pitchFamily="50"/>
                </a:rPr>
                <a:t>委員会</a:t>
              </a:r>
              <a:endParaRPr lang="en-US" sz="105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24" name="角丸四角形 62"/>
            <p:cNvSpPr/>
            <p:nvPr/>
          </p:nvSpPr>
          <p:spPr>
            <a:xfrm>
              <a:off x="7862348" y="4625950"/>
              <a:ext cx="1502615" cy="36003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事業実施</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cxnSp>
          <p:nvCxnSpPr>
            <p:cNvPr id="25" name="直線矢印コネクタ 75"/>
            <p:cNvCxnSpPr>
              <a:stCxn id="21" idx="2"/>
              <a:endCxn id="24" idx="0"/>
            </p:cNvCxnSpPr>
            <p:nvPr/>
          </p:nvCxnSpPr>
          <p:spPr>
            <a:xfrm flipH="1">
              <a:off x="8613656" y="4423994"/>
              <a:ext cx="3416" cy="201956"/>
            </a:xfrm>
            <a:prstGeom prst="straightConnector1">
              <a:avLst/>
            </a:prstGeom>
            <a:noFill/>
            <a:ln w="9528">
              <a:solidFill>
                <a:srgbClr val="4A7EBB"/>
              </a:solidFill>
              <a:prstDash val="solid"/>
              <a:tailEnd type="arrow"/>
            </a:ln>
          </p:spPr>
        </p:cxnSp>
        <p:sp>
          <p:nvSpPr>
            <p:cNvPr id="26" name="テキスト ボックス 156"/>
            <p:cNvSpPr txBox="1"/>
            <p:nvPr/>
          </p:nvSpPr>
          <p:spPr>
            <a:xfrm>
              <a:off x="6848666" y="4657888"/>
              <a:ext cx="1150097" cy="369332"/>
            </a:xfrm>
            <a:prstGeom prst="rect">
              <a:avLst/>
            </a:prstGeom>
            <a:noFill/>
            <a:ln>
              <a:noFill/>
            </a:ln>
          </p:spPr>
          <p:txBody>
            <a:bodyPr vert="horz" wrap="square" lIns="91440" tIns="45720" rIns="91440" bIns="45720" anchor="t" anchorCtr="0" compatLnSpc="1">
              <a:spAutoFit/>
            </a:bodyPr>
            <a:lstStyle/>
            <a:p>
              <a:pPr marL="87316" marR="0" lvl="0" indent="-87316"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a:t>
              </a:r>
              <a:r>
                <a:rPr lang="ja-JP" sz="9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基金を取り崩し、事業を実施</a:t>
              </a:r>
            </a:p>
          </p:txBody>
        </p:sp>
        <p:cxnSp>
          <p:nvCxnSpPr>
            <p:cNvPr id="38" name="直線矢印コネクタ 66"/>
            <p:cNvCxnSpPr>
              <a:stCxn id="23" idx="1"/>
              <a:endCxn id="21" idx="3"/>
            </p:cNvCxnSpPr>
            <p:nvPr/>
          </p:nvCxnSpPr>
          <p:spPr>
            <a:xfrm>
              <a:off x="7689298" y="4229906"/>
              <a:ext cx="179882" cy="7034"/>
            </a:xfrm>
            <a:prstGeom prst="straightConnector1">
              <a:avLst/>
            </a:prstGeom>
            <a:noFill/>
            <a:ln w="9528">
              <a:solidFill>
                <a:srgbClr val="4A7EBB"/>
              </a:solidFill>
              <a:prstDash val="solid"/>
              <a:tailEnd type="arrow"/>
            </a:ln>
          </p:spPr>
        </p:cxnSp>
        <p:sp>
          <p:nvSpPr>
            <p:cNvPr id="13" name="正方形/長方形 16"/>
            <p:cNvSpPr/>
            <p:nvPr/>
          </p:nvSpPr>
          <p:spPr>
            <a:xfrm>
              <a:off x="7852802" y="2929553"/>
              <a:ext cx="764269" cy="366363"/>
            </a:xfrm>
            <a:prstGeom prst="rect">
              <a:avLst/>
            </a:prstGeom>
            <a:solidFill>
              <a:srgbClr val="FFFFFF"/>
            </a:solidFill>
            <a:ln w="6345">
              <a:solidFill>
                <a:srgbClr val="4F81B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大阪府</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4" name="正方形/長方形 17"/>
            <p:cNvSpPr/>
            <p:nvPr/>
          </p:nvSpPr>
          <p:spPr>
            <a:xfrm>
              <a:off x="8617071" y="2929553"/>
              <a:ext cx="747891" cy="366363"/>
            </a:xfrm>
            <a:prstGeom prst="rect">
              <a:avLst/>
            </a:prstGeom>
            <a:solidFill>
              <a:srgbClr val="FFFFFF"/>
            </a:solidFill>
            <a:ln w="6345">
              <a:solidFill>
                <a:srgbClr val="4F81B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大阪市</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grpSp>
      <p:sp>
        <p:nvSpPr>
          <p:cNvPr id="40" name="角丸四角形 39"/>
          <p:cNvSpPr/>
          <p:nvPr/>
        </p:nvSpPr>
        <p:spPr>
          <a:xfrm>
            <a:off x="81236" y="607203"/>
            <a:ext cx="5049418" cy="59109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latin typeface="Meiryo UI" pitchFamily="50" charset="-128"/>
                <a:ea typeface="Meiryo UI" pitchFamily="50" charset="-128"/>
                <a:cs typeface="Meiryo UI" pitchFamily="50" charset="-128"/>
              </a:rPr>
              <a:t>再生可能エネルギー等導入推進基金</a:t>
            </a:r>
            <a:r>
              <a:rPr lang="ja-JP" altLang="en-US" sz="1600" b="1" dirty="0" smtClean="0">
                <a:latin typeface="Meiryo UI" pitchFamily="50" charset="-128"/>
                <a:ea typeface="Meiryo UI" pitchFamily="50" charset="-128"/>
                <a:cs typeface="Meiryo UI" pitchFamily="50" charset="-128"/>
              </a:rPr>
              <a:t>事業</a:t>
            </a:r>
            <a:endParaRPr lang="en-US" altLang="ja-JP" sz="1600" b="1" dirty="0" smtClean="0">
              <a:latin typeface="Meiryo UI" pitchFamily="50" charset="-128"/>
              <a:ea typeface="Meiryo UI" pitchFamily="50" charset="-128"/>
              <a:cs typeface="Meiryo UI" pitchFamily="50" charset="-128"/>
            </a:endParaRPr>
          </a:p>
          <a:p>
            <a:pPr algn="ct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グリーンニューディール基金事業）</a:t>
            </a:r>
            <a:endParaRPr lang="ja-JP" altLang="en-US" sz="1400" b="1" dirty="0">
              <a:latin typeface="Meiryo UI" pitchFamily="50" charset="-128"/>
              <a:ea typeface="Meiryo UI" pitchFamily="50" charset="-128"/>
              <a:cs typeface="Meiryo UI" pitchFamily="50" charset="-128"/>
            </a:endParaRPr>
          </a:p>
        </p:txBody>
      </p:sp>
      <p:sp>
        <p:nvSpPr>
          <p:cNvPr id="50" name="テキスト ボックス 14"/>
          <p:cNvSpPr txBox="1"/>
          <p:nvPr/>
        </p:nvSpPr>
        <p:spPr>
          <a:xfrm>
            <a:off x="3819352" y="1976799"/>
            <a:ext cx="1447120" cy="307777"/>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dirty="0" smtClean="0">
                <a:solidFill>
                  <a:srgbClr val="000000"/>
                </a:solidFill>
                <a:uFillTx/>
                <a:latin typeface="Meiryo UI" pitchFamily="50"/>
                <a:ea typeface="Meiryo UI" pitchFamily="50"/>
                <a:cs typeface="Meiryo UI" pitchFamily="50"/>
              </a:rPr>
              <a:t>＜</a:t>
            </a:r>
            <a:r>
              <a:rPr lang="ja-JP" altLang="en-US" sz="1400" b="1" i="0" u="none" strike="noStrike" kern="1200" cap="none" spc="0" baseline="0" dirty="0" smtClean="0">
                <a:solidFill>
                  <a:srgbClr val="000000"/>
                </a:solidFill>
                <a:uFillTx/>
                <a:latin typeface="Meiryo UI" pitchFamily="50"/>
                <a:ea typeface="Meiryo UI" pitchFamily="50"/>
                <a:cs typeface="Meiryo UI" pitchFamily="50"/>
              </a:rPr>
              <a:t>事業概要</a:t>
            </a:r>
            <a:r>
              <a:rPr lang="ja-JP" sz="1400" b="1" i="0" u="none" strike="noStrike" kern="1200" cap="none" spc="0" baseline="0" dirty="0" smtClean="0">
                <a:solidFill>
                  <a:srgbClr val="000000"/>
                </a:solidFill>
                <a:uFillTx/>
                <a:latin typeface="Meiryo UI" pitchFamily="50"/>
                <a:ea typeface="Meiryo UI" pitchFamily="50"/>
                <a:cs typeface="Meiryo UI" pitchFamily="50"/>
              </a:rPr>
              <a:t>＞</a:t>
            </a:r>
            <a:endParaRPr lang="en-US" sz="1400" b="1" i="0" u="none" strike="noStrike" kern="1200" cap="none" spc="0" baseline="0" dirty="0">
              <a:solidFill>
                <a:srgbClr val="000000"/>
              </a:solidFill>
              <a:uFillTx/>
              <a:latin typeface="Meiryo UI" pitchFamily="50"/>
              <a:ea typeface="Meiryo UI" pitchFamily="50"/>
              <a:cs typeface="Meiryo UI" pitchFamily="50"/>
            </a:endParaRPr>
          </a:p>
        </p:txBody>
      </p:sp>
      <p:sp>
        <p:nvSpPr>
          <p:cNvPr id="44" name="円/楕円 4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53</a:t>
            </a:r>
          </a:p>
        </p:txBody>
      </p:sp>
      <p:sp>
        <p:nvSpPr>
          <p:cNvPr id="45" name="正方形/長方形 44"/>
          <p:cNvSpPr/>
          <p:nvPr/>
        </p:nvSpPr>
        <p:spPr>
          <a:xfrm>
            <a:off x="5922403" y="5710242"/>
            <a:ext cx="3456908" cy="88710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00" dirty="0" smtClean="0">
                <a:solidFill>
                  <a:schemeClr val="tx1"/>
                </a:solidFill>
                <a:latin typeface="Meiryo UI" pitchFamily="50" charset="-128"/>
                <a:ea typeface="Meiryo UI" pitchFamily="50" charset="-128"/>
                <a:cs typeface="Meiryo UI" pitchFamily="50" charset="-128"/>
              </a:rPr>
              <a:t>　＜導入実績＞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・大阪府：　</a:t>
            </a:r>
            <a:r>
              <a:rPr lang="en-US" altLang="ja-JP" sz="1000" dirty="0" smtClean="0">
                <a:solidFill>
                  <a:schemeClr val="tx1"/>
                </a:solidFill>
                <a:latin typeface="Meiryo UI" pitchFamily="50" charset="-128"/>
                <a:ea typeface="Meiryo UI" pitchFamily="50" charset="-128"/>
                <a:cs typeface="Meiryo UI" pitchFamily="50" charset="-128"/>
              </a:rPr>
              <a:t>107</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95</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810kW</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834kWh</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154kW</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144kWh</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smtClean="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5352397" y="966738"/>
            <a:ext cx="4026914"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1552783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44" name="角丸四角形 43"/>
          <p:cNvSpPr/>
          <p:nvPr/>
        </p:nvSpPr>
        <p:spPr>
          <a:xfrm>
            <a:off x="128954" y="736173"/>
            <a:ext cx="9703971" cy="609343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04721" y="778931"/>
            <a:ext cx="6840000" cy="36583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prstClr val="black"/>
                </a:solidFill>
                <a:latin typeface="Meiryo UI" pitchFamily="50" charset="-128"/>
                <a:ea typeface="Meiryo UI" pitchFamily="50" charset="-128"/>
                <a:cs typeface="Meiryo UI" pitchFamily="50" charset="-128"/>
              </a:rPr>
              <a:t>創エネ設備及び省エネ機器設置等に</a:t>
            </a:r>
            <a:r>
              <a:rPr lang="ja-JP" altLang="ja-JP" sz="1600" b="1" dirty="0" smtClean="0">
                <a:solidFill>
                  <a:prstClr val="black"/>
                </a:solidFill>
                <a:latin typeface="Meiryo UI" pitchFamily="50" charset="-128"/>
                <a:ea typeface="Meiryo UI" pitchFamily="50" charset="-128"/>
                <a:cs typeface="Meiryo UI" pitchFamily="50" charset="-128"/>
              </a:rPr>
              <a:t>係る初期費用軽減のための融資事業</a:t>
            </a:r>
            <a:endParaRPr lang="ja-JP" altLang="en-US" sz="1400" dirty="0">
              <a:solidFill>
                <a:prstClr val="black"/>
              </a:solidFill>
              <a:latin typeface="Meiryo UI" pitchFamily="50" charset="-128"/>
              <a:ea typeface="Meiryo UI" pitchFamily="50" charset="-128"/>
              <a:cs typeface="Meiryo UI" pitchFamily="50" charset="-128"/>
            </a:endParaRPr>
          </a:p>
        </p:txBody>
      </p:sp>
      <p:sp>
        <p:nvSpPr>
          <p:cNvPr id="68" name="正方形/長方形 67"/>
          <p:cNvSpPr/>
          <p:nvPr/>
        </p:nvSpPr>
        <p:spPr>
          <a:xfrm>
            <a:off x="4741789" y="1250512"/>
            <a:ext cx="5091136" cy="184666"/>
          </a:xfrm>
          <a:prstGeom prst="rect">
            <a:avLst/>
          </a:prstGeom>
        </p:spPr>
        <p:txBody>
          <a:bodyPr wrap="square" lIns="0" tIns="0" rIns="0" bIns="0" anchor="t" anchorCtr="0">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04721" y="1532964"/>
            <a:ext cx="8083959" cy="400110"/>
          </a:xfrm>
          <a:prstGeom prst="rect">
            <a:avLst/>
          </a:prstGeom>
          <a:noFill/>
        </p:spPr>
        <p:txBody>
          <a:bodyPr wrap="square" lIns="0" tIns="0" rIns="0" bIns="0" rtlCol="0" anchor="t" anchorCtr="0">
            <a:spAutoFit/>
          </a:bodyPr>
          <a:lstStyle/>
          <a:p>
            <a:pPr marL="87313" indent="-87313"/>
            <a:r>
              <a:rPr lang="ja-JP" altLang="en-US" sz="1300" dirty="0" smtClean="0">
                <a:latin typeface="Meiryo UI" pitchFamily="50" charset="-128"/>
                <a:ea typeface="Meiryo UI" pitchFamily="50" charset="-128"/>
                <a:cs typeface="Meiryo UI" pitchFamily="50" charset="-128"/>
              </a:rPr>
              <a:t>◆金融機関との連携により、個人が太陽光発電設備等の設置に必要となる資金について、低利の融資を行</a:t>
            </a:r>
            <a:r>
              <a:rPr lang="ja-JP" altLang="en-US" sz="1300" dirty="0">
                <a:latin typeface="Meiryo UI" pitchFamily="50" charset="-128"/>
                <a:ea typeface="Meiryo UI" pitchFamily="50" charset="-128"/>
                <a:cs typeface="Meiryo UI" pitchFamily="50" charset="-128"/>
              </a:rPr>
              <a:t>い</a:t>
            </a:r>
            <a:r>
              <a:rPr lang="ja-JP" altLang="en-US" sz="1300" dirty="0" smtClean="0">
                <a:latin typeface="Meiryo UI" pitchFamily="50" charset="-128"/>
                <a:ea typeface="Meiryo UI" pitchFamily="50" charset="-128"/>
                <a:cs typeface="Meiryo UI" pitchFamily="50" charset="-128"/>
              </a:rPr>
              <a:t>ました。</a:t>
            </a:r>
            <a:endParaRPr lang="en-US" altLang="ja-JP" sz="1300" dirty="0" smtClean="0">
              <a:latin typeface="Meiryo UI" pitchFamily="50" charset="-128"/>
              <a:ea typeface="Meiryo UI" pitchFamily="50" charset="-128"/>
              <a:cs typeface="Meiryo UI" pitchFamily="50" charset="-128"/>
            </a:endParaRPr>
          </a:p>
          <a:p>
            <a:pPr marL="87313" indent="-87313"/>
            <a:endParaRPr lang="ja-JP" altLang="en-US" sz="1300" dirty="0">
              <a:latin typeface="Meiryo UI" pitchFamily="50" charset="-128"/>
              <a:ea typeface="Meiryo UI" pitchFamily="50" charset="-128"/>
              <a:cs typeface="Meiryo UI" pitchFamily="50" charset="-128"/>
            </a:endParaRPr>
          </a:p>
        </p:txBody>
      </p:sp>
      <p:sp>
        <p:nvSpPr>
          <p:cNvPr id="82" name="テキスト ボックス 81"/>
          <p:cNvSpPr txBox="1"/>
          <p:nvPr/>
        </p:nvSpPr>
        <p:spPr>
          <a:xfrm>
            <a:off x="369270" y="1814760"/>
            <a:ext cx="6161537" cy="1492716"/>
          </a:xfrm>
          <a:prstGeom prst="rect">
            <a:avLst/>
          </a:prstGeom>
          <a:noFill/>
          <a:ln>
            <a:solidFill>
              <a:srgbClr val="0000FF"/>
            </a:solidFill>
            <a:prstDash val="dash"/>
          </a:ln>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・融資対象：府内居住者　　　</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・融資利率：年</a:t>
            </a:r>
            <a:r>
              <a:rPr lang="en-US" altLang="ja-JP" sz="1300" dirty="0" smtClean="0">
                <a:latin typeface="Meiryo UI" pitchFamily="50" charset="-128"/>
                <a:ea typeface="Meiryo UI" pitchFamily="50" charset="-128"/>
                <a:cs typeface="Meiryo UI" pitchFamily="50" charset="-128"/>
              </a:rPr>
              <a:t>1.0</a:t>
            </a:r>
            <a:r>
              <a:rPr lang="ja-JP" altLang="en-US" sz="1300" dirty="0" smtClean="0">
                <a:latin typeface="Meiryo UI" pitchFamily="50" charset="-128"/>
                <a:ea typeface="Meiryo UI" pitchFamily="50" charset="-128"/>
                <a:cs typeface="Meiryo UI" pitchFamily="50" charset="-128"/>
              </a:rPr>
              <a:t>％（固定）</a:t>
            </a:r>
          </a:p>
          <a:p>
            <a:pPr marL="87313" indent="-87313"/>
            <a:r>
              <a:rPr lang="ja-JP" altLang="en-US" sz="1300" dirty="0" smtClean="0">
                <a:latin typeface="Meiryo UI" pitchFamily="50" charset="-128"/>
                <a:ea typeface="Meiryo UI" pitchFamily="50" charset="-128"/>
                <a:cs typeface="Meiryo UI" pitchFamily="50" charset="-128"/>
              </a:rPr>
              <a:t>・対象設備</a:t>
            </a:r>
            <a:r>
              <a:rPr lang="ja-JP" altLang="en-US" sz="1300" dirty="0">
                <a:latin typeface="Meiryo UI" pitchFamily="50" charset="-128"/>
                <a:ea typeface="Meiryo UI" pitchFamily="50" charset="-128"/>
                <a:cs typeface="Meiryo UI" pitchFamily="50" charset="-128"/>
              </a:rPr>
              <a:t>：① 太陽光発電設備</a:t>
            </a:r>
            <a:r>
              <a:rPr lang="ja-JP" altLang="en-US" sz="1300" dirty="0" smtClean="0">
                <a:latin typeface="Meiryo UI" pitchFamily="50" charset="-128"/>
                <a:ea typeface="Meiryo UI" pitchFamily="50" charset="-128"/>
                <a:cs typeface="Meiryo UI" pitchFamily="50" charset="-128"/>
              </a:rPr>
              <a:t>、ヒートポンプ式</a:t>
            </a:r>
            <a:r>
              <a:rPr lang="ja-JP" altLang="en-US" sz="1300" dirty="0">
                <a:latin typeface="Meiryo UI" pitchFamily="50" charset="-128"/>
                <a:ea typeface="Meiryo UI" pitchFamily="50" charset="-128"/>
                <a:cs typeface="Meiryo UI" pitchFamily="50" charset="-128"/>
              </a:rPr>
              <a:t>電気</a:t>
            </a:r>
            <a:r>
              <a:rPr lang="ja-JP" altLang="en-US" sz="1300" dirty="0" smtClean="0">
                <a:latin typeface="Meiryo UI" pitchFamily="50" charset="-128"/>
                <a:ea typeface="Meiryo UI" pitchFamily="50" charset="-128"/>
                <a:cs typeface="Meiryo UI" pitchFamily="50" charset="-128"/>
              </a:rPr>
              <a:t>給湯器</a:t>
            </a:r>
            <a:endParaRPr lang="en-US" altLang="ja-JP" sz="1300" dirty="0" smtClean="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② </a:t>
            </a:r>
            <a:r>
              <a:rPr lang="ja-JP" altLang="en-US" sz="1300" dirty="0">
                <a:latin typeface="Meiryo UI" pitchFamily="50" charset="-128"/>
                <a:ea typeface="Meiryo UI" pitchFamily="50" charset="-128"/>
                <a:cs typeface="Meiryo UI" pitchFamily="50" charset="-128"/>
              </a:rPr>
              <a:t>①のいずれかと併せて設置する太陽熱利用設備、蓄電池</a:t>
            </a:r>
            <a:r>
              <a:rPr lang="ja-JP" altLang="en-US" sz="1300" dirty="0" smtClean="0">
                <a:latin typeface="Meiryo UI" pitchFamily="50" charset="-128"/>
                <a:ea typeface="Meiryo UI" pitchFamily="50" charset="-128"/>
                <a:cs typeface="Meiryo UI" pitchFamily="50" charset="-128"/>
              </a:rPr>
              <a:t>、断熱化工事、</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省エネ化工事</a:t>
            </a:r>
          </a:p>
          <a:p>
            <a:pPr marL="87313" indent="-87313"/>
            <a:r>
              <a:rPr lang="ja-JP" altLang="en-US" sz="1300" dirty="0" smtClean="0">
                <a:latin typeface="Meiryo UI" pitchFamily="50" charset="-128"/>
                <a:ea typeface="Meiryo UI" pitchFamily="50" charset="-128"/>
                <a:cs typeface="Meiryo UI" pitchFamily="50" charset="-128"/>
              </a:rPr>
              <a:t>・融資限度額：</a:t>
            </a:r>
            <a:r>
              <a:rPr lang="en-US" altLang="ja-JP" sz="1300" dirty="0" smtClean="0">
                <a:latin typeface="Meiryo UI" pitchFamily="50" charset="-128"/>
                <a:ea typeface="Meiryo UI" pitchFamily="50" charset="-128"/>
                <a:cs typeface="Meiryo UI" pitchFamily="50" charset="-128"/>
              </a:rPr>
              <a:t>300</a:t>
            </a:r>
            <a:r>
              <a:rPr lang="ja-JP" altLang="en-US" sz="1300" dirty="0" smtClean="0">
                <a:latin typeface="Meiryo UI" pitchFamily="50" charset="-128"/>
                <a:ea typeface="Meiryo UI" pitchFamily="50" charset="-128"/>
                <a:cs typeface="Meiryo UI" pitchFamily="50" charset="-128"/>
              </a:rPr>
              <a:t>万</a:t>
            </a:r>
            <a:r>
              <a:rPr lang="ja-JP" altLang="en-US" sz="1300" dirty="0">
                <a:latin typeface="Meiryo UI" pitchFamily="50" charset="-128"/>
                <a:ea typeface="Meiryo UI" pitchFamily="50" charset="-128"/>
                <a:cs typeface="Meiryo UI" pitchFamily="50" charset="-128"/>
              </a:rPr>
              <a:t>円（</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年は個人向け</a:t>
            </a:r>
            <a:r>
              <a:rPr lang="en-US" altLang="ja-JP" sz="1300" dirty="0">
                <a:latin typeface="Meiryo UI" pitchFamily="50" charset="-128"/>
                <a:ea typeface="Meiryo UI" pitchFamily="50" charset="-128"/>
                <a:cs typeface="Meiryo UI" pitchFamily="50" charset="-128"/>
              </a:rPr>
              <a:t>150</a:t>
            </a:r>
            <a:r>
              <a:rPr lang="ja-JP" altLang="en-US" sz="1300" dirty="0">
                <a:latin typeface="Meiryo UI" pitchFamily="50" charset="-128"/>
                <a:ea typeface="Meiryo UI" pitchFamily="50" charset="-128"/>
                <a:cs typeface="Meiryo UI" pitchFamily="50" charset="-128"/>
              </a:rPr>
              <a:t>万円、事業者向け</a:t>
            </a:r>
            <a:r>
              <a:rPr lang="en-US" altLang="ja-JP" sz="1300" dirty="0">
                <a:latin typeface="Meiryo UI" pitchFamily="50" charset="-128"/>
                <a:ea typeface="Meiryo UI" pitchFamily="50" charset="-128"/>
                <a:cs typeface="Meiryo UI" pitchFamily="50" charset="-128"/>
              </a:rPr>
              <a:t>1,000</a:t>
            </a:r>
            <a:r>
              <a:rPr lang="ja-JP" altLang="en-US" sz="1300" dirty="0">
                <a:latin typeface="Meiryo UI" pitchFamily="50" charset="-128"/>
                <a:ea typeface="Meiryo UI" pitchFamily="50" charset="-128"/>
                <a:cs typeface="Meiryo UI" pitchFamily="50" charset="-128"/>
              </a:rPr>
              <a:t>万円</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・融資期間：</a:t>
            </a:r>
            <a:r>
              <a:rPr lang="en-US" altLang="ja-JP" sz="1300" dirty="0" smtClean="0">
                <a:latin typeface="Meiryo UI" pitchFamily="50" charset="-128"/>
                <a:ea typeface="Meiryo UI" pitchFamily="50" charset="-128"/>
                <a:cs typeface="Meiryo UI" pitchFamily="50" charset="-128"/>
              </a:rPr>
              <a:t>10</a:t>
            </a:r>
            <a:r>
              <a:rPr lang="ja-JP" altLang="en-US" sz="1300" dirty="0" smtClean="0">
                <a:latin typeface="Meiryo UI" pitchFamily="50" charset="-128"/>
                <a:ea typeface="Meiryo UI" pitchFamily="50" charset="-128"/>
                <a:cs typeface="Meiryo UI" pitchFamily="50" charset="-128"/>
              </a:rPr>
              <a:t>年</a:t>
            </a:r>
          </a:p>
        </p:txBody>
      </p:sp>
      <p:grpSp>
        <p:nvGrpSpPr>
          <p:cNvPr id="10" name="グループ化 9"/>
          <p:cNvGrpSpPr/>
          <p:nvPr/>
        </p:nvGrpSpPr>
        <p:grpSpPr>
          <a:xfrm>
            <a:off x="369270" y="3301797"/>
            <a:ext cx="5566019" cy="2306566"/>
            <a:chOff x="5838520" y="2759481"/>
            <a:chExt cx="3474952" cy="1778675"/>
          </a:xfrm>
        </p:grpSpPr>
        <p:sp>
          <p:nvSpPr>
            <p:cNvPr id="11" name="テキスト ボックス 10"/>
            <p:cNvSpPr txBox="1"/>
            <p:nvPr/>
          </p:nvSpPr>
          <p:spPr>
            <a:xfrm>
              <a:off x="5838520" y="2759481"/>
              <a:ext cx="1447123" cy="276999"/>
            </a:xfrm>
            <a:prstGeom prst="rect">
              <a:avLst/>
            </a:prstGeom>
            <a:noFill/>
          </p:spPr>
          <p:txBody>
            <a:bodyPr wrap="square" rtlCol="0">
              <a:spAutoFit/>
            </a:bodyPr>
            <a:lstStyle/>
            <a:p>
              <a:pPr marL="87313" indent="-87313"/>
              <a:r>
                <a:rPr kumimoji="1" lang="ja-JP" altLang="en-US" sz="1200" dirty="0" smtClean="0">
                  <a:latin typeface="Meiryo UI" pitchFamily="50" charset="-128"/>
                  <a:ea typeface="Meiryo UI" pitchFamily="50" charset="-128"/>
                  <a:cs typeface="Meiryo UI" pitchFamily="50" charset="-128"/>
                </a:rPr>
                <a:t>＜事業フロー＞</a:t>
              </a:r>
              <a:endParaRPr kumimoji="1" lang="ja-JP" altLang="en-US" sz="1200" dirty="0">
                <a:latin typeface="Meiryo UI" pitchFamily="50" charset="-128"/>
                <a:ea typeface="Meiryo UI" pitchFamily="50" charset="-128"/>
                <a:cs typeface="Meiryo UI" pitchFamily="50" charset="-128"/>
              </a:endParaRPr>
            </a:p>
          </p:txBody>
        </p:sp>
        <p:sp>
          <p:nvSpPr>
            <p:cNvPr id="13" name="正方形/長方形 12"/>
            <p:cNvSpPr/>
            <p:nvPr/>
          </p:nvSpPr>
          <p:spPr>
            <a:xfrm>
              <a:off x="6286340" y="2976481"/>
              <a:ext cx="936104" cy="366364"/>
            </a:xfrm>
            <a:prstGeom prst="rect">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smtClean="0">
                  <a:latin typeface="Meiryo UI" pitchFamily="50" charset="-128"/>
                  <a:ea typeface="Meiryo UI" pitchFamily="50" charset="-128"/>
                  <a:cs typeface="Meiryo UI" pitchFamily="50" charset="-128"/>
                </a:rPr>
                <a:t>利用者</a:t>
              </a:r>
              <a:endParaRPr kumimoji="1" lang="ja-JP" altLang="en-US" sz="1200" dirty="0">
                <a:latin typeface="Meiryo UI" pitchFamily="50" charset="-128"/>
                <a:ea typeface="Meiryo UI" pitchFamily="50" charset="-128"/>
                <a:cs typeface="Meiryo UI" pitchFamily="50" charset="-128"/>
              </a:endParaRPr>
            </a:p>
          </p:txBody>
        </p:sp>
        <p:sp>
          <p:nvSpPr>
            <p:cNvPr id="14" name="正方形/長方形 13"/>
            <p:cNvSpPr/>
            <p:nvPr/>
          </p:nvSpPr>
          <p:spPr>
            <a:xfrm>
              <a:off x="8377368" y="4029940"/>
              <a:ext cx="936104" cy="395858"/>
            </a:xfrm>
            <a:prstGeom prst="rect">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smtClean="0">
                  <a:latin typeface="Meiryo UI" pitchFamily="50" charset="-128"/>
                  <a:ea typeface="Meiryo UI" pitchFamily="50" charset="-128"/>
                  <a:cs typeface="Meiryo UI" pitchFamily="50" charset="-128"/>
                </a:rPr>
                <a:t>大阪府</a:t>
              </a:r>
              <a:endParaRPr kumimoji="1" lang="ja-JP" altLang="en-US" sz="1200" dirty="0">
                <a:latin typeface="Meiryo UI" pitchFamily="50" charset="-128"/>
                <a:ea typeface="Meiryo UI" pitchFamily="50" charset="-128"/>
                <a:cs typeface="Meiryo UI" pitchFamily="50" charset="-128"/>
              </a:endParaRPr>
            </a:p>
          </p:txBody>
        </p:sp>
        <p:cxnSp>
          <p:nvCxnSpPr>
            <p:cNvPr id="15" name="直線矢印コネクタ 14"/>
            <p:cNvCxnSpPr/>
            <p:nvPr/>
          </p:nvCxnSpPr>
          <p:spPr>
            <a:xfrm>
              <a:off x="6653343" y="3342844"/>
              <a:ext cx="0" cy="6821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6869367" y="3342844"/>
              <a:ext cx="0" cy="6821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7229407" y="4291936"/>
              <a:ext cx="1131675"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7229407" y="4155841"/>
              <a:ext cx="111576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908129" y="3553135"/>
              <a:ext cx="1105254" cy="246221"/>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①融資申込</a:t>
              </a:r>
              <a:endParaRPr kumimoji="1" lang="ja-JP" altLang="en-US" sz="10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6899353" y="3499847"/>
              <a:ext cx="1656372" cy="400110"/>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④金銭消費貸借契約、</a:t>
              </a:r>
              <a:endParaRPr kumimoji="1"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融資実行</a:t>
              </a:r>
              <a:endParaRPr kumimoji="1" lang="ja-JP" altLang="en-US" sz="10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7285643" y="4291935"/>
              <a:ext cx="1422786" cy="246221"/>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②貸付予定者の報告</a:t>
              </a:r>
              <a:endParaRPr kumimoji="1" lang="ja-JP" altLang="en-US"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7521387" y="3931895"/>
              <a:ext cx="1018052" cy="246221"/>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③認定通知</a:t>
              </a:r>
              <a:endParaRPr kumimoji="1" lang="ja-JP" altLang="en-US" sz="1000" dirty="0">
                <a:latin typeface="Meiryo UI" pitchFamily="50" charset="-128"/>
                <a:ea typeface="Meiryo UI" pitchFamily="50" charset="-128"/>
                <a:cs typeface="Meiryo UI" pitchFamily="50" charset="-128"/>
              </a:endParaRPr>
            </a:p>
          </p:txBody>
        </p:sp>
        <p:sp>
          <p:nvSpPr>
            <p:cNvPr id="23" name="正方形/長方形 22"/>
            <p:cNvSpPr/>
            <p:nvPr/>
          </p:nvSpPr>
          <p:spPr>
            <a:xfrm>
              <a:off x="6293303" y="4025036"/>
              <a:ext cx="936104" cy="410915"/>
            </a:xfrm>
            <a:prstGeom prst="rect">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smtClean="0">
                  <a:latin typeface="Meiryo UI" pitchFamily="50" charset="-128"/>
                  <a:ea typeface="Meiryo UI" pitchFamily="50" charset="-128"/>
                  <a:cs typeface="Meiryo UI" pitchFamily="50" charset="-128"/>
                </a:rPr>
                <a:t>金融機関</a:t>
              </a:r>
              <a:endParaRPr kumimoji="1" lang="ja-JP" altLang="en-US" sz="1200" dirty="0">
                <a:latin typeface="Meiryo UI" pitchFamily="50" charset="-128"/>
                <a:ea typeface="Meiryo UI" pitchFamily="50" charset="-128"/>
                <a:cs typeface="Meiryo UI" pitchFamily="50" charset="-128"/>
              </a:endParaRPr>
            </a:p>
          </p:txBody>
        </p:sp>
      </p:grpSp>
      <p:graphicFrame>
        <p:nvGraphicFramePr>
          <p:cNvPr id="25" name="表 24"/>
          <p:cNvGraphicFramePr>
            <a:graphicFrameLocks noGrp="1"/>
          </p:cNvGraphicFramePr>
          <p:nvPr>
            <p:extLst>
              <p:ext uri="{D42A27DB-BD31-4B8C-83A1-F6EECF244321}">
                <p14:modId xmlns:p14="http://schemas.microsoft.com/office/powerpoint/2010/main" val="171878555"/>
              </p:ext>
            </p:extLst>
          </p:nvPr>
        </p:nvGraphicFramePr>
        <p:xfrm>
          <a:off x="896812" y="5823587"/>
          <a:ext cx="3684589" cy="883920"/>
        </p:xfrm>
        <a:graphic>
          <a:graphicData uri="http://schemas.openxmlformats.org/drawingml/2006/table">
            <a:tbl>
              <a:tblPr firstRow="1" bandRow="1">
                <a:tableStyleId>{5940675A-B579-460E-94D1-54222C63F5DA}</a:tableStyleId>
              </a:tblPr>
              <a:tblGrid>
                <a:gridCol w="1225867">
                  <a:extLst>
                    <a:ext uri="{9D8B030D-6E8A-4147-A177-3AD203B41FA5}">
                      <a16:colId xmlns:a16="http://schemas.microsoft.com/office/drawing/2014/main" val="3757262113"/>
                    </a:ext>
                  </a:extLst>
                </a:gridCol>
                <a:gridCol w="828993">
                  <a:extLst>
                    <a:ext uri="{9D8B030D-6E8A-4147-A177-3AD203B41FA5}">
                      <a16:colId xmlns:a16="http://schemas.microsoft.com/office/drawing/2014/main" val="571156813"/>
                    </a:ext>
                  </a:extLst>
                </a:gridCol>
                <a:gridCol w="543243">
                  <a:extLst>
                    <a:ext uri="{9D8B030D-6E8A-4147-A177-3AD203B41FA5}">
                      <a16:colId xmlns:a16="http://schemas.microsoft.com/office/drawing/2014/main" val="3454114473"/>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165606589"/>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融資件数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133(</a:t>
                      </a:r>
                      <a:r>
                        <a:rPr kumimoji="1" lang="ja-JP" altLang="en-US" sz="1000" dirty="0" smtClean="0">
                          <a:latin typeface="Meiryo UI" panose="020B0604030504040204" pitchFamily="50" charset="-128"/>
                          <a:ea typeface="Meiryo UI" panose="020B0604030504040204" pitchFamily="50" charset="-128"/>
                        </a:rPr>
                        <a:t>個人</a:t>
                      </a:r>
                      <a:r>
                        <a:rPr kumimoji="1" lang="en-US" altLang="ja-JP" sz="1000" dirty="0" smtClean="0">
                          <a:latin typeface="Meiryo UI" panose="020B0604030504040204" pitchFamily="50" charset="-128"/>
                          <a:ea typeface="Meiryo UI" panose="020B0604030504040204" pitchFamily="50" charset="-128"/>
                        </a:rPr>
                        <a:t>)</a:t>
                      </a:r>
                    </a:p>
                    <a:p>
                      <a:pPr algn="ctr"/>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事業者</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116</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取扱金融機関</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1631484"/>
                  </a:ext>
                </a:extLst>
              </a:tr>
            </a:tbl>
          </a:graphicData>
        </a:graphic>
      </p:graphicFrame>
      <p:sp>
        <p:nvSpPr>
          <p:cNvPr id="26" name="テキスト ボックス 25"/>
          <p:cNvSpPr txBox="1"/>
          <p:nvPr/>
        </p:nvSpPr>
        <p:spPr>
          <a:xfrm>
            <a:off x="556110" y="5577366"/>
            <a:ext cx="111795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27" name="テキスト ボックス 26"/>
          <p:cNvSpPr txBox="1"/>
          <p:nvPr/>
        </p:nvSpPr>
        <p:spPr>
          <a:xfrm>
            <a:off x="4036184" y="5562956"/>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356" y="1951993"/>
            <a:ext cx="2853144" cy="4035003"/>
          </a:xfrm>
          <a:prstGeom prst="rect">
            <a:avLst/>
          </a:prstGeom>
        </p:spPr>
      </p:pic>
      <p:sp>
        <p:nvSpPr>
          <p:cNvPr id="29" name="テキスト ボックス 28"/>
          <p:cNvSpPr txBox="1">
            <a:spLocks noChangeArrowheads="1"/>
          </p:cNvSpPr>
          <p:nvPr/>
        </p:nvSpPr>
        <p:spPr bwMode="auto">
          <a:xfrm>
            <a:off x="7526807" y="5884173"/>
            <a:ext cx="11902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事業のチラシ　</a:t>
            </a:r>
            <a:endParaRPr lang="en-US" altLang="ja-JP" sz="800" b="0" i="0" dirty="0" smtClean="0">
              <a:latin typeface="Meiryo UI" pitchFamily="50" charset="-128"/>
              <a:ea typeface="Meiryo UI" pitchFamily="50" charset="-128"/>
              <a:cs typeface="Meiryo UI" pitchFamily="50" charset="-128"/>
            </a:endParaRPr>
          </a:p>
        </p:txBody>
      </p:sp>
      <p:sp>
        <p:nvSpPr>
          <p:cNvPr id="30" name="円/楕円 28"/>
          <p:cNvSpPr/>
          <p:nvPr/>
        </p:nvSpPr>
        <p:spPr>
          <a:xfrm>
            <a:off x="9361488" y="0"/>
            <a:ext cx="471487" cy="471488"/>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anchor="ctr"/>
          <a:lstStyle/>
          <a:p>
            <a:pPr algn="ctr" fontAlgn="auto">
              <a:spcBef>
                <a:spcPts val="0"/>
              </a:spcBef>
              <a:spcAft>
                <a:spcPts val="0"/>
              </a:spcAft>
              <a:defRPr/>
            </a:pPr>
            <a:r>
              <a:rPr lang="en-US" altLang="ja-JP" b="1" dirty="0" smtClean="0"/>
              <a:t>54</a:t>
            </a:r>
            <a:endParaRPr lang="ja-JP" altLang="en-US" b="1" dirty="0"/>
          </a:p>
        </p:txBody>
      </p:sp>
    </p:spTree>
    <p:extLst>
      <p:ext uri="{BB962C8B-B14F-4D97-AF65-F5344CB8AC3E}">
        <p14:creationId xmlns:p14="http://schemas.microsoft.com/office/powerpoint/2010/main" val="21657716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p:nvPr/>
        </p:nvSpPr>
        <p:spPr>
          <a:xfrm>
            <a:off x="0" y="-27386"/>
            <a:ext cx="9905996" cy="510399"/>
          </a:xfrm>
          <a:prstGeom prst="rect">
            <a:avLst/>
          </a:prstGeom>
          <a:solidFill>
            <a:srgbClr val="00B0F0"/>
          </a:solidFill>
          <a:ln>
            <a:noFill/>
          </a:ln>
        </p:spPr>
        <p:txBody>
          <a:bodyPr vert="horz" wrap="square" lIns="74295" tIns="8887" rIns="74295" bIns="8887" anchor="t" anchorCtr="0" compatLnSpc="1">
            <a:spAutoFit/>
          </a:bodyPr>
          <a:lstStyle/>
          <a:p>
            <a:pPr lvl="0" algn="just"/>
            <a:r>
              <a:rPr lang="ja-JP" sz="3200" b="0" i="0" u="none" strike="noStrike" kern="1200" cap="none" spc="0" baseline="0" dirty="0" smtClean="0">
                <a:solidFill>
                  <a:srgbClr val="FFFFFF"/>
                </a:solidFill>
                <a:uFillTx/>
                <a:latin typeface="Arial"/>
                <a:ea typeface="HGP創英角ｺﾞｼｯｸUB" pitchFamily="50"/>
                <a:cs typeface="ＭＳ Ｐゴシック"/>
              </a:rPr>
              <a:t>　</a:t>
            </a:r>
            <a:r>
              <a:rPr lang="ja-JP" altLang="en-US" sz="3200" dirty="0">
                <a:solidFill>
                  <a:prstClr val="white"/>
                </a:solidFill>
                <a:ea typeface="HGP創英角ｺﾞｼｯｸUB" pitchFamily="50" charset="-128"/>
                <a:cs typeface="ＭＳ Ｐゴシック" charset="-128"/>
              </a:rPr>
              <a:t>再生可能エネルギーの普及拡大　</a:t>
            </a:r>
            <a:r>
              <a:rPr lang="ja-JP" altLang="en-US" sz="1400" dirty="0">
                <a:solidFill>
                  <a:prstClr val="white"/>
                </a:solidFill>
                <a:ea typeface="HGP創英角ｺﾞｼｯｸUB" pitchFamily="50" charset="-128"/>
                <a:cs typeface="ＭＳ Ｐゴシック" charset="-128"/>
              </a:rPr>
              <a:t>～太陽光発電の普及促進～　</a:t>
            </a:r>
          </a:p>
        </p:txBody>
      </p:sp>
      <p:sp>
        <p:nvSpPr>
          <p:cNvPr id="22" name="角丸四角形 21"/>
          <p:cNvSpPr/>
          <p:nvPr/>
        </p:nvSpPr>
        <p:spPr>
          <a:xfrm>
            <a:off x="79801" y="573427"/>
            <a:ext cx="9692295" cy="620352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角丸四角形 24"/>
          <p:cNvSpPr/>
          <p:nvPr/>
        </p:nvSpPr>
        <p:spPr>
          <a:xfrm>
            <a:off x="101600" y="698271"/>
            <a:ext cx="4478647"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地域環境活動を広げる府民共同発電補助事業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3298067" y="781312"/>
            <a:ext cx="4622620" cy="276999"/>
          </a:xfrm>
          <a:prstGeom prst="rect">
            <a:avLst/>
          </a:prstGeom>
          <a:noFill/>
        </p:spPr>
        <p:txBody>
          <a:bodyPr wrap="square" rtlCol="0">
            <a:spAutoFit/>
          </a:bodyPr>
          <a:lstStyle/>
          <a:p>
            <a:pPr marL="87313" indent="-87313" algn="r"/>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　事業実施年度：</a:t>
            </a:r>
            <a:r>
              <a:rPr lang="en-US" altLang="ja-JP" sz="1200" dirty="0" smtClean="0">
                <a:solidFill>
                  <a:prstClr val="black"/>
                </a:solidFill>
                <a:latin typeface="Meiryo UI" pitchFamily="50" charset="-128"/>
                <a:ea typeface="Meiryo UI" pitchFamily="50" charset="-128"/>
                <a:cs typeface="Meiryo UI" pitchFamily="50" charset="-128"/>
              </a:rPr>
              <a:t>2016</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2018</a:t>
            </a:r>
            <a:r>
              <a:rPr lang="ja-JP" altLang="en-US" sz="1200" dirty="0" smtClean="0">
                <a:solidFill>
                  <a:prstClr val="black"/>
                </a:solidFill>
                <a:latin typeface="Meiryo UI" pitchFamily="50" charset="-128"/>
                <a:ea typeface="Meiryo UI" pitchFamily="50" charset="-128"/>
                <a:cs typeface="Meiryo UI" pitchFamily="50" charset="-128"/>
              </a:rPr>
              <a:t>年度　</a:t>
            </a:r>
            <a:endParaRPr lang="en-US" altLang="zh-TW" sz="1200" dirty="0" smtClean="0">
              <a:solidFill>
                <a:prstClr val="black"/>
              </a:solidFill>
              <a:latin typeface="Meiryo UI" pitchFamily="50" charset="-128"/>
              <a:ea typeface="Meiryo UI" pitchFamily="50" charset="-128"/>
              <a:cs typeface="Meiryo UI" pitchFamily="50" charset="-128"/>
            </a:endParaRPr>
          </a:p>
        </p:txBody>
      </p:sp>
      <p:sp>
        <p:nvSpPr>
          <p:cNvPr id="29" name="テキスト ボックス 28"/>
          <p:cNvSpPr txBox="1"/>
          <p:nvPr/>
        </p:nvSpPr>
        <p:spPr>
          <a:xfrm>
            <a:off x="101600" y="1160828"/>
            <a:ext cx="9326158" cy="492443"/>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◆「大阪府環境保全基金」を活用し、府民等から寄付・出資を募り、公益的施設において、太陽光発電を設置するとともに、施設と連携した環境活動等を実施することを</a:t>
            </a:r>
            <a:r>
              <a:rPr lang="ja-JP" altLang="en-US" sz="1300" dirty="0" smtClean="0">
                <a:latin typeface="Meiryo UI" pitchFamily="50" charset="-128"/>
                <a:ea typeface="Meiryo UI" pitchFamily="50" charset="-128"/>
                <a:cs typeface="Meiryo UI" pitchFamily="50" charset="-128"/>
              </a:rPr>
              <a:t>通じて、自らの活動を拡大し、地球環境・地域環境の保全</a:t>
            </a:r>
            <a:r>
              <a:rPr lang="ja-JP" altLang="en-US" sz="1300" dirty="0" smtClean="0">
                <a:solidFill>
                  <a:prstClr val="black"/>
                </a:solidFill>
                <a:latin typeface="Meiryo UI" pitchFamily="50" charset="-128"/>
                <a:ea typeface="Meiryo UI" pitchFamily="50" charset="-128"/>
                <a:cs typeface="Meiryo UI" pitchFamily="50" charset="-128"/>
              </a:rPr>
              <a:t>に貢献しようとする</a:t>
            </a:r>
            <a:r>
              <a:rPr lang="en-US" altLang="ja-JP" sz="1300" dirty="0" smtClean="0">
                <a:solidFill>
                  <a:prstClr val="black"/>
                </a:solidFill>
                <a:latin typeface="Meiryo UI" pitchFamily="50" charset="-128"/>
                <a:ea typeface="Meiryo UI" pitchFamily="50" charset="-128"/>
                <a:cs typeface="Meiryo UI" pitchFamily="50" charset="-128"/>
              </a:rPr>
              <a:t>NPO</a:t>
            </a:r>
            <a:r>
              <a:rPr lang="ja-JP" altLang="en-US" sz="1300" dirty="0" smtClean="0">
                <a:solidFill>
                  <a:prstClr val="black"/>
                </a:solidFill>
                <a:latin typeface="Meiryo UI" pitchFamily="50" charset="-128"/>
                <a:ea typeface="Meiryo UI" pitchFamily="50" charset="-128"/>
                <a:cs typeface="Meiryo UI" pitchFamily="50" charset="-128"/>
              </a:rPr>
              <a:t>等に対して補助</a:t>
            </a:r>
            <a:r>
              <a:rPr lang="ja-JP" altLang="en-US" sz="1300" dirty="0" smtClean="0">
                <a:latin typeface="Meiryo UI" pitchFamily="50" charset="-128"/>
                <a:ea typeface="Meiryo UI" pitchFamily="50" charset="-128"/>
                <a:cs typeface="Meiryo UI" pitchFamily="50" charset="-128"/>
              </a:rPr>
              <a:t>しました。</a:t>
            </a:r>
            <a:endParaRPr lang="en-US" altLang="ja-JP" sz="1300" dirty="0" smtClean="0">
              <a:latin typeface="Meiryo UI" pitchFamily="50" charset="-128"/>
              <a:ea typeface="Meiryo UI" pitchFamily="50" charset="-128"/>
              <a:cs typeface="Meiryo UI" pitchFamily="50" charset="-128"/>
            </a:endParaRPr>
          </a:p>
        </p:txBody>
      </p:sp>
      <p:sp>
        <p:nvSpPr>
          <p:cNvPr id="30" name="正方形/長方形 29"/>
          <p:cNvSpPr/>
          <p:nvPr/>
        </p:nvSpPr>
        <p:spPr>
          <a:xfrm>
            <a:off x="522286" y="1838955"/>
            <a:ext cx="8861428" cy="1292662"/>
          </a:xfrm>
          <a:prstGeom prst="rect">
            <a:avLst/>
          </a:prstGeom>
          <a:ln>
            <a:solidFill>
              <a:srgbClr val="0000FF"/>
            </a:solidFill>
            <a:prstDash val="dash"/>
          </a:ln>
        </p:spPr>
        <p:txBody>
          <a:bodyPr wrap="square">
            <a:spAutoFit/>
          </a:bodyPr>
          <a:lstStyle/>
          <a:p>
            <a:pPr marL="85725" indent="-85725"/>
            <a:r>
              <a:rPr lang="ja-JP" altLang="en-US" sz="1300" dirty="0">
                <a:latin typeface="Meiryo UI" panose="020B0604030504040204" pitchFamily="50" charset="-128"/>
                <a:ea typeface="Meiryo UI" panose="020B0604030504040204" pitchFamily="50" charset="-128"/>
              </a:rPr>
              <a:t>補助対象：公益を目的とした活動等をする</a:t>
            </a:r>
            <a:r>
              <a:rPr lang="ja-JP" altLang="en-US" sz="1300" dirty="0" smtClean="0">
                <a:latin typeface="Meiryo UI" panose="020B0604030504040204" pitchFamily="50" charset="-128"/>
                <a:ea typeface="Meiryo UI" panose="020B0604030504040204" pitchFamily="50" charset="-128"/>
              </a:rPr>
              <a:t>団体（予定件数２件／年）</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NPO</a:t>
            </a:r>
            <a:r>
              <a:rPr lang="ja-JP" altLang="en-US" sz="1300" dirty="0" smtClean="0">
                <a:latin typeface="Meiryo UI" panose="020B0604030504040204" pitchFamily="50" charset="-128"/>
                <a:ea typeface="Meiryo UI" panose="020B0604030504040204" pitchFamily="50" charset="-128"/>
              </a:rPr>
              <a:t>法人、市民</a:t>
            </a:r>
            <a:r>
              <a:rPr lang="ja-JP" altLang="en-US" sz="1300" dirty="0">
                <a:latin typeface="Meiryo UI" panose="020B0604030504040204" pitchFamily="50" charset="-128"/>
                <a:ea typeface="Meiryo UI" panose="020B0604030504040204" pitchFamily="50" charset="-128"/>
              </a:rPr>
              <a:t>団体</a:t>
            </a:r>
            <a:r>
              <a:rPr lang="ja-JP" altLang="en-US" sz="1300" dirty="0" smtClean="0">
                <a:latin typeface="Meiryo UI" panose="020B0604030504040204" pitchFamily="50" charset="-128"/>
                <a:ea typeface="Meiryo UI" panose="020B0604030504040204" pitchFamily="50" charset="-128"/>
              </a:rPr>
              <a:t>、自治会、学校</a:t>
            </a:r>
            <a:r>
              <a:rPr lang="ja-JP" altLang="en-US" sz="1300" dirty="0">
                <a:latin typeface="Meiryo UI" panose="020B0604030504040204" pitchFamily="50" charset="-128"/>
                <a:ea typeface="Meiryo UI" panose="020B0604030504040204" pitchFamily="50" charset="-128"/>
              </a:rPr>
              <a:t>法人、社会福祉法人</a:t>
            </a:r>
            <a:r>
              <a:rPr lang="ja-JP" altLang="en-US" sz="1300" dirty="0" smtClean="0">
                <a:latin typeface="Meiryo UI" panose="020B0604030504040204" pitchFamily="50" charset="-128"/>
                <a:ea typeface="Meiryo UI" panose="020B0604030504040204" pitchFamily="50" charset="-128"/>
              </a:rPr>
              <a:t>等）</a:t>
            </a:r>
            <a:endParaRPr lang="en-US" altLang="ja-JP" sz="1300" dirty="0">
              <a:latin typeface="Meiryo UI" panose="020B0604030504040204" pitchFamily="50" charset="-128"/>
              <a:ea typeface="Meiryo UI" panose="020B0604030504040204" pitchFamily="50" charset="-128"/>
            </a:endParaRPr>
          </a:p>
          <a:p>
            <a:pPr marL="622300" indent="-622300"/>
            <a:r>
              <a:rPr lang="ja-JP" altLang="en-US" sz="1300" dirty="0">
                <a:latin typeface="Meiryo UI" panose="020B0604030504040204" pitchFamily="50" charset="-128"/>
                <a:ea typeface="Meiryo UI" panose="020B0604030504040204" pitchFamily="50" charset="-128"/>
              </a:rPr>
              <a:t>対象施設：公益的施設</a:t>
            </a:r>
            <a:r>
              <a:rPr lang="ja-JP" altLang="en-US" sz="1300" dirty="0" smtClean="0">
                <a:latin typeface="Meiryo UI" panose="020B0604030504040204" pitchFamily="50" charset="-128"/>
                <a:ea typeface="Meiryo UI" panose="020B0604030504040204" pitchFamily="50" charset="-128"/>
              </a:rPr>
              <a:t>（市町村施設、</a:t>
            </a:r>
            <a:r>
              <a:rPr lang="ja-JP" altLang="en-US" sz="1300" dirty="0">
                <a:latin typeface="Meiryo UI" panose="020B0604030504040204" pitchFamily="50" charset="-128"/>
                <a:ea typeface="Meiryo UI" panose="020B0604030504040204" pitchFamily="50" charset="-128"/>
              </a:rPr>
              <a:t>小学校</a:t>
            </a:r>
            <a:r>
              <a:rPr lang="ja-JP" altLang="en-US" sz="1300" dirty="0" smtClean="0">
                <a:latin typeface="Meiryo UI" panose="020B0604030504040204" pitchFamily="50" charset="-128"/>
                <a:ea typeface="Meiryo UI" panose="020B0604030504040204" pitchFamily="50" charset="-128"/>
              </a:rPr>
              <a:t>、幼稚園、保育所、社会</a:t>
            </a:r>
            <a:r>
              <a:rPr lang="ja-JP" altLang="en-US" sz="1300" dirty="0">
                <a:latin typeface="Meiryo UI" panose="020B0604030504040204" pitchFamily="50" charset="-128"/>
                <a:ea typeface="Meiryo UI" panose="020B0604030504040204" pitchFamily="50" charset="-128"/>
              </a:rPr>
              <a:t>福祉施設等）のうち補助</a:t>
            </a:r>
            <a:r>
              <a:rPr lang="ja-JP" altLang="en-US" sz="1300" dirty="0" smtClean="0">
                <a:latin typeface="Meiryo UI" panose="020B0604030504040204" pitchFamily="50" charset="-128"/>
                <a:ea typeface="Meiryo UI" panose="020B0604030504040204" pitchFamily="50" charset="-128"/>
              </a:rPr>
              <a:t>対象</a:t>
            </a:r>
            <a:r>
              <a:rPr lang="ja-JP" altLang="en-US" sz="1300" dirty="0">
                <a:latin typeface="Meiryo UI" panose="020B0604030504040204" pitchFamily="50" charset="-128"/>
                <a:ea typeface="Meiryo UI" panose="020B0604030504040204" pitchFamily="50" charset="-128"/>
              </a:rPr>
              <a:t>団体</a:t>
            </a:r>
            <a:r>
              <a:rPr lang="ja-JP" altLang="en-US" sz="1300" dirty="0" smtClean="0">
                <a:latin typeface="Meiryo UI" panose="020B0604030504040204" pitchFamily="50" charset="-128"/>
                <a:ea typeface="Meiryo UI" panose="020B0604030504040204" pitchFamily="50" charset="-128"/>
              </a:rPr>
              <a:t>が管理する</a:t>
            </a:r>
            <a:r>
              <a:rPr lang="ja-JP" altLang="en-US" sz="1300" dirty="0">
                <a:latin typeface="Meiryo UI" panose="020B0604030504040204" pitchFamily="50" charset="-128"/>
                <a:ea typeface="Meiryo UI" panose="020B0604030504040204" pitchFamily="50" charset="-128"/>
              </a:rPr>
              <a:t>ものを除く</a:t>
            </a:r>
            <a:r>
              <a:rPr lang="ja-JP" altLang="en-US" sz="1300" dirty="0" smtClean="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smtClean="0">
                <a:latin typeface="Meiryo UI" panose="020B0604030504040204" pitchFamily="50" charset="-128"/>
                <a:ea typeface="Meiryo UI" panose="020B0604030504040204" pitchFamily="50" charset="-128"/>
              </a:rPr>
              <a:t>補 助 率</a:t>
            </a:r>
            <a:r>
              <a:rPr lang="ja-JP" altLang="en-US" sz="1300" dirty="0">
                <a:latin typeface="Meiryo UI" panose="020B0604030504040204" pitchFamily="50" charset="-128"/>
                <a:ea typeface="Meiryo UI" panose="020B0604030504040204" pitchFamily="50" charset="-128"/>
              </a:rPr>
              <a:t>：対象</a:t>
            </a:r>
            <a:r>
              <a:rPr lang="ja-JP" altLang="en-US" sz="1300" dirty="0" smtClean="0">
                <a:latin typeface="Meiryo UI" panose="020B0604030504040204" pitchFamily="50" charset="-128"/>
                <a:ea typeface="Meiryo UI" panose="020B0604030504040204" pitchFamily="50" charset="-128"/>
              </a:rPr>
              <a:t>経費の</a:t>
            </a:r>
            <a:r>
              <a:rPr lang="en-US" altLang="ja-JP" sz="1300" dirty="0" smtClean="0">
                <a:latin typeface="Meiryo UI" panose="020B0604030504040204" pitchFamily="50" charset="-128"/>
                <a:ea typeface="Meiryo UI" panose="020B0604030504040204" pitchFamily="50" charset="-128"/>
              </a:rPr>
              <a:t>1/2</a:t>
            </a:r>
            <a:r>
              <a:rPr lang="ja-JP" altLang="en-US" sz="1300" dirty="0" smtClean="0">
                <a:latin typeface="Meiryo UI" panose="020B0604030504040204" pitchFamily="50" charset="-128"/>
                <a:ea typeface="Meiryo UI" panose="020B0604030504040204" pitchFamily="50" charset="-128"/>
              </a:rPr>
              <a:t>（最大</a:t>
            </a:r>
            <a:r>
              <a:rPr lang="en-US" altLang="ja-JP" sz="1300" dirty="0" smtClean="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万</a:t>
            </a:r>
            <a:r>
              <a:rPr lang="ja-JP" altLang="en-US" sz="1300" dirty="0" smtClean="0">
                <a:latin typeface="Meiryo UI" panose="020B0604030504040204" pitchFamily="50" charset="-128"/>
                <a:ea typeface="Meiryo UI" panose="020B0604030504040204" pitchFamily="50" charset="-128"/>
              </a:rPr>
              <a:t>円）</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smtClean="0">
                <a:latin typeface="Meiryo UI" panose="020B0604030504040204" pitchFamily="50" charset="-128"/>
                <a:ea typeface="Meiryo UI" panose="020B0604030504040204" pitchFamily="50" charset="-128"/>
              </a:rPr>
              <a:t>条　　　件</a:t>
            </a: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初期負担額のうち</a:t>
            </a: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％以上かつ</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者以上は寄付によること</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設置後</a:t>
            </a:r>
            <a:r>
              <a:rPr lang="en-US" altLang="ja-JP" sz="1300" dirty="0">
                <a:latin typeface="Meiryo UI" panose="020B0604030504040204" pitchFamily="50" charset="-128"/>
                <a:ea typeface="Meiryo UI" panose="020B0604030504040204" pitchFamily="50" charset="-128"/>
              </a:rPr>
              <a:t>5</a:t>
            </a:r>
            <a:r>
              <a:rPr lang="ja-JP" altLang="en-US" sz="1300" dirty="0" smtClean="0">
                <a:latin typeface="Meiryo UI" panose="020B0604030504040204" pitchFamily="50" charset="-128"/>
                <a:ea typeface="Meiryo UI" panose="020B0604030504040204" pitchFamily="50" charset="-128"/>
              </a:rPr>
              <a:t>年間</a:t>
            </a:r>
            <a:r>
              <a:rPr lang="ja-JP" altLang="en-US" sz="1300" dirty="0">
                <a:latin typeface="Meiryo UI" panose="020B0604030504040204" pitchFamily="50" charset="-128"/>
                <a:ea typeface="Meiryo UI" panose="020B0604030504040204" pitchFamily="50" charset="-128"/>
              </a:rPr>
              <a:t>、施設と連携して</a:t>
            </a:r>
            <a:r>
              <a:rPr lang="ja-JP" altLang="en-US" sz="1300" dirty="0" smtClean="0">
                <a:latin typeface="Meiryo UI" panose="020B0604030504040204" pitchFamily="50" charset="-128"/>
                <a:ea typeface="Meiryo UI" panose="020B0604030504040204" pitchFamily="50" charset="-128"/>
              </a:rPr>
              <a:t>環境活動等を</a:t>
            </a:r>
            <a:r>
              <a:rPr lang="ja-JP" altLang="en-US" sz="1300" dirty="0">
                <a:latin typeface="Meiryo UI" panose="020B0604030504040204" pitchFamily="50" charset="-128"/>
                <a:ea typeface="Meiryo UI" panose="020B0604030504040204" pitchFamily="50" charset="-128"/>
              </a:rPr>
              <a:t>行う</a:t>
            </a:r>
            <a:r>
              <a:rPr lang="ja-JP" altLang="en-US" sz="1300" dirty="0" smtClean="0">
                <a:latin typeface="Meiryo UI" panose="020B0604030504040204" pitchFamily="50" charset="-128"/>
                <a:ea typeface="Meiryo UI" panose="020B0604030504040204" pitchFamily="50" charset="-128"/>
              </a:rPr>
              <a:t>こと</a:t>
            </a:r>
            <a:endParaRPr lang="ja-JP" altLang="en-US" sz="13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5" y="3713856"/>
            <a:ext cx="5070136" cy="2426437"/>
          </a:xfrm>
          <a:prstGeom prst="rect">
            <a:avLst/>
          </a:prstGeom>
        </p:spPr>
      </p:pic>
      <p:graphicFrame>
        <p:nvGraphicFramePr>
          <p:cNvPr id="23" name="表 22"/>
          <p:cNvGraphicFramePr>
            <a:graphicFrameLocks noGrp="1"/>
          </p:cNvGraphicFramePr>
          <p:nvPr>
            <p:extLst>
              <p:ext uri="{D42A27DB-BD31-4B8C-83A1-F6EECF244321}">
                <p14:modId xmlns:p14="http://schemas.microsoft.com/office/powerpoint/2010/main" val="3738645982"/>
              </p:ext>
            </p:extLst>
          </p:nvPr>
        </p:nvGraphicFramePr>
        <p:xfrm>
          <a:off x="5609377" y="4232094"/>
          <a:ext cx="4017500" cy="1955778"/>
        </p:xfrm>
        <a:graphic>
          <a:graphicData uri="http://schemas.openxmlformats.org/drawingml/2006/table">
            <a:tbl>
              <a:tblPr/>
              <a:tblGrid>
                <a:gridCol w="1582225">
                  <a:extLst>
                    <a:ext uri="{9D8B030D-6E8A-4147-A177-3AD203B41FA5}">
                      <a16:colId xmlns:a16="http://schemas.microsoft.com/office/drawing/2014/main" val="20000"/>
                    </a:ext>
                  </a:extLst>
                </a:gridCol>
                <a:gridCol w="1118675">
                  <a:extLst>
                    <a:ext uri="{9D8B030D-6E8A-4147-A177-3AD203B41FA5}">
                      <a16:colId xmlns:a16="http://schemas.microsoft.com/office/drawing/2014/main" val="20001"/>
                    </a:ext>
                  </a:extLst>
                </a:gridCol>
                <a:gridCol w="586863">
                  <a:extLst>
                    <a:ext uri="{9D8B030D-6E8A-4147-A177-3AD203B41FA5}">
                      <a16:colId xmlns:a16="http://schemas.microsoft.com/office/drawing/2014/main" val="20002"/>
                    </a:ext>
                  </a:extLst>
                </a:gridCol>
                <a:gridCol w="729737">
                  <a:extLst>
                    <a:ext uri="{9D8B030D-6E8A-4147-A177-3AD203B41FA5}">
                      <a16:colId xmlns:a16="http://schemas.microsoft.com/office/drawing/2014/main" val="20003"/>
                    </a:ext>
                  </a:extLst>
                </a:gridCol>
              </a:tblGrid>
              <a:tr h="253603">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申請者</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13325">
                <a:tc>
                  <a:txBody>
                    <a:bodyPr/>
                    <a:lstStyle/>
                    <a:p>
                      <a:pPr algn="ctr" fontAlgn="ctr"/>
                      <a:r>
                        <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NPO</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すいた</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市民環境会議</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6259">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豊中市民エネルギーの会</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8.16kW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6259">
                <a:tc>
                  <a:txBody>
                    <a:bodyPr/>
                    <a:lstStyle/>
                    <a:p>
                      <a:pPr algn="ctr" fontAlgn="ctr"/>
                      <a:r>
                        <a:rPr lang="en-US" altLang="zh-TW" sz="1000" b="0" i="0" u="none" strike="noStrike" spc="-15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NPO</a:t>
                      </a:r>
                      <a:r>
                        <a:rPr lang="zh-TW" altLang="en-US" sz="1000" b="0" i="0" u="none" strike="noStrike" spc="-15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法人自然環境会議八尾</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6.48kW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6259">
                <a:tc>
                  <a:txBody>
                    <a:bodyPr/>
                    <a:lstStyle/>
                    <a:p>
                      <a:pPr algn="ctr" fontAlgn="ctr"/>
                      <a:r>
                        <a:rPr lang="ja-JP" altLang="en-US" sz="1000" dirty="0" smtClean="0">
                          <a:solidFill>
                            <a:schemeClr val="tx1"/>
                          </a:solidFill>
                          <a:latin typeface="Meiryo UI" pitchFamily="50" charset="-128"/>
                          <a:ea typeface="Meiryo UI" pitchFamily="50" charset="-128"/>
                          <a:cs typeface="Meiryo UI" pitchFamily="50" charset="-128"/>
                        </a:rPr>
                        <a:t>自然エネルギー高槻市民の会</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7257">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市民共同発電みの</a:t>
                      </a: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お</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6221648"/>
                  </a:ext>
                </a:extLst>
              </a:tr>
              <a:tr h="178555">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公益財団法人</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公害地域再生センター</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ソラエ（介護施設）</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680727"/>
                  </a:ext>
                </a:extLst>
              </a:tr>
            </a:tbl>
          </a:graphicData>
        </a:graphic>
      </p:graphicFrame>
      <p:sp>
        <p:nvSpPr>
          <p:cNvPr id="28" name="テキスト ボックス 27"/>
          <p:cNvSpPr txBox="1"/>
          <p:nvPr/>
        </p:nvSpPr>
        <p:spPr>
          <a:xfrm>
            <a:off x="79801" y="3785474"/>
            <a:ext cx="1208904"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＜事業フロー＞</a:t>
            </a:r>
            <a:endParaRPr lang="en-US" altLang="ja-JP" sz="1200" b="1" dirty="0" smtClean="0">
              <a:latin typeface="Meiryo UI" pitchFamily="50" charset="-128"/>
              <a:ea typeface="Meiryo UI" pitchFamily="50" charset="-128"/>
              <a:cs typeface="Meiryo UI" pitchFamily="50" charset="-128"/>
            </a:endParaRPr>
          </a:p>
        </p:txBody>
      </p:sp>
      <p:sp>
        <p:nvSpPr>
          <p:cNvPr id="31" name="テキスト ボックス 30"/>
          <p:cNvSpPr txBox="1"/>
          <p:nvPr/>
        </p:nvSpPr>
        <p:spPr>
          <a:xfrm>
            <a:off x="5441950" y="3989531"/>
            <a:ext cx="1180135"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補助実績</a:t>
            </a:r>
            <a:r>
              <a:rPr lang="ja-JP" altLang="en-US" sz="1200" b="1" dirty="0" smtClean="0">
                <a:latin typeface="Meiryo UI" pitchFamily="50" charset="-128"/>
                <a:ea typeface="Meiryo UI" pitchFamily="50" charset="-128"/>
                <a:cs typeface="Meiryo UI" pitchFamily="50" charset="-128"/>
              </a:rPr>
              <a:t>＞</a:t>
            </a:r>
            <a:endParaRPr lang="en-US" altLang="ja-JP" sz="1200" b="1" dirty="0" smtClean="0">
              <a:latin typeface="Meiryo UI" pitchFamily="50" charset="-128"/>
              <a:ea typeface="Meiryo UI" pitchFamily="50" charset="-128"/>
              <a:cs typeface="Meiryo UI" pitchFamily="50" charset="-128"/>
            </a:endParaRPr>
          </a:p>
        </p:txBody>
      </p:sp>
      <p:sp>
        <p:nvSpPr>
          <p:cNvPr id="24" name="円/楕円 23"/>
          <p:cNvSpPr/>
          <p:nvPr/>
        </p:nvSpPr>
        <p:spPr>
          <a:xfrm>
            <a:off x="9372175" y="-28401"/>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55</a:t>
            </a:r>
          </a:p>
        </p:txBody>
      </p:sp>
    </p:spTree>
    <p:extLst>
      <p:ext uri="{BB962C8B-B14F-4D97-AF65-F5344CB8AC3E}">
        <p14:creationId xmlns:p14="http://schemas.microsoft.com/office/powerpoint/2010/main" val="446648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2"/>
          <p:cNvSpPr txBox="1"/>
          <p:nvPr/>
        </p:nvSpPr>
        <p:spPr>
          <a:xfrm>
            <a:off x="0" y="-27386"/>
            <a:ext cx="9905996" cy="510399"/>
          </a:xfrm>
          <a:prstGeom prst="rect">
            <a:avLst/>
          </a:prstGeom>
          <a:solidFill>
            <a:srgbClr val="00B0F0"/>
          </a:solidFill>
          <a:ln>
            <a:noFill/>
          </a:ln>
        </p:spPr>
        <p:txBody>
          <a:bodyPr vert="horz" wrap="square" lIns="74295" tIns="8887" rIns="74295" bIns="8887" anchor="t" anchorCtr="0" compatLnSpc="1">
            <a:spAutoFit/>
          </a:bodyPr>
          <a:lstStyle/>
          <a:p>
            <a:pPr lvl="0" algn="just"/>
            <a:r>
              <a:rPr lang="ja-JP" sz="3200" b="0" i="0" u="none" strike="noStrike" kern="1200" cap="none" spc="0" baseline="0" dirty="0" smtClean="0">
                <a:solidFill>
                  <a:srgbClr val="FFFFFF"/>
                </a:solidFill>
                <a:uFillTx/>
                <a:latin typeface="Arial"/>
                <a:ea typeface="HGP創英角ｺﾞｼｯｸUB" pitchFamily="50"/>
                <a:cs typeface="ＭＳ Ｐゴシック"/>
              </a:rPr>
              <a:t>　</a:t>
            </a:r>
            <a:r>
              <a:rPr lang="ja-JP" altLang="en-US" sz="3200" dirty="0">
                <a:solidFill>
                  <a:prstClr val="white"/>
                </a:solidFill>
                <a:ea typeface="HGP創英角ｺﾞｼｯｸUB" pitchFamily="50" charset="-128"/>
                <a:cs typeface="ＭＳ Ｐゴシック" charset="-128"/>
              </a:rPr>
              <a:t>再生可能エネルギーの普及拡大　</a:t>
            </a:r>
            <a:r>
              <a:rPr lang="ja-JP" altLang="en-US" sz="1400" dirty="0">
                <a:solidFill>
                  <a:prstClr val="white"/>
                </a:solidFill>
                <a:ea typeface="HGP創英角ｺﾞｼｯｸUB" pitchFamily="50" charset="-128"/>
                <a:cs typeface="ＭＳ Ｐゴシック" charset="-128"/>
              </a:rPr>
              <a:t>～太陽光発電の普及促進～　</a:t>
            </a:r>
          </a:p>
        </p:txBody>
      </p:sp>
      <p:sp>
        <p:nvSpPr>
          <p:cNvPr id="38" name="角丸四角形 37"/>
          <p:cNvSpPr/>
          <p:nvPr/>
        </p:nvSpPr>
        <p:spPr>
          <a:xfrm>
            <a:off x="94129" y="539564"/>
            <a:ext cx="9738846" cy="626061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245411" y="704673"/>
            <a:ext cx="4649452" cy="30652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その他のフィールドにおける太陽光発電の導入促進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8" name="テキスト ボックス 22"/>
          <p:cNvSpPr txBox="1">
            <a:spLocks noChangeArrowheads="1"/>
          </p:cNvSpPr>
          <p:nvPr/>
        </p:nvSpPr>
        <p:spPr bwMode="auto">
          <a:xfrm>
            <a:off x="172117" y="2018219"/>
            <a:ext cx="418473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2015</a:t>
            </a:r>
            <a:r>
              <a:rPr lang="ja-JP" altLang="en-US" sz="1300" dirty="0" smtClean="0">
                <a:latin typeface="Meiryo UI" pitchFamily="50" charset="-128"/>
                <a:ea typeface="Meiryo UI" pitchFamily="50" charset="-128"/>
                <a:cs typeface="Meiryo UI" pitchFamily="50" charset="-128"/>
              </a:rPr>
              <a:t>年度に府立環境農林水産総合研究所において、府域の主要作物から</a:t>
            </a:r>
            <a:r>
              <a:rPr lang="ja-JP" altLang="en-US" sz="1300" dirty="0">
                <a:latin typeface="Meiryo UI" pitchFamily="50" charset="-128"/>
                <a:ea typeface="Meiryo UI" pitchFamily="50" charset="-128"/>
                <a:cs typeface="Meiryo UI" pitchFamily="50" charset="-128"/>
              </a:rPr>
              <a:t>可能性のある</a:t>
            </a:r>
            <a:r>
              <a:rPr lang="ja-JP" altLang="en-US" sz="1300" dirty="0" smtClean="0">
                <a:latin typeface="Meiryo UI" pitchFamily="50" charset="-128"/>
                <a:ea typeface="Meiryo UI" pitchFamily="50" charset="-128"/>
                <a:cs typeface="Meiryo UI" pitchFamily="50" charset="-128"/>
              </a:rPr>
              <a:t>品目（イチジク）を</a:t>
            </a:r>
            <a:r>
              <a:rPr lang="ja-JP" altLang="en-US" sz="1300" dirty="0">
                <a:latin typeface="Meiryo UI" pitchFamily="50" charset="-128"/>
                <a:ea typeface="Meiryo UI" pitchFamily="50" charset="-128"/>
                <a:cs typeface="Meiryo UI" pitchFamily="50" charset="-128"/>
              </a:rPr>
              <a:t>選定し</a:t>
            </a:r>
            <a:r>
              <a:rPr lang="ja-JP" altLang="en-US" sz="1300" dirty="0" smtClean="0">
                <a:latin typeface="Meiryo UI" pitchFamily="50" charset="-128"/>
                <a:ea typeface="Meiryo UI" pitchFamily="50" charset="-128"/>
                <a:cs typeface="Meiryo UI" pitchFamily="50" charset="-128"/>
              </a:rPr>
              <a:t>、試験栽培に</a:t>
            </a:r>
            <a:r>
              <a:rPr lang="ja-JP" altLang="en-US" sz="1300" dirty="0">
                <a:latin typeface="Meiryo UI" pitchFamily="50" charset="-128"/>
                <a:ea typeface="Meiryo UI" pitchFamily="50" charset="-128"/>
                <a:cs typeface="Meiryo UI" pitchFamily="50" charset="-128"/>
              </a:rPr>
              <a:t>よりソーラーパネルの設置形態と収量・品質等の</a:t>
            </a:r>
            <a:r>
              <a:rPr lang="ja-JP" altLang="en-US" sz="1300" dirty="0" smtClean="0">
                <a:latin typeface="Meiryo UI" pitchFamily="50" charset="-128"/>
                <a:ea typeface="Meiryo UI" pitchFamily="50" charset="-128"/>
                <a:cs typeface="Meiryo UI" pitchFamily="50" charset="-128"/>
              </a:rPr>
              <a:t>関係</a:t>
            </a:r>
            <a:r>
              <a:rPr lang="ja-JP" altLang="en-US" sz="1300" dirty="0">
                <a:latin typeface="Meiryo UI" pitchFamily="50" charset="-128"/>
                <a:ea typeface="Meiryo UI" pitchFamily="50" charset="-128"/>
                <a:cs typeface="Meiryo UI" pitchFamily="50" charset="-128"/>
              </a:rPr>
              <a:t>について</a:t>
            </a:r>
            <a:r>
              <a:rPr lang="ja-JP" altLang="en-US" sz="1300" dirty="0" smtClean="0">
                <a:latin typeface="Meiryo UI" pitchFamily="50" charset="-128"/>
                <a:ea typeface="Meiryo UI" pitchFamily="50" charset="-128"/>
                <a:cs typeface="Meiryo UI" pitchFamily="50" charset="-128"/>
              </a:rPr>
              <a:t>調査</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行いました。</a:t>
            </a:r>
            <a:endParaRPr lang="ja-JP" altLang="en-US" sz="13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773494" y="3011642"/>
            <a:ext cx="1722643" cy="553998"/>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ソーラーシェアリングとは</a:t>
            </a:r>
            <a:endParaRPr lang="en-US" altLang="ja-JP" sz="1000" dirty="0" smtClean="0">
              <a:latin typeface="Meiryo UI" pitchFamily="50" charset="-128"/>
              <a:ea typeface="Meiryo UI" pitchFamily="50" charset="-128"/>
              <a:cs typeface="Meiryo UI" pitchFamily="50" charset="-128"/>
            </a:endParaRPr>
          </a:p>
          <a:p>
            <a:pPr eaLnBrk="1" hangingPunct="1"/>
            <a:r>
              <a:rPr lang="ja-JP" altLang="en-US" sz="1000" dirty="0" smtClean="0">
                <a:latin typeface="Meiryo UI" pitchFamily="50" charset="-128"/>
                <a:ea typeface="Meiryo UI" pitchFamily="50" charset="-128"/>
                <a:cs typeface="Meiryo UI" pitchFamily="50" charset="-128"/>
              </a:rPr>
              <a:t>　農地で営農</a:t>
            </a:r>
            <a:r>
              <a:rPr lang="ja-JP" altLang="en-US" sz="1000" dirty="0">
                <a:latin typeface="Meiryo UI" pitchFamily="50" charset="-128"/>
                <a:ea typeface="Meiryo UI" pitchFamily="50" charset="-128"/>
                <a:cs typeface="Meiryo UI" pitchFamily="50" charset="-128"/>
              </a:rPr>
              <a:t>を継続</a:t>
            </a:r>
            <a:r>
              <a:rPr lang="ja-JP" altLang="en-US" sz="1000" dirty="0" smtClean="0">
                <a:latin typeface="Meiryo UI" pitchFamily="50" charset="-128"/>
                <a:ea typeface="Meiryo UI" pitchFamily="50" charset="-128"/>
                <a:cs typeface="Meiryo UI" pitchFamily="50" charset="-128"/>
              </a:rPr>
              <a:t>しながら</a:t>
            </a:r>
            <a:endParaRPr lang="en-US" altLang="ja-JP" sz="1000" dirty="0" smtClean="0">
              <a:latin typeface="Meiryo UI" pitchFamily="50" charset="-128"/>
              <a:ea typeface="Meiryo UI" pitchFamily="50" charset="-128"/>
              <a:cs typeface="Meiryo UI" pitchFamily="50" charset="-128"/>
            </a:endParaRPr>
          </a:p>
          <a:p>
            <a:pPr eaLnBrk="1" hangingPunct="1"/>
            <a:r>
              <a:rPr lang="ja-JP" altLang="en-US" sz="1000" dirty="0" smtClean="0">
                <a:latin typeface="Meiryo UI" pitchFamily="50" charset="-128"/>
                <a:ea typeface="Meiryo UI" pitchFamily="50" charset="-128"/>
                <a:cs typeface="Meiryo UI" pitchFamily="50" charset="-128"/>
              </a:rPr>
              <a:t>太陽光</a:t>
            </a:r>
            <a:r>
              <a:rPr lang="ja-JP" altLang="en-US" sz="1000" dirty="0">
                <a:latin typeface="Meiryo UI" pitchFamily="50" charset="-128"/>
                <a:ea typeface="Meiryo UI" pitchFamily="50" charset="-128"/>
                <a:cs typeface="Meiryo UI" pitchFamily="50" charset="-128"/>
              </a:rPr>
              <a:t>発電</a:t>
            </a:r>
            <a:r>
              <a:rPr lang="ja-JP" altLang="en-US" sz="1000" dirty="0" smtClean="0">
                <a:latin typeface="Meiryo UI" pitchFamily="50" charset="-128"/>
                <a:ea typeface="Meiryo UI" pitchFamily="50" charset="-128"/>
                <a:cs typeface="Meiryo UI" pitchFamily="50" charset="-128"/>
              </a:rPr>
              <a:t>を導入</a:t>
            </a:r>
            <a:r>
              <a:rPr lang="ja-JP" altLang="en-US" sz="1000" dirty="0">
                <a:latin typeface="Meiryo UI" pitchFamily="50" charset="-128"/>
                <a:ea typeface="Meiryo UI" pitchFamily="50" charset="-128"/>
                <a:cs typeface="Meiryo UI" pitchFamily="50" charset="-128"/>
              </a:rPr>
              <a:t>すること</a:t>
            </a:r>
            <a:r>
              <a:rPr lang="ja-JP" altLang="en-US" sz="1000" dirty="0" smtClean="0">
                <a:latin typeface="Meiryo UI" pitchFamily="50" charset="-128"/>
                <a:ea typeface="Meiryo UI" pitchFamily="50" charset="-128"/>
                <a:cs typeface="Meiryo UI" pitchFamily="50" charset="-128"/>
              </a:rPr>
              <a:t>。　</a:t>
            </a:r>
            <a:endParaRPr lang="ja-JP" altLang="en-US" sz="1000" dirty="0">
              <a:latin typeface="Meiryo UI" pitchFamily="50" charset="-128"/>
              <a:ea typeface="Meiryo UI" pitchFamily="50" charset="-128"/>
              <a:cs typeface="Meiryo UI" pitchFamily="50" charset="-128"/>
            </a:endParaRPr>
          </a:p>
        </p:txBody>
      </p:sp>
      <p:sp>
        <p:nvSpPr>
          <p:cNvPr id="20" name="テキスト ボックス 34"/>
          <p:cNvSpPr txBox="1">
            <a:spLocks noChangeArrowheads="1"/>
          </p:cNvSpPr>
          <p:nvPr/>
        </p:nvSpPr>
        <p:spPr bwMode="auto">
          <a:xfrm>
            <a:off x="1545413" y="6268471"/>
            <a:ext cx="2326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ソーラーシェアリングの調査</a:t>
            </a:r>
            <a:endParaRPr lang="ja-JP" altLang="en-US" sz="100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1449828" y="6075041"/>
            <a:ext cx="2225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smtClean="0">
                <a:latin typeface="Meiryo UI" pitchFamily="50" charset="-128"/>
                <a:ea typeface="Meiryo UI" pitchFamily="50" charset="-128"/>
                <a:cs typeface="Meiryo UI" pitchFamily="50" charset="-128"/>
              </a:rPr>
              <a:t>（府立環境農林水産総合研究所）　　　　　　</a:t>
            </a:r>
            <a:endParaRPr lang="ja-JP" altLang="en-US" sz="1000" dirty="0">
              <a:latin typeface="Meiryo UI" pitchFamily="50" charset="-128"/>
              <a:ea typeface="Meiryo UI" pitchFamily="50" charset="-128"/>
              <a:cs typeface="Meiryo UI" pitchFamily="50" charset="-128"/>
            </a:endParaRPr>
          </a:p>
        </p:txBody>
      </p:sp>
      <p:pic>
        <p:nvPicPr>
          <p:cNvPr id="22" name="Picture 2" descr="D:\nishiiyu\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674" y="3692224"/>
            <a:ext cx="3090800" cy="2315582"/>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303030" y="1236662"/>
            <a:ext cx="2663572" cy="29644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latin typeface="Meiryo UI" pitchFamily="50" charset="-128"/>
                <a:ea typeface="Meiryo UI" pitchFamily="50" charset="-128"/>
                <a:cs typeface="Meiryo UI" pitchFamily="50" charset="-128"/>
              </a:rPr>
              <a:t>ソーラーシェアリングの普及促進</a:t>
            </a:r>
            <a:endParaRPr lang="ja-JP" altLang="en-US" sz="1400" b="1"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1449401" y="1682915"/>
            <a:ext cx="3438118" cy="184666"/>
          </a:xfrm>
          <a:prstGeom prst="rect">
            <a:avLst/>
          </a:prstGeom>
          <a:noFill/>
        </p:spPr>
        <p:txBody>
          <a:bodyPr wrap="square" lIns="0" tIns="0" rIns="0" bIns="0" rtlCol="0" anchor="ctr" anchorCtr="1">
            <a:spAutoFit/>
          </a:bodyPr>
          <a:lstStyle/>
          <a:p>
            <a:pPr lvl="0">
              <a:defRPr/>
            </a:pP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6247147" y="1621701"/>
            <a:ext cx="908279" cy="276999"/>
          </a:xfrm>
          <a:prstGeom prst="rect">
            <a:avLst/>
          </a:prstGeom>
          <a:noFill/>
        </p:spPr>
        <p:txBody>
          <a:bodyPr wrap="square" rtlCol="0">
            <a:spAutoFit/>
          </a:bodyPr>
          <a:lstStyle/>
          <a:p>
            <a:pPr marL="70942" indent="-70942"/>
            <a:r>
              <a:rPr lang="en-US" altLang="ja-JP" sz="1200" dirty="0">
                <a:solidFill>
                  <a:prstClr val="black"/>
                </a:solidFill>
                <a:latin typeface="Meiryo UI" pitchFamily="50" charset="-128"/>
                <a:ea typeface="Meiryo UI" pitchFamily="50" charset="-128"/>
                <a:cs typeface="Meiryo UI" pitchFamily="50" charset="-128"/>
              </a:rPr>
              <a:t>【</a:t>
            </a:r>
            <a:r>
              <a:rPr lang="ja-JP" altLang="en-US" sz="1200" dirty="0">
                <a:solidFill>
                  <a:prstClr val="black"/>
                </a:solidFill>
                <a:latin typeface="Meiryo UI" pitchFamily="50" charset="-128"/>
                <a:ea typeface="Meiryo UI" pitchFamily="50" charset="-128"/>
                <a:cs typeface="Meiryo UI" pitchFamily="50" charset="-128"/>
              </a:rPr>
              <a:t>府事業</a:t>
            </a:r>
            <a:r>
              <a:rPr lang="en-US" altLang="ja-JP" sz="1200" dirty="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テキスト ボックス 29"/>
          <p:cNvSpPr txBox="1"/>
          <p:nvPr/>
        </p:nvSpPr>
        <p:spPr>
          <a:xfrm>
            <a:off x="5334345" y="1948445"/>
            <a:ext cx="4159279" cy="1092607"/>
          </a:xfrm>
          <a:prstGeom prst="rect">
            <a:avLst/>
          </a:prstGeom>
          <a:noFill/>
        </p:spPr>
        <p:txBody>
          <a:bodyPr wrap="square" rtlCol="0">
            <a:spAutoFit/>
          </a:bodyPr>
          <a:lstStyle/>
          <a:p>
            <a:pPr marL="72231" indent="-72231">
              <a:spcAft>
                <a:spcPts val="488"/>
              </a:spcAft>
            </a:pPr>
            <a:r>
              <a:rPr lang="ja-JP" altLang="en-US" sz="1300" dirty="0">
                <a:solidFill>
                  <a:prstClr val="black"/>
                </a:solidFill>
                <a:latin typeface="Meiryo UI" pitchFamily="50" charset="-128"/>
                <a:ea typeface="Meiryo UI" pitchFamily="50" charset="-128"/>
                <a:cs typeface="Meiryo UI" pitchFamily="50" charset="-128"/>
              </a:rPr>
              <a:t>◆民間企業が実施する海水面における太陽光発電の実証実験を支援しました。実証実験では、架台に間伐材を使用した太陽光パネルを府内貯木場に設置し、海水面での発電量や塩害による影響等を検証するとともに、実用化の可能性を検証しました</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5341051" y="1266906"/>
            <a:ext cx="3070737" cy="286884"/>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海水面における太陽光発電実証実験</a:t>
            </a:r>
            <a:endParaRPr lang="ja-JP" altLang="en-US" sz="1400" b="1" strike="dblStrike" dirty="0">
              <a:solidFill>
                <a:prstClr val="black"/>
              </a:solidFill>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196" y="5082327"/>
            <a:ext cx="2981651" cy="1587414"/>
          </a:xfrm>
          <a:prstGeom prst="rect">
            <a:avLst/>
          </a:prstGeom>
        </p:spPr>
      </p:pic>
      <p:sp>
        <p:nvSpPr>
          <p:cNvPr id="33" name="テキスト ボックス 32"/>
          <p:cNvSpPr txBox="1"/>
          <p:nvPr/>
        </p:nvSpPr>
        <p:spPr>
          <a:xfrm>
            <a:off x="6882227" y="1625613"/>
            <a:ext cx="3724809" cy="276999"/>
          </a:xfrm>
          <a:prstGeom prst="rect">
            <a:avLst/>
          </a:prstGeom>
          <a:noFill/>
        </p:spPr>
        <p:txBody>
          <a:bodyPr wrap="square" rtlCol="0">
            <a:spAutoFit/>
          </a:bodyPr>
          <a:lstStyle/>
          <a:p>
            <a:pPr marL="70942" indent="-70942"/>
            <a:r>
              <a:rPr lang="ja-JP" altLang="en-US" sz="1200" dirty="0">
                <a:solidFill>
                  <a:prstClr val="black"/>
                </a:solidFill>
                <a:latin typeface="Meiryo UI" pitchFamily="50" charset="-128"/>
                <a:ea typeface="Meiryo UI" pitchFamily="50" charset="-128"/>
                <a:cs typeface="Meiryo UI" pitchFamily="50" charset="-128"/>
              </a:rPr>
              <a:t>事業実施年度：</a:t>
            </a:r>
            <a:r>
              <a:rPr lang="en-US" altLang="ja-JP" sz="1200" dirty="0">
                <a:solidFill>
                  <a:prstClr val="black"/>
                </a:solidFill>
                <a:latin typeface="Meiryo UI" pitchFamily="50" charset="-128"/>
                <a:ea typeface="Meiryo UI" pitchFamily="50" charset="-128"/>
                <a:cs typeface="Meiryo UI" pitchFamily="50" charset="-128"/>
              </a:rPr>
              <a:t>2015</a:t>
            </a:r>
            <a:r>
              <a:rPr lang="ja-JP" altLang="en-US" sz="1200" dirty="0">
                <a:solidFill>
                  <a:prstClr val="black"/>
                </a:solidFill>
                <a:latin typeface="Meiryo UI" pitchFamily="50" charset="-128"/>
                <a:ea typeface="Meiryo UI" pitchFamily="50" charset="-128"/>
                <a:cs typeface="Meiryo UI" pitchFamily="50" charset="-128"/>
              </a:rPr>
              <a:t>～</a:t>
            </a:r>
            <a:r>
              <a:rPr lang="en-US" altLang="ja-JP" sz="1200" dirty="0">
                <a:solidFill>
                  <a:prstClr val="black"/>
                </a:solidFill>
                <a:latin typeface="Meiryo UI" pitchFamily="50" charset="-128"/>
                <a:ea typeface="Meiryo UI" pitchFamily="50" charset="-128"/>
                <a:cs typeface="Meiryo UI" pitchFamily="50" charset="-128"/>
              </a:rPr>
              <a:t>2018</a:t>
            </a:r>
            <a:r>
              <a:rPr lang="ja-JP" altLang="en-US" sz="1200" dirty="0">
                <a:solidFill>
                  <a:prstClr val="black"/>
                </a:solidFill>
                <a:latin typeface="Meiryo UI" pitchFamily="50" charset="-128"/>
                <a:ea typeface="Meiryo UI" pitchFamily="50" charset="-128"/>
                <a:cs typeface="Meiryo UI" pitchFamily="50" charset="-128"/>
              </a:rPr>
              <a:t>年度</a:t>
            </a:r>
          </a:p>
        </p:txBody>
      </p:sp>
      <p:pic>
        <p:nvPicPr>
          <p:cNvPr id="34" name="図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681" y="3333802"/>
            <a:ext cx="2958930" cy="1610879"/>
          </a:xfrm>
          <a:prstGeom prst="rect">
            <a:avLst/>
          </a:prstGeom>
        </p:spPr>
      </p:pic>
      <p:sp>
        <p:nvSpPr>
          <p:cNvPr id="35" name="テキスト ボックス 28"/>
          <p:cNvSpPr txBox="1">
            <a:spLocks noChangeArrowheads="1"/>
          </p:cNvSpPr>
          <p:nvPr/>
        </p:nvSpPr>
        <p:spPr bwMode="auto">
          <a:xfrm>
            <a:off x="7918796" y="4503859"/>
            <a:ext cx="18235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70942" indent="-70942" algn="ctr"/>
            <a:r>
              <a:rPr lang="zh-CN" altLang="en-US" sz="1000" b="0" i="0" dirty="0">
                <a:solidFill>
                  <a:prstClr val="black"/>
                </a:solidFill>
                <a:latin typeface="Meiryo UI" pitchFamily="50" charset="-128"/>
                <a:ea typeface="Meiryo UI" pitchFamily="50" charset="-128"/>
                <a:cs typeface="Meiryo UI" pitchFamily="50" charset="-128"/>
              </a:rPr>
              <a:t>大阪市</a:t>
            </a:r>
            <a:r>
              <a:rPr lang="zh-CN" altLang="en-US" sz="1000" b="0" i="0" dirty="0" smtClean="0">
                <a:solidFill>
                  <a:prstClr val="black"/>
                </a:solidFill>
                <a:latin typeface="Meiryo UI" pitchFamily="50" charset="-128"/>
                <a:ea typeface="Meiryo UI" pitchFamily="50" charset="-128"/>
                <a:cs typeface="Meiryo UI" pitchFamily="50" charset="-128"/>
              </a:rPr>
              <a:t>住之江区</a:t>
            </a:r>
            <a:endParaRPr lang="en-US" altLang="zh-CN" sz="1000" b="0" i="0" dirty="0" smtClean="0">
              <a:solidFill>
                <a:prstClr val="black"/>
              </a:solidFill>
              <a:latin typeface="Meiryo UI" pitchFamily="50" charset="-128"/>
              <a:ea typeface="Meiryo UI" pitchFamily="50" charset="-128"/>
              <a:cs typeface="Meiryo UI" pitchFamily="50" charset="-128"/>
            </a:endParaRPr>
          </a:p>
          <a:p>
            <a:pPr marL="70942" indent="-70942" algn="ctr"/>
            <a:r>
              <a:rPr lang="zh-CN" altLang="en-US" sz="1000" b="0" i="0" dirty="0" smtClean="0">
                <a:solidFill>
                  <a:prstClr val="black"/>
                </a:solidFill>
                <a:latin typeface="Meiryo UI" pitchFamily="50" charset="-128"/>
                <a:ea typeface="Meiryo UI" pitchFamily="50" charset="-128"/>
                <a:cs typeface="Meiryo UI" pitchFamily="50" charset="-128"/>
              </a:rPr>
              <a:t>（</a:t>
            </a:r>
            <a:r>
              <a:rPr lang="zh-CN" altLang="en-US" sz="1000" b="0" i="0" dirty="0">
                <a:solidFill>
                  <a:prstClr val="black"/>
                </a:solidFill>
                <a:latin typeface="Meiryo UI" pitchFamily="50" charset="-128"/>
                <a:ea typeface="Meiryo UI" pitchFamily="50" charset="-128"/>
                <a:cs typeface="Meiryo UI" pitchFamily="50" charset="-128"/>
              </a:rPr>
              <a:t>１号池水面）</a:t>
            </a:r>
          </a:p>
        </p:txBody>
      </p:sp>
      <p:sp>
        <p:nvSpPr>
          <p:cNvPr id="36" name="テキスト ボックス 35"/>
          <p:cNvSpPr txBox="1"/>
          <p:nvPr/>
        </p:nvSpPr>
        <p:spPr>
          <a:xfrm>
            <a:off x="5287263" y="3092225"/>
            <a:ext cx="2796352" cy="261610"/>
          </a:xfrm>
          <a:prstGeom prst="rect">
            <a:avLst/>
          </a:prstGeom>
          <a:noFill/>
        </p:spPr>
        <p:txBody>
          <a:bodyPr wrap="square" rtlCol="0">
            <a:spAutoFit/>
          </a:bodyPr>
          <a:lstStyle/>
          <a:p>
            <a:pPr marL="72231" indent="-72231">
              <a:spcAft>
                <a:spcPts val="488"/>
              </a:spcAft>
            </a:pPr>
            <a:r>
              <a:rPr lang="en-US" altLang="ja-JP" sz="1100" dirty="0" smtClean="0">
                <a:solidFill>
                  <a:prstClr val="black"/>
                </a:solidFill>
                <a:latin typeface="Meiryo UI" pitchFamily="50" charset="-128"/>
                <a:ea typeface="Meiryo UI" pitchFamily="50" charset="-128"/>
                <a:cs typeface="Meiryo UI" pitchFamily="50" charset="-128"/>
              </a:rPr>
              <a:t>&lt;</a:t>
            </a:r>
            <a:r>
              <a:rPr lang="ja-JP" altLang="en-US" sz="1100" dirty="0">
                <a:solidFill>
                  <a:prstClr val="black"/>
                </a:solidFill>
                <a:latin typeface="Meiryo UI" pitchFamily="50" charset="-128"/>
                <a:ea typeface="Meiryo UI" pitchFamily="50" charset="-128"/>
                <a:cs typeface="Meiryo UI" pitchFamily="50" charset="-128"/>
              </a:rPr>
              <a:t>検証実績</a:t>
            </a:r>
            <a:r>
              <a:rPr lang="en-US" altLang="ja-JP" sz="1100" dirty="0" smtClean="0">
                <a:solidFill>
                  <a:prstClr val="black"/>
                </a:solidFill>
                <a:latin typeface="Meiryo UI" pitchFamily="50" charset="-128"/>
                <a:ea typeface="Meiryo UI" pitchFamily="50" charset="-128"/>
                <a:cs typeface="Meiryo UI" pitchFamily="50" charset="-128"/>
              </a:rPr>
              <a:t>&gt;</a:t>
            </a:r>
            <a:endParaRPr lang="en-US" altLang="ja-JP" sz="1100" dirty="0">
              <a:solidFill>
                <a:prstClr val="black"/>
              </a:solidFill>
              <a:latin typeface="Meiryo UI" pitchFamily="50" charset="-128"/>
              <a:ea typeface="Meiryo UI" pitchFamily="50" charset="-128"/>
              <a:cs typeface="Meiryo UI" pitchFamily="50" charset="-128"/>
            </a:endParaRPr>
          </a:p>
        </p:txBody>
      </p:sp>
      <p:sp>
        <p:nvSpPr>
          <p:cNvPr id="37" name="テキスト ボックス 28"/>
          <p:cNvSpPr txBox="1">
            <a:spLocks noChangeArrowheads="1"/>
          </p:cNvSpPr>
          <p:nvPr/>
        </p:nvSpPr>
        <p:spPr bwMode="auto">
          <a:xfrm>
            <a:off x="8106692" y="6201236"/>
            <a:ext cx="16090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70942" indent="-70942" algn="ctr"/>
            <a:r>
              <a:rPr lang="zh-CN" altLang="en-US" sz="1000" b="0" i="0" dirty="0">
                <a:solidFill>
                  <a:prstClr val="black"/>
                </a:solidFill>
                <a:latin typeface="Meiryo UI" pitchFamily="50" charset="-128"/>
                <a:ea typeface="Meiryo UI" pitchFamily="50" charset="-128"/>
                <a:cs typeface="Meiryo UI" pitchFamily="50" charset="-128"/>
              </a:rPr>
              <a:t>泉北郡忠岡町</a:t>
            </a:r>
            <a:r>
              <a:rPr lang="zh-CN" altLang="en-US" sz="1000" b="0" i="0" dirty="0" smtClean="0">
                <a:solidFill>
                  <a:prstClr val="black"/>
                </a:solidFill>
                <a:latin typeface="Meiryo UI" pitchFamily="50" charset="-128"/>
                <a:ea typeface="Meiryo UI" pitchFamily="50" charset="-128"/>
                <a:cs typeface="Meiryo UI" pitchFamily="50" charset="-128"/>
              </a:rPr>
              <a:t>新浜</a:t>
            </a:r>
            <a:endParaRPr lang="en-US" altLang="zh-CN" sz="1000" b="0" i="0" dirty="0" smtClean="0">
              <a:solidFill>
                <a:prstClr val="black"/>
              </a:solidFill>
              <a:latin typeface="Meiryo UI" pitchFamily="50" charset="-128"/>
              <a:ea typeface="Meiryo UI" pitchFamily="50" charset="-128"/>
              <a:cs typeface="Meiryo UI" pitchFamily="50" charset="-128"/>
            </a:endParaRPr>
          </a:p>
          <a:p>
            <a:pPr marL="70942" indent="-70942" algn="ctr"/>
            <a:r>
              <a:rPr lang="zh-CN" altLang="en-US" sz="1000" b="0" i="0" dirty="0" smtClean="0">
                <a:solidFill>
                  <a:prstClr val="black"/>
                </a:solidFill>
                <a:latin typeface="Meiryo UI" pitchFamily="50" charset="-128"/>
                <a:ea typeface="Meiryo UI" pitchFamily="50" charset="-128"/>
                <a:cs typeface="Meiryo UI" pitchFamily="50" charset="-128"/>
              </a:rPr>
              <a:t>（</a:t>
            </a:r>
            <a:r>
              <a:rPr lang="zh-CN" altLang="en-US" sz="1000" b="0" i="0" dirty="0">
                <a:solidFill>
                  <a:prstClr val="black"/>
                </a:solidFill>
                <a:latin typeface="Meiryo UI" pitchFamily="50" charset="-128"/>
                <a:ea typeface="Meiryo UI" pitchFamily="50" charset="-128"/>
                <a:cs typeface="Meiryo UI" pitchFamily="50" charset="-128"/>
              </a:rPr>
              <a:t>阪南港木材地区）</a:t>
            </a:r>
          </a:p>
        </p:txBody>
      </p:sp>
      <p:sp>
        <p:nvSpPr>
          <p:cNvPr id="29" name="円/楕円 28"/>
          <p:cNvSpPr/>
          <p:nvPr/>
        </p:nvSpPr>
        <p:spPr>
          <a:xfrm>
            <a:off x="9361488" y="0"/>
            <a:ext cx="471487" cy="471488"/>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anchor="ctr"/>
          <a:lstStyle/>
          <a:p>
            <a:pPr algn="ctr" fontAlgn="auto">
              <a:spcBef>
                <a:spcPts val="0"/>
              </a:spcBef>
              <a:spcAft>
                <a:spcPts val="0"/>
              </a:spcAft>
              <a:defRPr/>
            </a:pPr>
            <a:r>
              <a:rPr lang="en-US" altLang="ja-JP" b="1" dirty="0" smtClean="0"/>
              <a:t>56</a:t>
            </a:r>
            <a:endParaRPr lang="ja-JP" altLang="en-US" b="1" dirty="0"/>
          </a:p>
        </p:txBody>
      </p:sp>
    </p:spTree>
    <p:extLst>
      <p:ext uri="{BB962C8B-B14F-4D97-AF65-F5344CB8AC3E}">
        <p14:creationId xmlns:p14="http://schemas.microsoft.com/office/powerpoint/2010/main" val="6218811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57</a:t>
            </a:r>
            <a:endParaRPr kumimoji="1" lang="ja-JP" altLang="en-US" b="1" dirty="0"/>
          </a:p>
        </p:txBody>
      </p:sp>
      <p:sp>
        <p:nvSpPr>
          <p:cNvPr id="38" name="角丸四角形 37"/>
          <p:cNvSpPr/>
          <p:nvPr/>
        </p:nvSpPr>
        <p:spPr>
          <a:xfrm>
            <a:off x="4943815" y="590201"/>
            <a:ext cx="4889110" cy="290300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9" name="角丸四角形 38"/>
          <p:cNvSpPr/>
          <p:nvPr/>
        </p:nvSpPr>
        <p:spPr>
          <a:xfrm>
            <a:off x="4974794" y="723229"/>
            <a:ext cx="4487367" cy="32997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再生可能エネルギーの導入可能性の調査・検討</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1" name="正方形/長方形 40"/>
          <p:cNvSpPr/>
          <p:nvPr/>
        </p:nvSpPr>
        <p:spPr>
          <a:xfrm>
            <a:off x="5061312" y="1182558"/>
            <a:ext cx="3904277" cy="276999"/>
          </a:xfrm>
          <a:prstGeom prst="rect">
            <a:avLst/>
          </a:prstGeom>
        </p:spPr>
        <p:txBody>
          <a:bodyPr wrap="square">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6931380" y="1396625"/>
            <a:ext cx="2492990" cy="276999"/>
          </a:xfrm>
          <a:prstGeom prst="rect">
            <a:avLst/>
          </a:prstGeom>
          <a:noFill/>
        </p:spPr>
        <p:txBody>
          <a:bodyPr wrap="none" rtlCol="0">
            <a:spAutoFit/>
          </a:bodyPr>
          <a:lstStyle/>
          <a:p>
            <a:r>
              <a:rPr lang="zh-TW" altLang="en-US" sz="1200" dirty="0">
                <a:latin typeface="Meiryo UI" panose="020B0604030504040204" pitchFamily="50" charset="-128"/>
                <a:ea typeface="Meiryo UI" panose="020B0604030504040204" pitchFamily="50" charset="-128"/>
              </a:rPr>
              <a:t>事業実施年度：</a:t>
            </a:r>
            <a:r>
              <a:rPr lang="en-US" altLang="zh-TW" sz="1200" dirty="0" smtClean="0">
                <a:latin typeface="Meiryo UI" panose="020B0604030504040204" pitchFamily="50" charset="-128"/>
                <a:ea typeface="Meiryo UI" panose="020B0604030504040204" pitchFamily="50" charset="-128"/>
              </a:rPr>
              <a:t>201</a:t>
            </a:r>
            <a:r>
              <a:rPr lang="en-US" altLang="ja-JP" sz="1200" dirty="0" smtClean="0">
                <a:latin typeface="Meiryo UI" panose="020B0604030504040204" pitchFamily="50" charset="-128"/>
                <a:ea typeface="Meiryo UI" panose="020B0604030504040204" pitchFamily="50" charset="-128"/>
              </a:rPr>
              <a:t>5</a:t>
            </a:r>
            <a:r>
              <a:rPr lang="zh-TW" altLang="en-US" sz="1200" dirty="0" smtClean="0">
                <a:latin typeface="Meiryo UI" panose="020B0604030504040204" pitchFamily="50" charset="-128"/>
                <a:ea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rPr>
              <a:t>201</a:t>
            </a:r>
            <a:r>
              <a:rPr lang="en-US" altLang="zh-TW" sz="1200" dirty="0">
                <a:latin typeface="Meiryo UI" panose="020B0604030504040204" pitchFamily="50" charset="-128"/>
                <a:ea typeface="Meiryo UI" panose="020B0604030504040204" pitchFamily="50" charset="-128"/>
              </a:rPr>
              <a:t>8</a:t>
            </a:r>
            <a:r>
              <a:rPr lang="zh-TW" altLang="en-US" sz="1200" dirty="0" smtClean="0">
                <a:latin typeface="Meiryo UI" panose="020B0604030504040204" pitchFamily="50" charset="-128"/>
                <a:ea typeface="Meiryo UI" panose="020B0604030504040204" pitchFamily="50" charset="-128"/>
              </a:rPr>
              <a:t>年度</a:t>
            </a:r>
            <a:endParaRPr lang="zh-TW" altLang="en-US" sz="1200" dirty="0">
              <a:latin typeface="Meiryo UI" panose="020B0604030504040204" pitchFamily="50" charset="-128"/>
              <a:ea typeface="Meiryo UI" panose="020B0604030504040204" pitchFamily="50" charset="-128"/>
            </a:endParaRPr>
          </a:p>
        </p:txBody>
      </p:sp>
      <p:sp>
        <p:nvSpPr>
          <p:cNvPr id="43" name="テキスト ボックス 22"/>
          <p:cNvSpPr txBox="1">
            <a:spLocks noChangeArrowheads="1"/>
          </p:cNvSpPr>
          <p:nvPr/>
        </p:nvSpPr>
        <p:spPr bwMode="auto">
          <a:xfrm>
            <a:off x="4974794" y="1847078"/>
            <a:ext cx="468019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smtClean="0">
                <a:latin typeface="Meiryo UI" pitchFamily="50" charset="-128"/>
                <a:ea typeface="Meiryo UI" pitchFamily="50" charset="-128"/>
                <a:cs typeface="Meiryo UI" pitchFamily="50" charset="-128"/>
              </a:rPr>
              <a:t>◆府域における、小水力発電、バイオマス</a:t>
            </a:r>
            <a:r>
              <a:rPr lang="ja-JP" altLang="en-US" sz="1300" dirty="0">
                <a:latin typeface="Meiryo UI" pitchFamily="50" charset="-128"/>
                <a:ea typeface="Meiryo UI" pitchFamily="50" charset="-128"/>
                <a:cs typeface="Meiryo UI" pitchFamily="50" charset="-128"/>
              </a:rPr>
              <a:t>発電等</a:t>
            </a:r>
            <a:r>
              <a:rPr lang="ja-JP" altLang="en-US" sz="1300" dirty="0" smtClean="0">
                <a:latin typeface="Meiryo UI" pitchFamily="50" charset="-128"/>
                <a:ea typeface="Meiryo UI" pitchFamily="50" charset="-128"/>
                <a:cs typeface="Meiryo UI" pitchFamily="50" charset="-128"/>
              </a:rPr>
              <a:t>の導入可能性</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ポテンシャル）</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調査・検討を行いまし</a:t>
            </a:r>
            <a:r>
              <a:rPr lang="ja-JP" altLang="en-US" sz="1300" dirty="0">
                <a:latin typeface="Meiryo UI" pitchFamily="50" charset="-128"/>
                <a:ea typeface="Meiryo UI" pitchFamily="50" charset="-128"/>
                <a:cs typeface="Meiryo UI" pitchFamily="50" charset="-128"/>
              </a:rPr>
              <a:t>た</a:t>
            </a:r>
            <a:r>
              <a:rPr lang="ja-JP" altLang="en-US" sz="1300" dirty="0" smtClean="0">
                <a:latin typeface="Meiryo UI" pitchFamily="50" charset="-128"/>
                <a:ea typeface="Meiryo UI" pitchFamily="50" charset="-128"/>
                <a:cs typeface="Meiryo UI" pitchFamily="50" charset="-128"/>
              </a:rPr>
              <a:t>。また、小水力発電については、事業者が流量調査を実施しました。</a:t>
            </a:r>
            <a:endParaRPr lang="ja-JP" altLang="en-US" sz="1300" dirty="0">
              <a:latin typeface="Meiryo UI" pitchFamily="50" charset="-128"/>
              <a:ea typeface="Meiryo UI" pitchFamily="50" charset="-128"/>
              <a:cs typeface="Meiryo UI" pitchFamily="50" charset="-128"/>
            </a:endParaRPr>
          </a:p>
        </p:txBody>
      </p:sp>
      <p:sp>
        <p:nvSpPr>
          <p:cNvPr id="47" name="テキスト ボックス 46"/>
          <p:cNvSpPr txBox="1">
            <a:spLocks noChangeArrowheads="1"/>
          </p:cNvSpPr>
          <p:nvPr/>
        </p:nvSpPr>
        <p:spPr bwMode="auto">
          <a:xfrm>
            <a:off x="4943815" y="2626689"/>
            <a:ext cx="47111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◆府域における、下水熱、地中熱等再生可能エネルギーの導入可能性の調査・</a:t>
            </a:r>
            <a:r>
              <a:rPr lang="ja-JP" altLang="en-US" sz="1300" dirty="0" smtClean="0">
                <a:latin typeface="Meiryo UI" pitchFamily="50" charset="-128"/>
                <a:ea typeface="Meiryo UI" pitchFamily="50" charset="-128"/>
                <a:cs typeface="Meiryo UI" pitchFamily="50" charset="-128"/>
              </a:rPr>
              <a:t>検討を行いまし</a:t>
            </a:r>
            <a:r>
              <a:rPr lang="ja-JP" altLang="en-US" sz="1300" dirty="0">
                <a:latin typeface="Meiryo UI" pitchFamily="50" charset="-128"/>
                <a:ea typeface="Meiryo UI" pitchFamily="50" charset="-128"/>
                <a:cs typeface="Meiryo UI" pitchFamily="50" charset="-128"/>
              </a:rPr>
              <a:t>た</a:t>
            </a:r>
            <a:r>
              <a:rPr lang="ja-JP" altLang="en-US" sz="1300" dirty="0" smtClean="0">
                <a:latin typeface="Meiryo UI" pitchFamily="50" charset="-128"/>
                <a:ea typeface="Meiryo UI" pitchFamily="50" charset="-128"/>
                <a:cs typeface="Meiryo UI" pitchFamily="50" charset="-128"/>
              </a:rPr>
              <a:t>。</a:t>
            </a:r>
            <a:endParaRPr lang="ja-JP" altLang="en-US" sz="1300" dirty="0">
              <a:latin typeface="Meiryo UI" pitchFamily="50" charset="-128"/>
              <a:ea typeface="Meiryo UI" pitchFamily="50" charset="-128"/>
              <a:cs typeface="Meiryo UI" pitchFamily="50" charset="-128"/>
            </a:endParaRPr>
          </a:p>
        </p:txBody>
      </p:sp>
      <p:sp>
        <p:nvSpPr>
          <p:cNvPr id="24" name="L 字 23"/>
          <p:cNvSpPr/>
          <p:nvPr/>
        </p:nvSpPr>
        <p:spPr>
          <a:xfrm>
            <a:off x="114882" y="590200"/>
            <a:ext cx="9718043" cy="6209973"/>
          </a:xfrm>
          <a:prstGeom prst="corner">
            <a:avLst>
              <a:gd name="adj1" fmla="val 50429"/>
              <a:gd name="adj2" fmla="val 74899"/>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5" name="角丸四角形 24"/>
          <p:cNvSpPr/>
          <p:nvPr/>
        </p:nvSpPr>
        <p:spPr>
          <a:xfrm>
            <a:off x="170961" y="711224"/>
            <a:ext cx="3982286" cy="41592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6" name="テキスト ボックス 6"/>
          <p:cNvSpPr txBox="1">
            <a:spLocks noChangeArrowheads="1"/>
          </p:cNvSpPr>
          <p:nvPr/>
        </p:nvSpPr>
        <p:spPr bwMode="auto">
          <a:xfrm>
            <a:off x="857696" y="1669873"/>
            <a:ext cx="2154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indent="-87313">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府市共同</a:t>
            </a:r>
            <a:r>
              <a:rPr lang="ja-JP" altLang="en-US" sz="1200" dirty="0" smtClean="0">
                <a:latin typeface="Meiryo UI" panose="020B0604030504040204" pitchFamily="50" charset="-128"/>
                <a:ea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rPr>
              <a:t>】</a:t>
            </a:r>
            <a:endParaRPr lang="en-US" altLang="zh-TW" sz="1200" dirty="0">
              <a:latin typeface="Meiryo UI" panose="020B0604030504040204" pitchFamily="50" charset="-128"/>
              <a:ea typeface="Meiryo UI" panose="020B0604030504040204" pitchFamily="50" charset="-128"/>
            </a:endParaRPr>
          </a:p>
        </p:txBody>
      </p:sp>
      <p:sp>
        <p:nvSpPr>
          <p:cNvPr id="27" name="角丸四角形 26"/>
          <p:cNvSpPr/>
          <p:nvPr/>
        </p:nvSpPr>
        <p:spPr>
          <a:xfrm>
            <a:off x="158737" y="1308892"/>
            <a:ext cx="3384550" cy="26190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　</a:t>
            </a:r>
            <a:r>
              <a:rPr lang="ja-JP" altLang="en-US" sz="1400" b="1" dirty="0">
                <a:solidFill>
                  <a:schemeClr val="tx1"/>
                </a:solidFill>
                <a:latin typeface="Meiryo UI" pitchFamily="50" charset="-128"/>
                <a:ea typeface="Meiryo UI" pitchFamily="50" charset="-128"/>
                <a:cs typeface="Meiryo UI" pitchFamily="50" charset="-128"/>
              </a:rPr>
              <a:t>都市インフラ活用型技術実証事業</a:t>
            </a:r>
          </a:p>
        </p:txBody>
      </p:sp>
      <p:sp>
        <p:nvSpPr>
          <p:cNvPr id="28" name="テキスト ボックス 27"/>
          <p:cNvSpPr txBox="1">
            <a:spLocks noChangeArrowheads="1"/>
          </p:cNvSpPr>
          <p:nvPr/>
        </p:nvSpPr>
        <p:spPr bwMode="auto">
          <a:xfrm>
            <a:off x="84478" y="2037496"/>
            <a:ext cx="469108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5250" indent="-952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300" dirty="0">
                <a:latin typeface="Meiryo UI" panose="020B0604030504040204" pitchFamily="50" charset="-128"/>
                <a:ea typeface="Meiryo UI" panose="020B0604030504040204" pitchFamily="50" charset="-128"/>
              </a:rPr>
              <a:t>◆創エネ、省エネ、蓄エネ分野において、技術としては確立しているが、実使用等による評価がなされていない技術・製品について、大阪府・大阪市が保有する都市インフラを実証の場として提供し、実証実験に協力するとともに、ものづくり企業の技術力を活かした新エネ産業の振興を</a:t>
            </a:r>
            <a:r>
              <a:rPr lang="ja-JP" altLang="en-US" sz="1300" dirty="0" smtClean="0">
                <a:latin typeface="Meiryo UI" panose="020B0604030504040204" pitchFamily="50" charset="-128"/>
                <a:ea typeface="Meiryo UI" panose="020B0604030504040204" pitchFamily="50" charset="-128"/>
              </a:rPr>
              <a:t>図りました。</a:t>
            </a:r>
            <a:endParaRPr lang="ja-JP" altLang="en-US" sz="1300" dirty="0">
              <a:latin typeface="Meiryo UI" panose="020B0604030504040204" pitchFamily="50" charset="-128"/>
              <a:ea typeface="Meiryo UI" panose="020B0604030504040204" pitchFamily="50" charset="-128"/>
            </a:endParaRPr>
          </a:p>
        </p:txBody>
      </p:sp>
      <p:graphicFrame>
        <p:nvGraphicFramePr>
          <p:cNvPr id="29" name="表 28"/>
          <p:cNvGraphicFramePr>
            <a:graphicFrameLocks noGrp="1"/>
          </p:cNvGraphicFramePr>
          <p:nvPr>
            <p:extLst>
              <p:ext uri="{D42A27DB-BD31-4B8C-83A1-F6EECF244321}">
                <p14:modId xmlns:p14="http://schemas.microsoft.com/office/powerpoint/2010/main" val="3055051298"/>
              </p:ext>
            </p:extLst>
          </p:nvPr>
        </p:nvGraphicFramePr>
        <p:xfrm>
          <a:off x="277950" y="4323624"/>
          <a:ext cx="4473575" cy="1311426"/>
        </p:xfrm>
        <a:graphic>
          <a:graphicData uri="http://schemas.openxmlformats.org/drawingml/2006/table">
            <a:tbl>
              <a:tblPr firstRow="1" bandRow="1">
                <a:tableStyleId>{22838BEF-8BB2-4498-84A7-C5851F593DF1}</a:tableStyleId>
              </a:tblPr>
              <a:tblGrid>
                <a:gridCol w="1131857">
                  <a:extLst>
                    <a:ext uri="{9D8B030D-6E8A-4147-A177-3AD203B41FA5}">
                      <a16:colId xmlns:a16="http://schemas.microsoft.com/office/drawing/2014/main" val="20000"/>
                    </a:ext>
                  </a:extLst>
                </a:gridCol>
                <a:gridCol w="3341718">
                  <a:extLst>
                    <a:ext uri="{9D8B030D-6E8A-4147-A177-3AD203B41FA5}">
                      <a16:colId xmlns:a16="http://schemas.microsoft.com/office/drawing/2014/main" val="20001"/>
                    </a:ext>
                  </a:extLst>
                </a:gridCol>
              </a:tblGrid>
              <a:tr h="264450">
                <a:tc>
                  <a:txBody>
                    <a:bodyPr/>
                    <a:lstStyle/>
                    <a:p>
                      <a:pPr algn="dist"/>
                      <a:r>
                        <a:rPr lang="ja-JP" altLang="en-US" sz="1100" b="0" dirty="0" smtClean="0">
                          <a:latin typeface="Meiryo UI" pitchFamily="50" charset="-128"/>
                          <a:ea typeface="Meiryo UI" pitchFamily="50" charset="-128"/>
                          <a:cs typeface="Meiryo UI" pitchFamily="50" charset="-128"/>
                        </a:rPr>
                        <a:t>実証</a:t>
                      </a:r>
                      <a:r>
                        <a:rPr lang="ja-JP" altLang="ja-JP" sz="1100" b="0" dirty="0" smtClean="0">
                          <a:latin typeface="Meiryo UI" pitchFamily="50" charset="-128"/>
                          <a:ea typeface="Meiryo UI" pitchFamily="50" charset="-128"/>
                          <a:cs typeface="Meiryo UI" pitchFamily="50" charset="-128"/>
                        </a:rPr>
                        <a:t>対象</a:t>
                      </a:r>
                      <a:endParaRPr kumimoji="1" lang="ja-JP" altLang="en-US" sz="1100" b="0" dirty="0">
                        <a:latin typeface="Meiryo UI" pitchFamily="50" charset="-128"/>
                        <a:ea typeface="Meiryo UI" pitchFamily="50" charset="-128"/>
                        <a:cs typeface="Meiryo UI" pitchFamily="50" charset="-128"/>
                      </a:endParaRPr>
                    </a:p>
                  </a:txBody>
                  <a:tcPr marL="99061" marR="99061" marT="45699" marB="45699"/>
                </a:tc>
                <a:tc>
                  <a:txBody>
                    <a:bodyPr/>
                    <a:lstStyle/>
                    <a:p>
                      <a:r>
                        <a:rPr kumimoji="1" lang="ja-JP" altLang="ja-JP" sz="1100" b="0" kern="1200" dirty="0" smtClean="0">
                          <a:effectLst/>
                          <a:latin typeface="Meiryo UI" pitchFamily="50" charset="-128"/>
                          <a:ea typeface="Meiryo UI" pitchFamily="50" charset="-128"/>
                          <a:cs typeface="Meiryo UI" pitchFamily="50" charset="-128"/>
                        </a:rPr>
                        <a:t>創エネ、省エネまたは蓄エネ分野</a:t>
                      </a:r>
                      <a:r>
                        <a:rPr lang="ja-JP" altLang="ja-JP" sz="1100" b="0" dirty="0" smtClean="0">
                          <a:latin typeface="Meiryo UI" pitchFamily="50" charset="-128"/>
                          <a:ea typeface="Meiryo UI" pitchFamily="50" charset="-128"/>
                          <a:cs typeface="Meiryo UI" pitchFamily="50" charset="-128"/>
                        </a:rPr>
                        <a:t>の製品</a:t>
                      </a:r>
                      <a:r>
                        <a:rPr lang="ja-JP" altLang="en-US" sz="1100" b="0" dirty="0" smtClean="0">
                          <a:latin typeface="Meiryo UI" pitchFamily="50" charset="-128"/>
                          <a:ea typeface="Meiryo UI" pitchFamily="50" charset="-128"/>
                          <a:cs typeface="Meiryo UI" pitchFamily="50" charset="-128"/>
                        </a:rPr>
                        <a:t>の実証</a:t>
                      </a:r>
                      <a:endParaRPr kumimoji="1" lang="ja-JP" altLang="en-US" sz="1100" b="0" dirty="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0"/>
                  </a:ext>
                </a:extLst>
              </a:tr>
              <a:tr h="258962">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itchFamily="50" charset="-128"/>
                          <a:ea typeface="Meiryo UI" pitchFamily="50" charset="-128"/>
                          <a:cs typeface="Meiryo UI" pitchFamily="50" charset="-128"/>
                        </a:rPr>
                        <a:t>実証フィールド</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itchFamily="50" charset="-128"/>
                          <a:ea typeface="Meiryo UI" pitchFamily="50" charset="-128"/>
                          <a:cs typeface="Meiryo UI" pitchFamily="50" charset="-128"/>
                        </a:rPr>
                        <a:t>下水処理場、公園、道路、庁舎等を予定</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1"/>
                  </a:ext>
                </a:extLst>
              </a:tr>
              <a:tr h="258962">
                <a:tc>
                  <a:txBody>
                    <a:bodyPr/>
                    <a:lstStyle/>
                    <a:p>
                      <a:pPr algn="dist"/>
                      <a:r>
                        <a:rPr lang="ja-JP" altLang="en-US" sz="1100" dirty="0" smtClean="0">
                          <a:latin typeface="Meiryo UI" pitchFamily="50" charset="-128"/>
                          <a:ea typeface="Meiryo UI" pitchFamily="50" charset="-128"/>
                          <a:cs typeface="Meiryo UI" pitchFamily="50" charset="-128"/>
                        </a:rPr>
                        <a:t>実証期間</a:t>
                      </a:r>
                      <a:endParaRPr lang="ja-JP" altLang="en-US" sz="1100" b="1" dirty="0">
                        <a:latin typeface="Meiryo UI" pitchFamily="50" charset="-128"/>
                        <a:ea typeface="Meiryo UI" pitchFamily="50" charset="-128"/>
                        <a:cs typeface="Meiryo UI" pitchFamily="50" charset="-128"/>
                      </a:endParaRPr>
                    </a:p>
                  </a:txBody>
                  <a:tcPr marL="99061" marR="99061" marT="45699" marB="456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Meiryo UI" pitchFamily="50" charset="-128"/>
                          <a:ea typeface="Meiryo UI" pitchFamily="50" charset="-128"/>
                          <a:cs typeface="Meiryo UI" pitchFamily="50" charset="-128"/>
                        </a:rPr>
                        <a:t>原則として、</a:t>
                      </a:r>
                      <a:r>
                        <a:rPr lang="en-US" altLang="ja-JP" sz="1100" dirty="0" smtClean="0">
                          <a:latin typeface="Meiryo UI" pitchFamily="50" charset="-128"/>
                          <a:ea typeface="Meiryo UI" pitchFamily="50" charset="-128"/>
                          <a:cs typeface="Meiryo UI" pitchFamily="50" charset="-128"/>
                        </a:rPr>
                        <a:t>1</a:t>
                      </a:r>
                      <a:r>
                        <a:rPr lang="ja-JP" altLang="ja-JP" sz="1100" dirty="0" smtClean="0">
                          <a:latin typeface="Meiryo UI" pitchFamily="50" charset="-128"/>
                          <a:ea typeface="Meiryo UI" pitchFamily="50" charset="-128"/>
                          <a:cs typeface="Meiryo UI" pitchFamily="50" charset="-128"/>
                        </a:rPr>
                        <a:t>年以内</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2"/>
                  </a:ext>
                </a:extLst>
              </a:tr>
              <a:tr h="264450">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Meiryo UI" pitchFamily="50" charset="-128"/>
                          <a:ea typeface="Meiryo UI" pitchFamily="50" charset="-128"/>
                          <a:cs typeface="Meiryo UI" pitchFamily="50" charset="-128"/>
                        </a:rPr>
                        <a:t>費</a:t>
                      </a:r>
                      <a:r>
                        <a:rPr lang="ja-JP" altLang="en-US" sz="1100" dirty="0" smtClean="0">
                          <a:latin typeface="Meiryo UI" pitchFamily="50" charset="-128"/>
                          <a:ea typeface="Meiryo UI" pitchFamily="50" charset="-128"/>
                          <a:cs typeface="Meiryo UI" pitchFamily="50" charset="-128"/>
                        </a:rPr>
                        <a:t>　　　</a:t>
                      </a:r>
                      <a:r>
                        <a:rPr lang="ja-JP" altLang="ja-JP" sz="1100" dirty="0" smtClean="0">
                          <a:latin typeface="Meiryo UI" pitchFamily="50" charset="-128"/>
                          <a:ea typeface="Meiryo UI" pitchFamily="50" charset="-128"/>
                          <a:cs typeface="Meiryo UI" pitchFamily="50" charset="-128"/>
                        </a:rPr>
                        <a:t>用</a:t>
                      </a:r>
                      <a:endParaRPr kumimoji="1" lang="ja-JP" altLang="en-US" sz="1100" b="1" dirty="0">
                        <a:latin typeface="Meiryo UI" pitchFamily="50" charset="-128"/>
                        <a:ea typeface="Meiryo UI" pitchFamily="50" charset="-128"/>
                        <a:cs typeface="Meiryo UI" pitchFamily="50" charset="-128"/>
                      </a:endParaRPr>
                    </a:p>
                  </a:txBody>
                  <a:tcPr marL="99061" marR="99061" marT="45699" marB="45699"/>
                </a:tc>
                <a:tc>
                  <a:txBody>
                    <a:bodyPr/>
                    <a:lstStyle/>
                    <a:p>
                      <a:r>
                        <a:rPr lang="ja-JP" altLang="ja-JP" sz="1100" dirty="0" smtClean="0">
                          <a:latin typeface="Meiryo UI" pitchFamily="50" charset="-128"/>
                          <a:ea typeface="Meiryo UI" pitchFamily="50" charset="-128"/>
                          <a:cs typeface="Meiryo UI" pitchFamily="50" charset="-128"/>
                        </a:rPr>
                        <a:t>条例等で定める施設使用料など実証実験に係る費用</a:t>
                      </a:r>
                      <a:endParaRPr kumimoji="1" lang="ja-JP" altLang="en-US" sz="1100" b="1" dirty="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3"/>
                  </a:ext>
                </a:extLst>
              </a:tr>
              <a:tr h="264450">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ja-JP" sz="1100" spc="0" baseline="0" dirty="0" smtClean="0">
                          <a:latin typeface="Meiryo UI" pitchFamily="50" charset="-128"/>
                          <a:ea typeface="Meiryo UI" pitchFamily="50" charset="-128"/>
                          <a:cs typeface="Meiryo UI" pitchFamily="50" charset="-128"/>
                        </a:rPr>
                        <a:t>報</a:t>
                      </a:r>
                      <a:r>
                        <a:rPr lang="ja-JP" altLang="en-US" sz="1100" spc="0" baseline="0" dirty="0" smtClean="0">
                          <a:latin typeface="Meiryo UI" pitchFamily="50" charset="-128"/>
                          <a:ea typeface="Meiryo UI" pitchFamily="50" charset="-128"/>
                          <a:cs typeface="Meiryo UI" pitchFamily="50" charset="-128"/>
                        </a:rPr>
                        <a:t>　　　</a:t>
                      </a:r>
                      <a:r>
                        <a:rPr lang="ja-JP" altLang="ja-JP" sz="1100" spc="0" baseline="0" dirty="0" smtClean="0">
                          <a:latin typeface="Meiryo UI" pitchFamily="50" charset="-128"/>
                          <a:ea typeface="Meiryo UI" pitchFamily="50" charset="-128"/>
                          <a:cs typeface="Meiryo UI" pitchFamily="50" charset="-128"/>
                        </a:rPr>
                        <a:t>告</a:t>
                      </a:r>
                      <a:endParaRPr lang="ja-JP" altLang="ja-JP" sz="1100" b="1" spc="0" baseline="0" dirty="0" smtClean="0">
                        <a:latin typeface="Meiryo UI" pitchFamily="50" charset="-128"/>
                        <a:ea typeface="Meiryo UI" pitchFamily="50" charset="-128"/>
                        <a:cs typeface="Meiryo UI" pitchFamily="50" charset="-128"/>
                      </a:endParaRPr>
                    </a:p>
                  </a:txBody>
                  <a:tcPr marL="99061" marR="99061" marT="45699" marB="456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Meiryo UI" pitchFamily="50" charset="-128"/>
                          <a:ea typeface="Meiryo UI" pitchFamily="50" charset="-128"/>
                          <a:cs typeface="Meiryo UI" pitchFamily="50" charset="-128"/>
                        </a:rPr>
                        <a:t>実証実験の中間、最終報告</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4"/>
                  </a:ext>
                </a:extLst>
              </a:tr>
            </a:tbl>
          </a:graphicData>
        </a:graphic>
      </p:graphicFrame>
      <p:sp>
        <p:nvSpPr>
          <p:cNvPr id="30" name="正方形/長方形 8"/>
          <p:cNvSpPr>
            <a:spLocks noChangeArrowheads="1"/>
          </p:cNvSpPr>
          <p:nvPr/>
        </p:nvSpPr>
        <p:spPr bwMode="auto">
          <a:xfrm>
            <a:off x="239713" y="3412490"/>
            <a:ext cx="412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200" dirty="0">
                <a:latin typeface="Meiryo UI" panose="020B0604030504040204" pitchFamily="50" charset="-128"/>
                <a:ea typeface="Meiryo UI" panose="020B0604030504040204" pitchFamily="50" charset="-128"/>
              </a:rPr>
              <a:t>＜これまでの実証事例＞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下水処理場の放流水路での小水力発電の実証実験</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　取水に係る水利権が必要ないため、手続き期間が短縮</a:t>
            </a:r>
          </a:p>
        </p:txBody>
      </p:sp>
      <p:pic>
        <p:nvPicPr>
          <p:cNvPr id="31" name="Picture 2" descr="E:\LIB\エネルギー政策課\◆4＿事業\01＿スマエネC\H25写真\20130919 北部水みらいセンター\CIMG03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720" y="4250129"/>
            <a:ext cx="2136213" cy="160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正方形/長方形 11"/>
          <p:cNvSpPr>
            <a:spLocks noChangeArrowheads="1"/>
          </p:cNvSpPr>
          <p:nvPr/>
        </p:nvSpPr>
        <p:spPr bwMode="auto">
          <a:xfrm>
            <a:off x="5156667" y="5804938"/>
            <a:ext cx="21796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100" dirty="0">
                <a:latin typeface="Meiryo UI" panose="020B0604030504040204" pitchFamily="50" charset="-128"/>
                <a:ea typeface="Meiryo UI" panose="020B0604030504040204" pitchFamily="50" charset="-128"/>
              </a:rPr>
              <a:t>南部水みらいセンター（泉南市）</a:t>
            </a:r>
            <a:endParaRPr lang="en-US" altLang="ja-JP" sz="1100" dirty="0">
              <a:latin typeface="Meiryo UI" panose="020B0604030504040204" pitchFamily="50" charset="-128"/>
              <a:ea typeface="Meiryo UI" panose="020B0604030504040204" pitchFamily="50" charset="-128"/>
            </a:endParaRPr>
          </a:p>
        </p:txBody>
      </p:sp>
      <p:sp>
        <p:nvSpPr>
          <p:cNvPr id="33" name="正方形/長方形 12"/>
          <p:cNvSpPr>
            <a:spLocks noChangeArrowheads="1"/>
          </p:cNvSpPr>
          <p:nvPr/>
        </p:nvSpPr>
        <p:spPr bwMode="auto">
          <a:xfrm>
            <a:off x="7447707" y="5823840"/>
            <a:ext cx="2324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100" dirty="0">
                <a:latin typeface="Meiryo UI" panose="020B0604030504040204" pitchFamily="50" charset="-128"/>
                <a:ea typeface="Meiryo UI" panose="020B0604030504040204" pitchFamily="50" charset="-128"/>
              </a:rPr>
              <a:t>北部水みらいセンター（忠岡町）</a:t>
            </a:r>
            <a:endParaRPr lang="en-US" altLang="ja-JP" sz="1100" dirty="0">
              <a:latin typeface="Meiryo UI" panose="020B0604030504040204" pitchFamily="50" charset="-128"/>
              <a:ea typeface="Meiryo UI" panose="020B0604030504040204" pitchFamily="50" charset="-128"/>
            </a:endParaRPr>
          </a:p>
        </p:txBody>
      </p:sp>
      <p:sp>
        <p:nvSpPr>
          <p:cNvPr id="34" name="正方形/長方形 33"/>
          <p:cNvSpPr/>
          <p:nvPr/>
        </p:nvSpPr>
        <p:spPr>
          <a:xfrm>
            <a:off x="1077124" y="5824829"/>
            <a:ext cx="3560587" cy="429790"/>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fontAlgn="auto">
              <a:spcBef>
                <a:spcPts val="0"/>
              </a:spcBef>
              <a:spcAft>
                <a:spcPts val="0"/>
              </a:spcAft>
              <a:defRPr/>
            </a:pP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2012</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2013</a:t>
            </a:r>
            <a:r>
              <a:rPr lang="ja-JP" altLang="en-US" sz="1000" dirty="0">
                <a:latin typeface="Meiryo UI" pitchFamily="50" charset="-128"/>
                <a:ea typeface="Meiryo UI" pitchFamily="50" charset="-128"/>
                <a:cs typeface="Meiryo UI" pitchFamily="50" charset="-128"/>
              </a:rPr>
              <a:t>年度実績＞</a:t>
            </a:r>
            <a:endParaRPr lang="en-US" altLang="ja-JP" sz="1000" dirty="0">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latin typeface="Meiryo UI" pitchFamily="50" charset="-128"/>
                <a:ea typeface="Meiryo UI" pitchFamily="50" charset="-128"/>
                <a:cs typeface="Meiryo UI" pitchFamily="50" charset="-128"/>
              </a:rPr>
              <a:t>　・対象施設：</a:t>
            </a:r>
            <a:r>
              <a:rPr lang="en-US" altLang="ja-JP" sz="1000" dirty="0">
                <a:latin typeface="Meiryo UI" pitchFamily="50" charset="-128"/>
                <a:ea typeface="Meiryo UI" pitchFamily="50" charset="-128"/>
                <a:cs typeface="Meiryo UI" pitchFamily="50" charset="-128"/>
              </a:rPr>
              <a:t>8</a:t>
            </a:r>
            <a:r>
              <a:rPr lang="ja-JP" altLang="en-US" sz="1000" dirty="0" smtClean="0">
                <a:latin typeface="Meiryo UI" pitchFamily="50" charset="-128"/>
                <a:ea typeface="Meiryo UI" pitchFamily="50" charset="-128"/>
                <a:cs typeface="Meiryo UI" pitchFamily="50" charset="-128"/>
              </a:rPr>
              <a:t>施設</a:t>
            </a: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実証実験実施施設：３施設</a:t>
            </a:r>
            <a:endParaRPr lang="en-US" altLang="ja-JP" sz="1000" dirty="0">
              <a:latin typeface="Meiryo UI" pitchFamily="50" charset="-128"/>
              <a:ea typeface="Meiryo UI" pitchFamily="50" charset="-128"/>
              <a:cs typeface="Meiryo UI" pitchFamily="50" charset="-128"/>
            </a:endParaRPr>
          </a:p>
        </p:txBody>
      </p:sp>
      <p:pic>
        <p:nvPicPr>
          <p:cNvPr id="35" name="Picture 1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309" y="4267701"/>
            <a:ext cx="2093747" cy="155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正方形/長方形 35"/>
          <p:cNvSpPr/>
          <p:nvPr/>
        </p:nvSpPr>
        <p:spPr>
          <a:xfrm>
            <a:off x="2046315" y="1682211"/>
            <a:ext cx="2492990"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p>
        </p:txBody>
      </p:sp>
    </p:spTree>
    <p:extLst>
      <p:ext uri="{BB962C8B-B14F-4D97-AF65-F5344CB8AC3E}">
        <p14:creationId xmlns:p14="http://schemas.microsoft.com/office/powerpoint/2010/main" val="41525220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58</a:t>
            </a:r>
            <a:endParaRPr lang="ja-JP" altLang="en-US" b="1" dirty="0">
              <a:solidFill>
                <a:prstClr val="white"/>
              </a:solidFill>
            </a:endParaRPr>
          </a:p>
        </p:txBody>
      </p:sp>
      <p:sp>
        <p:nvSpPr>
          <p:cNvPr id="16" name="角丸四角形 15"/>
          <p:cNvSpPr/>
          <p:nvPr/>
        </p:nvSpPr>
        <p:spPr>
          <a:xfrm>
            <a:off x="89112" y="652984"/>
            <a:ext cx="4867968" cy="32864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おおさか版イニシャルゼロ省エネ設備改修マッチング事業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169811" y="1172544"/>
            <a:ext cx="71142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◆省エネ設備改修を希望する府内事業者と、初期費用がかからない方法（リース、レンタル、割賦等）で</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設備を改修できるサポート事業者とのマッチングをする事業を行いました。</a:t>
            </a:r>
            <a:endParaRPr lang="ja-JP" altLang="en-US" b="0" i="0" dirty="0">
              <a:latin typeface="Meiryo UI" pitchFamily="50" charset="-128"/>
              <a:ea typeface="Meiryo UI" pitchFamily="50" charset="-128"/>
              <a:cs typeface="Meiryo UI" pitchFamily="50" charset="-128"/>
            </a:endParaRPr>
          </a:p>
        </p:txBody>
      </p:sp>
      <p:sp>
        <p:nvSpPr>
          <p:cNvPr id="79" name="角丸四角形 78"/>
          <p:cNvSpPr/>
          <p:nvPr/>
        </p:nvSpPr>
        <p:spPr>
          <a:xfrm>
            <a:off x="73076" y="600091"/>
            <a:ext cx="9759850" cy="615707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1" name="正方形/長方形 10"/>
          <p:cNvSpPr/>
          <p:nvPr/>
        </p:nvSpPr>
        <p:spPr>
          <a:xfrm>
            <a:off x="4902580" y="914182"/>
            <a:ext cx="4893129"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2018</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2019</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zh-TW"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61754" y="4825278"/>
            <a:ext cx="6495306" cy="1732948"/>
            <a:chOff x="714402" y="188640"/>
            <a:chExt cx="6456323" cy="1925622"/>
          </a:xfrm>
        </p:grpSpPr>
        <p:sp>
          <p:nvSpPr>
            <p:cNvPr id="60" name="円/楕円 59"/>
            <p:cNvSpPr/>
            <p:nvPr/>
          </p:nvSpPr>
          <p:spPr>
            <a:xfrm>
              <a:off x="2253664" y="1610776"/>
              <a:ext cx="1374112" cy="503486"/>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下矢印 60"/>
            <p:cNvSpPr/>
            <p:nvPr/>
          </p:nvSpPr>
          <p:spPr>
            <a:xfrm>
              <a:off x="5381548" y="852473"/>
              <a:ext cx="284400" cy="753847"/>
            </a:xfrm>
            <a:prstGeom prst="downArrow">
              <a:avLst>
                <a:gd name="adj1" fmla="val 50000"/>
                <a:gd name="adj2" fmla="val 6193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764317" y="211330"/>
              <a:ext cx="1812506" cy="1329989"/>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4618601" y="211330"/>
              <a:ext cx="2368800" cy="651196"/>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角丸四角形 64"/>
            <p:cNvSpPr/>
            <p:nvPr/>
          </p:nvSpPr>
          <p:spPr>
            <a:xfrm>
              <a:off x="4623010" y="1606319"/>
              <a:ext cx="2547715" cy="507942"/>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714402" y="336898"/>
              <a:ext cx="1853406" cy="279752"/>
            </a:xfrm>
            <a:prstGeom prst="rect">
              <a:avLst/>
            </a:prstGeom>
            <a:noFill/>
          </p:spPr>
          <p:txBody>
            <a:bodyPr wrap="square" rtlCol="0">
              <a:spAutoFit/>
            </a:bodyPr>
            <a:lstStyle/>
            <a:p>
              <a:pPr algn="ctr"/>
              <a:r>
                <a:rPr kumimoji="1"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府内の</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中小事</a:t>
              </a:r>
              <a:r>
                <a:rPr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業者</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等</a:t>
              </a:r>
              <a:endParaRPr kumimoji="1"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4618601" y="316416"/>
              <a:ext cx="2303996" cy="492443"/>
            </a:xfrm>
            <a:prstGeom prst="rect">
              <a:avLst/>
            </a:prstGeom>
            <a:noFill/>
          </p:spPr>
          <p:txBody>
            <a:bodyPr wrap="square" rtlCol="0">
              <a:spAutoFit/>
            </a:bodyPr>
            <a:lstStyle/>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おおさかスマート</a:t>
              </a:r>
              <a:endParaRPr lang="en-US" altLang="ja-JP"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エネルギーセンター</a:t>
              </a:r>
              <a:endParaRPr kumimoji="1" lang="ja-JP" altLang="en-US" sz="13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 ボックス 68"/>
            <p:cNvSpPr txBox="1"/>
            <p:nvPr/>
          </p:nvSpPr>
          <p:spPr>
            <a:xfrm>
              <a:off x="4668423" y="1728391"/>
              <a:ext cx="1853406" cy="307777"/>
            </a:xfrm>
            <a:prstGeom prst="rect">
              <a:avLst/>
            </a:prstGeom>
            <a:no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下矢印 69"/>
            <p:cNvSpPr/>
            <p:nvPr/>
          </p:nvSpPr>
          <p:spPr>
            <a:xfrm rot="16200000">
              <a:off x="3498697" y="-597028"/>
              <a:ext cx="180000" cy="2041778"/>
            </a:xfrm>
            <a:prstGeom prst="downArrow">
              <a:avLst>
                <a:gd name="adj1" fmla="val 50000"/>
                <a:gd name="adj2" fmla="val 70314"/>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下矢印 70"/>
            <p:cNvSpPr/>
            <p:nvPr/>
          </p:nvSpPr>
          <p:spPr>
            <a:xfrm rot="5400000">
              <a:off x="3576810" y="-336529"/>
              <a:ext cx="180000" cy="2198005"/>
            </a:xfrm>
            <a:prstGeom prst="downArrow">
              <a:avLst>
                <a:gd name="adj1" fmla="val 50000"/>
                <a:gd name="adj2" fmla="val 7031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下矢印 71"/>
            <p:cNvSpPr/>
            <p:nvPr/>
          </p:nvSpPr>
          <p:spPr>
            <a:xfrm rot="10800000">
              <a:off x="6323694" y="862526"/>
              <a:ext cx="284400" cy="743793"/>
            </a:xfrm>
            <a:prstGeom prst="downArrow">
              <a:avLst>
                <a:gd name="adj1" fmla="val 50000"/>
                <a:gd name="adj2" fmla="val 6193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屈折矢印 72"/>
            <p:cNvSpPr/>
            <p:nvPr/>
          </p:nvSpPr>
          <p:spPr>
            <a:xfrm rot="5400000">
              <a:off x="1596277" y="1400262"/>
              <a:ext cx="576065" cy="738707"/>
            </a:xfrm>
            <a:prstGeom prst="bentUpArrow">
              <a:avLst>
                <a:gd name="adj1" fmla="val 20859"/>
                <a:gd name="adj2" fmla="val 22930"/>
                <a:gd name="adj3" fmla="val 25000"/>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下矢印 73"/>
            <p:cNvSpPr/>
            <p:nvPr/>
          </p:nvSpPr>
          <p:spPr>
            <a:xfrm rot="5400000">
              <a:off x="4039248" y="1360072"/>
              <a:ext cx="216000" cy="1042350"/>
            </a:xfrm>
            <a:prstGeom prst="downArrow">
              <a:avLst>
                <a:gd name="adj1" fmla="val 50000"/>
                <a:gd name="adj2" fmla="val 7031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2920061" y="211330"/>
              <a:ext cx="1368000" cy="324000"/>
            </a:xfrm>
            <a:prstGeom prst="round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3033276" y="232073"/>
              <a:ext cx="1250692" cy="261610"/>
            </a:xfrm>
            <a:prstGeom prst="rect">
              <a:avLst/>
            </a:prstGeom>
            <a:solidFill>
              <a:srgbClr val="7030A0"/>
            </a:solidFill>
            <a:ln>
              <a:noFill/>
            </a:ln>
          </p:spPr>
          <p:txBody>
            <a:bodyPr wrap="square" rtlCol="0">
              <a:spAutoFit/>
            </a:bodyPr>
            <a:lstStyle/>
            <a:p>
              <a:pPr algn="ctr"/>
              <a:r>
                <a:rPr lang="ja-JP" altLang="en-US" sz="11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申請書で申込</a:t>
              </a:r>
              <a:endParaRPr kumimoji="1"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角丸四角形 76"/>
            <p:cNvSpPr/>
            <p:nvPr/>
          </p:nvSpPr>
          <p:spPr>
            <a:xfrm>
              <a:off x="2920061" y="642695"/>
              <a:ext cx="1368000" cy="324000"/>
            </a:xfrm>
            <a:prstGeom prst="roundRect">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テキスト ボックス 77"/>
            <p:cNvSpPr txBox="1"/>
            <p:nvPr/>
          </p:nvSpPr>
          <p:spPr>
            <a:xfrm>
              <a:off x="3063949" y="596597"/>
              <a:ext cx="1080119" cy="453145"/>
            </a:xfrm>
            <a:prstGeom prst="rect">
              <a:avLst/>
            </a:prstGeom>
            <a:noFill/>
          </p:spPr>
          <p:txBody>
            <a:bodyPr wrap="square" rtlCol="0">
              <a:spAutoFit/>
            </a:bodyPr>
            <a:lstStyle/>
            <a:p>
              <a:pPr algn="ctr"/>
              <a:r>
                <a:rPr lang="ja-JP" altLang="en-US"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サポート</a:t>
              </a:r>
              <a:endParaRPr lang="en-US" altLang="ja-JP"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事業者紹介</a:t>
              </a:r>
              <a:endParaRPr kumimoji="1" lang="ja-JP" altLang="en-US" sz="1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円/楕円 79"/>
            <p:cNvSpPr/>
            <p:nvPr/>
          </p:nvSpPr>
          <p:spPr>
            <a:xfrm>
              <a:off x="6182941" y="1140880"/>
              <a:ext cx="576161" cy="324598"/>
            </a:xfrm>
            <a:prstGeom prst="ellipse">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6227490" y="1195665"/>
              <a:ext cx="523800" cy="246221"/>
            </a:xfrm>
            <a:prstGeom prst="rect">
              <a:avLst/>
            </a:prstGeom>
            <a:noFill/>
          </p:spPr>
          <p:txBody>
            <a:bodyPr wrap="square" rtlCol="0">
              <a:spAutoFit/>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登録</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円/楕円 81"/>
            <p:cNvSpPr/>
            <p:nvPr/>
          </p:nvSpPr>
          <p:spPr>
            <a:xfrm>
              <a:off x="5102109" y="1002381"/>
              <a:ext cx="806371" cy="373619"/>
            </a:xfrm>
            <a:prstGeom prst="ellipse">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テキスト ボックス 82"/>
            <p:cNvSpPr txBox="1"/>
            <p:nvPr/>
          </p:nvSpPr>
          <p:spPr>
            <a:xfrm>
              <a:off x="5004048" y="1074291"/>
              <a:ext cx="986302" cy="246221"/>
            </a:xfrm>
            <a:prstGeom prst="rect">
              <a:avLst/>
            </a:prstGeom>
            <a:noFill/>
          </p:spPr>
          <p:txBody>
            <a:bodyPr wrap="square" rtlCol="0">
              <a:spAutoFit/>
            </a:bodyPr>
            <a:lstStyle/>
            <a:p>
              <a:pPr algn="ctr"/>
              <a:r>
                <a:rPr kumimoji="1" lang="ja-JP" altLang="en-US" sz="1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データ提供</a:t>
              </a:r>
              <a:endParaRPr kumimoji="1"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屈折矢印 83"/>
            <p:cNvSpPr/>
            <p:nvPr/>
          </p:nvSpPr>
          <p:spPr>
            <a:xfrm rot="16200000">
              <a:off x="3486438" y="153761"/>
              <a:ext cx="532027" cy="2373087"/>
            </a:xfrm>
            <a:prstGeom prst="bentUpArrow">
              <a:avLst>
                <a:gd name="adj1" fmla="val 19022"/>
                <a:gd name="adj2" fmla="val 22634"/>
                <a:gd name="adj3" fmla="val 21578"/>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角丸四角形 84"/>
            <p:cNvSpPr/>
            <p:nvPr/>
          </p:nvSpPr>
          <p:spPr>
            <a:xfrm>
              <a:off x="2920060" y="1037561"/>
              <a:ext cx="1368000" cy="324000"/>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テキスト ボックス 85"/>
            <p:cNvSpPr txBox="1"/>
            <p:nvPr/>
          </p:nvSpPr>
          <p:spPr>
            <a:xfrm>
              <a:off x="3089462" y="1068290"/>
              <a:ext cx="1077211" cy="273597"/>
            </a:xfrm>
            <a:prstGeom prst="rect">
              <a:avLst/>
            </a:prstGeom>
            <a:noFill/>
            <a:ln>
              <a:noFill/>
            </a:ln>
          </p:spPr>
          <p:txBody>
            <a:bodyPr wrap="square" rtlCol="0">
              <a:spAutoFit/>
            </a:bodyPr>
            <a:lstStyle/>
            <a:p>
              <a:pPr algn="ct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設備改修</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提案</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p:cNvSpPr txBox="1"/>
            <p:nvPr/>
          </p:nvSpPr>
          <p:spPr>
            <a:xfrm>
              <a:off x="2618274" y="1711544"/>
              <a:ext cx="533832" cy="276999"/>
            </a:xfrm>
            <a:prstGeom prst="rect">
              <a:avLst/>
            </a:prstGeom>
            <a:noFill/>
          </p:spPr>
          <p:txBody>
            <a:bodyPr wrap="square" rtlCol="0">
              <a:spAutoFit/>
            </a:bodyPr>
            <a:lstStyle/>
            <a:p>
              <a:pPr algn="ctr"/>
              <a:r>
                <a:rPr lang="ja-JP" altLang="en-US" sz="1200" b="1" dirty="0" smtClean="0"/>
                <a:t>契約</a:t>
              </a:r>
              <a:endParaRPr kumimoji="1" lang="ja-JP" altLang="en-US" sz="1200" b="1" dirty="0"/>
            </a:p>
          </p:txBody>
        </p:sp>
        <p:sp>
          <p:nvSpPr>
            <p:cNvPr id="88" name="円/楕円 87"/>
            <p:cNvSpPr/>
            <p:nvPr/>
          </p:nvSpPr>
          <p:spPr>
            <a:xfrm>
              <a:off x="937510" y="720553"/>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9" name="図 88" descr="http://icooon-mono.com/i/icon_15248/icon_152481_1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649" y="779558"/>
              <a:ext cx="380752" cy="380752"/>
            </a:xfrm>
            <a:prstGeom prst="rect">
              <a:avLst/>
            </a:prstGeom>
            <a:noFill/>
            <a:extLst>
              <a:ext uri="{909E8E84-426E-40DD-AFC4-6F175D3DCCD1}">
                <a14:hiddenFill xmlns:a14="http://schemas.microsoft.com/office/drawing/2010/main">
                  <a:solidFill>
                    <a:srgbClr val="FFFFFF"/>
                  </a:solidFill>
                </a14:hiddenFill>
              </a:ext>
            </a:extLst>
          </p:spPr>
        </p:pic>
        <p:sp>
          <p:nvSpPr>
            <p:cNvPr id="90" name="円/楕円 89"/>
            <p:cNvSpPr/>
            <p:nvPr/>
          </p:nvSpPr>
          <p:spPr>
            <a:xfrm>
              <a:off x="1714617" y="728265"/>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1" name="図 90" descr="http://icooon-mono.com/i/icon_10099/icon_100991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894" y="808859"/>
              <a:ext cx="396237" cy="396237"/>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p:cNvSpPr txBox="1"/>
            <p:nvPr/>
          </p:nvSpPr>
          <p:spPr>
            <a:xfrm>
              <a:off x="2920061" y="216830"/>
              <a:ext cx="395144"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テキスト ボックス 92"/>
            <p:cNvSpPr txBox="1"/>
            <p:nvPr/>
          </p:nvSpPr>
          <p:spPr>
            <a:xfrm>
              <a:off x="2861223" y="609724"/>
              <a:ext cx="487653"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②</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テキスト ボックス 93"/>
            <p:cNvSpPr txBox="1"/>
            <p:nvPr/>
          </p:nvSpPr>
          <p:spPr>
            <a:xfrm>
              <a:off x="2454781" y="1002381"/>
              <a:ext cx="1295392" cy="276999"/>
            </a:xfrm>
            <a:prstGeom prst="rect">
              <a:avLst/>
            </a:prstGeom>
            <a:noFill/>
            <a:ln>
              <a:noFill/>
            </a:ln>
          </p:spPr>
          <p:txBody>
            <a:bodyPr wrap="square" rtlCol="0">
              <a:spAutoFit/>
            </a:bodyPr>
            <a:lstStyle/>
            <a:p>
              <a:pPr algn="ctr"/>
              <a:r>
                <a:rPr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③</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テキスト ボックス 94"/>
            <p:cNvSpPr txBox="1"/>
            <p:nvPr/>
          </p:nvSpPr>
          <p:spPr>
            <a:xfrm>
              <a:off x="2327235" y="1737473"/>
              <a:ext cx="368448" cy="276999"/>
            </a:xfrm>
            <a:prstGeom prst="rect">
              <a:avLst/>
            </a:prstGeom>
            <a:noFill/>
            <a:ln>
              <a:noFill/>
            </a:ln>
          </p:spPr>
          <p:txBody>
            <a:bodyPr wrap="square" rtlCol="0">
              <a:spAutoFit/>
            </a:bodyPr>
            <a:lstStyle/>
            <a:p>
              <a:pPr algn="ctr"/>
              <a:r>
                <a:rPr lang="ja-JP" altLang="en-US" sz="1200" b="1" dirty="0" smtClean="0"/>
                <a:t>④</a:t>
              </a:r>
              <a:endParaRPr kumimoji="1" lang="ja-JP" altLang="en-US" sz="1200" b="1" dirty="0"/>
            </a:p>
          </p:txBody>
        </p:sp>
        <p:grpSp>
          <p:nvGrpSpPr>
            <p:cNvPr id="98" name="グループ化 97"/>
            <p:cNvGrpSpPr/>
            <p:nvPr/>
          </p:nvGrpSpPr>
          <p:grpSpPr>
            <a:xfrm>
              <a:off x="6278584" y="1645033"/>
              <a:ext cx="411004" cy="403328"/>
              <a:chOff x="6348098" y="6774512"/>
              <a:chExt cx="411004" cy="403328"/>
            </a:xfrm>
          </p:grpSpPr>
          <p:sp>
            <p:nvSpPr>
              <p:cNvPr id="99" name="円/楕円 98"/>
              <p:cNvSpPr/>
              <p:nvPr/>
            </p:nvSpPr>
            <p:spPr>
              <a:xfrm>
                <a:off x="6348098" y="6774512"/>
                <a:ext cx="411004" cy="403328"/>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 name="Picture 2" descr="http://icooon-mono.com/i/icon_12793/icon_127931_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257" y="6814217"/>
                <a:ext cx="323918" cy="3239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グループ化 103"/>
            <p:cNvGrpSpPr/>
            <p:nvPr/>
          </p:nvGrpSpPr>
          <p:grpSpPr>
            <a:xfrm>
              <a:off x="3076831" y="1676784"/>
              <a:ext cx="414294" cy="369438"/>
              <a:chOff x="3170927" y="6843819"/>
              <a:chExt cx="211689" cy="233678"/>
            </a:xfrm>
          </p:grpSpPr>
          <p:sp>
            <p:nvSpPr>
              <p:cNvPr id="123" name="円/楕円 122"/>
              <p:cNvSpPr/>
              <p:nvPr/>
            </p:nvSpPr>
            <p:spPr>
              <a:xfrm>
                <a:off x="3170927" y="6843819"/>
                <a:ext cx="208561" cy="23367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4" name="Picture 2" descr="http://icooon-mono.com/i/icon_11438/icon_114381_6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2135" y="6877016"/>
                <a:ext cx="200481" cy="2004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5" name="図 1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826" y="188640"/>
              <a:ext cx="2567899" cy="676369"/>
            </a:xfrm>
            <a:prstGeom prst="rect">
              <a:avLst/>
            </a:prstGeom>
          </p:spPr>
        </p:pic>
      </p:grpSp>
      <p:sp>
        <p:nvSpPr>
          <p:cNvPr id="220" name="正方形/長方形 219"/>
          <p:cNvSpPr/>
          <p:nvPr/>
        </p:nvSpPr>
        <p:spPr>
          <a:xfrm>
            <a:off x="7095458" y="1970535"/>
            <a:ext cx="2572418" cy="4668567"/>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p:cNvSpPr txBox="1"/>
          <p:nvPr/>
        </p:nvSpPr>
        <p:spPr>
          <a:xfrm>
            <a:off x="7154066" y="1850468"/>
            <a:ext cx="978328"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kumimoji="1" lang="ja-JP" altLang="en-US" sz="1200" b="1" dirty="0" smtClean="0"/>
              <a:t>対象</a:t>
            </a:r>
            <a:r>
              <a:rPr lang="ja-JP" altLang="en-US" sz="1200" b="1" dirty="0"/>
              <a:t>設備</a:t>
            </a:r>
            <a:r>
              <a:rPr kumimoji="1" lang="en-US" altLang="ja-JP" sz="1200" b="1" dirty="0" smtClean="0"/>
              <a:t>】</a:t>
            </a:r>
            <a:endParaRPr kumimoji="1" lang="ja-JP" altLang="en-US" sz="1200" b="1" dirty="0"/>
          </a:p>
        </p:txBody>
      </p:sp>
      <p:sp>
        <p:nvSpPr>
          <p:cNvPr id="222" name="正方形/長方形 221"/>
          <p:cNvSpPr/>
          <p:nvPr/>
        </p:nvSpPr>
        <p:spPr>
          <a:xfrm>
            <a:off x="261754" y="4695103"/>
            <a:ext cx="6618216" cy="194400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p:cNvSpPr txBox="1"/>
          <p:nvPr/>
        </p:nvSpPr>
        <p:spPr>
          <a:xfrm>
            <a:off x="372616" y="4556972"/>
            <a:ext cx="1179906"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lang="ja-JP" altLang="en-US" sz="1200" b="1" dirty="0"/>
              <a:t>事業</a:t>
            </a:r>
            <a:r>
              <a:rPr lang="ja-JP" altLang="en-US" sz="1200" b="1" dirty="0" smtClean="0"/>
              <a:t>の</a:t>
            </a:r>
            <a:r>
              <a:rPr lang="ja-JP" altLang="en-US" sz="1200" b="1" dirty="0"/>
              <a:t>流れ</a:t>
            </a:r>
            <a:r>
              <a:rPr kumimoji="1" lang="en-US" altLang="ja-JP" sz="1200" b="1" dirty="0" smtClean="0"/>
              <a:t>】</a:t>
            </a:r>
            <a:endParaRPr kumimoji="1" lang="ja-JP" altLang="en-US" sz="1200" b="1" dirty="0"/>
          </a:p>
        </p:txBody>
      </p:sp>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33"/>
          <a:stretch/>
        </p:blipFill>
        <p:spPr bwMode="auto">
          <a:xfrm>
            <a:off x="7284060" y="2185910"/>
            <a:ext cx="979285" cy="7588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9873" y="3338342"/>
            <a:ext cx="984304" cy="739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9145" y="4452297"/>
            <a:ext cx="997078" cy="7478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05461" y="3304101"/>
            <a:ext cx="1011226" cy="758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7514" b="3557"/>
          <a:stretch/>
        </p:blipFill>
        <p:spPr bwMode="auto">
          <a:xfrm>
            <a:off x="8505461" y="2186402"/>
            <a:ext cx="995568" cy="7417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08143" y="4573684"/>
            <a:ext cx="992886" cy="581717"/>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8481874" y="4449679"/>
            <a:ext cx="988424" cy="76495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382368" y="4047621"/>
            <a:ext cx="943323"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変圧器</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5" name="テキスト ボックス 224"/>
          <p:cNvSpPr txBox="1"/>
          <p:nvPr/>
        </p:nvSpPr>
        <p:spPr>
          <a:xfrm>
            <a:off x="7382703"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照明</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6" name="テキスト ボックス 225"/>
          <p:cNvSpPr txBox="1"/>
          <p:nvPr/>
        </p:nvSpPr>
        <p:spPr>
          <a:xfrm>
            <a:off x="8589245" y="4062521"/>
            <a:ext cx="828000"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ボイラ</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7" name="テキスト ボックス 226"/>
          <p:cNvSpPr txBox="1"/>
          <p:nvPr/>
        </p:nvSpPr>
        <p:spPr>
          <a:xfrm>
            <a:off x="8562086"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空調</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8" name="テキスト ボックス 227"/>
          <p:cNvSpPr txBox="1"/>
          <p:nvPr/>
        </p:nvSpPr>
        <p:spPr>
          <a:xfrm>
            <a:off x="7114081" y="5238023"/>
            <a:ext cx="1467206"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生産設備</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grpSp>
        <p:nvGrpSpPr>
          <p:cNvPr id="18" name="グループ化 17"/>
          <p:cNvGrpSpPr/>
          <p:nvPr/>
        </p:nvGrpSpPr>
        <p:grpSpPr>
          <a:xfrm>
            <a:off x="7643230" y="5589258"/>
            <a:ext cx="1543471" cy="1116766"/>
            <a:chOff x="5258966" y="3349416"/>
            <a:chExt cx="1543471" cy="1116766"/>
          </a:xfrm>
        </p:grpSpPr>
        <p:pic>
          <p:nvPicPr>
            <p:cNvPr id="2052" name="Picture 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55242"/>
            <a:stretch/>
          </p:blipFill>
          <p:spPr bwMode="auto">
            <a:xfrm>
              <a:off x="5258966" y="3385983"/>
              <a:ext cx="504346" cy="10801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フライス盤のイラスト"/>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43599" y="3349416"/>
              <a:ext cx="1058838" cy="1058838"/>
            </a:xfrm>
            <a:prstGeom prst="rect">
              <a:avLst/>
            </a:prstGeom>
            <a:noFill/>
            <a:extLst>
              <a:ext uri="{909E8E84-426E-40DD-AFC4-6F175D3DCCD1}">
                <a14:hiddenFill xmlns:a14="http://schemas.microsoft.com/office/drawing/2010/main">
                  <a:solidFill>
                    <a:srgbClr val="FFFFFF"/>
                  </a:solidFill>
                </a14:hiddenFill>
              </a:ext>
            </a:extLst>
          </p:spPr>
        </p:pic>
        <p:sp>
          <p:nvSpPr>
            <p:cNvPr id="15" name="星 4 14"/>
            <p:cNvSpPr/>
            <p:nvPr/>
          </p:nvSpPr>
          <p:spPr>
            <a:xfrm rot="2140366">
              <a:off x="5773955" y="3626888"/>
              <a:ext cx="181657" cy="162558"/>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星 4 217"/>
            <p:cNvSpPr/>
            <p:nvPr/>
          </p:nvSpPr>
          <p:spPr>
            <a:xfrm rot="2970455">
              <a:off x="6590069" y="3691221"/>
              <a:ext cx="181134" cy="177801"/>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AutoShape 8" descr="エアコンの工事のイラスト">
            <a:hlinkClick r:id="rId16"/>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正方形/長方形 7"/>
          <p:cNvSpPr/>
          <p:nvPr/>
        </p:nvSpPr>
        <p:spPr>
          <a:xfrm>
            <a:off x="261754" y="1979152"/>
            <a:ext cx="6616800" cy="2537598"/>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p:cNvSpPr/>
          <p:nvPr/>
        </p:nvSpPr>
        <p:spPr>
          <a:xfrm>
            <a:off x="533432" y="2175232"/>
            <a:ext cx="1714235" cy="26160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45718"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的</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な改修の場合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p:cNvSpPr/>
          <p:nvPr/>
        </p:nvSpPr>
        <p:spPr>
          <a:xfrm>
            <a:off x="3055242" y="2112342"/>
            <a:ext cx="1792101" cy="32449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108000"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本事業で改修した場合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フローチャート: 処理 215"/>
          <p:cNvSpPr/>
          <p:nvPr/>
        </p:nvSpPr>
        <p:spPr>
          <a:xfrm>
            <a:off x="5073429" y="2229826"/>
            <a:ext cx="1720875" cy="899377"/>
          </a:xfrm>
          <a:prstGeom prst="flowChartProcess">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108000" rtlCol="0" anchor="t"/>
          <a:lstStyle/>
          <a:p>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「設備改修サポート料」は</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初期費用にかえて月々必要となる経費で、設備の種類や契約期間により設定されます。</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443557" y="1850468"/>
            <a:ext cx="1420203"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事業イメージ</a:t>
            </a: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テキスト ボックス 218"/>
          <p:cNvSpPr txBox="1"/>
          <p:nvPr/>
        </p:nvSpPr>
        <p:spPr>
          <a:xfrm>
            <a:off x="4964346" y="3888186"/>
            <a:ext cx="1829957" cy="577081"/>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サポート事業者から省エネのアドバイスが受けれます</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p:cNvSpPr/>
          <p:nvPr/>
        </p:nvSpPr>
        <p:spPr>
          <a:xfrm>
            <a:off x="694401" y="3699251"/>
            <a:ext cx="169046" cy="33034"/>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テキスト ボックス 135"/>
          <p:cNvSpPr txBox="1"/>
          <p:nvPr/>
        </p:nvSpPr>
        <p:spPr>
          <a:xfrm>
            <a:off x="4495033" y="3717309"/>
            <a:ext cx="933304"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a:xfrm>
            <a:off x="1935861" y="3715768"/>
            <a:ext cx="908339"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1034944" y="3595439"/>
            <a:ext cx="169046" cy="1368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1377322" y="3661374"/>
            <a:ext cx="169046" cy="70912"/>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1694714" y="3442469"/>
            <a:ext cx="169046" cy="289816"/>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2046032" y="3545676"/>
            <a:ext cx="169046" cy="186609"/>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478305" y="2509406"/>
            <a:ext cx="168935" cy="123162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3" name="グループ化 142"/>
          <p:cNvGrpSpPr/>
          <p:nvPr/>
        </p:nvGrpSpPr>
        <p:grpSpPr>
          <a:xfrm>
            <a:off x="399316" y="2484391"/>
            <a:ext cx="1959648" cy="1255299"/>
            <a:chOff x="693094" y="2713683"/>
            <a:chExt cx="2088000" cy="1368000"/>
          </a:xfrm>
        </p:grpSpPr>
        <p:cxnSp>
          <p:nvCxnSpPr>
            <p:cNvPr id="260" name="直線コネクタ 259"/>
            <p:cNvCxnSpPr/>
            <p:nvPr/>
          </p:nvCxnSpPr>
          <p:spPr>
            <a:xfrm>
              <a:off x="696441"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693094" y="4078376"/>
              <a:ext cx="208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正方形/長方形 143"/>
          <p:cNvSpPr/>
          <p:nvPr/>
        </p:nvSpPr>
        <p:spPr>
          <a:xfrm>
            <a:off x="828223" y="2607325"/>
            <a:ext cx="575908" cy="1981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テキスト ボックス 144"/>
          <p:cNvSpPr txBox="1"/>
          <p:nvPr/>
        </p:nvSpPr>
        <p:spPr>
          <a:xfrm>
            <a:off x="777456" y="2598187"/>
            <a:ext cx="675627" cy="238619"/>
          </a:xfrm>
          <a:prstGeom prst="rect">
            <a:avLst/>
          </a:prstGeom>
          <a:solidFill>
            <a:srgbClr val="7030A0"/>
          </a:solidFill>
          <a:ln>
            <a:solidFill>
              <a:schemeClr val="tx1"/>
            </a:solidFill>
          </a:ln>
        </p:spPr>
        <p:txBody>
          <a:bodyPr wrap="square" rtlCol="0">
            <a:spAutoFit/>
          </a:bodyPr>
          <a:lstStyle/>
          <a:p>
            <a:pPr algn="ctr"/>
            <a:r>
              <a:rPr kumimoji="1" lang="ja-JP" altLang="en-US" sz="9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初期費用</a:t>
            </a:r>
            <a:endParaRPr kumimoji="1" lang="ja-JP" altLang="en-US" sz="9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テキスト ボックス 145"/>
          <p:cNvSpPr txBox="1"/>
          <p:nvPr/>
        </p:nvSpPr>
        <p:spPr>
          <a:xfrm>
            <a:off x="1404099" y="2594491"/>
            <a:ext cx="387849"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7" name="グループ化 146"/>
          <p:cNvGrpSpPr/>
          <p:nvPr/>
        </p:nvGrpSpPr>
        <p:grpSpPr>
          <a:xfrm>
            <a:off x="417211" y="3480766"/>
            <a:ext cx="319035" cy="174632"/>
            <a:chOff x="4829596" y="3541558"/>
            <a:chExt cx="362416" cy="168447"/>
          </a:xfrm>
        </p:grpSpPr>
        <p:sp>
          <p:nvSpPr>
            <p:cNvPr id="257" name="大波 256"/>
            <p:cNvSpPr/>
            <p:nvPr/>
          </p:nvSpPr>
          <p:spPr>
            <a:xfrm>
              <a:off x="4838888" y="3582876"/>
              <a:ext cx="345659"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p:cNvSpPr/>
            <p:nvPr/>
          </p:nvSpPr>
          <p:spPr>
            <a:xfrm>
              <a:off x="5146293" y="3541558"/>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p:cNvSpPr/>
            <p:nvPr/>
          </p:nvSpPr>
          <p:spPr>
            <a:xfrm>
              <a:off x="4829596" y="3570229"/>
              <a:ext cx="38381"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8" name="テキスト ボックス 147"/>
          <p:cNvSpPr txBox="1"/>
          <p:nvPr/>
        </p:nvSpPr>
        <p:spPr>
          <a:xfrm>
            <a:off x="406507" y="2516265"/>
            <a:ext cx="300082" cy="954891"/>
          </a:xfrm>
          <a:prstGeom prst="rect">
            <a:avLst/>
          </a:prstGeom>
          <a:noFill/>
          <a:ln>
            <a:noFill/>
          </a:ln>
        </p:spPr>
        <p:txBody>
          <a:bodyPr vert="eaVert" wrap="square" rtlCol="0">
            <a:spAutoFit/>
          </a:bodyPr>
          <a:lstStyle/>
          <a:p>
            <a:pPr algn="ct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大きな</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費用</a:t>
            </a: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必要</a:t>
            </a:r>
            <a:endParaRPr kumimoji="1"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9" name="グループ化 148"/>
          <p:cNvGrpSpPr/>
          <p:nvPr/>
        </p:nvGrpSpPr>
        <p:grpSpPr>
          <a:xfrm>
            <a:off x="821691" y="2890584"/>
            <a:ext cx="785827" cy="238619"/>
            <a:chOff x="1230061" y="3160253"/>
            <a:chExt cx="968670" cy="230167"/>
          </a:xfrm>
        </p:grpSpPr>
        <p:sp>
          <p:nvSpPr>
            <p:cNvPr id="255" name="正方形/長方形 254"/>
            <p:cNvSpPr/>
            <p:nvPr/>
          </p:nvSpPr>
          <p:spPr>
            <a:xfrm>
              <a:off x="1234063" y="3187171"/>
              <a:ext cx="893662" cy="136105"/>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テキスト ボックス 255"/>
            <p:cNvSpPr txBox="1"/>
            <p:nvPr/>
          </p:nvSpPr>
          <p:spPr>
            <a:xfrm>
              <a:off x="1230061" y="3160253"/>
              <a:ext cx="968670" cy="230167"/>
            </a:xfrm>
            <a:prstGeom prst="rect">
              <a:avLst/>
            </a:prstGeom>
            <a:solidFill>
              <a:srgbClr val="92D050"/>
            </a:solidFill>
            <a:ln>
              <a:solidFill>
                <a:schemeClr val="tx1"/>
              </a:solidFill>
            </a:ln>
          </p:spPr>
          <p:txBody>
            <a:bodyPr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設備維持費</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0" name="テキスト ボックス 149"/>
          <p:cNvSpPr txBox="1"/>
          <p:nvPr/>
        </p:nvSpPr>
        <p:spPr>
          <a:xfrm>
            <a:off x="440076" y="3716300"/>
            <a:ext cx="627685"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初年度</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テキスト ボックス 150"/>
          <p:cNvSpPr txBox="1"/>
          <p:nvPr/>
        </p:nvSpPr>
        <p:spPr>
          <a:xfrm>
            <a:off x="1001245"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テキスト ボックス 151"/>
          <p:cNvSpPr txBox="1"/>
          <p:nvPr/>
        </p:nvSpPr>
        <p:spPr>
          <a:xfrm>
            <a:off x="1337413" y="3716300"/>
            <a:ext cx="22679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テキスト ボックス 152"/>
          <p:cNvSpPr txBox="1"/>
          <p:nvPr/>
        </p:nvSpPr>
        <p:spPr>
          <a:xfrm>
            <a:off x="1643623"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テキスト ボックス 153"/>
          <p:cNvSpPr txBox="1"/>
          <p:nvPr/>
        </p:nvSpPr>
        <p:spPr>
          <a:xfrm>
            <a:off x="3016200" y="3716926"/>
            <a:ext cx="54065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初年度</a:t>
            </a:r>
          </a:p>
        </p:txBody>
      </p:sp>
      <p:sp>
        <p:nvSpPr>
          <p:cNvPr id="155" name="テキスト ボックス 154"/>
          <p:cNvSpPr txBox="1"/>
          <p:nvPr/>
        </p:nvSpPr>
        <p:spPr>
          <a:xfrm>
            <a:off x="3556853" y="3716926"/>
            <a:ext cx="235014"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テキスト ボックス 155"/>
          <p:cNvSpPr txBox="1"/>
          <p:nvPr/>
        </p:nvSpPr>
        <p:spPr>
          <a:xfrm>
            <a:off x="3894761" y="3716926"/>
            <a:ext cx="300743"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テキスト ボックス 156"/>
          <p:cNvSpPr txBox="1"/>
          <p:nvPr/>
        </p:nvSpPr>
        <p:spPr>
          <a:xfrm>
            <a:off x="3253563" y="2766884"/>
            <a:ext cx="460902"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p:cNvSpPr/>
          <p:nvPr/>
        </p:nvSpPr>
        <p:spPr>
          <a:xfrm>
            <a:off x="3035762" y="2518932"/>
            <a:ext cx="180396" cy="1216815"/>
          </a:xfrm>
          <a:prstGeom prst="rect">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テキスト ボックス 228"/>
          <p:cNvSpPr txBox="1"/>
          <p:nvPr/>
        </p:nvSpPr>
        <p:spPr>
          <a:xfrm>
            <a:off x="2940139" y="2518932"/>
            <a:ext cx="323165" cy="974723"/>
          </a:xfrm>
          <a:prstGeom prst="rect">
            <a:avLst/>
          </a:prstGeom>
          <a:noFill/>
          <a:ln>
            <a:noFill/>
          </a:ln>
        </p:spPr>
        <p:txBody>
          <a:bodyPr vert="eaVert"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初期費用 ゼロ</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p:cNvSpPr/>
          <p:nvPr/>
        </p:nvSpPr>
        <p:spPr>
          <a:xfrm>
            <a:off x="3255004"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1" name="グループ化 230"/>
          <p:cNvGrpSpPr/>
          <p:nvPr/>
        </p:nvGrpSpPr>
        <p:grpSpPr>
          <a:xfrm>
            <a:off x="2971131" y="3542309"/>
            <a:ext cx="399629" cy="179339"/>
            <a:chOff x="4850228" y="3552769"/>
            <a:chExt cx="454269" cy="169883"/>
          </a:xfrm>
        </p:grpSpPr>
        <p:sp>
          <p:nvSpPr>
            <p:cNvPr id="251" name="大波 250"/>
            <p:cNvSpPr/>
            <p:nvPr/>
          </p:nvSpPr>
          <p:spPr>
            <a:xfrm>
              <a:off x="4873087" y="3560242"/>
              <a:ext cx="307253"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p:cNvSpPr/>
            <p:nvPr/>
          </p:nvSpPr>
          <p:spPr>
            <a:xfrm>
              <a:off x="525877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p:cNvSpPr/>
            <p:nvPr/>
          </p:nvSpPr>
          <p:spPr>
            <a:xfrm>
              <a:off x="485022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p:cNvSpPr/>
            <p:nvPr/>
          </p:nvSpPr>
          <p:spPr>
            <a:xfrm>
              <a:off x="5161088" y="3552769"/>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2" name="正方形/長方形 231"/>
          <p:cNvSpPr/>
          <p:nvPr/>
        </p:nvSpPr>
        <p:spPr>
          <a:xfrm>
            <a:off x="3255004"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p:cNvSpPr/>
          <p:nvPr/>
        </p:nvSpPr>
        <p:spPr>
          <a:xfrm>
            <a:off x="3585435"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p:cNvSpPr/>
          <p:nvPr/>
        </p:nvSpPr>
        <p:spPr>
          <a:xfrm>
            <a:off x="3912658"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p:cNvSpPr/>
          <p:nvPr/>
        </p:nvSpPr>
        <p:spPr>
          <a:xfrm>
            <a:off x="4608061"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テキスト ボックス 235"/>
          <p:cNvSpPr txBox="1"/>
          <p:nvPr/>
        </p:nvSpPr>
        <p:spPr>
          <a:xfrm>
            <a:off x="3293031" y="2546415"/>
            <a:ext cx="1222326" cy="180749"/>
          </a:xfrm>
          <a:prstGeom prst="rect">
            <a:avLst/>
          </a:prstGeom>
          <a:solidFill>
            <a:srgbClr val="00B0F0"/>
          </a:solidFill>
          <a:ln w="6350">
            <a:solidFill>
              <a:schemeClr val="tx1"/>
            </a:solidFill>
          </a:ln>
        </p:spPr>
        <p:txBody>
          <a:bodyPr wrap="square" lIns="36000" tIns="36000" rIns="36000" bIns="0" rtlCol="0" anchor="ctr" anchorCtr="0">
            <a:spAutoFit/>
          </a:bodyPr>
          <a:lstStyle/>
          <a:p>
            <a:pPr algn="ct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設備改修サポート料</a:t>
            </a:r>
          </a:p>
        </p:txBody>
      </p:sp>
      <p:grpSp>
        <p:nvGrpSpPr>
          <p:cNvPr id="237" name="グループ化 236"/>
          <p:cNvGrpSpPr/>
          <p:nvPr/>
        </p:nvGrpSpPr>
        <p:grpSpPr>
          <a:xfrm>
            <a:off x="2938708" y="2484391"/>
            <a:ext cx="1959648" cy="1255299"/>
            <a:chOff x="3398810" y="2713683"/>
            <a:chExt cx="2088000" cy="1368000"/>
          </a:xfrm>
        </p:grpSpPr>
        <p:cxnSp>
          <p:nvCxnSpPr>
            <p:cNvPr id="249" name="直線コネクタ 248"/>
            <p:cNvCxnSpPr/>
            <p:nvPr/>
          </p:nvCxnSpPr>
          <p:spPr>
            <a:xfrm>
              <a:off x="3400612"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flipV="1">
              <a:off x="3398810" y="4078374"/>
              <a:ext cx="2088000"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正方形/長方形 237"/>
          <p:cNvSpPr/>
          <p:nvPr/>
        </p:nvSpPr>
        <p:spPr>
          <a:xfrm>
            <a:off x="3586193"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p:cNvSpPr/>
          <p:nvPr/>
        </p:nvSpPr>
        <p:spPr>
          <a:xfrm>
            <a:off x="3912501"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p:cNvSpPr/>
          <p:nvPr/>
        </p:nvSpPr>
        <p:spPr>
          <a:xfrm>
            <a:off x="4608061" y="329168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テキスト ボックス 240"/>
          <p:cNvSpPr txBox="1"/>
          <p:nvPr/>
        </p:nvSpPr>
        <p:spPr>
          <a:xfrm>
            <a:off x="3489777" y="2779450"/>
            <a:ext cx="724229" cy="218327"/>
          </a:xfrm>
          <a:prstGeom prst="rect">
            <a:avLst/>
          </a:prstGeom>
          <a:solidFill>
            <a:srgbClr val="92D050"/>
          </a:solidFill>
          <a:ln w="6350">
            <a:solidFill>
              <a:schemeClr val="tx1"/>
            </a:solidFill>
          </a:ln>
        </p:spPr>
        <p:txBody>
          <a:bodyPr wrap="square" lIns="36000" tIns="36000" rIns="36000" bIns="36000" rtlCol="0" anchor="ctr" anchorCtr="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費</a:t>
            </a:r>
            <a:r>
              <a:rPr lang="en-US" altLang="ja-JP" sz="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テキスト ボックス 241"/>
          <p:cNvSpPr txBox="1"/>
          <p:nvPr/>
        </p:nvSpPr>
        <p:spPr>
          <a:xfrm>
            <a:off x="327264" y="3932753"/>
            <a:ext cx="2260079" cy="596549"/>
          </a:xfrm>
          <a:prstGeom prst="rect">
            <a:avLst/>
          </a:prstGeom>
          <a:noFill/>
        </p:spPr>
        <p:txBody>
          <a:bodyPr wrap="square" rtlCol="0">
            <a:spAutoFit/>
          </a:bodyPr>
          <a:lstStyle/>
          <a:p>
            <a:pPr marL="171450" indent="-171450">
              <a:buFont typeface="Wingdings" panose="05000000000000000000" pitchFamily="2" charset="2"/>
              <a:buChar char="ü"/>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初期</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費用の準備が必要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改修後もその都度メンテナンス</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が必要</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右矢印 242"/>
          <p:cNvSpPr/>
          <p:nvPr/>
        </p:nvSpPr>
        <p:spPr>
          <a:xfrm>
            <a:off x="2350241" y="2835426"/>
            <a:ext cx="474203" cy="437099"/>
          </a:xfrm>
          <a:prstGeom prst="rightArrow">
            <a:avLst/>
          </a:prstGeom>
          <a:gradFill flip="none" rotWithShape="1">
            <a:gsLst>
              <a:gs pos="833">
                <a:srgbClr val="7030A0"/>
              </a:gs>
              <a:gs pos="100000">
                <a:srgbClr val="00B0F0"/>
              </a:gs>
              <a:gs pos="100000">
                <a:srgbClr val="00B0F0"/>
              </a:gs>
              <a:gs pos="100000">
                <a:schemeClr val="accent5">
                  <a:lumMod val="40000"/>
                  <a:lumOff val="60000"/>
                </a:schemeClr>
              </a:gs>
              <a:gs pos="100000">
                <a:schemeClr val="accent1">
                  <a:tint val="44500"/>
                  <a:satMod val="160000"/>
                </a:schemeClr>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テキスト ボックス 243"/>
          <p:cNvSpPr txBox="1"/>
          <p:nvPr/>
        </p:nvSpPr>
        <p:spPr>
          <a:xfrm>
            <a:off x="3002376" y="3949631"/>
            <a:ext cx="2153199" cy="596549"/>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初期費用が不要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メンテナンス費用の</a:t>
            </a:r>
            <a: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平準化が可能</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テキスト ボックス 244"/>
          <p:cNvSpPr txBox="1"/>
          <p:nvPr/>
        </p:nvSpPr>
        <p:spPr>
          <a:xfrm>
            <a:off x="3228801" y="3003549"/>
            <a:ext cx="1943145" cy="215444"/>
          </a:xfrm>
          <a:prstGeom prst="rect">
            <a:avLst/>
          </a:prstGeom>
          <a:noFill/>
        </p:spPr>
        <p:txBody>
          <a:bodyPr wrap="square" lIns="36000" rIns="36000" rtlCol="0">
            <a:spAutoFit/>
          </a:bodyPr>
          <a:lstStyle/>
          <a:p>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この図</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は月々一定額で契約した</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場合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テキスト ボックス 245"/>
          <p:cNvSpPr txBox="1"/>
          <p:nvPr/>
        </p:nvSpPr>
        <p:spPr>
          <a:xfrm>
            <a:off x="4214006" y="3716926"/>
            <a:ext cx="30074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p:cNvSpPr/>
          <p:nvPr/>
        </p:nvSpPr>
        <p:spPr>
          <a:xfrm>
            <a:off x="4260422"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p:cNvSpPr/>
          <p:nvPr/>
        </p:nvSpPr>
        <p:spPr>
          <a:xfrm>
            <a:off x="4260266"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p:cNvSpPr/>
          <p:nvPr/>
        </p:nvSpPr>
        <p:spPr>
          <a:xfrm>
            <a:off x="7692286" y="1246246"/>
            <a:ext cx="1824401" cy="532918"/>
          </a:xfrm>
          <a:prstGeom prst="rect">
            <a:avLst/>
          </a:prstGeom>
          <a:noFill/>
          <a:ln w="9525">
            <a:solidFill>
              <a:srgbClr val="0070C0"/>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smtClean="0">
                <a:solidFill>
                  <a:schemeClr val="tx1"/>
                </a:solidFill>
                <a:latin typeface="Meiryo UI" pitchFamily="50" charset="-128"/>
                <a:ea typeface="Meiryo UI" pitchFamily="50" charset="-128"/>
                <a:cs typeface="Meiryo UI" pitchFamily="50" charset="-128"/>
              </a:rPr>
              <a:t>年度実績＞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・サポート事業者数：８社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・マッチング件数：</a:t>
            </a:r>
            <a:r>
              <a:rPr lang="en-US" altLang="ja-JP" sz="1050" dirty="0" smtClean="0">
                <a:solidFill>
                  <a:schemeClr val="tx1"/>
                </a:solidFill>
                <a:latin typeface="Meiryo UI" pitchFamily="50" charset="-128"/>
                <a:ea typeface="Meiryo UI" pitchFamily="50" charset="-128"/>
                <a:cs typeface="Meiryo UI" pitchFamily="50" charset="-128"/>
              </a:rPr>
              <a:t>2</a:t>
            </a:r>
            <a:r>
              <a:rPr lang="ja-JP" altLang="en-US" sz="1050" dirty="0" smtClean="0">
                <a:solidFill>
                  <a:schemeClr val="tx1"/>
                </a:solidFill>
                <a:latin typeface="Meiryo UI" pitchFamily="50" charset="-128"/>
                <a:ea typeface="Meiryo UI" pitchFamily="50" charset="-128"/>
                <a:cs typeface="Meiryo UI" pitchFamily="50" charset="-128"/>
              </a:rPr>
              <a:t>件</a:t>
            </a:r>
            <a:endParaRPr lang="ja-JP" altLang="en-US"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211799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42" name="円/楕円 41"/>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prstClr val="white"/>
                </a:solidFill>
              </a:rPr>
              <a:t>５</a:t>
            </a:r>
            <a:endParaRPr lang="ja-JP" altLang="en-US" b="1" dirty="0">
              <a:solidFill>
                <a:prstClr val="white"/>
              </a:solidFill>
            </a:endParaRPr>
          </a:p>
        </p:txBody>
      </p:sp>
      <p:sp>
        <p:nvSpPr>
          <p:cNvPr id="14" name="角丸四角形 13"/>
          <p:cNvSpPr/>
          <p:nvPr/>
        </p:nvSpPr>
        <p:spPr>
          <a:xfrm>
            <a:off x="4945776" y="531980"/>
            <a:ext cx="4934436" cy="621972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4963079" y="594774"/>
            <a:ext cx="384699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a:t>
            </a:r>
          </a:p>
        </p:txBody>
      </p:sp>
      <p:sp>
        <p:nvSpPr>
          <p:cNvPr id="16" name="テキスト ボックス 15"/>
          <p:cNvSpPr txBox="1"/>
          <p:nvPr/>
        </p:nvSpPr>
        <p:spPr>
          <a:xfrm>
            <a:off x="5949216" y="1006832"/>
            <a:ext cx="3937594"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府市共同事業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おおさかスマートエネルギーセンター事業）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p:txBody>
      </p:sp>
      <p:sp>
        <p:nvSpPr>
          <p:cNvPr id="17" name="テキスト ボックス 16"/>
          <p:cNvSpPr txBox="1"/>
          <p:nvPr/>
        </p:nvSpPr>
        <p:spPr>
          <a:xfrm>
            <a:off x="4963079" y="1261125"/>
            <a:ext cx="4367793"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a:t>
            </a:r>
            <a:r>
              <a:rPr lang="ja-JP" altLang="en-US" sz="1300" dirty="0" smtClean="0">
                <a:latin typeface="Meiryo UI" pitchFamily="50" charset="-128"/>
                <a:ea typeface="Meiryo UI" pitchFamily="50" charset="-128"/>
                <a:cs typeface="Meiryo UI" pitchFamily="50" charset="-128"/>
              </a:rPr>
              <a:t>大阪市が共同で設置した「おおさかスマートエネルギーセンター」では、府民からの相談にワンストップで対応し、中小事業者のサポートや民間事業者のマッチングなど、様々な事業を展開します。</a:t>
            </a:r>
            <a:endParaRPr lang="ja-JP" altLang="en-US" sz="13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5077648" y="2153677"/>
            <a:ext cx="4716458" cy="3965188"/>
          </a:xfrm>
          <a:prstGeom prst="rect">
            <a:avLst/>
          </a:prstGeom>
          <a:noFill/>
          <a:ln>
            <a:solidFill>
              <a:schemeClr val="tx1"/>
            </a:solidFill>
            <a:prstDash val="dash"/>
          </a:ln>
        </p:spPr>
        <p:txBody>
          <a:bodyPr wrap="square" rtlCol="0">
            <a:spAutoFit/>
          </a:bodyPr>
          <a:lstStyle/>
          <a:p>
            <a:pPr marL="87313" indent="-87313">
              <a:lnSpc>
                <a:spcPts val="1900"/>
              </a:lnSpc>
            </a:pPr>
            <a:r>
              <a:rPr lang="ja-JP" altLang="en-US" sz="1200" dirty="0">
                <a:latin typeface="Meiryo UI" pitchFamily="50" charset="-128"/>
                <a:ea typeface="Meiryo UI" pitchFamily="50" charset="-128"/>
                <a:cs typeface="Meiryo UI" pitchFamily="50" charset="-128"/>
              </a:rPr>
              <a:t>○事業内容（各事業の詳細については後述します。）</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・創エネ、蓄エネ、省エネ対策の相談･アドバイス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・ＺＥＨ（ゼッチ）普及啓発事業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・太陽光発電及び蓄電池システムの共同購入支援事業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・太陽光パネル設置普及啓発事業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・おおさか低利ソーラークレジット事業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・公共施設や民間施設の屋根や遊休地と太陽光発電事業者</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のマッチング等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・省エネ・省</a:t>
            </a:r>
            <a:r>
              <a:rPr lang="en-US" altLang="ja-JP" sz="1200" dirty="0">
                <a:latin typeface="Meiryo UI" pitchFamily="50" charset="-128"/>
                <a:ea typeface="Meiryo UI" pitchFamily="50" charset="-128"/>
                <a:cs typeface="Meiryo UI" pitchFamily="50" charset="-128"/>
              </a:rPr>
              <a:t>CO</a:t>
            </a:r>
            <a:r>
              <a:rPr lang="en-US" altLang="ja-JP" sz="900" dirty="0">
                <a:latin typeface="Meiryo UI" pitchFamily="50" charset="-128"/>
                <a:ea typeface="Meiryo UI" pitchFamily="50" charset="-128"/>
                <a:cs typeface="Meiryo UI" pitchFamily="50" charset="-128"/>
              </a:rPr>
              <a:t>2</a:t>
            </a:r>
            <a:r>
              <a:rPr lang="ja-JP" altLang="en-US" sz="1200" dirty="0">
                <a:latin typeface="Meiryo UI" pitchFamily="50" charset="-128"/>
                <a:ea typeface="Meiryo UI" pitchFamily="50" charset="-128"/>
                <a:cs typeface="Meiryo UI" pitchFamily="50" charset="-128"/>
              </a:rPr>
              <a:t>のアドバイス</a:t>
            </a:r>
            <a:r>
              <a:rPr lang="ja-JP" altLang="en-US" sz="900" dirty="0">
                <a:latin typeface="Meiryo UI" pitchFamily="50" charset="-128"/>
                <a:ea typeface="Meiryo UI" pitchFamily="50" charset="-128"/>
                <a:cs typeface="Meiryo UI" pitchFamily="50" charset="-128"/>
              </a:rPr>
              <a:t>（相談窓口の設置･運営）</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・省エネコストカットまるごとサポート事業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・省エネ等に係る普及啓発の実施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・ガス冷暖房・蓄熱式空調・コージェネレーション等の導入促進　･・</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過去に終了した事業は省略</a:t>
            </a:r>
            <a:endParaRPr lang="en-US" altLang="ja-JP" sz="1050" dirty="0" smtClean="0">
              <a:latin typeface="Meiryo UI" pitchFamily="50" charset="-128"/>
              <a:ea typeface="Meiryo UI" pitchFamily="50" charset="-128"/>
              <a:cs typeface="Meiryo UI" pitchFamily="50" charset="-128"/>
            </a:endParaRPr>
          </a:p>
        </p:txBody>
      </p:sp>
      <p:sp>
        <p:nvSpPr>
          <p:cNvPr id="24" name="角丸四角形 23"/>
          <p:cNvSpPr/>
          <p:nvPr/>
        </p:nvSpPr>
        <p:spPr>
          <a:xfrm>
            <a:off x="93410" y="531980"/>
            <a:ext cx="4751545" cy="621972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5" name="テキスト ボックス 24"/>
          <p:cNvSpPr txBox="1"/>
          <p:nvPr/>
        </p:nvSpPr>
        <p:spPr>
          <a:xfrm>
            <a:off x="93410" y="1234233"/>
            <a:ext cx="4047241"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endParaRPr lang="ja-JP" altLang="en-US" sz="13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115735" y="1979209"/>
            <a:ext cx="4461343"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○参加団体：府民団体、事業者団体、エネルギー供給事</a:t>
            </a:r>
            <a:r>
              <a:rPr lang="ja-JP" altLang="en-US" sz="1300" dirty="0">
                <a:latin typeface="Meiryo UI" pitchFamily="50" charset="-128"/>
                <a:ea typeface="Meiryo UI" pitchFamily="50" charset="-128"/>
                <a:cs typeface="Meiryo UI" pitchFamily="50" charset="-128"/>
              </a:rPr>
              <a:t>業者</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市町村等</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53897" y="2663393"/>
            <a:ext cx="4369393" cy="1723549"/>
          </a:xfrm>
          <a:prstGeom prst="rect">
            <a:avLst/>
          </a:prstGeom>
          <a:noFill/>
        </p:spPr>
        <p:txBody>
          <a:bodyPr wrap="square" rtlCol="0">
            <a:spAutoFit/>
          </a:bodyPr>
          <a:lstStyle/>
          <a:p>
            <a:pPr marL="87313" indent="-87313">
              <a:spcAft>
                <a:spcPts val="600"/>
              </a:spcAft>
            </a:pP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電気の需給に関する情報の交換に関すること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エネルギーの使用の抑制、再生可能エネルギーの利用、</a:t>
            </a:r>
            <a:r>
              <a:rPr lang="ja-JP" altLang="en-US" sz="1300" dirty="0" smtClean="0">
                <a:latin typeface="Meiryo UI" pitchFamily="50" charset="-128"/>
                <a:ea typeface="Meiryo UI" pitchFamily="50" charset="-128"/>
                <a:cs typeface="Meiryo UI" pitchFamily="50" charset="-128"/>
              </a:rPr>
              <a:t>電気</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の</a:t>
            </a:r>
            <a:r>
              <a:rPr lang="ja-JP" altLang="en-US" sz="1300" dirty="0">
                <a:latin typeface="Meiryo UI" pitchFamily="50" charset="-128"/>
                <a:ea typeface="Meiryo UI" pitchFamily="50" charset="-128"/>
                <a:cs typeface="Meiryo UI" pitchFamily="50" charset="-128"/>
              </a:rPr>
              <a:t>需要の平準化をはじめとするエネルギー対策に係る情報の</a:t>
            </a:r>
            <a:r>
              <a:rPr lang="ja-JP" altLang="en-US" sz="1300" dirty="0" smtClean="0">
                <a:latin typeface="Meiryo UI" pitchFamily="50" charset="-128"/>
                <a:ea typeface="Meiryo UI" pitchFamily="50" charset="-128"/>
                <a:cs typeface="Meiryo UI" pitchFamily="50" charset="-128"/>
              </a:rPr>
              <a:t>交</a:t>
            </a:r>
            <a:endParaRPr lang="en-US" altLang="ja-JP" sz="1300" dirty="0" smtClean="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換</a:t>
            </a:r>
            <a:r>
              <a:rPr lang="ja-JP" altLang="en-US" sz="1300" dirty="0">
                <a:latin typeface="Meiryo UI" pitchFamily="50" charset="-128"/>
                <a:ea typeface="Meiryo UI" pitchFamily="50" charset="-128"/>
                <a:cs typeface="Meiryo UI" pitchFamily="50" charset="-128"/>
              </a:rPr>
              <a:t>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構成団体及びその関連団体のエネルギー対策に係る取組の推進及び啓発に関すること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134158" y="594774"/>
            <a:ext cx="376535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sp>
        <p:nvSpPr>
          <p:cNvPr id="29" name="テキスト ボックス 28"/>
          <p:cNvSpPr txBox="1"/>
          <p:nvPr/>
        </p:nvSpPr>
        <p:spPr>
          <a:xfrm>
            <a:off x="1740480" y="1027186"/>
            <a:ext cx="309812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 </a:t>
            </a:r>
            <a:r>
              <a:rPr lang="zh-TW" altLang="en-US" sz="1200" dirty="0" smtClean="0">
                <a:latin typeface="Meiryo UI" pitchFamily="50" charset="-128"/>
                <a:ea typeface="Meiryo UI" pitchFamily="50" charset="-128"/>
                <a:cs typeface="Meiryo UI" pitchFamily="50" charset="-128"/>
              </a:rPr>
              <a:t>事業</a:t>
            </a:r>
            <a:r>
              <a:rPr lang="zh-TW" altLang="en-US" sz="1200" dirty="0">
                <a:latin typeface="Meiryo UI" pitchFamily="50" charset="-128"/>
                <a:ea typeface="Meiryo UI" pitchFamily="50" charset="-128"/>
                <a:cs typeface="Meiryo UI" pitchFamily="50" charset="-128"/>
              </a:rPr>
              <a:t>実施年度：</a:t>
            </a:r>
            <a:r>
              <a:rPr lang="en-US" altLang="zh-TW" sz="1200" dirty="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2020</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graphicFrame>
        <p:nvGraphicFramePr>
          <p:cNvPr id="30" name="表 29"/>
          <p:cNvGraphicFramePr>
            <a:graphicFrameLocks noGrp="1"/>
          </p:cNvGraphicFramePr>
          <p:nvPr>
            <p:extLst>
              <p:ext uri="{D42A27DB-BD31-4B8C-83A1-F6EECF244321}">
                <p14:modId xmlns:p14="http://schemas.microsoft.com/office/powerpoint/2010/main" val="3128893272"/>
              </p:ext>
            </p:extLst>
          </p:nvPr>
        </p:nvGraphicFramePr>
        <p:xfrm>
          <a:off x="253899" y="4693025"/>
          <a:ext cx="4369390" cy="1676400"/>
        </p:xfrm>
        <a:graphic>
          <a:graphicData uri="http://schemas.openxmlformats.org/drawingml/2006/table">
            <a:tbl>
              <a:tblPr firstRow="1" bandRow="1">
                <a:tableStyleId>{5940675A-B579-460E-94D1-54222C63F5DA}</a:tableStyleId>
              </a:tblPr>
              <a:tblGrid>
                <a:gridCol w="706724">
                  <a:extLst>
                    <a:ext uri="{9D8B030D-6E8A-4147-A177-3AD203B41FA5}">
                      <a16:colId xmlns:a16="http://schemas.microsoft.com/office/drawing/2014/main" val="3757262113"/>
                    </a:ext>
                  </a:extLst>
                </a:gridCol>
                <a:gridCol w="523238">
                  <a:extLst>
                    <a:ext uri="{9D8B030D-6E8A-4147-A177-3AD203B41FA5}">
                      <a16:colId xmlns:a16="http://schemas.microsoft.com/office/drawing/2014/main" val="3128077813"/>
                    </a:ext>
                  </a:extLst>
                </a:gridCol>
                <a:gridCol w="523238">
                  <a:extLst>
                    <a:ext uri="{9D8B030D-6E8A-4147-A177-3AD203B41FA5}">
                      <a16:colId xmlns:a16="http://schemas.microsoft.com/office/drawing/2014/main" val="2233054629"/>
                    </a:ext>
                  </a:extLst>
                </a:gridCol>
                <a:gridCol w="523238">
                  <a:extLst>
                    <a:ext uri="{9D8B030D-6E8A-4147-A177-3AD203B41FA5}">
                      <a16:colId xmlns:a16="http://schemas.microsoft.com/office/drawing/2014/main" val="2027108342"/>
                    </a:ext>
                  </a:extLst>
                </a:gridCol>
                <a:gridCol w="523238">
                  <a:extLst>
                    <a:ext uri="{9D8B030D-6E8A-4147-A177-3AD203B41FA5}">
                      <a16:colId xmlns:a16="http://schemas.microsoft.com/office/drawing/2014/main" val="346158796"/>
                    </a:ext>
                  </a:extLst>
                </a:gridCol>
                <a:gridCol w="523238">
                  <a:extLst>
                    <a:ext uri="{9D8B030D-6E8A-4147-A177-3AD203B41FA5}">
                      <a16:colId xmlns:a16="http://schemas.microsoft.com/office/drawing/2014/main" val="1555019360"/>
                    </a:ext>
                  </a:extLst>
                </a:gridCol>
                <a:gridCol w="523238">
                  <a:extLst>
                    <a:ext uri="{9D8B030D-6E8A-4147-A177-3AD203B41FA5}">
                      <a16:colId xmlns:a16="http://schemas.microsoft.com/office/drawing/2014/main" val="4015490920"/>
                    </a:ext>
                  </a:extLst>
                </a:gridCol>
                <a:gridCol w="523238">
                  <a:extLst>
                    <a:ext uri="{9D8B030D-6E8A-4147-A177-3AD203B41FA5}">
                      <a16:colId xmlns:a16="http://schemas.microsoft.com/office/drawing/2014/main" val="432226069"/>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全体会議</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３</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en-US" altLang="ja-JP" sz="700" dirty="0" smtClean="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事業者</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部門会議</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３</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３</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３</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r>
                        <a:rPr kumimoji="1" lang="en-US" altLang="ja-JP" sz="700" dirty="0" smtClean="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en-US" altLang="ja-JP" sz="700" dirty="0" smtClean="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家庭部門</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会議</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３</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３</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３</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extLst>
                  <a:ext uri="{0D108BD9-81ED-4DB2-BD59-A6C34878D82A}">
                    <a16:rowId xmlns:a16="http://schemas.microsoft.com/office/drawing/2014/main" val="850048025"/>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市町村</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部門会議</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251679" y="6373698"/>
            <a:ext cx="3800229" cy="400110"/>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※1 2018</a:t>
            </a:r>
            <a:r>
              <a:rPr lang="ja-JP" altLang="en-US" sz="1000" dirty="0" smtClean="0">
                <a:latin typeface="Meiryo UI" pitchFamily="50" charset="-128"/>
                <a:ea typeface="Meiryo UI" pitchFamily="50" charset="-128"/>
                <a:cs typeface="Meiryo UI" pitchFamily="50" charset="-128"/>
              </a:rPr>
              <a:t>年度に両部門会議を統合し、事業者・家庭部門会議とした。</a:t>
            </a:r>
            <a:endParaRPr lang="en-US" altLang="ja-JP" sz="1000" dirty="0" smtClean="0">
              <a:latin typeface="Meiryo UI" pitchFamily="50" charset="-128"/>
              <a:ea typeface="Meiryo UI" pitchFamily="50" charset="-128"/>
              <a:cs typeface="Meiryo UI" pitchFamily="50" charset="-128"/>
            </a:endParaRPr>
          </a:p>
          <a:p>
            <a:pPr marL="87313" indent="-87313"/>
            <a:r>
              <a:rPr lang="en-US" altLang="ja-JP" sz="1000" dirty="0" smtClean="0">
                <a:latin typeface="Meiryo UI" pitchFamily="50" charset="-128"/>
                <a:ea typeface="Meiryo UI" pitchFamily="50" charset="-128"/>
                <a:cs typeface="Meiryo UI" pitchFamily="50" charset="-128"/>
              </a:rPr>
              <a:t>※2 </a:t>
            </a:r>
            <a:r>
              <a:rPr lang="ja-JP" altLang="en-US" sz="1000" dirty="0" smtClean="0">
                <a:latin typeface="Meiryo UI" pitchFamily="50" charset="-128"/>
                <a:ea typeface="Meiryo UI" pitchFamily="50" charset="-128"/>
                <a:cs typeface="Meiryo UI" pitchFamily="50" charset="-128"/>
              </a:rPr>
              <a:t>新型コロナウイルス感染症拡大防止の観点から各１回</a:t>
            </a:r>
            <a:r>
              <a:rPr lang="ja-JP" altLang="en-US" sz="1000" dirty="0">
                <a:latin typeface="Meiryo UI" pitchFamily="50" charset="-128"/>
                <a:ea typeface="Meiryo UI" pitchFamily="50" charset="-128"/>
                <a:cs typeface="Meiryo UI" pitchFamily="50" charset="-128"/>
              </a:rPr>
              <a:t>中止</a:t>
            </a:r>
            <a:endParaRPr lang="en-US" altLang="ja-JP" sz="1000" dirty="0" smtClean="0">
              <a:latin typeface="Meiryo UI" pitchFamily="50" charset="-128"/>
              <a:ea typeface="Meiryo UI" pitchFamily="50" charset="-128"/>
              <a:cs typeface="Meiryo UI" pitchFamily="50" charset="-128"/>
            </a:endParaRPr>
          </a:p>
        </p:txBody>
      </p:sp>
      <p:sp>
        <p:nvSpPr>
          <p:cNvPr id="32" name="テキスト ボックス 31"/>
          <p:cNvSpPr txBox="1"/>
          <p:nvPr/>
        </p:nvSpPr>
        <p:spPr>
          <a:xfrm>
            <a:off x="4240171" y="444962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33" name="テキスト ボックス 32"/>
          <p:cNvSpPr txBox="1"/>
          <p:nvPr/>
        </p:nvSpPr>
        <p:spPr>
          <a:xfrm>
            <a:off x="26924" y="4466535"/>
            <a:ext cx="2072331"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a:t>
            </a:r>
            <a:r>
              <a:rPr lang="ja-JP" altLang="en-US" sz="1000" dirty="0" smtClean="0">
                <a:latin typeface="Meiryo UI" pitchFamily="50" charset="-128"/>
                <a:ea typeface="Meiryo UI" pitchFamily="50" charset="-128"/>
                <a:cs typeface="Meiryo UI" pitchFamily="50" charset="-128"/>
              </a:rPr>
              <a:t>実績＞会議開催状況</a:t>
            </a:r>
          </a:p>
        </p:txBody>
      </p:sp>
      <p:sp>
        <p:nvSpPr>
          <p:cNvPr id="20" name="テキスト ボックス 19"/>
          <p:cNvSpPr txBox="1"/>
          <p:nvPr/>
        </p:nvSpPr>
        <p:spPr>
          <a:xfrm>
            <a:off x="9389768" y="2403782"/>
            <a:ext cx="404338" cy="3411190"/>
          </a:xfrm>
          <a:prstGeom prst="rect">
            <a:avLst/>
          </a:prstGeom>
          <a:noFill/>
        </p:spPr>
        <p:txBody>
          <a:bodyPr wrap="square" lIns="0" tIns="0" rIns="0" bIns="0" rtlCol="0" anchor="ctr" anchorCtr="0">
            <a:spAutoFit/>
          </a:bodyPr>
          <a:lstStyle/>
          <a:p>
            <a:pPr marL="87313" indent="-87313">
              <a:lnSpc>
                <a:spcPts val="1900"/>
              </a:lnSpc>
            </a:pPr>
            <a:r>
              <a:rPr lang="en-US" altLang="ja-JP" sz="1200" dirty="0" smtClean="0">
                <a:latin typeface="Meiryo UI" pitchFamily="50" charset="-128"/>
                <a:ea typeface="Meiryo UI" pitchFamily="50" charset="-128"/>
                <a:cs typeface="Meiryo UI" pitchFamily="50" charset="-128"/>
              </a:rPr>
              <a:t>p.</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7</a:t>
            </a:r>
          </a:p>
          <a:p>
            <a:pPr marL="87313" indent="-87313">
              <a:lnSpc>
                <a:spcPts val="1900"/>
              </a:lnSpc>
            </a:pPr>
            <a:r>
              <a:rPr lang="en-US" altLang="ja-JP" sz="1200" dirty="0" smtClean="0">
                <a:latin typeface="Meiryo UI" pitchFamily="50" charset="-128"/>
                <a:ea typeface="Meiryo UI" pitchFamily="50" charset="-128"/>
                <a:cs typeface="Meiryo UI" pitchFamily="50" charset="-128"/>
              </a:rPr>
              <a:t>p. </a:t>
            </a:r>
            <a:r>
              <a:rPr lang="en-US" altLang="ja-JP" sz="1200" dirty="0">
                <a:latin typeface="Meiryo UI" pitchFamily="50" charset="-128"/>
                <a:ea typeface="Meiryo UI" pitchFamily="50" charset="-128"/>
                <a:cs typeface="Meiryo UI" pitchFamily="50" charset="-128"/>
              </a:rPr>
              <a:t> 7</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  8</a:t>
            </a:r>
          </a:p>
          <a:p>
            <a:pPr marL="87313" indent="-87313">
              <a:lnSpc>
                <a:spcPts val="1900"/>
              </a:lnSpc>
            </a:pPr>
            <a:r>
              <a:rPr lang="en-US" altLang="ja-JP" sz="1200" dirty="0" smtClean="0">
                <a:latin typeface="Meiryo UI" pitchFamily="50" charset="-128"/>
                <a:ea typeface="Meiryo UI" pitchFamily="50" charset="-128"/>
                <a:cs typeface="Meiryo UI" pitchFamily="50" charset="-128"/>
              </a:rPr>
              <a:t>p.</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9</a:t>
            </a:r>
          </a:p>
          <a:p>
            <a:pPr marL="87313" indent="-87313">
              <a:lnSpc>
                <a:spcPts val="1900"/>
              </a:lnSpc>
            </a:pPr>
            <a:r>
              <a:rPr lang="en-US" altLang="ja-JP" sz="1200" dirty="0" smtClean="0">
                <a:latin typeface="Meiryo UI" pitchFamily="50" charset="-128"/>
                <a:ea typeface="Meiryo UI" pitchFamily="50" charset="-128"/>
                <a:cs typeface="Meiryo UI" pitchFamily="50" charset="-128"/>
              </a:rPr>
              <a:t>p.10</a:t>
            </a:r>
          </a:p>
          <a:p>
            <a:pPr marL="87313" indent="-87313">
              <a:lnSpc>
                <a:spcPts val="1900"/>
              </a:lnSpc>
            </a:pPr>
            <a:r>
              <a:rPr lang="en-US" altLang="ja-JP" sz="1200" dirty="0" smtClean="0">
                <a:latin typeface="Meiryo UI" pitchFamily="50" charset="-128"/>
                <a:ea typeface="Meiryo UI" pitchFamily="50" charset="-128"/>
                <a:cs typeface="Meiryo UI" pitchFamily="50" charset="-128"/>
              </a:rPr>
              <a:t>p.11</a:t>
            </a:r>
          </a:p>
          <a:p>
            <a:pPr marL="87313" indent="-87313">
              <a:lnSpc>
                <a:spcPts val="1900"/>
              </a:lnSpc>
            </a:pP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p.11</a:t>
            </a:r>
          </a:p>
          <a:p>
            <a:pPr marL="87313" indent="-87313">
              <a:lnSpc>
                <a:spcPts val="1900"/>
              </a:lnSpc>
            </a:pPr>
            <a:r>
              <a:rPr lang="en-US" altLang="ja-JP" sz="1200" dirty="0" smtClean="0">
                <a:latin typeface="Meiryo UI" pitchFamily="50" charset="-128"/>
                <a:ea typeface="Meiryo UI" pitchFamily="50" charset="-128"/>
                <a:cs typeface="Meiryo UI" pitchFamily="50" charset="-128"/>
              </a:rPr>
              <a:t>p.15</a:t>
            </a:r>
          </a:p>
          <a:p>
            <a:pPr marL="87313" indent="-87313">
              <a:lnSpc>
                <a:spcPts val="1900"/>
              </a:lnSpc>
            </a:pPr>
            <a:r>
              <a:rPr lang="en-US" altLang="ja-JP" sz="1200" dirty="0" smtClean="0">
                <a:latin typeface="Meiryo UI" pitchFamily="50" charset="-128"/>
                <a:ea typeface="Meiryo UI" pitchFamily="50" charset="-128"/>
                <a:cs typeface="Meiryo UI" pitchFamily="50" charset="-128"/>
              </a:rPr>
              <a:t>p.25</a:t>
            </a:r>
          </a:p>
          <a:p>
            <a:pPr marL="87313" indent="-87313">
              <a:lnSpc>
                <a:spcPts val="1900"/>
              </a:lnSpc>
            </a:pPr>
            <a:r>
              <a:rPr lang="en-US" altLang="ja-JP" sz="1200" dirty="0" smtClean="0">
                <a:latin typeface="Meiryo UI" pitchFamily="50" charset="-128"/>
                <a:ea typeface="Meiryo UI" pitchFamily="50" charset="-128"/>
                <a:cs typeface="Meiryo UI" pitchFamily="50" charset="-128"/>
              </a:rPr>
              <a:t>p.26</a:t>
            </a:r>
          </a:p>
          <a:p>
            <a:pPr marL="87313" indent="-87313">
              <a:lnSpc>
                <a:spcPts val="1900"/>
              </a:lnSpc>
            </a:pPr>
            <a:r>
              <a:rPr lang="en-US" altLang="ja-JP" sz="1200" dirty="0" smtClean="0">
                <a:latin typeface="Meiryo UI" pitchFamily="50" charset="-128"/>
                <a:ea typeface="Meiryo UI" pitchFamily="50" charset="-128"/>
                <a:cs typeface="Meiryo UI" pitchFamily="50" charset="-128"/>
              </a:rPr>
              <a:t>p.27</a:t>
            </a:r>
          </a:p>
          <a:p>
            <a:pPr marL="87313" indent="-87313">
              <a:lnSpc>
                <a:spcPts val="1900"/>
              </a:lnSpc>
            </a:pPr>
            <a:r>
              <a:rPr lang="en-US" altLang="ja-JP" sz="1200" dirty="0" smtClean="0">
                <a:latin typeface="Meiryo UI" pitchFamily="50" charset="-128"/>
                <a:ea typeface="Meiryo UI" pitchFamily="50" charset="-128"/>
                <a:cs typeface="Meiryo UI" pitchFamily="50" charset="-128"/>
              </a:rPr>
              <a:t>p.28</a:t>
            </a:r>
          </a:p>
          <a:p>
            <a:pPr marL="87313" indent="-87313">
              <a:lnSpc>
                <a:spcPts val="1900"/>
              </a:lnSpc>
            </a:pPr>
            <a:r>
              <a:rPr lang="en-US" altLang="ja-JP" sz="1200" dirty="0" smtClean="0">
                <a:latin typeface="Meiryo UI" pitchFamily="50" charset="-128"/>
                <a:ea typeface="Meiryo UI" pitchFamily="50" charset="-128"/>
                <a:cs typeface="Meiryo UI" pitchFamily="50" charset="-128"/>
              </a:rPr>
              <a:t>p.44</a:t>
            </a:r>
          </a:p>
        </p:txBody>
      </p:sp>
    </p:spTree>
    <p:extLst>
      <p:ext uri="{BB962C8B-B14F-4D97-AF65-F5344CB8AC3E}">
        <p14:creationId xmlns:p14="http://schemas.microsoft.com/office/powerpoint/2010/main" val="20702839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59</a:t>
            </a:r>
            <a:endParaRPr lang="ja-JP" altLang="en-US" b="1" dirty="0">
              <a:solidFill>
                <a:prstClr val="white"/>
              </a:solidFill>
            </a:endParaRPr>
          </a:p>
        </p:txBody>
      </p:sp>
      <p:sp>
        <p:nvSpPr>
          <p:cNvPr id="59" name="角丸四角形 58"/>
          <p:cNvSpPr/>
          <p:nvPr/>
        </p:nvSpPr>
        <p:spPr>
          <a:xfrm>
            <a:off x="5208852" y="1126193"/>
            <a:ext cx="2245398" cy="28454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省エネ取組み事例の紹介</a:t>
            </a:r>
            <a:r>
              <a:rPr lang="ja-JP" altLang="en-US" sz="1400" b="1" dirty="0">
                <a:solidFill>
                  <a:schemeClr val="tx1"/>
                </a:solidFill>
                <a:latin typeface="Meiryo UI" pitchFamily="50" charset="-128"/>
                <a:ea typeface="Meiryo UI" pitchFamily="50" charset="-128"/>
                <a:cs typeface="Meiryo UI" pitchFamily="50" charset="-128"/>
              </a:rPr>
              <a:t>　</a:t>
            </a:r>
          </a:p>
        </p:txBody>
      </p:sp>
      <p:sp>
        <p:nvSpPr>
          <p:cNvPr id="60" name="テキスト ボックス 42"/>
          <p:cNvSpPr txBox="1">
            <a:spLocks noChangeArrowheads="1"/>
          </p:cNvSpPr>
          <p:nvPr/>
        </p:nvSpPr>
        <p:spPr bwMode="auto">
          <a:xfrm>
            <a:off x="4980245" y="1508633"/>
            <a:ext cx="4835052" cy="23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◆中小事業者における取組みのきかっけとなるよう、率先して</a:t>
            </a:r>
            <a:r>
              <a:rPr lang="ja-JP" altLang="en-US" sz="1300" dirty="0">
                <a:latin typeface="Meiryo UI" pitchFamily="50" charset="-128"/>
                <a:ea typeface="Meiryo UI" pitchFamily="50" charset="-128"/>
                <a:cs typeface="Meiryo UI" pitchFamily="50" charset="-128"/>
              </a:rPr>
              <a:t>省エネ</a:t>
            </a:r>
            <a:r>
              <a:rPr lang="ja-JP" altLang="en-US" sz="1300" dirty="0" smtClean="0">
                <a:latin typeface="Meiryo UI" pitchFamily="50" charset="-128"/>
                <a:ea typeface="Meiryo UI" pitchFamily="50" charset="-128"/>
                <a:cs typeface="Meiryo UI" pitchFamily="50" charset="-128"/>
              </a:rPr>
              <a:t>に着</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a:t>
            </a:r>
            <a:r>
              <a:rPr lang="ja-JP" altLang="en-US" sz="1300" dirty="0" err="1" smtClean="0">
                <a:latin typeface="Meiryo UI" pitchFamily="50" charset="-128"/>
                <a:ea typeface="Meiryo UI" pitchFamily="50" charset="-128"/>
                <a:cs typeface="Meiryo UI" pitchFamily="50" charset="-128"/>
              </a:rPr>
              <a:t>手した</a:t>
            </a:r>
            <a:r>
              <a:rPr lang="ja-JP" altLang="en-US" sz="1300" dirty="0" smtClean="0">
                <a:latin typeface="Meiryo UI" pitchFamily="50" charset="-128"/>
                <a:ea typeface="Meiryo UI" pitchFamily="50" charset="-128"/>
                <a:cs typeface="Meiryo UI" pitchFamily="50" charset="-128"/>
              </a:rPr>
              <a:t>事業者の事例を「省エネチャレンジ事例」と位置づけ、府のホー</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ムページで紹介することで、取組みの促進を図ります。</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また、ビルオーナー及びテナントのための省エネ支援マニュアルを活用し、</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spcAft>
                <a:spcPts val="600"/>
              </a:spcAft>
            </a:pPr>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具体的対策及びメリットを発信しています。</a:t>
            </a:r>
            <a:endParaRPr lang="en-US" altLang="ja-JP" sz="1300" dirty="0">
              <a:latin typeface="Meiryo UI" pitchFamily="50" charset="-128"/>
              <a:ea typeface="Meiryo UI" pitchFamily="50" charset="-128"/>
              <a:cs typeface="Meiryo UI" pitchFamily="50" charset="-128"/>
            </a:endParaRPr>
          </a:p>
          <a:p>
            <a:pPr marL="216000" indent="-457200" eaLnBrk="1" hangingPunct="1">
              <a:lnSpc>
                <a:spcPts val="1500"/>
              </a:lnSpc>
              <a:spcAft>
                <a:spcPts val="200"/>
              </a:spcAft>
            </a:pPr>
            <a:r>
              <a:rPr lang="ja-JP" altLang="en-US" sz="1300" dirty="0" smtClean="0">
                <a:latin typeface="Meiryo UI" pitchFamily="50" charset="-128"/>
                <a:ea typeface="Meiryo UI" pitchFamily="50" charset="-128"/>
                <a:cs typeface="Meiryo UI" pitchFamily="50" charset="-128"/>
              </a:rPr>
              <a:t> ＜省エネチャレンジ事例＞</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①対象施設</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spcAft>
                <a:spcPts val="200"/>
              </a:spcAft>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◆ビルをはじめとする建物用途全般（住宅を除く）</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②掲載事例</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運用改善の</a:t>
            </a:r>
            <a:r>
              <a:rPr lang="ja-JP" altLang="en-US" sz="1300" dirty="0" smtClean="0">
                <a:latin typeface="Meiryo UI" pitchFamily="50" charset="-128"/>
                <a:ea typeface="Meiryo UI" pitchFamily="50" charset="-128"/>
                <a:cs typeface="Meiryo UI" pitchFamily="50" charset="-128"/>
              </a:rPr>
              <a:t>実施　◆省エネ設備（照明・空調等）の導入 　　</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　　◆省エネ診断の受診等  ◆省エネに関する様々な事例</a:t>
            </a:r>
            <a:endParaRPr lang="en-US" altLang="ja-JP" sz="1300" dirty="0" smtClean="0">
              <a:latin typeface="Meiryo UI" pitchFamily="50" charset="-128"/>
              <a:ea typeface="Meiryo UI" pitchFamily="50" charset="-128"/>
              <a:cs typeface="Meiryo UI" pitchFamily="50" charset="-128"/>
            </a:endParaRPr>
          </a:p>
        </p:txBody>
      </p:sp>
      <p:grpSp>
        <p:nvGrpSpPr>
          <p:cNvPr id="61" name="グループ化 60"/>
          <p:cNvGrpSpPr>
            <a:grpSpLocks noChangeAspect="1"/>
          </p:cNvGrpSpPr>
          <p:nvPr/>
        </p:nvGrpSpPr>
        <p:grpSpPr>
          <a:xfrm>
            <a:off x="5348294" y="4099512"/>
            <a:ext cx="4115937" cy="1616112"/>
            <a:chOff x="5292726" y="3100667"/>
            <a:chExt cx="3800474" cy="1474987"/>
          </a:xfrm>
        </p:grpSpPr>
        <p:pic>
          <p:nvPicPr>
            <p:cNvPr id="6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4" t="10958" r="12691" b="503"/>
            <a:stretch/>
          </p:blipFill>
          <p:spPr bwMode="auto">
            <a:xfrm>
              <a:off x="5292726" y="3100667"/>
              <a:ext cx="3800474" cy="1474987"/>
            </a:xfrm>
            <a:prstGeom prst="rect">
              <a:avLst/>
            </a:prstGeom>
            <a:noFill/>
            <a:ln w="0">
              <a:noFill/>
            </a:ln>
            <a:extLst>
              <a:ext uri="{909E8E84-426E-40DD-AFC4-6F175D3DCCD1}">
                <a14:hiddenFill xmlns:a14="http://schemas.microsoft.com/office/drawing/2010/main">
                  <a:solidFill>
                    <a:srgbClr val="FFFFFF"/>
                  </a:solidFill>
                </a14:hiddenFill>
              </a:ext>
            </a:extLst>
          </p:spPr>
        </p:pic>
        <p:sp>
          <p:nvSpPr>
            <p:cNvPr id="63" name="正方形/長方形 62"/>
            <p:cNvSpPr/>
            <p:nvPr/>
          </p:nvSpPr>
          <p:spPr>
            <a:xfrm>
              <a:off x="5550315" y="3379830"/>
              <a:ext cx="770771" cy="36004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5550315" y="3783055"/>
              <a:ext cx="770771" cy="36004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5550315" y="4180028"/>
              <a:ext cx="770771" cy="36004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6" name="Picture 9" descr="D:\SadanagaAr\Desktop\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9" r="1683"/>
          <a:stretch/>
        </p:blipFill>
        <p:spPr bwMode="auto">
          <a:xfrm>
            <a:off x="6671350" y="5048622"/>
            <a:ext cx="2816305" cy="1203343"/>
          </a:xfrm>
          <a:prstGeom prst="rect">
            <a:avLst/>
          </a:prstGeom>
          <a:noFill/>
          <a:extLst>
            <a:ext uri="{909E8E84-426E-40DD-AFC4-6F175D3DCCD1}">
              <a14:hiddenFill xmlns:a14="http://schemas.microsoft.com/office/drawing/2010/main">
                <a:solidFill>
                  <a:srgbClr val="FFFFFF"/>
                </a:solidFill>
              </a14:hiddenFill>
            </a:ext>
          </a:extLst>
        </p:spPr>
      </p:pic>
      <p:sp>
        <p:nvSpPr>
          <p:cNvPr id="67" name="Text Box 72"/>
          <p:cNvSpPr txBox="1">
            <a:spLocks noChangeArrowheads="1"/>
          </p:cNvSpPr>
          <p:nvPr/>
        </p:nvSpPr>
        <p:spPr bwMode="auto">
          <a:xfrm>
            <a:off x="5266731" y="3907917"/>
            <a:ext cx="4367102" cy="3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spcAft>
                <a:spcPts val="0"/>
              </a:spcAft>
              <a:defRPr/>
            </a:pP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&lt;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事例一覧</a:t>
            </a: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&gt; </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建物用途別に省エネ効果や削減コストを掲載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Text Box 72"/>
          <p:cNvSpPr txBox="1">
            <a:spLocks noChangeArrowheads="1"/>
          </p:cNvSpPr>
          <p:nvPr/>
        </p:nvSpPr>
        <p:spPr bwMode="auto">
          <a:xfrm>
            <a:off x="5375799" y="6253037"/>
            <a:ext cx="4302302" cy="401639"/>
          </a:xfrm>
          <a:prstGeom prst="rect">
            <a:avLst/>
          </a:prstGeom>
          <a:noFill/>
          <a:ln>
            <a:noFill/>
          </a:ln>
          <a:extLst/>
        </p:spPr>
        <p:txBody>
          <a:bodyPr upright="1"/>
          <a:lstStyle/>
          <a:p>
            <a:pP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各事例の紹介ページ</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では</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、図やグラフ等を使った取組み内容・効果の詳細や実際に省エネに取り組んだ事業者の声を掲載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右矢印 20"/>
          <p:cNvSpPr>
            <a:spLocks noChangeAspect="1"/>
          </p:cNvSpPr>
          <p:nvPr/>
        </p:nvSpPr>
        <p:spPr>
          <a:xfrm rot="1018123">
            <a:off x="5953221" y="5468231"/>
            <a:ext cx="993601" cy="481267"/>
          </a:xfrm>
          <a:custGeom>
            <a:avLst/>
            <a:gdLst>
              <a:gd name="connsiteX0" fmla="*/ 0 w 1813378"/>
              <a:gd name="connsiteY0" fmla="*/ 216024 h 864096"/>
              <a:gd name="connsiteX1" fmla="*/ 1381330 w 1813378"/>
              <a:gd name="connsiteY1" fmla="*/ 216024 h 864096"/>
              <a:gd name="connsiteX2" fmla="*/ 1381330 w 1813378"/>
              <a:gd name="connsiteY2" fmla="*/ 0 h 864096"/>
              <a:gd name="connsiteX3" fmla="*/ 1813378 w 1813378"/>
              <a:gd name="connsiteY3" fmla="*/ 432048 h 864096"/>
              <a:gd name="connsiteX4" fmla="*/ 1381330 w 1813378"/>
              <a:gd name="connsiteY4" fmla="*/ 864096 h 864096"/>
              <a:gd name="connsiteX5" fmla="*/ 1381330 w 1813378"/>
              <a:gd name="connsiteY5" fmla="*/ 648072 h 864096"/>
              <a:gd name="connsiteX6" fmla="*/ 0 w 1813378"/>
              <a:gd name="connsiteY6" fmla="*/ 648072 h 864096"/>
              <a:gd name="connsiteX7" fmla="*/ 0 w 1813378"/>
              <a:gd name="connsiteY7" fmla="*/ 216024 h 864096"/>
              <a:gd name="connsiteX0" fmla="*/ 0 w 1813378"/>
              <a:gd name="connsiteY0" fmla="*/ 216024 h 864096"/>
              <a:gd name="connsiteX1" fmla="*/ 1381330 w 1813378"/>
              <a:gd name="connsiteY1" fmla="*/ 216024 h 864096"/>
              <a:gd name="connsiteX2" fmla="*/ 1381330 w 1813378"/>
              <a:gd name="connsiteY2" fmla="*/ 0 h 864096"/>
              <a:gd name="connsiteX3" fmla="*/ 1813378 w 1813378"/>
              <a:gd name="connsiteY3" fmla="*/ 432048 h 864096"/>
              <a:gd name="connsiteX4" fmla="*/ 1381330 w 1813378"/>
              <a:gd name="connsiteY4" fmla="*/ 864096 h 864096"/>
              <a:gd name="connsiteX5" fmla="*/ 1381330 w 1813378"/>
              <a:gd name="connsiteY5" fmla="*/ 648072 h 864096"/>
              <a:gd name="connsiteX6" fmla="*/ 0 w 1813378"/>
              <a:gd name="connsiteY6" fmla="*/ 216024 h 864096"/>
              <a:gd name="connsiteX0" fmla="*/ 0 w 1931790"/>
              <a:gd name="connsiteY0" fmla="*/ 424587 h 864096"/>
              <a:gd name="connsiteX1" fmla="*/ 1499742 w 1931790"/>
              <a:gd name="connsiteY1" fmla="*/ 216024 h 864096"/>
              <a:gd name="connsiteX2" fmla="*/ 1499742 w 1931790"/>
              <a:gd name="connsiteY2" fmla="*/ 0 h 864096"/>
              <a:gd name="connsiteX3" fmla="*/ 1931790 w 1931790"/>
              <a:gd name="connsiteY3" fmla="*/ 432048 h 864096"/>
              <a:gd name="connsiteX4" fmla="*/ 1499742 w 1931790"/>
              <a:gd name="connsiteY4" fmla="*/ 864096 h 864096"/>
              <a:gd name="connsiteX5" fmla="*/ 1499742 w 1931790"/>
              <a:gd name="connsiteY5" fmla="*/ 648072 h 864096"/>
              <a:gd name="connsiteX6" fmla="*/ 0 w 1931790"/>
              <a:gd name="connsiteY6" fmla="*/ 424587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790" h="864096">
                <a:moveTo>
                  <a:pt x="0" y="424587"/>
                </a:moveTo>
                <a:lnTo>
                  <a:pt x="1499742" y="216024"/>
                </a:lnTo>
                <a:lnTo>
                  <a:pt x="1499742" y="0"/>
                </a:lnTo>
                <a:lnTo>
                  <a:pt x="1931790" y="432048"/>
                </a:lnTo>
                <a:lnTo>
                  <a:pt x="1499742" y="864096"/>
                </a:lnTo>
                <a:lnTo>
                  <a:pt x="1499742" y="648072"/>
                </a:lnTo>
                <a:lnTo>
                  <a:pt x="0" y="424587"/>
                </a:lnTo>
                <a:close/>
              </a:path>
            </a:pathLst>
          </a:cu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矢印コネクタ 42"/>
          <p:cNvCxnSpPr/>
          <p:nvPr/>
        </p:nvCxnSpPr>
        <p:spPr>
          <a:xfrm>
            <a:off x="2513856" y="5105341"/>
            <a:ext cx="0" cy="32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44" name="直線矢印コネクタ 43"/>
          <p:cNvCxnSpPr/>
          <p:nvPr/>
        </p:nvCxnSpPr>
        <p:spPr bwMode="auto">
          <a:xfrm>
            <a:off x="2519105" y="5671174"/>
            <a:ext cx="0" cy="144000"/>
          </a:xfrm>
          <a:prstGeom prst="straightConnector1">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45" name="角丸四角形 44"/>
          <p:cNvSpPr/>
          <p:nvPr/>
        </p:nvSpPr>
        <p:spPr>
          <a:xfrm>
            <a:off x="114956" y="621584"/>
            <a:ext cx="304437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省エネビルサポート事業</a:t>
            </a:r>
            <a:endParaRPr lang="ja-JP" altLang="en-US" sz="1600" b="1" dirty="0">
              <a:latin typeface="Meiryo UI" pitchFamily="50" charset="-128"/>
              <a:ea typeface="Meiryo UI" pitchFamily="50" charset="-128"/>
              <a:cs typeface="Meiryo UI" pitchFamily="50" charset="-128"/>
            </a:endParaRPr>
          </a:p>
        </p:txBody>
      </p:sp>
      <p:sp>
        <p:nvSpPr>
          <p:cNvPr id="47" name="角丸四角形 46"/>
          <p:cNvSpPr/>
          <p:nvPr/>
        </p:nvSpPr>
        <p:spPr>
          <a:xfrm>
            <a:off x="61918" y="561912"/>
            <a:ext cx="9771007" cy="619268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48" name="角丸四角形 47"/>
          <p:cNvSpPr/>
          <p:nvPr/>
        </p:nvSpPr>
        <p:spPr>
          <a:xfrm>
            <a:off x="393845" y="1159125"/>
            <a:ext cx="1970405" cy="293502"/>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latin typeface="Meiryo UI" pitchFamily="50" charset="-128"/>
                <a:ea typeface="Meiryo UI" pitchFamily="50" charset="-128"/>
                <a:cs typeface="Meiryo UI" pitchFamily="50" charset="-128"/>
              </a:rPr>
              <a:t>エコチューニング事業</a:t>
            </a:r>
            <a:endParaRPr lang="ja-JP" altLang="en-US" sz="1400" b="1" dirty="0">
              <a:latin typeface="Meiryo UI" pitchFamily="50" charset="-128"/>
              <a:ea typeface="Meiryo UI" pitchFamily="50" charset="-128"/>
              <a:cs typeface="Meiryo UI" pitchFamily="50" charset="-128"/>
            </a:endParaRPr>
          </a:p>
        </p:txBody>
      </p:sp>
      <p:sp>
        <p:nvSpPr>
          <p:cNvPr id="49" name="正方形/長方形 48"/>
          <p:cNvSpPr/>
          <p:nvPr/>
        </p:nvSpPr>
        <p:spPr>
          <a:xfrm>
            <a:off x="3217511" y="656974"/>
            <a:ext cx="2560530"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フローチャート: 処理 49"/>
          <p:cNvSpPr/>
          <p:nvPr/>
        </p:nvSpPr>
        <p:spPr>
          <a:xfrm>
            <a:off x="2941584" y="4194633"/>
            <a:ext cx="1595333" cy="3960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エコチューニング</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フローチャート: 処理 50"/>
          <p:cNvSpPr/>
          <p:nvPr/>
        </p:nvSpPr>
        <p:spPr>
          <a:xfrm>
            <a:off x="523312" y="4194633"/>
            <a:ext cx="1561209" cy="3960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ビルオーナー等</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角丸四角形 51"/>
          <p:cNvSpPr/>
          <p:nvPr/>
        </p:nvSpPr>
        <p:spPr>
          <a:xfrm>
            <a:off x="734086" y="4946516"/>
            <a:ext cx="3638634" cy="222035"/>
          </a:xfrm>
          <a:prstGeom prst="roundRect">
            <a:avLst>
              <a:gd name="adj" fmla="val 50000"/>
            </a:avLst>
          </a:prstGeom>
          <a:gradFill>
            <a:gsLst>
              <a:gs pos="0">
                <a:srgbClr val="FFC000"/>
              </a:gs>
              <a:gs pos="60000">
                <a:srgbClr val="FFFFCC"/>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fontAlgn="auto">
              <a:spcBef>
                <a:spcPts val="0"/>
              </a:spcBef>
              <a:spcAft>
                <a:spcPts val="0"/>
              </a:spcAft>
              <a:defRPr/>
            </a:pPr>
            <a:r>
              <a:rPr lang="ja-JP" altLang="en-US" sz="1000" b="1" dirty="0">
                <a:solidFill>
                  <a:schemeClr val="tx1"/>
                </a:solidFill>
                <a:latin typeface="Meiryo UI" pitchFamily="50" charset="-128"/>
                <a:ea typeface="Meiryo UI" pitchFamily="50" charset="-128"/>
                <a:cs typeface="Meiryo UI" pitchFamily="50" charset="-128"/>
              </a:rPr>
              <a:t>エコチューニング事業者の提案を踏まえて運用改善の実践</a:t>
            </a:r>
          </a:p>
        </p:txBody>
      </p:sp>
      <p:pic>
        <p:nvPicPr>
          <p:cNvPr id="53" name="Picture 2" descr="http://www.micchanhonpo.jp/byoi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6933" y="4635261"/>
            <a:ext cx="432435" cy="25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3" descr="http://www.pref.osaka.jp/attach/395/00007324/s007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244" y="4626955"/>
            <a:ext cx="349151" cy="26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図 56" descr="C:\Users\yanagiharak\AppData\Local\Microsoft\Windows\Temporary Internet Files\Content.IE5\Q7NE175B\MC900434847[1].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950" y="4623476"/>
            <a:ext cx="296778" cy="29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角丸四角形 70"/>
          <p:cNvSpPr/>
          <p:nvPr/>
        </p:nvSpPr>
        <p:spPr>
          <a:xfrm>
            <a:off x="817722" y="5462735"/>
            <a:ext cx="3399948" cy="214789"/>
          </a:xfrm>
          <a:prstGeom prst="roundRect">
            <a:avLst>
              <a:gd name="adj" fmla="val 50000"/>
            </a:avLst>
          </a:prstGeom>
          <a:gradFill>
            <a:gsLst>
              <a:gs pos="0">
                <a:srgbClr val="FFCCFF"/>
              </a:gs>
              <a:gs pos="60000">
                <a:srgbClr val="FFFFFF"/>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000" b="1" dirty="0" smtClean="0">
                <a:solidFill>
                  <a:schemeClr val="tx1"/>
                </a:solidFill>
                <a:latin typeface="Meiryo UI" pitchFamily="50" charset="-128"/>
                <a:ea typeface="Meiryo UI" pitchFamily="50" charset="-128"/>
                <a:cs typeface="Meiryo UI" pitchFamily="50" charset="-128"/>
              </a:rPr>
              <a:t>エネルギー・</a:t>
            </a:r>
            <a:r>
              <a:rPr lang="en-US" altLang="ja-JP" sz="1000" b="1" dirty="0" smtClean="0">
                <a:solidFill>
                  <a:schemeClr val="tx1"/>
                </a:solidFill>
                <a:latin typeface="Meiryo UI" pitchFamily="50" charset="-128"/>
                <a:ea typeface="Meiryo UI" pitchFamily="50" charset="-128"/>
                <a:cs typeface="Meiryo UI" pitchFamily="50" charset="-128"/>
              </a:rPr>
              <a:t>CO</a:t>
            </a:r>
            <a:r>
              <a:rPr lang="ja-JP" altLang="en-US" sz="1000" b="1" dirty="0" smtClean="0">
                <a:solidFill>
                  <a:schemeClr val="tx1"/>
                </a:solidFill>
                <a:latin typeface="Meiryo UI" pitchFamily="50" charset="-128"/>
                <a:ea typeface="Meiryo UI" pitchFamily="50" charset="-128"/>
                <a:cs typeface="Meiryo UI" pitchFamily="50" charset="-128"/>
              </a:rPr>
              <a:t>２排出量・</a:t>
            </a:r>
            <a:r>
              <a:rPr lang="ja-JP" altLang="en-US" sz="1000" b="1" dirty="0">
                <a:solidFill>
                  <a:schemeClr val="tx1"/>
                </a:solidFill>
                <a:latin typeface="Meiryo UI" pitchFamily="50" charset="-128"/>
                <a:ea typeface="Meiryo UI" pitchFamily="50" charset="-128"/>
                <a:cs typeface="Meiryo UI" pitchFamily="50" charset="-128"/>
              </a:rPr>
              <a:t>光熱水費の削減</a:t>
            </a:r>
          </a:p>
        </p:txBody>
      </p:sp>
      <p:sp>
        <p:nvSpPr>
          <p:cNvPr id="72" name="角丸四角形 71"/>
          <p:cNvSpPr/>
          <p:nvPr/>
        </p:nvSpPr>
        <p:spPr>
          <a:xfrm>
            <a:off x="616952" y="6163147"/>
            <a:ext cx="1883034" cy="343732"/>
          </a:xfrm>
          <a:prstGeom prst="roundRect">
            <a:avLst>
              <a:gd name="adj" fmla="val 50000"/>
            </a:avLst>
          </a:prstGeom>
          <a:gradFill>
            <a:gsLst>
              <a:gs pos="0">
                <a:schemeClr val="tx2">
                  <a:lumMod val="40000"/>
                  <a:lumOff val="60000"/>
                </a:schemeClr>
              </a:gs>
              <a:gs pos="60000">
                <a:srgbClr val="FFFFFF"/>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000" b="1" dirty="0">
                <a:solidFill>
                  <a:schemeClr val="tx1"/>
                </a:solidFill>
                <a:latin typeface="Meiryo UI" pitchFamily="50" charset="-128"/>
                <a:ea typeface="Meiryo UI" pitchFamily="50" charset="-128"/>
                <a:cs typeface="Meiryo UI" pitchFamily="50" charset="-128"/>
              </a:rPr>
              <a:t>ビルオーナーの経費削減</a:t>
            </a:r>
          </a:p>
        </p:txBody>
      </p:sp>
      <p:sp>
        <p:nvSpPr>
          <p:cNvPr id="73" name="角丸四角形 72"/>
          <p:cNvSpPr/>
          <p:nvPr/>
        </p:nvSpPr>
        <p:spPr>
          <a:xfrm>
            <a:off x="2669810" y="6173624"/>
            <a:ext cx="1958686" cy="333255"/>
          </a:xfrm>
          <a:prstGeom prst="roundRect">
            <a:avLst>
              <a:gd name="adj" fmla="val 50000"/>
            </a:avLst>
          </a:prstGeom>
          <a:gradFill>
            <a:gsLst>
              <a:gs pos="0">
                <a:schemeClr val="tx2">
                  <a:lumMod val="40000"/>
                  <a:lumOff val="60000"/>
                </a:schemeClr>
              </a:gs>
              <a:gs pos="60000">
                <a:srgbClr val="FFFFFF"/>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000" b="1" dirty="0">
                <a:solidFill>
                  <a:schemeClr val="tx1"/>
                </a:solidFill>
                <a:latin typeface="Meiryo UI" pitchFamily="50" charset="-128"/>
                <a:ea typeface="Meiryo UI" pitchFamily="50" charset="-128"/>
                <a:cs typeface="Meiryo UI" pitchFamily="50" charset="-128"/>
              </a:rPr>
              <a:t>エコチューニング事業者報酬</a:t>
            </a:r>
            <a:endParaRPr lang="en-US" altLang="ja-JP" sz="1000" b="1"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900" b="1" dirty="0">
                <a:solidFill>
                  <a:schemeClr val="tx1"/>
                </a:solidFill>
                <a:latin typeface="Meiryo UI" pitchFamily="50" charset="-128"/>
                <a:ea typeface="Meiryo UI" pitchFamily="50" charset="-128"/>
                <a:cs typeface="Meiryo UI" pitchFamily="50" charset="-128"/>
              </a:rPr>
              <a:t>（削減額の一部）</a:t>
            </a:r>
          </a:p>
        </p:txBody>
      </p:sp>
      <p:pic>
        <p:nvPicPr>
          <p:cNvPr id="74" name="Picture 46" descr="http://kids.wanpug.com/illust/illust355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3353" y="4971275"/>
            <a:ext cx="628472" cy="52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 name="グループ化 74"/>
          <p:cNvGrpSpPr/>
          <p:nvPr/>
        </p:nvGrpSpPr>
        <p:grpSpPr>
          <a:xfrm>
            <a:off x="3916218" y="4816391"/>
            <a:ext cx="649604" cy="488078"/>
            <a:chOff x="3296159" y="4748451"/>
            <a:chExt cx="649604" cy="488078"/>
          </a:xfrm>
        </p:grpSpPr>
        <p:pic>
          <p:nvPicPr>
            <p:cNvPr id="76" name="Picture 48" descr="http://kids.wanpug.com/illust/illust386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6159" y="4753690"/>
              <a:ext cx="277654" cy="42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6" descr="http://kids.wanpug.com/illust/illust366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44535" y="4748451"/>
              <a:ext cx="301228" cy="43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62" descr="http://kids.wanpug.com/illust/illust6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53321" y="4792108"/>
              <a:ext cx="324802" cy="44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9" name="直線矢印コネクタ 78"/>
          <p:cNvCxnSpPr/>
          <p:nvPr/>
        </p:nvCxnSpPr>
        <p:spPr>
          <a:xfrm>
            <a:off x="2513856" y="4356498"/>
            <a:ext cx="0" cy="53712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0" name="直線矢印コネクタ 79"/>
          <p:cNvCxnSpPr/>
          <p:nvPr/>
        </p:nvCxnSpPr>
        <p:spPr bwMode="auto">
          <a:xfrm>
            <a:off x="1444288" y="5810781"/>
            <a:ext cx="0" cy="32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1" name="直線矢印コネクタ 80"/>
          <p:cNvCxnSpPr/>
          <p:nvPr/>
        </p:nvCxnSpPr>
        <p:spPr bwMode="auto">
          <a:xfrm>
            <a:off x="3633205" y="5810781"/>
            <a:ext cx="0" cy="32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82" name="Text Box 72"/>
          <p:cNvSpPr txBox="1">
            <a:spLocks noChangeArrowheads="1"/>
          </p:cNvSpPr>
          <p:nvPr/>
        </p:nvSpPr>
        <p:spPr bwMode="auto">
          <a:xfrm>
            <a:off x="3729696" y="3675257"/>
            <a:ext cx="675027"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upright="1"/>
          <a:lstStyle/>
          <a:p>
            <a:pPr algn="ctr">
              <a:lnSpc>
                <a:spcPct val="150000"/>
              </a:lnSpc>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相談</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Text Box 72"/>
          <p:cNvSpPr txBox="1">
            <a:spLocks noChangeArrowheads="1"/>
          </p:cNvSpPr>
          <p:nvPr/>
        </p:nvSpPr>
        <p:spPr bwMode="auto">
          <a:xfrm>
            <a:off x="2752642" y="3600327"/>
            <a:ext cx="1043094" cy="3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ビルオーナー等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紹介</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Text Box 72"/>
          <p:cNvSpPr txBox="1">
            <a:spLocks noChangeArrowheads="1"/>
          </p:cNvSpPr>
          <p:nvPr/>
        </p:nvSpPr>
        <p:spPr bwMode="auto">
          <a:xfrm>
            <a:off x="2653694" y="4587281"/>
            <a:ext cx="2244136" cy="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（国の委託機関による認定事業者）</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5" name="直線コネクタ 84"/>
          <p:cNvCxnSpPr/>
          <p:nvPr/>
        </p:nvCxnSpPr>
        <p:spPr>
          <a:xfrm>
            <a:off x="1424364" y="5820237"/>
            <a:ext cx="2224789" cy="0"/>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86" name="直線矢印コネクタ 85"/>
          <p:cNvCxnSpPr/>
          <p:nvPr/>
        </p:nvCxnSpPr>
        <p:spPr>
          <a:xfrm>
            <a:off x="1763659" y="4401965"/>
            <a:ext cx="1476000" cy="0"/>
          </a:xfrm>
          <a:prstGeom prst="straightConnector1">
            <a:avLst/>
          </a:prstGeom>
          <a:ln w="38100">
            <a:headEnd type="arrow"/>
            <a:tailEnd type="arrow"/>
          </a:ln>
        </p:spPr>
        <p:style>
          <a:lnRef idx="1">
            <a:schemeClr val="dk1"/>
          </a:lnRef>
          <a:fillRef idx="0">
            <a:schemeClr val="dk1"/>
          </a:fillRef>
          <a:effectRef idx="0">
            <a:schemeClr val="dk1"/>
          </a:effectRef>
          <a:fontRef idx="minor">
            <a:schemeClr val="tx1"/>
          </a:fontRef>
        </p:style>
      </p:cxnSp>
      <p:sp>
        <p:nvSpPr>
          <p:cNvPr id="87" name="円/楕円 61"/>
          <p:cNvSpPr/>
          <p:nvPr/>
        </p:nvSpPr>
        <p:spPr>
          <a:xfrm>
            <a:off x="2149268" y="4219016"/>
            <a:ext cx="720080" cy="3600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契約</a:t>
            </a:r>
          </a:p>
        </p:txBody>
      </p:sp>
      <p:grpSp>
        <p:nvGrpSpPr>
          <p:cNvPr id="88" name="グループ化 87"/>
          <p:cNvGrpSpPr/>
          <p:nvPr/>
        </p:nvGrpSpPr>
        <p:grpSpPr>
          <a:xfrm>
            <a:off x="280522" y="3064885"/>
            <a:ext cx="2300009" cy="404024"/>
            <a:chOff x="205107" y="3488822"/>
            <a:chExt cx="2723494" cy="404024"/>
          </a:xfrm>
        </p:grpSpPr>
        <p:sp>
          <p:nvSpPr>
            <p:cNvPr id="89" name="フローチャート: 処理 88"/>
            <p:cNvSpPr/>
            <p:nvPr/>
          </p:nvSpPr>
          <p:spPr>
            <a:xfrm>
              <a:off x="205107" y="3488822"/>
              <a:ext cx="2723494" cy="404024"/>
            </a:xfrm>
            <a:prstGeom prst="flowChartProcess">
              <a:avLst/>
            </a:prstGeom>
            <a:noFill/>
            <a:ln>
              <a:noFill/>
            </a:ln>
            <a:scene3d>
              <a:camera prst="orthographicFront"/>
              <a:lightRig rig="threePt" dir="t"/>
            </a:scene3d>
            <a:sp3d>
              <a:bevelT w="63500" h="15875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スマートエネルギーセンター</a:t>
              </a:r>
              <a:endPar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角丸四角形 89"/>
            <p:cNvSpPr/>
            <p:nvPr/>
          </p:nvSpPr>
          <p:spPr>
            <a:xfrm>
              <a:off x="365459" y="3490086"/>
              <a:ext cx="2378840" cy="396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grpSp>
      <p:sp>
        <p:nvSpPr>
          <p:cNvPr id="91" name="フローチャート: 処理 90"/>
          <p:cNvSpPr/>
          <p:nvPr/>
        </p:nvSpPr>
        <p:spPr>
          <a:xfrm>
            <a:off x="2602957" y="3064885"/>
            <a:ext cx="1905383" cy="3960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（国の委託機関）</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2" name="Picture 52" descr="http://kids.wanpug.com/illust/illust2265.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0329" y="3110420"/>
            <a:ext cx="251460" cy="43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3" name="直線矢印コネクタ 92"/>
          <p:cNvCxnSpPr/>
          <p:nvPr/>
        </p:nvCxnSpPr>
        <p:spPr>
          <a:xfrm>
            <a:off x="3712653" y="3613264"/>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94" name="直線矢印コネクタ 93"/>
          <p:cNvCxnSpPr/>
          <p:nvPr/>
        </p:nvCxnSpPr>
        <p:spPr>
          <a:xfrm rot="10800000">
            <a:off x="4333654" y="3613264"/>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5" name="円/楕円 91"/>
          <p:cNvSpPr/>
          <p:nvPr/>
        </p:nvSpPr>
        <p:spPr>
          <a:xfrm>
            <a:off x="2149268" y="2956185"/>
            <a:ext cx="72008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a:t>
            </a:r>
          </a:p>
        </p:txBody>
      </p:sp>
      <p:cxnSp>
        <p:nvCxnSpPr>
          <p:cNvPr id="96" name="直線矢印コネクタ 95"/>
          <p:cNvCxnSpPr/>
          <p:nvPr/>
        </p:nvCxnSpPr>
        <p:spPr>
          <a:xfrm>
            <a:off x="868818" y="3600564"/>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7" name="Text Box 72"/>
          <p:cNvSpPr txBox="1">
            <a:spLocks noChangeArrowheads="1"/>
          </p:cNvSpPr>
          <p:nvPr/>
        </p:nvSpPr>
        <p:spPr bwMode="auto">
          <a:xfrm>
            <a:off x="323047" y="3676527"/>
            <a:ext cx="637816"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需要</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発掘</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Text Box 72"/>
          <p:cNvSpPr txBox="1">
            <a:spLocks noChangeArrowheads="1"/>
          </p:cNvSpPr>
          <p:nvPr/>
        </p:nvSpPr>
        <p:spPr bwMode="auto">
          <a:xfrm>
            <a:off x="858468" y="3675257"/>
            <a:ext cx="675027"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upright="1"/>
          <a:lstStyle/>
          <a:p>
            <a:pPr algn="ctr">
              <a:lnSpc>
                <a:spcPct val="150000"/>
              </a:lnSpc>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相談</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9" name="直線矢印コネクタ 98"/>
          <p:cNvCxnSpPr/>
          <p:nvPr/>
        </p:nvCxnSpPr>
        <p:spPr>
          <a:xfrm flipH="1">
            <a:off x="2149268" y="3658716"/>
            <a:ext cx="553690" cy="47759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00" name="直線矢印コネクタ 99"/>
          <p:cNvCxnSpPr/>
          <p:nvPr/>
        </p:nvCxnSpPr>
        <p:spPr>
          <a:xfrm rot="10800000">
            <a:off x="1460270" y="3600564"/>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01" name="Text Box 72"/>
          <p:cNvSpPr txBox="1">
            <a:spLocks noChangeArrowheads="1"/>
          </p:cNvSpPr>
          <p:nvPr/>
        </p:nvSpPr>
        <p:spPr bwMode="auto">
          <a:xfrm>
            <a:off x="1477250" y="3573461"/>
            <a:ext cx="1043094" cy="3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エコチューニング</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事</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業者紹介等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101"/>
          <p:cNvSpPr txBox="1"/>
          <p:nvPr/>
        </p:nvSpPr>
        <p:spPr>
          <a:xfrm>
            <a:off x="3295403" y="876336"/>
            <a:ext cx="2551882"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smtClean="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2015</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2016</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3" name="テキスト ボックス 42"/>
          <p:cNvSpPr txBox="1">
            <a:spLocks noChangeArrowheads="1"/>
          </p:cNvSpPr>
          <p:nvPr/>
        </p:nvSpPr>
        <p:spPr bwMode="auto">
          <a:xfrm>
            <a:off x="75497" y="1546338"/>
            <a:ext cx="5090761"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◆省エネ対策を必要とするビルオーナー等と、エコチューニング事業者</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（省エネを支援する事業者）とのマッチングの促進を図りました。</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spcAft>
                <a:spcPts val="300"/>
              </a:spcAft>
            </a:pPr>
            <a:r>
              <a:rPr lang="ja-JP" altLang="en-US" sz="1300" dirty="0" smtClean="0">
                <a:latin typeface="Meiryo UI" pitchFamily="50" charset="-128"/>
                <a:ea typeface="Meiryo UI" pitchFamily="50" charset="-128"/>
                <a:cs typeface="Meiryo UI" pitchFamily="50" charset="-128"/>
              </a:rPr>
              <a:t>（環境省</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エコチューニングビジネスモデル確立事業」</a:t>
            </a:r>
            <a:r>
              <a:rPr lang="ja-JP" altLang="en-US" sz="1300" dirty="0" smtClean="0">
                <a:latin typeface="Meiryo UI" pitchFamily="50" charset="-128"/>
                <a:ea typeface="Meiryo UI" pitchFamily="50" charset="-128"/>
                <a:cs typeface="Meiryo UI" pitchFamily="50" charset="-128"/>
              </a:rPr>
              <a:t>と連携して実施）</a:t>
            </a:r>
            <a:endParaRPr lang="en-US" altLang="ja-JP" sz="1300" dirty="0">
              <a:latin typeface="Meiryo UI" pitchFamily="50" charset="-128"/>
              <a:ea typeface="Meiryo UI" pitchFamily="50" charset="-128"/>
              <a:cs typeface="Meiryo UI" pitchFamily="50" charset="-128"/>
            </a:endParaRPr>
          </a:p>
          <a:p>
            <a:pPr marL="216000" indent="-457200" eaLnBrk="1" hangingPunct="1">
              <a:lnSpc>
                <a:spcPts val="1500"/>
              </a:lnSpc>
            </a:pP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取組事例を通じて、エネルギーの削減ポテンシャルが見込まれる</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業種・建物用途を対象に、エコチューニング</a:t>
            </a:r>
            <a:r>
              <a:rPr lang="ja-JP" altLang="en-US" sz="1300" dirty="0">
                <a:latin typeface="Meiryo UI" pitchFamily="50" charset="-128"/>
                <a:ea typeface="Meiryo UI" pitchFamily="50" charset="-128"/>
                <a:cs typeface="Meiryo UI" pitchFamily="50" charset="-128"/>
              </a:rPr>
              <a:t>の広報・ＰＲを</a:t>
            </a:r>
            <a:r>
              <a:rPr lang="ja-JP" altLang="en-US" sz="1300" dirty="0" smtClean="0">
                <a:latin typeface="Meiryo UI" pitchFamily="50" charset="-128"/>
                <a:ea typeface="Meiryo UI" pitchFamily="50" charset="-128"/>
                <a:cs typeface="Meiryo UI" pitchFamily="50" charset="-128"/>
              </a:rPr>
              <a:t>実施し、</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新たな需要の発掘を図りました。</a:t>
            </a:r>
            <a:endParaRPr lang="en-US" altLang="ja-JP"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521863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　</a:t>
            </a:r>
          </a:p>
        </p:txBody>
      </p:sp>
      <p:sp>
        <p:nvSpPr>
          <p:cNvPr id="64"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60</a:t>
            </a:r>
            <a:endParaRPr lang="ja-JP" altLang="en-US" b="1" dirty="0">
              <a:solidFill>
                <a:prstClr val="white"/>
              </a:solidFill>
            </a:endParaRPr>
          </a:p>
        </p:txBody>
      </p:sp>
      <p:sp>
        <p:nvSpPr>
          <p:cNvPr id="52" name="角丸四角形 51"/>
          <p:cNvSpPr/>
          <p:nvPr/>
        </p:nvSpPr>
        <p:spPr>
          <a:xfrm>
            <a:off x="130811" y="604741"/>
            <a:ext cx="3303773" cy="55714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smtClean="0">
                <a:solidFill>
                  <a:prstClr val="black"/>
                </a:solidFill>
                <a:latin typeface="Meiryo UI" pitchFamily="50" charset="-128"/>
                <a:ea typeface="Meiryo UI" pitchFamily="50" charset="-128"/>
                <a:cs typeface="Meiryo UI" pitchFamily="50" charset="-128"/>
              </a:rPr>
              <a:t>地域と連携した低炭素化推進事業</a:t>
            </a:r>
            <a:r>
              <a:rPr lang="en-US" altLang="ja-JP" sz="1600" b="1" dirty="0" smtClean="0">
                <a:solidFill>
                  <a:prstClr val="black"/>
                </a:solidFill>
                <a:latin typeface="Meiryo UI" pitchFamily="50" charset="-128"/>
                <a:ea typeface="Meiryo UI" pitchFamily="50" charset="-128"/>
                <a:cs typeface="Meiryo UI" pitchFamily="50" charset="-128"/>
              </a:rPr>
              <a:t> -Leading Eco Life</a:t>
            </a:r>
            <a:r>
              <a:rPr lang="ja-JP" altLang="ja-JP" sz="1600" b="1" dirty="0" smtClean="0">
                <a:solidFill>
                  <a:prstClr val="black"/>
                </a:solidFill>
                <a:latin typeface="Meiryo UI" pitchFamily="50" charset="-128"/>
                <a:ea typeface="Meiryo UI" pitchFamily="50" charset="-128"/>
                <a:cs typeface="Meiryo UI" pitchFamily="50" charset="-128"/>
              </a:rPr>
              <a:t>つるみ</a:t>
            </a:r>
            <a:r>
              <a:rPr lang="en-US" altLang="ja-JP" sz="16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18395" y="1393684"/>
            <a:ext cx="4820902"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hangingPunct="1"/>
            <a:r>
              <a:rPr lang="ja-JP" altLang="en-US" b="0" i="0" dirty="0" smtClean="0">
                <a:latin typeface="Meiryo UI" pitchFamily="50" charset="-128"/>
                <a:ea typeface="Meiryo UI" pitchFamily="50" charset="-128"/>
                <a:cs typeface="Meiryo UI" pitchFamily="50" charset="-128"/>
              </a:rPr>
              <a:t>◆</a:t>
            </a:r>
            <a:r>
              <a:rPr lang="ja-JP" altLang="ja-JP" dirty="0" smtClean="0">
                <a:latin typeface="Meiryo UI" panose="020B0604030504040204" pitchFamily="50" charset="-128"/>
                <a:ea typeface="Meiryo UI" panose="020B0604030504040204" pitchFamily="50" charset="-128"/>
              </a:rPr>
              <a:t> </a:t>
            </a:r>
            <a:r>
              <a:rPr lang="ja-JP" altLang="en-US" b="0" i="0" dirty="0" smtClean="0">
                <a:latin typeface="Meiryo UI" pitchFamily="50" charset="-128"/>
                <a:ea typeface="Meiryo UI" pitchFamily="50" charset="-128"/>
                <a:cs typeface="Meiryo UI" pitchFamily="50" charset="-128"/>
              </a:rPr>
              <a:t>大阪市では、</a:t>
            </a:r>
            <a:r>
              <a:rPr lang="ja-JP" altLang="ja-JP" b="0" i="0" dirty="0" smtClean="0">
                <a:latin typeface="Meiryo UI" pitchFamily="50" charset="-128"/>
                <a:ea typeface="Meiryo UI" pitchFamily="50" charset="-128"/>
                <a:cs typeface="Meiryo UI" pitchFamily="50" charset="-128"/>
              </a:rPr>
              <a:t>鶴見区内の</a:t>
            </a:r>
            <a:r>
              <a:rPr lang="en-US" altLang="ja-JP" b="0" i="0" dirty="0" smtClean="0">
                <a:latin typeface="Meiryo UI" pitchFamily="50" charset="-128"/>
                <a:ea typeface="Meiryo UI" pitchFamily="50" charset="-128"/>
                <a:cs typeface="Meiryo UI" pitchFamily="50" charset="-128"/>
              </a:rPr>
              <a:t>1,200</a:t>
            </a:r>
            <a:r>
              <a:rPr lang="ja-JP" altLang="ja-JP" b="0" i="0" dirty="0" smtClean="0">
                <a:latin typeface="Meiryo UI" pitchFamily="50" charset="-128"/>
                <a:ea typeface="Meiryo UI" pitchFamily="50" charset="-128"/>
                <a:cs typeface="Meiryo UI" pitchFamily="50" charset="-128"/>
              </a:rPr>
              <a:t>世帯を対象に</a:t>
            </a:r>
            <a:r>
              <a:rPr lang="ja-JP" altLang="en-US" b="0" i="0" dirty="0" smtClean="0">
                <a:latin typeface="Meiryo UI" pitchFamily="50" charset="-128"/>
                <a:ea typeface="Meiryo UI" pitchFamily="50" charset="-128"/>
                <a:cs typeface="Meiryo UI" pitchFamily="50" charset="-128"/>
              </a:rPr>
              <a:t>、</a:t>
            </a:r>
            <a:r>
              <a:rPr lang="ja-JP" altLang="ja-JP" b="0" i="0" dirty="0" smtClean="0">
                <a:latin typeface="Meiryo UI" pitchFamily="50" charset="-128"/>
                <a:ea typeface="Meiryo UI" pitchFamily="50" charset="-128"/>
                <a:cs typeface="Meiryo UI" pitchFamily="50" charset="-128"/>
              </a:rPr>
              <a:t>環境配慮行動</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a:t>
            </a:r>
            <a:r>
              <a:rPr lang="ja-JP" altLang="ja-JP" b="0" i="0" dirty="0" smtClean="0">
                <a:latin typeface="Meiryo UI" pitchFamily="50" charset="-128"/>
                <a:ea typeface="Meiryo UI" pitchFamily="50" charset="-128"/>
                <a:cs typeface="Meiryo UI" pitchFamily="50" charset="-128"/>
              </a:rPr>
              <a:t>各家庭の電気ガス使用量節減等）の講習会を実施するとともに、</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各家庭が環境配慮行動に取り組み、その効果を分析のうえ、家庭</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や地域単位で表彰</a:t>
            </a:r>
            <a:r>
              <a:rPr lang="ja-JP" altLang="en-US" b="0" i="0" dirty="0" smtClean="0">
                <a:latin typeface="Meiryo UI" pitchFamily="50" charset="-128"/>
                <a:ea typeface="Meiryo UI" pitchFamily="50" charset="-128"/>
                <a:cs typeface="Meiryo UI" pitchFamily="50" charset="-128"/>
              </a:rPr>
              <a:t>しました。</a:t>
            </a:r>
            <a:endParaRPr lang="ja-JP" altLang="ja-JP" b="0" i="0" dirty="0" smtClean="0">
              <a:latin typeface="Meiryo UI" pitchFamily="50" charset="-128"/>
              <a:ea typeface="Meiryo UI" pitchFamily="50" charset="-128"/>
              <a:cs typeface="Meiryo UI" pitchFamily="50" charset="-128"/>
            </a:endParaRPr>
          </a:p>
          <a:p>
            <a:pPr hangingPunct="1"/>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また、これらの取組みを区民のライフスタイルとして</a:t>
            </a:r>
            <a:r>
              <a:rPr lang="ja-JP" altLang="en-US" b="0" i="0" dirty="0" smtClean="0">
                <a:latin typeface="Meiryo UI" pitchFamily="50" charset="-128"/>
                <a:ea typeface="Meiryo UI" pitchFamily="50" charset="-128"/>
                <a:cs typeface="Meiryo UI" pitchFamily="50" charset="-128"/>
              </a:rPr>
              <a:t>国内外他都市と</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比較検証を行い、暮らしを下支えする</a:t>
            </a:r>
            <a:r>
              <a:rPr lang="ja-JP" altLang="ja-JP" b="0" i="0" dirty="0" smtClean="0">
                <a:latin typeface="Meiryo UI" pitchFamily="50" charset="-128"/>
                <a:ea typeface="Meiryo UI" pitchFamily="50" charset="-128"/>
                <a:cs typeface="Meiryo UI" pitchFamily="50" charset="-128"/>
              </a:rPr>
              <a:t>環境</a:t>
            </a:r>
            <a:r>
              <a:rPr lang="ja-JP" altLang="en-US" b="0" i="0" dirty="0" smtClean="0">
                <a:latin typeface="Meiryo UI" pitchFamily="50" charset="-128"/>
                <a:ea typeface="Meiryo UI" pitchFamily="50" charset="-128"/>
                <a:cs typeface="Meiryo UI" pitchFamily="50" charset="-128"/>
              </a:rPr>
              <a:t>技術の展示も合わせた</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環境</a:t>
            </a:r>
            <a:r>
              <a:rPr lang="ja-JP" altLang="ja-JP" b="0" i="0" dirty="0" smtClean="0">
                <a:latin typeface="Meiryo UI" pitchFamily="50" charset="-128"/>
                <a:ea typeface="Meiryo UI" pitchFamily="50" charset="-128"/>
                <a:cs typeface="Meiryo UI" pitchFamily="50" charset="-128"/>
              </a:rPr>
              <a:t>シンポジウム開催などを通じて、国内外に広く情報発信</a:t>
            </a:r>
            <a:r>
              <a:rPr lang="ja-JP" altLang="en-US" b="0" i="0" dirty="0" smtClean="0">
                <a:latin typeface="Meiryo UI" pitchFamily="50" charset="-128"/>
                <a:ea typeface="Meiryo UI" pitchFamily="50" charset="-128"/>
                <a:cs typeface="Meiryo UI" pitchFamily="50" charset="-128"/>
              </a:rPr>
              <a:t>し、</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鶴見区の魅力を向上させ、誰もが一度は訪れ、住みたいまち「つるみ」</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の実現につなげ</a:t>
            </a:r>
            <a:r>
              <a:rPr lang="ja-JP" altLang="en-US" b="0" i="0" dirty="0" smtClean="0">
                <a:latin typeface="Meiryo UI" pitchFamily="50" charset="-128"/>
                <a:ea typeface="Meiryo UI" pitchFamily="50" charset="-128"/>
                <a:cs typeface="Meiryo UI" pitchFamily="50" charset="-128"/>
              </a:rPr>
              <a:t>ました。</a:t>
            </a:r>
            <a:endParaRPr lang="ja-JP" altLang="ja-JP" b="0" i="0" dirty="0" smtClean="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3"/>
          <a:stretch>
            <a:fillRect/>
          </a:stretch>
        </p:blipFill>
        <p:spPr>
          <a:xfrm>
            <a:off x="80135" y="4525267"/>
            <a:ext cx="4796095" cy="2215519"/>
          </a:xfrm>
          <a:prstGeom prst="rect">
            <a:avLst/>
          </a:prstGeom>
        </p:spPr>
      </p:pic>
      <p:sp>
        <p:nvSpPr>
          <p:cNvPr id="59" name="角丸四角形 58"/>
          <p:cNvSpPr/>
          <p:nvPr/>
        </p:nvSpPr>
        <p:spPr>
          <a:xfrm>
            <a:off x="64006" y="561912"/>
            <a:ext cx="4783809" cy="626395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66" name="テキスト ボックス 65"/>
          <p:cNvSpPr txBox="1"/>
          <p:nvPr/>
        </p:nvSpPr>
        <p:spPr>
          <a:xfrm>
            <a:off x="2094961" y="1209018"/>
            <a:ext cx="2587833"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55" name="正方形/長方形 54"/>
          <p:cNvSpPr/>
          <p:nvPr/>
        </p:nvSpPr>
        <p:spPr>
          <a:xfrm>
            <a:off x="126160" y="3764840"/>
            <a:ext cx="2889882" cy="77587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（大阪市実績）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2015</a:t>
            </a:r>
            <a:r>
              <a:rPr lang="ja-JP" altLang="en-US" sz="1050" dirty="0" smtClean="0">
                <a:solidFill>
                  <a:schemeClr val="tx1"/>
                </a:solidFill>
                <a:latin typeface="Meiryo UI" pitchFamily="50" charset="-128"/>
                <a:ea typeface="Meiryo UI" pitchFamily="50" charset="-128"/>
                <a:cs typeface="Meiryo UI" pitchFamily="50" charset="-128"/>
              </a:rPr>
              <a:t>年度＞</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rPr>
              <a:t>7</a:t>
            </a:r>
            <a:r>
              <a:rPr lang="ja-JP" altLang="en-US" sz="1050" dirty="0">
                <a:solidFill>
                  <a:schemeClr val="tx1"/>
                </a:solidFill>
                <a:latin typeface="Meiryo UI" panose="020B0604030504040204" pitchFamily="50" charset="-128"/>
                <a:ea typeface="Meiryo UI" panose="020B0604030504040204" pitchFamily="50" charset="-128"/>
              </a:rPr>
              <a:t>月から</a:t>
            </a:r>
            <a:r>
              <a:rPr lang="en-US" altLang="ja-JP" sz="1050" dirty="0">
                <a:solidFill>
                  <a:schemeClr val="tx1"/>
                </a:solidFill>
                <a:latin typeface="Meiryo UI" panose="020B0604030504040204" pitchFamily="50" charset="-128"/>
                <a:ea typeface="Meiryo UI" panose="020B0604030504040204" pitchFamily="50" charset="-128"/>
              </a:rPr>
              <a:t>11</a:t>
            </a:r>
            <a:r>
              <a:rPr lang="ja-JP" altLang="en-US" sz="1050" dirty="0">
                <a:solidFill>
                  <a:schemeClr val="tx1"/>
                </a:solidFill>
                <a:latin typeface="Meiryo UI" panose="020B0604030504040204" pitchFamily="50" charset="-128"/>
                <a:ea typeface="Meiryo UI" panose="020B0604030504040204" pitchFamily="50" charset="-128"/>
              </a:rPr>
              <a:t>月の</a:t>
            </a:r>
            <a:r>
              <a:rPr lang="en-US" altLang="ja-JP" sz="1050" dirty="0">
                <a:solidFill>
                  <a:schemeClr val="tx1"/>
                </a:solidFill>
                <a:latin typeface="Meiryo UI" panose="020B0604030504040204" pitchFamily="50" charset="-128"/>
                <a:ea typeface="Meiryo UI" panose="020B0604030504040204" pitchFamily="50" charset="-128"/>
              </a:rPr>
              <a:t>5</a:t>
            </a:r>
            <a:r>
              <a:rPr lang="ja-JP" altLang="en-US" sz="1050" dirty="0">
                <a:solidFill>
                  <a:schemeClr val="tx1"/>
                </a:solidFill>
                <a:latin typeface="Meiryo UI" panose="020B0604030504040204" pitchFamily="50" charset="-128"/>
                <a:ea typeface="Meiryo UI" panose="020B0604030504040204" pitchFamily="50" charset="-128"/>
              </a:rPr>
              <a:t>か月間、電気・ガスの省エネ行動</a:t>
            </a:r>
            <a:r>
              <a:rPr lang="ja-JP" altLang="en-US" sz="1050" dirty="0" smtClean="0">
                <a:solidFill>
                  <a:schemeClr val="tx1"/>
                </a:solidFill>
                <a:latin typeface="Meiryo UI" panose="020B0604030504040204" pitchFamily="50" charset="-128"/>
                <a:ea typeface="Meiryo UI" panose="020B0604030504040204" pitchFamily="50" charset="-128"/>
              </a:rPr>
              <a:t>に</a:t>
            </a:r>
            <a:endParaRPr lang="en-US" altLang="ja-JP" sz="1050" dirty="0" smtClean="0">
              <a:solidFill>
                <a:schemeClr val="tx1"/>
              </a:solidFill>
              <a:latin typeface="Meiryo UI" panose="020B0604030504040204" pitchFamily="50" charset="-128"/>
              <a:ea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取り組みへの参加者数（</a:t>
            </a:r>
            <a:r>
              <a:rPr lang="ja-JP" altLang="en-US" sz="1050" dirty="0">
                <a:solidFill>
                  <a:schemeClr val="tx1"/>
                </a:solidFill>
                <a:latin typeface="Meiryo UI" panose="020B0604030504040204" pitchFamily="50" charset="-128"/>
                <a:ea typeface="Meiryo UI" panose="020B0604030504040204" pitchFamily="50" charset="-128"/>
              </a:rPr>
              <a:t>参加申込</a:t>
            </a:r>
            <a:r>
              <a:rPr lang="en-US" altLang="ja-JP" sz="1050" dirty="0" smtClean="0">
                <a:solidFill>
                  <a:schemeClr val="tx1"/>
                </a:solidFill>
                <a:latin typeface="Meiryo UI" panose="020B0604030504040204" pitchFamily="50" charset="-128"/>
                <a:ea typeface="Meiryo UI" panose="020B0604030504040204" pitchFamily="50" charset="-128"/>
              </a:rPr>
              <a:t>669</a:t>
            </a:r>
            <a:r>
              <a:rPr lang="ja-JP" altLang="en-US" sz="1050" dirty="0" smtClean="0">
                <a:solidFill>
                  <a:schemeClr val="tx1"/>
                </a:solidFill>
                <a:latin typeface="Meiryo UI" panose="020B0604030504040204" pitchFamily="50" charset="-128"/>
                <a:ea typeface="Meiryo UI" panose="020B0604030504040204" pitchFamily="50" charset="-128"/>
              </a:rPr>
              <a:t>世帯</a:t>
            </a:r>
            <a:r>
              <a:rPr lang="ja-JP" altLang="en-US" sz="1050" dirty="0">
                <a:solidFill>
                  <a:schemeClr val="tx1"/>
                </a:solidFill>
                <a:latin typeface="Meiryo UI" panose="020B0604030504040204" pitchFamily="50" charset="-128"/>
                <a:ea typeface="Meiryo UI" panose="020B0604030504040204"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rgbClr val="FF0000"/>
              </a:solidFill>
              <a:latin typeface="Meiryo UI" pitchFamily="50" charset="-128"/>
              <a:ea typeface="Meiryo UI" pitchFamily="50" charset="-128"/>
              <a:cs typeface="Meiryo UI" pitchFamily="50" charset="-128"/>
            </a:endParaRPr>
          </a:p>
        </p:txBody>
      </p:sp>
      <p:pic>
        <p:nvPicPr>
          <p:cNvPr id="58" name="Picture 6"/>
          <p:cNvPicPr>
            <a:picLocks noChangeAspect="1" noChangeArrowheads="1"/>
          </p:cNvPicPr>
          <p:nvPr/>
        </p:nvPicPr>
        <p:blipFill>
          <a:blip r:embed="rId4" cstate="print"/>
          <a:srcRect/>
          <a:stretch>
            <a:fillRect/>
          </a:stretch>
        </p:blipFill>
        <p:spPr bwMode="auto">
          <a:xfrm>
            <a:off x="2755316" y="3129191"/>
            <a:ext cx="1008112" cy="996390"/>
          </a:xfrm>
          <a:prstGeom prst="rect">
            <a:avLst/>
          </a:prstGeom>
          <a:noFill/>
          <a:ln w="9525">
            <a:noFill/>
            <a:miter lim="800000"/>
            <a:headEnd/>
            <a:tailEnd/>
          </a:ln>
        </p:spPr>
      </p:pic>
      <p:pic>
        <p:nvPicPr>
          <p:cNvPr id="57" name="Picture 2" descr="C:\Users\i4521454\AppData\Local\Microsoft\Windows\Temporary Internet Files\Content.Outlook\R0UWHIGX\無題.jpg"/>
          <p:cNvPicPr>
            <a:picLocks noChangeAspect="1" noChangeArrowheads="1"/>
          </p:cNvPicPr>
          <p:nvPr/>
        </p:nvPicPr>
        <p:blipFill>
          <a:blip r:embed="rId5" cstate="print"/>
          <a:srcRect/>
          <a:stretch>
            <a:fillRect/>
          </a:stretch>
        </p:blipFill>
        <p:spPr bwMode="auto">
          <a:xfrm>
            <a:off x="3459054" y="3714983"/>
            <a:ext cx="1196132" cy="936104"/>
          </a:xfrm>
          <a:prstGeom prst="rect">
            <a:avLst/>
          </a:prstGeom>
          <a:noFill/>
        </p:spPr>
      </p:pic>
      <p:sp>
        <p:nvSpPr>
          <p:cNvPr id="67" name="角丸四角形 66"/>
          <p:cNvSpPr/>
          <p:nvPr/>
        </p:nvSpPr>
        <p:spPr>
          <a:xfrm>
            <a:off x="4902444" y="562713"/>
            <a:ext cx="4930481" cy="316722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8" name="角丸四角形 67"/>
          <p:cNvSpPr/>
          <p:nvPr/>
        </p:nvSpPr>
        <p:spPr>
          <a:xfrm>
            <a:off x="4931834" y="615195"/>
            <a:ext cx="2816891"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環境技術コーディネート事業</a:t>
            </a:r>
          </a:p>
        </p:txBody>
      </p:sp>
      <p:sp>
        <p:nvSpPr>
          <p:cNvPr id="73" name="Text Box 5"/>
          <p:cNvSpPr txBox="1">
            <a:spLocks noChangeArrowheads="1"/>
          </p:cNvSpPr>
          <p:nvPr/>
        </p:nvSpPr>
        <p:spPr bwMode="auto">
          <a:xfrm>
            <a:off x="7948114" y="1937768"/>
            <a:ext cx="1816566" cy="372809"/>
          </a:xfrm>
          <a:prstGeom prst="rect">
            <a:avLst/>
          </a:prstGeom>
          <a:noFill/>
          <a:ln>
            <a:noFill/>
          </a:ln>
          <a:extLst/>
        </p:spPr>
        <p:txBody>
          <a:bodyPr vert="horz" wrap="square" lIns="0" tIns="0" rIns="0" bIns="0" numCol="1" anchor="t" anchorCtr="0" compatLnSpc="1">
            <a:prstTxWarp prst="textNoShape">
              <a:avLst/>
            </a:prstTxWarp>
          </a:bodyPr>
          <a:lstStyle/>
          <a:p>
            <a:pPr algn="ct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ＭＳ Ｐゴシック" pitchFamily="50" charset="-128"/>
              </a:rPr>
              <a:t>おおさかエコテック</a:t>
            </a:r>
            <a:r>
              <a:rPr lang="en-US" altLang="ja-JP" sz="900" dirty="0">
                <a:latin typeface="Meiryo UI" panose="020B0604030504040204" pitchFamily="50" charset="-128"/>
                <a:ea typeface="Meiryo UI" panose="020B0604030504040204" pitchFamily="50" charset="-128"/>
                <a:cs typeface="ＭＳ Ｐゴシック" pitchFamily="50" charset="-128"/>
              </a:rPr>
              <a:t> </a:t>
            </a:r>
            <a:r>
              <a:rPr lang="ja-JP" altLang="en-US" sz="900" dirty="0" smtClean="0">
                <a:latin typeface="Meiryo UI" panose="020B0604030504040204" pitchFamily="50" charset="-128"/>
                <a:ea typeface="Meiryo UI" panose="020B0604030504040204" pitchFamily="50" charset="-128"/>
                <a:cs typeface="ＭＳ Ｐゴシック" pitchFamily="50" charset="-128"/>
              </a:rPr>
              <a:t>ロゴマーク</a:t>
            </a:r>
          </a:p>
          <a:p>
            <a:pPr algn="ctr" fontAlgn="base">
              <a:spcBef>
                <a:spcPct val="0"/>
              </a:spcBef>
              <a:spcAft>
                <a:spcPct val="0"/>
              </a:spcAft>
            </a:pPr>
            <a:r>
              <a:rPr lang="ja-JP" altLang="en-US" sz="800" dirty="0" smtClean="0">
                <a:latin typeface="Meiryo UI" panose="020B0604030504040204" pitchFamily="50" charset="-128"/>
                <a:ea typeface="Meiryo UI" panose="020B0604030504040204" pitchFamily="50" charset="-128"/>
                <a:cs typeface="ＭＳ Ｐゴシック" pitchFamily="50" charset="-128"/>
              </a:rPr>
              <a:t>このロゴマークは、高い評価を受けた環境</a:t>
            </a:r>
            <a:endParaRPr lang="en-US" altLang="ja-JP" sz="800" dirty="0" smtClean="0">
              <a:latin typeface="Meiryo UI" panose="020B0604030504040204" pitchFamily="50" charset="-128"/>
              <a:ea typeface="Meiryo UI" panose="020B0604030504040204" pitchFamily="50" charset="-128"/>
              <a:cs typeface="ＭＳ Ｐゴシック" pitchFamily="50" charset="-128"/>
            </a:endParaRPr>
          </a:p>
          <a:p>
            <a:pPr algn="ctr" fontAlgn="base">
              <a:spcBef>
                <a:spcPct val="0"/>
              </a:spcBef>
              <a:spcAft>
                <a:spcPct val="0"/>
              </a:spcAft>
            </a:pPr>
            <a:r>
              <a:rPr lang="ja-JP" altLang="en-US" sz="800" dirty="0" smtClean="0">
                <a:latin typeface="Meiryo UI" panose="020B0604030504040204" pitchFamily="50" charset="-128"/>
                <a:ea typeface="Meiryo UI" panose="020B0604030504040204" pitchFamily="50" charset="-128"/>
                <a:cs typeface="ＭＳ Ｐゴシック" pitchFamily="50" charset="-128"/>
              </a:rPr>
              <a:t>技術・製品に使用が認められます。 </a:t>
            </a:r>
            <a:endParaRPr lang="ja-JP" altLang="en-US" sz="2000" dirty="0" smtClean="0">
              <a:latin typeface="Meiryo UI" panose="020B0604030504040204" pitchFamily="50" charset="-128"/>
              <a:ea typeface="Meiryo UI" panose="020B0604030504040204" pitchFamily="50" charset="-128"/>
              <a:cs typeface="ＭＳ Ｐゴシック" pitchFamily="50" charset="-128"/>
            </a:endParaRPr>
          </a:p>
        </p:txBody>
      </p:sp>
      <p:pic>
        <p:nvPicPr>
          <p:cNvPr id="74" name="図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9045" y="1073064"/>
            <a:ext cx="825932" cy="836129"/>
          </a:xfrm>
          <a:prstGeom prst="rect">
            <a:avLst/>
          </a:prstGeom>
        </p:spPr>
      </p:pic>
      <p:sp>
        <p:nvSpPr>
          <p:cNvPr id="75" name="テキスト ボックス 74"/>
          <p:cNvSpPr txBox="1"/>
          <p:nvPr/>
        </p:nvSpPr>
        <p:spPr>
          <a:xfrm>
            <a:off x="4880658" y="1086324"/>
            <a:ext cx="3527019"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◆大阪の中小・ベンチャー</a:t>
            </a:r>
            <a:r>
              <a:rPr lang="ja-JP" altLang="en-US" sz="1300" dirty="0" smtClean="0">
                <a:latin typeface="Meiryo UI" pitchFamily="50" charset="-128"/>
                <a:ea typeface="Meiryo UI" pitchFamily="50" charset="-128"/>
                <a:cs typeface="Meiryo UI" pitchFamily="50" charset="-128"/>
              </a:rPr>
              <a:t>企業</a:t>
            </a:r>
            <a:r>
              <a:rPr lang="ja-JP" altLang="en-US" sz="1300" dirty="0">
                <a:latin typeface="Meiryo UI" pitchFamily="50" charset="-128"/>
                <a:ea typeface="Meiryo UI" pitchFamily="50" charset="-128"/>
                <a:cs typeface="Meiryo UI" pitchFamily="50" charset="-128"/>
              </a:rPr>
              <a:t>に</a:t>
            </a:r>
            <a:r>
              <a:rPr lang="ja-JP" altLang="en-US" sz="1300" dirty="0" smtClean="0">
                <a:latin typeface="Meiryo UI" pitchFamily="50" charset="-128"/>
                <a:ea typeface="Meiryo UI" pitchFamily="50" charset="-128"/>
                <a:cs typeface="Meiryo UI" pitchFamily="50" charset="-128"/>
              </a:rPr>
              <a:t>よる優れた環境技術・製品を技術評価し、高い評価を受けたものに対し「おおさかエコテック」の称号を授与し、ホームページ</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メールマガジンやセミナー・展示会等を通じその普及</a:t>
            </a:r>
            <a:r>
              <a:rPr lang="ja-JP" altLang="en-US" sz="1300" dirty="0">
                <a:latin typeface="Meiryo UI" pitchFamily="50" charset="-128"/>
                <a:ea typeface="Meiryo UI" pitchFamily="50" charset="-128"/>
                <a:cs typeface="Meiryo UI" pitchFamily="50" charset="-128"/>
              </a:rPr>
              <a:t>を支援</a:t>
            </a:r>
            <a:r>
              <a:rPr lang="ja-JP" altLang="en-US" sz="1300" dirty="0" smtClean="0">
                <a:latin typeface="Meiryo UI" pitchFamily="50" charset="-128"/>
                <a:ea typeface="Meiryo UI" pitchFamily="50" charset="-128"/>
                <a:cs typeface="Meiryo UI" pitchFamily="50" charset="-128"/>
              </a:rPr>
              <a:t>しました。</a:t>
            </a:r>
            <a:endParaRPr lang="ja-JP" altLang="en-US" sz="1300" dirty="0">
              <a:latin typeface="Meiryo UI" pitchFamily="50" charset="-128"/>
              <a:ea typeface="Meiryo UI" pitchFamily="50" charset="-128"/>
              <a:cs typeface="Meiryo UI" pitchFamily="50" charset="-128"/>
            </a:endParaRPr>
          </a:p>
        </p:txBody>
      </p:sp>
      <p:sp>
        <p:nvSpPr>
          <p:cNvPr id="76" name="テキスト ボックス 75"/>
          <p:cNvSpPr txBox="1"/>
          <p:nvPr/>
        </p:nvSpPr>
        <p:spPr>
          <a:xfrm>
            <a:off x="7703882" y="651249"/>
            <a:ext cx="2250427" cy="369332"/>
          </a:xfrm>
          <a:prstGeom prst="rect">
            <a:avLst/>
          </a:prstGeom>
          <a:noFill/>
        </p:spPr>
        <p:txBody>
          <a:bodyPr wrap="square" lIns="0" tIns="0" rIns="0" bIns="0" rtlCol="0" anchor="ctr" anchorCtr="1">
            <a:spAutoFit/>
          </a:bodyPr>
          <a:lstStyle/>
          <a:p>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endParaRPr lang="en-US" altLang="ja-JP" sz="1200" dirty="0" smtClean="0">
              <a:latin typeface="Meiryo UI" pitchFamily="50" charset="-128"/>
              <a:ea typeface="Meiryo UI" pitchFamily="50" charset="-128"/>
              <a:cs typeface="Meiryo UI" pitchFamily="50" charset="-128"/>
            </a:endParaRPr>
          </a:p>
          <a:p>
            <a:r>
              <a:rPr lang="en-US" altLang="ja-JP" sz="1200" dirty="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        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100" strike="sngStrike" dirty="0">
              <a:latin typeface="Meiryo UI" pitchFamily="50" charset="-128"/>
              <a:ea typeface="Meiryo UI" pitchFamily="50" charset="-128"/>
              <a:cs typeface="Meiryo UI" pitchFamily="50" charset="-128"/>
            </a:endParaRPr>
          </a:p>
        </p:txBody>
      </p:sp>
      <p:sp>
        <p:nvSpPr>
          <p:cNvPr id="77" name="角丸四角形 76"/>
          <p:cNvSpPr/>
          <p:nvPr/>
        </p:nvSpPr>
        <p:spPr>
          <a:xfrm>
            <a:off x="4931834" y="3848880"/>
            <a:ext cx="2765274" cy="3166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大阪トップランナー育成事業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78" name="テキスト ボックス 77"/>
          <p:cNvSpPr txBox="1"/>
          <p:nvPr/>
        </p:nvSpPr>
        <p:spPr>
          <a:xfrm>
            <a:off x="4880658" y="4513448"/>
            <a:ext cx="3759565"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新規性があ</a:t>
            </a:r>
            <a:r>
              <a:rPr lang="ja-JP" altLang="en-US" sz="1300" dirty="0">
                <a:latin typeface="Meiryo UI" pitchFamily="50" charset="-128"/>
                <a:ea typeface="Meiryo UI" pitchFamily="50" charset="-128"/>
                <a:cs typeface="Meiryo UI" pitchFamily="50" charset="-128"/>
              </a:rPr>
              <a:t>り</a:t>
            </a:r>
            <a:r>
              <a:rPr lang="ja-JP" altLang="en-US" sz="1300" dirty="0" smtClean="0">
                <a:latin typeface="Meiryo UI" pitchFamily="50" charset="-128"/>
                <a:ea typeface="Meiryo UI" pitchFamily="50" charset="-128"/>
                <a:cs typeface="Meiryo UI" pitchFamily="50" charset="-128"/>
              </a:rPr>
              <a:t>成長が</a:t>
            </a:r>
            <a:r>
              <a:rPr lang="ja-JP" altLang="en-US" sz="1300" dirty="0">
                <a:latin typeface="Meiryo UI" pitchFamily="50" charset="-128"/>
                <a:ea typeface="Meiryo UI" pitchFamily="50" charset="-128"/>
                <a:cs typeface="Meiryo UI" pitchFamily="50" charset="-128"/>
              </a:rPr>
              <a:t>期待できるプロジェクト</a:t>
            </a:r>
            <a:r>
              <a:rPr lang="ja-JP" altLang="en-US" sz="1300" dirty="0" smtClean="0">
                <a:latin typeface="Meiryo UI" pitchFamily="50" charset="-128"/>
                <a:ea typeface="Meiryo UI" pitchFamily="50" charset="-128"/>
                <a:cs typeface="Meiryo UI" pitchFamily="50" charset="-128"/>
              </a:rPr>
              <a:t>を認定</a:t>
            </a:r>
            <a:r>
              <a:rPr lang="ja-JP" altLang="en-US" sz="1300" dirty="0">
                <a:latin typeface="Meiryo UI" pitchFamily="50" charset="-128"/>
                <a:ea typeface="Meiryo UI" pitchFamily="50" charset="-128"/>
                <a:cs typeface="Meiryo UI" pitchFamily="50" charset="-128"/>
              </a:rPr>
              <a:t>し</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認定</a:t>
            </a:r>
            <a:r>
              <a:rPr lang="ja-JP" altLang="en-US" sz="1300" dirty="0">
                <a:latin typeface="Meiryo UI" pitchFamily="50" charset="-128"/>
                <a:ea typeface="Meiryo UI" pitchFamily="50" charset="-128"/>
                <a:cs typeface="Meiryo UI" pitchFamily="50" charset="-128"/>
              </a:rPr>
              <a:t>したプロジェクトに</a:t>
            </a:r>
            <a:r>
              <a:rPr lang="ja-JP" altLang="en-US" sz="1300" dirty="0" smtClean="0">
                <a:latin typeface="Meiryo UI" pitchFamily="50" charset="-128"/>
                <a:ea typeface="Meiryo UI" pitchFamily="50" charset="-128"/>
                <a:cs typeface="Meiryo UI" pitchFamily="50" charset="-128"/>
              </a:rPr>
              <a:t>対して市場</a:t>
            </a:r>
            <a:r>
              <a:rPr lang="ja-JP" altLang="en-US" sz="1300" dirty="0">
                <a:latin typeface="Meiryo UI" pitchFamily="50" charset="-128"/>
                <a:ea typeface="Meiryo UI" pitchFamily="50" charset="-128"/>
                <a:cs typeface="Meiryo UI" pitchFamily="50" charset="-128"/>
              </a:rPr>
              <a:t>投入から販路</a:t>
            </a:r>
            <a:r>
              <a:rPr lang="ja-JP" altLang="en-US" sz="1300" dirty="0" smtClean="0">
                <a:latin typeface="Meiryo UI" pitchFamily="50" charset="-128"/>
                <a:ea typeface="Meiryo UI" pitchFamily="50" charset="-128"/>
                <a:cs typeface="Meiryo UI" pitchFamily="50" charset="-128"/>
              </a:rPr>
              <a:t>拡大</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まで</a:t>
            </a:r>
            <a:r>
              <a:rPr lang="ja-JP" altLang="en-US" sz="1300" dirty="0">
                <a:latin typeface="Meiryo UI" pitchFamily="50" charset="-128"/>
                <a:ea typeface="Meiryo UI" pitchFamily="50" charset="-128"/>
                <a:cs typeface="Meiryo UI" pitchFamily="50" charset="-128"/>
              </a:rPr>
              <a:t>担当</a:t>
            </a:r>
            <a:r>
              <a:rPr lang="ja-JP" altLang="en-US" sz="1300" dirty="0" smtClean="0">
                <a:latin typeface="Meiryo UI" pitchFamily="50" charset="-128"/>
                <a:ea typeface="Meiryo UI" pitchFamily="50" charset="-128"/>
                <a:cs typeface="Meiryo UI" pitchFamily="50" charset="-128"/>
              </a:rPr>
              <a:t>コーディネータが</a:t>
            </a:r>
            <a:r>
              <a:rPr lang="ja-JP" altLang="en-US" sz="1300" dirty="0">
                <a:latin typeface="Meiryo UI" pitchFamily="50" charset="-128"/>
                <a:ea typeface="Meiryo UI" pitchFamily="50" charset="-128"/>
                <a:cs typeface="Meiryo UI" pitchFamily="50" charset="-128"/>
              </a:rPr>
              <a:t>伴走し、各段階の課題</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応じた</a:t>
            </a:r>
            <a:r>
              <a:rPr lang="ja-JP" altLang="en-US" sz="1300" dirty="0">
                <a:latin typeface="Meiryo UI" pitchFamily="50" charset="-128"/>
                <a:ea typeface="Meiryo UI" pitchFamily="50" charset="-128"/>
                <a:cs typeface="Meiryo UI" pitchFamily="50" charset="-128"/>
              </a:rPr>
              <a:t>オーダーメイド型の継続的サポートを</a:t>
            </a:r>
            <a:r>
              <a:rPr lang="ja-JP" altLang="en-US" sz="1300" dirty="0" smtClean="0">
                <a:latin typeface="Meiryo UI" pitchFamily="50" charset="-128"/>
                <a:ea typeface="Meiryo UI" pitchFamily="50" charset="-128"/>
                <a:cs typeface="Meiryo UI" pitchFamily="50" charset="-128"/>
              </a:rPr>
              <a:t>行いました。</a:t>
            </a:r>
            <a:endParaRPr lang="en-US" altLang="ja-JP" sz="1300" dirty="0" smtClean="0">
              <a:latin typeface="Meiryo UI" pitchFamily="50" charset="-128"/>
              <a:ea typeface="Meiryo UI" pitchFamily="50" charset="-128"/>
              <a:cs typeface="Meiryo UI" pitchFamily="50" charset="-128"/>
            </a:endParaRPr>
          </a:p>
        </p:txBody>
      </p:sp>
      <p:pic>
        <p:nvPicPr>
          <p:cNvPr id="79" name="Picture 2" descr="\\APZR002C\OA-ga0018$\ユーザ作業用フォルダ\0403_035201_■00事業振興担当■\トップランナー(TR)\008 評価_認定\08 認定ロゴデータ\nintei_logo_c2.JPG"/>
          <p:cNvPicPr>
            <a:picLocks noChangeAspect="1" noChangeArrowheads="1"/>
          </p:cNvPicPr>
          <p:nvPr/>
        </p:nvPicPr>
        <p:blipFill>
          <a:blip r:embed="rId7" cstate="print"/>
          <a:srcRect/>
          <a:stretch>
            <a:fillRect/>
          </a:stretch>
        </p:blipFill>
        <p:spPr bwMode="auto">
          <a:xfrm>
            <a:off x="8624782" y="4409257"/>
            <a:ext cx="894976" cy="956440"/>
          </a:xfrm>
          <a:prstGeom prst="rect">
            <a:avLst/>
          </a:prstGeom>
          <a:noFill/>
        </p:spPr>
      </p:pic>
      <p:sp>
        <p:nvSpPr>
          <p:cNvPr id="82" name="角丸四角形 81"/>
          <p:cNvSpPr/>
          <p:nvPr/>
        </p:nvSpPr>
        <p:spPr>
          <a:xfrm>
            <a:off x="4902444" y="3782418"/>
            <a:ext cx="4930481" cy="304345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85" name="テキスト ボックス 84"/>
          <p:cNvSpPr txBox="1"/>
          <p:nvPr/>
        </p:nvSpPr>
        <p:spPr>
          <a:xfrm>
            <a:off x="7773610" y="3954353"/>
            <a:ext cx="1836646"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事業実施年度：</a:t>
            </a:r>
            <a:endParaRPr lang="en-US" altLang="ja-JP"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86" name="Text Box 5"/>
          <p:cNvSpPr txBox="1">
            <a:spLocks noChangeArrowheads="1"/>
          </p:cNvSpPr>
          <p:nvPr/>
        </p:nvSpPr>
        <p:spPr bwMode="auto">
          <a:xfrm>
            <a:off x="8351281" y="5469888"/>
            <a:ext cx="1327673" cy="216023"/>
          </a:xfrm>
          <a:prstGeom prst="rect">
            <a:avLst/>
          </a:prstGeom>
          <a:noFill/>
          <a:ln>
            <a:noFill/>
          </a:ln>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プロジェクト認定ロゴマーク</a:t>
            </a:r>
            <a:endParaRPr kumimoji="1" lang="en-US" altLang="ja-JP"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7" name="表 86"/>
          <p:cNvGraphicFramePr>
            <a:graphicFrameLocks noGrp="1"/>
          </p:cNvGraphicFramePr>
          <p:nvPr>
            <p:extLst>
              <p:ext uri="{D42A27DB-BD31-4B8C-83A1-F6EECF244321}">
                <p14:modId xmlns:p14="http://schemas.microsoft.com/office/powerpoint/2010/main" val="3360193446"/>
              </p:ext>
            </p:extLst>
          </p:nvPr>
        </p:nvGraphicFramePr>
        <p:xfrm>
          <a:off x="4958684" y="2547070"/>
          <a:ext cx="4821871" cy="1127760"/>
        </p:xfrm>
        <a:graphic>
          <a:graphicData uri="http://schemas.openxmlformats.org/drawingml/2006/table">
            <a:tbl>
              <a:tblPr firstRow="1" bandRow="1">
                <a:tableStyleId>{5940675A-B579-460E-94D1-54222C63F5DA}</a:tableStyleId>
              </a:tblPr>
              <a:tblGrid>
                <a:gridCol w="1458307">
                  <a:extLst>
                    <a:ext uri="{9D8B030D-6E8A-4147-A177-3AD203B41FA5}">
                      <a16:colId xmlns:a16="http://schemas.microsoft.com/office/drawing/2014/main" val="3757262113"/>
                    </a:ext>
                  </a:extLst>
                </a:gridCol>
                <a:gridCol w="560594">
                  <a:extLst>
                    <a:ext uri="{9D8B030D-6E8A-4147-A177-3AD203B41FA5}">
                      <a16:colId xmlns:a16="http://schemas.microsoft.com/office/drawing/2014/main" val="3454114473"/>
                    </a:ext>
                  </a:extLst>
                </a:gridCol>
                <a:gridCol w="560594">
                  <a:extLst>
                    <a:ext uri="{9D8B030D-6E8A-4147-A177-3AD203B41FA5}">
                      <a16:colId xmlns:a16="http://schemas.microsoft.com/office/drawing/2014/main" val="2027108342"/>
                    </a:ext>
                  </a:extLst>
                </a:gridCol>
                <a:gridCol w="560594">
                  <a:extLst>
                    <a:ext uri="{9D8B030D-6E8A-4147-A177-3AD203B41FA5}">
                      <a16:colId xmlns:a16="http://schemas.microsoft.com/office/drawing/2014/main" val="346158796"/>
                    </a:ext>
                  </a:extLst>
                </a:gridCol>
                <a:gridCol w="560594">
                  <a:extLst>
                    <a:ext uri="{9D8B030D-6E8A-4147-A177-3AD203B41FA5}">
                      <a16:colId xmlns:a16="http://schemas.microsoft.com/office/drawing/2014/main" val="1555019360"/>
                    </a:ext>
                  </a:extLst>
                </a:gridCol>
                <a:gridCol w="560594">
                  <a:extLst>
                    <a:ext uri="{9D8B030D-6E8A-4147-A177-3AD203B41FA5}">
                      <a16:colId xmlns:a16="http://schemas.microsoft.com/office/drawing/2014/main" val="2622963625"/>
                    </a:ext>
                  </a:extLst>
                </a:gridCol>
                <a:gridCol w="560594">
                  <a:extLst>
                    <a:ext uri="{9D8B030D-6E8A-4147-A177-3AD203B41FA5}">
                      <a16:colId xmlns:a16="http://schemas.microsoft.com/office/drawing/2014/main" val="3278153861"/>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技術選定</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zh-CN" altLang="en-US" sz="1000" dirty="0" smtClean="0">
                          <a:latin typeface="Meiryo UI" panose="020B0604030504040204" pitchFamily="50" charset="-128"/>
                          <a:ea typeface="Meiryo UI" panose="020B0604030504040204" pitchFamily="50" charset="-128"/>
                        </a:rPr>
                        <a:t>展示会出展等</a:t>
                      </a:r>
                      <a:r>
                        <a:rPr kumimoji="1" lang="en-US" altLang="zh-CN"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zh-CN"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メールマガジンの発行</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525480110"/>
                  </a:ext>
                </a:extLst>
              </a:tr>
            </a:tbl>
          </a:graphicData>
        </a:graphic>
      </p:graphicFrame>
      <p:graphicFrame>
        <p:nvGraphicFramePr>
          <p:cNvPr id="90" name="表 89"/>
          <p:cNvGraphicFramePr>
            <a:graphicFrameLocks noGrp="1"/>
          </p:cNvGraphicFramePr>
          <p:nvPr>
            <p:extLst>
              <p:ext uri="{D42A27DB-BD31-4B8C-83A1-F6EECF244321}">
                <p14:modId xmlns:p14="http://schemas.microsoft.com/office/powerpoint/2010/main" val="3157911323"/>
              </p:ext>
            </p:extLst>
          </p:nvPr>
        </p:nvGraphicFramePr>
        <p:xfrm>
          <a:off x="4973814" y="5831152"/>
          <a:ext cx="4806739" cy="883920"/>
        </p:xfrm>
        <a:graphic>
          <a:graphicData uri="http://schemas.openxmlformats.org/drawingml/2006/table">
            <a:tbl>
              <a:tblPr firstRow="1" bandRow="1">
                <a:tableStyleId>{5940675A-B579-460E-94D1-54222C63F5DA}</a:tableStyleId>
              </a:tblPr>
              <a:tblGrid>
                <a:gridCol w="1196216">
                  <a:extLst>
                    <a:ext uri="{9D8B030D-6E8A-4147-A177-3AD203B41FA5}">
                      <a16:colId xmlns:a16="http://schemas.microsoft.com/office/drawing/2014/main" val="3757262113"/>
                    </a:ext>
                  </a:extLst>
                </a:gridCol>
                <a:gridCol w="515789">
                  <a:extLst>
                    <a:ext uri="{9D8B030D-6E8A-4147-A177-3AD203B41FA5}">
                      <a16:colId xmlns:a16="http://schemas.microsoft.com/office/drawing/2014/main" val="571156813"/>
                    </a:ext>
                  </a:extLst>
                </a:gridCol>
                <a:gridCol w="515789">
                  <a:extLst>
                    <a:ext uri="{9D8B030D-6E8A-4147-A177-3AD203B41FA5}">
                      <a16:colId xmlns:a16="http://schemas.microsoft.com/office/drawing/2014/main" val="3454114473"/>
                    </a:ext>
                  </a:extLst>
                </a:gridCol>
                <a:gridCol w="515789">
                  <a:extLst>
                    <a:ext uri="{9D8B030D-6E8A-4147-A177-3AD203B41FA5}">
                      <a16:colId xmlns:a16="http://schemas.microsoft.com/office/drawing/2014/main" val="2027108342"/>
                    </a:ext>
                  </a:extLst>
                </a:gridCol>
                <a:gridCol w="515789">
                  <a:extLst>
                    <a:ext uri="{9D8B030D-6E8A-4147-A177-3AD203B41FA5}">
                      <a16:colId xmlns:a16="http://schemas.microsoft.com/office/drawing/2014/main" val="346158796"/>
                    </a:ext>
                  </a:extLst>
                </a:gridCol>
                <a:gridCol w="515789">
                  <a:extLst>
                    <a:ext uri="{9D8B030D-6E8A-4147-A177-3AD203B41FA5}">
                      <a16:colId xmlns:a16="http://schemas.microsoft.com/office/drawing/2014/main" val="1555019360"/>
                    </a:ext>
                  </a:extLst>
                </a:gridCol>
                <a:gridCol w="515789">
                  <a:extLst>
                    <a:ext uri="{9D8B030D-6E8A-4147-A177-3AD203B41FA5}">
                      <a16:colId xmlns:a16="http://schemas.microsoft.com/office/drawing/2014/main" val="2622963625"/>
                    </a:ext>
                  </a:extLst>
                </a:gridCol>
                <a:gridCol w="515789">
                  <a:extLst>
                    <a:ext uri="{9D8B030D-6E8A-4147-A177-3AD203B41FA5}">
                      <a16:colId xmlns:a16="http://schemas.microsoft.com/office/drawing/2014/main" val="4195173764"/>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認定プロジェクト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27</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うち省エネ関連</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0</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0</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066627992"/>
                  </a:ext>
                </a:extLst>
              </a:tr>
            </a:tbl>
          </a:graphicData>
        </a:graphic>
      </p:graphicFrame>
      <p:sp>
        <p:nvSpPr>
          <p:cNvPr id="91" name="テキスト ボックス 90"/>
          <p:cNvSpPr txBox="1"/>
          <p:nvPr/>
        </p:nvSpPr>
        <p:spPr>
          <a:xfrm>
            <a:off x="4918201" y="5616660"/>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94" name="テキスト ボックス 93"/>
          <p:cNvSpPr txBox="1"/>
          <p:nvPr/>
        </p:nvSpPr>
        <p:spPr>
          <a:xfrm>
            <a:off x="9104710" y="560708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97" name="テキスト ボックス 96"/>
          <p:cNvSpPr txBox="1"/>
          <p:nvPr/>
        </p:nvSpPr>
        <p:spPr>
          <a:xfrm>
            <a:off x="4845578" y="2305258"/>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98" name="テキスト ボックス 97"/>
          <p:cNvSpPr txBox="1"/>
          <p:nvPr/>
        </p:nvSpPr>
        <p:spPr>
          <a:xfrm>
            <a:off x="9046374" y="2295325"/>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 name="正方形/長方形 1"/>
          <p:cNvSpPr/>
          <p:nvPr/>
        </p:nvSpPr>
        <p:spPr>
          <a:xfrm>
            <a:off x="4228620" y="8828"/>
            <a:ext cx="4272323" cy="502702"/>
          </a:xfrm>
          <a:prstGeom prst="rect">
            <a:avLst/>
          </a:prstGeom>
        </p:spPr>
        <p:txBody>
          <a:bodyPr wrap="none">
            <a:spAutoFit/>
          </a:bodyPr>
          <a:lstStyle/>
          <a:p>
            <a:pPr lvl="0"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a:t>
            </a: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～省</a:t>
            </a:r>
            <a:r>
              <a:rPr lang="ja-JP" altLang="en-US" sz="1400" dirty="0">
                <a:solidFill>
                  <a:schemeClr val="bg1"/>
                </a:solidFill>
                <a:ea typeface="HGP創英角ｺﾞｼｯｸUB" pitchFamily="50" charset="-128"/>
                <a:cs typeface="ＭＳ Ｐゴシック" charset="-128"/>
              </a:rPr>
              <a:t>エネ機器・設備の導入促進～</a:t>
            </a:r>
          </a:p>
        </p:txBody>
      </p:sp>
    </p:spTree>
    <p:extLst>
      <p:ext uri="{BB962C8B-B14F-4D97-AF65-F5344CB8AC3E}">
        <p14:creationId xmlns:p14="http://schemas.microsoft.com/office/powerpoint/2010/main" val="35572043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エネルギー消費の抑制</a:t>
            </a:r>
            <a:endParaRPr lang="ja-JP" sz="3600" dirty="0">
              <a:solidFill>
                <a:schemeClr val="bg1"/>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61</a:t>
            </a:r>
            <a:endParaRPr kumimoji="1" lang="ja-JP" altLang="en-US" b="1" dirty="0"/>
          </a:p>
        </p:txBody>
      </p:sp>
      <p:sp>
        <p:nvSpPr>
          <p:cNvPr id="78" name="角丸四角形 77"/>
          <p:cNvSpPr/>
          <p:nvPr/>
        </p:nvSpPr>
        <p:spPr>
          <a:xfrm>
            <a:off x="128464"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79" name="角丸四角形 78"/>
          <p:cNvSpPr/>
          <p:nvPr/>
        </p:nvSpPr>
        <p:spPr>
          <a:xfrm>
            <a:off x="248609" y="663558"/>
            <a:ext cx="5542943"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建築物省エネ診断・</a:t>
            </a:r>
            <a:r>
              <a:rPr lang="en-US" altLang="ja-JP" sz="1400" b="1" dirty="0">
                <a:solidFill>
                  <a:schemeClr val="tx1"/>
                </a:solidFill>
                <a:latin typeface="Meiryo UI" pitchFamily="50" charset="-128"/>
                <a:ea typeface="Meiryo UI" pitchFamily="50" charset="-128"/>
                <a:cs typeface="Meiryo UI" pitchFamily="50" charset="-128"/>
              </a:rPr>
              <a:t>ESCO</a:t>
            </a:r>
            <a:r>
              <a:rPr lang="ja-JP" altLang="en-US" sz="1400" b="1" dirty="0">
                <a:solidFill>
                  <a:schemeClr val="tx1"/>
                </a:solidFill>
                <a:latin typeface="Meiryo UI" pitchFamily="50" charset="-128"/>
                <a:ea typeface="Meiryo UI" pitchFamily="50" charset="-128"/>
                <a:cs typeface="Meiryo UI" pitchFamily="50" charset="-128"/>
              </a:rPr>
              <a:t>アドバイザリー・省エネ格付推進事業</a:t>
            </a:r>
          </a:p>
        </p:txBody>
      </p:sp>
      <p:sp>
        <p:nvSpPr>
          <p:cNvPr id="18" name="テキスト ボックス 28"/>
          <p:cNvSpPr txBox="1">
            <a:spLocks noChangeArrowheads="1"/>
          </p:cNvSpPr>
          <p:nvPr/>
        </p:nvSpPr>
        <p:spPr bwMode="auto">
          <a:xfrm>
            <a:off x="295387" y="1323552"/>
            <a:ext cx="878182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◆府内</a:t>
            </a:r>
            <a:r>
              <a:rPr lang="ja-JP" altLang="en-US" b="0" i="0" dirty="0">
                <a:latin typeface="Meiryo UI" pitchFamily="50" charset="-128"/>
                <a:ea typeface="Meiryo UI" pitchFamily="50" charset="-128"/>
                <a:cs typeface="Meiryo UI" pitchFamily="50" charset="-128"/>
              </a:rPr>
              <a:t>におけるビルの省エネ改修事業</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a:t>
            </a:r>
            <a:r>
              <a:rPr lang="ja-JP" altLang="en-US" b="0" i="0" dirty="0">
                <a:latin typeface="Meiryo UI" pitchFamily="50" charset="-128"/>
                <a:ea typeface="Meiryo UI" pitchFamily="50" charset="-128"/>
                <a:cs typeface="Meiryo UI" pitchFamily="50" charset="-128"/>
              </a:rPr>
              <a:t>等）の拡大につなげ、省エネ診断や省エネビル格付の事業スキームを確立させ、新たな省エネビジネスの創造に寄与するとともに、新規雇用された高年齢者や未就職卒業者、非正規労働者、東日本大震災の被災者等が正社員雇用につながるスキルを獲得すること</a:t>
            </a:r>
            <a:r>
              <a:rPr lang="ja-JP" altLang="en-US" b="0" i="0" dirty="0" smtClean="0">
                <a:latin typeface="Meiryo UI" pitchFamily="50" charset="-128"/>
                <a:ea typeface="Meiryo UI" pitchFamily="50" charset="-128"/>
                <a:cs typeface="Meiryo UI" pitchFamily="50" charset="-128"/>
              </a:rPr>
              <a:t>を目指しました。</a:t>
            </a:r>
            <a:endParaRPr lang="ja-JP" altLang="en-US" b="0" i="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5777703" y="1032709"/>
            <a:ext cx="4128297" cy="261610"/>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 </a:t>
            </a:r>
            <a:r>
              <a:rPr lang="zh-TW" altLang="en-US" sz="1100" dirty="0" smtClean="0">
                <a:latin typeface="Meiryo UI" pitchFamily="50" charset="-128"/>
                <a:ea typeface="Meiryo UI" pitchFamily="50" charset="-128"/>
                <a:cs typeface="Meiryo UI" pitchFamily="50" charset="-128"/>
              </a:rPr>
              <a:t>緊急</a:t>
            </a:r>
            <a:r>
              <a:rPr lang="zh-TW" altLang="en-US" sz="1100" dirty="0">
                <a:latin typeface="Meiryo UI" pitchFamily="50" charset="-128"/>
                <a:ea typeface="Meiryo UI" pitchFamily="50" charset="-128"/>
                <a:cs typeface="Meiryo UI" pitchFamily="50" charset="-128"/>
              </a:rPr>
              <a:t>雇用創出基金事業（起業支援型地域雇用創造事業</a:t>
            </a:r>
            <a:r>
              <a:rPr lang="zh-TW" altLang="en-US"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a:t>
            </a:r>
            <a:endParaRPr lang="zh-TW" altLang="en-US" sz="1100" dirty="0">
              <a:latin typeface="Meiryo UI" pitchFamily="50" charset="-128"/>
              <a:ea typeface="Meiryo UI" pitchFamily="50" charset="-128"/>
              <a:cs typeface="Meiryo UI" pitchFamily="50" charset="-128"/>
            </a:endParaRPr>
          </a:p>
        </p:txBody>
      </p:sp>
      <p:sp>
        <p:nvSpPr>
          <p:cNvPr id="24" name="AutoShape 29"/>
          <p:cNvSpPr>
            <a:spLocks noChangeArrowheads="1"/>
          </p:cNvSpPr>
          <p:nvPr/>
        </p:nvSpPr>
        <p:spPr bwMode="auto">
          <a:xfrm>
            <a:off x="971550" y="2424505"/>
            <a:ext cx="576262" cy="4248149"/>
          </a:xfrm>
          <a:prstGeom prst="roundRect">
            <a:avLst>
              <a:gd name="adj" fmla="val 16667"/>
            </a:avLst>
          </a:prstGeom>
          <a:solidFill>
            <a:schemeClr val="bg1"/>
          </a:solidFill>
          <a:ln w="19050">
            <a:solidFill>
              <a:schemeClr val="tx1"/>
            </a:solidFill>
            <a:round/>
            <a:headEnd/>
            <a:tailEnd/>
          </a:ln>
          <a:effectLst>
            <a:outerShdw dist="35921" dir="2700000" algn="ctr" rotWithShape="0">
              <a:schemeClr val="bg2"/>
            </a:outerShdw>
          </a:effectLst>
        </p:spPr>
        <p:txBody>
          <a:bodyPr vert="eaVert" wrap="none" anchor="ctr"/>
          <a:lstStyle/>
          <a:p>
            <a:pPr>
              <a:defRPr/>
            </a:pPr>
            <a:r>
              <a:rPr lang="ja-JP" altLang="en-US" sz="1400" b="1" dirty="0" smtClean="0">
                <a:effectLst>
                  <a:outerShdw blurRad="38100" dist="38100" dir="2700000" algn="tl">
                    <a:srgbClr val="000000">
                      <a:alpha val="43137"/>
                    </a:srgbClr>
                  </a:outerShdw>
                </a:effectLst>
              </a:rPr>
              <a:t>　　　　　大阪府</a:t>
            </a:r>
            <a:r>
              <a:rPr lang="ja-JP" altLang="en-US" sz="1200" dirty="0"/>
              <a:t>（住宅まちづくり部）</a:t>
            </a:r>
          </a:p>
        </p:txBody>
      </p:sp>
      <p:sp>
        <p:nvSpPr>
          <p:cNvPr id="25" name="AutoShape 31"/>
          <p:cNvSpPr>
            <a:spLocks noChangeArrowheads="1"/>
          </p:cNvSpPr>
          <p:nvPr/>
        </p:nvSpPr>
        <p:spPr bwMode="auto">
          <a:xfrm>
            <a:off x="2555875" y="2424505"/>
            <a:ext cx="6769100" cy="4248149"/>
          </a:xfrm>
          <a:prstGeom prst="roundRect">
            <a:avLst>
              <a:gd name="adj" fmla="val 6660"/>
            </a:avLst>
          </a:prstGeom>
          <a:solidFill>
            <a:schemeClr val="bg1"/>
          </a:solidFill>
          <a:ln w="19050">
            <a:solidFill>
              <a:schemeClr val="tx1"/>
            </a:solidFill>
            <a:round/>
            <a:headEnd/>
            <a:tailEnd/>
          </a:ln>
          <a:effectLst>
            <a:outerShdw dist="35921" dir="2700000" algn="ctr" rotWithShape="0">
              <a:schemeClr val="bg2"/>
            </a:outerShdw>
          </a:effectLst>
        </p:spPr>
        <p:txBody>
          <a:bodyPr wrap="none"/>
          <a:lstStyle/>
          <a:p>
            <a:pPr algn="l">
              <a:defRPr/>
            </a:pPr>
            <a:r>
              <a:rPr lang="ja-JP" altLang="en-US" sz="1400" dirty="0"/>
              <a:t>　</a:t>
            </a:r>
            <a:r>
              <a:rPr lang="ja-JP" altLang="en-US" sz="1400" dirty="0" smtClean="0"/>
              <a:t>　</a:t>
            </a:r>
            <a:r>
              <a:rPr lang="ja-JP" altLang="en-US" sz="1400" b="1" dirty="0" smtClean="0">
                <a:effectLst>
                  <a:outerShdw blurRad="38100" dist="38100" dir="2700000" algn="tl">
                    <a:srgbClr val="000000">
                      <a:alpha val="43137"/>
                    </a:srgbClr>
                  </a:outerShdw>
                </a:effectLst>
              </a:rPr>
              <a:t>委託先事</a:t>
            </a:r>
            <a:r>
              <a:rPr lang="ja-JP" altLang="en-US" sz="1400" b="1" dirty="0">
                <a:effectLst>
                  <a:outerShdw blurRad="38100" dist="38100" dir="2700000" algn="tl">
                    <a:srgbClr val="000000">
                      <a:alpha val="43137"/>
                    </a:srgbClr>
                  </a:outerShdw>
                </a:effectLst>
              </a:rPr>
              <a:t>業者</a:t>
            </a:r>
            <a:endParaRPr lang="en-US" altLang="ja-JP" sz="1400" b="1" dirty="0">
              <a:effectLst>
                <a:outerShdw blurRad="38100" dist="38100" dir="2700000" algn="tl">
                  <a:srgbClr val="000000">
                    <a:alpha val="43137"/>
                  </a:srgbClr>
                </a:outerShdw>
              </a:effectLst>
            </a:endParaRPr>
          </a:p>
        </p:txBody>
      </p:sp>
      <p:sp>
        <p:nvSpPr>
          <p:cNvPr id="26" name="Documents"/>
          <p:cNvSpPr>
            <a:spLocks noEditPoints="1" noChangeArrowheads="1"/>
          </p:cNvSpPr>
          <p:nvPr/>
        </p:nvSpPr>
        <p:spPr bwMode="auto">
          <a:xfrm>
            <a:off x="1649413" y="2966504"/>
            <a:ext cx="649287" cy="792163"/>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0 h 21600"/>
              <a:gd name="T18" fmla="*/ 2147483647 w 21600"/>
              <a:gd name="T19" fmla="*/ 0 h 21600"/>
              <a:gd name="T20" fmla="*/ 0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45 w 21600"/>
              <a:gd name="T37" fmla="*/ 4171 h 21600"/>
              <a:gd name="T38" fmla="*/ 16522 w 21600"/>
              <a:gd name="T39" fmla="*/ 17314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endParaRPr lang="ja-JP" altLang="en-US" sz="1400"/>
          </a:p>
        </p:txBody>
      </p:sp>
      <p:pic>
        <p:nvPicPr>
          <p:cNvPr id="27" name="Picture 40" descr="MC90001284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600" y="3126047"/>
            <a:ext cx="13652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41"/>
          <p:cNvSpPr txBox="1">
            <a:spLocks noChangeArrowheads="1"/>
          </p:cNvSpPr>
          <p:nvPr/>
        </p:nvSpPr>
        <p:spPr bwMode="auto">
          <a:xfrm>
            <a:off x="1821390" y="3789040"/>
            <a:ext cx="353943" cy="110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100" dirty="0"/>
              <a:t>業務委託契約</a:t>
            </a:r>
          </a:p>
        </p:txBody>
      </p:sp>
      <p:pic>
        <p:nvPicPr>
          <p:cNvPr id="29" name="Picture 53" descr="MC90043484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2197682"/>
            <a:ext cx="755057" cy="75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84"/>
          <p:cNvSpPr>
            <a:spLocks noChangeArrowheads="1"/>
          </p:cNvSpPr>
          <p:nvPr/>
        </p:nvSpPr>
        <p:spPr bwMode="auto">
          <a:xfrm>
            <a:off x="1944757" y="5612147"/>
            <a:ext cx="1393755" cy="876357"/>
          </a:xfrm>
          <a:prstGeom prst="roundRect">
            <a:avLst>
              <a:gd name="adj" fmla="val 11801"/>
            </a:avLst>
          </a:prstGeom>
          <a:solidFill>
            <a:schemeClr val="bg1"/>
          </a:solidFill>
          <a:ln w="19050">
            <a:solidFill>
              <a:schemeClr val="tx1"/>
            </a:solidFill>
            <a:round/>
            <a:headEnd/>
            <a:tailEnd/>
          </a:ln>
          <a:effectLst>
            <a:outerShdw dist="35921" dir="2700000" algn="ctr" rotWithShape="0">
              <a:schemeClr val="bg2"/>
            </a:outerShdw>
          </a:effectLst>
        </p:spPr>
        <p:txBody>
          <a:bodyPr wrap="none" anchor="b" anchorCtr="1"/>
          <a:lstStyle/>
          <a:p>
            <a:r>
              <a:rPr lang="ja-JP" altLang="en-US" sz="1200"/>
              <a:t>失業者</a:t>
            </a:r>
          </a:p>
        </p:txBody>
      </p:sp>
      <p:pic>
        <p:nvPicPr>
          <p:cNvPr id="31" name="Picture 93" descr="MC90007907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153" y="2239732"/>
            <a:ext cx="720260" cy="55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76"/>
          <p:cNvSpPr txBox="1">
            <a:spLocks noChangeArrowheads="1"/>
          </p:cNvSpPr>
          <p:nvPr/>
        </p:nvSpPr>
        <p:spPr bwMode="auto">
          <a:xfrm>
            <a:off x="2941010" y="2906738"/>
            <a:ext cx="128753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dirty="0"/>
              <a:t>失業者を</a:t>
            </a:r>
            <a:r>
              <a:rPr lang="ja-JP" altLang="en-US" sz="1100" b="1" dirty="0"/>
              <a:t>直接雇用</a:t>
            </a:r>
          </a:p>
        </p:txBody>
      </p:sp>
      <p:sp>
        <p:nvSpPr>
          <p:cNvPr id="33" name="AutoShape 128"/>
          <p:cNvSpPr>
            <a:spLocks noChangeArrowheads="1"/>
          </p:cNvSpPr>
          <p:nvPr/>
        </p:nvSpPr>
        <p:spPr bwMode="auto">
          <a:xfrm rot="18028823">
            <a:off x="2422804" y="4703610"/>
            <a:ext cx="1512887" cy="3571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sp>
        <p:nvSpPr>
          <p:cNvPr id="35" name="AutoShape 128"/>
          <p:cNvSpPr>
            <a:spLocks noChangeArrowheads="1"/>
          </p:cNvSpPr>
          <p:nvPr/>
        </p:nvSpPr>
        <p:spPr bwMode="auto">
          <a:xfrm>
            <a:off x="4183062" y="3645464"/>
            <a:ext cx="503238" cy="357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pic>
        <p:nvPicPr>
          <p:cNvPr id="38" name="Picture 16" descr="C:\Users\MurakataY\AppData\Local\Microsoft\Windows\Temporary Internet Files\Content.IE5\6U865BZP\MC90034329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748" y="3204542"/>
            <a:ext cx="1002355" cy="10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1" descr="MC90043392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7179" y="3231567"/>
            <a:ext cx="10080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AutoShape 128"/>
          <p:cNvSpPr>
            <a:spLocks noChangeArrowheads="1"/>
          </p:cNvSpPr>
          <p:nvPr/>
        </p:nvSpPr>
        <p:spPr bwMode="auto">
          <a:xfrm>
            <a:off x="7678648" y="3658786"/>
            <a:ext cx="503238" cy="357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sp>
        <p:nvSpPr>
          <p:cNvPr id="42" name="Text Box 76"/>
          <p:cNvSpPr txBox="1">
            <a:spLocks noChangeArrowheads="1"/>
          </p:cNvSpPr>
          <p:nvPr/>
        </p:nvSpPr>
        <p:spPr bwMode="auto">
          <a:xfrm>
            <a:off x="8162618" y="2937351"/>
            <a:ext cx="74892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100" b="1" dirty="0"/>
              <a:t>就職支援</a:t>
            </a:r>
            <a:endParaRPr lang="en-US" altLang="ja-JP" sz="1100" b="1" dirty="0"/>
          </a:p>
        </p:txBody>
      </p:sp>
      <p:pic>
        <p:nvPicPr>
          <p:cNvPr id="43" name="Picture 3" descr="C:\Users\MurakataY\AppData\Local\Microsoft\Windows\Temporary Internet Files\Content.IE5\Q5WQF3ZN\MC900431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9054" y="5721262"/>
            <a:ext cx="460128" cy="46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 descr="C:\Users\MurakataY\AppData\Local\Microsoft\Windows\Temporary Internet Files\Content.IE5\TTSOH7UM\MC900432623[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2725" y="5657585"/>
            <a:ext cx="534712" cy="53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76"/>
          <p:cNvSpPr txBox="1">
            <a:spLocks noChangeArrowheads="1"/>
          </p:cNvSpPr>
          <p:nvPr/>
        </p:nvSpPr>
        <p:spPr bwMode="auto">
          <a:xfrm>
            <a:off x="2411412" y="4308101"/>
            <a:ext cx="46679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dirty="0"/>
              <a:t>募集</a:t>
            </a:r>
            <a:endParaRPr lang="en-US" altLang="ja-JP" sz="1050" dirty="0"/>
          </a:p>
        </p:txBody>
      </p:sp>
      <p:sp>
        <p:nvSpPr>
          <p:cNvPr id="46" name="AutoShape 128"/>
          <p:cNvSpPr>
            <a:spLocks noChangeArrowheads="1"/>
          </p:cNvSpPr>
          <p:nvPr/>
        </p:nvSpPr>
        <p:spPr bwMode="auto">
          <a:xfrm rot="7236609">
            <a:off x="1961493" y="4721180"/>
            <a:ext cx="1512888" cy="357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sp>
        <p:nvSpPr>
          <p:cNvPr id="47" name="Text Box 76"/>
          <p:cNvSpPr txBox="1">
            <a:spLocks noChangeArrowheads="1"/>
          </p:cNvSpPr>
          <p:nvPr/>
        </p:nvSpPr>
        <p:spPr bwMode="auto">
          <a:xfrm>
            <a:off x="2950073" y="5260673"/>
            <a:ext cx="46679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dirty="0"/>
              <a:t>応募</a:t>
            </a:r>
            <a:endParaRPr lang="en-US" altLang="ja-JP" sz="1050" dirty="0"/>
          </a:p>
        </p:txBody>
      </p:sp>
      <p:sp>
        <p:nvSpPr>
          <p:cNvPr id="48" name="角丸四角形吹き出し 85"/>
          <p:cNvSpPr>
            <a:spLocks noChangeArrowheads="1"/>
          </p:cNvSpPr>
          <p:nvPr/>
        </p:nvSpPr>
        <p:spPr bwMode="auto">
          <a:xfrm>
            <a:off x="7895346" y="4324742"/>
            <a:ext cx="1283469" cy="597657"/>
          </a:xfrm>
          <a:prstGeom prst="wedgeRoundRectCallout">
            <a:avLst>
              <a:gd name="adj1" fmla="val 7278"/>
              <a:gd name="adj2" fmla="val -8200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r>
              <a:rPr lang="ja-JP" altLang="en-US" sz="1050" dirty="0"/>
              <a:t>事業終了後の</a:t>
            </a:r>
            <a:endParaRPr lang="en-US" altLang="ja-JP" sz="1050" dirty="0"/>
          </a:p>
          <a:p>
            <a:r>
              <a:rPr lang="ja-JP" altLang="en-US" sz="1100" b="1" dirty="0"/>
              <a:t>就職目標５０％</a:t>
            </a:r>
            <a:endParaRPr lang="en-US" altLang="ja-JP" sz="1100" b="1" dirty="0"/>
          </a:p>
        </p:txBody>
      </p:sp>
      <p:sp>
        <p:nvSpPr>
          <p:cNvPr id="50" name="AutoShape 31"/>
          <p:cNvSpPr>
            <a:spLocks noChangeArrowheads="1"/>
          </p:cNvSpPr>
          <p:nvPr/>
        </p:nvSpPr>
        <p:spPr bwMode="auto">
          <a:xfrm>
            <a:off x="4878298" y="2580080"/>
            <a:ext cx="2800350" cy="2897526"/>
          </a:xfrm>
          <a:prstGeom prst="roundRect">
            <a:avLst>
              <a:gd name="adj" fmla="val 1822"/>
            </a:avLst>
          </a:prstGeom>
          <a:solidFill>
            <a:schemeClr val="bg1"/>
          </a:solidFill>
          <a:ln w="19050">
            <a:solidFill>
              <a:schemeClr val="tx1"/>
            </a:solidFill>
            <a:round/>
            <a:headEnd/>
            <a:tailEnd/>
          </a:ln>
          <a:effectLst>
            <a:outerShdw dist="35921" dir="2700000" algn="ctr" rotWithShape="0">
              <a:schemeClr val="bg2"/>
            </a:outerShdw>
          </a:effectLst>
        </p:spPr>
        <p:txBody>
          <a:bodyPr/>
          <a:lstStyle/>
          <a:p>
            <a:pPr algn="l"/>
            <a:r>
              <a:rPr lang="en-US" altLang="ja-JP" sz="1100" b="1" dirty="0"/>
              <a:t>【 </a:t>
            </a:r>
            <a:r>
              <a:rPr lang="ja-JP" altLang="en-US" sz="1100" b="1" dirty="0"/>
              <a:t>委託業務の主な内容 </a:t>
            </a:r>
            <a:r>
              <a:rPr lang="en-US" altLang="ja-JP" sz="1100" b="1" dirty="0"/>
              <a:t>】</a:t>
            </a:r>
          </a:p>
        </p:txBody>
      </p:sp>
      <p:sp>
        <p:nvSpPr>
          <p:cNvPr id="52" name="Text Box 76"/>
          <p:cNvSpPr txBox="1">
            <a:spLocks noChangeArrowheads="1"/>
          </p:cNvSpPr>
          <p:nvPr/>
        </p:nvSpPr>
        <p:spPr bwMode="auto">
          <a:xfrm>
            <a:off x="4962071" y="2852936"/>
            <a:ext cx="19351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①建築物省エネ診断実施事業</a:t>
            </a:r>
            <a:endParaRPr lang="en-US" altLang="ja-JP" sz="1050" b="1" dirty="0"/>
          </a:p>
        </p:txBody>
      </p:sp>
      <p:sp>
        <p:nvSpPr>
          <p:cNvPr id="53" name="Text Box 76"/>
          <p:cNvSpPr txBox="1">
            <a:spLocks noChangeArrowheads="1"/>
          </p:cNvSpPr>
          <p:nvPr/>
        </p:nvSpPr>
        <p:spPr bwMode="auto">
          <a:xfrm>
            <a:off x="4953000" y="3789040"/>
            <a:ext cx="22044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②ＥＳＣＯアドバイザー派遣事業</a:t>
            </a:r>
            <a:endParaRPr lang="en-US" altLang="ja-JP" sz="1050" b="1" dirty="0"/>
          </a:p>
        </p:txBody>
      </p:sp>
      <p:sp>
        <p:nvSpPr>
          <p:cNvPr id="54" name="Text Box 76"/>
          <p:cNvSpPr txBox="1">
            <a:spLocks noChangeArrowheads="1"/>
          </p:cNvSpPr>
          <p:nvPr/>
        </p:nvSpPr>
        <p:spPr bwMode="auto">
          <a:xfrm>
            <a:off x="4953000" y="4328589"/>
            <a:ext cx="233910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③省エネビル格付実施事業（無料）</a:t>
            </a:r>
          </a:p>
        </p:txBody>
      </p:sp>
      <p:grpSp>
        <p:nvGrpSpPr>
          <p:cNvPr id="56" name="グループ化 10"/>
          <p:cNvGrpSpPr>
            <a:grpSpLocks/>
          </p:cNvGrpSpPr>
          <p:nvPr/>
        </p:nvGrpSpPr>
        <p:grpSpPr bwMode="auto">
          <a:xfrm>
            <a:off x="4156075" y="5517232"/>
            <a:ext cx="2161571" cy="1083415"/>
            <a:chOff x="5398383" y="1464166"/>
            <a:chExt cx="2318716" cy="1308026"/>
          </a:xfrm>
        </p:grpSpPr>
        <p:sp>
          <p:nvSpPr>
            <p:cNvPr id="57" name="AutoShape 31"/>
            <p:cNvSpPr>
              <a:spLocks noChangeArrowheads="1"/>
            </p:cNvSpPr>
            <p:nvPr/>
          </p:nvSpPr>
          <p:spPr bwMode="auto">
            <a:xfrm>
              <a:off x="5398383" y="1464166"/>
              <a:ext cx="2318716" cy="1308026"/>
            </a:xfrm>
            <a:prstGeom prst="roundRect">
              <a:avLst>
                <a:gd name="adj" fmla="val 13685"/>
              </a:avLst>
            </a:prstGeom>
            <a:solidFill>
              <a:schemeClr val="bg1"/>
            </a:solidFill>
            <a:ln w="19050">
              <a:solidFill>
                <a:schemeClr val="tx1"/>
              </a:solidFill>
              <a:round/>
              <a:headEnd/>
              <a:tailEnd/>
            </a:ln>
            <a:effectLst>
              <a:outerShdw dist="35921" dir="2700000" algn="ctr" rotWithShape="0">
                <a:schemeClr val="bg2"/>
              </a:outerShdw>
            </a:effectLst>
          </p:spPr>
          <p:txBody>
            <a:bodyPr wrap="none"/>
            <a:lstStyle/>
            <a:p>
              <a:pPr algn="l"/>
              <a:r>
                <a:rPr lang="en-US" altLang="ja-JP" sz="1100" b="1" dirty="0"/>
                <a:t>OJT</a:t>
              </a:r>
              <a:r>
                <a:rPr lang="ja-JP" altLang="en-US" sz="1100" dirty="0"/>
                <a:t>（</a:t>
              </a:r>
              <a:r>
                <a:rPr lang="ja-JP" altLang="en-US" sz="1200" b="1" dirty="0"/>
                <a:t>自社業務</a:t>
              </a:r>
              <a:r>
                <a:rPr lang="ja-JP" altLang="en-US" sz="1100" dirty="0"/>
                <a:t>に従事）</a:t>
              </a:r>
              <a:endParaRPr lang="en-US" altLang="ja-JP" sz="1100" dirty="0"/>
            </a:p>
            <a:p>
              <a:pPr algn="l"/>
              <a:endParaRPr lang="en-US" altLang="ja-JP" sz="1100" dirty="0"/>
            </a:p>
          </p:txBody>
        </p:sp>
        <p:pic>
          <p:nvPicPr>
            <p:cNvPr id="58" name="Picture 11" descr="C:\Users\MurakataY\AppData\Local\Microsoft\Windows\Temporary Internet Files\Content.IE5\Q5WQF3ZN\MC900446006[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8104" y="1811912"/>
              <a:ext cx="1304452" cy="89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8" descr="C:\Users\MurakataY\AppData\Local\Microsoft\Windows\Temporary Internet Files\Content.IE5\Q5WQF3ZN\MC900433942[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9925" y="1898849"/>
              <a:ext cx="697173" cy="6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AutoShape 31"/>
          <p:cNvSpPr>
            <a:spLocks noChangeArrowheads="1"/>
          </p:cNvSpPr>
          <p:nvPr/>
        </p:nvSpPr>
        <p:spPr bwMode="auto">
          <a:xfrm>
            <a:off x="6777037" y="5517232"/>
            <a:ext cx="1293788" cy="1083416"/>
          </a:xfrm>
          <a:prstGeom prst="roundRect">
            <a:avLst>
              <a:gd name="adj" fmla="val 13685"/>
            </a:avLst>
          </a:prstGeom>
          <a:solidFill>
            <a:schemeClr val="bg1"/>
          </a:solidFill>
          <a:ln w="19050">
            <a:solidFill>
              <a:schemeClr val="tx1"/>
            </a:solidFill>
            <a:round/>
            <a:headEnd/>
            <a:tailEnd/>
          </a:ln>
          <a:effectLst>
            <a:outerShdw dist="35921" dir="2700000" algn="ctr" rotWithShape="0">
              <a:schemeClr val="bg2"/>
            </a:outerShdw>
          </a:effectLst>
        </p:spPr>
        <p:txBody>
          <a:bodyPr wrap="none"/>
          <a:lstStyle/>
          <a:p>
            <a:pPr algn="l"/>
            <a:r>
              <a:rPr lang="en-US" altLang="ja-JP" sz="1100" b="1"/>
              <a:t>OFF-JT</a:t>
            </a:r>
            <a:r>
              <a:rPr lang="ja-JP" altLang="en-US" sz="1100"/>
              <a:t>（任意）</a:t>
            </a:r>
            <a:endParaRPr lang="en-US" altLang="ja-JP" sz="1100"/>
          </a:p>
          <a:p>
            <a:pPr algn="l"/>
            <a:endParaRPr lang="en-US" altLang="ja-JP" sz="1100"/>
          </a:p>
        </p:txBody>
      </p:sp>
      <p:pic>
        <p:nvPicPr>
          <p:cNvPr id="61" name="Picture 10" descr="C:\Users\MurakataY\AppData\Local\Microsoft\Windows\Temporary Internet Files\Content.IE5\8SR5JKBU\MC900446302[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96113" y="5805264"/>
            <a:ext cx="722602" cy="72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正方形/長方形 61"/>
          <p:cNvSpPr/>
          <p:nvPr/>
        </p:nvSpPr>
        <p:spPr>
          <a:xfrm>
            <a:off x="5097016" y="3038763"/>
            <a:ext cx="2305439" cy="246221"/>
          </a:xfrm>
          <a:prstGeom prst="rect">
            <a:avLst/>
          </a:prstGeom>
        </p:spPr>
        <p:txBody>
          <a:bodyPr wrap="none">
            <a:spAutoFit/>
          </a:bodyPr>
          <a:lstStyle/>
          <a:p>
            <a:pPr algn="l" fontAlgn="auto">
              <a:spcBef>
                <a:spcPts val="0"/>
              </a:spcBef>
              <a:spcAft>
                <a:spcPts val="0"/>
              </a:spcAft>
              <a:defRPr/>
            </a:pPr>
            <a:r>
              <a:rPr lang="ja-JP" altLang="en-US" sz="1000" kern="0" dirty="0"/>
              <a:t>⇒ビルの省エネ可能性を現地無料診断</a:t>
            </a:r>
            <a:endParaRPr lang="en-US" altLang="ja-JP" sz="1000" kern="0" dirty="0"/>
          </a:p>
        </p:txBody>
      </p:sp>
      <p:sp>
        <p:nvSpPr>
          <p:cNvPr id="63" name="正方形/長方形 62"/>
          <p:cNvSpPr/>
          <p:nvPr/>
        </p:nvSpPr>
        <p:spPr>
          <a:xfrm>
            <a:off x="5073954" y="4005064"/>
            <a:ext cx="2234907" cy="246221"/>
          </a:xfrm>
          <a:prstGeom prst="rect">
            <a:avLst/>
          </a:prstGeom>
        </p:spPr>
        <p:txBody>
          <a:bodyPr wrap="none">
            <a:spAutoFit/>
          </a:bodyPr>
          <a:lstStyle/>
          <a:p>
            <a:pPr>
              <a:defRPr/>
            </a:pPr>
            <a:r>
              <a:rPr lang="ja-JP" altLang="en-US" sz="1000" kern="0" dirty="0"/>
              <a:t>⇒ＥＳＣＯ事業推進の実務作業等支援</a:t>
            </a:r>
            <a:endParaRPr lang="ja-JP" altLang="en-US" sz="1000" dirty="0"/>
          </a:p>
        </p:txBody>
      </p:sp>
      <p:sp>
        <p:nvSpPr>
          <p:cNvPr id="64" name="正方形/長方形 63"/>
          <p:cNvSpPr/>
          <p:nvPr/>
        </p:nvSpPr>
        <p:spPr>
          <a:xfrm>
            <a:off x="5127803" y="4569711"/>
            <a:ext cx="1890261" cy="400110"/>
          </a:xfrm>
          <a:prstGeom prst="rect">
            <a:avLst/>
          </a:prstGeom>
        </p:spPr>
        <p:txBody>
          <a:bodyPr wrap="none">
            <a:spAutoFit/>
          </a:bodyPr>
          <a:lstStyle/>
          <a:p>
            <a:pPr>
              <a:defRPr/>
            </a:pPr>
            <a:r>
              <a:rPr lang="ja-JP" altLang="en-US" sz="1000" kern="0" dirty="0"/>
              <a:t>⇒ビルの省エネ性能を見える化</a:t>
            </a:r>
            <a:endParaRPr lang="en-US" altLang="ja-JP" sz="1000" kern="0" dirty="0"/>
          </a:p>
          <a:p>
            <a:pPr>
              <a:defRPr/>
            </a:pPr>
            <a:r>
              <a:rPr lang="ja-JP" altLang="en-US" sz="1000" kern="0" dirty="0"/>
              <a:t>（無料で格付）</a:t>
            </a:r>
            <a:endParaRPr lang="ja-JP" altLang="en-US" sz="1000" dirty="0"/>
          </a:p>
        </p:txBody>
      </p:sp>
      <p:pic>
        <p:nvPicPr>
          <p:cNvPr id="65" name="Picture 39" descr="C:\Users\ItaniH\AppData\Local\Microsoft\Windows\Temporary Internet Files\Content.IE5\VB1M28ZC\MC900429727[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2231" y="3302485"/>
            <a:ext cx="720791" cy="45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正方形/長方形 65"/>
          <p:cNvSpPr/>
          <p:nvPr/>
        </p:nvSpPr>
        <p:spPr>
          <a:xfrm>
            <a:off x="7264188" y="5191308"/>
            <a:ext cx="425116" cy="253916"/>
          </a:xfrm>
          <a:prstGeom prst="rect">
            <a:avLst/>
          </a:prstGeom>
        </p:spPr>
        <p:txBody>
          <a:bodyPr wrap="none">
            <a:spAutoFit/>
          </a:bodyPr>
          <a:lstStyle/>
          <a:p>
            <a:pPr>
              <a:defRPr/>
            </a:pPr>
            <a:r>
              <a:rPr lang="ja-JP" altLang="en-US" sz="1000" kern="0" dirty="0"/>
              <a:t>など</a:t>
            </a:r>
            <a:endParaRPr lang="ja-JP" altLang="en-US" sz="1000" dirty="0"/>
          </a:p>
        </p:txBody>
      </p:sp>
      <p:sp>
        <p:nvSpPr>
          <p:cNvPr id="49" name="Text Box 76"/>
          <p:cNvSpPr txBox="1">
            <a:spLocks noChangeArrowheads="1"/>
          </p:cNvSpPr>
          <p:nvPr/>
        </p:nvSpPr>
        <p:spPr bwMode="auto">
          <a:xfrm>
            <a:off x="4969477" y="4941168"/>
            <a:ext cx="243179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④大阪府ＥＳＣＯアクションプラン</a:t>
            </a:r>
            <a:endParaRPr lang="en-US" altLang="ja-JP" sz="1050" b="1" dirty="0"/>
          </a:p>
          <a:p>
            <a:pPr eaLnBrk="1" hangingPunct="1"/>
            <a:r>
              <a:rPr lang="ja-JP" altLang="en-US" sz="1050" b="1" dirty="0" smtClean="0"/>
              <a:t>　改訂</a:t>
            </a:r>
            <a:r>
              <a:rPr lang="ja-JP" altLang="en-US" sz="1050" b="1" dirty="0"/>
              <a:t>（案）作成業務</a:t>
            </a:r>
          </a:p>
        </p:txBody>
      </p:sp>
      <p:sp>
        <p:nvSpPr>
          <p:cNvPr id="2" name="正方形/長方形 1"/>
          <p:cNvSpPr/>
          <p:nvPr/>
        </p:nvSpPr>
        <p:spPr>
          <a:xfrm>
            <a:off x="5804189" y="789289"/>
            <a:ext cx="2492990" cy="276999"/>
          </a:xfrm>
          <a:prstGeom prst="rect">
            <a:avLst/>
          </a:prstGeom>
        </p:spPr>
        <p:txBody>
          <a:bodyPr wrap="none">
            <a:spAutoFit/>
          </a:bodyPr>
          <a:lstStyle/>
          <a:p>
            <a:pPr lvl="0">
              <a:defRPr/>
            </a:pPr>
            <a:r>
              <a:rPr lang="zh-TW" altLang="en-US" sz="1200" dirty="0">
                <a:latin typeface="Meiryo UI" pitchFamily="50" charset="-128"/>
                <a:ea typeface="Meiryo UI" pitchFamily="50" charset="-128"/>
                <a:cs typeface="Meiryo UI" pitchFamily="50" charset="-128"/>
              </a:rPr>
              <a:t>事業実施年度</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2014</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～住宅・建築物の省エネ化～</a:t>
            </a:r>
            <a:endParaRPr lang="en-US" altLang="ja-JP" sz="1400" dirty="0" smtClean="0">
              <a:solidFill>
                <a:schemeClr val="bg1"/>
              </a:solidFill>
              <a:ea typeface="HGP創英角ｺﾞｼｯｸUB" pitchFamily="50" charset="-128"/>
              <a:cs typeface="ＭＳ Ｐゴシック" charset="-128"/>
            </a:endParaRPr>
          </a:p>
        </p:txBody>
      </p:sp>
    </p:spTree>
    <p:extLst>
      <p:ext uri="{BB962C8B-B14F-4D97-AF65-F5344CB8AC3E}">
        <p14:creationId xmlns:p14="http://schemas.microsoft.com/office/powerpoint/2010/main" val="2435152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～電力ピーク需要の抑制～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62</a:t>
            </a:r>
            <a:endParaRPr kumimoji="1" lang="ja-JP" altLang="en-US" b="1" dirty="0"/>
          </a:p>
        </p:txBody>
      </p:sp>
      <p:sp>
        <p:nvSpPr>
          <p:cNvPr id="54" name="角丸四角形 53"/>
          <p:cNvSpPr/>
          <p:nvPr/>
        </p:nvSpPr>
        <p:spPr>
          <a:xfrm>
            <a:off x="344488" y="764705"/>
            <a:ext cx="2952327"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夏期・冬期の節電対策</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11" name="Picture 2" descr="X:\ユーザ作業用フォルダ\02◆環境学習\02- 環境月間、節電、ECOフェスティバル等\11　節電の啓発\H25夏・冬の節電\HP\夏\setuden_action.jpg"/>
          <p:cNvPicPr>
            <a:picLocks noChangeAspect="1" noChangeArrowheads="1"/>
          </p:cNvPicPr>
          <p:nvPr/>
        </p:nvPicPr>
        <p:blipFill>
          <a:blip r:embed="rId2" cstate="print"/>
          <a:srcRect/>
          <a:stretch>
            <a:fillRect/>
          </a:stretch>
        </p:blipFill>
        <p:spPr bwMode="auto">
          <a:xfrm>
            <a:off x="7792116" y="5949280"/>
            <a:ext cx="2005087" cy="891150"/>
          </a:xfrm>
          <a:prstGeom prst="rect">
            <a:avLst/>
          </a:prstGeom>
          <a:noFill/>
        </p:spPr>
      </p:pic>
      <p:sp>
        <p:nvSpPr>
          <p:cNvPr id="15" name="テキスト ボックス 14"/>
          <p:cNvSpPr txBox="1"/>
          <p:nvPr/>
        </p:nvSpPr>
        <p:spPr>
          <a:xfrm>
            <a:off x="344487" y="3758407"/>
            <a:ext cx="4536504" cy="307777"/>
          </a:xfrm>
          <a:prstGeom prst="rect">
            <a:avLst/>
          </a:prstGeom>
          <a:noFill/>
        </p:spPr>
        <p:txBody>
          <a:bodyPr wrap="square" rtlCol="0">
            <a:spAutoFit/>
          </a:bodyPr>
          <a:lstStyle/>
          <a:p>
            <a:pPr marL="87313" indent="-87313"/>
            <a:r>
              <a:rPr lang="ja-JP" altLang="en-US" sz="1400" dirty="0" smtClean="0">
                <a:latin typeface="Meiryo UI" pitchFamily="50" charset="-128"/>
                <a:ea typeface="Meiryo UI" pitchFamily="50" charset="-128"/>
                <a:cs typeface="Meiryo UI" pitchFamily="50" charset="-128"/>
              </a:rPr>
              <a:t>＜関西電力管内における節電目標と実績＞</a:t>
            </a:r>
            <a:endParaRPr lang="ja-JP" altLang="en-US" sz="1400" dirty="0">
              <a:latin typeface="Meiryo UI" pitchFamily="50" charset="-128"/>
              <a:ea typeface="Meiryo UI" pitchFamily="50" charset="-128"/>
              <a:cs typeface="Meiryo UI" pitchFamily="50" charset="-128"/>
            </a:endParaRPr>
          </a:p>
        </p:txBody>
      </p:sp>
      <p:sp>
        <p:nvSpPr>
          <p:cNvPr id="4" name="角丸四角形 3"/>
          <p:cNvSpPr/>
          <p:nvPr/>
        </p:nvSpPr>
        <p:spPr>
          <a:xfrm>
            <a:off x="128465" y="620688"/>
            <a:ext cx="9704460"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7" name="テキスト ボックス 28"/>
          <p:cNvSpPr txBox="1">
            <a:spLocks noChangeArrowheads="1"/>
          </p:cNvSpPr>
          <p:nvPr/>
        </p:nvSpPr>
        <p:spPr bwMode="auto">
          <a:xfrm>
            <a:off x="344487" y="1311272"/>
            <a:ext cx="9452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◆電力需要</a:t>
            </a:r>
            <a:r>
              <a:rPr lang="ja-JP" altLang="en-US" b="0" i="0" dirty="0">
                <a:latin typeface="Meiryo UI" pitchFamily="50" charset="-128"/>
                <a:ea typeface="Meiryo UI" pitchFamily="50" charset="-128"/>
                <a:cs typeface="Meiryo UI" pitchFamily="50" charset="-128"/>
              </a:rPr>
              <a:t>が高まる夏期・冬期に</a:t>
            </a:r>
            <a:r>
              <a:rPr lang="ja-JP" altLang="en-US" b="0" i="0" dirty="0" smtClean="0">
                <a:latin typeface="Meiryo UI" pitchFamily="50" charset="-128"/>
                <a:ea typeface="Meiryo UI" pitchFamily="50" charset="-128"/>
                <a:cs typeface="Meiryo UI" pitchFamily="50" charset="-128"/>
              </a:rPr>
              <a:t>おいて、住民サービスへの影響を避けつつ目標を掲げ、大阪市施設に</a:t>
            </a:r>
            <a:r>
              <a:rPr lang="ja-JP" altLang="en-US" b="0" i="0" dirty="0">
                <a:latin typeface="Meiryo UI" pitchFamily="50" charset="-128"/>
                <a:ea typeface="Meiryo UI" pitchFamily="50" charset="-128"/>
                <a:cs typeface="Meiryo UI" pitchFamily="50" charset="-128"/>
              </a:rPr>
              <a:t>おいて、冷暖房負荷の</a:t>
            </a:r>
            <a:r>
              <a:rPr lang="ja-JP" altLang="en-US" b="0" i="0" dirty="0" smtClean="0">
                <a:latin typeface="Meiryo UI" pitchFamily="50" charset="-128"/>
                <a:ea typeface="Meiryo UI" pitchFamily="50" charset="-128"/>
                <a:cs typeface="Meiryo UI" pitchFamily="50" charset="-128"/>
              </a:rPr>
              <a:t>低減や不要</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照明の消灯などの節電対策を実施しました。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◆関西</a:t>
            </a:r>
            <a:r>
              <a:rPr lang="ja-JP" altLang="en-US" b="0" i="0" dirty="0">
                <a:latin typeface="Meiryo UI" pitchFamily="50" charset="-128"/>
                <a:ea typeface="Meiryo UI" pitchFamily="50" charset="-128"/>
                <a:cs typeface="Meiryo UI" pitchFamily="50" charset="-128"/>
              </a:rPr>
              <a:t>広域連合や関西電力株式会社と連携し、ホームページや広報紙などを通じて</a:t>
            </a:r>
            <a:r>
              <a:rPr lang="ja-JP" altLang="en-US" b="0" i="0" dirty="0" smtClean="0">
                <a:latin typeface="Meiryo UI" pitchFamily="50" charset="-128"/>
                <a:ea typeface="Meiryo UI" pitchFamily="50" charset="-128"/>
                <a:cs typeface="Meiryo UI" pitchFamily="50" charset="-128"/>
              </a:rPr>
              <a:t>、家庭</a:t>
            </a:r>
            <a:r>
              <a:rPr lang="ja-JP" altLang="en-US" b="0" i="0" dirty="0">
                <a:latin typeface="Meiryo UI" pitchFamily="50" charset="-128"/>
                <a:ea typeface="Meiryo UI" pitchFamily="50" charset="-128"/>
                <a:cs typeface="Meiryo UI" pitchFamily="50" charset="-128"/>
              </a:rPr>
              <a:t>や企業での具体的な取リ組み方法を紹介</a:t>
            </a:r>
            <a:r>
              <a:rPr lang="ja-JP" altLang="en-US" b="0" i="0" dirty="0" smtClean="0">
                <a:latin typeface="Meiryo UI" pitchFamily="50" charset="-128"/>
                <a:ea typeface="Meiryo UI" pitchFamily="50" charset="-128"/>
                <a:cs typeface="Meiryo UI" pitchFamily="50" charset="-128"/>
              </a:rPr>
              <a:t>するなど、</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節電</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呼びかけました。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◆夏季</a:t>
            </a:r>
            <a:r>
              <a:rPr lang="ja-JP" altLang="en-US" b="0" i="0" dirty="0">
                <a:latin typeface="Meiryo UI" pitchFamily="50" charset="-128"/>
                <a:ea typeface="Meiryo UI" pitchFamily="50" charset="-128"/>
                <a:cs typeface="Meiryo UI" pitchFamily="50" charset="-128"/>
              </a:rPr>
              <a:t>には、関西広域連合とともに、電力使用量が多い平日の昼間に家庭での電力消費</a:t>
            </a:r>
            <a:r>
              <a:rPr lang="ja-JP" altLang="en-US" b="0" i="0" dirty="0" smtClean="0">
                <a:latin typeface="Meiryo UI" pitchFamily="50" charset="-128"/>
                <a:ea typeface="Meiryo UI" pitchFamily="50" charset="-128"/>
                <a:cs typeface="Meiryo UI" pitchFamily="50" charset="-128"/>
              </a:rPr>
              <a:t>を抑制</a:t>
            </a:r>
            <a:r>
              <a:rPr lang="ja-JP" altLang="en-US" b="0" i="0" dirty="0">
                <a:latin typeface="Meiryo UI" pitchFamily="50" charset="-128"/>
                <a:ea typeface="Meiryo UI" pitchFamily="50" charset="-128"/>
                <a:cs typeface="Meiryo UI" pitchFamily="50" charset="-128"/>
              </a:rPr>
              <a:t>するため、公共施設の利用料を割り引くなど、家族がそろって外出することを促す「家族</a:t>
            </a:r>
            <a:r>
              <a:rPr lang="ja-JP" altLang="en-US" b="0" i="0" dirty="0" smtClean="0">
                <a:latin typeface="Meiryo UI" pitchFamily="50" charset="-128"/>
                <a:ea typeface="Meiryo UI" pitchFamily="50" charset="-128"/>
                <a:cs typeface="Meiryo UI" pitchFamily="50" charset="-128"/>
              </a:rPr>
              <a:t>でお出かけ</a:t>
            </a:r>
            <a:r>
              <a:rPr lang="ja-JP" altLang="en-US" b="0" i="0" dirty="0">
                <a:latin typeface="Meiryo UI" pitchFamily="50" charset="-128"/>
                <a:ea typeface="Meiryo UI" pitchFamily="50" charset="-128"/>
                <a:cs typeface="Meiryo UI" pitchFamily="50" charset="-128"/>
              </a:rPr>
              <a:t>節電キャンペーン」を</a:t>
            </a:r>
            <a:r>
              <a:rPr lang="ja-JP" altLang="en-US" b="0" i="0" dirty="0" smtClean="0">
                <a:latin typeface="Meiryo UI" pitchFamily="50" charset="-128"/>
                <a:ea typeface="Meiryo UI" pitchFamily="50" charset="-128"/>
                <a:cs typeface="Meiryo UI" pitchFamily="50" charset="-128"/>
              </a:rPr>
              <a:t>開催したほか</a:t>
            </a:r>
            <a:r>
              <a:rPr lang="ja-JP" altLang="en-US" b="0" i="0" dirty="0">
                <a:latin typeface="Meiryo UI" pitchFamily="50" charset="-128"/>
                <a:ea typeface="Meiryo UI" pitchFamily="50" charset="-128"/>
                <a:cs typeface="Meiryo UI" pitchFamily="50" charset="-128"/>
              </a:rPr>
              <a:t>、「夏季の適正冷房と軽装勤務」の取組</a:t>
            </a:r>
            <a:r>
              <a:rPr lang="ja-JP" altLang="en-US" b="0" i="0" dirty="0" smtClean="0">
                <a:latin typeface="Meiryo UI" pitchFamily="50" charset="-128"/>
                <a:ea typeface="Meiryo UI" pitchFamily="50" charset="-128"/>
                <a:cs typeface="Meiryo UI" pitchFamily="50" charset="-128"/>
              </a:rPr>
              <a:t>を実施しました。</a:t>
            </a:r>
            <a:endParaRPr lang="en-US" altLang="ja-JP" b="0" i="0" dirty="0" smtClean="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73010" y="6233272"/>
            <a:ext cx="46707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eaLnBrk="1" hangingPunct="1"/>
            <a:r>
              <a:rPr lang="ja-JP" altLang="en-US" sz="100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１　節電目標・・・</a:t>
            </a:r>
            <a:r>
              <a:rPr lang="en-US" altLang="ja-JP" sz="1050" b="0" i="0" dirty="0" smtClean="0">
                <a:latin typeface="Meiryo UI" pitchFamily="50" charset="-128"/>
                <a:ea typeface="Meiryo UI" pitchFamily="50" charset="-128"/>
                <a:cs typeface="Meiryo UI" pitchFamily="50" charset="-128"/>
              </a:rPr>
              <a:t>2012</a:t>
            </a:r>
            <a:r>
              <a:rPr lang="ja-JP" altLang="en-US" sz="1050" b="0" i="0" dirty="0" smtClean="0">
                <a:latin typeface="Meiryo UI" pitchFamily="50" charset="-128"/>
                <a:ea typeface="Meiryo UI" pitchFamily="50" charset="-128"/>
                <a:cs typeface="Meiryo UI" pitchFamily="50" charset="-128"/>
              </a:rPr>
              <a:t>年度夏季または冬季の電力使用実績と比較した削減率</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２　実績･･･夏季は</a:t>
            </a:r>
            <a:r>
              <a:rPr lang="en-US" altLang="ja-JP" sz="1050" b="0" i="0" dirty="0" smtClean="0">
                <a:latin typeface="Meiryo UI" pitchFamily="50" charset="-128"/>
                <a:ea typeface="Meiryo UI" pitchFamily="50" charset="-128"/>
                <a:cs typeface="Meiryo UI" pitchFamily="50" charset="-128"/>
              </a:rPr>
              <a:t>14</a:t>
            </a:r>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15</a:t>
            </a:r>
            <a:r>
              <a:rPr lang="ja-JP" altLang="en-US" sz="1050" b="0" i="0" dirty="0" smtClean="0">
                <a:latin typeface="Meiryo UI" pitchFamily="50" charset="-128"/>
                <a:ea typeface="Meiryo UI" pitchFamily="50" charset="-128"/>
                <a:cs typeface="Meiryo UI" pitchFamily="50" charset="-128"/>
              </a:rPr>
              <a:t>時、冬季</a:t>
            </a:r>
            <a:r>
              <a:rPr lang="ja-JP" altLang="en-US" sz="1050" b="0" i="0" dirty="0">
                <a:latin typeface="Meiryo UI" pitchFamily="50" charset="-128"/>
                <a:ea typeface="Meiryo UI" pitchFamily="50" charset="-128"/>
                <a:cs typeface="Meiryo UI" pitchFamily="50" charset="-128"/>
              </a:rPr>
              <a:t>は</a:t>
            </a:r>
            <a:r>
              <a:rPr lang="en-US" altLang="ja-JP" sz="1050" b="0" i="0" dirty="0" smtClean="0">
                <a:latin typeface="Meiryo UI" pitchFamily="50" charset="-128"/>
                <a:ea typeface="Meiryo UI" pitchFamily="50" charset="-128"/>
                <a:cs typeface="Meiryo UI" pitchFamily="50" charset="-128"/>
              </a:rPr>
              <a:t>9</a:t>
            </a:r>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10</a:t>
            </a:r>
            <a:r>
              <a:rPr lang="ja-JP" altLang="en-US" sz="1050" b="0" i="0" dirty="0" smtClean="0">
                <a:latin typeface="Meiryo UI" pitchFamily="50" charset="-128"/>
                <a:ea typeface="Meiryo UI" pitchFamily="50" charset="-128"/>
                <a:cs typeface="Meiryo UI" pitchFamily="50" charset="-128"/>
              </a:rPr>
              <a:t>時及び</a:t>
            </a:r>
            <a:r>
              <a:rPr lang="en-US" altLang="ja-JP" sz="1050" b="0" i="0" dirty="0" smtClean="0">
                <a:latin typeface="Meiryo UI" pitchFamily="50" charset="-128"/>
                <a:ea typeface="Meiryo UI" pitchFamily="50" charset="-128"/>
                <a:cs typeface="Meiryo UI" pitchFamily="50" charset="-128"/>
              </a:rPr>
              <a:t>18</a:t>
            </a:r>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19</a:t>
            </a:r>
            <a:r>
              <a:rPr lang="ja-JP" altLang="en-US" sz="1050" b="0" i="0" dirty="0" smtClean="0">
                <a:latin typeface="Meiryo UI" pitchFamily="50" charset="-128"/>
                <a:ea typeface="Meiryo UI" pitchFamily="50" charset="-128"/>
                <a:cs typeface="Meiryo UI" pitchFamily="50" charset="-128"/>
              </a:rPr>
              <a:t>時の平均削減率</a:t>
            </a:r>
            <a:endParaRPr lang="en-US" altLang="ja-JP" sz="1050" b="0" i="0" dirty="0" smtClean="0">
              <a:latin typeface="Meiryo UI" pitchFamily="50" charset="-128"/>
              <a:ea typeface="Meiryo UI" pitchFamily="50" charset="-128"/>
              <a:cs typeface="Meiryo UI" pitchFamily="50" charset="-128"/>
            </a:endParaRPr>
          </a:p>
        </p:txBody>
      </p:sp>
      <p:sp>
        <p:nvSpPr>
          <p:cNvPr id="17" name="テキスト ボックス 16"/>
          <p:cNvSpPr txBox="1"/>
          <p:nvPr/>
        </p:nvSpPr>
        <p:spPr>
          <a:xfrm>
            <a:off x="3512838" y="760059"/>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2016</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1082866929"/>
              </p:ext>
            </p:extLst>
          </p:nvPr>
        </p:nvGraphicFramePr>
        <p:xfrm>
          <a:off x="5097010" y="3088768"/>
          <a:ext cx="4500302" cy="640080"/>
        </p:xfrm>
        <a:graphic>
          <a:graphicData uri="http://schemas.openxmlformats.org/drawingml/2006/table">
            <a:tbl>
              <a:tblPr firstRow="1" bandRow="1">
                <a:tableStyleId>{5940675A-B579-460E-94D1-54222C63F5DA}</a:tableStyleId>
              </a:tblPr>
              <a:tblGrid>
                <a:gridCol w="897052">
                  <a:extLst>
                    <a:ext uri="{9D8B030D-6E8A-4147-A177-3AD203B41FA5}">
                      <a16:colId xmlns:a16="http://schemas.microsoft.com/office/drawing/2014/main" val="3757262113"/>
                    </a:ext>
                  </a:extLst>
                </a:gridCol>
                <a:gridCol w="514750">
                  <a:extLst>
                    <a:ext uri="{9D8B030D-6E8A-4147-A177-3AD203B41FA5}">
                      <a16:colId xmlns:a16="http://schemas.microsoft.com/office/drawing/2014/main" val="571156813"/>
                    </a:ext>
                  </a:extLst>
                </a:gridCol>
                <a:gridCol w="514750">
                  <a:extLst>
                    <a:ext uri="{9D8B030D-6E8A-4147-A177-3AD203B41FA5}">
                      <a16:colId xmlns:a16="http://schemas.microsoft.com/office/drawing/2014/main" val="3454114473"/>
                    </a:ext>
                  </a:extLst>
                </a:gridCol>
                <a:gridCol w="514750">
                  <a:extLst>
                    <a:ext uri="{9D8B030D-6E8A-4147-A177-3AD203B41FA5}">
                      <a16:colId xmlns:a16="http://schemas.microsoft.com/office/drawing/2014/main" val="2027108342"/>
                    </a:ext>
                  </a:extLst>
                </a:gridCol>
                <a:gridCol w="514750">
                  <a:extLst>
                    <a:ext uri="{9D8B030D-6E8A-4147-A177-3AD203B41FA5}">
                      <a16:colId xmlns:a16="http://schemas.microsoft.com/office/drawing/2014/main" val="3165606589"/>
                    </a:ext>
                  </a:extLst>
                </a:gridCol>
                <a:gridCol w="514750">
                  <a:extLst>
                    <a:ext uri="{9D8B030D-6E8A-4147-A177-3AD203B41FA5}">
                      <a16:colId xmlns:a16="http://schemas.microsoft.com/office/drawing/2014/main" val="1881460598"/>
                    </a:ext>
                  </a:extLst>
                </a:gridCol>
                <a:gridCol w="514750">
                  <a:extLst>
                    <a:ext uri="{9D8B030D-6E8A-4147-A177-3AD203B41FA5}">
                      <a16:colId xmlns:a16="http://schemas.microsoft.com/office/drawing/2014/main" val="187762669"/>
                    </a:ext>
                  </a:extLst>
                </a:gridCol>
                <a:gridCol w="514750">
                  <a:extLst>
                    <a:ext uri="{9D8B030D-6E8A-4147-A177-3AD203B41FA5}">
                      <a16:colId xmlns:a16="http://schemas.microsoft.com/office/drawing/2014/main" val="1048080768"/>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参加施設</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施設</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bl>
          </a:graphicData>
        </a:graphic>
      </p:graphicFrame>
      <p:sp>
        <p:nvSpPr>
          <p:cNvPr id="14" name="テキスト ボックス 13"/>
          <p:cNvSpPr txBox="1"/>
          <p:nvPr/>
        </p:nvSpPr>
        <p:spPr>
          <a:xfrm>
            <a:off x="4988909" y="2833785"/>
            <a:ext cx="298918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大阪市</a:t>
            </a:r>
            <a:r>
              <a:rPr lang="ja-JP" altLang="en-US" sz="1000" dirty="0">
                <a:latin typeface="Meiryo UI" pitchFamily="50" charset="-128"/>
                <a:ea typeface="Meiryo UI" pitchFamily="50" charset="-128"/>
                <a:cs typeface="Meiryo UI" pitchFamily="50" charset="-128"/>
              </a:rPr>
              <a:t>実績＞家族でお出かけ節電</a:t>
            </a:r>
            <a:r>
              <a:rPr lang="ja-JP" altLang="en-US" sz="1000" dirty="0" smtClean="0">
                <a:latin typeface="Meiryo UI" pitchFamily="50" charset="-128"/>
                <a:ea typeface="Meiryo UI" pitchFamily="50" charset="-128"/>
                <a:cs typeface="Meiryo UI" pitchFamily="50" charset="-128"/>
              </a:rPr>
              <a:t>キャンペーン</a:t>
            </a:r>
            <a:endParaRPr lang="ja-JP" altLang="en-US" sz="100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8891709" y="281875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546811330"/>
              </p:ext>
            </p:extLst>
          </p:nvPr>
        </p:nvGraphicFramePr>
        <p:xfrm>
          <a:off x="1029614" y="4104022"/>
          <a:ext cx="6464617" cy="1981200"/>
        </p:xfrm>
        <a:graphic>
          <a:graphicData uri="http://schemas.openxmlformats.org/drawingml/2006/table">
            <a:tbl>
              <a:tblPr firstRow="1" bandRow="1">
                <a:tableStyleId>{5940675A-B579-460E-94D1-54222C63F5DA}</a:tableStyleId>
              </a:tblPr>
              <a:tblGrid>
                <a:gridCol w="479743">
                  <a:extLst>
                    <a:ext uri="{9D8B030D-6E8A-4147-A177-3AD203B41FA5}">
                      <a16:colId xmlns:a16="http://schemas.microsoft.com/office/drawing/2014/main" val="3757262113"/>
                    </a:ext>
                  </a:extLst>
                </a:gridCol>
                <a:gridCol w="516255">
                  <a:extLst>
                    <a:ext uri="{9D8B030D-6E8A-4147-A177-3AD203B41FA5}">
                      <a16:colId xmlns:a16="http://schemas.microsoft.com/office/drawing/2014/main" val="571156813"/>
                    </a:ext>
                  </a:extLst>
                </a:gridCol>
                <a:gridCol w="516255">
                  <a:extLst>
                    <a:ext uri="{9D8B030D-6E8A-4147-A177-3AD203B41FA5}">
                      <a16:colId xmlns:a16="http://schemas.microsoft.com/office/drawing/2014/main" val="3454114473"/>
                    </a:ext>
                  </a:extLst>
                </a:gridCol>
                <a:gridCol w="770255">
                  <a:extLst>
                    <a:ext uri="{9D8B030D-6E8A-4147-A177-3AD203B41FA5}">
                      <a16:colId xmlns:a16="http://schemas.microsoft.com/office/drawing/2014/main" val="2027108342"/>
                    </a:ext>
                  </a:extLst>
                </a:gridCol>
                <a:gridCol w="479743">
                  <a:extLst>
                    <a:ext uri="{9D8B030D-6E8A-4147-A177-3AD203B41FA5}">
                      <a16:colId xmlns:a16="http://schemas.microsoft.com/office/drawing/2014/main" val="346158796"/>
                    </a:ext>
                  </a:extLst>
                </a:gridCol>
                <a:gridCol w="516255">
                  <a:extLst>
                    <a:ext uri="{9D8B030D-6E8A-4147-A177-3AD203B41FA5}">
                      <a16:colId xmlns:a16="http://schemas.microsoft.com/office/drawing/2014/main" val="1555019360"/>
                    </a:ext>
                  </a:extLst>
                </a:gridCol>
                <a:gridCol w="717867">
                  <a:extLst>
                    <a:ext uri="{9D8B030D-6E8A-4147-A177-3AD203B41FA5}">
                      <a16:colId xmlns:a16="http://schemas.microsoft.com/office/drawing/2014/main" val="2622963625"/>
                    </a:ext>
                  </a:extLst>
                </a:gridCol>
                <a:gridCol w="516255">
                  <a:extLst>
                    <a:ext uri="{9D8B030D-6E8A-4147-A177-3AD203B41FA5}">
                      <a16:colId xmlns:a16="http://schemas.microsoft.com/office/drawing/2014/main" val="2361138350"/>
                    </a:ext>
                  </a:extLst>
                </a:gridCol>
                <a:gridCol w="717867">
                  <a:extLst>
                    <a:ext uri="{9D8B030D-6E8A-4147-A177-3AD203B41FA5}">
                      <a16:colId xmlns:a16="http://schemas.microsoft.com/office/drawing/2014/main" val="359953977"/>
                    </a:ext>
                  </a:extLst>
                </a:gridCol>
                <a:gridCol w="516255">
                  <a:extLst>
                    <a:ext uri="{9D8B030D-6E8A-4147-A177-3AD203B41FA5}">
                      <a16:colId xmlns:a16="http://schemas.microsoft.com/office/drawing/2014/main" val="4243884513"/>
                    </a:ext>
                  </a:extLst>
                </a:gridCol>
                <a:gridCol w="717867">
                  <a:extLst>
                    <a:ext uri="{9D8B030D-6E8A-4147-A177-3AD203B41FA5}">
                      <a16:colId xmlns:a16="http://schemas.microsoft.com/office/drawing/2014/main" val="3532076256"/>
                    </a:ext>
                  </a:extLst>
                </a:gridCol>
              </a:tblGrid>
              <a:tr h="198120">
                <a:tc row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2011</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2012</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2013</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2014</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2015</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924137430"/>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節電</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目標</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１</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p>
                      <a:pPr algn="ctr"/>
                      <a:r>
                        <a:rPr kumimoji="1" lang="ja-JP" altLang="en-US" sz="1000" dirty="0" smtClean="0">
                          <a:latin typeface="Meiryo UI" panose="020B0604030504040204" pitchFamily="50" charset="-128"/>
                          <a:ea typeface="Meiryo UI" panose="020B0604030504040204" pitchFamily="50" charset="-128"/>
                        </a:rPr>
                        <a:t>以上</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p>
                    <a:p>
                      <a:pPr algn="ctr"/>
                      <a:r>
                        <a:rPr kumimoji="1" lang="ja-JP" altLang="en-US" sz="1000" dirty="0" smtClean="0">
                          <a:latin typeface="Meiryo UI" panose="020B0604030504040204" pitchFamily="50" charset="-128"/>
                          <a:ea typeface="Meiryo UI" panose="020B0604030504040204" pitchFamily="50" charset="-128"/>
                        </a:rPr>
                        <a:t>大飯</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稼働後</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10%</a:t>
                      </a:r>
                      <a:r>
                        <a:rPr kumimoji="1" lang="ja-JP" altLang="en-US" sz="1000" dirty="0" smtClean="0">
                          <a:latin typeface="Meiryo UI" panose="020B0604030504040204" pitchFamily="50" charset="-128"/>
                          <a:ea typeface="Meiryo UI" panose="020B0604030504040204" pitchFamily="50" charset="-128"/>
                        </a:rPr>
                        <a:t>以上</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11%</a:t>
                      </a:r>
                    </a:p>
                    <a:p>
                      <a:pPr algn="ctr"/>
                      <a:r>
                        <a:rPr kumimoji="1" lang="ja-JP" altLang="en-US" sz="1000" dirty="0" smtClean="0">
                          <a:latin typeface="Meiryo UI" panose="020B0604030504040204" pitchFamily="50" charset="-128"/>
                          <a:ea typeface="Meiryo UI" panose="020B0604030504040204" pitchFamily="50" charset="-128"/>
                        </a:rPr>
                        <a:t>以上</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98120">
                <a:tc rowSpan="2">
                  <a:txBody>
                    <a:bodyPr/>
                    <a:lstStyle/>
                    <a:p>
                      <a:pPr algn="ctr"/>
                      <a:r>
                        <a:rPr kumimoji="1" lang="ja-JP" altLang="en-US" sz="1000" dirty="0" smtClean="0">
                          <a:latin typeface="Meiryo UI" panose="020B0604030504040204" pitchFamily="50" charset="-128"/>
                          <a:ea typeface="Meiryo UI" panose="020B0604030504040204" pitchFamily="50" charset="-128"/>
                        </a:rPr>
                        <a:t>実績</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２</a:t>
                      </a:r>
                      <a:endParaRPr kumimoji="1" lang="en-US" altLang="ja-JP" sz="1000"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5%</a:t>
                      </a:r>
                    </a:p>
                    <a:p>
                      <a:pPr algn="ctr"/>
                      <a:r>
                        <a:rPr kumimoji="1" lang="ja-JP" altLang="en-US" sz="1000" dirty="0" smtClean="0">
                          <a:latin typeface="Meiryo UI" panose="020B0604030504040204" pitchFamily="50" charset="-128"/>
                          <a:ea typeface="Meiryo UI" panose="020B0604030504040204" pitchFamily="50" charset="-128"/>
                        </a:rPr>
                        <a:t>削減</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5%</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11%</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6%</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11%</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朝</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13%</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朝</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17%</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朝</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9812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夕</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夕</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14%</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夕</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128076"/>
                  </a:ext>
                </a:extLst>
              </a:tr>
            </a:tbl>
          </a:graphicData>
        </a:graphic>
      </p:graphicFrame>
      <p:sp>
        <p:nvSpPr>
          <p:cNvPr id="21" name="テキスト ボックス 20"/>
          <p:cNvSpPr txBox="1"/>
          <p:nvPr/>
        </p:nvSpPr>
        <p:spPr>
          <a:xfrm>
            <a:off x="7061738" y="385254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775295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2" descr="2"/>
          <p:cNvPicPr>
            <a:picLocks noChangeAspect="1" noChangeArrowheads="1"/>
          </p:cNvPicPr>
          <p:nvPr/>
        </p:nvPicPr>
        <p:blipFill>
          <a:blip r:embed="rId2" cstate="print"/>
          <a:srcRect/>
          <a:stretch>
            <a:fillRect/>
          </a:stretch>
        </p:blipFill>
        <p:spPr bwMode="auto">
          <a:xfrm>
            <a:off x="3923856" y="1359360"/>
            <a:ext cx="5904869" cy="5019139"/>
          </a:xfrm>
          <a:prstGeom prst="rect">
            <a:avLst/>
          </a:prstGeom>
          <a:noFill/>
          <a:ln w="9525">
            <a:noFill/>
            <a:miter lim="800000"/>
            <a:headEnd/>
            <a:tailEnd/>
          </a:ln>
        </p:spPr>
      </p:pic>
      <p:sp>
        <p:nvSpPr>
          <p:cNvPr id="14" name="角丸四角形 13"/>
          <p:cNvSpPr/>
          <p:nvPr/>
        </p:nvSpPr>
        <p:spPr>
          <a:xfrm>
            <a:off x="90152" y="549033"/>
            <a:ext cx="9742773" cy="623171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endParaRPr lang="ja-JP" altLang="en-US" sz="1050" dirty="0">
              <a:latin typeface="Meiryo UI" pitchFamily="50" charset="-128"/>
              <a:ea typeface="Meiryo UI" pitchFamily="50" charset="-128"/>
              <a:cs typeface="Meiryo UI" pitchFamily="50" charset="-128"/>
            </a:endParaRPr>
          </a:p>
        </p:txBody>
      </p:sp>
      <p:sp>
        <p:nvSpPr>
          <p:cNvPr id="17" name="角丸四角形 16"/>
          <p:cNvSpPr/>
          <p:nvPr/>
        </p:nvSpPr>
        <p:spPr>
          <a:xfrm>
            <a:off x="136896" y="667925"/>
            <a:ext cx="3807992" cy="28918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咲洲地区スマートコミュニティ実証事業</a:t>
            </a:r>
          </a:p>
        </p:txBody>
      </p:sp>
      <p:sp>
        <p:nvSpPr>
          <p:cNvPr id="2060" name="テキスト ボックス 28"/>
          <p:cNvSpPr txBox="1">
            <a:spLocks noChangeArrowheads="1"/>
          </p:cNvSpPr>
          <p:nvPr/>
        </p:nvSpPr>
        <p:spPr bwMode="auto">
          <a:xfrm>
            <a:off x="90152" y="1371957"/>
            <a:ext cx="3807992" cy="2292935"/>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エネルギー需給の安定、防災力の向上を図るため、地区、街区レベルにおける先導的な環境負荷低減策として、電気や熱などの相互融通によるエネルギーの面的利用を促進するとともに、技術のパッケージ化による新たな事業の創出を</a:t>
            </a:r>
            <a:r>
              <a:rPr lang="ja-JP" altLang="en-US" sz="1300" dirty="0" smtClean="0">
                <a:latin typeface="Meiryo UI" pitchFamily="50" charset="-128"/>
                <a:ea typeface="Meiryo UI" pitchFamily="50" charset="-128"/>
                <a:cs typeface="Meiryo UI" pitchFamily="50" charset="-128"/>
              </a:rPr>
              <a:t>目指しました。</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関西イノベーション国際戦略総合特区の中核事業に位置付けられていることから、規制緩和や補助制度を最大限に活用し、鉄道を利用したエネルギーネットワークを中心としたスマートコミュニティの構築を</a:t>
            </a:r>
            <a:r>
              <a:rPr lang="ja-JP" altLang="en-US" sz="1300" dirty="0" smtClean="0">
                <a:latin typeface="Meiryo UI" pitchFamily="50" charset="-128"/>
                <a:ea typeface="Meiryo UI" pitchFamily="50" charset="-128"/>
                <a:cs typeface="Meiryo UI" pitchFamily="50" charset="-128"/>
              </a:rPr>
              <a:t>行いました。</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p:txBody>
      </p:sp>
      <p:sp>
        <p:nvSpPr>
          <p:cNvPr id="18"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r>
              <a:rPr lang="ja-JP" altLang="en-US" sz="1400" dirty="0" smtClean="0">
                <a:solidFill>
                  <a:prstClr val="white"/>
                </a:solidFill>
                <a:latin typeface="Calibri"/>
                <a:ea typeface="HGP創英角ｺﾞｼｯｸUB" pitchFamily="50" charset="-128"/>
                <a:cs typeface="ＭＳ Ｐゴシック" charset="-128"/>
              </a:rPr>
              <a:t>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9" name="円/楕円 18"/>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63</a:t>
            </a:r>
            <a:endParaRPr kumimoji="1" lang="ja-JP" altLang="en-US" b="1" dirty="0"/>
          </a:p>
        </p:txBody>
      </p:sp>
      <p:sp>
        <p:nvSpPr>
          <p:cNvPr id="10" name="テキスト ボックス 9"/>
          <p:cNvSpPr txBox="1"/>
          <p:nvPr/>
        </p:nvSpPr>
        <p:spPr>
          <a:xfrm>
            <a:off x="4084538" y="723205"/>
            <a:ext cx="346184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12" name="正方形/長方形 11"/>
          <p:cNvSpPr/>
          <p:nvPr/>
        </p:nvSpPr>
        <p:spPr>
          <a:xfrm>
            <a:off x="220807" y="4382814"/>
            <a:ext cx="3584994" cy="221453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ja-JP" sz="1000" dirty="0">
                <a:solidFill>
                  <a:schemeClr val="tx1"/>
                </a:solidFill>
                <a:latin typeface="Meiryo UI" pitchFamily="50" charset="-128"/>
                <a:ea typeface="Meiryo UI" pitchFamily="50" charset="-128"/>
                <a:cs typeface="Meiryo UI" pitchFamily="50" charset="-128"/>
              </a:rPr>
              <a:t>コスモスクエア駅、</a:t>
            </a:r>
            <a:r>
              <a:rPr lang="en-US" altLang="ja-JP" sz="1000" dirty="0">
                <a:solidFill>
                  <a:schemeClr val="tx1"/>
                </a:solidFill>
                <a:latin typeface="Meiryo UI" pitchFamily="50" charset="-128"/>
                <a:ea typeface="Meiryo UI" pitchFamily="50" charset="-128"/>
                <a:cs typeface="Meiryo UI" pitchFamily="50" charset="-128"/>
              </a:rPr>
              <a:t>ATC</a:t>
            </a:r>
            <a:r>
              <a:rPr lang="ja-JP" altLang="ja-JP" sz="1000" dirty="0">
                <a:solidFill>
                  <a:schemeClr val="tx1"/>
                </a:solidFill>
                <a:latin typeface="Meiryo UI" pitchFamily="50" charset="-128"/>
                <a:ea typeface="Meiryo UI" pitchFamily="50" charset="-128"/>
                <a:cs typeface="Meiryo UI" pitchFamily="50" charset="-128"/>
              </a:rPr>
              <a:t>、大阪府咲洲庁舎、インテックス大阪</a:t>
            </a:r>
            <a:r>
              <a:rPr lang="ja-JP" altLang="ja-JP" sz="1000" dirty="0" smtClean="0">
                <a:solidFill>
                  <a:schemeClr val="tx1"/>
                </a:solidFill>
                <a:latin typeface="Meiryo UI" pitchFamily="50" charset="-128"/>
                <a:ea typeface="Meiryo UI" pitchFamily="50" charset="-128"/>
                <a:cs typeface="Meiryo UI" pitchFamily="50" charset="-128"/>
              </a:rPr>
              <a:t>の</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ja-JP"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において、</a:t>
            </a:r>
            <a:r>
              <a:rPr lang="ja-JP" altLang="ja-JP" sz="1000" dirty="0">
                <a:solidFill>
                  <a:schemeClr val="tx1"/>
                </a:solidFill>
                <a:latin typeface="Meiryo UI" pitchFamily="50" charset="-128"/>
                <a:ea typeface="Meiryo UI" pitchFamily="50" charset="-128"/>
                <a:cs typeface="Meiryo UI" pitchFamily="50" charset="-128"/>
              </a:rPr>
              <a:t>各種事業に必要な</a:t>
            </a:r>
            <a:r>
              <a:rPr lang="ja-JP" altLang="en-US" sz="1000" dirty="0">
                <a:solidFill>
                  <a:schemeClr val="tx1"/>
                </a:solidFill>
                <a:latin typeface="Meiryo UI" pitchFamily="50" charset="-128"/>
                <a:ea typeface="Meiryo UI" pitchFamily="50" charset="-128"/>
                <a:cs typeface="Meiryo UI" pitchFamily="50" charset="-128"/>
              </a:rPr>
              <a:t>要素技術の開発、</a:t>
            </a:r>
            <a:r>
              <a:rPr lang="ja-JP" altLang="ja-JP" sz="1000" dirty="0">
                <a:solidFill>
                  <a:schemeClr val="tx1"/>
                </a:solidFill>
                <a:latin typeface="Meiryo UI" pitchFamily="50" charset="-128"/>
                <a:ea typeface="Meiryo UI" pitchFamily="50" charset="-128"/>
                <a:cs typeface="Meiryo UI" pitchFamily="50" charset="-128"/>
              </a:rPr>
              <a:t>詳細</a:t>
            </a:r>
            <a:r>
              <a:rPr lang="ja-JP" altLang="en-US" sz="1000" dirty="0" smtClean="0">
                <a:solidFill>
                  <a:schemeClr val="tx1"/>
                </a:solidFill>
                <a:latin typeface="Meiryo UI" pitchFamily="50" charset="-128"/>
                <a:ea typeface="Meiryo UI" pitchFamily="50" charset="-128"/>
                <a:cs typeface="Meiryo UI" pitchFamily="50" charset="-128"/>
              </a:rPr>
              <a:t>な</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エネルギー</a:t>
            </a:r>
            <a:r>
              <a:rPr lang="ja-JP" altLang="en-US" sz="1000" dirty="0">
                <a:solidFill>
                  <a:schemeClr val="tx1"/>
                </a:solidFill>
                <a:latin typeface="Meiryo UI" pitchFamily="50" charset="-128"/>
                <a:ea typeface="Meiryo UI" pitchFamily="50" charset="-128"/>
                <a:cs typeface="Meiryo UI" pitchFamily="50" charset="-128"/>
              </a:rPr>
              <a:t>調査</a:t>
            </a:r>
            <a:r>
              <a:rPr lang="ja-JP" altLang="en-US" sz="1000" dirty="0" smtClean="0">
                <a:solidFill>
                  <a:schemeClr val="tx1"/>
                </a:solidFill>
                <a:latin typeface="Meiryo UI" pitchFamily="50" charset="-128"/>
                <a:ea typeface="Meiryo UI" pitchFamily="50" charset="-128"/>
                <a:cs typeface="Meiryo UI" pitchFamily="50" charset="-128"/>
              </a:rPr>
              <a:t>や</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ja-JP" sz="1000" dirty="0">
                <a:solidFill>
                  <a:schemeClr val="tx1"/>
                </a:solidFill>
                <a:latin typeface="Meiryo UI" pitchFamily="50" charset="-128"/>
                <a:ea typeface="Meiryo UI" pitchFamily="50" charset="-128"/>
                <a:cs typeface="Meiryo UI" pitchFamily="50" charset="-128"/>
              </a:rPr>
              <a:t>データ分析</a:t>
            </a:r>
            <a:r>
              <a:rPr lang="ja-JP" altLang="en-US" sz="1000" dirty="0">
                <a:solidFill>
                  <a:schemeClr val="tx1"/>
                </a:solidFill>
                <a:latin typeface="Meiryo UI" pitchFamily="50" charset="-128"/>
                <a:ea typeface="Meiryo UI" pitchFamily="50" charset="-128"/>
                <a:cs typeface="Meiryo UI" pitchFamily="50" charset="-128"/>
              </a:rPr>
              <a:t>並びに</a:t>
            </a:r>
            <a:r>
              <a:rPr lang="ja-JP" altLang="ja-JP" sz="1000" dirty="0">
                <a:solidFill>
                  <a:schemeClr val="tx1"/>
                </a:solidFill>
                <a:latin typeface="Meiryo UI" pitchFamily="50" charset="-128"/>
                <a:ea typeface="Meiryo UI" pitchFamily="50" charset="-128"/>
                <a:cs typeface="Meiryo UI" pitchFamily="50" charset="-128"/>
              </a:rPr>
              <a:t>実施</a:t>
            </a:r>
            <a:r>
              <a:rPr lang="ja-JP" altLang="ja-JP" sz="1000" dirty="0" smtClean="0">
                <a:solidFill>
                  <a:schemeClr val="tx1"/>
                </a:solidFill>
                <a:latin typeface="Meiryo UI" pitchFamily="50" charset="-128"/>
                <a:ea typeface="Meiryo UI" pitchFamily="50" charset="-128"/>
                <a:cs typeface="Meiryo UI" pitchFamily="50" charset="-128"/>
              </a:rPr>
              <a:t>設計を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その結果を踏まえ、インテックス大阪は熱源工事に</a:t>
            </a:r>
            <a:r>
              <a:rPr lang="ja-JP" altLang="en-US" sz="1000" dirty="0" smtClean="0">
                <a:solidFill>
                  <a:schemeClr val="tx1"/>
                </a:solidFill>
                <a:latin typeface="Meiryo UI" pitchFamily="50" charset="-128"/>
                <a:ea typeface="Meiryo UI" pitchFamily="50" charset="-128"/>
                <a:cs typeface="Meiryo UI" pitchFamily="50" charset="-128"/>
              </a:rPr>
              <a:t>着手。</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ATC</a:t>
            </a:r>
            <a:r>
              <a:rPr lang="ja-JP" altLang="en-US" sz="1000" dirty="0">
                <a:solidFill>
                  <a:schemeClr val="tx1"/>
                </a:solidFill>
                <a:latin typeface="Meiryo UI" pitchFamily="50" charset="-128"/>
                <a:ea typeface="Meiryo UI" pitchFamily="50" charset="-128"/>
                <a:cs typeface="Meiryo UI" pitchFamily="50" charset="-128"/>
              </a:rPr>
              <a:t>ー</a:t>
            </a:r>
            <a:r>
              <a:rPr lang="ja-JP" altLang="ja-JP" sz="1000" dirty="0">
                <a:solidFill>
                  <a:schemeClr val="tx1"/>
                </a:solidFill>
                <a:latin typeface="Meiryo UI" pitchFamily="50" charset="-128"/>
                <a:ea typeface="Meiryo UI" pitchFamily="50" charset="-128"/>
                <a:cs typeface="Meiryo UI" pitchFamily="50" charset="-128"/>
              </a:rPr>
              <a:t>大阪府咲洲庁舎</a:t>
            </a:r>
            <a:r>
              <a:rPr lang="ja-JP" altLang="en-US" sz="1000" dirty="0">
                <a:solidFill>
                  <a:schemeClr val="tx1"/>
                </a:solidFill>
                <a:latin typeface="Meiryo UI" pitchFamily="50" charset="-128"/>
                <a:ea typeface="Meiryo UI" pitchFamily="50" charset="-128"/>
                <a:cs typeface="Meiryo UI" pitchFamily="50" charset="-128"/>
              </a:rPr>
              <a:t>間での熱融通実証実験の開始。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実測データをもとに、実事業化により期待できる効果を検討。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事業化に向けた課題の整理および事業主体の検討。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他地域への展開可能性の調査</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・データ測定の継続</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・実証事業成果のとりまとめ</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28192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プランの進捗状況</a:t>
            </a:r>
            <a:endParaRPr lang="ja-JP" altLang="en-US" sz="3600" dirty="0">
              <a:solidFill>
                <a:prstClr val="white"/>
              </a:solidFill>
              <a:ea typeface="HGP創英角ｺﾞｼｯｸUB" pitchFamily="50" charset="-128"/>
              <a:cs typeface="ＭＳ Ｐゴシック" charset="-128"/>
            </a:endParaRPr>
          </a:p>
        </p:txBody>
      </p:sp>
      <p:sp>
        <p:nvSpPr>
          <p:cNvPr id="3" name="Rectangle 6"/>
          <p:cNvSpPr>
            <a:spLocks noChangeArrowheads="1"/>
          </p:cNvSpPr>
          <p:nvPr/>
        </p:nvSpPr>
        <p:spPr bwMode="auto">
          <a:xfrm>
            <a:off x="1338264" y="16219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prstClr val="black"/>
              </a:solidFill>
              <a:latin typeface="Arial" pitchFamily="34" charset="0"/>
              <a:cs typeface="ＭＳ Ｐゴシック"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771276497"/>
              </p:ext>
            </p:extLst>
          </p:nvPr>
        </p:nvGraphicFramePr>
        <p:xfrm>
          <a:off x="209863" y="692331"/>
          <a:ext cx="9486275" cy="5917475"/>
        </p:xfrm>
        <a:graphic>
          <a:graphicData uri="http://schemas.openxmlformats.org/drawingml/2006/table">
            <a:tbl>
              <a:tblPr firstRow="1" firstCol="1" bandRow="1">
                <a:tableStyleId>{5C22544A-7EE6-4342-B048-85BDC9FD1C3A}</a:tableStyleId>
              </a:tblPr>
              <a:tblGrid>
                <a:gridCol w="758444">
                  <a:extLst>
                    <a:ext uri="{9D8B030D-6E8A-4147-A177-3AD203B41FA5}">
                      <a16:colId xmlns:a16="http://schemas.microsoft.com/office/drawing/2014/main" val="20000"/>
                    </a:ext>
                  </a:extLst>
                </a:gridCol>
                <a:gridCol w="2780812">
                  <a:extLst>
                    <a:ext uri="{9D8B030D-6E8A-4147-A177-3AD203B41FA5}">
                      <a16:colId xmlns:a16="http://schemas.microsoft.com/office/drawing/2014/main" val="20001"/>
                    </a:ext>
                  </a:extLst>
                </a:gridCol>
                <a:gridCol w="1908731">
                  <a:extLst>
                    <a:ext uri="{9D8B030D-6E8A-4147-A177-3AD203B41FA5}">
                      <a16:colId xmlns:a16="http://schemas.microsoft.com/office/drawing/2014/main" val="20002"/>
                    </a:ext>
                  </a:extLst>
                </a:gridCol>
                <a:gridCol w="2283711">
                  <a:extLst>
                    <a:ext uri="{9D8B030D-6E8A-4147-A177-3AD203B41FA5}">
                      <a16:colId xmlns:a16="http://schemas.microsoft.com/office/drawing/2014/main" val="20003"/>
                    </a:ext>
                  </a:extLst>
                </a:gridCol>
                <a:gridCol w="1754577">
                  <a:extLst>
                    <a:ext uri="{9D8B030D-6E8A-4147-A177-3AD203B41FA5}">
                      <a16:colId xmlns:a16="http://schemas.microsoft.com/office/drawing/2014/main" val="20004"/>
                    </a:ext>
                  </a:extLst>
                </a:gridCol>
              </a:tblGrid>
              <a:tr h="793057">
                <a:tc gridSpan="3">
                  <a:txBody>
                    <a:bodyPr/>
                    <a:lstStyle/>
                    <a:p>
                      <a:pPr algn="ctr">
                        <a:lnSpc>
                          <a:spcPts val="1800"/>
                        </a:lnSpc>
                        <a:spcAft>
                          <a:spcPts val="0"/>
                        </a:spcAft>
                      </a:pPr>
                      <a:r>
                        <a:rPr lang="en-US" sz="200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年度までの目標値</a:t>
                      </a:r>
                    </a:p>
                    <a:p>
                      <a:pPr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（下段は累計の目標値）</a:t>
                      </a:r>
                    </a:p>
                  </a:txBody>
                  <a:tcPr marL="62062" marR="6206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800"/>
                        </a:lnSpc>
                        <a:spcAft>
                          <a:spcPts val="0"/>
                        </a:spcAft>
                      </a:pPr>
                      <a:r>
                        <a:rPr lang="en-US" altLang="ja-JP" sz="20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20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年度末</a:t>
                      </a:r>
                      <a:endParaRPr lang="en-US" altLang="ja-JP" sz="20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20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達成状況</a:t>
                      </a:r>
                      <a:endParaRPr lang="en-US" altLang="ja-JP" sz="20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6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（下段</a:t>
                      </a:r>
                      <a:r>
                        <a:rPr lang="ja-JP" altLang="en-US" sz="16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は累計値</a:t>
                      </a:r>
                      <a:r>
                        <a:rPr lang="ja-JP" sz="16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T w="12700" cap="flat" cmpd="sng" algn="ctr">
                      <a:solidFill>
                        <a:schemeClr val="tx1"/>
                      </a:solidFill>
                      <a:prstDash val="solid"/>
                      <a:round/>
                      <a:headEnd type="none" w="med" len="med"/>
                      <a:tailEnd type="none" w="med" len="med"/>
                    </a:lnT>
                  </a:tcPr>
                </a:tc>
                <a:tc>
                  <a:txBody>
                    <a:bodyPr/>
                    <a:lstStyle/>
                    <a:p>
                      <a:pPr algn="ctr">
                        <a:lnSpc>
                          <a:spcPts val="18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達成率</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971033">
                <a:tc rowSpan="3">
                  <a:txBody>
                    <a:bodyPr/>
                    <a:lstStyle/>
                    <a:p>
                      <a:pPr marL="71755" marR="71755"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供給力の増加</a:t>
                      </a:r>
                    </a:p>
                  </a:txBody>
                  <a:tcPr marL="62062" marR="62062" marT="0" marB="0" vert="eaVert" anchor="ctr">
                    <a:lnL w="12700" cap="flat" cmpd="sng" algn="ctr">
                      <a:solidFill>
                        <a:schemeClr val="tx1"/>
                      </a:solidFill>
                      <a:prstDash val="solid"/>
                      <a:round/>
                      <a:headEnd type="none" w="med" len="med"/>
                      <a:tailEnd type="none" w="med" len="med"/>
                    </a:lnL>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太陽光</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2000" b="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115</a:t>
                      </a: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+78.1</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103.1</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86.7</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分散型電源</a:t>
                      </a:r>
                    </a:p>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（コージェネレーション等）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+30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廃棄物発電等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27.0</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84.9</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696050">
                <a:tc rowSpan="2">
                  <a:txBody>
                    <a:bodyPr/>
                    <a:lstStyle/>
                    <a:p>
                      <a:pPr marL="71755" marR="71755" algn="just">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需要の削減</a:t>
                      </a:r>
                    </a:p>
                  </a:txBody>
                  <a:tcPr marL="62062" marR="62062" marT="0" marB="0" vert="eaVert" anchor="ctr">
                    <a:lnL w="12700" cap="flat" cmpd="sng" algn="ctr">
                      <a:solidFill>
                        <a:schemeClr val="tx1"/>
                      </a:solidFill>
                      <a:prstDash val="solid"/>
                      <a:round/>
                      <a:headEnd type="none" w="med" len="med"/>
                      <a:tailEnd type="none" w="med" len="med"/>
                    </a:lnL>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ガス冷暖房等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-20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-26.6</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132.9</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96050">
                <a:tc vMerge="1">
                  <a:txBody>
                    <a:bodyPr/>
                    <a:lstStyle/>
                    <a:p>
                      <a:endParaRPr kumimoji="1" lang="ja-JP" altLang="en-US"/>
                    </a:p>
                  </a:txBody>
                  <a:tcPr/>
                </a:tc>
                <a:tc>
                  <a:txBody>
                    <a:bodyPr/>
                    <a:lstStyle/>
                    <a:p>
                      <a:pPr algn="just">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ＢＥＭＳ</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125.9</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819219">
                <a:tc gridSpan="2">
                  <a:txBody>
                    <a:bodyPr/>
                    <a:lstStyle/>
                    <a:p>
                      <a:pPr algn="ctr">
                        <a:lnSpc>
                          <a:spcPts val="1800"/>
                        </a:lnSpc>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合　計</a:t>
                      </a:r>
                    </a:p>
                  </a:txBody>
                  <a:tcPr marL="62062" marR="6206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a:lnSpc>
                          <a:spcPts val="1800"/>
                        </a:lnSpc>
                        <a:spcAft>
                          <a:spcPts val="0"/>
                        </a:spcAft>
                      </a:pPr>
                      <a:r>
                        <a:rPr lang="en-US" sz="2400" b="1" kern="100" dirty="0">
                          <a:effectLst/>
                          <a:latin typeface="Meiryo UI" panose="020B0604030504040204" pitchFamily="50" charset="-128"/>
                          <a:ea typeface="Meiryo UI" panose="020B0604030504040204" pitchFamily="50" charset="-128"/>
                          <a:cs typeface="Meiryo UI" panose="020B0604030504040204" pitchFamily="50" charset="-128"/>
                        </a:rPr>
                        <a:t>+150</a:t>
                      </a:r>
                      <a:r>
                        <a:rPr lang="ja-JP" sz="2400" b="1"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effectLst/>
                          <a:latin typeface="Meiryo UI" panose="020B0604030504040204" pitchFamily="50" charset="-128"/>
                          <a:ea typeface="Meiryo UI" panose="020B0604030504040204" pitchFamily="50" charset="-128"/>
                          <a:cs typeface="Meiryo UI" panose="020B0604030504040204" pitchFamily="50" charset="-128"/>
                        </a:rPr>
                        <a:t>k</a:t>
                      </a:r>
                      <a:r>
                        <a:rPr lang="en-US" altLang="ja-JP" sz="2400" b="1" kern="100" dirty="0" smtClean="0">
                          <a:effectLst/>
                          <a:latin typeface="Meiryo UI" panose="020B0604030504040204" pitchFamily="50" charset="-128"/>
                          <a:ea typeface="Meiryo UI" panose="020B0604030504040204" pitchFamily="50" charset="-128"/>
                          <a:cs typeface="Meiryo UI" panose="020B0604030504040204" pitchFamily="50" charset="-128"/>
                        </a:rPr>
                        <a:t>W</a:t>
                      </a:r>
                      <a:endParaRPr lang="ja-JP" sz="2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+116.8</a:t>
                      </a:r>
                      <a:r>
                        <a:rPr 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en-US"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77.8</a:t>
                      </a:r>
                      <a:r>
                        <a:rPr lang="ja-JP"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円/楕円 5"/>
          <p:cNvSpPr/>
          <p:nvPr/>
        </p:nvSpPr>
        <p:spPr>
          <a:xfrm>
            <a:off x="9400877" y="1732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schemeClr val="bg1"/>
                </a:solidFill>
              </a:rPr>
              <a:t>６</a:t>
            </a:r>
            <a:endParaRPr lang="ja-JP" altLang="en-US" b="1" dirty="0">
              <a:solidFill>
                <a:schemeClr val="bg1"/>
              </a:solidFill>
            </a:endParaRPr>
          </a:p>
        </p:txBody>
      </p:sp>
    </p:spTree>
    <p:extLst>
      <p:ext uri="{BB962C8B-B14F-4D97-AF65-F5344CB8AC3E}">
        <p14:creationId xmlns:p14="http://schemas.microsoft.com/office/powerpoint/2010/main" val="2964508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a:t>
            </a:r>
            <a:r>
              <a:rPr lang="ja-JP" altLang="ja-JP" sz="1600" b="1" dirty="0" smtClean="0">
                <a:solidFill>
                  <a:schemeClr val="tx1"/>
                </a:solidFill>
                <a:latin typeface="Meiryo UI" pitchFamily="50" charset="-128"/>
                <a:ea typeface="Meiryo UI" pitchFamily="50" charset="-128"/>
                <a:cs typeface="Meiryo UI" pitchFamily="50" charset="-128"/>
              </a:rPr>
              <a:t>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a:t>
            </a:r>
            <a:r>
              <a:rPr lang="ja-JP" altLang="en-US" sz="1600" b="1" dirty="0" smtClean="0">
                <a:solidFill>
                  <a:schemeClr val="tx1"/>
                </a:solidFill>
                <a:latin typeface="Meiryo UI" pitchFamily="50" charset="-128"/>
                <a:ea typeface="Meiryo UI" pitchFamily="50" charset="-128"/>
                <a:cs typeface="Meiryo UI" pitchFamily="50" charset="-128"/>
              </a:rPr>
              <a:t>アドバイス</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68" name="正方形/長方形 67"/>
          <p:cNvSpPr/>
          <p:nvPr/>
        </p:nvSpPr>
        <p:spPr>
          <a:xfrm>
            <a:off x="162882" y="1724601"/>
            <a:ext cx="4574094"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業者からの創エネ（太陽光、風力、水力、バイオマス等）、蓄エネ（バッテリー、蓄熱等）、省エネ等に関するご質問･ご相談</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ワンストップ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で対応</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していま</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2"/>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７</a:t>
            </a:r>
          </a:p>
        </p:txBody>
      </p:sp>
      <p:sp>
        <p:nvSpPr>
          <p:cNvPr id="25" name="角丸四角形 24"/>
          <p:cNvSpPr/>
          <p:nvPr/>
        </p:nvSpPr>
        <p:spPr>
          <a:xfrm>
            <a:off x="1081187" y="534654"/>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固定価格買取制度の活用等に</a:t>
            </a:r>
            <a:r>
              <a:rPr lang="ja-JP" altLang="en-US" sz="1600" b="1" dirty="0">
                <a:solidFill>
                  <a:prstClr val="black"/>
                </a:solidFill>
                <a:latin typeface="Meiryo UI" pitchFamily="50" charset="-128"/>
                <a:ea typeface="Meiryo UI" pitchFamily="50" charset="-128"/>
                <a:cs typeface="Meiryo UI" pitchFamily="50" charset="-128"/>
              </a:rPr>
              <a:t>より、太陽光</a:t>
            </a:r>
            <a:r>
              <a:rPr lang="ja-JP" altLang="en-US" sz="1600" b="1" dirty="0" smtClean="0">
                <a:solidFill>
                  <a:prstClr val="black"/>
                </a:solidFill>
                <a:latin typeface="Meiryo UI" pitchFamily="50" charset="-128"/>
                <a:ea typeface="Meiryo UI" pitchFamily="50" charset="-128"/>
                <a:cs typeface="Meiryo UI" pitchFamily="50" charset="-128"/>
              </a:rPr>
              <a:t>発電の普及促進の取組みを推進するとともに</a:t>
            </a:r>
            <a:r>
              <a:rPr lang="ja-JP" altLang="en-US" sz="1600" b="1" dirty="0">
                <a:solidFill>
                  <a:prstClr val="black"/>
                </a:solidFill>
                <a:latin typeface="Meiryo UI" pitchFamily="50" charset="-128"/>
                <a:ea typeface="Meiryo UI" pitchFamily="50" charset="-128"/>
                <a:cs typeface="Meiryo UI" pitchFamily="50" charset="-128"/>
              </a:rPr>
              <a:t>、併せて</a:t>
            </a:r>
            <a:r>
              <a:rPr lang="ja-JP" altLang="en-US" sz="1600" b="1" dirty="0" smtClean="0">
                <a:solidFill>
                  <a:prstClr val="black"/>
                </a:solidFill>
                <a:latin typeface="Meiryo UI" pitchFamily="50" charset="-128"/>
                <a:ea typeface="Meiryo UI" pitchFamily="50" charset="-128"/>
                <a:cs typeface="Meiryo UI" pitchFamily="50" charset="-128"/>
              </a:rPr>
              <a:t>、</a:t>
            </a:r>
            <a:endParaRPr lang="en-US" altLang="ja-JP" sz="1600" b="1" dirty="0" smtClean="0">
              <a:solidFill>
                <a:prstClr val="black"/>
              </a:solidFill>
              <a:latin typeface="Meiryo UI" pitchFamily="50" charset="-128"/>
              <a:ea typeface="Meiryo UI" pitchFamily="50" charset="-128"/>
              <a:cs typeface="Meiryo UI" pitchFamily="50" charset="-128"/>
            </a:endParaRPr>
          </a:p>
          <a:p>
            <a:r>
              <a:rPr lang="ja-JP" altLang="en-US" sz="1600" b="1" dirty="0" smtClean="0">
                <a:solidFill>
                  <a:prstClr val="black"/>
                </a:solidFill>
                <a:latin typeface="Meiryo UI" pitchFamily="50" charset="-128"/>
                <a:ea typeface="Meiryo UI" pitchFamily="50" charset="-128"/>
                <a:cs typeface="Meiryo UI" pitchFamily="50" charset="-128"/>
              </a:rPr>
              <a:t>その他</a:t>
            </a:r>
            <a:r>
              <a:rPr lang="ja-JP" altLang="en-US" sz="1600" b="1" dirty="0">
                <a:solidFill>
                  <a:prstClr val="black"/>
                </a:solidFill>
                <a:latin typeface="Meiryo UI" pitchFamily="50" charset="-128"/>
                <a:ea typeface="Meiryo UI" pitchFamily="50" charset="-128"/>
                <a:cs typeface="Meiryo UI" pitchFamily="50" charset="-128"/>
              </a:rPr>
              <a:t>の再生可能エネルギーについても、普及拡大に向けた取組みを進めます。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26" name="角丸四角形 25"/>
          <p:cNvSpPr/>
          <p:nvPr/>
        </p:nvSpPr>
        <p:spPr>
          <a:xfrm>
            <a:off x="88627" y="534654"/>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11" name="角丸四角形 10"/>
          <p:cNvSpPr/>
          <p:nvPr/>
        </p:nvSpPr>
        <p:spPr>
          <a:xfrm>
            <a:off x="162882" y="3278308"/>
            <a:ext cx="3853753"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国</a:t>
            </a:r>
            <a:r>
              <a:rPr lang="ja-JP" altLang="en-US" sz="1600" b="1" dirty="0">
                <a:solidFill>
                  <a:schemeClr val="tx1"/>
                </a:solidFill>
                <a:latin typeface="Meiryo UI" pitchFamily="50" charset="-128"/>
                <a:ea typeface="Meiryo UI" pitchFamily="50" charset="-128"/>
                <a:cs typeface="Meiryo UI" pitchFamily="50" charset="-128"/>
              </a:rPr>
              <a:t>等が実施する各種制度等の周知・</a:t>
            </a:r>
            <a:r>
              <a:rPr lang="ja-JP" altLang="en-US" sz="1600" b="1" dirty="0" smtClean="0">
                <a:solidFill>
                  <a:schemeClr val="tx1"/>
                </a:solidFill>
                <a:latin typeface="Meiryo UI" pitchFamily="50" charset="-128"/>
                <a:ea typeface="Meiryo UI" pitchFamily="50" charset="-128"/>
                <a:cs typeface="Meiryo UI" pitchFamily="50" charset="-128"/>
              </a:rPr>
              <a:t>ＰＲ</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2" name="正方形/長方形 11"/>
          <p:cNvSpPr/>
          <p:nvPr/>
        </p:nvSpPr>
        <p:spPr>
          <a:xfrm>
            <a:off x="224882" y="3895299"/>
            <a:ext cx="6465718"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a:t>
            </a:r>
            <a:r>
              <a:rPr lang="ja-JP" altLang="en-US" sz="1300" dirty="0" smtClean="0">
                <a:latin typeface="Meiryo UI" pitchFamily="50" charset="-128"/>
                <a:ea typeface="Meiryo UI" pitchFamily="50" charset="-128"/>
                <a:cs typeface="Meiryo UI" pitchFamily="50" charset="-128"/>
              </a:rPr>
              <a:t>が実施</a:t>
            </a:r>
            <a:r>
              <a:rPr lang="ja-JP" altLang="en-US" sz="1300" dirty="0">
                <a:latin typeface="Meiryo UI" pitchFamily="50" charset="-128"/>
                <a:ea typeface="Meiryo UI" pitchFamily="50" charset="-128"/>
                <a:cs typeface="Meiryo UI" pitchFamily="50" charset="-128"/>
              </a:rPr>
              <a:t>する</a:t>
            </a:r>
            <a:r>
              <a:rPr lang="ja-JP" altLang="en-US" sz="1300" dirty="0" smtClean="0">
                <a:latin typeface="Meiryo UI" pitchFamily="50" charset="-128"/>
                <a:ea typeface="Meiryo UI" pitchFamily="50" charset="-128"/>
                <a:cs typeface="Meiryo UI" pitchFamily="50" charset="-128"/>
              </a:rPr>
              <a:t>各種補助</a:t>
            </a:r>
            <a:r>
              <a:rPr lang="ja-JP" altLang="en-US" sz="1300" dirty="0">
                <a:latin typeface="Meiryo UI" pitchFamily="50" charset="-128"/>
                <a:ea typeface="Meiryo UI" pitchFamily="50" charset="-128"/>
                <a:cs typeface="Meiryo UI" pitchFamily="50" charset="-128"/>
              </a:rPr>
              <a:t>事業等について</a:t>
            </a:r>
            <a:r>
              <a:rPr lang="ja-JP" altLang="en-US" sz="1300" dirty="0" smtClean="0">
                <a:latin typeface="Meiryo UI" pitchFamily="50" charset="-128"/>
                <a:ea typeface="Meiryo UI" pitchFamily="50" charset="-128"/>
                <a:cs typeface="Meiryo UI" pitchFamily="50" charset="-128"/>
              </a:rPr>
              <a:t>、府民、事</a:t>
            </a:r>
            <a:r>
              <a:rPr lang="ja-JP" altLang="en-US" sz="1300" dirty="0">
                <a:latin typeface="Meiryo UI" pitchFamily="50" charset="-128"/>
                <a:ea typeface="Meiryo UI" pitchFamily="50" charset="-128"/>
                <a:cs typeface="Meiryo UI" pitchFamily="50" charset="-128"/>
              </a:rPr>
              <a:t>業者等</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対してわかりやすく紹介していま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ja-JP" altLang="en-US" sz="1300" dirty="0">
              <a:latin typeface="Meiryo UI" pitchFamily="50" charset="-128"/>
              <a:ea typeface="Meiryo UI" pitchFamily="50" charset="-128"/>
              <a:cs typeface="Meiryo UI" pitchFamily="50" charset="-128"/>
            </a:endParaRPr>
          </a:p>
        </p:txBody>
      </p:sp>
      <p:sp>
        <p:nvSpPr>
          <p:cNvPr id="13" name="正方形/長方形 12"/>
          <p:cNvSpPr/>
          <p:nvPr/>
        </p:nvSpPr>
        <p:spPr>
          <a:xfrm>
            <a:off x="4090890" y="3313112"/>
            <a:ext cx="2728488"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507457" y="1207035"/>
            <a:ext cx="2652538"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7497861" y="1275349"/>
            <a:ext cx="2098774" cy="1576153"/>
          </a:xfrm>
          <a:prstGeom prst="rect">
            <a:avLst/>
          </a:prstGeom>
        </p:spPr>
      </p:pic>
      <p:pic>
        <p:nvPicPr>
          <p:cNvPr id="3" name="図 2"/>
          <p:cNvPicPr>
            <a:picLocks noChangeAspect="1"/>
          </p:cNvPicPr>
          <p:nvPr/>
        </p:nvPicPr>
        <p:blipFill>
          <a:blip r:embed="rId4"/>
          <a:stretch>
            <a:fillRect/>
          </a:stretch>
        </p:blipFill>
        <p:spPr>
          <a:xfrm>
            <a:off x="7325196" y="3283791"/>
            <a:ext cx="2291705" cy="3310240"/>
          </a:xfrm>
          <a:prstGeom prst="rect">
            <a:avLst/>
          </a:prstGeom>
        </p:spPr>
      </p:pic>
      <p:sp>
        <p:nvSpPr>
          <p:cNvPr id="18" name="テキスト ボックス 28"/>
          <p:cNvSpPr txBox="1">
            <a:spLocks noChangeArrowheads="1"/>
          </p:cNvSpPr>
          <p:nvPr/>
        </p:nvSpPr>
        <p:spPr bwMode="auto">
          <a:xfrm>
            <a:off x="8062738" y="2861109"/>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相談の様子　　</a:t>
            </a:r>
            <a:endParaRPr lang="en-US" altLang="ja-JP" sz="800" b="0" i="0" dirty="0" smtClean="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2853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おおさかスマートエネルギーセンターのチラシ　</a:t>
            </a:r>
            <a:endParaRPr lang="en-US" altLang="ja-JP" sz="800" b="0" i="0" dirty="0" smtClean="0">
              <a:latin typeface="Meiryo UI" pitchFamily="50" charset="-128"/>
              <a:ea typeface="Meiryo UI" pitchFamily="50" charset="-128"/>
              <a:cs typeface="Meiryo UI"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373170939"/>
              </p:ext>
            </p:extLst>
          </p:nvPr>
        </p:nvGraphicFramePr>
        <p:xfrm>
          <a:off x="2363571" y="2428182"/>
          <a:ext cx="4434441" cy="640080"/>
        </p:xfrm>
        <a:graphic>
          <a:graphicData uri="http://schemas.openxmlformats.org/drawingml/2006/table">
            <a:tbl>
              <a:tblPr firstRow="1" bandRow="1">
                <a:tableStyleId>{5940675A-B579-460E-94D1-54222C63F5DA}</a:tableStyleId>
              </a:tblPr>
              <a:tblGrid>
                <a:gridCol w="717245">
                  <a:extLst>
                    <a:ext uri="{9D8B030D-6E8A-4147-A177-3AD203B41FA5}">
                      <a16:colId xmlns:a16="http://schemas.microsoft.com/office/drawing/2014/main" val="3757262113"/>
                    </a:ext>
                  </a:extLst>
                </a:gridCol>
                <a:gridCol w="531028">
                  <a:extLst>
                    <a:ext uri="{9D8B030D-6E8A-4147-A177-3AD203B41FA5}">
                      <a16:colId xmlns:a16="http://schemas.microsoft.com/office/drawing/2014/main" val="3128077813"/>
                    </a:ext>
                  </a:extLst>
                </a:gridCol>
                <a:gridCol w="531028">
                  <a:extLst>
                    <a:ext uri="{9D8B030D-6E8A-4147-A177-3AD203B41FA5}">
                      <a16:colId xmlns:a16="http://schemas.microsoft.com/office/drawing/2014/main" val="2233054629"/>
                    </a:ext>
                  </a:extLst>
                </a:gridCol>
                <a:gridCol w="531028">
                  <a:extLst>
                    <a:ext uri="{9D8B030D-6E8A-4147-A177-3AD203B41FA5}">
                      <a16:colId xmlns:a16="http://schemas.microsoft.com/office/drawing/2014/main" val="2027108342"/>
                    </a:ext>
                  </a:extLst>
                </a:gridCol>
                <a:gridCol w="531028">
                  <a:extLst>
                    <a:ext uri="{9D8B030D-6E8A-4147-A177-3AD203B41FA5}">
                      <a16:colId xmlns:a16="http://schemas.microsoft.com/office/drawing/2014/main" val="346158796"/>
                    </a:ext>
                  </a:extLst>
                </a:gridCol>
                <a:gridCol w="531028">
                  <a:extLst>
                    <a:ext uri="{9D8B030D-6E8A-4147-A177-3AD203B41FA5}">
                      <a16:colId xmlns:a16="http://schemas.microsoft.com/office/drawing/2014/main" val="1555019360"/>
                    </a:ext>
                  </a:extLst>
                </a:gridCol>
                <a:gridCol w="531028">
                  <a:extLst>
                    <a:ext uri="{9D8B030D-6E8A-4147-A177-3AD203B41FA5}">
                      <a16:colId xmlns:a16="http://schemas.microsoft.com/office/drawing/2014/main" val="4015490920"/>
                    </a:ext>
                  </a:extLst>
                </a:gridCol>
                <a:gridCol w="531028">
                  <a:extLst>
                    <a:ext uri="{9D8B030D-6E8A-4147-A177-3AD203B41FA5}">
                      <a16:colId xmlns:a16="http://schemas.microsoft.com/office/drawing/2014/main" val="180873193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相談等</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対応件数</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668</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701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645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778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21" name="テキスト ボックス 20"/>
          <p:cNvSpPr txBox="1"/>
          <p:nvPr/>
        </p:nvSpPr>
        <p:spPr>
          <a:xfrm>
            <a:off x="6217639" y="221305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2" name="テキスト ボックス 21"/>
          <p:cNvSpPr txBox="1"/>
          <p:nvPr/>
        </p:nvSpPr>
        <p:spPr>
          <a:xfrm>
            <a:off x="2449929" y="2210066"/>
            <a:ext cx="830838"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graphicFrame>
        <p:nvGraphicFramePr>
          <p:cNvPr id="27" name="表 26"/>
          <p:cNvGraphicFramePr>
            <a:graphicFrameLocks noGrp="1"/>
          </p:cNvGraphicFramePr>
          <p:nvPr>
            <p:extLst>
              <p:ext uri="{D42A27DB-BD31-4B8C-83A1-F6EECF244321}">
                <p14:modId xmlns:p14="http://schemas.microsoft.com/office/powerpoint/2010/main" val="3619194392"/>
              </p:ext>
            </p:extLst>
          </p:nvPr>
        </p:nvGraphicFramePr>
        <p:xfrm>
          <a:off x="952814" y="4805956"/>
          <a:ext cx="5091813" cy="1828800"/>
        </p:xfrm>
        <a:graphic>
          <a:graphicData uri="http://schemas.openxmlformats.org/drawingml/2006/table">
            <a:tbl>
              <a:tblPr firstRow="1" bandRow="1">
                <a:tableStyleId>{5940675A-B579-460E-94D1-54222C63F5DA}</a:tableStyleId>
              </a:tblPr>
              <a:tblGrid>
                <a:gridCol w="1036189">
                  <a:extLst>
                    <a:ext uri="{9D8B030D-6E8A-4147-A177-3AD203B41FA5}">
                      <a16:colId xmlns:a16="http://schemas.microsoft.com/office/drawing/2014/main" val="3757262113"/>
                    </a:ext>
                  </a:extLst>
                </a:gridCol>
                <a:gridCol w="512608">
                  <a:extLst>
                    <a:ext uri="{9D8B030D-6E8A-4147-A177-3AD203B41FA5}">
                      <a16:colId xmlns:a16="http://schemas.microsoft.com/office/drawing/2014/main" val="3128077813"/>
                    </a:ext>
                  </a:extLst>
                </a:gridCol>
                <a:gridCol w="512608">
                  <a:extLst>
                    <a:ext uri="{9D8B030D-6E8A-4147-A177-3AD203B41FA5}">
                      <a16:colId xmlns:a16="http://schemas.microsoft.com/office/drawing/2014/main" val="2233054629"/>
                    </a:ext>
                  </a:extLst>
                </a:gridCol>
                <a:gridCol w="512608">
                  <a:extLst>
                    <a:ext uri="{9D8B030D-6E8A-4147-A177-3AD203B41FA5}">
                      <a16:colId xmlns:a16="http://schemas.microsoft.com/office/drawing/2014/main" val="2027108342"/>
                    </a:ext>
                  </a:extLst>
                </a:gridCol>
                <a:gridCol w="629450">
                  <a:extLst>
                    <a:ext uri="{9D8B030D-6E8A-4147-A177-3AD203B41FA5}">
                      <a16:colId xmlns:a16="http://schemas.microsoft.com/office/drawing/2014/main" val="346158796"/>
                    </a:ext>
                  </a:extLst>
                </a:gridCol>
                <a:gridCol w="629450">
                  <a:extLst>
                    <a:ext uri="{9D8B030D-6E8A-4147-A177-3AD203B41FA5}">
                      <a16:colId xmlns:a16="http://schemas.microsoft.com/office/drawing/2014/main" val="1555019360"/>
                    </a:ext>
                  </a:extLst>
                </a:gridCol>
                <a:gridCol w="629450">
                  <a:extLst>
                    <a:ext uri="{9D8B030D-6E8A-4147-A177-3AD203B41FA5}">
                      <a16:colId xmlns:a16="http://schemas.microsoft.com/office/drawing/2014/main" val="4015490920"/>
                    </a:ext>
                  </a:extLst>
                </a:gridCol>
                <a:gridCol w="629450">
                  <a:extLst>
                    <a:ext uri="{9D8B030D-6E8A-4147-A177-3AD203B41FA5}">
                      <a16:colId xmlns:a16="http://schemas.microsoft.com/office/drawing/2014/main" val="1338958781"/>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講演（回）</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28</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啓発イベント</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err="1" smtClean="0">
                          <a:solidFill>
                            <a:schemeClr val="tx1"/>
                          </a:solidFill>
                          <a:latin typeface="Meiryo UI" panose="020B0604030504040204" pitchFamily="50" charset="-128"/>
                          <a:ea typeface="Meiryo UI" panose="020B0604030504040204" pitchFamily="50" charset="-128"/>
                        </a:rPr>
                        <a:t>への</a:t>
                      </a:r>
                      <a:r>
                        <a:rPr kumimoji="1" lang="ja-JP" altLang="en-US" sz="1000" dirty="0" smtClean="0">
                          <a:solidFill>
                            <a:schemeClr val="tx1"/>
                          </a:solidFill>
                          <a:latin typeface="Meiryo UI" panose="020B0604030504040204" pitchFamily="50" charset="-128"/>
                          <a:ea typeface="Meiryo UI" panose="020B0604030504040204" pitchFamily="50" charset="-128"/>
                        </a:rPr>
                        <a:t>出展（回）</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事業者・団体</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訪問（回）</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144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241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221</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41,711</a:t>
                      </a:r>
                    </a:p>
                  </a:txBody>
                  <a:tcPr anchor="ctr"/>
                </a:tc>
                <a:extLst>
                  <a:ext uri="{0D108BD9-81ED-4DB2-BD59-A6C34878D82A}">
                    <a16:rowId xmlns:a16="http://schemas.microsoft.com/office/drawing/2014/main" val="4236387690"/>
                  </a:ext>
                </a:extLst>
              </a:tr>
            </a:tbl>
          </a:graphicData>
        </a:graphic>
      </p:graphicFrame>
      <p:sp>
        <p:nvSpPr>
          <p:cNvPr id="28" name="テキスト ボックス 27"/>
          <p:cNvSpPr txBox="1"/>
          <p:nvPr/>
        </p:nvSpPr>
        <p:spPr>
          <a:xfrm>
            <a:off x="5497076" y="456991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9" name="テキスト ボックス 28"/>
          <p:cNvSpPr txBox="1"/>
          <p:nvPr/>
        </p:nvSpPr>
        <p:spPr>
          <a:xfrm>
            <a:off x="864889" y="4543716"/>
            <a:ext cx="3226001"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＜実績＞毎年度のホームページでの情報提供のほか</a:t>
            </a:r>
          </a:p>
        </p:txBody>
      </p:sp>
    </p:spTree>
    <p:extLst>
      <p:ext uri="{BB962C8B-B14F-4D97-AF65-F5344CB8AC3E}">
        <p14:creationId xmlns:p14="http://schemas.microsoft.com/office/powerpoint/2010/main" val="3022181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 name="角丸四角形 5"/>
          <p:cNvSpPr/>
          <p:nvPr/>
        </p:nvSpPr>
        <p:spPr>
          <a:xfrm>
            <a:off x="166633" y="567689"/>
            <a:ext cx="3169912" cy="33889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ＺＥＨ（ゼッチ）普及</a:t>
            </a:r>
            <a:r>
              <a:rPr lang="ja-JP" altLang="en-US" sz="1600" b="1" dirty="0">
                <a:solidFill>
                  <a:schemeClr val="tx1"/>
                </a:solidFill>
                <a:latin typeface="Meiryo UI" pitchFamily="50" charset="-128"/>
                <a:ea typeface="Meiryo UI" pitchFamily="50" charset="-128"/>
                <a:cs typeface="Meiryo UI" pitchFamily="50" charset="-128"/>
              </a:rPr>
              <a:t>啓発</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正方形/長方形 19"/>
          <p:cNvSpPr/>
          <p:nvPr/>
        </p:nvSpPr>
        <p:spPr>
          <a:xfrm>
            <a:off x="3141846" y="723420"/>
            <a:ext cx="5375303"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2"/>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８</a:t>
            </a:r>
          </a:p>
        </p:txBody>
      </p:sp>
      <p:sp>
        <p:nvSpPr>
          <p:cNvPr id="5" name="角丸四角形 4"/>
          <p:cNvSpPr/>
          <p:nvPr/>
        </p:nvSpPr>
        <p:spPr>
          <a:xfrm>
            <a:off x="105962" y="522275"/>
            <a:ext cx="9694076" cy="627401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450039" y="3125634"/>
            <a:ext cx="5344356" cy="70788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ZEH</a:t>
            </a:r>
            <a:r>
              <a:rPr lang="ja-JP" altLang="en-US" sz="1000" dirty="0" smtClean="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家庭で</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a:t>
            </a:r>
            <a:r>
              <a:rPr lang="ja-JP" altLang="en-US" sz="1000" dirty="0">
                <a:solidFill>
                  <a:schemeClr val="tx1"/>
                </a:solidFill>
                <a:latin typeface="Meiryo UI" pitchFamily="50" charset="-128"/>
                <a:ea typeface="Meiryo UI" pitchFamily="50" charset="-128"/>
                <a:cs typeface="Meiryo UI" pitchFamily="50" charset="-128"/>
              </a:rPr>
              <a:t>ゼ</a:t>
            </a:r>
            <a:r>
              <a:rPr lang="ja-JP" altLang="en-US" sz="1000" dirty="0" smtClean="0">
                <a:solidFill>
                  <a:schemeClr val="tx1"/>
                </a:solidFill>
                <a:latin typeface="Meiryo UI" pitchFamily="50" charset="-128"/>
                <a:ea typeface="Meiryo UI" pitchFamily="50" charset="-128"/>
                <a:cs typeface="Meiryo UI" pitchFamily="50" charset="-128"/>
              </a:rPr>
              <a:t>ロ」</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以下にする住宅のことです。</a:t>
            </a:r>
            <a:endParaRPr lang="en-US" altLang="ja-JP" sz="1000" dirty="0" smtClean="0">
              <a:solidFill>
                <a:schemeClr val="tx1"/>
              </a:solidFill>
              <a:latin typeface="Meiryo UI" pitchFamily="50" charset="-128"/>
              <a:ea typeface="Meiryo UI" pitchFamily="50" charset="-128"/>
              <a:cs typeface="Meiryo UI" pitchFamily="50" charset="-128"/>
            </a:endParaRPr>
          </a:p>
        </p:txBody>
      </p:sp>
      <p:grpSp>
        <p:nvGrpSpPr>
          <p:cNvPr id="7" name="グループ化 6"/>
          <p:cNvGrpSpPr/>
          <p:nvPr/>
        </p:nvGrpSpPr>
        <p:grpSpPr>
          <a:xfrm>
            <a:off x="5390866" y="1525196"/>
            <a:ext cx="4328479" cy="2903466"/>
            <a:chOff x="292120" y="4610595"/>
            <a:chExt cx="3242992" cy="1999364"/>
          </a:xfrm>
        </p:grpSpPr>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太陽 27"/>
            <p:cNvSpPr/>
            <p:nvPr/>
          </p:nvSpPr>
          <p:spPr>
            <a:xfrm>
              <a:off x="450745" y="4791748"/>
              <a:ext cx="534770" cy="561558"/>
            </a:xfrm>
            <a:prstGeom prst="sun">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a:extLst/>
          </p:spPr>
        </p:pic>
        <p:grpSp>
          <p:nvGrpSpPr>
            <p:cNvPr id="30" name="グループ化 29"/>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31" name="山形 30"/>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山形 31"/>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山形 32"/>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山形 33"/>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5" name="右矢印 34"/>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7" name="正方形/長方形 46"/>
          <p:cNvSpPr/>
          <p:nvPr/>
        </p:nvSpPr>
        <p:spPr>
          <a:xfrm>
            <a:off x="5794395" y="4508074"/>
            <a:ext cx="3924950" cy="2092881"/>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a:t>
            </a:r>
            <a:r>
              <a:rPr lang="ja-JP" altLang="en-US" sz="1000" dirty="0" smtClean="0">
                <a:solidFill>
                  <a:schemeClr val="tx1"/>
                </a:solidFill>
                <a:latin typeface="Meiryo UI" pitchFamily="50" charset="-128"/>
                <a:ea typeface="Meiryo UI" pitchFamily="50" charset="-128"/>
                <a:cs typeface="Meiryo UI" pitchFamily="50" charset="-128"/>
              </a:rPr>
              <a:t>イベント</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日間</a:t>
            </a:r>
            <a:r>
              <a:rPr lang="ja-JP" altLang="en-US" sz="1000" dirty="0">
                <a:solidFill>
                  <a:schemeClr val="tx1"/>
                </a:solidFill>
                <a:latin typeface="Meiryo UI" pitchFamily="50" charset="-128"/>
                <a:ea typeface="Meiryo UI" pitchFamily="50" charset="-128"/>
                <a:cs typeface="Meiryo UI" pitchFamily="50" charset="-128"/>
              </a:rPr>
              <a:t>実施、チラシ配布：</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300</a:t>
            </a:r>
            <a:r>
              <a:rPr lang="ja-JP" altLang="en-US" sz="1000" dirty="0" smtClean="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a:t>
            </a:r>
            <a:r>
              <a:rPr lang="ja-JP" altLang="en-US" sz="1000" dirty="0" smtClean="0">
                <a:solidFill>
                  <a:schemeClr val="tx1"/>
                </a:solidFill>
                <a:latin typeface="Meiryo UI" pitchFamily="50" charset="-128"/>
                <a:ea typeface="Meiryo UI" pitchFamily="50" charset="-128"/>
                <a:cs typeface="Meiryo UI" pitchFamily="50" charset="-128"/>
              </a:rPr>
              <a:t>展示場やセミナー等での</a:t>
            </a:r>
            <a:r>
              <a:rPr lang="ja-JP" altLang="en-US" sz="1000" dirty="0">
                <a:solidFill>
                  <a:schemeClr val="tx1"/>
                </a:solidFill>
                <a:latin typeface="Meiryo UI" pitchFamily="50" charset="-128"/>
                <a:ea typeface="Meiryo UI" pitchFamily="50" charset="-128"/>
                <a:cs typeface="Meiryo UI" pitchFamily="50" charset="-128"/>
              </a:rPr>
              <a:t>チラシ配布：</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5,500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日間実施、チラシ配布：約</a:t>
            </a:r>
            <a:r>
              <a:rPr lang="en-US" altLang="ja-JP" sz="1000" dirty="0" smtClean="0">
                <a:solidFill>
                  <a:schemeClr val="tx1"/>
                </a:solidFill>
                <a:latin typeface="Meiryo UI" pitchFamily="50" charset="-128"/>
                <a:ea typeface="Meiryo UI" pitchFamily="50" charset="-128"/>
                <a:cs typeface="Meiryo UI" pitchFamily="50" charset="-128"/>
              </a:rPr>
              <a:t>850</a:t>
            </a:r>
            <a:r>
              <a:rPr lang="ja-JP" altLang="en-US" sz="1000" dirty="0" smtClean="0">
                <a:solidFill>
                  <a:schemeClr val="tx1"/>
                </a:solidFill>
                <a:latin typeface="Meiryo UI" pitchFamily="50" charset="-128"/>
                <a:ea typeface="Meiryo UI" pitchFamily="50" charset="-128"/>
                <a:cs typeface="Meiryo UI" pitchFamily="50" charset="-128"/>
              </a:rPr>
              <a:t>部</a:t>
            </a:r>
            <a:r>
              <a:rPr lang="en-US" altLang="ja-JP" sz="1000" dirty="0" smtClean="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積水ハウス</a:t>
            </a:r>
            <a:r>
              <a:rPr lang="ja-JP" altLang="en-US" sz="1000" dirty="0">
                <a:solidFill>
                  <a:schemeClr val="tx1"/>
                </a:solidFill>
                <a:latin typeface="Meiryo UI" pitchFamily="50" charset="-128"/>
                <a:ea typeface="Meiryo UI" pitchFamily="50" charset="-128"/>
                <a:cs typeface="Meiryo UI" pitchFamily="50" charset="-128"/>
              </a:rPr>
              <a:t>、ヤマト住建モデルハウスにて計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組が宿泊体験を実施し、</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体験</a:t>
            </a:r>
            <a:r>
              <a:rPr lang="ja-JP" altLang="en-US" sz="1000" dirty="0">
                <a:solidFill>
                  <a:schemeClr val="tx1"/>
                </a:solidFill>
                <a:latin typeface="Meiryo UI" pitchFamily="50" charset="-128"/>
                <a:ea typeface="Meiryo UI" pitchFamily="50" charset="-128"/>
                <a:cs typeface="Meiryo UI" pitchFamily="50" charset="-128"/>
              </a:rPr>
              <a:t>結果を一般紙、地域誌にて</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の良さを広く情報</a:t>
            </a:r>
            <a:r>
              <a:rPr lang="ja-JP" altLang="en-US" sz="1000" dirty="0" smtClean="0">
                <a:solidFill>
                  <a:schemeClr val="tx1"/>
                </a:solidFill>
                <a:latin typeface="Meiryo UI" pitchFamily="50" charset="-128"/>
                <a:ea typeface="Meiryo UI" pitchFamily="50" charset="-128"/>
                <a:cs typeface="Meiryo UI" pitchFamily="50" charset="-128"/>
              </a:rPr>
              <a:t>発信</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6,400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・協力事業者２者と連携した「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宿泊体験事業」の実施（府内３箇所）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1036984"/>
            <a:ext cx="5584238" cy="1954381"/>
          </a:xfrm>
          <a:prstGeom prst="rect">
            <a:avLst/>
          </a:prstGeom>
          <a:noFill/>
        </p:spPr>
        <p:txBody>
          <a:bodyPr wrap="square" lIns="0" tIns="0" rIns="0" bIns="0" rtlCol="0" anchor="ctr" anchorCtr="0">
            <a:spAutoFit/>
          </a:bodyPr>
          <a:lstStyle/>
          <a:p>
            <a:pPr marL="182563" indent="-182563">
              <a:defRPr/>
            </a:pPr>
            <a:r>
              <a:rPr lang="ja-JP" altLang="en-US" sz="1300" dirty="0" smtClean="0">
                <a:latin typeface="Meiryo UI" pitchFamily="50" charset="-128"/>
                <a:ea typeface="Meiryo UI" pitchFamily="50" charset="-128"/>
                <a:cs typeface="Meiryo UI" pitchFamily="50" charset="-128"/>
              </a:rPr>
              <a:t>◆太陽光パネルの設置に寄与する</a:t>
            </a:r>
            <a:r>
              <a:rPr lang="en-US" altLang="ja-JP" sz="1300" dirty="0" smtClean="0">
                <a:latin typeface="Meiryo UI" pitchFamily="50" charset="-128"/>
                <a:ea typeface="Meiryo UI" pitchFamily="50" charset="-128"/>
                <a:cs typeface="Meiryo UI" pitchFamily="50" charset="-128"/>
              </a:rPr>
              <a:t>ZEH</a:t>
            </a:r>
            <a:r>
              <a:rPr lang="en-US" altLang="ja-JP"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ゼッチ：ネット・ゼロ・エネルギー・ハウス</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を、</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smtClean="0">
                <a:latin typeface="Meiryo UI" pitchFamily="50" charset="-128"/>
                <a:ea typeface="Meiryo UI" pitchFamily="50" charset="-128"/>
                <a:cs typeface="Meiryo UI" pitchFamily="50" charset="-128"/>
              </a:rPr>
              <a:t>PR</a:t>
            </a:r>
            <a:r>
              <a:rPr lang="ja-JP" altLang="en-US" sz="1300" dirty="0" smtClean="0">
                <a:latin typeface="Meiryo UI" pitchFamily="50" charset="-128"/>
                <a:ea typeface="Meiryo UI" pitchFamily="50" charset="-128"/>
                <a:cs typeface="Meiryo UI" pitchFamily="50" charset="-128"/>
              </a:rPr>
              <a:t>することで、</a:t>
            </a:r>
            <a:endParaRPr lang="en-US" altLang="ja-JP" sz="1300" dirty="0" smtClean="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太陽光パネルの設置促進につなげています。</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smtClean="0">
                <a:latin typeface="Meiryo UI" pitchFamily="50" charset="-128"/>
                <a:ea typeface="Meiryo UI" pitchFamily="50" charset="-128"/>
                <a:cs typeface="Meiryo UI" pitchFamily="50" charset="-128"/>
              </a:rPr>
              <a:t>◆大阪府では</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の普及促進に向け、府民に</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の良さを伝えるため、</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府内住宅展示場等において</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に関するチラシの配布などを行っています。</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a:t>
            </a:r>
            <a:r>
              <a:rPr lang="ja-JP" altLang="en-US" sz="1300" dirty="0">
                <a:latin typeface="Meiryo UI" pitchFamily="50" charset="-128"/>
                <a:ea typeface="Meiryo UI" pitchFamily="50" charset="-128"/>
                <a:cs typeface="Meiryo UI" pitchFamily="50" charset="-128"/>
              </a:rPr>
              <a:t>、自社の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a:t>
            </a:r>
            <a:r>
              <a:rPr lang="ja-JP" altLang="en-US" sz="1300" dirty="0" smtClean="0">
                <a:latin typeface="Meiryo UI" pitchFamily="50" charset="-128"/>
                <a:ea typeface="Meiryo UI" pitchFamily="50" charset="-128"/>
                <a:cs typeface="Meiryo UI" pitchFamily="50" charset="-128"/>
              </a:rPr>
              <a:t>説明を掲載</a:t>
            </a:r>
            <a:r>
              <a:rPr lang="ja-JP" altLang="en-US" sz="1300" dirty="0">
                <a:latin typeface="Meiryo UI" pitchFamily="50" charset="-128"/>
                <a:ea typeface="Meiryo UI" pitchFamily="50" charset="-128"/>
                <a:cs typeface="Meiryo UI" pitchFamily="50" charset="-128"/>
              </a:rPr>
              <a:t>して</a:t>
            </a:r>
            <a:r>
              <a:rPr lang="ja-JP" altLang="en-US" sz="1300" dirty="0" smtClean="0">
                <a:latin typeface="Meiryo UI" pitchFamily="50" charset="-128"/>
                <a:ea typeface="Meiryo UI" pitchFamily="50" charset="-128"/>
                <a:cs typeface="Meiryo UI" pitchFamily="50" charset="-128"/>
              </a:rPr>
              <a:t>いる</a:t>
            </a:r>
            <a:r>
              <a:rPr lang="en-US" altLang="ja-JP" sz="1300" dirty="0" smtClean="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a:t>
            </a:r>
            <a:r>
              <a:rPr lang="ja-JP" altLang="en-US" sz="1300" dirty="0" smtClean="0">
                <a:latin typeface="Meiryo UI" pitchFamily="50" charset="-128"/>
                <a:ea typeface="Meiryo UI" pitchFamily="50" charset="-128"/>
                <a:cs typeface="Meiryo UI" pitchFamily="50" charset="-128"/>
              </a:rPr>
              <a:t>を</a:t>
            </a:r>
            <a:endParaRPr lang="en-US" altLang="ja-JP" sz="1300" dirty="0" smtClean="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府</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に登載しています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年度からは</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の良さを体感してもらうためにハウスメーカー等の</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モデルハウスにおいて宿泊体験を実施しています。</a:t>
            </a:r>
            <a:endParaRPr lang="en-US" altLang="ja-JP" sz="1300" dirty="0" smtClean="0">
              <a:latin typeface="Meiryo UI" pitchFamily="50" charset="-128"/>
              <a:ea typeface="Meiryo UI" pitchFamily="50" charset="-128"/>
              <a:cs typeface="Meiryo UI" pitchFamily="50" charset="-128"/>
            </a:endParaRPr>
          </a:p>
        </p:txBody>
      </p:sp>
      <p:pic>
        <p:nvPicPr>
          <p:cNvPr id="38" name="図 37"/>
          <p:cNvPicPr>
            <a:picLocks noChangeAspect="1"/>
          </p:cNvPicPr>
          <p:nvPr/>
        </p:nvPicPr>
        <p:blipFill>
          <a:blip r:embed="rId6"/>
          <a:stretch>
            <a:fillRect/>
          </a:stretch>
        </p:blipFill>
        <p:spPr>
          <a:xfrm>
            <a:off x="3215341" y="4063310"/>
            <a:ext cx="2479326" cy="2666682"/>
          </a:xfrm>
          <a:prstGeom prst="rect">
            <a:avLst/>
          </a:prstGeom>
          <a:ln>
            <a:solidFill>
              <a:schemeClr val="accent1"/>
            </a:solidFill>
          </a:ln>
        </p:spPr>
      </p:pic>
      <p:sp>
        <p:nvSpPr>
          <p:cNvPr id="39" name="テキスト ボックス 38"/>
          <p:cNvSpPr txBox="1"/>
          <p:nvPr/>
        </p:nvSpPr>
        <p:spPr>
          <a:xfrm>
            <a:off x="150414" y="4029476"/>
            <a:ext cx="299143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2018</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年度宿泊体験実施時</a:t>
            </a: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a:t>
            </a: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記事 </a:t>
            </a:r>
            <a:r>
              <a:rPr lang="en-US" altLang="ja-JP"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a:t>
            </a: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産経新聞</a:t>
            </a:r>
            <a:r>
              <a:rPr lang="en-US" altLang="ja-JP"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66633" y="4378805"/>
            <a:ext cx="2975213" cy="2252743"/>
          </a:xfrm>
          <a:prstGeom prst="rect">
            <a:avLst/>
          </a:prstGeom>
          <a:ln>
            <a:solidFill>
              <a:schemeClr val="accent1"/>
            </a:solidFill>
          </a:ln>
        </p:spPr>
      </p:pic>
    </p:spTree>
    <p:extLst>
      <p:ext uri="{BB962C8B-B14F-4D97-AF65-F5344CB8AC3E}">
        <p14:creationId xmlns:p14="http://schemas.microsoft.com/office/powerpoint/2010/main" val="293846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31355</TotalTime>
  <Words>23777</Words>
  <Application>Microsoft Office PowerPoint</Application>
  <PresentationFormat>A4 210 x 297 mm</PresentationFormat>
  <Paragraphs>3033</Paragraphs>
  <Slides>64</Slides>
  <Notes>30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64</vt:i4>
      </vt:variant>
    </vt:vector>
  </HeadingPairs>
  <TitlesOfParts>
    <vt:vector size="76" baseType="lpstr">
      <vt:lpstr>HGP創英角ｺﾞｼｯｸUB</vt:lpstr>
      <vt:lpstr>HG丸ｺﾞｼｯｸM-PRO</vt:lpstr>
      <vt:lpstr>Meiryo UI</vt:lpstr>
      <vt:lpstr>ＭＳ Ｐゴシック</vt:lpstr>
      <vt:lpstr>ＭＳ 明朝</vt:lpstr>
      <vt:lpstr>メイリオ</vt:lpstr>
      <vt:lpstr>Arial</vt:lpstr>
      <vt:lpstr>Calibri</vt:lpstr>
      <vt:lpstr>Microsoft Himalaya</vt:lpstr>
      <vt:lpstr>Times New Roman</vt:lpstr>
      <vt:lpstr>Wingdings</vt:lpstr>
      <vt:lpstr>Office ​​テーマ</vt:lpstr>
      <vt:lpstr>おおさかエネルギー地産地消推進プランに基づく 大阪府・大阪市の取組み実績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上林　建貴</cp:lastModifiedBy>
  <cp:revision>701</cp:revision>
  <cp:lastPrinted>2020-01-09T05:07:12Z</cp:lastPrinted>
  <dcterms:created xsi:type="dcterms:W3CDTF">2014-02-03T04:47:03Z</dcterms:created>
  <dcterms:modified xsi:type="dcterms:W3CDTF">2020-09-23T08:51:02Z</dcterms:modified>
</cp:coreProperties>
</file>