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72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576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118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17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457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564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86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09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51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653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96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6D212-DAD6-4231-BD10-6DFDF831D5C7}" type="datetimeFigureOut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505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 bwMode="auto">
          <a:xfrm>
            <a:off x="0" y="1700808"/>
            <a:ext cx="9143999" cy="2160240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400" fontAlgn="auto"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ysClr val="window" lastClr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今後の進め方について（案）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サブタイトル 2"/>
          <p:cNvSpPr txBox="1">
            <a:spLocks/>
          </p:cNvSpPr>
          <p:nvPr/>
        </p:nvSpPr>
        <p:spPr bwMode="auto">
          <a:xfrm>
            <a:off x="2411760" y="5445224"/>
            <a:ext cx="432048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kumimoji="1" lang="ja-JP" alt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kumimoji="1" lang="ja-JP" alt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en-US" altLang="ja-JP" sz="2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8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大阪府・大阪市</a:t>
            </a:r>
            <a:endParaRPr kumimoji="1" lang="ja-JP" altLang="en-US" sz="2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 bwMode="auto">
          <a:xfrm>
            <a:off x="7452320" y="116632"/>
            <a:ext cx="1584176" cy="40011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0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資料５</a:t>
            </a:r>
            <a:endParaRPr kumimoji="1" lang="ja-JP" altLang="en-US" sz="20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06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0" y="0"/>
            <a:ext cx="9143999" cy="692696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914400" fontAlgn="auto">
              <a:spcAft>
                <a:spcPts val="0"/>
              </a:spcAft>
              <a:defRPr/>
            </a:pPr>
            <a:r>
              <a:rPr lang="ja-JP" altLang="en-US" sz="3200" b="1" dirty="0" smtClean="0">
                <a:solidFill>
                  <a:sysClr val="window" lastClr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r>
              <a:rPr lang="ja-JP" altLang="en-US" sz="3200" b="1" dirty="0">
                <a:solidFill>
                  <a:sysClr val="window" lastClr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．関係者からのヒアリング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 bwMode="auto">
          <a:xfrm>
            <a:off x="8460432" y="6519446"/>
            <a:ext cx="6835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7FC7EB20-2D90-4619-A120-55DC58FC2E55}" type="slidenum">
              <a:rPr kumimoji="1" lang="en-US" altLang="ja-JP" sz="160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pPr marL="0" marR="0" lvl="0" indent="0" algn="r" defTabSz="91440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</a:t>
            </a:fld>
            <a:endParaRPr kumimoji="1" lang="ja-JP" altLang="en-US" sz="1600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504" y="836712"/>
            <a:ext cx="8928992" cy="469916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>
            <a:solidFill>
              <a:schemeClr val="accent6"/>
            </a:solidFill>
            <a:prstDash val="solid"/>
          </a:ln>
          <a:effectLst>
            <a:outerShdw blurRad="50800" dist="38100" dir="21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ヒアリング</a:t>
            </a:r>
            <a:r>
              <a:rPr lang="ja-JP" altLang="en-US" sz="2000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趣旨</a:t>
            </a:r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審議にあたって、中長期的なエネルギー施策の方向性等に関する考え方について、エネルギーの需給に関係の深い事業者・団体等から現状や今後の展望を御説明いただき、意見交換を行うことで議論を深める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200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endParaRPr lang="en-US" altLang="ja-JP" sz="200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ヒアリングの対象者候補</a:t>
            </a:r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供給事業者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電力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会社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ガス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会社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新電力 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</a:t>
            </a:r>
            <a:endParaRPr lang="en-US" altLang="ja-JP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endParaRPr lang="ja-JP" altLang="en-US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省エネルギー事業者</a:t>
            </a:r>
            <a:endParaRPr lang="en-US" altLang="ja-JP" sz="200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endParaRPr lang="ja-JP" altLang="en-US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先進的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取組みを行う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事業者</a:t>
            </a:r>
            <a:endParaRPr lang="en-US" altLang="ja-JP" sz="200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/>
            <a:endParaRPr lang="ja-JP" altLang="en-US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円/楕円 30"/>
          <p:cNvSpPr/>
          <p:nvPr/>
        </p:nvSpPr>
        <p:spPr>
          <a:xfrm>
            <a:off x="8604447" y="104141"/>
            <a:ext cx="485799" cy="48441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fld id="{9439D75A-5D0D-4091-BA6B-B620B8DC6492}" type="slidenum">
              <a:rPr lang="ja-JP" altLang="en-US" sz="1600" b="1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en-US" altLang="ja-JP" sz="1600" b="1" dirty="0" smtClean="0">
              <a:solidFill>
                <a:schemeClr val="accent6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227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 bwMode="auto">
          <a:xfrm>
            <a:off x="0" y="0"/>
            <a:ext cx="9143999" cy="692696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914400" fontAlgn="auto">
              <a:spcAft>
                <a:spcPts val="0"/>
              </a:spcAft>
              <a:defRPr/>
            </a:pPr>
            <a:r>
              <a:rPr lang="ja-JP" altLang="en-US" sz="3200" b="1" dirty="0" smtClean="0">
                <a:solidFill>
                  <a:sysClr val="window" lastClr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</a:t>
            </a:r>
            <a:r>
              <a:rPr lang="ja-JP" altLang="en-US" sz="3200" b="1" dirty="0">
                <a:solidFill>
                  <a:sysClr val="window" lastClr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 bwMode="auto">
          <a:xfrm>
            <a:off x="8460432" y="6519446"/>
            <a:ext cx="68356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7FC7EB20-2D90-4619-A120-55DC58FC2E55}" type="slidenum">
              <a:rPr kumimoji="1" lang="en-US" altLang="ja-JP" sz="1600" i="0" u="none" strike="noStrike" kern="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pPr marL="0" marR="0" lvl="0" indent="0" algn="r" defTabSz="91440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2</a:t>
            </a:fld>
            <a:endParaRPr kumimoji="1" lang="ja-JP" altLang="en-US" sz="1600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504" y="836712"/>
            <a:ext cx="8928992" cy="593027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>
            <a:solidFill>
              <a:schemeClr val="accent6"/>
            </a:solidFill>
            <a:prstDash val="solid"/>
          </a:ln>
          <a:effectLst>
            <a:outerShdw blurRad="50800" dist="38100" dir="21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審</a:t>
            </a:r>
            <a:r>
              <a:rPr lang="ja-JP" altLang="en-US" sz="2000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議会の開催</a:t>
            </a:r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第１回（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25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日）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現行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プランの進捗状況、主な論点、関係者ヒアリング　等</a:t>
            </a: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endParaRPr lang="ja-JP" altLang="en-US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第２回（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下旬）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論点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整理、関係者ヒアリング、エネルギー政策の方向性　等</a:t>
            </a: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endParaRPr lang="ja-JP" altLang="en-US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第３回（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上旬頃）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・事業の取組方針、関係者ヒアリング　等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endParaRPr lang="ja-JP" altLang="en-US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第４回（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月中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旬頃）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答申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（素案）</a:t>
            </a: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endParaRPr lang="ja-JP" altLang="en-US" sz="20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第５回（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頃）</a:t>
            </a:r>
          </a:p>
          <a:p>
            <a:pPr marL="800100" lvl="1" indent="-342900" algn="just">
              <a:buFont typeface="Wingdings" panose="05000000000000000000" pitchFamily="2" charset="2"/>
              <a:buChar char="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答申</a:t>
            </a:r>
            <a:r>
              <a:rPr lang="ja-JP" altLang="en-US" sz="20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（案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200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endParaRPr lang="en-US" altLang="ja-JP" sz="2000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/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</a:t>
            </a:r>
            <a:r>
              <a:rPr lang="en-US" altLang="ja-JP" sz="2000" b="1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2000" b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342900" lvl="0" indent="-342900" algn="just">
              <a:buFont typeface="Meiryo UI" panose="020B0604030504040204" pitchFamily="50" charset="-128"/>
              <a:buChar char="○"/>
            </a:pP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大阪府・大阪市において、審議会の答申を踏まえ、プランの改定案を作成し、パブリックコメントを経て、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月末</a:t>
            </a:r>
            <a:r>
              <a:rPr lang="ja-JP" altLang="en-US" sz="2000" kern="10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にプラン改定</a:t>
            </a:r>
            <a:r>
              <a:rPr lang="ja-JP" altLang="en-US" sz="20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を予定。</a:t>
            </a:r>
          </a:p>
        </p:txBody>
      </p:sp>
      <p:sp>
        <p:nvSpPr>
          <p:cNvPr id="9" name="円/楕円 30"/>
          <p:cNvSpPr/>
          <p:nvPr/>
        </p:nvSpPr>
        <p:spPr>
          <a:xfrm>
            <a:off x="8604447" y="104141"/>
            <a:ext cx="485799" cy="48441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fld id="{9439D75A-5D0D-4091-BA6B-B620B8DC6492}" type="slidenum">
              <a:rPr lang="ja-JP" altLang="en-US" sz="1600" b="1" smtClean="0">
                <a:solidFill>
                  <a:schemeClr val="accent6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fld>
            <a:endParaRPr lang="en-US" altLang="ja-JP" sz="1600" b="1" dirty="0" smtClean="0">
              <a:solidFill>
                <a:schemeClr val="accent6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451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127</Words>
  <Application>Microsoft Office PowerPoint</Application>
  <PresentationFormat>画面に合わせる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Meiryo UI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2020-01-28T06:13:31Z</dcterms:created>
  <dcterms:modified xsi:type="dcterms:W3CDTF">2020-01-28T06:13:36Z</dcterms:modified>
</cp:coreProperties>
</file>