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69" d="100"/>
          <a:sy n="69" d="100"/>
        </p:scale>
        <p:origin x="135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72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576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184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178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45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56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86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09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513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65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D212-DAD6-4231-BD10-6DFDF831D5C7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968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6D212-DAD6-4231-BD10-6DFDF831D5C7}" type="datetimeFigureOut">
              <a:rPr kumimoji="1" lang="ja-JP" altLang="en-US" smtClean="0"/>
              <a:t>2020/7/2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DF1FA-2879-4CB1-9630-E4043495BA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50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 bwMode="auto">
          <a:xfrm>
            <a:off x="0" y="1700808"/>
            <a:ext cx="9143999" cy="2160240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 fontAlgn="auto">
              <a:spcAft>
                <a:spcPts val="0"/>
              </a:spcAft>
              <a:defRPr/>
            </a:pPr>
            <a:r>
              <a:rPr lang="ja-JP" altLang="en-US" sz="3600" b="1" dirty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今後の進め方について（案）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2411760" y="5445224"/>
            <a:ext cx="43204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1" lang="ja-JP" altLang="en-US" sz="2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2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2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800" kern="0" noProof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2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en-US" altLang="ja-JP" sz="28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 bwMode="auto">
          <a:xfrm>
            <a:off x="7452320" y="116632"/>
            <a:ext cx="1584176" cy="40011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0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資料５</a:t>
            </a:r>
            <a:endParaRPr kumimoji="1" lang="ja-JP" altLang="en-US" sz="20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006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156490"/>
              </p:ext>
            </p:extLst>
          </p:nvPr>
        </p:nvGraphicFramePr>
        <p:xfrm>
          <a:off x="107505" y="836714"/>
          <a:ext cx="8928991" cy="5009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val="614926362"/>
                    </a:ext>
                  </a:extLst>
                </a:gridCol>
                <a:gridCol w="4896544">
                  <a:extLst>
                    <a:ext uri="{9D8B030D-6E8A-4147-A177-3AD203B41FA5}">
                      <a16:colId xmlns:a16="http://schemas.microsoft.com/office/drawing/2014/main" val="2594356143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40689142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審議事項</a:t>
                      </a:r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関係者ヒアリング</a:t>
                      </a:r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 anchor="ctr"/>
                </a:tc>
                <a:extLst>
                  <a:ext uri="{0D108BD9-81ED-4DB2-BD59-A6C34878D82A}">
                    <a16:rowId xmlns:a16="http://schemas.microsoft.com/office/drawing/2014/main" val="965175532"/>
                  </a:ext>
                </a:extLst>
              </a:tr>
              <a:tr h="464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endParaRPr kumimoji="1" lang="en-US" altLang="ja-JP" sz="1600" dirty="0" smtClean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1/25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72000" marB="72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Meiryo UI" panose="020B0604030504040204" pitchFamily="50" charset="-128"/>
                        <a:buChar char="◯"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今後の大阪府・大阪市によるエネルギー政策のあり方について（諮問）</a:t>
                      </a:r>
                    </a:p>
                    <a:p>
                      <a:pPr marL="285750" indent="-285750">
                        <a:buFont typeface="Meiryo UI" panose="020B0604030504040204" pitchFamily="50" charset="-128"/>
                        <a:buChar char="◯"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おおさかエネルギー地産地消推進プランの進捗状況等について</a:t>
                      </a:r>
                    </a:p>
                    <a:p>
                      <a:pPr marL="285750" indent="-285750">
                        <a:buFont typeface="Meiryo UI" panose="020B0604030504040204" pitchFamily="50" charset="-128"/>
                        <a:buChar char="◯"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主な論点について</a:t>
                      </a:r>
                    </a:p>
                  </a:txBody>
                  <a:tcPr marT="72000" marB="720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関西電力（株）</a:t>
                      </a:r>
                    </a:p>
                  </a:txBody>
                  <a:tcPr marT="72000" marB="720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390320"/>
                  </a:ext>
                </a:extLst>
              </a:tr>
              <a:tr h="464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</a:p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7/6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72000" marB="720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Meiryo UI" panose="020B0604030504040204" pitchFamily="50" charset="-128"/>
                        <a:buChar char="◯"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おおさかエネルギー地産地消推進プランに基づく取組みの検証について</a:t>
                      </a:r>
                    </a:p>
                    <a:p>
                      <a:pPr marL="285750" indent="-285750">
                        <a:buFont typeface="Meiryo UI" panose="020B0604030504040204" pitchFamily="50" charset="-128"/>
                        <a:buChar char="◯"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今後のエネルギー政策の方向性と目標設定の考え方について</a:t>
                      </a:r>
                      <a:endParaRPr kumimoji="1" lang="en-US" altLang="ja-JP" sz="1600" dirty="0" smtClean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大阪ガス（株）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パナソニック（株）</a:t>
                      </a:r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2907742"/>
                  </a:ext>
                </a:extLst>
              </a:tr>
              <a:tr h="464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endParaRPr kumimoji="1" lang="en-US" altLang="ja-JP" sz="1600" dirty="0" smtClean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月上旬）</a:t>
                      </a:r>
                    </a:p>
                  </a:txBody>
                  <a:tcPr marL="0" marR="0" marT="72000" marB="72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今後のエネルギー政策の方向性と目標設定の考え方について</a:t>
                      </a:r>
                      <a:endParaRPr kumimoji="1" lang="en-US" altLang="ja-JP" sz="1600" dirty="0" smtClean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施策・事業の取組方針について</a:t>
                      </a:r>
                      <a:endParaRPr kumimoji="1" lang="en-US" altLang="ja-JP" sz="1600" dirty="0" smtClean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ハウスメーカー</a:t>
                      </a:r>
                      <a:endParaRPr kumimoji="1" lang="en-US" altLang="ja-JP" sz="1600" dirty="0" smtClean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新電力</a:t>
                      </a:r>
                      <a:endParaRPr kumimoji="1" lang="en-US" altLang="ja-JP" sz="1600" dirty="0" smtClean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先進的取組みを行う事業者</a:t>
                      </a:r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788788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endParaRPr kumimoji="1" lang="en-US" altLang="ja-JP" sz="1600" dirty="0" smtClean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月中旬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0" marR="0" marT="72000" marB="7200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施策・事業の取組方針について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答申骨子（たたき台）について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T="72000" marB="72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（予備）</a:t>
                      </a:r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/>
                </a:tc>
                <a:extLst>
                  <a:ext uri="{0D108BD9-81ED-4DB2-BD59-A6C34878D82A}">
                    <a16:rowId xmlns:a16="http://schemas.microsoft.com/office/drawing/2014/main" val="2272918154"/>
                  </a:ext>
                </a:extLst>
              </a:tr>
              <a:tr h="464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endParaRPr kumimoji="1" lang="en-US" altLang="ja-JP" sz="1600" dirty="0" smtClean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600" dirty="0" smtClean="0">
                          <a:ln>
                            <a:noFill/>
                          </a:ln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月頃）</a:t>
                      </a:r>
                    </a:p>
                  </a:txBody>
                  <a:tcPr marL="0" marR="0" marT="72000" marB="72000"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Meiryo UI" panose="020B0604030504040204" pitchFamily="50" charset="-128"/>
                        <a:buChar char="◯"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答申（案）について</a:t>
                      </a:r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n>
                          <a:noFill/>
                        </a:ln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72000" marB="72000"/>
                </a:tc>
                <a:extLst>
                  <a:ext uri="{0D108BD9-81ED-4DB2-BD59-A6C34878D82A}">
                    <a16:rowId xmlns:a16="http://schemas.microsoft.com/office/drawing/2014/main" val="2300249580"/>
                  </a:ext>
                </a:extLst>
              </a:tr>
            </a:tbl>
          </a:graphicData>
        </a:graphic>
      </p:graphicFrame>
      <p:sp>
        <p:nvSpPr>
          <p:cNvPr id="4" name="タイトル 1"/>
          <p:cNvSpPr txBox="1">
            <a:spLocks/>
          </p:cNvSpPr>
          <p:nvPr/>
        </p:nvSpPr>
        <p:spPr bwMode="auto">
          <a:xfrm>
            <a:off x="0" y="0"/>
            <a:ext cx="9143999" cy="692696"/>
          </a:xfrm>
          <a:prstGeom prst="rect">
            <a:avLst/>
          </a:prstGeom>
          <a:gradFill rotWithShape="1">
            <a:gsLst>
              <a:gs pos="0">
                <a:srgbClr val="00B050"/>
              </a:gs>
              <a:gs pos="80000">
                <a:srgbClr val="00B050"/>
              </a:gs>
              <a:gs pos="100000">
                <a:srgbClr val="00B050"/>
              </a:gs>
            </a:gsLst>
            <a:lin ang="54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914400" fontAlgn="auto">
              <a:spcAft>
                <a:spcPts val="0"/>
              </a:spcAft>
              <a:defRPr/>
            </a:pPr>
            <a:r>
              <a:rPr lang="ja-JP" altLang="en-US" sz="3200" b="1" dirty="0" smtClean="0">
                <a:solidFill>
                  <a:sysClr val="window" lastClr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１．今後の進め方について（案）</a:t>
            </a:r>
            <a:endParaRPr kumimoji="1" lang="ja-JP" altLang="en-US" sz="3200" b="1" i="0" u="none" strike="noStrike" kern="1200" cap="none" spc="0" normalizeH="0" baseline="0" noProof="0" dirty="0">
              <a:solidFill>
                <a:sysClr val="window" lastClr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円/楕円 30"/>
          <p:cNvSpPr/>
          <p:nvPr/>
        </p:nvSpPr>
        <p:spPr>
          <a:xfrm>
            <a:off x="8604447" y="104141"/>
            <a:ext cx="485799" cy="48441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algn="ctr"/>
            <a:fld id="{9439D75A-5D0D-4091-BA6B-B620B8DC6492}" type="slidenum">
              <a:rPr lang="ja-JP" altLang="en-US" sz="1600" b="1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fld>
            <a:endParaRPr lang="en-US" altLang="ja-JP" sz="1600" b="1" dirty="0" smtClean="0">
              <a:solidFill>
                <a:schemeClr val="accent6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227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267</TotalTime>
  <Words>183</Words>
  <Application>Microsoft Office PowerPoint</Application>
  <PresentationFormat>画面に合わせる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志知　和明</dc:creator>
  <cp:lastModifiedBy>志知　和明</cp:lastModifiedBy>
  <cp:revision>29</cp:revision>
  <cp:lastPrinted>2020-04-10T01:51:20Z</cp:lastPrinted>
  <dcterms:created xsi:type="dcterms:W3CDTF">2019-12-17T01:22:10Z</dcterms:created>
  <dcterms:modified xsi:type="dcterms:W3CDTF">2020-07-02T10:46:32Z</dcterms:modified>
</cp:coreProperties>
</file>