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11"/>
  </p:notesMasterIdLst>
  <p:sldIdLst>
    <p:sldId id="256" r:id="rId2"/>
    <p:sldId id="279" r:id="rId3"/>
    <p:sldId id="282" r:id="rId4"/>
    <p:sldId id="280" r:id="rId5"/>
    <p:sldId id="275" r:id="rId6"/>
    <p:sldId id="276" r:id="rId7"/>
    <p:sldId id="277" r:id="rId8"/>
    <p:sldId id="278" r:id="rId9"/>
    <p:sldId id="283" r:id="rId10"/>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志知　和明" initials="志知　和明" lastIdx="12" clrIdx="0">
    <p:extLst>
      <p:ext uri="{19B8F6BF-5375-455C-9EA6-DF929625EA0E}">
        <p15:presenceInfo xmlns:p15="http://schemas.microsoft.com/office/powerpoint/2012/main" userId="S-1-5-21-161959346-1900351369-444732941-45681" providerId="AD"/>
      </p:ext>
    </p:extLst>
  </p:cmAuthor>
  <p:cmAuthor id="2" name="中谷　泰治" initials="中谷　泰治" lastIdx="1" clrIdx="1">
    <p:extLst>
      <p:ext uri="{19B8F6BF-5375-455C-9EA6-DF929625EA0E}">
        <p15:presenceInfo xmlns:p15="http://schemas.microsoft.com/office/powerpoint/2012/main" userId="中谷　泰治"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76" autoAdjust="0"/>
    <p:restoredTop sz="88483" autoAdjust="0"/>
  </p:normalViewPr>
  <p:slideViewPr>
    <p:cSldViewPr showGuides="1">
      <p:cViewPr varScale="1">
        <p:scale>
          <a:sx n="69" d="100"/>
          <a:sy n="69" d="100"/>
        </p:scale>
        <p:origin x="119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206" cy="513284"/>
          </a:xfrm>
          <a:prstGeom prst="rect">
            <a:avLst/>
          </a:prstGeom>
        </p:spPr>
        <p:txBody>
          <a:bodyPr vert="horz" lIns="94668" tIns="47334" rIns="94668" bIns="47334"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4201" y="0"/>
            <a:ext cx="3078206" cy="513284"/>
          </a:xfrm>
          <a:prstGeom prst="rect">
            <a:avLst/>
          </a:prstGeom>
        </p:spPr>
        <p:txBody>
          <a:bodyPr vert="horz" lIns="94668" tIns="47334" rIns="94668" bIns="47334" rtlCol="0"/>
          <a:lstStyle>
            <a:lvl1pPr algn="r">
              <a:defRPr sz="1200"/>
            </a:lvl1pPr>
          </a:lstStyle>
          <a:p>
            <a:fld id="{77E43041-3073-420C-BC29-B939EA110C73}" type="datetimeFigureOut">
              <a:rPr kumimoji="1" lang="ja-JP" altLang="en-US" smtClean="0"/>
              <a:t>2020/7/3</a:t>
            </a:fld>
            <a:endParaRPr kumimoji="1" lang="ja-JP" altLang="en-US"/>
          </a:p>
        </p:txBody>
      </p:sp>
      <p:sp>
        <p:nvSpPr>
          <p:cNvPr id="4" name="スライド イメージ プレースホルダー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4668" tIns="47334" rIns="94668" bIns="47334" rtlCol="0" anchor="ctr"/>
          <a:lstStyle/>
          <a:p>
            <a:endParaRPr lang="ja-JP" altLang="en-US"/>
          </a:p>
        </p:txBody>
      </p:sp>
      <p:sp>
        <p:nvSpPr>
          <p:cNvPr id="5" name="ノート プレースホルダー 4"/>
          <p:cNvSpPr>
            <a:spLocks noGrp="1"/>
          </p:cNvSpPr>
          <p:nvPr>
            <p:ph type="body" sz="quarter" idx="3"/>
          </p:nvPr>
        </p:nvSpPr>
        <p:spPr>
          <a:xfrm>
            <a:off x="710739" y="4925235"/>
            <a:ext cx="5682588" cy="4029439"/>
          </a:xfrm>
          <a:prstGeom prst="rect">
            <a:avLst/>
          </a:prstGeom>
        </p:spPr>
        <p:txBody>
          <a:bodyPr vert="horz" lIns="94668" tIns="47334" rIns="94668" bIns="4733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721330"/>
            <a:ext cx="3078206" cy="513284"/>
          </a:xfrm>
          <a:prstGeom prst="rect">
            <a:avLst/>
          </a:prstGeom>
        </p:spPr>
        <p:txBody>
          <a:bodyPr vert="horz" lIns="94668" tIns="47334" rIns="94668" bIns="4733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4201" y="9721330"/>
            <a:ext cx="3078206" cy="513284"/>
          </a:xfrm>
          <a:prstGeom prst="rect">
            <a:avLst/>
          </a:prstGeom>
        </p:spPr>
        <p:txBody>
          <a:bodyPr vert="horz" lIns="94668" tIns="47334" rIns="94668" bIns="47334" rtlCol="0" anchor="b"/>
          <a:lstStyle>
            <a:lvl1pPr algn="r">
              <a:defRPr sz="1200"/>
            </a:lvl1pPr>
          </a:lstStyle>
          <a:p>
            <a:fld id="{D43D06BF-8F45-45C7-935E-991BB79167FC}" type="slidenum">
              <a:rPr kumimoji="1" lang="ja-JP" altLang="en-US" smtClean="0"/>
              <a:t>‹#›</a:t>
            </a:fld>
            <a:endParaRPr kumimoji="1" lang="ja-JP" altLang="en-US"/>
          </a:p>
        </p:txBody>
      </p:sp>
    </p:spTree>
    <p:extLst>
      <p:ext uri="{BB962C8B-B14F-4D97-AF65-F5344CB8AC3E}">
        <p14:creationId xmlns:p14="http://schemas.microsoft.com/office/powerpoint/2010/main" val="16302818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3D06BF-8F45-45C7-935E-991BB79167FC}" type="slidenum">
              <a:rPr kumimoji="1" lang="ja-JP" altLang="en-US" smtClean="0"/>
              <a:t>2</a:t>
            </a:fld>
            <a:endParaRPr kumimoji="1" lang="ja-JP" altLang="en-US"/>
          </a:p>
        </p:txBody>
      </p:sp>
    </p:spTree>
    <p:extLst>
      <p:ext uri="{BB962C8B-B14F-4D97-AF65-F5344CB8AC3E}">
        <p14:creationId xmlns:p14="http://schemas.microsoft.com/office/powerpoint/2010/main" val="3697280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3D06BF-8F45-45C7-935E-991BB79167FC}" type="slidenum">
              <a:rPr kumimoji="1" lang="ja-JP" altLang="en-US" smtClean="0"/>
              <a:t>8</a:t>
            </a:fld>
            <a:endParaRPr kumimoji="1" lang="ja-JP" altLang="en-US"/>
          </a:p>
        </p:txBody>
      </p:sp>
    </p:spTree>
    <p:extLst>
      <p:ext uri="{BB962C8B-B14F-4D97-AF65-F5344CB8AC3E}">
        <p14:creationId xmlns:p14="http://schemas.microsoft.com/office/powerpoint/2010/main" val="1373388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050728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41576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51184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657178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95045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65564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5E6D212-DAD6-4231-BD10-6DFDF831D5C7}" type="datetimeFigureOut">
              <a:rPr kumimoji="1" lang="ja-JP" altLang="en-US" smtClean="0"/>
              <a:t>2020/7/3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8786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5E6D212-DAD6-4231-BD10-6DFDF831D5C7}" type="datetimeFigureOut">
              <a:rPr kumimoji="1" lang="ja-JP" altLang="en-US" smtClean="0"/>
              <a:t>2020/7/3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78095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6D212-DAD6-4231-BD10-6DFDF831D5C7}" type="datetimeFigureOut">
              <a:rPr kumimoji="1" lang="ja-JP" altLang="en-US" smtClean="0"/>
              <a:t>2020/7/3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05513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421865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659968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6D212-DAD6-4231-BD10-6DFDF831D5C7}" type="datetimeFigureOut">
              <a:rPr kumimoji="1" lang="ja-JP" altLang="en-US" smtClean="0"/>
              <a:t>2020/7/3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1195059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1700808"/>
            <a:ext cx="9143999" cy="216024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defTabSz="914400" fontAlgn="auto">
              <a:spcAft>
                <a:spcPts val="0"/>
              </a:spcAft>
              <a:defRPr/>
            </a:pPr>
            <a:r>
              <a:rPr lang="ja-JP" altLang="en-US" sz="3600" b="1" dirty="0">
                <a:solidFill>
                  <a:sysClr val="window" lastClr="FFFFFF"/>
                </a:solidFill>
                <a:latin typeface="Meiryo UI" panose="020B0604030504040204" pitchFamily="50" charset="-128"/>
                <a:ea typeface="Meiryo UI" panose="020B0604030504040204" pitchFamily="50" charset="-128"/>
              </a:rPr>
              <a:t>目標設定の考え方について</a:t>
            </a:r>
            <a:r>
              <a:rPr lang="ja-JP" altLang="en-US" sz="3600" b="1" dirty="0" smtClean="0">
                <a:solidFill>
                  <a:sysClr val="window" lastClr="FFFFFF"/>
                </a:solidFill>
                <a:latin typeface="Meiryo UI" panose="020B0604030504040204" pitchFamily="50" charset="-128"/>
                <a:ea typeface="Meiryo UI" panose="020B0604030504040204" pitchFamily="50" charset="-128"/>
              </a:rPr>
              <a:t>（案）</a:t>
            </a:r>
            <a:endParaRPr kumimoji="1" lang="ja-JP" altLang="en-US" sz="36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サブタイトル 2"/>
          <p:cNvSpPr txBox="1">
            <a:spLocks/>
          </p:cNvSpPr>
          <p:nvPr/>
        </p:nvSpPr>
        <p:spPr bwMode="auto">
          <a:xfrm>
            <a:off x="2411760" y="5445224"/>
            <a:ext cx="432048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r>
              <a:rPr kumimoji="1" lang="en-US" altLang="ja-JP"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2020</a:t>
            </a:r>
            <a:r>
              <a:rPr kumimoji="1" lang="ja-JP" altLang="en-US"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年</a:t>
            </a:r>
            <a:r>
              <a:rPr kumimoji="1" lang="en-US" altLang="ja-JP"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7</a:t>
            </a:r>
            <a:r>
              <a:rPr kumimoji="1" lang="ja-JP" altLang="en-US"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月</a:t>
            </a:r>
            <a:r>
              <a:rPr kumimoji="1" lang="en-US" altLang="ja-JP"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6</a:t>
            </a:r>
            <a:r>
              <a:rPr kumimoji="1" lang="ja-JP" altLang="en-US"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日</a:t>
            </a:r>
            <a:endParaRPr kumimoji="1" lang="en-US" altLang="ja-JP" sz="2800" i="0" u="none" strike="noStrike" kern="0" cap="none" spc="0" normalizeH="0" baseline="0" noProof="0" dirty="0">
              <a:ln>
                <a:solidFill>
                  <a:srgbClr val="FFC000"/>
                </a:solidFill>
              </a:ln>
              <a:effectLst/>
              <a:uLnTx/>
              <a:uFillTx/>
              <a:latin typeface="Meiryo UI" panose="020B0604030504040204" pitchFamily="50" charset="-128"/>
              <a:ea typeface="Meiryo UI" panose="020B0604030504040204" pitchFamily="50" charset="-128"/>
            </a:endParaRPr>
          </a:p>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endParaRPr lang="ja-JP" altLang="en-US" sz="2800" kern="0" dirty="0">
              <a:latin typeface="Meiryo UI" panose="020B0604030504040204" pitchFamily="50" charset="-128"/>
              <a:ea typeface="Meiryo UI" panose="020B0604030504040204" pitchFamily="50" charset="-128"/>
            </a:endParaRPr>
          </a:p>
        </p:txBody>
      </p:sp>
      <p:sp>
        <p:nvSpPr>
          <p:cNvPr id="10" name="サブタイトル 2"/>
          <p:cNvSpPr txBox="1">
            <a:spLocks/>
          </p:cNvSpPr>
          <p:nvPr/>
        </p:nvSpPr>
        <p:spPr bwMode="auto">
          <a:xfrm>
            <a:off x="7452320" y="116632"/>
            <a:ext cx="1584176" cy="40011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2000" kern="0" dirty="0" smtClean="0">
                <a:ln w="19050">
                  <a:noFill/>
                </a:ln>
                <a:latin typeface="Meiryo UI" panose="020B0604030504040204" pitchFamily="50" charset="-128"/>
                <a:ea typeface="Meiryo UI" panose="020B0604030504040204" pitchFamily="50" charset="-128"/>
              </a:rPr>
              <a:t>資料４－２</a:t>
            </a:r>
            <a:endParaRPr kumimoji="1" lang="ja-JP" altLang="en-US" sz="2000" i="0" u="none" strike="noStrike" kern="0" cap="none" spc="0" normalizeH="0" baseline="0" noProof="0" dirty="0">
              <a:ln w="19050">
                <a:solidFill>
                  <a:srgbClr val="FFC000"/>
                </a:solid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70063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a:solidFill>
                  <a:sysClr val="window" lastClr="FFFFFF"/>
                </a:solidFill>
                <a:latin typeface="Meiryo UI" panose="020B0604030504040204" pitchFamily="50" charset="-128"/>
                <a:ea typeface="Meiryo UI" panose="020B0604030504040204" pitchFamily="50" charset="-128"/>
              </a:rPr>
              <a:t>１．目標設定の見直し</a:t>
            </a:r>
            <a:r>
              <a:rPr lang="ja-JP" altLang="en-US" sz="3200" b="1">
                <a:solidFill>
                  <a:sysClr val="window" lastClr="FFFFFF"/>
                </a:solidFill>
                <a:latin typeface="Meiryo UI" panose="020B0604030504040204" pitchFamily="50" charset="-128"/>
                <a:ea typeface="Meiryo UI" panose="020B0604030504040204" pitchFamily="50" charset="-128"/>
              </a:rPr>
              <a:t>の</a:t>
            </a:r>
            <a:r>
              <a:rPr lang="ja-JP" altLang="en-US" sz="3200" b="1" smtClean="0">
                <a:solidFill>
                  <a:sysClr val="window" lastClr="FFFFFF"/>
                </a:solidFill>
                <a:latin typeface="Meiryo UI" panose="020B0604030504040204" pitchFamily="50" charset="-128"/>
                <a:ea typeface="Meiryo UI" panose="020B0604030504040204" pitchFamily="50" charset="-128"/>
              </a:rPr>
              <a:t>必要性　</a:t>
            </a:r>
            <a:endParaRPr lang="ja-JP" altLang="en-US" sz="3200" b="1" dirty="0">
              <a:solidFill>
                <a:sysClr val="window" lastClr="FFFFFF"/>
              </a:solidFill>
              <a:latin typeface="Meiryo UI" panose="020B0604030504040204" pitchFamily="50" charset="-128"/>
              <a:ea typeface="Meiryo UI" panose="020B0604030504040204" pitchFamily="50" charset="-128"/>
            </a:endParaRPr>
          </a:p>
        </p:txBody>
      </p:sp>
      <p:sp>
        <p:nvSpPr>
          <p:cNvPr id="12"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23" name="角丸四角形 22"/>
          <p:cNvSpPr/>
          <p:nvPr/>
        </p:nvSpPr>
        <p:spPr>
          <a:xfrm>
            <a:off x="107504" y="1031627"/>
            <a:ext cx="8928992" cy="3676355"/>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0000" bIns="36000" numCol="1" spcCol="0" rtlCol="0" fromWordArt="0" anchor="t" anchorCtr="0" forceAA="0" compatLnSpc="1">
            <a:prstTxWarp prst="textNoShape">
              <a:avLst/>
            </a:prstTxWarp>
            <a:spAutoFit/>
          </a:bodyPr>
          <a:lstStyle/>
          <a:p>
            <a:pPr marL="342900" indent="-342900" algn="just">
              <a:spcBef>
                <a:spcPts val="600"/>
              </a:spcBef>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現行プランにおいては、主として、府域における</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電力需給の逼迫への対応</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の観点から、「供給力の増加」と「需要の削減」に係る目標（単位：</a:t>
            </a:r>
            <a:r>
              <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kW</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）を設定。</a:t>
            </a:r>
          </a:p>
          <a:p>
            <a:pPr marL="342900" indent="-342900" algn="just">
              <a:spcBef>
                <a:spcPts val="600"/>
              </a:spcBef>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近年は電力供給予備率が高くなっており、単なる「供給力の増加」と「需要の削減」の必要性は小さくなっている。</a:t>
            </a:r>
            <a:endPar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Bef>
                <a:spcPts val="600"/>
              </a:spcBef>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府域の</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再生可能エネルギーの導入ポテンシャルは</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太陽光発電がその大半を占めており</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、府域の</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エネルギー消費量全体に占める割合は小さい</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Bef>
                <a:spcPts val="600"/>
              </a:spcBef>
              <a:buFont typeface="Meiryo UI" panose="020B0604030504040204" pitchFamily="50" charset="-128"/>
              <a:buChar char="◯"/>
            </a:pP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大消費地である大阪において、</a:t>
            </a:r>
            <a:r>
              <a:rPr lang="ja-JP" altLang="en-US"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脱炭素化に向けて、再生可能エネルギーの普及</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拡大とエネルギー利用効率の向上を</a:t>
            </a:r>
            <a:r>
              <a:rPr lang="ja-JP" altLang="en-US"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加速化する必要性が増している</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Bef>
                <a:spcPts val="600"/>
              </a:spcBef>
              <a:buFont typeface="Meiryo UI" panose="020B0604030504040204" pitchFamily="50" charset="-128"/>
              <a:buChar char="◯"/>
            </a:pPr>
            <a:r>
              <a:rPr lang="ja-JP" altLang="en-US"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災害に強い社会づくりの</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観点からも、地域の低炭素化と調和のとれる自立・分散型エネルギーの</a:t>
            </a:r>
            <a:r>
              <a:rPr lang="ja-JP" altLang="en-US"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重要性が増している</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4" name="角丸四角形 23"/>
          <p:cNvSpPr/>
          <p:nvPr/>
        </p:nvSpPr>
        <p:spPr>
          <a:xfrm>
            <a:off x="107503" y="831572"/>
            <a:ext cx="5112569" cy="400110"/>
          </a:xfrm>
          <a:prstGeom prst="roundRect">
            <a:avLst>
              <a:gd name="adj" fmla="val 0"/>
            </a:avLst>
          </a:prstGeom>
          <a:gradFill rotWithShape="1">
            <a:gsLst>
              <a:gs pos="0">
                <a:schemeClr val="accent6"/>
              </a:gs>
              <a:gs pos="80000">
                <a:schemeClr val="accent6"/>
              </a:gs>
              <a:gs pos="100000">
                <a:schemeClr val="accent6">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anchor="ctr">
            <a:spAutoFit/>
          </a:bodyPr>
          <a:lstStyle/>
          <a:p>
            <a:pPr lvl="0" defTabSz="914400">
              <a:defRPr/>
            </a:pPr>
            <a:r>
              <a:rPr kumimoji="1" lang="ja-JP" altLang="en-US" sz="2000" b="1" kern="0" dirty="0">
                <a:latin typeface="Meiryo UI" pitchFamily="50" charset="-128"/>
                <a:ea typeface="Meiryo UI" pitchFamily="50" charset="-128"/>
                <a:cs typeface="Meiryo UI" pitchFamily="50" charset="-128"/>
              </a:rPr>
              <a:t>現行プランにおける目標設定の見直しの必要性</a:t>
            </a:r>
          </a:p>
        </p:txBody>
      </p:sp>
    </p:spTree>
    <p:extLst>
      <p:ext uri="{BB962C8B-B14F-4D97-AF65-F5344CB8AC3E}">
        <p14:creationId xmlns:p14="http://schemas.microsoft.com/office/powerpoint/2010/main" val="1861495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07502" y="3847511"/>
            <a:ext cx="6408714" cy="742044"/>
          </a:xfrm>
          <a:prstGeom prst="roundRect">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444500" lvl="0"/>
            <a:r>
              <a:rPr kumimoji="1" lang="ja-JP" altLang="en-US" sz="1600" b="1" dirty="0">
                <a:solidFill>
                  <a:prstClr val="black"/>
                </a:solidFill>
                <a:latin typeface="Meiryo UI" panose="020B0604030504040204" pitchFamily="50" charset="-128"/>
                <a:ea typeface="Meiryo UI" panose="020B0604030504040204" pitchFamily="50" charset="-128"/>
              </a:rPr>
              <a:t>再生可能エネルギーの</a:t>
            </a:r>
            <a:endParaRPr kumimoji="1" lang="en-US" altLang="ja-JP" sz="1600" b="1" dirty="0">
              <a:solidFill>
                <a:prstClr val="black"/>
              </a:solidFill>
              <a:latin typeface="Meiryo UI" panose="020B0604030504040204" pitchFamily="50" charset="-128"/>
              <a:ea typeface="Meiryo UI" panose="020B0604030504040204" pitchFamily="50" charset="-128"/>
            </a:endParaRPr>
          </a:p>
          <a:p>
            <a:pPr marL="444500" lvl="0"/>
            <a:r>
              <a:rPr kumimoji="1" lang="ja-JP" altLang="en-US" sz="1600" b="1" dirty="0">
                <a:solidFill>
                  <a:prstClr val="black"/>
                </a:solidFill>
                <a:latin typeface="Meiryo UI" panose="020B0604030504040204" pitchFamily="50" charset="-128"/>
                <a:ea typeface="Meiryo UI" panose="020B0604030504040204" pitchFamily="50" charset="-128"/>
              </a:rPr>
              <a:t>普及拡大</a:t>
            </a:r>
          </a:p>
        </p:txBody>
      </p:sp>
      <p:sp>
        <p:nvSpPr>
          <p:cNvPr id="19" name="角丸四角形 18"/>
          <p:cNvSpPr/>
          <p:nvPr/>
        </p:nvSpPr>
        <p:spPr>
          <a:xfrm>
            <a:off x="107504" y="1031627"/>
            <a:ext cx="8928992" cy="2522193"/>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0000" bIns="36000" numCol="1" spcCol="0" rtlCol="0" fromWordArt="0" anchor="t" anchorCtr="0" forceAA="0" compatLnSpc="1">
            <a:prstTxWarp prst="textNoShape">
              <a:avLst/>
            </a:prstTxWarp>
            <a:spAutoFit/>
          </a:bodyPr>
          <a:lstStyle/>
          <a:p>
            <a:pPr marL="342900" indent="-342900" algn="just">
              <a:spcBef>
                <a:spcPts val="600"/>
              </a:spcBef>
              <a:buFont typeface="Meiryo UI" panose="020B0604030504040204" pitchFamily="50" charset="-128"/>
              <a:buChar char="◯"/>
            </a:pP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転換・</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生産の視点から府域</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において、太陽光発電、コージェネレーション、廃棄物発電等</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0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自立・分散型エネルギー</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導入を促進することは引き続き重要であることから</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自立</a:t>
            </a:r>
            <a:r>
              <a:rPr lang="ja-JP" altLang="en-US"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・分散型エネルギー</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導入に係る目標は設定すべきではないか</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lgn="just">
              <a:spcBef>
                <a:spcPts val="600"/>
              </a:spcBef>
              <a:buFont typeface="Meiryo UI" panose="020B0604030504040204" pitchFamily="50" charset="-128"/>
              <a:buChar char="◯"/>
            </a:pP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府域における再生可能エネルギーの利用</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とエネルギー利用効率の向上を</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促進する観点から</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消費に占める再生可能エネルギー比率を高めていくための</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目標、原単位</a:t>
            </a:r>
            <a:r>
              <a:rPr lang="ja-JP" altLang="en-US"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あたりの</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エネルギー利用（消費）量</a:t>
            </a:r>
            <a:r>
              <a:rPr lang="ja-JP" altLang="en-US"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を抑制するための</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目標を新たに設定</a:t>
            </a:r>
            <a:r>
              <a:rPr lang="ja-JP" altLang="en-US"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すべきではないか</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a:xfrm>
            <a:off x="107503" y="831572"/>
            <a:ext cx="4968553" cy="400110"/>
          </a:xfrm>
          <a:prstGeom prst="roundRect">
            <a:avLst>
              <a:gd name="adj" fmla="val 0"/>
            </a:avLst>
          </a:prstGeom>
          <a:gradFill rotWithShape="1">
            <a:gsLst>
              <a:gs pos="0">
                <a:schemeClr val="accent6"/>
              </a:gs>
              <a:gs pos="80000">
                <a:schemeClr val="accent6"/>
              </a:gs>
              <a:gs pos="100000">
                <a:schemeClr val="accent6">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anchor="ctr">
            <a:spAutoFit/>
          </a:bodyPr>
          <a:lstStyle/>
          <a:p>
            <a:pPr lvl="0" defTabSz="914400">
              <a:defRPr/>
            </a:pPr>
            <a:r>
              <a:rPr kumimoji="1" lang="ja-JP" altLang="en-US" sz="2000" b="1" kern="0" dirty="0">
                <a:latin typeface="Meiryo UI" pitchFamily="50" charset="-128"/>
                <a:ea typeface="Meiryo UI" pitchFamily="50" charset="-128"/>
                <a:cs typeface="Meiryo UI" pitchFamily="50" charset="-128"/>
              </a:rPr>
              <a:t>次期プランにおける目標設定の考え方（案）</a:t>
            </a:r>
          </a:p>
        </p:txBody>
      </p:sp>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a:solidFill>
                  <a:sysClr val="window" lastClr="FFFFFF"/>
                </a:solidFill>
                <a:latin typeface="Meiryo UI" panose="020B0604030504040204" pitchFamily="50" charset="-128"/>
                <a:ea typeface="Meiryo UI" panose="020B0604030504040204" pitchFamily="50" charset="-128"/>
              </a:rPr>
              <a:t>２．次期プランにおける目標設定の考え方（案）</a:t>
            </a:r>
          </a:p>
        </p:txBody>
      </p:sp>
      <p:sp>
        <p:nvSpPr>
          <p:cNvPr id="12"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2</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34" name="角丸四角形 22">
            <a:extLst>
              <a:ext uri="{FF2B5EF4-FFF2-40B4-BE49-F238E27FC236}">
                <a16:creationId xmlns:a16="http://schemas.microsoft.com/office/drawing/2014/main" id="{6F0D214D-6E5C-4E0B-B6DC-E896D47333AA}"/>
              </a:ext>
            </a:extLst>
          </p:cNvPr>
          <p:cNvSpPr/>
          <p:nvPr/>
        </p:nvSpPr>
        <p:spPr>
          <a:xfrm>
            <a:off x="1799691" y="3446098"/>
            <a:ext cx="3024336" cy="332346"/>
          </a:xfrm>
          <a:prstGeom prst="roundRect">
            <a:avLst>
              <a:gd name="adj" fmla="val 50000"/>
            </a:avLst>
          </a:prstGeom>
          <a:gradFill rotWithShape="1">
            <a:gsLst>
              <a:gs pos="0">
                <a:schemeClr val="accent6">
                  <a:lumMod val="50000"/>
                </a:schemeClr>
              </a:gs>
              <a:gs pos="80000">
                <a:schemeClr val="accent6">
                  <a:lumMod val="50000"/>
                </a:schemeClr>
              </a:gs>
              <a:gs pos="100000">
                <a:schemeClr val="accent6">
                  <a:lumMod val="7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1" i="0" u="none" strike="noStrike" kern="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今後の対策の観点（素案）</a:t>
            </a:r>
          </a:p>
        </p:txBody>
      </p:sp>
      <p:sp>
        <p:nvSpPr>
          <p:cNvPr id="35" name="角丸四角形 34"/>
          <p:cNvSpPr/>
          <p:nvPr/>
        </p:nvSpPr>
        <p:spPr>
          <a:xfrm>
            <a:off x="107502" y="4585845"/>
            <a:ext cx="6408714" cy="742044"/>
          </a:xfrm>
          <a:prstGeom prst="roundRect">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444500"/>
            <a:r>
              <a:rPr kumimoji="1" lang="ja-JP" altLang="en-US" sz="1600" b="1" dirty="0">
                <a:solidFill>
                  <a:prstClr val="black"/>
                </a:solidFill>
                <a:latin typeface="Meiryo UI" panose="020B0604030504040204" pitchFamily="50" charset="-128"/>
                <a:ea typeface="Meiryo UI" panose="020B0604030504040204" pitchFamily="50" charset="-128"/>
              </a:rPr>
              <a:t>エネルギー効率の向上</a:t>
            </a:r>
          </a:p>
        </p:txBody>
      </p:sp>
      <p:sp>
        <p:nvSpPr>
          <p:cNvPr id="36" name="角丸四角形 35"/>
          <p:cNvSpPr/>
          <p:nvPr/>
        </p:nvSpPr>
        <p:spPr>
          <a:xfrm>
            <a:off x="107502" y="5324179"/>
            <a:ext cx="6408714" cy="742044"/>
          </a:xfrm>
          <a:prstGeom prst="roundRect">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444500" lvl="0"/>
            <a:r>
              <a:rPr kumimoji="1" lang="ja-JP" altLang="en-US" sz="1600" b="1" dirty="0">
                <a:solidFill>
                  <a:prstClr val="black"/>
                </a:solidFill>
                <a:latin typeface="Meiryo UI" panose="020B0604030504040204" pitchFamily="50" charset="-128"/>
                <a:ea typeface="Meiryo UI" panose="020B0604030504040204" pitchFamily="50" charset="-128"/>
              </a:rPr>
              <a:t>電力需給調整力と</a:t>
            </a:r>
            <a:endParaRPr kumimoji="1" lang="en-US" altLang="ja-JP" sz="1600" b="1" dirty="0">
              <a:solidFill>
                <a:prstClr val="black"/>
              </a:solidFill>
              <a:latin typeface="Meiryo UI" panose="020B0604030504040204" pitchFamily="50" charset="-128"/>
              <a:ea typeface="Meiryo UI" panose="020B0604030504040204" pitchFamily="50" charset="-128"/>
            </a:endParaRPr>
          </a:p>
          <a:p>
            <a:pPr marL="444500" lvl="0"/>
            <a:r>
              <a:rPr kumimoji="1" lang="ja-JP" altLang="en-US" sz="1600" b="1" dirty="0">
                <a:solidFill>
                  <a:prstClr val="black"/>
                </a:solidFill>
                <a:latin typeface="Meiryo UI" panose="020B0604030504040204" pitchFamily="50" charset="-128"/>
                <a:ea typeface="Meiryo UI" panose="020B0604030504040204" pitchFamily="50" charset="-128"/>
              </a:rPr>
              <a:t>レジリエンスの強化</a:t>
            </a:r>
          </a:p>
        </p:txBody>
      </p:sp>
      <p:sp>
        <p:nvSpPr>
          <p:cNvPr id="37" name="角丸四角形 36"/>
          <p:cNvSpPr/>
          <p:nvPr/>
        </p:nvSpPr>
        <p:spPr>
          <a:xfrm>
            <a:off x="107502" y="6066224"/>
            <a:ext cx="6408714" cy="742044"/>
          </a:xfrm>
          <a:prstGeom prst="roundRect">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444500" lvl="0"/>
            <a:r>
              <a:rPr kumimoji="1" lang="ja-JP" altLang="en-US" sz="1600" b="1" dirty="0">
                <a:solidFill>
                  <a:prstClr val="black"/>
                </a:solidFill>
                <a:latin typeface="Meiryo UI" panose="020B0604030504040204" pitchFamily="50" charset="-128"/>
                <a:ea typeface="Meiryo UI" panose="020B0604030504040204" pitchFamily="50" charset="-128"/>
              </a:rPr>
              <a:t>エネルギー関連産業の振興と</a:t>
            </a:r>
            <a:endParaRPr kumimoji="1" lang="en-US" altLang="ja-JP" sz="1600" b="1" dirty="0">
              <a:solidFill>
                <a:prstClr val="black"/>
              </a:solidFill>
              <a:latin typeface="Meiryo UI" panose="020B0604030504040204" pitchFamily="50" charset="-128"/>
              <a:ea typeface="Meiryo UI" panose="020B0604030504040204" pitchFamily="50" charset="-128"/>
            </a:endParaRPr>
          </a:p>
          <a:p>
            <a:pPr marL="444500" lvl="0"/>
            <a:r>
              <a:rPr kumimoji="1" lang="ja-JP" altLang="en-US" sz="1600" b="1" dirty="0">
                <a:solidFill>
                  <a:prstClr val="black"/>
                </a:solidFill>
                <a:latin typeface="Meiryo UI" panose="020B0604030504040204" pitchFamily="50" charset="-128"/>
                <a:ea typeface="Meiryo UI" panose="020B0604030504040204" pitchFamily="50" charset="-128"/>
              </a:rPr>
              <a:t>あらゆる企業の持続的成長</a:t>
            </a:r>
          </a:p>
        </p:txBody>
      </p:sp>
      <p:sp>
        <p:nvSpPr>
          <p:cNvPr id="3" name="テキスト ボックス 2"/>
          <p:cNvSpPr txBox="1"/>
          <p:nvPr/>
        </p:nvSpPr>
        <p:spPr>
          <a:xfrm flipH="1">
            <a:off x="98324" y="3847510"/>
            <a:ext cx="661346" cy="738334"/>
          </a:xfrm>
          <a:prstGeom prst="rect">
            <a:avLst/>
          </a:prstGeom>
          <a:noFill/>
        </p:spPr>
        <p:txBody>
          <a:bodyPr wrap="square" lIns="0" rIns="0" rtlCol="0" anchor="ctr" anchorCtr="0">
            <a:noAutofit/>
          </a:bodyPr>
          <a:lstStyle/>
          <a:p>
            <a:r>
              <a:rPr kumimoji="1" lang="ja-JP" altLang="en-US" sz="1600" b="1" dirty="0">
                <a:latin typeface="Meiryo UI" panose="020B0604030504040204" pitchFamily="50" charset="-128"/>
                <a:ea typeface="Meiryo UI" panose="020B0604030504040204" pitchFamily="50" charset="-128"/>
              </a:rPr>
              <a:t>（１）</a:t>
            </a:r>
          </a:p>
        </p:txBody>
      </p:sp>
      <p:sp>
        <p:nvSpPr>
          <p:cNvPr id="38" name="テキスト ボックス 37"/>
          <p:cNvSpPr txBox="1"/>
          <p:nvPr/>
        </p:nvSpPr>
        <p:spPr>
          <a:xfrm flipH="1">
            <a:off x="98324" y="4589555"/>
            <a:ext cx="661346" cy="727201"/>
          </a:xfrm>
          <a:prstGeom prst="rect">
            <a:avLst/>
          </a:prstGeom>
          <a:noFill/>
        </p:spPr>
        <p:txBody>
          <a:bodyPr wrap="square" lIns="0" rIns="0" rtlCol="0" anchor="ctr" anchorCtr="0">
            <a:noAutofit/>
          </a:bodyPr>
          <a:lstStyle/>
          <a:p>
            <a:r>
              <a:rPr kumimoji="1" lang="ja-JP" altLang="en-US" sz="1600" b="1" dirty="0">
                <a:latin typeface="Meiryo UI" panose="020B0604030504040204" pitchFamily="50" charset="-128"/>
                <a:ea typeface="Meiryo UI" panose="020B0604030504040204" pitchFamily="50" charset="-128"/>
              </a:rPr>
              <a:t>（２）</a:t>
            </a:r>
          </a:p>
        </p:txBody>
      </p:sp>
      <p:sp>
        <p:nvSpPr>
          <p:cNvPr id="39" name="テキスト ボックス 38"/>
          <p:cNvSpPr txBox="1"/>
          <p:nvPr/>
        </p:nvSpPr>
        <p:spPr>
          <a:xfrm flipH="1">
            <a:off x="98324" y="5316757"/>
            <a:ext cx="661346" cy="745756"/>
          </a:xfrm>
          <a:prstGeom prst="rect">
            <a:avLst/>
          </a:prstGeom>
          <a:noFill/>
        </p:spPr>
        <p:txBody>
          <a:bodyPr wrap="square" lIns="0" rIns="0" rtlCol="0" anchor="ctr" anchorCtr="0">
            <a:noAutofit/>
          </a:bodyPr>
          <a:lstStyle/>
          <a:p>
            <a:r>
              <a:rPr kumimoji="1" lang="ja-JP" altLang="en-US" sz="1600" b="1" dirty="0">
                <a:latin typeface="Meiryo UI" panose="020B0604030504040204" pitchFamily="50" charset="-128"/>
                <a:ea typeface="Meiryo UI" panose="020B0604030504040204" pitchFamily="50" charset="-128"/>
              </a:rPr>
              <a:t>（３）</a:t>
            </a:r>
          </a:p>
        </p:txBody>
      </p:sp>
      <p:sp>
        <p:nvSpPr>
          <p:cNvPr id="40" name="テキスト ボックス 39"/>
          <p:cNvSpPr txBox="1"/>
          <p:nvPr/>
        </p:nvSpPr>
        <p:spPr>
          <a:xfrm flipH="1">
            <a:off x="98324" y="6069935"/>
            <a:ext cx="661346" cy="727202"/>
          </a:xfrm>
          <a:prstGeom prst="rect">
            <a:avLst/>
          </a:prstGeom>
          <a:noFill/>
        </p:spPr>
        <p:txBody>
          <a:bodyPr wrap="square" lIns="0" rIns="0" rtlCol="0" anchor="ctr" anchorCtr="0">
            <a:noAutofit/>
          </a:bodyPr>
          <a:lstStyle/>
          <a:p>
            <a:r>
              <a:rPr kumimoji="1" lang="ja-JP" altLang="en-US" sz="1600" b="1" dirty="0">
                <a:latin typeface="Meiryo UI" panose="020B0604030504040204" pitchFamily="50" charset="-128"/>
                <a:ea typeface="Meiryo UI" panose="020B0604030504040204" pitchFamily="50" charset="-128"/>
              </a:rPr>
              <a:t>（４）</a:t>
            </a:r>
          </a:p>
        </p:txBody>
      </p:sp>
      <p:sp>
        <p:nvSpPr>
          <p:cNvPr id="44" name="正方形/長方形 43"/>
          <p:cNvSpPr/>
          <p:nvPr/>
        </p:nvSpPr>
        <p:spPr>
          <a:xfrm>
            <a:off x="3131840" y="3900595"/>
            <a:ext cx="3312368" cy="626701"/>
          </a:xfrm>
          <a:prstGeom prst="rect">
            <a:avLst/>
          </a:prstGeom>
          <a:solidFill>
            <a:srgbClr val="9BBB59">
              <a:lumMod val="20000"/>
              <a:lumOff val="80000"/>
            </a:srgbClr>
          </a:solidFill>
          <a:ln w="19050" cap="flat" cmpd="sng" algn="ctr">
            <a:solidFill>
              <a:srgbClr val="9BBB59">
                <a:lumMod val="75000"/>
              </a:srgbClr>
            </a:solidFill>
            <a:prstDash val="solid"/>
          </a:ln>
          <a:effectLst/>
        </p:spPr>
        <p:txBody>
          <a:bodyPr wrap="square" lIns="108000" tIns="36000" rIns="0" bIns="36000" anchor="ctr" anchorCtr="0">
            <a:sp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171450" lvl="0" indent="-171450" defTabSz="1454074">
              <a:spcBef>
                <a:spcPts val="0"/>
              </a:spcBef>
              <a:spcAft>
                <a:spcPts val="0"/>
              </a:spcAft>
              <a:buFont typeface="Wingdings" panose="05000000000000000000" pitchFamily="2" charset="2"/>
              <a:buChar char="Ø"/>
              <a:defRPr/>
            </a:pPr>
            <a:r>
              <a:rPr lang="ja-JP" altLang="en-US" sz="1200" dirty="0">
                <a:solidFill>
                  <a:prstClr val="black"/>
                </a:solidFill>
                <a:latin typeface="Meiryo UI" pitchFamily="50" charset="-128"/>
                <a:ea typeface="Meiryo UI" pitchFamily="50" charset="-128"/>
                <a:cs typeface="Meiryo UI" pitchFamily="50" charset="-128"/>
              </a:rPr>
              <a:t>太陽光発電の普及促進</a:t>
            </a:r>
            <a:endParaRPr lang="en-US" altLang="ja-JP" sz="1200" dirty="0">
              <a:solidFill>
                <a:prstClr val="black"/>
              </a:solidFill>
              <a:latin typeface="Meiryo UI" pitchFamily="50" charset="-128"/>
              <a:ea typeface="Meiryo UI" pitchFamily="50" charset="-128"/>
              <a:cs typeface="Meiryo UI" pitchFamily="50" charset="-128"/>
            </a:endParaRPr>
          </a:p>
          <a:p>
            <a:pPr marL="171450" lvl="0" indent="-171450" defTabSz="1454074">
              <a:spcBef>
                <a:spcPts val="0"/>
              </a:spcBef>
              <a:spcAft>
                <a:spcPts val="0"/>
              </a:spcAft>
              <a:buFont typeface="Wingdings" panose="05000000000000000000" pitchFamily="2" charset="2"/>
              <a:buChar char="Ø"/>
              <a:defRPr/>
            </a:pPr>
            <a:r>
              <a:rPr lang="ja-JP" altLang="en-US" sz="1200" dirty="0">
                <a:solidFill>
                  <a:prstClr val="black"/>
                </a:solidFill>
                <a:latin typeface="Meiryo UI" pitchFamily="50" charset="-128"/>
                <a:ea typeface="Meiryo UI" pitchFamily="50" charset="-128"/>
                <a:cs typeface="Meiryo UI" pitchFamily="50" charset="-128"/>
              </a:rPr>
              <a:t>その他の再生可能エネルギーの普及促進</a:t>
            </a:r>
          </a:p>
          <a:p>
            <a:pPr marL="171450" lvl="0" indent="-171450" defTabSz="1454074">
              <a:spcBef>
                <a:spcPts val="0"/>
              </a:spcBef>
              <a:spcAft>
                <a:spcPts val="0"/>
              </a:spcAft>
              <a:buFont typeface="Wingdings" panose="05000000000000000000" pitchFamily="2" charset="2"/>
              <a:buChar char="Ø"/>
              <a:defRPr/>
            </a:pPr>
            <a:r>
              <a:rPr lang="ja-JP" altLang="en-US" sz="1200" dirty="0">
                <a:solidFill>
                  <a:prstClr val="black"/>
                </a:solidFill>
                <a:latin typeface="Meiryo UI" pitchFamily="50" charset="-128"/>
                <a:ea typeface="Meiryo UI" pitchFamily="50" charset="-128"/>
                <a:cs typeface="Meiryo UI" pitchFamily="50" charset="-128"/>
              </a:rPr>
              <a:t>再生可能エネルギーの利用促進</a:t>
            </a:r>
            <a:endParaRPr lang="en-US" altLang="ja-JP" sz="1200" dirty="0">
              <a:solidFill>
                <a:prstClr val="black"/>
              </a:solidFill>
              <a:latin typeface="Meiryo UI" pitchFamily="50" charset="-128"/>
              <a:ea typeface="Meiryo UI" pitchFamily="50" charset="-128"/>
              <a:cs typeface="Meiryo UI" pitchFamily="50" charset="-128"/>
            </a:endParaRPr>
          </a:p>
        </p:txBody>
      </p:sp>
      <p:sp>
        <p:nvSpPr>
          <p:cNvPr id="45" name="正方形/長方形 44"/>
          <p:cNvSpPr/>
          <p:nvPr/>
        </p:nvSpPr>
        <p:spPr>
          <a:xfrm>
            <a:off x="3131840" y="4639805"/>
            <a:ext cx="3312368" cy="626701"/>
          </a:xfrm>
          <a:prstGeom prst="rect">
            <a:avLst/>
          </a:prstGeom>
          <a:solidFill>
            <a:srgbClr val="9BBB59">
              <a:lumMod val="20000"/>
              <a:lumOff val="80000"/>
            </a:srgbClr>
          </a:solidFill>
          <a:ln w="19050" cap="flat" cmpd="sng" algn="ctr">
            <a:solidFill>
              <a:srgbClr val="9BBB59">
                <a:lumMod val="75000"/>
              </a:srgbClr>
            </a:solidFill>
            <a:prstDash val="solid"/>
          </a:ln>
          <a:effectLst/>
        </p:spPr>
        <p:txBody>
          <a:bodyPr wrap="square" lIns="108000" tIns="36000" rIns="0" bIns="36000" anchor="ctr" anchorCtr="0">
            <a:sp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171450" lvl="0" indent="-171450" defTabSz="1454074">
              <a:spcBef>
                <a:spcPts val="0"/>
              </a:spcBef>
              <a:spcAft>
                <a:spcPts val="0"/>
              </a:spcAft>
              <a:buFont typeface="Wingdings" panose="05000000000000000000" pitchFamily="2" charset="2"/>
              <a:buChar char="Ø"/>
              <a:defRPr/>
            </a:pPr>
            <a:r>
              <a:rPr lang="ja-JP" altLang="en-US" sz="1200" dirty="0">
                <a:solidFill>
                  <a:prstClr val="black"/>
                </a:solidFill>
                <a:latin typeface="Meiryo UI" pitchFamily="50" charset="-128"/>
                <a:ea typeface="Meiryo UI" pitchFamily="50" charset="-128"/>
                <a:cs typeface="Meiryo UI" pitchFamily="50" charset="-128"/>
              </a:rPr>
              <a:t>省エネ型ライフスタイル･ビジネススタイルへの転換</a:t>
            </a:r>
          </a:p>
          <a:p>
            <a:pPr marL="171450" lvl="0" indent="-171450" defTabSz="1454074">
              <a:spcBef>
                <a:spcPts val="0"/>
              </a:spcBef>
              <a:spcAft>
                <a:spcPts val="0"/>
              </a:spcAft>
              <a:buFont typeface="Wingdings" panose="05000000000000000000" pitchFamily="2" charset="2"/>
              <a:buChar char="Ø"/>
              <a:defRPr/>
            </a:pPr>
            <a:r>
              <a:rPr lang="ja-JP" altLang="en-US" sz="1200" dirty="0">
                <a:solidFill>
                  <a:prstClr val="black"/>
                </a:solidFill>
                <a:latin typeface="Meiryo UI" pitchFamily="50" charset="-128"/>
                <a:ea typeface="Meiryo UI" pitchFamily="50" charset="-128"/>
                <a:cs typeface="Meiryo UI" pitchFamily="50" charset="-128"/>
              </a:rPr>
              <a:t>省エネ機器･設備の導入促進</a:t>
            </a:r>
          </a:p>
          <a:p>
            <a:pPr marL="171450" lvl="0" indent="-171450" defTabSz="1454074">
              <a:spcBef>
                <a:spcPts val="0"/>
              </a:spcBef>
              <a:spcAft>
                <a:spcPts val="0"/>
              </a:spcAft>
              <a:buFont typeface="Wingdings" panose="05000000000000000000" pitchFamily="2" charset="2"/>
              <a:buChar char="Ø"/>
              <a:defRPr/>
            </a:pPr>
            <a:r>
              <a:rPr lang="ja-JP" altLang="en-US" sz="1200" dirty="0">
                <a:solidFill>
                  <a:prstClr val="black"/>
                </a:solidFill>
                <a:latin typeface="Meiryo UI" pitchFamily="50" charset="-128"/>
                <a:ea typeface="Meiryo UI" pitchFamily="50" charset="-128"/>
                <a:cs typeface="Meiryo UI" pitchFamily="50" charset="-128"/>
              </a:rPr>
              <a:t>住宅･建築物の省エネ化</a:t>
            </a:r>
          </a:p>
        </p:txBody>
      </p:sp>
      <p:sp>
        <p:nvSpPr>
          <p:cNvPr id="46" name="正方形/長方形 45"/>
          <p:cNvSpPr/>
          <p:nvPr/>
        </p:nvSpPr>
        <p:spPr>
          <a:xfrm>
            <a:off x="3131840" y="5471211"/>
            <a:ext cx="3312368" cy="442035"/>
          </a:xfrm>
          <a:prstGeom prst="rect">
            <a:avLst/>
          </a:prstGeom>
          <a:solidFill>
            <a:srgbClr val="9BBB59">
              <a:lumMod val="20000"/>
              <a:lumOff val="80000"/>
            </a:srgbClr>
          </a:solidFill>
          <a:ln w="19050" cap="flat" cmpd="sng" algn="ctr">
            <a:solidFill>
              <a:srgbClr val="9BBB59">
                <a:lumMod val="75000"/>
              </a:srgbClr>
            </a:solidFill>
            <a:prstDash val="solid"/>
          </a:ln>
          <a:effectLst/>
        </p:spPr>
        <p:txBody>
          <a:bodyPr wrap="square" lIns="108000" tIns="36000" rIns="0" bIns="36000" anchor="ctr" anchorCtr="0">
            <a:sp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171450" lvl="0" indent="-171450" defTabSz="1454074">
              <a:spcBef>
                <a:spcPts val="0"/>
              </a:spcBef>
              <a:spcAft>
                <a:spcPts val="0"/>
              </a:spcAft>
              <a:buFont typeface="Wingdings" panose="05000000000000000000" pitchFamily="2" charset="2"/>
              <a:buChar char="Ø"/>
              <a:defRPr/>
            </a:pPr>
            <a:r>
              <a:rPr lang="ja-JP" altLang="en-US" sz="1200" dirty="0">
                <a:solidFill>
                  <a:prstClr val="black"/>
                </a:solidFill>
                <a:latin typeface="Meiryo UI" pitchFamily="50" charset="-128"/>
                <a:ea typeface="Meiryo UI" pitchFamily="50" charset="-128"/>
                <a:cs typeface="Meiryo UI" pitchFamily="50" charset="-128"/>
              </a:rPr>
              <a:t>電力需給調整力の強化</a:t>
            </a:r>
          </a:p>
          <a:p>
            <a:pPr marL="171450" lvl="0" indent="-171450" defTabSz="1454074">
              <a:spcBef>
                <a:spcPts val="0"/>
              </a:spcBef>
              <a:spcAft>
                <a:spcPts val="0"/>
              </a:spcAft>
              <a:buFont typeface="Wingdings" panose="05000000000000000000" pitchFamily="2" charset="2"/>
              <a:buChar char="Ø"/>
              <a:defRPr/>
            </a:pPr>
            <a:r>
              <a:rPr lang="ja-JP" altLang="en-US" sz="1200" dirty="0">
                <a:solidFill>
                  <a:prstClr val="black"/>
                </a:solidFill>
                <a:latin typeface="Meiryo UI" pitchFamily="50" charset="-128"/>
                <a:ea typeface="Meiryo UI" pitchFamily="50" charset="-128"/>
                <a:cs typeface="Meiryo UI" pitchFamily="50" charset="-128"/>
              </a:rPr>
              <a:t>災害に強いエネルギーシステムの構築</a:t>
            </a:r>
          </a:p>
        </p:txBody>
      </p:sp>
      <p:sp>
        <p:nvSpPr>
          <p:cNvPr id="47" name="正方形/長方形 46"/>
          <p:cNvSpPr/>
          <p:nvPr/>
        </p:nvSpPr>
        <p:spPr>
          <a:xfrm>
            <a:off x="3131840" y="6215477"/>
            <a:ext cx="3312368" cy="442035"/>
          </a:xfrm>
          <a:prstGeom prst="rect">
            <a:avLst/>
          </a:prstGeom>
          <a:solidFill>
            <a:srgbClr val="9BBB59">
              <a:lumMod val="20000"/>
              <a:lumOff val="80000"/>
            </a:srgbClr>
          </a:solidFill>
          <a:ln w="19050" cap="flat" cmpd="sng" algn="ctr">
            <a:solidFill>
              <a:srgbClr val="9BBB59">
                <a:lumMod val="75000"/>
              </a:srgbClr>
            </a:solidFill>
            <a:prstDash val="solid"/>
          </a:ln>
          <a:effectLst/>
        </p:spPr>
        <p:txBody>
          <a:bodyPr wrap="square" lIns="108000" tIns="36000" rIns="0" bIns="36000" anchor="ctr" anchorCtr="0">
            <a:sp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171450" indent="-171450" defTabSz="1454074">
              <a:spcBef>
                <a:spcPts val="0"/>
              </a:spcBef>
              <a:spcAft>
                <a:spcPts val="0"/>
              </a:spcAft>
              <a:buFont typeface="Wingdings" panose="05000000000000000000" pitchFamily="2" charset="2"/>
              <a:buChar char="Ø"/>
              <a:defRPr/>
            </a:pPr>
            <a:r>
              <a:rPr lang="ja-JP" altLang="en-US" sz="1200" dirty="0">
                <a:solidFill>
                  <a:prstClr val="black"/>
                </a:solidFill>
                <a:latin typeface="Meiryo UI" pitchFamily="50" charset="-128"/>
                <a:ea typeface="Meiryo UI" pitchFamily="50" charset="-128"/>
                <a:cs typeface="Meiryo UI" pitchFamily="50" charset="-128"/>
              </a:rPr>
              <a:t>企業等による再生可能エネルギー利用等の支援</a:t>
            </a:r>
            <a:endParaRPr lang="en-US" altLang="ja-JP" sz="1200" dirty="0">
              <a:solidFill>
                <a:prstClr val="black"/>
              </a:solidFill>
              <a:latin typeface="Meiryo UI" pitchFamily="50" charset="-128"/>
              <a:ea typeface="Meiryo UI" pitchFamily="50" charset="-128"/>
              <a:cs typeface="Meiryo UI" pitchFamily="50" charset="-128"/>
            </a:endParaRPr>
          </a:p>
          <a:p>
            <a:pPr marL="171450" indent="-171450" defTabSz="1454074">
              <a:spcBef>
                <a:spcPts val="0"/>
              </a:spcBef>
              <a:spcAft>
                <a:spcPts val="0"/>
              </a:spcAft>
              <a:buFont typeface="Wingdings" panose="05000000000000000000" pitchFamily="2" charset="2"/>
              <a:buChar char="Ø"/>
              <a:defRPr/>
            </a:pPr>
            <a:r>
              <a:rPr lang="ja-JP" altLang="en-US" sz="1200" dirty="0">
                <a:solidFill>
                  <a:prstClr val="black"/>
                </a:solidFill>
                <a:latin typeface="Meiryo UI" pitchFamily="50" charset="-128"/>
                <a:ea typeface="Meiryo UI" pitchFamily="50" charset="-128"/>
                <a:cs typeface="Meiryo UI" pitchFamily="50" charset="-128"/>
              </a:rPr>
              <a:t>エネルギー関連産業の振興</a:t>
            </a:r>
          </a:p>
        </p:txBody>
      </p:sp>
      <p:sp>
        <p:nvSpPr>
          <p:cNvPr id="48" name="角丸四角形 22">
            <a:extLst>
              <a:ext uri="{FF2B5EF4-FFF2-40B4-BE49-F238E27FC236}">
                <a16:creationId xmlns:a16="http://schemas.microsoft.com/office/drawing/2014/main" id="{6F0D214D-6E5C-4E0B-B6DC-E896D47333AA}"/>
              </a:ext>
            </a:extLst>
          </p:cNvPr>
          <p:cNvSpPr/>
          <p:nvPr/>
        </p:nvSpPr>
        <p:spPr>
          <a:xfrm>
            <a:off x="6876256" y="3446098"/>
            <a:ext cx="2160240" cy="332346"/>
          </a:xfrm>
          <a:prstGeom prst="roundRect">
            <a:avLst>
              <a:gd name="adj" fmla="val 50000"/>
            </a:avLst>
          </a:prstGeom>
          <a:gradFill rotWithShape="1">
            <a:gsLst>
              <a:gs pos="0">
                <a:schemeClr val="accent6">
                  <a:lumMod val="50000"/>
                </a:schemeClr>
              </a:gs>
              <a:gs pos="80000">
                <a:schemeClr val="accent6">
                  <a:lumMod val="50000"/>
                </a:schemeClr>
              </a:gs>
              <a:gs pos="100000">
                <a:schemeClr val="accent6">
                  <a:lumMod val="7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1" i="0" u="none" strike="noStrike" kern="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目標設定（素案）</a:t>
            </a:r>
          </a:p>
        </p:txBody>
      </p:sp>
      <p:sp>
        <p:nvSpPr>
          <p:cNvPr id="49" name="正方形/長方形 48">
            <a:extLst>
              <a:ext uri="{FF2B5EF4-FFF2-40B4-BE49-F238E27FC236}">
                <a16:creationId xmlns:a16="http://schemas.microsoft.com/office/drawing/2014/main" id="{0323F430-62E0-4F5D-9D43-FE8707677491}"/>
              </a:ext>
            </a:extLst>
          </p:cNvPr>
          <p:cNvSpPr/>
          <p:nvPr/>
        </p:nvSpPr>
        <p:spPr>
          <a:xfrm>
            <a:off x="7089192" y="4077073"/>
            <a:ext cx="1734367" cy="1012956"/>
          </a:xfrm>
          <a:prstGeom prst="rect">
            <a:avLst/>
          </a:prstGeom>
          <a:solidFill>
            <a:schemeClr val="accent6">
              <a:lumMod val="60000"/>
              <a:lumOff val="40000"/>
            </a:schemeClr>
          </a:solidFill>
          <a:ln w="19050">
            <a:solidFill>
              <a:schemeClr val="accent6">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自立・</a:t>
            </a:r>
            <a:endParaRPr kumimoji="1" lang="en-US" altLang="ja-JP" sz="2000" b="1" dirty="0" smtClean="0">
              <a:solidFill>
                <a:schemeClr val="tx1"/>
              </a:solidFill>
              <a:latin typeface="Meiryo UI" pitchFamily="50" charset="-128"/>
              <a:ea typeface="Meiryo UI" pitchFamily="50" charset="-128"/>
              <a:cs typeface="Meiryo UI" pitchFamily="50" charset="-128"/>
            </a:endParaRPr>
          </a:p>
          <a:p>
            <a:pPr algn="ctr"/>
            <a:r>
              <a:rPr kumimoji="1" lang="ja-JP" altLang="en-US" sz="2000" b="1" dirty="0" smtClean="0">
                <a:latin typeface="Meiryo UI" pitchFamily="50" charset="-128"/>
                <a:ea typeface="Meiryo UI" pitchFamily="50" charset="-128"/>
                <a:cs typeface="Meiryo UI" pitchFamily="50" charset="-128"/>
              </a:rPr>
              <a:t>分散</a:t>
            </a:r>
            <a:r>
              <a:rPr kumimoji="1" lang="ja-JP" altLang="en-US" sz="2000" b="1" dirty="0" smtClean="0">
                <a:solidFill>
                  <a:schemeClr val="tx1"/>
                </a:solidFill>
                <a:latin typeface="Meiryo UI" pitchFamily="50" charset="-128"/>
                <a:ea typeface="Meiryo UI" pitchFamily="50" charset="-128"/>
                <a:cs typeface="Meiryo UI" pitchFamily="50" charset="-128"/>
              </a:rPr>
              <a:t>型エネルギー</a:t>
            </a:r>
            <a:r>
              <a:rPr kumimoji="1" lang="ja-JP" altLang="en-US" sz="2000" b="1" dirty="0" smtClean="0">
                <a:latin typeface="Meiryo UI" pitchFamily="50" charset="-128"/>
                <a:ea typeface="Meiryo UI" pitchFamily="50" charset="-128"/>
                <a:cs typeface="Meiryo UI" pitchFamily="50" charset="-128"/>
              </a:rPr>
              <a:t>導入量</a:t>
            </a:r>
            <a:endParaRPr kumimoji="1" lang="en-US" altLang="ja-JP" sz="2000" b="1" dirty="0">
              <a:latin typeface="Meiryo UI" pitchFamily="50" charset="-128"/>
              <a:ea typeface="Meiryo UI" pitchFamily="50" charset="-128"/>
              <a:cs typeface="Meiryo UI" pitchFamily="50" charset="-128"/>
            </a:endParaRPr>
          </a:p>
        </p:txBody>
      </p:sp>
      <p:sp>
        <p:nvSpPr>
          <p:cNvPr id="50" name="正方形/長方形 49">
            <a:extLst>
              <a:ext uri="{FF2B5EF4-FFF2-40B4-BE49-F238E27FC236}">
                <a16:creationId xmlns:a16="http://schemas.microsoft.com/office/drawing/2014/main" id="{0323F430-62E0-4F5D-9D43-FE8707677491}"/>
              </a:ext>
            </a:extLst>
          </p:cNvPr>
          <p:cNvSpPr/>
          <p:nvPr/>
        </p:nvSpPr>
        <p:spPr>
          <a:xfrm>
            <a:off x="7089192" y="5291363"/>
            <a:ext cx="1734367" cy="548997"/>
          </a:xfrm>
          <a:prstGeom prst="rect">
            <a:avLst/>
          </a:prstGeom>
          <a:solidFill>
            <a:schemeClr val="accent6">
              <a:lumMod val="60000"/>
              <a:lumOff val="40000"/>
            </a:schemeClr>
          </a:solidFill>
          <a:ln w="19050">
            <a:solidFill>
              <a:schemeClr val="accent6">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2000" b="1" dirty="0">
                <a:latin typeface="Meiryo UI" pitchFamily="50" charset="-128"/>
                <a:ea typeface="Meiryo UI" pitchFamily="50" charset="-128"/>
                <a:cs typeface="Meiryo UI" pitchFamily="50" charset="-128"/>
              </a:rPr>
              <a:t>再エネ率</a:t>
            </a:r>
            <a:endParaRPr kumimoji="1" lang="en-US" altLang="ja-JP" sz="2000" b="1" dirty="0">
              <a:latin typeface="Meiryo UI" pitchFamily="50" charset="-128"/>
              <a:ea typeface="Meiryo UI" pitchFamily="50" charset="-128"/>
              <a:cs typeface="Meiryo UI" pitchFamily="50" charset="-128"/>
            </a:endParaRPr>
          </a:p>
        </p:txBody>
      </p:sp>
      <p:cxnSp>
        <p:nvCxnSpPr>
          <p:cNvPr id="51" name="直線矢印コネクタ 50"/>
          <p:cNvCxnSpPr>
            <a:stCxn id="2" idx="3"/>
            <a:endCxn id="49" idx="1"/>
          </p:cNvCxnSpPr>
          <p:nvPr/>
        </p:nvCxnSpPr>
        <p:spPr>
          <a:xfrm>
            <a:off x="6516216" y="4218533"/>
            <a:ext cx="572976" cy="365018"/>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stCxn id="2" idx="3"/>
            <a:endCxn id="50" idx="1"/>
          </p:cNvCxnSpPr>
          <p:nvPr/>
        </p:nvCxnSpPr>
        <p:spPr>
          <a:xfrm>
            <a:off x="6516216" y="4218533"/>
            <a:ext cx="572976" cy="1347329"/>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a:stCxn id="35" idx="3"/>
            <a:endCxn id="50" idx="1"/>
          </p:cNvCxnSpPr>
          <p:nvPr/>
        </p:nvCxnSpPr>
        <p:spPr>
          <a:xfrm>
            <a:off x="6516216" y="4956867"/>
            <a:ext cx="572976" cy="608995"/>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a:stCxn id="36" idx="3"/>
            <a:endCxn id="49" idx="1"/>
          </p:cNvCxnSpPr>
          <p:nvPr/>
        </p:nvCxnSpPr>
        <p:spPr>
          <a:xfrm flipV="1">
            <a:off x="6516216" y="4583551"/>
            <a:ext cx="572976" cy="1111650"/>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a:stCxn id="37" idx="3"/>
            <a:endCxn id="50" idx="1"/>
          </p:cNvCxnSpPr>
          <p:nvPr/>
        </p:nvCxnSpPr>
        <p:spPr>
          <a:xfrm flipV="1">
            <a:off x="6516216" y="5565862"/>
            <a:ext cx="572976" cy="871384"/>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a:stCxn id="37" idx="3"/>
            <a:endCxn id="49" idx="1"/>
          </p:cNvCxnSpPr>
          <p:nvPr/>
        </p:nvCxnSpPr>
        <p:spPr>
          <a:xfrm flipV="1">
            <a:off x="6516216" y="4583551"/>
            <a:ext cx="572976" cy="1853695"/>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sp>
        <p:nvSpPr>
          <p:cNvPr id="31" name="正方形/長方形 30">
            <a:extLst>
              <a:ext uri="{FF2B5EF4-FFF2-40B4-BE49-F238E27FC236}">
                <a16:creationId xmlns:a16="http://schemas.microsoft.com/office/drawing/2014/main" id="{0323F430-62E0-4F5D-9D43-FE8707677491}"/>
              </a:ext>
            </a:extLst>
          </p:cNvPr>
          <p:cNvSpPr/>
          <p:nvPr/>
        </p:nvSpPr>
        <p:spPr>
          <a:xfrm>
            <a:off x="7090986" y="6093296"/>
            <a:ext cx="1734367" cy="687812"/>
          </a:xfrm>
          <a:prstGeom prst="rect">
            <a:avLst/>
          </a:prstGeom>
          <a:solidFill>
            <a:schemeClr val="accent6">
              <a:lumMod val="60000"/>
              <a:lumOff val="40000"/>
            </a:schemeClr>
          </a:solidFill>
          <a:ln w="19050">
            <a:solidFill>
              <a:schemeClr val="accent6">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エネルギー</a:t>
            </a:r>
            <a:endParaRPr kumimoji="1" lang="en-US" altLang="ja-JP" sz="2000" b="1" dirty="0" smtClean="0">
              <a:solidFill>
                <a:schemeClr val="tx1"/>
              </a:solidFill>
              <a:latin typeface="Meiryo UI" pitchFamily="50" charset="-128"/>
              <a:ea typeface="Meiryo UI" pitchFamily="50" charset="-128"/>
              <a:cs typeface="Meiryo UI" pitchFamily="50" charset="-128"/>
            </a:endParaRPr>
          </a:p>
          <a:p>
            <a:pPr algn="ctr"/>
            <a:r>
              <a:rPr kumimoji="1" lang="ja-JP" altLang="en-US" sz="2000" b="1" dirty="0">
                <a:solidFill>
                  <a:schemeClr val="tx1"/>
                </a:solidFill>
                <a:latin typeface="Meiryo UI" pitchFamily="50" charset="-128"/>
                <a:ea typeface="Meiryo UI" pitchFamily="50" charset="-128"/>
                <a:cs typeface="Meiryo UI" pitchFamily="50" charset="-128"/>
              </a:rPr>
              <a:t>利用</a:t>
            </a:r>
            <a:r>
              <a:rPr kumimoji="1" lang="ja-JP" altLang="en-US" sz="2000" b="1" dirty="0" smtClean="0">
                <a:solidFill>
                  <a:schemeClr val="tx1"/>
                </a:solidFill>
                <a:latin typeface="Meiryo UI" pitchFamily="50" charset="-128"/>
                <a:ea typeface="Meiryo UI" pitchFamily="50" charset="-128"/>
                <a:cs typeface="Meiryo UI" pitchFamily="50" charset="-128"/>
              </a:rPr>
              <a:t>効率</a:t>
            </a:r>
            <a:endParaRPr kumimoji="1" lang="en-US" altLang="ja-JP" sz="2000" b="1" dirty="0">
              <a:solidFill>
                <a:schemeClr val="tx1"/>
              </a:solidFill>
              <a:latin typeface="Meiryo UI" pitchFamily="50" charset="-128"/>
              <a:ea typeface="Meiryo UI" pitchFamily="50" charset="-128"/>
              <a:cs typeface="Meiryo UI" pitchFamily="50" charset="-128"/>
            </a:endParaRPr>
          </a:p>
        </p:txBody>
      </p:sp>
      <p:cxnSp>
        <p:nvCxnSpPr>
          <p:cNvPr id="41" name="直線矢印コネクタ 40"/>
          <p:cNvCxnSpPr>
            <a:stCxn id="35" idx="3"/>
            <a:endCxn id="31" idx="1"/>
          </p:cNvCxnSpPr>
          <p:nvPr/>
        </p:nvCxnSpPr>
        <p:spPr>
          <a:xfrm>
            <a:off x="6516216" y="4956867"/>
            <a:ext cx="574770" cy="1480335"/>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endCxn id="50" idx="1"/>
          </p:cNvCxnSpPr>
          <p:nvPr/>
        </p:nvCxnSpPr>
        <p:spPr>
          <a:xfrm flipV="1">
            <a:off x="6525394" y="5565862"/>
            <a:ext cx="563798" cy="82789"/>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07349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25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a:solidFill>
                  <a:sysClr val="window" lastClr="FFFFFF"/>
                </a:solidFill>
                <a:latin typeface="Meiryo UI" panose="020B0604030504040204" pitchFamily="50" charset="-128"/>
                <a:ea typeface="Meiryo UI" panose="020B0604030504040204" pitchFamily="50" charset="-128"/>
              </a:rPr>
              <a:t>３</a:t>
            </a:r>
            <a:r>
              <a:rPr lang="ja-JP" altLang="en-US" sz="3200" b="1" dirty="0" smtClean="0">
                <a:solidFill>
                  <a:sysClr val="window" lastClr="FFFFFF"/>
                </a:solidFill>
                <a:latin typeface="Meiryo UI" panose="020B0604030504040204" pitchFamily="50" charset="-128"/>
                <a:ea typeface="Meiryo UI" panose="020B0604030504040204" pitchFamily="50" charset="-128"/>
              </a:rPr>
              <a:t>．</a:t>
            </a:r>
            <a:r>
              <a:rPr lang="ja-JP" altLang="en-US" sz="32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自立・分散型エネルギー</a:t>
            </a:r>
            <a:r>
              <a:rPr lang="ja-JP" altLang="en-US" sz="3200" b="1" dirty="0" smtClean="0">
                <a:solidFill>
                  <a:sysClr val="window" lastClr="FFFFFF"/>
                </a:solidFill>
                <a:latin typeface="Meiryo UI" panose="020B0604030504040204" pitchFamily="50" charset="-128"/>
                <a:ea typeface="Meiryo UI" panose="020B0604030504040204" pitchFamily="50" charset="-128"/>
              </a:rPr>
              <a:t>の</a:t>
            </a:r>
            <a:r>
              <a:rPr lang="ja-JP" altLang="en-US" sz="3200" b="1" dirty="0">
                <a:solidFill>
                  <a:sysClr val="window" lastClr="FFFFFF"/>
                </a:solidFill>
                <a:latin typeface="Meiryo UI" panose="020B0604030504040204" pitchFamily="50" charset="-128"/>
                <a:ea typeface="Meiryo UI" panose="020B0604030504040204" pitchFamily="50" charset="-128"/>
              </a:rPr>
              <a:t>導入に係る目標（案）</a:t>
            </a:r>
          </a:p>
        </p:txBody>
      </p:sp>
      <p:sp>
        <p:nvSpPr>
          <p:cNvPr id="12"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3</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9" name="角丸四角形 18"/>
          <p:cNvSpPr/>
          <p:nvPr/>
        </p:nvSpPr>
        <p:spPr>
          <a:xfrm>
            <a:off x="107504" y="1031627"/>
            <a:ext cx="8928992" cy="3599411"/>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0000" bIns="36000" numCol="1" spcCol="0" rtlCol="0" fromWordArt="0" anchor="t" anchorCtr="0" forceAA="0" compatLnSpc="1">
            <a:prstTxWarp prst="textNoShape">
              <a:avLst/>
            </a:prstTxWarp>
            <a:spAutoFit/>
          </a:bodyPr>
          <a:lstStyle/>
          <a:p>
            <a:pPr marL="342900" indent="-342900" algn="just">
              <a:spcBef>
                <a:spcPts val="600"/>
              </a:spcBef>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府域において、太陽光発電、コージェネレーション、廃棄物発電等</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の自立・</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分散型エネルギーの</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導入を促進することは、地域の低炭素化・レジリエンス強化の観点から、引き続き重要。</a:t>
            </a:r>
          </a:p>
          <a:p>
            <a:pPr marL="342900" indent="-342900" algn="just">
              <a:spcBef>
                <a:spcPts val="600"/>
              </a:spcBef>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他方、電力需給の逼迫のおそれがなくなってきていることから、電力ピーク需要の抑制の必要性は相対的に小さくなっている。</a:t>
            </a:r>
          </a:p>
          <a:p>
            <a:pPr marL="342900" indent="-342900" algn="just">
              <a:spcBef>
                <a:spcPts val="600"/>
              </a:spcBef>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そこで、</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現行プランの目標のうち「供給力の増加」のみについて目標を設定することとしてはどうか</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00100" lvl="1" indent="-342900" algn="just">
              <a:spcBef>
                <a:spcPts val="600"/>
              </a:spcBef>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基準年度は</a:t>
            </a:r>
            <a:r>
              <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2012</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年度に据え置き、</a:t>
            </a:r>
            <a:r>
              <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年度に</a:t>
            </a:r>
            <a:r>
              <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125</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a:t>
            </a:r>
            <a:r>
              <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kW</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以上（直近実績は</a:t>
            </a:r>
            <a:r>
              <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年度に</a:t>
            </a:r>
            <a:r>
              <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81</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a:t>
            </a:r>
            <a:r>
              <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kW</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）となっているところを、</a:t>
            </a:r>
            <a:r>
              <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年度までにさらに上積みすることを想定。</a:t>
            </a:r>
          </a:p>
        </p:txBody>
      </p:sp>
      <p:sp>
        <p:nvSpPr>
          <p:cNvPr id="20" name="角丸四角形 19"/>
          <p:cNvSpPr/>
          <p:nvPr/>
        </p:nvSpPr>
        <p:spPr>
          <a:xfrm>
            <a:off x="107503" y="831572"/>
            <a:ext cx="6912769" cy="400110"/>
          </a:xfrm>
          <a:prstGeom prst="roundRect">
            <a:avLst>
              <a:gd name="adj" fmla="val 0"/>
            </a:avLst>
          </a:prstGeom>
          <a:gradFill rotWithShape="1">
            <a:gsLst>
              <a:gs pos="0">
                <a:schemeClr val="accent6"/>
              </a:gs>
              <a:gs pos="80000">
                <a:schemeClr val="accent6"/>
              </a:gs>
              <a:gs pos="100000">
                <a:schemeClr val="accent6">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anchor="ctr">
            <a:spAutoFit/>
          </a:bodyPr>
          <a:lstStyle/>
          <a:p>
            <a:pPr lvl="0" defTabSz="914400">
              <a:defRPr/>
            </a:pPr>
            <a:r>
              <a:rPr kumimoji="1" lang="ja-JP" altLang="en-US" sz="2000" b="1" kern="0" dirty="0">
                <a:latin typeface="Meiryo UI" pitchFamily="50" charset="-128"/>
                <a:ea typeface="Meiryo UI" pitchFamily="50" charset="-128"/>
                <a:cs typeface="Meiryo UI" pitchFamily="50" charset="-128"/>
              </a:rPr>
              <a:t>自立・分散型エネルギーの導入に係る目標（案）</a:t>
            </a:r>
          </a:p>
        </p:txBody>
      </p:sp>
    </p:spTree>
    <p:extLst>
      <p:ext uri="{BB962C8B-B14F-4D97-AF65-F5344CB8AC3E}">
        <p14:creationId xmlns:p14="http://schemas.microsoft.com/office/powerpoint/2010/main" val="808473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107504" y="1031627"/>
            <a:ext cx="8928992" cy="2599137"/>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0000" bIns="36000" numCol="1" spcCol="0" rtlCol="0" fromWordArt="0" anchor="t" anchorCtr="0" forceAA="0" compatLnSpc="1">
            <a:prstTxWarp prst="textNoShape">
              <a:avLst/>
            </a:prstTxWarp>
            <a:spAutoFit/>
          </a:bodyPr>
          <a:lstStyle/>
          <a:p>
            <a:pPr marL="342900" indent="-342900" algn="just">
              <a:spcBef>
                <a:spcPts val="600"/>
              </a:spcBef>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府域において太陽光発電等を導入することは、自立・分散型のエネルギーシステムの転換を後押しするだけでなく、災害時を含めて一定の供給力を確保する点で重要。</a:t>
            </a:r>
          </a:p>
          <a:p>
            <a:pPr marL="342900" indent="-342900" algn="just">
              <a:spcBef>
                <a:spcPts val="600"/>
              </a:spcBef>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一方、脱炭素社会に向けて</a:t>
            </a:r>
            <a:r>
              <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RE100</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等の動きも踏まえると、エネルギーの大消費地として、エネルギー消費の抑制とともに、域内外にこだわらず、府民・事業者の利用するエネルギーを再生可能エネルギーに転換することが重要。</a:t>
            </a:r>
          </a:p>
          <a:p>
            <a:pPr marL="342900" indent="-342900" algn="just">
              <a:spcBef>
                <a:spcPts val="600"/>
              </a:spcBef>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そこで、</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新たに「府域における電力需要に対する再生可能エネルギー利用率」を目標として設定してはどうか</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a:solidFill>
                  <a:sysClr val="window" lastClr="FFFFFF"/>
                </a:solidFill>
                <a:latin typeface="Meiryo UI" panose="020B0604030504040204" pitchFamily="50" charset="-128"/>
                <a:ea typeface="Meiryo UI" panose="020B0604030504040204" pitchFamily="50" charset="-128"/>
              </a:rPr>
              <a:t>４．再生可能エネルギーの利用に係る目標（案）</a:t>
            </a:r>
          </a:p>
        </p:txBody>
      </p:sp>
      <p:sp>
        <p:nvSpPr>
          <p:cNvPr id="12"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4</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37" name="正方形/長方形 36"/>
          <p:cNvSpPr/>
          <p:nvPr/>
        </p:nvSpPr>
        <p:spPr>
          <a:xfrm>
            <a:off x="5598550" y="3870221"/>
            <a:ext cx="3310744" cy="973955"/>
          </a:xfrm>
          <a:prstGeom prst="rect">
            <a:avLst/>
          </a:prstGeom>
          <a:solidFill>
            <a:schemeClr val="bg1"/>
          </a:solidFill>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90000" rIns="36000" rtlCol="0" anchor="ctr"/>
          <a:lstStyle/>
          <a:p>
            <a:r>
              <a:rPr lang="ja-JP" altLang="en-US" sz="1400" dirty="0">
                <a:solidFill>
                  <a:schemeClr val="tx1"/>
                </a:solidFill>
                <a:latin typeface="Meiryo UI" pitchFamily="50" charset="-128"/>
                <a:ea typeface="Meiryo UI" pitchFamily="50" charset="-128"/>
                <a:cs typeface="Meiryo UI" pitchFamily="50" charset="-128"/>
              </a:rPr>
              <a:t>･</a:t>
            </a:r>
            <a:r>
              <a:rPr lang="en-US" altLang="ja-JP" sz="1400" dirty="0">
                <a:solidFill>
                  <a:schemeClr val="tx1"/>
                </a:solidFill>
                <a:latin typeface="Meiryo UI" pitchFamily="50" charset="-128"/>
                <a:ea typeface="Meiryo UI" pitchFamily="50" charset="-128"/>
                <a:cs typeface="Meiryo UI" pitchFamily="50" charset="-128"/>
              </a:rPr>
              <a:t>FIT</a:t>
            </a:r>
            <a:r>
              <a:rPr lang="ja-JP" altLang="en-US" sz="1400" dirty="0">
                <a:solidFill>
                  <a:schemeClr val="tx1"/>
                </a:solidFill>
                <a:latin typeface="Meiryo UI" pitchFamily="50" charset="-128"/>
                <a:ea typeface="Meiryo UI" pitchFamily="50" charset="-128"/>
                <a:cs typeface="Meiryo UI" pitchFamily="50" charset="-128"/>
              </a:rPr>
              <a:t>自家消費分</a:t>
            </a:r>
          </a:p>
          <a:p>
            <a:r>
              <a:rPr lang="ja-JP" altLang="en-US" sz="1400" dirty="0">
                <a:solidFill>
                  <a:schemeClr val="tx1"/>
                </a:solidFill>
                <a:latin typeface="Meiryo UI" pitchFamily="50" charset="-128"/>
                <a:ea typeface="Meiryo UI" pitchFamily="50" charset="-128"/>
                <a:cs typeface="Meiryo UI" pitchFamily="50" charset="-128"/>
              </a:rPr>
              <a:t>・卒</a:t>
            </a:r>
            <a:r>
              <a:rPr lang="en-US" altLang="ja-JP" sz="1400" dirty="0">
                <a:solidFill>
                  <a:schemeClr val="tx1"/>
                </a:solidFill>
                <a:latin typeface="Meiryo UI" pitchFamily="50" charset="-128"/>
                <a:ea typeface="Meiryo UI" pitchFamily="50" charset="-128"/>
                <a:cs typeface="Meiryo UI" pitchFamily="50" charset="-128"/>
              </a:rPr>
              <a:t>FIT</a:t>
            </a:r>
            <a:r>
              <a:rPr lang="ja-JP" altLang="en-US" sz="1400" dirty="0">
                <a:solidFill>
                  <a:schemeClr val="tx1"/>
                </a:solidFill>
                <a:latin typeface="Meiryo UI" pitchFamily="50" charset="-128"/>
                <a:ea typeface="Meiryo UI" pitchFamily="50" charset="-128"/>
                <a:cs typeface="Meiryo UI" pitchFamily="50" charset="-128"/>
              </a:rPr>
              <a:t>等自家消費分</a:t>
            </a:r>
            <a:endParaRPr lang="en-US" altLang="ja-JP" sz="1400" dirty="0">
              <a:solidFill>
                <a:schemeClr val="tx1"/>
              </a:solidFill>
              <a:latin typeface="Meiryo UI" pitchFamily="50" charset="-128"/>
              <a:ea typeface="Meiryo UI" pitchFamily="50" charset="-128"/>
              <a:cs typeface="Meiryo UI" pitchFamily="50" charset="-128"/>
            </a:endParaRPr>
          </a:p>
          <a:p>
            <a:r>
              <a:rPr lang="ja-JP" altLang="en-US" sz="1400" dirty="0">
                <a:solidFill>
                  <a:schemeClr val="tx1"/>
                </a:solidFill>
                <a:latin typeface="Meiryo UI" pitchFamily="50" charset="-128"/>
                <a:ea typeface="Meiryo UI" pitchFamily="50" charset="-128"/>
                <a:cs typeface="Meiryo UI" pitchFamily="50" charset="-128"/>
              </a:rPr>
              <a:t>･オフグリッド分</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39" name="二等辺三角形 38"/>
          <p:cNvSpPr/>
          <p:nvPr/>
        </p:nvSpPr>
        <p:spPr>
          <a:xfrm rot="5400000">
            <a:off x="4371356" y="4219837"/>
            <a:ext cx="973955" cy="274722"/>
          </a:xfrm>
          <a:prstGeom prst="triangle">
            <a:avLst/>
          </a:prstGeom>
          <a:solidFill>
            <a:schemeClr val="accent6">
              <a:lumMod val="60000"/>
              <a:lumOff val="40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5598549" y="4912367"/>
            <a:ext cx="3310745" cy="594840"/>
          </a:xfrm>
          <a:prstGeom prst="rect">
            <a:avLst/>
          </a:prstGeom>
          <a:solidFill>
            <a:schemeClr val="bg1"/>
          </a:solidFill>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rIns="36000" rtlCol="0" anchor="ctr"/>
          <a:lstStyle/>
          <a:p>
            <a:r>
              <a:rPr lang="ja-JP" altLang="en-US" sz="1400" dirty="0">
                <a:solidFill>
                  <a:schemeClr val="tx1"/>
                </a:solidFill>
                <a:latin typeface="Meiryo UI" pitchFamily="50" charset="-128"/>
                <a:ea typeface="Meiryo UI" pitchFamily="50" charset="-128"/>
                <a:cs typeface="Meiryo UI" pitchFamily="50" charset="-128"/>
              </a:rPr>
              <a:t>･各小売電気事業者の再エネ電力販売量</a:t>
            </a:r>
            <a:endParaRPr lang="en-US" altLang="ja-JP" sz="1400" dirty="0">
              <a:solidFill>
                <a:schemeClr val="tx1"/>
              </a:solidFill>
              <a:latin typeface="Meiryo UI" pitchFamily="50" charset="-128"/>
              <a:ea typeface="Meiryo UI" pitchFamily="50" charset="-128"/>
              <a:cs typeface="Meiryo UI" pitchFamily="50" charset="-128"/>
            </a:endParaRPr>
          </a:p>
          <a:p>
            <a:r>
              <a:rPr lang="ja-JP" altLang="en-US" sz="1400" dirty="0">
                <a:solidFill>
                  <a:schemeClr val="tx1"/>
                </a:solidFill>
                <a:latin typeface="Meiryo UI" pitchFamily="50" charset="-128"/>
                <a:ea typeface="Meiryo UI" pitchFamily="50" charset="-128"/>
                <a:cs typeface="Meiryo UI" pitchFamily="50" charset="-128"/>
              </a:rPr>
              <a:t>･</a:t>
            </a:r>
            <a:r>
              <a:rPr lang="en-US" altLang="ja-JP" sz="1400" dirty="0">
                <a:solidFill>
                  <a:schemeClr val="tx1"/>
                </a:solidFill>
                <a:latin typeface="Meiryo UI" pitchFamily="50" charset="-128"/>
                <a:ea typeface="Meiryo UI" pitchFamily="50" charset="-128"/>
                <a:cs typeface="Meiryo UI" pitchFamily="50" charset="-128"/>
              </a:rPr>
              <a:t>FIT</a:t>
            </a:r>
            <a:r>
              <a:rPr lang="ja-JP" altLang="en-US" sz="1400" dirty="0">
                <a:solidFill>
                  <a:schemeClr val="tx1"/>
                </a:solidFill>
                <a:latin typeface="Meiryo UI" pitchFamily="50" charset="-128"/>
                <a:ea typeface="Meiryo UI" pitchFamily="50" charset="-128"/>
                <a:cs typeface="Meiryo UI" pitchFamily="50" charset="-128"/>
              </a:rPr>
              <a:t>買取再エネ価値の府域相当分</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43" name="二等辺三角形 42"/>
          <p:cNvSpPr/>
          <p:nvPr/>
        </p:nvSpPr>
        <p:spPr>
          <a:xfrm rot="5400000">
            <a:off x="4560914" y="5072426"/>
            <a:ext cx="594840" cy="274722"/>
          </a:xfrm>
          <a:prstGeom prst="triangle">
            <a:avLst/>
          </a:prstGeom>
          <a:solidFill>
            <a:schemeClr val="accent6">
              <a:lumMod val="60000"/>
              <a:lumOff val="40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2555776" y="3870220"/>
            <a:ext cx="2013838" cy="1637927"/>
          </a:xfrm>
          <a:prstGeom prst="rect">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b="1" dirty="0">
                <a:latin typeface="Meiryo UI" pitchFamily="50" charset="-128"/>
                <a:ea typeface="Meiryo UI" pitchFamily="50" charset="-128"/>
                <a:cs typeface="Meiryo UI" pitchFamily="50" charset="-128"/>
              </a:rPr>
              <a:t>府域の再エネ</a:t>
            </a:r>
            <a:endParaRPr kumimoji="1" lang="en-US" altLang="ja-JP" b="1" dirty="0">
              <a:latin typeface="Meiryo UI" pitchFamily="50" charset="-128"/>
              <a:ea typeface="Meiryo UI" pitchFamily="50" charset="-128"/>
              <a:cs typeface="Meiryo UI" pitchFamily="50" charset="-128"/>
            </a:endParaRPr>
          </a:p>
          <a:p>
            <a:pPr algn="ctr"/>
            <a:r>
              <a:rPr kumimoji="1" lang="ja-JP" altLang="en-US" b="1" dirty="0">
                <a:latin typeface="Meiryo UI" pitchFamily="50" charset="-128"/>
                <a:ea typeface="Meiryo UI" pitchFamily="50" charset="-128"/>
                <a:cs typeface="Meiryo UI" pitchFamily="50" charset="-128"/>
              </a:rPr>
              <a:t>利用量</a:t>
            </a:r>
            <a:endParaRPr kumimoji="1" lang="en-US" altLang="ja-JP" b="1" dirty="0">
              <a:latin typeface="Meiryo UI" pitchFamily="50" charset="-128"/>
              <a:ea typeface="Meiryo UI" pitchFamily="50" charset="-128"/>
              <a:cs typeface="Meiryo UI" pitchFamily="50" charset="-128"/>
            </a:endParaRPr>
          </a:p>
        </p:txBody>
      </p:sp>
      <p:sp>
        <p:nvSpPr>
          <p:cNvPr id="38" name="正方形/長方形 37"/>
          <p:cNvSpPr/>
          <p:nvPr/>
        </p:nvSpPr>
        <p:spPr>
          <a:xfrm>
            <a:off x="5109724" y="3870221"/>
            <a:ext cx="488825" cy="973956"/>
          </a:xfrm>
          <a:prstGeom prst="rect">
            <a:avLst/>
          </a:prstGeom>
          <a:solidFill>
            <a:schemeClr val="accent6">
              <a:lumMod val="75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tIns="0" bIns="0" rtlCol="0" anchor="ctr"/>
          <a:lstStyle/>
          <a:p>
            <a:pPr algn="ctr"/>
            <a:r>
              <a:rPr lang="ja-JP" altLang="en-US" sz="1400" b="1" dirty="0">
                <a:solidFill>
                  <a:schemeClr val="bg1"/>
                </a:solidFill>
                <a:latin typeface="メイリオ" pitchFamily="50" charset="-128"/>
                <a:ea typeface="メイリオ" pitchFamily="50" charset="-128"/>
                <a:cs typeface="メイリオ" pitchFamily="50" charset="-128"/>
              </a:rPr>
              <a:t>自家消費分</a:t>
            </a:r>
            <a:endParaRPr kumimoji="1" lang="ja-JP" altLang="en-US" sz="1400" b="1" dirty="0">
              <a:solidFill>
                <a:schemeClr val="bg1"/>
              </a:solidFill>
              <a:latin typeface="メイリオ" pitchFamily="50" charset="-128"/>
              <a:ea typeface="メイリオ" pitchFamily="50" charset="-128"/>
              <a:cs typeface="メイリオ" pitchFamily="50" charset="-128"/>
            </a:endParaRPr>
          </a:p>
        </p:txBody>
      </p:sp>
      <p:sp>
        <p:nvSpPr>
          <p:cNvPr id="42" name="正方形/長方形 41"/>
          <p:cNvSpPr/>
          <p:nvPr/>
        </p:nvSpPr>
        <p:spPr>
          <a:xfrm>
            <a:off x="5109724" y="4912367"/>
            <a:ext cx="488825" cy="594840"/>
          </a:xfrm>
          <a:prstGeom prst="rect">
            <a:avLst/>
          </a:prstGeom>
          <a:solidFill>
            <a:schemeClr val="accent6">
              <a:lumMod val="75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tIns="0" bIns="0" rtlCol="0" anchor="ctr"/>
          <a:lstStyle/>
          <a:p>
            <a:pPr algn="ctr"/>
            <a:r>
              <a:rPr kumimoji="1" lang="ja-JP" altLang="en-US" sz="1400" b="1" dirty="0">
                <a:solidFill>
                  <a:schemeClr val="bg1"/>
                </a:solidFill>
                <a:latin typeface="メイリオ" pitchFamily="50" charset="-128"/>
                <a:ea typeface="メイリオ" pitchFamily="50" charset="-128"/>
                <a:cs typeface="メイリオ" pitchFamily="50" charset="-128"/>
              </a:rPr>
              <a:t>系統分</a:t>
            </a:r>
          </a:p>
        </p:txBody>
      </p:sp>
      <p:cxnSp>
        <p:nvCxnSpPr>
          <p:cNvPr id="3" name="直線コネクタ 2">
            <a:extLst>
              <a:ext uri="{FF2B5EF4-FFF2-40B4-BE49-F238E27FC236}">
                <a16:creationId xmlns:a16="http://schemas.microsoft.com/office/drawing/2014/main" id="{F9F3FB5F-C40D-4AD3-9E07-0E78EF37F915}"/>
              </a:ext>
            </a:extLst>
          </p:cNvPr>
          <p:cNvCxnSpPr>
            <a:cxnSpLocks/>
          </p:cNvCxnSpPr>
          <p:nvPr/>
        </p:nvCxnSpPr>
        <p:spPr>
          <a:xfrm>
            <a:off x="2555776" y="5640219"/>
            <a:ext cx="6353518" cy="0"/>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21" name="正方形/長方形 20">
            <a:extLst>
              <a:ext uri="{FF2B5EF4-FFF2-40B4-BE49-F238E27FC236}">
                <a16:creationId xmlns:a16="http://schemas.microsoft.com/office/drawing/2014/main" id="{2C099DBC-E92A-484A-83AF-A950DC48B7DE}"/>
              </a:ext>
            </a:extLst>
          </p:cNvPr>
          <p:cNvSpPr/>
          <p:nvPr/>
        </p:nvSpPr>
        <p:spPr>
          <a:xfrm>
            <a:off x="2812447" y="5742735"/>
            <a:ext cx="2572384" cy="973955"/>
          </a:xfrm>
          <a:prstGeom prst="rect">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b="1" dirty="0">
                <a:latin typeface="Meiryo UI" pitchFamily="50" charset="-128"/>
                <a:ea typeface="Meiryo UI" pitchFamily="50" charset="-128"/>
                <a:cs typeface="Meiryo UI" pitchFamily="50" charset="-128"/>
              </a:rPr>
              <a:t>府域の販売電力量</a:t>
            </a:r>
            <a:endParaRPr kumimoji="1" lang="en-US" altLang="ja-JP" b="1" baseline="30000" dirty="0">
              <a:latin typeface="Meiryo UI" pitchFamily="50" charset="-128"/>
              <a:ea typeface="Meiryo UI" pitchFamily="50" charset="-128"/>
              <a:cs typeface="Meiryo UI" pitchFamily="50" charset="-128"/>
            </a:endParaRPr>
          </a:p>
        </p:txBody>
      </p:sp>
      <p:sp>
        <p:nvSpPr>
          <p:cNvPr id="25" name="正方形/長方形 24">
            <a:extLst>
              <a:ext uri="{FF2B5EF4-FFF2-40B4-BE49-F238E27FC236}">
                <a16:creationId xmlns:a16="http://schemas.microsoft.com/office/drawing/2014/main" id="{0323F430-62E0-4F5D-9D43-FE8707677491}"/>
              </a:ext>
            </a:extLst>
          </p:cNvPr>
          <p:cNvSpPr/>
          <p:nvPr/>
        </p:nvSpPr>
        <p:spPr>
          <a:xfrm>
            <a:off x="142493" y="5230188"/>
            <a:ext cx="1524738" cy="863081"/>
          </a:xfrm>
          <a:prstGeom prst="rect">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b="1" dirty="0">
                <a:latin typeface="Meiryo UI" pitchFamily="50" charset="-128"/>
                <a:ea typeface="Meiryo UI" pitchFamily="50" charset="-128"/>
                <a:cs typeface="Meiryo UI" pitchFamily="50" charset="-128"/>
              </a:rPr>
              <a:t>府域再エネ率</a:t>
            </a:r>
            <a:endParaRPr kumimoji="1" lang="en-US" altLang="ja-JP" b="1" dirty="0">
              <a:latin typeface="Meiryo UI" pitchFamily="50" charset="-128"/>
              <a:ea typeface="Meiryo UI" pitchFamily="50" charset="-128"/>
              <a:cs typeface="Meiryo UI" pitchFamily="50" charset="-128"/>
            </a:endParaRPr>
          </a:p>
        </p:txBody>
      </p:sp>
      <p:sp>
        <p:nvSpPr>
          <p:cNvPr id="6" name="次の値と等しい 5">
            <a:extLst>
              <a:ext uri="{FF2B5EF4-FFF2-40B4-BE49-F238E27FC236}">
                <a16:creationId xmlns:a16="http://schemas.microsoft.com/office/drawing/2014/main" id="{C06A68C1-B88D-4082-9C0F-F319FAB98EF8}"/>
              </a:ext>
            </a:extLst>
          </p:cNvPr>
          <p:cNvSpPr/>
          <p:nvPr/>
        </p:nvSpPr>
        <p:spPr>
          <a:xfrm>
            <a:off x="1699078" y="5417033"/>
            <a:ext cx="837807" cy="477767"/>
          </a:xfrm>
          <a:prstGeom prst="mathEqual">
            <a:avLst>
              <a:gd name="adj1" fmla="val 18252"/>
              <a:gd name="adj2" fmla="val 18783"/>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kumimoji="1" lang="ja-JP" altLang="en-US" dirty="0">
              <a:solidFill>
                <a:schemeClr val="tx1"/>
              </a:solidFill>
            </a:endParaRPr>
          </a:p>
        </p:txBody>
      </p:sp>
      <p:sp>
        <p:nvSpPr>
          <p:cNvPr id="28" name="角丸四角形 22">
            <a:extLst>
              <a:ext uri="{FF2B5EF4-FFF2-40B4-BE49-F238E27FC236}">
                <a16:creationId xmlns:a16="http://schemas.microsoft.com/office/drawing/2014/main" id="{B39A5052-B779-4E11-AB2A-F2391B6A3542}"/>
              </a:ext>
            </a:extLst>
          </p:cNvPr>
          <p:cNvSpPr/>
          <p:nvPr/>
        </p:nvSpPr>
        <p:spPr>
          <a:xfrm>
            <a:off x="107504" y="3740168"/>
            <a:ext cx="1368152" cy="332346"/>
          </a:xfrm>
          <a:prstGeom prst="roundRect">
            <a:avLst>
              <a:gd name="adj" fmla="val 50000"/>
            </a:avLst>
          </a:prstGeom>
          <a:gradFill rotWithShape="1">
            <a:gsLst>
              <a:gs pos="0">
                <a:schemeClr val="accent6">
                  <a:lumMod val="50000"/>
                </a:schemeClr>
              </a:gs>
              <a:gs pos="80000">
                <a:schemeClr val="accent6">
                  <a:lumMod val="50000"/>
                </a:schemeClr>
              </a:gs>
              <a:gs pos="100000">
                <a:schemeClr val="accent6">
                  <a:lumMod val="7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1" kern="0" dirty="0">
                <a:solidFill>
                  <a:prstClr val="white"/>
                </a:solidFill>
                <a:latin typeface="Meiryo UI" pitchFamily="50" charset="-128"/>
                <a:ea typeface="Meiryo UI" pitchFamily="50" charset="-128"/>
                <a:cs typeface="Meiryo UI" pitchFamily="50" charset="-128"/>
              </a:rPr>
              <a:t>算定</a:t>
            </a:r>
            <a:r>
              <a:rPr kumimoji="1" lang="ja-JP" altLang="en-US" sz="1600" b="1" i="0" u="none" strike="noStrike" kern="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イメージ</a:t>
            </a:r>
          </a:p>
        </p:txBody>
      </p:sp>
      <p:sp>
        <p:nvSpPr>
          <p:cNvPr id="2" name="テキスト ボックス 1">
            <a:extLst>
              <a:ext uri="{FF2B5EF4-FFF2-40B4-BE49-F238E27FC236}">
                <a16:creationId xmlns:a16="http://schemas.microsoft.com/office/drawing/2014/main" id="{42316713-C241-46CD-8F33-E1FE30A3C81C}"/>
              </a:ext>
            </a:extLst>
          </p:cNvPr>
          <p:cNvSpPr txBox="1"/>
          <p:nvPr/>
        </p:nvSpPr>
        <p:spPr>
          <a:xfrm>
            <a:off x="0" y="6581001"/>
            <a:ext cx="2031325" cy="276999"/>
          </a:xfrm>
          <a:prstGeom prst="rect">
            <a:avLst/>
          </a:prstGeom>
          <a:noFill/>
        </p:spPr>
        <p:txBody>
          <a:bodyPr wrap="none" rtlCol="0">
            <a:spAutoFit/>
          </a:bodyPr>
          <a:lstStyle/>
          <a:p>
            <a:r>
              <a:rPr kumimoji="1" lang="en-US" altLang="ja-JP" sz="1200" dirty="0"/>
              <a:t>※</a:t>
            </a:r>
            <a:r>
              <a:rPr kumimoji="1" lang="ja-JP" altLang="en-US" sz="1200" dirty="0"/>
              <a:t>自家消費分は把握困難。</a:t>
            </a:r>
          </a:p>
        </p:txBody>
      </p:sp>
      <p:sp>
        <p:nvSpPr>
          <p:cNvPr id="20" name="角丸四角形 19"/>
          <p:cNvSpPr/>
          <p:nvPr/>
        </p:nvSpPr>
        <p:spPr>
          <a:xfrm>
            <a:off x="107503" y="831572"/>
            <a:ext cx="4752529" cy="400110"/>
          </a:xfrm>
          <a:prstGeom prst="roundRect">
            <a:avLst>
              <a:gd name="adj" fmla="val 0"/>
            </a:avLst>
          </a:prstGeom>
          <a:gradFill rotWithShape="1">
            <a:gsLst>
              <a:gs pos="0">
                <a:schemeClr val="accent6"/>
              </a:gs>
              <a:gs pos="80000">
                <a:schemeClr val="accent6"/>
              </a:gs>
              <a:gs pos="100000">
                <a:schemeClr val="accent6">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anchor="ctr">
            <a:spAutoFit/>
          </a:bodyPr>
          <a:lstStyle/>
          <a:p>
            <a:pPr lvl="0" defTabSz="914400">
              <a:defRPr/>
            </a:pPr>
            <a:r>
              <a:rPr kumimoji="1" lang="ja-JP" altLang="en-US" sz="2000" b="1" kern="0" dirty="0">
                <a:latin typeface="Meiryo UI" pitchFamily="50" charset="-128"/>
                <a:ea typeface="Meiryo UI" pitchFamily="50" charset="-128"/>
                <a:cs typeface="Meiryo UI" pitchFamily="50" charset="-128"/>
              </a:rPr>
              <a:t>再生可能エネルギー比率に係る目標（案）</a:t>
            </a:r>
          </a:p>
        </p:txBody>
      </p:sp>
      <p:sp>
        <p:nvSpPr>
          <p:cNvPr id="22" name="テキスト ボックス 21"/>
          <p:cNvSpPr txBox="1"/>
          <p:nvPr/>
        </p:nvSpPr>
        <p:spPr>
          <a:xfrm flipH="1">
            <a:off x="5385286" y="3826294"/>
            <a:ext cx="264448" cy="246221"/>
          </a:xfrm>
          <a:prstGeom prst="rect">
            <a:avLst/>
          </a:prstGeom>
          <a:noFill/>
        </p:spPr>
        <p:txBody>
          <a:bodyPr wrap="square" rtlCol="0" anchor="ctr" anchorCtr="0">
            <a:spAutoFit/>
          </a:bodyPr>
          <a:lstStyle/>
          <a:p>
            <a:pPr algn="ctr"/>
            <a:r>
              <a:rPr kumimoji="1" lang="en-US" altLang="ja-JP" sz="1000" b="1" dirty="0">
                <a:solidFill>
                  <a:schemeClr val="bg1"/>
                </a:solidFill>
              </a:rPr>
              <a:t>※</a:t>
            </a:r>
            <a:endParaRPr kumimoji="1" lang="ja-JP" altLang="en-US" sz="1000" b="1" dirty="0">
              <a:solidFill>
                <a:schemeClr val="bg1"/>
              </a:solidFill>
            </a:endParaRPr>
          </a:p>
        </p:txBody>
      </p:sp>
      <p:sp>
        <p:nvSpPr>
          <p:cNvPr id="24" name="正方形/長方形 23"/>
          <p:cNvSpPr/>
          <p:nvPr/>
        </p:nvSpPr>
        <p:spPr>
          <a:xfrm>
            <a:off x="6715923" y="5742735"/>
            <a:ext cx="1906284" cy="973955"/>
          </a:xfrm>
          <a:prstGeom prst="rect">
            <a:avLst/>
          </a:prstGeom>
          <a:solidFill>
            <a:schemeClr val="bg1"/>
          </a:solidFill>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90000" rIns="36000" rtlCol="0" anchor="ctr"/>
          <a:lstStyle/>
          <a:p>
            <a:r>
              <a:rPr lang="ja-JP" altLang="en-US" sz="1400" dirty="0">
                <a:solidFill>
                  <a:schemeClr val="tx1"/>
                </a:solidFill>
                <a:latin typeface="Meiryo UI" pitchFamily="50" charset="-128"/>
                <a:ea typeface="Meiryo UI" pitchFamily="50" charset="-128"/>
                <a:cs typeface="Meiryo UI" pitchFamily="50" charset="-128"/>
              </a:rPr>
              <a:t>同上</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26" name="正方形/長方形 25"/>
          <p:cNvSpPr/>
          <p:nvPr/>
        </p:nvSpPr>
        <p:spPr>
          <a:xfrm>
            <a:off x="6227097" y="5742735"/>
            <a:ext cx="488825" cy="973956"/>
          </a:xfrm>
          <a:prstGeom prst="rect">
            <a:avLst/>
          </a:prstGeom>
          <a:solidFill>
            <a:schemeClr val="accent6">
              <a:lumMod val="75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tIns="0" bIns="0" rtlCol="0" anchor="ctr"/>
          <a:lstStyle/>
          <a:p>
            <a:pPr algn="ctr"/>
            <a:r>
              <a:rPr lang="ja-JP" altLang="en-US" sz="1400" b="1" dirty="0">
                <a:solidFill>
                  <a:schemeClr val="bg1"/>
                </a:solidFill>
                <a:latin typeface="メイリオ" pitchFamily="50" charset="-128"/>
                <a:ea typeface="メイリオ" pitchFamily="50" charset="-128"/>
                <a:cs typeface="メイリオ" pitchFamily="50" charset="-128"/>
              </a:rPr>
              <a:t>自家消費分</a:t>
            </a:r>
            <a:endParaRPr kumimoji="1" lang="ja-JP" altLang="en-US" sz="1400" b="1" dirty="0">
              <a:solidFill>
                <a:schemeClr val="bg1"/>
              </a:solidFill>
              <a:latin typeface="メイリオ" pitchFamily="50" charset="-128"/>
              <a:ea typeface="メイリオ" pitchFamily="50" charset="-128"/>
              <a:cs typeface="メイリオ" pitchFamily="50" charset="-128"/>
            </a:endParaRPr>
          </a:p>
        </p:txBody>
      </p:sp>
      <p:sp>
        <p:nvSpPr>
          <p:cNvPr id="27" name="テキスト ボックス 26"/>
          <p:cNvSpPr txBox="1"/>
          <p:nvPr/>
        </p:nvSpPr>
        <p:spPr>
          <a:xfrm flipH="1">
            <a:off x="6502659" y="5698808"/>
            <a:ext cx="264448" cy="246221"/>
          </a:xfrm>
          <a:prstGeom prst="rect">
            <a:avLst/>
          </a:prstGeom>
          <a:noFill/>
        </p:spPr>
        <p:txBody>
          <a:bodyPr wrap="square" rtlCol="0" anchor="ctr" anchorCtr="0">
            <a:spAutoFit/>
          </a:bodyPr>
          <a:lstStyle/>
          <a:p>
            <a:pPr algn="ctr"/>
            <a:r>
              <a:rPr kumimoji="1" lang="en-US" altLang="ja-JP" sz="1000" b="1" dirty="0">
                <a:solidFill>
                  <a:schemeClr val="bg1"/>
                </a:solidFill>
              </a:rPr>
              <a:t>※</a:t>
            </a:r>
            <a:endParaRPr kumimoji="1" lang="ja-JP" altLang="en-US" sz="1000" b="1" dirty="0">
              <a:solidFill>
                <a:schemeClr val="bg1"/>
              </a:solidFill>
            </a:endParaRPr>
          </a:p>
        </p:txBody>
      </p:sp>
      <p:sp>
        <p:nvSpPr>
          <p:cNvPr id="31" name="正方形/長方形 30"/>
          <p:cNvSpPr/>
          <p:nvPr/>
        </p:nvSpPr>
        <p:spPr>
          <a:xfrm>
            <a:off x="5445964" y="5869712"/>
            <a:ext cx="720000" cy="720000"/>
          </a:xfrm>
          <a:prstGeom prst="rect">
            <a:avLst/>
          </a:prstGeom>
          <a:noFill/>
          <a:ln w="19050">
            <a:noFill/>
          </a:ln>
        </p:spPr>
        <p:style>
          <a:lnRef idx="2">
            <a:schemeClr val="accent1"/>
          </a:lnRef>
          <a:fillRef idx="1">
            <a:schemeClr val="lt1"/>
          </a:fillRef>
          <a:effectRef idx="0">
            <a:schemeClr val="accent1"/>
          </a:effectRef>
          <a:fontRef idx="minor">
            <a:schemeClr val="dk1"/>
          </a:fontRef>
        </p:style>
        <p:txBody>
          <a:bodyPr lIns="36000" rIns="36000" rtlCol="0" anchor="ctr"/>
          <a:lstStyle/>
          <a:p>
            <a:pPr algn="ctr"/>
            <a:r>
              <a:rPr lang="ja-JP" altLang="en-US" sz="4800" dirty="0">
                <a:solidFill>
                  <a:schemeClr val="accent6"/>
                </a:solidFill>
                <a:latin typeface="Meiryo UI" pitchFamily="50" charset="-128"/>
                <a:ea typeface="Meiryo UI" pitchFamily="50" charset="-128"/>
                <a:cs typeface="Meiryo UI" pitchFamily="50" charset="-128"/>
              </a:rPr>
              <a:t>＋</a:t>
            </a:r>
            <a:endParaRPr lang="en-US" altLang="ja-JP" sz="4800" dirty="0">
              <a:solidFill>
                <a:schemeClr val="accent6"/>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5836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a:solidFill>
                  <a:sysClr val="window" lastClr="FFFFFF"/>
                </a:solidFill>
                <a:latin typeface="Meiryo UI" panose="020B0604030504040204" pitchFamily="50" charset="-128"/>
                <a:ea typeface="Meiryo UI" panose="020B0604030504040204" pitchFamily="50" charset="-128"/>
              </a:rPr>
              <a:t>４．再生可能エネルギーの利用に係る目標（案）</a:t>
            </a:r>
          </a:p>
        </p:txBody>
      </p:sp>
      <p:sp>
        <p:nvSpPr>
          <p:cNvPr id="12"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5</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graphicFrame>
        <p:nvGraphicFramePr>
          <p:cNvPr id="8" name="表 8">
            <a:extLst>
              <a:ext uri="{FF2B5EF4-FFF2-40B4-BE49-F238E27FC236}">
                <a16:creationId xmlns:a16="http://schemas.microsoft.com/office/drawing/2014/main" id="{306EB914-6C21-4DB9-A5AE-3F1DF914D28A}"/>
              </a:ext>
            </a:extLst>
          </p:cNvPr>
          <p:cNvGraphicFramePr>
            <a:graphicFrameLocks noGrp="1"/>
          </p:cNvGraphicFramePr>
          <p:nvPr>
            <p:extLst>
              <p:ext uri="{D42A27DB-BD31-4B8C-83A1-F6EECF244321}">
                <p14:modId xmlns:p14="http://schemas.microsoft.com/office/powerpoint/2010/main" val="1041314195"/>
              </p:ext>
            </p:extLst>
          </p:nvPr>
        </p:nvGraphicFramePr>
        <p:xfrm>
          <a:off x="119393" y="1186160"/>
          <a:ext cx="8905212" cy="4556368"/>
        </p:xfrm>
        <a:graphic>
          <a:graphicData uri="http://schemas.openxmlformats.org/drawingml/2006/table">
            <a:tbl>
              <a:tblPr firstRow="1" bandRow="1">
                <a:tableStyleId>{93296810-A885-4BE3-A3E7-6D5BEEA58F35}</a:tableStyleId>
              </a:tblPr>
              <a:tblGrid>
                <a:gridCol w="696300">
                  <a:extLst>
                    <a:ext uri="{9D8B030D-6E8A-4147-A177-3AD203B41FA5}">
                      <a16:colId xmlns:a16="http://schemas.microsoft.com/office/drawing/2014/main" val="2983159394"/>
                    </a:ext>
                  </a:extLst>
                </a:gridCol>
                <a:gridCol w="432048">
                  <a:extLst>
                    <a:ext uri="{9D8B030D-6E8A-4147-A177-3AD203B41FA5}">
                      <a16:colId xmlns:a16="http://schemas.microsoft.com/office/drawing/2014/main" val="3972647508"/>
                    </a:ext>
                  </a:extLst>
                </a:gridCol>
                <a:gridCol w="3468275">
                  <a:extLst>
                    <a:ext uri="{9D8B030D-6E8A-4147-A177-3AD203B41FA5}">
                      <a16:colId xmlns:a16="http://schemas.microsoft.com/office/drawing/2014/main" val="2363693145"/>
                    </a:ext>
                  </a:extLst>
                </a:gridCol>
                <a:gridCol w="4308589">
                  <a:extLst>
                    <a:ext uri="{9D8B030D-6E8A-4147-A177-3AD203B41FA5}">
                      <a16:colId xmlns:a16="http://schemas.microsoft.com/office/drawing/2014/main" val="307179773"/>
                    </a:ext>
                  </a:extLst>
                </a:gridCol>
              </a:tblGrid>
              <a:tr h="370840">
                <a:tc>
                  <a:txBody>
                    <a:bodyPr/>
                    <a:lstStyle/>
                    <a:p>
                      <a:endParaRPr kumimoji="1" lang="ja-JP" altLang="en-US" dirty="0"/>
                    </a:p>
                  </a:txBody>
                  <a:tcPr/>
                </a:tc>
                <a:tc>
                  <a:txBody>
                    <a:bodyPr/>
                    <a:lstStyle/>
                    <a:p>
                      <a:endParaRPr kumimoji="1" lang="ja-JP" altLang="en-US"/>
                    </a:p>
                  </a:txBody>
                  <a:tcPr/>
                </a:tc>
                <a:tc>
                  <a:txBody>
                    <a:bodyPr/>
                    <a:lstStyle/>
                    <a:p>
                      <a:r>
                        <a:rPr kumimoji="1" lang="ja-JP" altLang="en-US" dirty="0"/>
                        <a:t>算定に必要なデータ</a:t>
                      </a:r>
                    </a:p>
                  </a:txBody>
                  <a:tcPr/>
                </a:tc>
                <a:tc>
                  <a:txBody>
                    <a:bodyPr/>
                    <a:lstStyle/>
                    <a:p>
                      <a:r>
                        <a:rPr kumimoji="1" lang="ja-JP" altLang="en-US" dirty="0"/>
                        <a:t>把握方法</a:t>
                      </a:r>
                      <a:r>
                        <a:rPr kumimoji="1" lang="en-US" altLang="ja-JP" dirty="0"/>
                        <a:t>【</a:t>
                      </a:r>
                      <a:r>
                        <a:rPr kumimoji="1" lang="ja-JP" altLang="en-US" dirty="0"/>
                        <a:t>データの出典</a:t>
                      </a:r>
                      <a:r>
                        <a:rPr kumimoji="1" lang="en-US" altLang="ja-JP" dirty="0"/>
                        <a:t>】</a:t>
                      </a:r>
                    </a:p>
                  </a:txBody>
                  <a:tcPr/>
                </a:tc>
                <a:extLst>
                  <a:ext uri="{0D108BD9-81ED-4DB2-BD59-A6C34878D82A}">
                    <a16:rowId xmlns:a16="http://schemas.microsoft.com/office/drawing/2014/main" val="1576132206"/>
                  </a:ext>
                </a:extLst>
              </a:tr>
              <a:tr h="370840">
                <a:tc rowSpan="5">
                  <a:txBody>
                    <a:bodyPr/>
                    <a:lstStyle/>
                    <a:p>
                      <a:pPr algn="ctr"/>
                      <a:r>
                        <a:rPr kumimoji="1" lang="ja-JP" altLang="en-US" dirty="0"/>
                        <a:t>再エネ利用量</a:t>
                      </a:r>
                    </a:p>
                  </a:txBody>
                  <a:tcPr vert="eaVert" anchor="ctr"/>
                </a:tc>
                <a:tc rowSpan="3">
                  <a:txBody>
                    <a:bodyPr/>
                    <a:lstStyle/>
                    <a:p>
                      <a:pPr algn="ctr"/>
                      <a:r>
                        <a:rPr kumimoji="1" lang="ja-JP" altLang="en-US" dirty="0"/>
                        <a:t>自家消費分</a:t>
                      </a:r>
                    </a:p>
                  </a:txBody>
                  <a:tcPr vert="eaVert" anchor="ctr"/>
                </a:tc>
                <a:tc>
                  <a:txBody>
                    <a:bodyPr/>
                    <a:lstStyle/>
                    <a:p>
                      <a:r>
                        <a:rPr kumimoji="1" lang="en-US" altLang="ja-JP" dirty="0"/>
                        <a:t>FIT</a:t>
                      </a:r>
                      <a:r>
                        <a:rPr kumimoji="1" lang="ja-JP" altLang="en-US" dirty="0"/>
                        <a:t>自家消費分</a:t>
                      </a:r>
                      <a:r>
                        <a:rPr kumimoji="1" lang="en-US" altLang="ja-JP" baseline="30000" dirty="0"/>
                        <a:t>※1</a:t>
                      </a:r>
                      <a:endParaRPr kumimoji="1" lang="ja-JP" altLang="en-US" dirty="0"/>
                    </a:p>
                  </a:txBody>
                  <a:tcPr/>
                </a:tc>
                <a:tc>
                  <a:txBody>
                    <a:bodyPr/>
                    <a:lstStyle/>
                    <a:p>
                      <a:r>
                        <a:rPr kumimoji="1" lang="ja-JP" altLang="en-US" dirty="0">
                          <a:solidFill>
                            <a:schemeClr val="tx1"/>
                          </a:solidFill>
                        </a:rPr>
                        <a:t>把握困難</a:t>
                      </a:r>
                      <a:endParaRPr kumimoji="1" lang="en-US" altLang="ja-JP" dirty="0">
                        <a:solidFill>
                          <a:schemeClr val="tx1"/>
                        </a:solidFill>
                      </a:endParaRPr>
                    </a:p>
                    <a:p>
                      <a:r>
                        <a:rPr kumimoji="1" lang="en-US" altLang="ja-JP" sz="1500" dirty="0">
                          <a:solidFill>
                            <a:schemeClr val="tx1"/>
                          </a:solidFill>
                        </a:rPr>
                        <a:t>※</a:t>
                      </a:r>
                      <a:r>
                        <a:rPr kumimoji="1" lang="ja-JP" altLang="en-US" sz="1500" dirty="0">
                          <a:solidFill>
                            <a:schemeClr val="tx1"/>
                          </a:solidFill>
                        </a:rPr>
                        <a:t>自家消費率</a:t>
                      </a:r>
                      <a:r>
                        <a:rPr kumimoji="1" lang="en-US" altLang="ja-JP" sz="1500" dirty="0">
                          <a:solidFill>
                            <a:schemeClr val="tx1"/>
                          </a:solidFill>
                        </a:rPr>
                        <a:t>30%</a:t>
                      </a:r>
                      <a:r>
                        <a:rPr kumimoji="1" lang="ja-JP" altLang="en-US" sz="1500" dirty="0">
                          <a:solidFill>
                            <a:schemeClr val="tx1"/>
                          </a:solidFill>
                        </a:rPr>
                        <a:t>程度</a:t>
                      </a:r>
                      <a:endParaRPr kumimoji="1" lang="en-US" altLang="ja-JP" sz="1500" dirty="0">
                        <a:solidFill>
                          <a:schemeClr val="tx1"/>
                        </a:solidFill>
                      </a:endParaRPr>
                    </a:p>
                    <a:p>
                      <a:r>
                        <a:rPr kumimoji="1" lang="en-US" altLang="ja-JP" dirty="0">
                          <a:solidFill>
                            <a:schemeClr val="tx1"/>
                          </a:solidFill>
                        </a:rPr>
                        <a:t>【</a:t>
                      </a:r>
                      <a:r>
                        <a:rPr kumimoji="1" lang="ja-JP" altLang="en-US" dirty="0">
                          <a:solidFill>
                            <a:schemeClr val="tx1"/>
                          </a:solidFill>
                        </a:rPr>
                        <a:t>調達価格等算定委員会の報告</a:t>
                      </a:r>
                      <a:r>
                        <a:rPr kumimoji="1" lang="en-US" altLang="ja-JP" dirty="0">
                          <a:solidFill>
                            <a:schemeClr val="tx1"/>
                          </a:solidFill>
                        </a:rPr>
                        <a:t>】</a:t>
                      </a:r>
                      <a:endParaRPr kumimoji="1" lang="ja-JP" altLang="en-US" dirty="0">
                        <a:solidFill>
                          <a:schemeClr val="tx1"/>
                        </a:solidFill>
                      </a:endParaRPr>
                    </a:p>
                  </a:txBody>
                  <a:tcPr/>
                </a:tc>
                <a:extLst>
                  <a:ext uri="{0D108BD9-81ED-4DB2-BD59-A6C34878D82A}">
                    <a16:rowId xmlns:a16="http://schemas.microsoft.com/office/drawing/2014/main" val="3993341943"/>
                  </a:ext>
                </a:extLst>
              </a:tr>
              <a:tr h="370840">
                <a:tc vMerge="1">
                  <a:txBody>
                    <a:bodyPr/>
                    <a:lstStyle/>
                    <a:p>
                      <a:endParaRPr kumimoji="1" lang="ja-JP" altLang="en-US" dirty="0"/>
                    </a:p>
                  </a:txBody>
                  <a:tcPr/>
                </a:tc>
                <a:tc vMerge="1">
                  <a:txBody>
                    <a:bodyPr/>
                    <a:lstStyle/>
                    <a:p>
                      <a:endParaRPr kumimoji="1" lang="ja-JP" altLang="en-US" dirty="0"/>
                    </a:p>
                  </a:txBody>
                  <a:tcPr/>
                </a:tc>
                <a:tc>
                  <a:txBody>
                    <a:bodyPr/>
                    <a:lstStyle/>
                    <a:p>
                      <a:r>
                        <a:rPr kumimoji="1" lang="ja-JP" altLang="en-US" dirty="0"/>
                        <a:t>卒</a:t>
                      </a:r>
                      <a:r>
                        <a:rPr kumimoji="1" lang="en-US" altLang="ja-JP" dirty="0"/>
                        <a:t>FIT</a:t>
                      </a:r>
                      <a:r>
                        <a:rPr kumimoji="1" lang="ja-JP" altLang="en-US" dirty="0"/>
                        <a:t>等自家消費分</a:t>
                      </a:r>
                    </a:p>
                  </a:txBody>
                  <a:tcPr/>
                </a:tc>
                <a:tc>
                  <a:txBody>
                    <a:bodyPr/>
                    <a:lstStyle/>
                    <a:p>
                      <a:r>
                        <a:rPr kumimoji="1" lang="ja-JP" altLang="en-US" dirty="0">
                          <a:solidFill>
                            <a:schemeClr val="tx1"/>
                          </a:solidFill>
                        </a:rPr>
                        <a:t>把握困難</a:t>
                      </a:r>
                      <a:endParaRPr kumimoji="1" lang="en-US" altLang="ja-JP" dirty="0">
                        <a:solidFill>
                          <a:schemeClr val="tx1"/>
                        </a:solidFill>
                      </a:endParaRPr>
                    </a:p>
                    <a:p>
                      <a:r>
                        <a:rPr kumimoji="1" lang="en-US" altLang="ja-JP" sz="1500" dirty="0">
                          <a:solidFill>
                            <a:schemeClr val="tx1"/>
                          </a:solidFill>
                        </a:rPr>
                        <a:t>※</a:t>
                      </a:r>
                      <a:r>
                        <a:rPr kumimoji="1" lang="ja-JP" altLang="en-US" sz="1500" dirty="0">
                          <a:solidFill>
                            <a:schemeClr val="tx1"/>
                          </a:solidFill>
                        </a:rPr>
                        <a:t>上記</a:t>
                      </a:r>
                      <a:r>
                        <a:rPr kumimoji="1" lang="en-US" altLang="ja-JP" sz="1500" dirty="0">
                          <a:solidFill>
                            <a:schemeClr val="tx1"/>
                          </a:solidFill>
                        </a:rPr>
                        <a:t>FIT</a:t>
                      </a:r>
                      <a:r>
                        <a:rPr kumimoji="1" lang="ja-JP" altLang="en-US" sz="1500" dirty="0">
                          <a:solidFill>
                            <a:schemeClr val="tx1"/>
                          </a:solidFill>
                        </a:rPr>
                        <a:t>と同様？</a:t>
                      </a:r>
                    </a:p>
                  </a:txBody>
                  <a:tcPr/>
                </a:tc>
                <a:extLst>
                  <a:ext uri="{0D108BD9-81ED-4DB2-BD59-A6C34878D82A}">
                    <a16:rowId xmlns:a16="http://schemas.microsoft.com/office/drawing/2014/main" val="207546069"/>
                  </a:ext>
                </a:extLst>
              </a:tr>
              <a:tr h="370840">
                <a:tc vMerge="1">
                  <a:txBody>
                    <a:bodyPr/>
                    <a:lstStyle/>
                    <a:p>
                      <a:endParaRPr kumimoji="1" lang="ja-JP" altLang="en-US" dirty="0"/>
                    </a:p>
                  </a:txBody>
                  <a:tcPr/>
                </a:tc>
                <a:tc vMerge="1">
                  <a:txBody>
                    <a:bodyPr/>
                    <a:lstStyle/>
                    <a:p>
                      <a:endParaRPr kumimoji="1" lang="ja-JP" altLang="en-US" dirty="0"/>
                    </a:p>
                  </a:txBody>
                  <a:tcPr/>
                </a:tc>
                <a:tc>
                  <a:txBody>
                    <a:bodyPr/>
                    <a:lstStyle/>
                    <a:p>
                      <a:r>
                        <a:rPr kumimoji="1" lang="ja-JP" altLang="en-US" dirty="0"/>
                        <a:t>オフグリッド分</a:t>
                      </a:r>
                    </a:p>
                  </a:txBody>
                  <a:tcPr/>
                </a:tc>
                <a:tc>
                  <a:txBody>
                    <a:bodyPr/>
                    <a:lstStyle/>
                    <a:p>
                      <a:r>
                        <a:rPr kumimoji="1" lang="ja-JP" altLang="en-US" dirty="0">
                          <a:solidFill>
                            <a:schemeClr val="tx1"/>
                          </a:solidFill>
                        </a:rPr>
                        <a:t>把握困難</a:t>
                      </a:r>
                    </a:p>
                  </a:txBody>
                  <a:tcPr/>
                </a:tc>
                <a:extLst>
                  <a:ext uri="{0D108BD9-81ED-4DB2-BD59-A6C34878D82A}">
                    <a16:rowId xmlns:a16="http://schemas.microsoft.com/office/drawing/2014/main" val="2568327013"/>
                  </a:ext>
                </a:extLst>
              </a:tr>
              <a:tr h="370840">
                <a:tc vMerge="1">
                  <a:txBody>
                    <a:bodyPr/>
                    <a:lstStyle/>
                    <a:p>
                      <a:endParaRPr kumimoji="1" lang="ja-JP" altLang="en-US" dirty="0"/>
                    </a:p>
                  </a:txBody>
                  <a:tcPr/>
                </a:tc>
                <a:tc rowSpan="2">
                  <a:txBody>
                    <a:bodyPr/>
                    <a:lstStyle/>
                    <a:p>
                      <a:pPr algn="ctr"/>
                      <a:r>
                        <a:rPr kumimoji="1" lang="ja-JP" altLang="en-US" dirty="0"/>
                        <a:t>系統分</a:t>
                      </a:r>
                    </a:p>
                  </a:txBody>
                  <a:tcPr vert="eaVert"/>
                </a:tc>
                <a:tc>
                  <a:txBody>
                    <a:bodyPr/>
                    <a:lstStyle/>
                    <a:p>
                      <a:r>
                        <a:rPr kumimoji="1" lang="ja-JP" altLang="en-US" dirty="0"/>
                        <a:t>各小売の再エネ電力販売量</a:t>
                      </a:r>
                    </a:p>
                  </a:txBody>
                  <a:tcPr/>
                </a:tc>
                <a:tc>
                  <a:txBody>
                    <a:bodyPr/>
                    <a:lstStyle/>
                    <a:p>
                      <a:r>
                        <a:rPr kumimoji="1" lang="ja-JP" altLang="en-US" dirty="0">
                          <a:solidFill>
                            <a:schemeClr val="tx1"/>
                          </a:solidFill>
                        </a:rPr>
                        <a:t>小売電気事業者からの情報提供が必要</a:t>
                      </a:r>
                    </a:p>
                  </a:txBody>
                  <a:tcPr/>
                </a:tc>
                <a:extLst>
                  <a:ext uri="{0D108BD9-81ED-4DB2-BD59-A6C34878D82A}">
                    <a16:rowId xmlns:a16="http://schemas.microsoft.com/office/drawing/2014/main" val="4267280777"/>
                  </a:ext>
                </a:extLst>
              </a:tr>
              <a:tr h="519480">
                <a:tc vMerge="1">
                  <a:txBody>
                    <a:bodyPr/>
                    <a:lstStyle/>
                    <a:p>
                      <a:endParaRPr kumimoji="1" lang="ja-JP" altLang="en-US" dirty="0"/>
                    </a:p>
                  </a:txBody>
                  <a:tcPr/>
                </a:tc>
                <a:tc vMerge="1">
                  <a:txBody>
                    <a:bodyPr/>
                    <a:lstStyle/>
                    <a:p>
                      <a:endParaRPr kumimoji="1" lang="ja-JP" altLang="en-US" dirty="0"/>
                    </a:p>
                  </a:txBody>
                  <a:tcPr/>
                </a:tc>
                <a:tc>
                  <a:txBody>
                    <a:bodyPr/>
                    <a:lstStyle/>
                    <a:p>
                      <a:r>
                        <a:rPr kumimoji="1" lang="en-US" altLang="ja-JP" dirty="0"/>
                        <a:t>FIT</a:t>
                      </a:r>
                      <a:r>
                        <a:rPr kumimoji="1" lang="ja-JP" altLang="en-US" dirty="0"/>
                        <a:t>買取再エネ価値府域相当分</a:t>
                      </a:r>
                      <a:r>
                        <a:rPr kumimoji="1" lang="en-US" altLang="ja-JP" baseline="30000" dirty="0"/>
                        <a:t>※2</a:t>
                      </a:r>
                      <a:endParaRPr kumimoji="1" lang="ja-JP" altLang="en-US" baseline="30000" dirty="0"/>
                    </a:p>
                  </a:txBody>
                  <a:tcPr/>
                </a:tc>
                <a:tc>
                  <a:txBody>
                    <a:bodyPr/>
                    <a:lstStyle/>
                    <a:p>
                      <a:r>
                        <a:rPr kumimoji="1" lang="en-US" altLang="ja-JP" dirty="0">
                          <a:solidFill>
                            <a:schemeClr val="tx1"/>
                          </a:solidFill>
                        </a:rPr>
                        <a:t>FIT</a:t>
                      </a:r>
                      <a:r>
                        <a:rPr kumimoji="1" lang="ja-JP" altLang="en-US" dirty="0">
                          <a:solidFill>
                            <a:schemeClr val="tx1"/>
                          </a:solidFill>
                        </a:rPr>
                        <a:t>制度の買取実績と販売電力量の府域／全国比により</a:t>
                      </a:r>
                      <a:r>
                        <a:rPr kumimoji="1" lang="ja-JP" altLang="en-US" dirty="0" smtClean="0">
                          <a:solidFill>
                            <a:schemeClr val="tx1"/>
                          </a:solidFill>
                        </a:rPr>
                        <a:t>推計</a:t>
                      </a:r>
                      <a:endParaRPr kumimoji="1" lang="en-US" altLang="ja-JP" strike="sngStrike" dirty="0">
                        <a:solidFill>
                          <a:schemeClr val="tx1"/>
                        </a:solidFill>
                      </a:endParaRPr>
                    </a:p>
                    <a:p>
                      <a:r>
                        <a:rPr kumimoji="1" lang="en-US" altLang="ja-JP" dirty="0">
                          <a:solidFill>
                            <a:schemeClr val="tx1"/>
                          </a:solidFill>
                        </a:rPr>
                        <a:t>【</a:t>
                      </a:r>
                      <a:r>
                        <a:rPr kumimoji="1" lang="ja-JP" altLang="en-US" dirty="0">
                          <a:solidFill>
                            <a:schemeClr val="tx1"/>
                          </a:solidFill>
                        </a:rPr>
                        <a:t>固定価格買取制度情報公表用ｳｪﾌﾞｻｲﾄ・電力調査統計（エネ庁）</a:t>
                      </a:r>
                      <a:r>
                        <a:rPr kumimoji="1" lang="en-US" altLang="ja-JP" dirty="0">
                          <a:solidFill>
                            <a:schemeClr val="tx1"/>
                          </a:solidFill>
                        </a:rPr>
                        <a:t>】</a:t>
                      </a:r>
                      <a:endParaRPr kumimoji="1" lang="ja-JP" altLang="en-US" dirty="0">
                        <a:solidFill>
                          <a:schemeClr val="tx1"/>
                        </a:solidFill>
                      </a:endParaRPr>
                    </a:p>
                  </a:txBody>
                  <a:tcPr/>
                </a:tc>
                <a:extLst>
                  <a:ext uri="{0D108BD9-81ED-4DB2-BD59-A6C34878D82A}">
                    <a16:rowId xmlns:a16="http://schemas.microsoft.com/office/drawing/2014/main" val="396746497"/>
                  </a:ext>
                </a:extLst>
              </a:tr>
              <a:tr h="792088">
                <a:tc>
                  <a:txBody>
                    <a:bodyPr/>
                    <a:lstStyle/>
                    <a:p>
                      <a:r>
                        <a:rPr kumimoji="1" lang="ja-JP" altLang="en-US" dirty="0"/>
                        <a:t>販売</a:t>
                      </a:r>
                      <a:endParaRPr kumimoji="1" lang="en-US" altLang="ja-JP" dirty="0"/>
                    </a:p>
                    <a:p>
                      <a:r>
                        <a:rPr kumimoji="1" lang="ja-JP" altLang="en-US" dirty="0"/>
                        <a:t>電力量</a:t>
                      </a:r>
                    </a:p>
                  </a:txBody>
                  <a:tcPr vert="eaVert"/>
                </a:tc>
                <a:tc gridSpan="2">
                  <a:txBody>
                    <a:bodyPr/>
                    <a:lstStyle/>
                    <a:p>
                      <a:pPr algn="ctr"/>
                      <a:r>
                        <a:rPr kumimoji="1" lang="ja-JP" altLang="en-US" dirty="0"/>
                        <a:t>ー</a:t>
                      </a:r>
                    </a:p>
                  </a:txBody>
                  <a:tcPr anchor="ctr"/>
                </a:tc>
                <a:tc hMerge="1">
                  <a:txBody>
                    <a:bodyPr/>
                    <a:lstStyle/>
                    <a:p>
                      <a:endParaRPr kumimoji="1" lang="ja-JP" altLang="en-US" dirty="0"/>
                    </a:p>
                  </a:txBody>
                  <a:tcPr/>
                </a:tc>
                <a:tc>
                  <a:txBody>
                    <a:bodyPr/>
                    <a:lstStyle/>
                    <a:p>
                      <a:r>
                        <a:rPr kumimoji="1" lang="ja-JP" altLang="en-US" dirty="0"/>
                        <a:t>府域における販売電力量</a:t>
                      </a:r>
                      <a:endParaRPr kumimoji="1" lang="en-US" altLang="ja-JP" dirty="0"/>
                    </a:p>
                    <a:p>
                      <a:r>
                        <a:rPr kumimoji="1" lang="en-US" altLang="ja-JP" dirty="0"/>
                        <a:t>【</a:t>
                      </a:r>
                      <a:r>
                        <a:rPr kumimoji="1" lang="ja-JP" altLang="en-US" dirty="0"/>
                        <a:t>電力調査統計（エネ庁）</a:t>
                      </a:r>
                      <a:r>
                        <a:rPr kumimoji="1" lang="en-US" altLang="ja-JP" dirty="0"/>
                        <a:t>】</a:t>
                      </a:r>
                      <a:endParaRPr kumimoji="1" lang="ja-JP" altLang="en-US" dirty="0"/>
                    </a:p>
                  </a:txBody>
                  <a:tcPr/>
                </a:tc>
                <a:extLst>
                  <a:ext uri="{0D108BD9-81ED-4DB2-BD59-A6C34878D82A}">
                    <a16:rowId xmlns:a16="http://schemas.microsoft.com/office/drawing/2014/main" val="1459255228"/>
                  </a:ext>
                </a:extLst>
              </a:tr>
            </a:tbl>
          </a:graphicData>
        </a:graphic>
      </p:graphicFrame>
      <p:sp>
        <p:nvSpPr>
          <p:cNvPr id="31" name="角丸四角形 22">
            <a:extLst>
              <a:ext uri="{FF2B5EF4-FFF2-40B4-BE49-F238E27FC236}">
                <a16:creationId xmlns:a16="http://schemas.microsoft.com/office/drawing/2014/main" id="{6F0D214D-6E5C-4E0B-B6DC-E896D47333AA}"/>
              </a:ext>
            </a:extLst>
          </p:cNvPr>
          <p:cNvSpPr/>
          <p:nvPr/>
        </p:nvSpPr>
        <p:spPr>
          <a:xfrm>
            <a:off x="107504" y="804272"/>
            <a:ext cx="2376264" cy="332346"/>
          </a:xfrm>
          <a:prstGeom prst="roundRect">
            <a:avLst>
              <a:gd name="adj" fmla="val 50000"/>
            </a:avLst>
          </a:prstGeom>
          <a:gradFill rotWithShape="1">
            <a:gsLst>
              <a:gs pos="0">
                <a:schemeClr val="accent6">
                  <a:lumMod val="50000"/>
                </a:schemeClr>
              </a:gs>
              <a:gs pos="80000">
                <a:schemeClr val="accent6">
                  <a:lumMod val="50000"/>
                </a:schemeClr>
              </a:gs>
              <a:gs pos="100000">
                <a:schemeClr val="accent6">
                  <a:lumMod val="7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1" i="0" u="none" strike="noStrike" kern="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必要データの把握方法</a:t>
            </a:r>
          </a:p>
        </p:txBody>
      </p:sp>
      <p:sp>
        <p:nvSpPr>
          <p:cNvPr id="32" name="テキスト ボックス 31">
            <a:extLst>
              <a:ext uri="{FF2B5EF4-FFF2-40B4-BE49-F238E27FC236}">
                <a16:creationId xmlns:a16="http://schemas.microsoft.com/office/drawing/2014/main" id="{E1AF70E1-AFFD-4EC2-AE2C-D0D5AB7E307E}"/>
              </a:ext>
            </a:extLst>
          </p:cNvPr>
          <p:cNvSpPr txBox="1"/>
          <p:nvPr/>
        </p:nvSpPr>
        <p:spPr>
          <a:xfrm>
            <a:off x="153372" y="6254350"/>
            <a:ext cx="6370655" cy="461665"/>
          </a:xfrm>
          <a:prstGeom prst="rect">
            <a:avLst/>
          </a:prstGeom>
          <a:noFill/>
        </p:spPr>
        <p:txBody>
          <a:bodyPr wrap="none" rtlCol="0">
            <a:spAutoFit/>
          </a:bodyPr>
          <a:lstStyle/>
          <a:p>
            <a:r>
              <a:rPr kumimoji="1" lang="en-US" altLang="ja-JP" sz="1200" dirty="0"/>
              <a:t>※</a:t>
            </a:r>
            <a:r>
              <a:rPr kumimoji="1" lang="ja-JP" altLang="en-US" sz="1200" dirty="0"/>
              <a:t>１　</a:t>
            </a:r>
            <a:r>
              <a:rPr kumimoji="1" lang="en-US" altLang="ja-JP" sz="1200" dirty="0"/>
              <a:t>FIT</a:t>
            </a:r>
            <a:r>
              <a:rPr kumimoji="1" lang="ja-JP" altLang="en-US" sz="1200" dirty="0"/>
              <a:t>自家消費電力も、今後環境価値を切り離して取引される可能性があることに注意</a:t>
            </a:r>
            <a:endParaRPr kumimoji="1" lang="en-US" altLang="ja-JP" sz="1200" dirty="0"/>
          </a:p>
          <a:p>
            <a:r>
              <a:rPr kumimoji="1" lang="en-US" altLang="ja-JP" sz="1200" dirty="0"/>
              <a:t>※</a:t>
            </a:r>
            <a:r>
              <a:rPr kumimoji="1" lang="ja-JP" altLang="en-US" sz="1200" dirty="0"/>
              <a:t>２　非化石証書の市場取引によって売却された非化石価値分は控除する必要がある</a:t>
            </a:r>
          </a:p>
        </p:txBody>
      </p:sp>
    </p:spTree>
    <p:extLst>
      <p:ext uri="{BB962C8B-B14F-4D97-AF65-F5344CB8AC3E}">
        <p14:creationId xmlns:p14="http://schemas.microsoft.com/office/powerpoint/2010/main" val="3460279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a:solidFill>
                  <a:sysClr val="window" lastClr="FFFFFF"/>
                </a:solidFill>
                <a:latin typeface="Meiryo UI" panose="020B0604030504040204" pitchFamily="50" charset="-128"/>
                <a:ea typeface="Meiryo UI" panose="020B0604030504040204" pitchFamily="50" charset="-128"/>
              </a:rPr>
              <a:t>４．再生可能エネルギーの利用に係る目標（案）</a:t>
            </a:r>
          </a:p>
        </p:txBody>
      </p:sp>
      <p:sp>
        <p:nvSpPr>
          <p:cNvPr id="12"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6</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graphicFrame>
        <p:nvGraphicFramePr>
          <p:cNvPr id="8" name="表 8">
            <a:extLst>
              <a:ext uri="{FF2B5EF4-FFF2-40B4-BE49-F238E27FC236}">
                <a16:creationId xmlns:a16="http://schemas.microsoft.com/office/drawing/2014/main" id="{306EB914-6C21-4DB9-A5AE-3F1DF914D28A}"/>
              </a:ext>
            </a:extLst>
          </p:cNvPr>
          <p:cNvGraphicFramePr>
            <a:graphicFrameLocks noGrp="1"/>
          </p:cNvGraphicFramePr>
          <p:nvPr>
            <p:extLst>
              <p:ext uri="{D42A27DB-BD31-4B8C-83A1-F6EECF244321}">
                <p14:modId xmlns:p14="http://schemas.microsoft.com/office/powerpoint/2010/main" val="2035731916"/>
              </p:ext>
            </p:extLst>
          </p:nvPr>
        </p:nvGraphicFramePr>
        <p:xfrm>
          <a:off x="119393" y="1186160"/>
          <a:ext cx="8917103" cy="5470768"/>
        </p:xfrm>
        <a:graphic>
          <a:graphicData uri="http://schemas.openxmlformats.org/drawingml/2006/table">
            <a:tbl>
              <a:tblPr firstRow="1" bandRow="1">
                <a:tableStyleId>{93296810-A885-4BE3-A3E7-6D5BEEA58F35}</a:tableStyleId>
              </a:tblPr>
              <a:tblGrid>
                <a:gridCol w="696300">
                  <a:extLst>
                    <a:ext uri="{9D8B030D-6E8A-4147-A177-3AD203B41FA5}">
                      <a16:colId xmlns:a16="http://schemas.microsoft.com/office/drawing/2014/main" val="2983159394"/>
                    </a:ext>
                  </a:extLst>
                </a:gridCol>
                <a:gridCol w="432048">
                  <a:extLst>
                    <a:ext uri="{9D8B030D-6E8A-4147-A177-3AD203B41FA5}">
                      <a16:colId xmlns:a16="http://schemas.microsoft.com/office/drawing/2014/main" val="3972647508"/>
                    </a:ext>
                  </a:extLst>
                </a:gridCol>
                <a:gridCol w="2604179">
                  <a:extLst>
                    <a:ext uri="{9D8B030D-6E8A-4147-A177-3AD203B41FA5}">
                      <a16:colId xmlns:a16="http://schemas.microsoft.com/office/drawing/2014/main" val="2363693145"/>
                    </a:ext>
                  </a:extLst>
                </a:gridCol>
                <a:gridCol w="5184576">
                  <a:extLst>
                    <a:ext uri="{9D8B030D-6E8A-4147-A177-3AD203B41FA5}">
                      <a16:colId xmlns:a16="http://schemas.microsoft.com/office/drawing/2014/main" val="307179773"/>
                    </a:ext>
                  </a:extLst>
                </a:gridCol>
              </a:tblGrid>
              <a:tr h="370840">
                <a:tc>
                  <a:txBody>
                    <a:bodyPr/>
                    <a:lstStyle/>
                    <a:p>
                      <a:endParaRPr kumimoji="1" lang="ja-JP" altLang="en-US" dirty="0"/>
                    </a:p>
                  </a:txBody>
                  <a:tcPr/>
                </a:tc>
                <a:tc>
                  <a:txBody>
                    <a:bodyPr/>
                    <a:lstStyle/>
                    <a:p>
                      <a:endParaRPr kumimoji="1" lang="ja-JP" altLang="en-US" dirty="0"/>
                    </a:p>
                  </a:txBody>
                  <a:tcPr/>
                </a:tc>
                <a:tc>
                  <a:txBody>
                    <a:bodyPr/>
                    <a:lstStyle/>
                    <a:p>
                      <a:r>
                        <a:rPr kumimoji="1" lang="ja-JP" altLang="en-US" dirty="0"/>
                        <a:t>算定に必要なデータ</a:t>
                      </a:r>
                    </a:p>
                  </a:txBody>
                  <a:tcPr/>
                </a:tc>
                <a:tc>
                  <a:txBody>
                    <a:bodyPr/>
                    <a:lstStyle/>
                    <a:p>
                      <a:r>
                        <a:rPr kumimoji="1" lang="ja-JP" altLang="en-US" dirty="0"/>
                        <a:t>把握</a:t>
                      </a:r>
                      <a:r>
                        <a:rPr kumimoji="1" lang="ja-JP" altLang="en-US" dirty="0">
                          <a:solidFill>
                            <a:schemeClr val="tx1"/>
                          </a:solidFill>
                        </a:rPr>
                        <a:t>方法</a:t>
                      </a:r>
                      <a:r>
                        <a:rPr kumimoji="1" lang="en-US" altLang="ja-JP" sz="1600" dirty="0">
                          <a:solidFill>
                            <a:schemeClr val="tx1"/>
                          </a:solidFill>
                        </a:rPr>
                        <a:t>《</a:t>
                      </a:r>
                      <a:r>
                        <a:rPr kumimoji="1" lang="ja-JP" altLang="en-US" sz="1600" dirty="0">
                          <a:solidFill>
                            <a:schemeClr val="tx1"/>
                          </a:solidFill>
                        </a:rPr>
                        <a:t>販売電</a:t>
                      </a:r>
                      <a:r>
                        <a:rPr kumimoji="1" lang="ja-JP" altLang="en-US" sz="1600" dirty="0" smtClean="0">
                          <a:solidFill>
                            <a:schemeClr val="tx1"/>
                          </a:solidFill>
                        </a:rPr>
                        <a:t>力量＋自家消費量に</a:t>
                      </a:r>
                      <a:r>
                        <a:rPr kumimoji="1" lang="ja-JP" altLang="en-US" sz="1600" dirty="0">
                          <a:solidFill>
                            <a:schemeClr val="tx1"/>
                          </a:solidFill>
                        </a:rPr>
                        <a:t>占める割合</a:t>
                      </a:r>
                      <a:r>
                        <a:rPr kumimoji="1" lang="en-US" altLang="ja-JP" sz="1600" dirty="0">
                          <a:solidFill>
                            <a:schemeClr val="tx1"/>
                          </a:solidFill>
                        </a:rPr>
                        <a:t>》</a:t>
                      </a:r>
                    </a:p>
                  </a:txBody>
                  <a:tcPr/>
                </a:tc>
                <a:extLst>
                  <a:ext uri="{0D108BD9-81ED-4DB2-BD59-A6C34878D82A}">
                    <a16:rowId xmlns:a16="http://schemas.microsoft.com/office/drawing/2014/main" val="1576132206"/>
                  </a:ext>
                </a:extLst>
              </a:tr>
              <a:tr h="370840">
                <a:tc rowSpan="5">
                  <a:txBody>
                    <a:bodyPr/>
                    <a:lstStyle/>
                    <a:p>
                      <a:pPr algn="ctr"/>
                      <a:r>
                        <a:rPr kumimoji="1" lang="ja-JP" altLang="en-US" dirty="0"/>
                        <a:t>再エネ利用量</a:t>
                      </a:r>
                    </a:p>
                  </a:txBody>
                  <a:tcPr vert="eaVert" anchor="ctr"/>
                </a:tc>
                <a:tc rowSpan="3">
                  <a:txBody>
                    <a:bodyPr/>
                    <a:lstStyle/>
                    <a:p>
                      <a:pPr algn="ctr"/>
                      <a:r>
                        <a:rPr kumimoji="1" lang="ja-JP" altLang="en-US" dirty="0"/>
                        <a:t>自家消費分</a:t>
                      </a:r>
                    </a:p>
                  </a:txBody>
                  <a:tcPr vert="eaVert" anchor="ctr"/>
                </a:tc>
                <a:tc>
                  <a:txBody>
                    <a:bodyPr/>
                    <a:lstStyle/>
                    <a:p>
                      <a:r>
                        <a:rPr kumimoji="1" lang="en-US" altLang="ja-JP" dirty="0"/>
                        <a:t>FIT</a:t>
                      </a:r>
                      <a:r>
                        <a:rPr kumimoji="1" lang="ja-JP" altLang="en-US" dirty="0"/>
                        <a:t>自家消費分</a:t>
                      </a:r>
                    </a:p>
                  </a:txBody>
                  <a:tcPr/>
                </a:tc>
                <a:tc>
                  <a:txBody>
                    <a:bodyPr/>
                    <a:lstStyle/>
                    <a:p>
                      <a:r>
                        <a:rPr kumimoji="1" lang="ja-JP" altLang="en-US" dirty="0"/>
                        <a:t>自家</a:t>
                      </a:r>
                      <a:r>
                        <a:rPr kumimoji="1" lang="ja-JP" altLang="en-US" dirty="0">
                          <a:solidFill>
                            <a:schemeClr val="tx1"/>
                          </a:solidFill>
                        </a:rPr>
                        <a:t>消費率</a:t>
                      </a:r>
                      <a:r>
                        <a:rPr kumimoji="1" lang="en-US" altLang="ja-JP" dirty="0">
                          <a:solidFill>
                            <a:schemeClr val="tx1"/>
                          </a:solidFill>
                        </a:rPr>
                        <a:t>30%</a:t>
                      </a:r>
                      <a:r>
                        <a:rPr kumimoji="1" lang="ja-JP" altLang="en-US" dirty="0" err="1" smtClean="0">
                          <a:solidFill>
                            <a:schemeClr val="tx1"/>
                          </a:solidFill>
                        </a:rPr>
                        <a:t>、</a:t>
                      </a:r>
                      <a:r>
                        <a:rPr kumimoji="1" lang="ja-JP" altLang="ja-JP" sz="1800" kern="1200" dirty="0" smtClean="0">
                          <a:solidFill>
                            <a:schemeClr val="tx1"/>
                          </a:solidFill>
                          <a:effectLst/>
                          <a:latin typeface="+mn-lt"/>
                          <a:ea typeface="+mn-ea"/>
                          <a:cs typeface="+mn-cs"/>
                        </a:rPr>
                        <a:t>太陽光発電</a:t>
                      </a:r>
                      <a:r>
                        <a:rPr kumimoji="1" lang="en-US" altLang="ja-JP" sz="1800" kern="1200" dirty="0" smtClean="0">
                          <a:solidFill>
                            <a:schemeClr val="tx1"/>
                          </a:solidFill>
                          <a:effectLst/>
                          <a:latin typeface="+mn-lt"/>
                          <a:ea typeface="+mn-ea"/>
                          <a:cs typeface="+mn-cs"/>
                        </a:rPr>
                        <a:t>1kW</a:t>
                      </a:r>
                      <a:r>
                        <a:rPr kumimoji="1" lang="ja-JP" altLang="ja-JP" sz="1800" kern="1200" dirty="0" smtClean="0">
                          <a:solidFill>
                            <a:schemeClr val="tx1"/>
                          </a:solidFill>
                          <a:effectLst/>
                          <a:latin typeface="+mn-lt"/>
                          <a:ea typeface="+mn-ea"/>
                          <a:cs typeface="+mn-cs"/>
                        </a:rPr>
                        <a:t>あたりの年間発電量を</a:t>
                      </a:r>
                      <a:r>
                        <a:rPr kumimoji="1" lang="en-US" altLang="ja-JP" sz="1800" kern="1200" dirty="0" smtClean="0">
                          <a:solidFill>
                            <a:schemeClr val="tx1"/>
                          </a:solidFill>
                          <a:effectLst/>
                          <a:latin typeface="+mn-lt"/>
                          <a:ea typeface="+mn-ea"/>
                          <a:cs typeface="+mn-cs"/>
                        </a:rPr>
                        <a:t>1000kWh</a:t>
                      </a:r>
                      <a:r>
                        <a:rPr kumimoji="1" lang="ja-JP" altLang="en-US" smtClean="0">
                          <a:solidFill>
                            <a:schemeClr val="tx1"/>
                          </a:solidFill>
                        </a:rPr>
                        <a:t>と仮定　</a:t>
                      </a:r>
                      <a:endParaRPr kumimoji="1" lang="en-US" altLang="ja-JP" dirty="0">
                        <a:solidFill>
                          <a:schemeClr val="tx1"/>
                        </a:solidFill>
                      </a:endParaRPr>
                    </a:p>
                    <a:p>
                      <a:r>
                        <a:rPr kumimoji="1" lang="ja-JP" altLang="en-US" dirty="0">
                          <a:solidFill>
                            <a:schemeClr val="tx1"/>
                          </a:solidFill>
                        </a:rPr>
                        <a:t>家庭用</a:t>
                      </a:r>
                      <a:r>
                        <a:rPr kumimoji="1" lang="zh-TW" altLang="en-US" sz="1800" kern="1200" dirty="0">
                          <a:solidFill>
                            <a:schemeClr val="tx1"/>
                          </a:solidFill>
                          <a:latin typeface="游ゴシック" panose="020B0400000000000000" pitchFamily="50" charset="-128"/>
                          <a:ea typeface="游ゴシック" panose="020B0400000000000000" pitchFamily="50" charset="-128"/>
                          <a:cs typeface="+mn-cs"/>
                        </a:rPr>
                        <a:t>太陽光導入量</a:t>
                      </a:r>
                      <a:r>
                        <a:rPr kumimoji="1" lang="en-US" altLang="zh-TW" dirty="0">
                          <a:solidFill>
                            <a:schemeClr val="tx1"/>
                          </a:solidFill>
                        </a:rPr>
                        <a:t>413,510kW</a:t>
                      </a:r>
                    </a:p>
                    <a:p>
                      <a:r>
                        <a:rPr kumimoji="1" lang="en-US" altLang="zh-TW" dirty="0">
                          <a:solidFill>
                            <a:schemeClr val="tx1"/>
                          </a:solidFill>
                        </a:rPr>
                        <a:t>⇒</a:t>
                      </a:r>
                      <a:r>
                        <a:rPr kumimoji="1" lang="ja-JP" altLang="en-US" dirty="0">
                          <a:solidFill>
                            <a:schemeClr val="tx1"/>
                          </a:solidFill>
                        </a:rPr>
                        <a:t>約</a:t>
                      </a:r>
                      <a:r>
                        <a:rPr kumimoji="1" lang="en-US" altLang="zh-TW" dirty="0" smtClean="0">
                          <a:solidFill>
                            <a:schemeClr val="tx1"/>
                          </a:solidFill>
                        </a:rPr>
                        <a:t>12</a:t>
                      </a:r>
                      <a:r>
                        <a:rPr kumimoji="1" lang="ja-JP" altLang="en-US" dirty="0" smtClean="0">
                          <a:solidFill>
                            <a:schemeClr val="tx1"/>
                          </a:solidFill>
                        </a:rPr>
                        <a:t>万</a:t>
                      </a:r>
                      <a:r>
                        <a:rPr kumimoji="1" lang="en-US" altLang="zh-TW" dirty="0" smtClean="0">
                          <a:solidFill>
                            <a:schemeClr val="tx1"/>
                          </a:solidFill>
                        </a:rPr>
                        <a:t>MWh《0.2%》</a:t>
                      </a:r>
                      <a:endParaRPr kumimoji="1" lang="ja-JP" altLang="en-US" dirty="0">
                        <a:solidFill>
                          <a:schemeClr val="tx1"/>
                        </a:solidFill>
                      </a:endParaRPr>
                    </a:p>
                  </a:txBody>
                  <a:tcPr/>
                </a:tc>
                <a:extLst>
                  <a:ext uri="{0D108BD9-81ED-4DB2-BD59-A6C34878D82A}">
                    <a16:rowId xmlns:a16="http://schemas.microsoft.com/office/drawing/2014/main" val="3993341943"/>
                  </a:ext>
                </a:extLst>
              </a:tr>
              <a:tr h="370840">
                <a:tc vMerge="1">
                  <a:txBody>
                    <a:bodyPr/>
                    <a:lstStyle/>
                    <a:p>
                      <a:endParaRPr kumimoji="1" lang="ja-JP" altLang="en-US" dirty="0"/>
                    </a:p>
                  </a:txBody>
                  <a:tcPr/>
                </a:tc>
                <a:tc vMerge="1">
                  <a:txBody>
                    <a:bodyPr/>
                    <a:lstStyle/>
                    <a:p>
                      <a:endParaRPr kumimoji="1" lang="ja-JP" altLang="en-US" dirty="0"/>
                    </a:p>
                  </a:txBody>
                  <a:tcPr/>
                </a:tc>
                <a:tc>
                  <a:txBody>
                    <a:bodyPr/>
                    <a:lstStyle/>
                    <a:p>
                      <a:r>
                        <a:rPr kumimoji="1" lang="ja-JP" altLang="en-US" dirty="0"/>
                        <a:t>卒</a:t>
                      </a:r>
                      <a:r>
                        <a:rPr kumimoji="1" lang="en-US" altLang="ja-JP" dirty="0" smtClean="0"/>
                        <a:t>FIT</a:t>
                      </a:r>
                      <a:r>
                        <a:rPr kumimoji="1" lang="ja-JP" altLang="en-US" dirty="0" smtClean="0">
                          <a:solidFill>
                            <a:schemeClr val="tx1"/>
                          </a:solidFill>
                        </a:rPr>
                        <a:t>等</a:t>
                      </a:r>
                      <a:r>
                        <a:rPr kumimoji="1" lang="ja-JP" altLang="en-US" dirty="0" smtClean="0"/>
                        <a:t>自家</a:t>
                      </a:r>
                      <a:r>
                        <a:rPr kumimoji="1" lang="ja-JP" altLang="en-US" dirty="0"/>
                        <a:t>消費分</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a:t>
                      </a:r>
                    </a:p>
                  </a:txBody>
                  <a:tcPr/>
                </a:tc>
                <a:extLst>
                  <a:ext uri="{0D108BD9-81ED-4DB2-BD59-A6C34878D82A}">
                    <a16:rowId xmlns:a16="http://schemas.microsoft.com/office/drawing/2014/main" val="207546069"/>
                  </a:ext>
                </a:extLst>
              </a:tr>
              <a:tr h="370840">
                <a:tc vMerge="1">
                  <a:txBody>
                    <a:bodyPr/>
                    <a:lstStyle/>
                    <a:p>
                      <a:endParaRPr kumimoji="1" lang="ja-JP" altLang="en-US" dirty="0"/>
                    </a:p>
                  </a:txBody>
                  <a:tcPr/>
                </a:tc>
                <a:tc vMerge="1">
                  <a:txBody>
                    <a:bodyPr/>
                    <a:lstStyle/>
                    <a:p>
                      <a:endParaRPr kumimoji="1" lang="ja-JP" altLang="en-US" dirty="0"/>
                    </a:p>
                  </a:txBody>
                  <a:tcPr/>
                </a:tc>
                <a:tc>
                  <a:txBody>
                    <a:bodyPr/>
                    <a:lstStyle/>
                    <a:p>
                      <a:r>
                        <a:rPr kumimoji="1" lang="ja-JP" altLang="en-US" dirty="0"/>
                        <a:t>オフグリッド分</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a:t>
                      </a:r>
                    </a:p>
                  </a:txBody>
                  <a:tcPr/>
                </a:tc>
                <a:extLst>
                  <a:ext uri="{0D108BD9-81ED-4DB2-BD59-A6C34878D82A}">
                    <a16:rowId xmlns:a16="http://schemas.microsoft.com/office/drawing/2014/main" val="2568327013"/>
                  </a:ext>
                </a:extLst>
              </a:tr>
              <a:tr h="1381760">
                <a:tc vMerge="1">
                  <a:txBody>
                    <a:bodyPr/>
                    <a:lstStyle/>
                    <a:p>
                      <a:endParaRPr kumimoji="1" lang="ja-JP" altLang="en-US" dirty="0"/>
                    </a:p>
                  </a:txBody>
                  <a:tcPr/>
                </a:tc>
                <a:tc rowSpan="2">
                  <a:txBody>
                    <a:bodyPr/>
                    <a:lstStyle/>
                    <a:p>
                      <a:pPr algn="ctr"/>
                      <a:r>
                        <a:rPr kumimoji="1" lang="ja-JP" altLang="en-US" dirty="0"/>
                        <a:t>系統分</a:t>
                      </a:r>
                    </a:p>
                  </a:txBody>
                  <a:tcPr vert="eaVert"/>
                </a:tc>
                <a:tc>
                  <a:txBody>
                    <a:bodyPr/>
                    <a:lstStyle/>
                    <a:p>
                      <a:r>
                        <a:rPr kumimoji="1" lang="ja-JP" altLang="en-US" dirty="0"/>
                        <a:t>各小売の再エネ</a:t>
                      </a:r>
                      <a:r>
                        <a:rPr kumimoji="1" lang="ja-JP" altLang="en-US" dirty="0" smtClean="0"/>
                        <a:t>電力</a:t>
                      </a:r>
                      <a:endParaRPr kumimoji="1" lang="en-US" altLang="ja-JP" dirty="0" smtClean="0"/>
                    </a:p>
                    <a:p>
                      <a:r>
                        <a:rPr kumimoji="1" lang="ja-JP" altLang="en-US" dirty="0" smtClean="0"/>
                        <a:t>販売量</a:t>
                      </a:r>
                      <a:endParaRPr kumimoji="1" lang="ja-JP" altLang="en-US" dirty="0"/>
                    </a:p>
                  </a:txBody>
                  <a:tcPr/>
                </a:tc>
                <a:tc>
                  <a:txBody>
                    <a:bodyPr/>
                    <a:lstStyle/>
                    <a:p>
                      <a:r>
                        <a:rPr kumimoji="1" lang="ja-JP" altLang="en-US" dirty="0">
                          <a:solidFill>
                            <a:schemeClr val="tx1"/>
                          </a:solidFill>
                        </a:rPr>
                        <a:t>関西電力を対象に以下を仮定し公表データ</a:t>
                      </a:r>
                      <a:r>
                        <a:rPr kumimoji="1" lang="ja-JP" altLang="en-US" dirty="0" smtClean="0">
                          <a:solidFill>
                            <a:schemeClr val="tx1"/>
                          </a:solidFill>
                        </a:rPr>
                        <a:t>から推計</a:t>
                      </a:r>
                      <a:endParaRPr kumimoji="1" lang="en-US" altLang="ja-JP" dirty="0">
                        <a:solidFill>
                          <a:schemeClr val="tx1"/>
                        </a:solidFill>
                      </a:endParaRPr>
                    </a:p>
                    <a:p>
                      <a:r>
                        <a:rPr kumimoji="1" lang="ja-JP" altLang="en-US" dirty="0" smtClean="0">
                          <a:solidFill>
                            <a:schemeClr val="tx1"/>
                          </a:solidFill>
                        </a:rPr>
                        <a:t>・</a:t>
                      </a:r>
                      <a:r>
                        <a:rPr kumimoji="1" lang="ja-JP" altLang="ja-JP" sz="1800" kern="1200" dirty="0" smtClean="0">
                          <a:solidFill>
                            <a:schemeClr val="tx1"/>
                          </a:solidFill>
                          <a:effectLst/>
                          <a:latin typeface="+mn-lt"/>
                          <a:ea typeface="+mn-ea"/>
                          <a:cs typeface="+mn-cs"/>
                        </a:rPr>
                        <a:t>府域のシェア＝旧一般電気事業者の関西エリアの販売シェア（</a:t>
                      </a:r>
                      <a:r>
                        <a:rPr kumimoji="1" lang="en-US" altLang="ja-JP" sz="1800" kern="1200" dirty="0" smtClean="0">
                          <a:solidFill>
                            <a:schemeClr val="tx1"/>
                          </a:solidFill>
                          <a:effectLst/>
                          <a:latin typeface="+mn-lt"/>
                          <a:ea typeface="+mn-ea"/>
                          <a:cs typeface="+mn-cs"/>
                        </a:rPr>
                        <a:t>84</a:t>
                      </a:r>
                      <a:r>
                        <a:rPr kumimoji="1" lang="ja-JP" altLang="ja-JP" sz="1800" kern="1200" dirty="0" smtClean="0">
                          <a:solidFill>
                            <a:schemeClr val="tx1"/>
                          </a:solidFill>
                          <a:effectLst/>
                          <a:latin typeface="+mn-lt"/>
                          <a:ea typeface="+mn-ea"/>
                          <a:cs typeface="+mn-cs"/>
                        </a:rPr>
                        <a:t>％）、再エネ電力（関西電力の構成比：</a:t>
                      </a:r>
                      <a:r>
                        <a:rPr kumimoji="1" lang="en-US" altLang="ja-JP" sz="1800" kern="1200" dirty="0" smtClean="0">
                          <a:solidFill>
                            <a:schemeClr val="tx1"/>
                          </a:solidFill>
                          <a:effectLst/>
                          <a:latin typeface="+mn-lt"/>
                          <a:ea typeface="+mn-ea"/>
                          <a:cs typeface="+mn-cs"/>
                        </a:rPr>
                        <a:t>11</a:t>
                      </a:r>
                      <a:r>
                        <a:rPr kumimoji="1" lang="ja-JP" altLang="ja-JP" sz="1800" kern="1200" dirty="0" smtClean="0">
                          <a:solidFill>
                            <a:schemeClr val="tx1"/>
                          </a:solidFill>
                          <a:effectLst/>
                          <a:latin typeface="+mn-lt"/>
                          <a:ea typeface="+mn-ea"/>
                          <a:cs typeface="+mn-cs"/>
                        </a:rPr>
                        <a:t>％）を全域で偏りなく消費</a:t>
                      </a:r>
                      <a:r>
                        <a:rPr kumimoji="1" lang="ja-JP" altLang="en-US" dirty="0" smtClean="0">
                          <a:solidFill>
                            <a:schemeClr val="tx1"/>
                          </a:solidFill>
                        </a:rPr>
                        <a:t>と</a:t>
                      </a:r>
                      <a:r>
                        <a:rPr kumimoji="1" lang="ja-JP" altLang="en-US" dirty="0">
                          <a:solidFill>
                            <a:schemeClr val="tx1"/>
                          </a:solidFill>
                        </a:rPr>
                        <a:t>仮定⇒</a:t>
                      </a:r>
                      <a:r>
                        <a:rPr kumimoji="1" lang="ja-JP" altLang="en-US" dirty="0" smtClean="0">
                          <a:solidFill>
                            <a:schemeClr val="tx1"/>
                          </a:solidFill>
                        </a:rPr>
                        <a:t>約</a:t>
                      </a:r>
                      <a:r>
                        <a:rPr kumimoji="1" lang="en-US" altLang="ja-JP" dirty="0" smtClean="0">
                          <a:solidFill>
                            <a:schemeClr val="tx1"/>
                          </a:solidFill>
                        </a:rPr>
                        <a:t>500</a:t>
                      </a:r>
                      <a:r>
                        <a:rPr kumimoji="1" lang="ja-JP" altLang="en-US" dirty="0" smtClean="0">
                          <a:solidFill>
                            <a:schemeClr val="tx1"/>
                          </a:solidFill>
                        </a:rPr>
                        <a:t>万</a:t>
                      </a:r>
                      <a:r>
                        <a:rPr kumimoji="1" lang="en-US" altLang="ja-JP" dirty="0" smtClean="0">
                          <a:solidFill>
                            <a:schemeClr val="tx1"/>
                          </a:solidFill>
                        </a:rPr>
                        <a:t>MWh《9%》</a:t>
                      </a:r>
                      <a:endParaRPr kumimoji="1" lang="ja-JP" altLang="en-US" dirty="0">
                        <a:solidFill>
                          <a:schemeClr val="tx1"/>
                        </a:solidFill>
                      </a:endParaRPr>
                    </a:p>
                  </a:txBody>
                  <a:tcPr/>
                </a:tc>
                <a:extLst>
                  <a:ext uri="{0D108BD9-81ED-4DB2-BD59-A6C34878D82A}">
                    <a16:rowId xmlns:a16="http://schemas.microsoft.com/office/drawing/2014/main" val="4267280777"/>
                  </a:ext>
                </a:extLst>
              </a:tr>
              <a:tr h="519480">
                <a:tc vMerge="1">
                  <a:txBody>
                    <a:bodyPr/>
                    <a:lstStyle/>
                    <a:p>
                      <a:endParaRPr kumimoji="1" lang="ja-JP" altLang="en-US" dirty="0"/>
                    </a:p>
                  </a:txBody>
                  <a:tcPr/>
                </a:tc>
                <a:tc vMerge="1">
                  <a:txBody>
                    <a:bodyPr/>
                    <a:lstStyle/>
                    <a:p>
                      <a:endParaRPr kumimoji="1" lang="ja-JP" altLang="en-US" dirty="0"/>
                    </a:p>
                  </a:txBody>
                  <a:tcPr/>
                </a:tc>
                <a:tc>
                  <a:txBody>
                    <a:bodyPr/>
                    <a:lstStyle/>
                    <a:p>
                      <a:r>
                        <a:rPr kumimoji="1" lang="en-US" altLang="ja-JP" dirty="0"/>
                        <a:t>FIT</a:t>
                      </a:r>
                      <a:r>
                        <a:rPr kumimoji="1" lang="ja-JP" altLang="en-US" dirty="0"/>
                        <a:t>買取再エネ</a:t>
                      </a:r>
                      <a:r>
                        <a:rPr kumimoji="1" lang="ja-JP" altLang="en-US" dirty="0" smtClean="0"/>
                        <a:t>価値府域</a:t>
                      </a:r>
                      <a:endParaRPr kumimoji="1" lang="en-US" altLang="ja-JP" dirty="0" smtClean="0"/>
                    </a:p>
                    <a:p>
                      <a:r>
                        <a:rPr kumimoji="1" lang="ja-JP" altLang="en-US" dirty="0" smtClean="0"/>
                        <a:t>相当分</a:t>
                      </a:r>
                      <a:endParaRPr kumimoji="1" lang="ja-JP" altLang="en-US" baseline="30000" dirty="0"/>
                    </a:p>
                  </a:txBody>
                  <a:tcPr/>
                </a:tc>
                <a:tc>
                  <a:txBody>
                    <a:bodyPr/>
                    <a:lstStyle/>
                    <a:p>
                      <a:r>
                        <a:rPr kumimoji="1" lang="en-US" altLang="ja-JP" dirty="0"/>
                        <a:t>FIT</a:t>
                      </a:r>
                      <a:r>
                        <a:rPr kumimoji="1" lang="ja-JP" altLang="en-US" dirty="0"/>
                        <a:t>発電量</a:t>
                      </a:r>
                      <a:r>
                        <a:rPr kumimoji="1" lang="ja-JP" altLang="en-US" dirty="0">
                          <a:solidFill>
                            <a:schemeClr val="tx1"/>
                          </a:solidFill>
                        </a:rPr>
                        <a:t>：</a:t>
                      </a:r>
                      <a:r>
                        <a:rPr kumimoji="1" lang="en-US" altLang="ja-JP" dirty="0">
                          <a:solidFill>
                            <a:schemeClr val="tx1"/>
                          </a:solidFill>
                        </a:rPr>
                        <a:t>80,162,309</a:t>
                      </a:r>
                      <a:r>
                        <a:rPr kumimoji="1" lang="ja-JP" altLang="en-US" dirty="0">
                          <a:solidFill>
                            <a:schemeClr val="tx1"/>
                          </a:solidFill>
                        </a:rPr>
                        <a:t>千</a:t>
                      </a:r>
                      <a:r>
                        <a:rPr kumimoji="1" lang="en-US" altLang="ja-JP" dirty="0">
                          <a:solidFill>
                            <a:schemeClr val="tx1"/>
                          </a:solidFill>
                        </a:rPr>
                        <a:t>kWh</a:t>
                      </a:r>
                      <a:r>
                        <a:rPr kumimoji="1" lang="ja-JP" altLang="en-US" dirty="0">
                          <a:solidFill>
                            <a:schemeClr val="tx1"/>
                          </a:solidFill>
                        </a:rPr>
                        <a:t>（全国）</a:t>
                      </a:r>
                      <a:r>
                        <a:rPr kumimoji="1" lang="en-US" altLang="ja-JP" dirty="0" smtClean="0">
                          <a:solidFill>
                            <a:schemeClr val="tx1"/>
                          </a:solidFill>
                        </a:rPr>
                        <a:t>×6.7</a:t>
                      </a:r>
                      <a:r>
                        <a:rPr kumimoji="1" lang="ja-JP" altLang="en-US" dirty="0" smtClean="0">
                          <a:solidFill>
                            <a:schemeClr val="tx1"/>
                          </a:solidFill>
                        </a:rPr>
                        <a:t>％（全国販売電力量比</a:t>
                      </a:r>
                      <a:r>
                        <a:rPr kumimoji="1" lang="ja-JP" altLang="en-US" dirty="0">
                          <a:solidFill>
                            <a:schemeClr val="tx1"/>
                          </a:solidFill>
                        </a:rPr>
                        <a:t>）⇒約</a:t>
                      </a:r>
                      <a:r>
                        <a:rPr kumimoji="1" lang="en-US" altLang="ja-JP" dirty="0" smtClean="0">
                          <a:solidFill>
                            <a:schemeClr val="tx1"/>
                          </a:solidFill>
                        </a:rPr>
                        <a:t>500</a:t>
                      </a:r>
                      <a:r>
                        <a:rPr kumimoji="1" lang="ja-JP" altLang="en-US" dirty="0" smtClean="0">
                          <a:solidFill>
                            <a:schemeClr val="tx1"/>
                          </a:solidFill>
                        </a:rPr>
                        <a:t>万</a:t>
                      </a:r>
                      <a:r>
                        <a:rPr kumimoji="1" lang="en-US" altLang="ja-JP" dirty="0" smtClean="0">
                          <a:solidFill>
                            <a:schemeClr val="tx1"/>
                          </a:solidFill>
                        </a:rPr>
                        <a:t>MWh《9%》</a:t>
                      </a:r>
                      <a:endParaRPr kumimoji="1" lang="ja-JP" altLang="en-US" dirty="0">
                        <a:solidFill>
                          <a:schemeClr val="tx1"/>
                        </a:solidFill>
                      </a:endParaRPr>
                    </a:p>
                  </a:txBody>
                  <a:tcPr/>
                </a:tc>
                <a:extLst>
                  <a:ext uri="{0D108BD9-81ED-4DB2-BD59-A6C34878D82A}">
                    <a16:rowId xmlns:a16="http://schemas.microsoft.com/office/drawing/2014/main" val="396746497"/>
                  </a:ext>
                </a:extLst>
              </a:tr>
              <a:tr h="792088">
                <a:tc>
                  <a:txBody>
                    <a:bodyPr/>
                    <a:lstStyle/>
                    <a:p>
                      <a:r>
                        <a:rPr kumimoji="1" lang="ja-JP" altLang="en-US" dirty="0">
                          <a:solidFill>
                            <a:schemeClr val="tx1"/>
                          </a:solidFill>
                        </a:rPr>
                        <a:t>販売</a:t>
                      </a:r>
                      <a:endParaRPr kumimoji="1" lang="en-US" altLang="ja-JP" dirty="0">
                        <a:solidFill>
                          <a:schemeClr val="tx1"/>
                        </a:solidFill>
                      </a:endParaRPr>
                    </a:p>
                    <a:p>
                      <a:r>
                        <a:rPr kumimoji="1" lang="ja-JP" altLang="en-US" dirty="0">
                          <a:solidFill>
                            <a:schemeClr val="tx1"/>
                          </a:solidFill>
                        </a:rPr>
                        <a:t>電力量</a:t>
                      </a:r>
                    </a:p>
                  </a:txBody>
                  <a:tcPr vert="eaVert"/>
                </a:tc>
                <a:tc gridSpan="2">
                  <a:txBody>
                    <a:bodyPr/>
                    <a:lstStyle/>
                    <a:p>
                      <a:pPr algn="ctr"/>
                      <a:r>
                        <a:rPr kumimoji="1" lang="ja-JP" altLang="en-US" dirty="0"/>
                        <a:t>ー</a:t>
                      </a:r>
                      <a:endParaRPr kumimoji="1" lang="ja-JP" altLang="en-US" b="1" dirty="0"/>
                    </a:p>
                  </a:txBody>
                  <a:tcPr anchor="ctr"/>
                </a:tc>
                <a:tc hMerge="1">
                  <a:txBody>
                    <a:bodyPr/>
                    <a:lstStyle/>
                    <a:p>
                      <a:endParaRPr kumimoji="1" lang="ja-JP" altLang="en-US" dirty="0"/>
                    </a:p>
                  </a:txBody>
                  <a:tcPr/>
                </a:tc>
                <a:tc>
                  <a:txBody>
                    <a:bodyPr/>
                    <a:lstStyle/>
                    <a:p>
                      <a:r>
                        <a:rPr kumimoji="1" lang="en-US" altLang="ja-JP" dirty="0" smtClean="0"/>
                        <a:t>57,236,661MWh </a:t>
                      </a:r>
                      <a:endParaRPr kumimoji="1" lang="ja-JP" altLang="en-US" dirty="0"/>
                    </a:p>
                  </a:txBody>
                  <a:tcPr/>
                </a:tc>
                <a:extLst>
                  <a:ext uri="{0D108BD9-81ED-4DB2-BD59-A6C34878D82A}">
                    <a16:rowId xmlns:a16="http://schemas.microsoft.com/office/drawing/2014/main" val="1459255228"/>
                  </a:ext>
                </a:extLst>
              </a:tr>
            </a:tbl>
          </a:graphicData>
        </a:graphic>
      </p:graphicFrame>
      <p:sp>
        <p:nvSpPr>
          <p:cNvPr id="31" name="角丸四角形 22">
            <a:extLst>
              <a:ext uri="{FF2B5EF4-FFF2-40B4-BE49-F238E27FC236}">
                <a16:creationId xmlns:a16="http://schemas.microsoft.com/office/drawing/2014/main" id="{6F0D214D-6E5C-4E0B-B6DC-E896D47333AA}"/>
              </a:ext>
            </a:extLst>
          </p:cNvPr>
          <p:cNvSpPr/>
          <p:nvPr/>
        </p:nvSpPr>
        <p:spPr>
          <a:xfrm>
            <a:off x="107504" y="804272"/>
            <a:ext cx="2376264" cy="332346"/>
          </a:xfrm>
          <a:prstGeom prst="roundRect">
            <a:avLst>
              <a:gd name="adj" fmla="val 50000"/>
            </a:avLst>
          </a:prstGeom>
          <a:gradFill rotWithShape="1">
            <a:gsLst>
              <a:gs pos="0">
                <a:schemeClr val="accent6">
                  <a:lumMod val="50000"/>
                </a:schemeClr>
              </a:gs>
              <a:gs pos="80000">
                <a:schemeClr val="accent6">
                  <a:lumMod val="50000"/>
                </a:schemeClr>
              </a:gs>
              <a:gs pos="100000">
                <a:schemeClr val="accent6">
                  <a:lumMod val="7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1" i="0" u="none" strike="noStrike" kern="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粗い試算結果</a:t>
            </a:r>
          </a:p>
        </p:txBody>
      </p:sp>
      <p:sp>
        <p:nvSpPr>
          <p:cNvPr id="7" name="正方形/長方形 6">
            <a:extLst>
              <a:ext uri="{FF2B5EF4-FFF2-40B4-BE49-F238E27FC236}">
                <a16:creationId xmlns:a16="http://schemas.microsoft.com/office/drawing/2014/main" id="{FB31AD38-7CD5-489B-8D2A-97EC0D7B15B9}"/>
              </a:ext>
            </a:extLst>
          </p:cNvPr>
          <p:cNvSpPr/>
          <p:nvPr/>
        </p:nvSpPr>
        <p:spPr>
          <a:xfrm>
            <a:off x="4349870" y="6205625"/>
            <a:ext cx="4693090" cy="453050"/>
          </a:xfrm>
          <a:prstGeom prst="rect">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b="1" dirty="0">
                <a:latin typeface="Meiryo UI" pitchFamily="50" charset="-128"/>
                <a:ea typeface="Meiryo UI" pitchFamily="50" charset="-128"/>
                <a:cs typeface="Meiryo UI" pitchFamily="50" charset="-128"/>
              </a:rPr>
              <a:t>府域再エネ率（試算）</a:t>
            </a:r>
            <a:r>
              <a:rPr kumimoji="1" lang="ja-JP" altLang="en-US" b="1" dirty="0" smtClean="0">
                <a:latin typeface="Meiryo UI" pitchFamily="50" charset="-128"/>
                <a:ea typeface="Meiryo UI" pitchFamily="50" charset="-128"/>
                <a:cs typeface="Meiryo UI" pitchFamily="50" charset="-128"/>
              </a:rPr>
              <a:t>＝</a:t>
            </a:r>
            <a:r>
              <a:rPr kumimoji="1" lang="en-US" altLang="ja-JP" b="1" dirty="0" smtClean="0">
                <a:solidFill>
                  <a:schemeClr val="tx1"/>
                </a:solidFill>
                <a:latin typeface="Meiryo UI" pitchFamily="50" charset="-128"/>
                <a:ea typeface="Meiryo UI" pitchFamily="50" charset="-128"/>
                <a:cs typeface="Meiryo UI" pitchFamily="50" charset="-128"/>
              </a:rPr>
              <a:t>18</a:t>
            </a:r>
            <a:r>
              <a:rPr kumimoji="1" lang="ja-JP" altLang="en-US" b="1" dirty="0" smtClean="0">
                <a:solidFill>
                  <a:schemeClr val="tx1"/>
                </a:solidFill>
                <a:latin typeface="Meiryo UI" pitchFamily="50" charset="-128"/>
                <a:ea typeface="Meiryo UI" pitchFamily="50" charset="-128"/>
                <a:cs typeface="Meiryo UI" pitchFamily="50" charset="-128"/>
              </a:rPr>
              <a:t>％</a:t>
            </a:r>
            <a:endParaRPr kumimoji="1" lang="en-US" altLang="ja-JP" b="1"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142001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a:solidFill>
                  <a:sysClr val="window" lastClr="FFFFFF"/>
                </a:solidFill>
                <a:latin typeface="Meiryo UI" panose="020B0604030504040204" pitchFamily="50" charset="-128"/>
                <a:ea typeface="Meiryo UI" panose="020B0604030504040204" pitchFamily="50" charset="-128"/>
              </a:rPr>
              <a:t>４．再生可能エネルギーの利用に係る目標（案）</a:t>
            </a:r>
          </a:p>
        </p:txBody>
      </p:sp>
      <p:sp>
        <p:nvSpPr>
          <p:cNvPr id="12"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7</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8" name="角丸四角形 23">
            <a:extLst>
              <a:ext uri="{FF2B5EF4-FFF2-40B4-BE49-F238E27FC236}">
                <a16:creationId xmlns:a16="http://schemas.microsoft.com/office/drawing/2014/main" id="{9AFFF623-8B2D-41A6-970A-DDBFB0771B18}"/>
              </a:ext>
            </a:extLst>
          </p:cNvPr>
          <p:cNvSpPr/>
          <p:nvPr/>
        </p:nvSpPr>
        <p:spPr>
          <a:xfrm>
            <a:off x="107504" y="2276872"/>
            <a:ext cx="8928992" cy="1713734"/>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marL="342900" lvl="0" indent="-342900" algn="just">
              <a:spcAft>
                <a:spcPts val="600"/>
              </a:spcAft>
              <a:buFont typeface="Wingdings" panose="05000000000000000000" pitchFamily="2" charset="2"/>
              <a:buChar char="Ø"/>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現状の統計では“府域”データとしては「電力販売量」及び「</a:t>
            </a:r>
            <a:r>
              <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FIT</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認定量（</a:t>
            </a:r>
            <a:r>
              <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kW</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・件）」しかなく、府域の再エネ利用量を把握するには少なくとも</a:t>
            </a:r>
            <a:r>
              <a:rPr lang="ja-JP" altLang="en-US"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小売電気事業者の再エネ電力販売実績の情報が必要</a:t>
            </a:r>
          </a:p>
          <a:p>
            <a:pPr marL="342900" lvl="0" indent="-342900" algn="just">
              <a:spcAft>
                <a:spcPts val="600"/>
              </a:spcAft>
              <a:buFont typeface="Wingdings" panose="05000000000000000000" pitchFamily="2" charset="2"/>
              <a:buChar char="Ø"/>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自家消費分は外部からは“需要の減少”としてしか見えないので、何らかの推計で算定せざるを得ないが、自家消費分の割合自体は小さい。</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Wingdings" panose="05000000000000000000" pitchFamily="2" charset="2"/>
              <a:buChar char="Ø"/>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今後は自家消費が主流となる上、環境価値の活用が進むことが想定されることから、スマートメーターの活用の可能性、情報銀行の動き、環境価値取引の制度化の動きなどに注意が必要</a:t>
            </a:r>
          </a:p>
        </p:txBody>
      </p:sp>
      <p:sp>
        <p:nvSpPr>
          <p:cNvPr id="19" name="角丸四角形 22">
            <a:extLst>
              <a:ext uri="{FF2B5EF4-FFF2-40B4-BE49-F238E27FC236}">
                <a16:creationId xmlns:a16="http://schemas.microsoft.com/office/drawing/2014/main" id="{83BCDE1D-1016-41F4-92CC-B5C90727DD25}"/>
              </a:ext>
            </a:extLst>
          </p:cNvPr>
          <p:cNvSpPr/>
          <p:nvPr/>
        </p:nvSpPr>
        <p:spPr>
          <a:xfrm>
            <a:off x="107504" y="1916832"/>
            <a:ext cx="2376264" cy="332346"/>
          </a:xfrm>
          <a:prstGeom prst="roundRect">
            <a:avLst>
              <a:gd name="adj" fmla="val 50000"/>
            </a:avLst>
          </a:prstGeom>
          <a:gradFill rotWithShape="1">
            <a:gsLst>
              <a:gs pos="0">
                <a:schemeClr val="accent6">
                  <a:lumMod val="50000"/>
                </a:schemeClr>
              </a:gs>
              <a:gs pos="80000">
                <a:schemeClr val="accent6">
                  <a:lumMod val="50000"/>
                </a:schemeClr>
              </a:gs>
              <a:gs pos="100000">
                <a:schemeClr val="accent6">
                  <a:lumMod val="7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1" i="0" u="none" strike="noStrike" kern="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設定にあたっての課題</a:t>
            </a:r>
          </a:p>
        </p:txBody>
      </p:sp>
      <p:sp>
        <p:nvSpPr>
          <p:cNvPr id="20" name="角丸四角形 23">
            <a:extLst>
              <a:ext uri="{FF2B5EF4-FFF2-40B4-BE49-F238E27FC236}">
                <a16:creationId xmlns:a16="http://schemas.microsoft.com/office/drawing/2014/main" id="{8F43FF8B-C9C3-4D6B-97E9-241143A8AB0E}"/>
              </a:ext>
            </a:extLst>
          </p:cNvPr>
          <p:cNvSpPr/>
          <p:nvPr/>
        </p:nvSpPr>
        <p:spPr>
          <a:xfrm>
            <a:off x="107504" y="1120911"/>
            <a:ext cx="8928992" cy="651905"/>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marL="342900" lvl="0" indent="-342900" algn="just">
              <a:spcAft>
                <a:spcPts val="600"/>
              </a:spcAft>
              <a:buFont typeface="Wingdings" panose="05000000000000000000" pitchFamily="2" charset="2"/>
              <a:buChar char="Ø"/>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現状の府域における再エネ利用率</a:t>
            </a: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en-US" altLang="ja-JP"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程度と見込まれる</a:t>
            </a:r>
          </a:p>
          <a:p>
            <a:pPr marL="342900" lvl="0" indent="-342900" algn="just">
              <a:spcAft>
                <a:spcPts val="600"/>
              </a:spcAft>
              <a:buFont typeface="Wingdings" panose="05000000000000000000" pitchFamily="2" charset="2"/>
              <a:buChar char="Ø"/>
            </a:pPr>
            <a:r>
              <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年度目標として国のエネルギーミックス（</a:t>
            </a:r>
            <a:r>
              <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22~24</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％）を超えるものをめざしてはどうか</a:t>
            </a:r>
          </a:p>
        </p:txBody>
      </p:sp>
      <p:sp>
        <p:nvSpPr>
          <p:cNvPr id="22" name="角丸四角形 22">
            <a:extLst>
              <a:ext uri="{FF2B5EF4-FFF2-40B4-BE49-F238E27FC236}">
                <a16:creationId xmlns:a16="http://schemas.microsoft.com/office/drawing/2014/main" id="{27299EAB-5937-4600-9BC7-89521B4FFC5F}"/>
              </a:ext>
            </a:extLst>
          </p:cNvPr>
          <p:cNvSpPr/>
          <p:nvPr/>
        </p:nvSpPr>
        <p:spPr>
          <a:xfrm>
            <a:off x="107504" y="764704"/>
            <a:ext cx="2376264" cy="332346"/>
          </a:xfrm>
          <a:prstGeom prst="roundRect">
            <a:avLst>
              <a:gd name="adj" fmla="val 50000"/>
            </a:avLst>
          </a:prstGeom>
          <a:gradFill rotWithShape="1">
            <a:gsLst>
              <a:gs pos="0">
                <a:schemeClr val="accent6">
                  <a:lumMod val="50000"/>
                </a:schemeClr>
              </a:gs>
              <a:gs pos="80000">
                <a:schemeClr val="accent6">
                  <a:lumMod val="50000"/>
                </a:schemeClr>
              </a:gs>
              <a:gs pos="100000">
                <a:schemeClr val="accent6">
                  <a:lumMod val="7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1" kern="0" dirty="0">
                <a:solidFill>
                  <a:prstClr val="white"/>
                </a:solidFill>
                <a:latin typeface="Meiryo UI" pitchFamily="50" charset="-128"/>
                <a:ea typeface="Meiryo UI" pitchFamily="50" charset="-128"/>
                <a:cs typeface="Meiryo UI" pitchFamily="50" charset="-128"/>
              </a:rPr>
              <a:t>目標設定案</a:t>
            </a:r>
            <a:endParaRPr kumimoji="1" lang="ja-JP" altLang="en-US" sz="1600" b="1" i="0" u="none" strike="noStrike" kern="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endParaRPr>
          </a:p>
        </p:txBody>
      </p:sp>
      <p:graphicFrame>
        <p:nvGraphicFramePr>
          <p:cNvPr id="7" name="表 7">
            <a:extLst>
              <a:ext uri="{FF2B5EF4-FFF2-40B4-BE49-F238E27FC236}">
                <a16:creationId xmlns:a16="http://schemas.microsoft.com/office/drawing/2014/main" id="{D23C29A4-9EA4-4962-9943-8713EAEB6CB9}"/>
              </a:ext>
            </a:extLst>
          </p:cNvPr>
          <p:cNvGraphicFramePr>
            <a:graphicFrameLocks noGrp="1"/>
          </p:cNvGraphicFramePr>
          <p:nvPr/>
        </p:nvGraphicFramePr>
        <p:xfrm>
          <a:off x="107504" y="4221088"/>
          <a:ext cx="8928992" cy="2382520"/>
        </p:xfrm>
        <a:graphic>
          <a:graphicData uri="http://schemas.openxmlformats.org/drawingml/2006/table">
            <a:tbl>
              <a:tblPr firstRow="1" bandRow="1">
                <a:tableStyleId>{93296810-A885-4BE3-A3E7-6D5BEEA58F35}</a:tableStyleId>
              </a:tblPr>
              <a:tblGrid>
                <a:gridCol w="2088232">
                  <a:extLst>
                    <a:ext uri="{9D8B030D-6E8A-4147-A177-3AD203B41FA5}">
                      <a16:colId xmlns:a16="http://schemas.microsoft.com/office/drawing/2014/main" val="1376786021"/>
                    </a:ext>
                  </a:extLst>
                </a:gridCol>
                <a:gridCol w="5400600">
                  <a:extLst>
                    <a:ext uri="{9D8B030D-6E8A-4147-A177-3AD203B41FA5}">
                      <a16:colId xmlns:a16="http://schemas.microsoft.com/office/drawing/2014/main" val="4127265873"/>
                    </a:ext>
                  </a:extLst>
                </a:gridCol>
                <a:gridCol w="1440160">
                  <a:extLst>
                    <a:ext uri="{9D8B030D-6E8A-4147-A177-3AD203B41FA5}">
                      <a16:colId xmlns:a16="http://schemas.microsoft.com/office/drawing/2014/main" val="4146802394"/>
                    </a:ext>
                  </a:extLst>
                </a:gridCol>
              </a:tblGrid>
              <a:tr h="370840">
                <a:tc>
                  <a:txBody>
                    <a:bodyPr/>
                    <a:lstStyle/>
                    <a:p>
                      <a:r>
                        <a:rPr kumimoji="1" lang="ja-JP" altLang="en-US" sz="1600" dirty="0">
                          <a:latin typeface="Meiryo UI" panose="020B0604030504040204" pitchFamily="50" charset="-128"/>
                          <a:ea typeface="Meiryo UI" panose="020B0604030504040204" pitchFamily="50" charset="-128"/>
                        </a:rPr>
                        <a:t>統計名</a:t>
                      </a:r>
                    </a:p>
                  </a:txBody>
                  <a:tcPr/>
                </a:tc>
                <a:tc>
                  <a:txBody>
                    <a:bodyPr/>
                    <a:lstStyle/>
                    <a:p>
                      <a:r>
                        <a:rPr kumimoji="1" lang="ja-JP" altLang="en-US" sz="1600" dirty="0">
                          <a:latin typeface="Meiryo UI" panose="020B0604030504040204" pitchFamily="50" charset="-128"/>
                          <a:ea typeface="Meiryo UI" panose="020B0604030504040204" pitchFamily="50" charset="-128"/>
                        </a:rPr>
                        <a:t>内容</a:t>
                      </a:r>
                    </a:p>
                  </a:txBody>
                  <a:tcPr/>
                </a:tc>
                <a:tc>
                  <a:txBody>
                    <a:bodyPr/>
                    <a:lstStyle/>
                    <a:p>
                      <a:r>
                        <a:rPr kumimoji="1" lang="ja-JP" altLang="en-US" sz="1600" dirty="0">
                          <a:latin typeface="Meiryo UI" panose="020B0604030504040204" pitchFamily="50" charset="-128"/>
                          <a:ea typeface="Meiryo UI" panose="020B0604030504040204" pitchFamily="50" charset="-128"/>
                        </a:rPr>
                        <a:t>集計範囲</a:t>
                      </a:r>
                    </a:p>
                  </a:txBody>
                  <a:tcPr/>
                </a:tc>
                <a:extLst>
                  <a:ext uri="{0D108BD9-81ED-4DB2-BD59-A6C34878D82A}">
                    <a16:rowId xmlns:a16="http://schemas.microsoft.com/office/drawing/2014/main" val="3477507449"/>
                  </a:ext>
                </a:extLst>
              </a:tr>
              <a:tr h="370840">
                <a:tc>
                  <a:txBody>
                    <a:bodyPr/>
                    <a:lstStyle/>
                    <a:p>
                      <a:r>
                        <a:rPr kumimoji="1" lang="ja-JP" altLang="en-US" sz="1600" dirty="0">
                          <a:latin typeface="Meiryo UI" panose="020B0604030504040204" pitchFamily="50" charset="-128"/>
                          <a:ea typeface="Meiryo UI" panose="020B0604030504040204" pitchFamily="50" charset="-128"/>
                        </a:rPr>
                        <a:t>電力取引報</a:t>
                      </a:r>
                      <a:endParaRPr kumimoji="1" lang="en-US" altLang="ja-JP" sz="16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（電力ガス取引監視等委員会）</a:t>
                      </a:r>
                    </a:p>
                  </a:txBody>
                  <a:tcPr/>
                </a:tc>
                <a:tc>
                  <a:txBody>
                    <a:bodyPr/>
                    <a:lstStyle/>
                    <a:p>
                      <a:r>
                        <a:rPr kumimoji="1" lang="ja-JP" altLang="en-US" sz="1600" dirty="0">
                          <a:latin typeface="Meiryo UI" panose="020B0604030504040204" pitchFamily="50" charset="-128"/>
                          <a:ea typeface="Meiryo UI" panose="020B0604030504040204" pitchFamily="50" charset="-128"/>
                        </a:rPr>
                        <a:t>小売事業者（旧一電・新電力）毎の電力販売実績（月毎）</a:t>
                      </a:r>
                    </a:p>
                  </a:txBody>
                  <a:tcPr/>
                </a:tc>
                <a:tc>
                  <a:txBody>
                    <a:bodyPr/>
                    <a:lstStyle/>
                    <a:p>
                      <a:r>
                        <a:rPr kumimoji="1" lang="ja-JP" altLang="en-US" sz="1600" dirty="0">
                          <a:latin typeface="Meiryo UI" panose="020B0604030504040204" pitchFamily="50" charset="-128"/>
                          <a:ea typeface="Meiryo UI" panose="020B0604030504040204" pitchFamily="50" charset="-128"/>
                        </a:rPr>
                        <a:t>旧一電区域</a:t>
                      </a:r>
                    </a:p>
                  </a:txBody>
                  <a:tcPr/>
                </a:tc>
                <a:extLst>
                  <a:ext uri="{0D108BD9-81ED-4DB2-BD59-A6C34878D82A}">
                    <a16:rowId xmlns:a16="http://schemas.microsoft.com/office/drawing/2014/main" val="1875094739"/>
                  </a:ext>
                </a:extLst>
              </a:tr>
              <a:tr h="370840">
                <a:tc>
                  <a:txBody>
                    <a:bodyPr/>
                    <a:lstStyle/>
                    <a:p>
                      <a:r>
                        <a:rPr kumimoji="1" lang="zh-TW" altLang="en-US" sz="1600" dirty="0">
                          <a:latin typeface="Meiryo UI" panose="020B0604030504040204" pitchFamily="50" charset="-128"/>
                          <a:ea typeface="Meiryo UI" panose="020B0604030504040204" pitchFamily="50" charset="-128"/>
                        </a:rPr>
                        <a:t>電力調査統計</a:t>
                      </a:r>
                      <a:endParaRPr kumimoji="1" lang="en-US" altLang="zh-TW" sz="16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（資源エネルギー庁）</a:t>
                      </a:r>
                    </a:p>
                  </a:txBody>
                  <a:tcPr/>
                </a:tc>
                <a:tc>
                  <a:txBody>
                    <a:bodyPr/>
                    <a:lstStyle/>
                    <a:p>
                      <a:r>
                        <a:rPr kumimoji="1" lang="ja-JP" altLang="en-US" sz="1600" dirty="0">
                          <a:latin typeface="Meiryo UI" panose="020B0604030504040204" pitchFamily="50" charset="-128"/>
                          <a:ea typeface="Meiryo UI" panose="020B0604030504040204" pitchFamily="50" charset="-128"/>
                        </a:rPr>
                        <a:t>発電・需要実績（</a:t>
                      </a:r>
                      <a:r>
                        <a:rPr kumimoji="1" lang="en-US" altLang="ja-JP" sz="1600" dirty="0">
                          <a:latin typeface="Meiryo UI" panose="020B0604030504040204" pitchFamily="50" charset="-128"/>
                          <a:ea typeface="Meiryo UI" panose="020B0604030504040204" pitchFamily="50" charset="-128"/>
                        </a:rPr>
                        <a:t>kWh</a:t>
                      </a:r>
                      <a:r>
                        <a:rPr kumimoji="1" lang="ja-JP" altLang="en-US" sz="1600" dirty="0">
                          <a:latin typeface="Meiryo UI" panose="020B0604030504040204" pitchFamily="50" charset="-128"/>
                          <a:ea typeface="Meiryo UI" panose="020B0604030504040204" pitchFamily="50" charset="-128"/>
                        </a:rPr>
                        <a:t>）・発電設備（</a:t>
                      </a:r>
                      <a:r>
                        <a:rPr kumimoji="1" lang="en-US" altLang="ja-JP" sz="1600" dirty="0">
                          <a:latin typeface="Meiryo UI" panose="020B0604030504040204" pitchFamily="50" charset="-128"/>
                          <a:ea typeface="Meiryo UI" panose="020B0604030504040204" pitchFamily="50" charset="-128"/>
                        </a:rPr>
                        <a:t>kW</a:t>
                      </a:r>
                      <a:r>
                        <a:rPr kumimoji="1" lang="ja-JP" altLang="en-US" sz="1600" dirty="0">
                          <a:latin typeface="Meiryo UI" panose="020B0604030504040204" pitchFamily="50" charset="-128"/>
                          <a:ea typeface="Meiryo UI" panose="020B0604030504040204" pitchFamily="50" charset="-128"/>
                        </a:rPr>
                        <a:t>）など（月毎）</a:t>
                      </a:r>
                    </a:p>
                  </a:txBody>
                  <a:tcPr/>
                </a:tc>
                <a:tc>
                  <a:txBody>
                    <a:bodyPr/>
                    <a:lstStyle/>
                    <a:p>
                      <a:r>
                        <a:rPr kumimoji="1" lang="ja-JP" altLang="en-US" sz="1600" dirty="0">
                          <a:latin typeface="Meiryo UI" panose="020B0604030504040204" pitchFamily="50" charset="-128"/>
                          <a:ea typeface="Meiryo UI" panose="020B0604030504040204" pitchFamily="50" charset="-128"/>
                        </a:rPr>
                        <a:t>都道府県</a:t>
                      </a:r>
                    </a:p>
                  </a:txBody>
                  <a:tcPr/>
                </a:tc>
                <a:extLst>
                  <a:ext uri="{0D108BD9-81ED-4DB2-BD59-A6C34878D82A}">
                    <a16:rowId xmlns:a16="http://schemas.microsoft.com/office/drawing/2014/main" val="1359798716"/>
                  </a:ext>
                </a:extLst>
              </a:tr>
              <a:tr h="457200">
                <a:tc rowSpan="2">
                  <a:txBody>
                    <a:bodyPr/>
                    <a:lstStyle/>
                    <a:p>
                      <a:r>
                        <a:rPr kumimoji="1" lang="zh-TW" altLang="en-US" sz="1600" dirty="0">
                          <a:latin typeface="Meiryo UI" panose="020B0604030504040204" pitchFamily="50" charset="-128"/>
                          <a:ea typeface="Meiryo UI" panose="020B0604030504040204" pitchFamily="50" charset="-128"/>
                        </a:rPr>
                        <a:t>固定価格買取制度情報公開用</a:t>
                      </a:r>
                      <a:r>
                        <a:rPr kumimoji="1" lang="ja-JP" altLang="en-US" sz="1600" dirty="0">
                          <a:latin typeface="Meiryo UI" panose="020B0604030504040204" pitchFamily="50" charset="-128"/>
                          <a:ea typeface="Meiryo UI" panose="020B0604030504040204" pitchFamily="50" charset="-128"/>
                        </a:rPr>
                        <a:t>ウェブサイト</a:t>
                      </a:r>
                      <a:endParaRPr kumimoji="1" lang="en-US" altLang="ja-JP" sz="16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（資源エネルギー庁）</a:t>
                      </a:r>
                    </a:p>
                  </a:txBody>
                  <a:tcPr/>
                </a:tc>
                <a:tc>
                  <a:txBody>
                    <a:bodyPr/>
                    <a:lstStyle/>
                    <a:p>
                      <a:r>
                        <a:rPr kumimoji="1" lang="en-US" altLang="ja-JP" sz="1600" dirty="0">
                          <a:latin typeface="Meiryo UI" panose="020B0604030504040204" pitchFamily="50" charset="-128"/>
                          <a:ea typeface="Meiryo UI" panose="020B0604030504040204" pitchFamily="50" charset="-128"/>
                        </a:rPr>
                        <a:t>FIT</a:t>
                      </a:r>
                      <a:r>
                        <a:rPr kumimoji="1" lang="ja-JP" altLang="en-US" sz="1600" dirty="0">
                          <a:latin typeface="Meiryo UI" panose="020B0604030504040204" pitchFamily="50" charset="-128"/>
                          <a:ea typeface="Meiryo UI" panose="020B0604030504040204" pitchFamily="50" charset="-128"/>
                        </a:rPr>
                        <a:t>による再エネ設備の認定量・導入量（件数・</a:t>
                      </a:r>
                      <a:r>
                        <a:rPr kumimoji="1" lang="en-US" altLang="ja-JP" sz="1600" dirty="0">
                          <a:latin typeface="Meiryo UI" panose="020B0604030504040204" pitchFamily="50" charset="-128"/>
                          <a:ea typeface="Meiryo UI" panose="020B0604030504040204" pitchFamily="50" charset="-128"/>
                        </a:rPr>
                        <a:t>kW</a:t>
                      </a:r>
                      <a:r>
                        <a:rPr kumimoji="1" lang="ja-JP" altLang="en-US" sz="1600" dirty="0">
                          <a:latin typeface="Meiryo UI" panose="020B0604030504040204" pitchFamily="50" charset="-128"/>
                          <a:ea typeface="Meiryo UI" panose="020B0604030504040204" pitchFamily="50" charset="-128"/>
                        </a:rPr>
                        <a:t>）（月毎）</a:t>
                      </a:r>
                    </a:p>
                  </a:txBody>
                  <a:tcPr/>
                </a:tc>
                <a:tc>
                  <a:txBody>
                    <a:bodyPr/>
                    <a:lstStyle/>
                    <a:p>
                      <a:r>
                        <a:rPr kumimoji="1" lang="ja-JP" altLang="en-US" sz="1600" dirty="0">
                          <a:latin typeface="Meiryo UI" panose="020B0604030504040204" pitchFamily="50" charset="-128"/>
                          <a:ea typeface="Meiryo UI" panose="020B0604030504040204" pitchFamily="50" charset="-128"/>
                        </a:rPr>
                        <a:t>都道府県・</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市町村</a:t>
                      </a:r>
                    </a:p>
                  </a:txBody>
                  <a:tcPr/>
                </a:tc>
                <a:extLst>
                  <a:ext uri="{0D108BD9-81ED-4DB2-BD59-A6C34878D82A}">
                    <a16:rowId xmlns:a16="http://schemas.microsoft.com/office/drawing/2014/main" val="2587516623"/>
                  </a:ext>
                </a:extLst>
              </a:tr>
              <a:tr h="457200">
                <a:tc vMerge="1">
                  <a:txBody>
                    <a:bodyPr/>
                    <a:lstStyle/>
                    <a:p>
                      <a:endParaRPr kumimoji="1" lang="ja-JP" altLang="en-US"/>
                    </a:p>
                  </a:txBody>
                  <a:tcPr/>
                </a:tc>
                <a:tc>
                  <a:txBody>
                    <a:bodyPr/>
                    <a:lstStyle/>
                    <a:p>
                      <a:r>
                        <a:rPr kumimoji="1" lang="en-US" altLang="ja-JP" sz="1600" dirty="0">
                          <a:latin typeface="Meiryo UI" panose="020B0604030504040204" pitchFamily="50" charset="-128"/>
                          <a:ea typeface="Meiryo UI" panose="020B0604030504040204" pitchFamily="50" charset="-128"/>
                        </a:rPr>
                        <a:t>FIT</a:t>
                      </a:r>
                      <a:r>
                        <a:rPr kumimoji="1" lang="ja-JP" altLang="en-US" sz="1600" dirty="0">
                          <a:latin typeface="Meiryo UI" panose="020B0604030504040204" pitchFamily="50" charset="-128"/>
                          <a:ea typeface="Meiryo UI" panose="020B0604030504040204" pitchFamily="50" charset="-128"/>
                        </a:rPr>
                        <a:t>買取電力量・買取額（電源別）</a:t>
                      </a:r>
                    </a:p>
                  </a:txBody>
                  <a:tcPr/>
                </a:tc>
                <a:tc>
                  <a:txBody>
                    <a:bodyPr/>
                    <a:lstStyle/>
                    <a:p>
                      <a:r>
                        <a:rPr kumimoji="1" lang="ja-JP" altLang="en-US" sz="1600" dirty="0">
                          <a:latin typeface="Meiryo UI" panose="020B0604030504040204" pitchFamily="50" charset="-128"/>
                          <a:ea typeface="Meiryo UI" panose="020B0604030504040204" pitchFamily="50" charset="-128"/>
                        </a:rPr>
                        <a:t>全国</a:t>
                      </a:r>
                    </a:p>
                  </a:txBody>
                  <a:tcPr/>
                </a:tc>
                <a:extLst>
                  <a:ext uri="{0D108BD9-81ED-4DB2-BD59-A6C34878D82A}">
                    <a16:rowId xmlns:a16="http://schemas.microsoft.com/office/drawing/2014/main" val="3066687151"/>
                  </a:ext>
                </a:extLst>
              </a:tr>
            </a:tbl>
          </a:graphicData>
        </a:graphic>
      </p:graphicFrame>
      <p:sp>
        <p:nvSpPr>
          <p:cNvPr id="24" name="テキスト ボックス 23">
            <a:extLst>
              <a:ext uri="{FF2B5EF4-FFF2-40B4-BE49-F238E27FC236}">
                <a16:creationId xmlns:a16="http://schemas.microsoft.com/office/drawing/2014/main" id="{82706D5C-AFAD-4C57-8A2F-A1D1F1F30119}"/>
              </a:ext>
            </a:extLst>
          </p:cNvPr>
          <p:cNvSpPr txBox="1"/>
          <p:nvPr/>
        </p:nvSpPr>
        <p:spPr>
          <a:xfrm>
            <a:off x="35496" y="3933056"/>
            <a:ext cx="2730235" cy="338554"/>
          </a:xfrm>
          <a:prstGeom prst="rect">
            <a:avLst/>
          </a:prstGeom>
          <a:noFill/>
        </p:spPr>
        <p:txBody>
          <a:bodyPr wrap="none" rtlCol="0">
            <a:spAutoFit/>
          </a:bodyPr>
          <a:lstStyle/>
          <a:p>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現状利用可能な統計データ</a:t>
            </a:r>
          </a:p>
        </p:txBody>
      </p:sp>
    </p:spTree>
    <p:extLst>
      <p:ext uri="{BB962C8B-B14F-4D97-AF65-F5344CB8AC3E}">
        <p14:creationId xmlns:p14="http://schemas.microsoft.com/office/powerpoint/2010/main" val="14736901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a:solidFill>
                  <a:schemeClr val="bg1"/>
                </a:solidFill>
                <a:latin typeface="Meiryo UI" panose="020B0604030504040204" pitchFamily="50" charset="-128"/>
                <a:ea typeface="Meiryo UI" panose="020B0604030504040204" pitchFamily="50" charset="-128"/>
              </a:rPr>
              <a:t>５．エネルギー利用効率の向上に係る目標（</a:t>
            </a:r>
            <a:r>
              <a:rPr lang="ja-JP" altLang="en-US" sz="3200" b="1">
                <a:solidFill>
                  <a:schemeClr val="bg1"/>
                </a:solidFill>
                <a:latin typeface="Meiryo UI" panose="020B0604030504040204" pitchFamily="50" charset="-128"/>
                <a:ea typeface="Meiryo UI" panose="020B0604030504040204" pitchFamily="50" charset="-128"/>
              </a:rPr>
              <a:t>案</a:t>
            </a:r>
            <a:r>
              <a:rPr lang="ja-JP" altLang="en-US" sz="3200" b="1" smtClean="0">
                <a:solidFill>
                  <a:schemeClr val="bg1"/>
                </a:solidFill>
                <a:latin typeface="Meiryo UI" panose="020B0604030504040204" pitchFamily="50" charset="-128"/>
                <a:ea typeface="Meiryo UI" panose="020B0604030504040204" pitchFamily="50" charset="-128"/>
              </a:rPr>
              <a:t>）</a:t>
            </a:r>
            <a:endParaRPr lang="ja-JP" altLang="en-US" sz="3200" b="1" dirty="0">
              <a:solidFill>
                <a:schemeClr val="bg1"/>
              </a:solidFill>
              <a:latin typeface="Meiryo UI" panose="020B0604030504040204" pitchFamily="50" charset="-128"/>
              <a:ea typeface="Meiryo UI" panose="020B0604030504040204" pitchFamily="50" charset="-128"/>
            </a:endParaRPr>
          </a:p>
        </p:txBody>
      </p:sp>
      <p:sp>
        <p:nvSpPr>
          <p:cNvPr id="12"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8</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9" name="角丸四角形 18"/>
          <p:cNvSpPr/>
          <p:nvPr/>
        </p:nvSpPr>
        <p:spPr>
          <a:xfrm>
            <a:off x="107504" y="1031627"/>
            <a:ext cx="8928992" cy="3753299"/>
          </a:xfrm>
          <a:prstGeom prst="roundRect">
            <a:avLst>
              <a:gd name="adj" fmla="val 0"/>
            </a:avLst>
          </a:prstGeom>
          <a:solidFill>
            <a:schemeClr val="accent6">
              <a:lumMod val="20000"/>
              <a:lumOff val="80000"/>
            </a:schemeClr>
          </a:solidFill>
          <a:ln w="19050">
            <a:solidFill>
              <a:schemeClr val="tx2"/>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0000" bIns="36000" numCol="1" spcCol="0" rtlCol="0" fromWordArt="0" anchor="t" anchorCtr="0" forceAA="0" compatLnSpc="1">
            <a:prstTxWarp prst="textNoShape">
              <a:avLst/>
            </a:prstTxWarp>
            <a:spAutoFit/>
          </a:bodyPr>
          <a:lstStyle/>
          <a:p>
            <a:pPr marL="342900" indent="-342900" algn="just">
              <a:spcBef>
                <a:spcPts val="600"/>
              </a:spcBef>
              <a:buFont typeface="Meiryo UI" panose="020B0604030504040204" pitchFamily="50" charset="-128"/>
              <a:buChar char="◯"/>
            </a:pP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エネルギー需要サイドにおいて、「エネルギー利用効率の向上」を進めることは、引き続き重要であることから</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、効率性確認の</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ため</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目標も必要</a:t>
            </a:r>
            <a:endPar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Bef>
                <a:spcPts val="600"/>
              </a:spcBef>
              <a:buFont typeface="Meiryo UI" panose="020B0604030504040204" pitchFamily="50" charset="-128"/>
              <a:buChar char="◯"/>
            </a:pP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エネルギー消費量は外的要因にも影響されるため、例えば経済の発展に連動する原単位あたりの目標の設定が必要ではないか</a:t>
            </a:r>
            <a:endPar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Bef>
                <a:spcPts val="600"/>
              </a:spcBef>
              <a:buFont typeface="Meiryo UI" panose="020B0604030504040204" pitchFamily="50" charset="-128"/>
              <a:buChar char="◯"/>
            </a:pP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また、これまでの表現、エネルギー「消費」の「抑制」ではなく、より前向きな行動の視点からの表現とすることが重要　　⇒例えば「利用」「効率」</a:t>
            </a:r>
          </a:p>
          <a:p>
            <a:pPr marL="342900" indent="-342900" algn="just">
              <a:spcBef>
                <a:spcPts val="600"/>
              </a:spcBef>
              <a:buFont typeface="Meiryo UI" panose="020B0604030504040204" pitchFamily="50" charset="-128"/>
              <a:buChar char="◯"/>
            </a:pP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そこで、「エネルギー利用効率の向上」を把握する目標を設定することとしてはどうか</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Bef>
                <a:spcPts val="600"/>
              </a:spcBef>
            </a:pPr>
            <a:r>
              <a:rPr lang="en-US" altLang="ja-JP"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温暖化対策計画が定める</a:t>
            </a:r>
            <a:r>
              <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年度に向けての削減目標と整合をとりやすい</a:t>
            </a:r>
            <a:endPar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00100" lvl="1" indent="-342900" algn="just">
              <a:spcBef>
                <a:spcPts val="600"/>
              </a:spcBef>
              <a:buFont typeface="Meiryo UI" panose="020B0604030504040204" pitchFamily="50" charset="-128"/>
              <a:buChar char="⇒"/>
            </a:pP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も</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年に</a:t>
            </a:r>
            <a:r>
              <a:rPr lang="en-US" altLang="ja-JP"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2012</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年度比で▲</a:t>
            </a:r>
            <a:r>
              <a:rPr lang="en-US" altLang="ja-JP"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改善する目標を立てている。（エネルギーミックスにおける省エネ対策</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000" kern="100" dirty="0">
              <a:ln>
                <a:solidFill>
                  <a:srgbClr val="00B0F0"/>
                </a:solid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a:xfrm>
            <a:off x="107503" y="831572"/>
            <a:ext cx="6768753" cy="400110"/>
          </a:xfrm>
          <a:prstGeom prst="roundRect">
            <a:avLst>
              <a:gd name="adj" fmla="val 0"/>
            </a:avLst>
          </a:prstGeom>
          <a:gradFill rotWithShape="1">
            <a:gsLst>
              <a:gs pos="0">
                <a:schemeClr val="accent6"/>
              </a:gs>
              <a:gs pos="80000">
                <a:schemeClr val="accent6"/>
              </a:gs>
              <a:gs pos="100000">
                <a:schemeClr val="accent6">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anchor="ctr">
            <a:spAutoFit/>
          </a:bodyPr>
          <a:lstStyle/>
          <a:p>
            <a:pPr lvl="0" defTabSz="914400">
              <a:defRPr/>
            </a:pPr>
            <a:r>
              <a:rPr kumimoji="1" lang="ja-JP" altLang="en-US" sz="2000" b="1" kern="0" dirty="0" smtClean="0">
                <a:latin typeface="Meiryo UI" pitchFamily="50" charset="-128"/>
                <a:ea typeface="Meiryo UI" pitchFamily="50" charset="-128"/>
                <a:cs typeface="Meiryo UI" pitchFamily="50" charset="-128"/>
              </a:rPr>
              <a:t>エネルギー</a:t>
            </a:r>
            <a:r>
              <a:rPr lang="ja-JP" altLang="en-US" sz="2000" b="1" dirty="0">
                <a:latin typeface="Meiryo UI" panose="020B0604030504040204" pitchFamily="50" charset="-128"/>
                <a:ea typeface="Meiryo UI" panose="020B0604030504040204" pitchFamily="50" charset="-128"/>
              </a:rPr>
              <a:t>利用効率の向上</a:t>
            </a:r>
            <a:r>
              <a:rPr kumimoji="1" lang="ja-JP" altLang="en-US" sz="2000" b="1" kern="0" dirty="0" smtClean="0">
                <a:latin typeface="Meiryo UI" pitchFamily="50" charset="-128"/>
                <a:ea typeface="Meiryo UI" pitchFamily="50" charset="-128"/>
                <a:cs typeface="Meiryo UI" pitchFamily="50" charset="-128"/>
              </a:rPr>
              <a:t>に係る目標（</a:t>
            </a:r>
            <a:r>
              <a:rPr kumimoji="1" lang="ja-JP" altLang="en-US" sz="2000" b="1" kern="0" dirty="0">
                <a:latin typeface="Meiryo UI" pitchFamily="50" charset="-128"/>
                <a:ea typeface="Meiryo UI" pitchFamily="50" charset="-128"/>
                <a:cs typeface="Meiryo UI" pitchFamily="50" charset="-128"/>
              </a:rPr>
              <a:t>案）</a:t>
            </a:r>
          </a:p>
        </p:txBody>
      </p:sp>
      <p:sp>
        <p:nvSpPr>
          <p:cNvPr id="8" name="角丸四角形 22">
            <a:extLst>
              <a:ext uri="{FF2B5EF4-FFF2-40B4-BE49-F238E27FC236}">
                <a16:creationId xmlns:a16="http://schemas.microsoft.com/office/drawing/2014/main" id="{B39A5052-B779-4E11-AB2A-F2391B6A3542}"/>
              </a:ext>
            </a:extLst>
          </p:cNvPr>
          <p:cNvSpPr/>
          <p:nvPr/>
        </p:nvSpPr>
        <p:spPr>
          <a:xfrm>
            <a:off x="117847" y="5224675"/>
            <a:ext cx="1368152" cy="332346"/>
          </a:xfrm>
          <a:prstGeom prst="roundRect">
            <a:avLst>
              <a:gd name="adj" fmla="val 50000"/>
            </a:avLst>
          </a:prstGeom>
          <a:gradFill rotWithShape="1">
            <a:gsLst>
              <a:gs pos="0">
                <a:schemeClr val="accent6">
                  <a:lumMod val="50000"/>
                </a:schemeClr>
              </a:gs>
              <a:gs pos="80000">
                <a:schemeClr val="accent6">
                  <a:lumMod val="50000"/>
                </a:schemeClr>
              </a:gs>
              <a:gs pos="100000">
                <a:schemeClr val="accent6">
                  <a:lumMod val="7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1" kern="0" dirty="0">
                <a:solidFill>
                  <a:schemeClr val="bg1"/>
                </a:solidFill>
                <a:latin typeface="Meiryo UI" pitchFamily="50" charset="-128"/>
                <a:ea typeface="Meiryo UI" pitchFamily="50" charset="-128"/>
                <a:cs typeface="Meiryo UI" pitchFamily="50" charset="-128"/>
              </a:rPr>
              <a:t>算定</a:t>
            </a:r>
            <a:r>
              <a:rPr kumimoji="1" lang="ja-JP" altLang="en-US" sz="1600" b="1" i="0" u="none" strike="noStrike" kern="0" cap="none" spc="0" normalizeH="0" baseline="0" noProof="0" dirty="0">
                <a:ln>
                  <a:noFill/>
                </a:ln>
                <a:solidFill>
                  <a:schemeClr val="bg1"/>
                </a:solidFill>
                <a:effectLst/>
                <a:uLnTx/>
                <a:uFillTx/>
                <a:latin typeface="Meiryo UI" pitchFamily="50" charset="-128"/>
                <a:ea typeface="Meiryo UI" pitchFamily="50" charset="-128"/>
                <a:cs typeface="Meiryo UI" pitchFamily="50" charset="-128"/>
              </a:rPr>
              <a:t>イメージ</a:t>
            </a:r>
          </a:p>
        </p:txBody>
      </p:sp>
      <p:sp>
        <p:nvSpPr>
          <p:cNvPr id="9" name="正方形/長方形 8"/>
          <p:cNvSpPr/>
          <p:nvPr/>
        </p:nvSpPr>
        <p:spPr>
          <a:xfrm>
            <a:off x="3558217" y="5520720"/>
            <a:ext cx="2813983" cy="478995"/>
          </a:xfrm>
          <a:prstGeom prst="rect">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b="1" dirty="0">
                <a:solidFill>
                  <a:schemeClr val="tx1"/>
                </a:solidFill>
                <a:latin typeface="Meiryo UI" pitchFamily="50" charset="-128"/>
                <a:ea typeface="Meiryo UI" pitchFamily="50" charset="-128"/>
                <a:cs typeface="Meiryo UI" pitchFamily="50" charset="-128"/>
              </a:rPr>
              <a:t>府域</a:t>
            </a:r>
            <a:r>
              <a:rPr kumimoji="1" lang="ja-JP" altLang="en-US" b="1" dirty="0" smtClean="0">
                <a:solidFill>
                  <a:schemeClr val="tx1"/>
                </a:solidFill>
                <a:latin typeface="Meiryo UI" pitchFamily="50" charset="-128"/>
                <a:ea typeface="Meiryo UI" pitchFamily="50" charset="-128"/>
                <a:cs typeface="Meiryo UI" pitchFamily="50" charset="-128"/>
              </a:rPr>
              <a:t>のエネルギー消費量</a:t>
            </a:r>
            <a:endParaRPr kumimoji="1" lang="en-US" altLang="ja-JP" b="1" dirty="0">
              <a:solidFill>
                <a:schemeClr val="tx1"/>
              </a:solidFill>
              <a:latin typeface="Meiryo UI" pitchFamily="50" charset="-128"/>
              <a:ea typeface="Meiryo UI" pitchFamily="50" charset="-128"/>
              <a:cs typeface="Meiryo UI" pitchFamily="50" charset="-128"/>
            </a:endParaRPr>
          </a:p>
        </p:txBody>
      </p:sp>
      <p:cxnSp>
        <p:nvCxnSpPr>
          <p:cNvPr id="10" name="直線コネクタ 9">
            <a:extLst>
              <a:ext uri="{FF2B5EF4-FFF2-40B4-BE49-F238E27FC236}">
                <a16:creationId xmlns:a16="http://schemas.microsoft.com/office/drawing/2014/main" id="{F9F3FB5F-C40D-4AD3-9E07-0E78EF37F915}"/>
              </a:ext>
            </a:extLst>
          </p:cNvPr>
          <p:cNvCxnSpPr>
            <a:cxnSpLocks/>
          </p:cNvCxnSpPr>
          <p:nvPr/>
        </p:nvCxnSpPr>
        <p:spPr>
          <a:xfrm>
            <a:off x="3067084" y="6077439"/>
            <a:ext cx="5547707" cy="15697"/>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1" name="正方形/長方形 10">
            <a:extLst>
              <a:ext uri="{FF2B5EF4-FFF2-40B4-BE49-F238E27FC236}">
                <a16:creationId xmlns:a16="http://schemas.microsoft.com/office/drawing/2014/main" id="{2C099DBC-E92A-484A-83AF-A950DC48B7DE}"/>
              </a:ext>
            </a:extLst>
          </p:cNvPr>
          <p:cNvSpPr/>
          <p:nvPr/>
        </p:nvSpPr>
        <p:spPr>
          <a:xfrm>
            <a:off x="3558217" y="6197334"/>
            <a:ext cx="2813983" cy="400018"/>
          </a:xfrm>
          <a:prstGeom prst="rect">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b="1" dirty="0" smtClean="0">
                <a:solidFill>
                  <a:schemeClr val="tx1"/>
                </a:solidFill>
                <a:latin typeface="Meiryo UI" pitchFamily="50" charset="-128"/>
                <a:ea typeface="Meiryo UI" pitchFamily="50" charset="-128"/>
                <a:cs typeface="Meiryo UI" pitchFamily="50" charset="-128"/>
              </a:rPr>
              <a:t>府内総生産</a:t>
            </a:r>
            <a:endParaRPr kumimoji="1" lang="en-US" altLang="ja-JP" b="1" baseline="30000" dirty="0">
              <a:solidFill>
                <a:schemeClr val="tx1"/>
              </a:solidFill>
              <a:latin typeface="Meiryo UI" pitchFamily="50" charset="-128"/>
              <a:ea typeface="Meiryo UI" pitchFamily="50" charset="-128"/>
              <a:cs typeface="Meiryo UI" pitchFamily="50" charset="-128"/>
            </a:endParaRPr>
          </a:p>
        </p:txBody>
      </p:sp>
      <p:sp>
        <p:nvSpPr>
          <p:cNvPr id="13" name="正方形/長方形 12">
            <a:extLst>
              <a:ext uri="{FF2B5EF4-FFF2-40B4-BE49-F238E27FC236}">
                <a16:creationId xmlns:a16="http://schemas.microsoft.com/office/drawing/2014/main" id="{0323F430-62E0-4F5D-9D43-FE8707677491}"/>
              </a:ext>
            </a:extLst>
          </p:cNvPr>
          <p:cNvSpPr/>
          <p:nvPr/>
        </p:nvSpPr>
        <p:spPr>
          <a:xfrm>
            <a:off x="653801" y="5644708"/>
            <a:ext cx="1524738" cy="664612"/>
          </a:xfrm>
          <a:prstGeom prst="rect">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b="1" dirty="0" smtClean="0">
                <a:solidFill>
                  <a:schemeClr val="tx1"/>
                </a:solidFill>
                <a:latin typeface="Meiryo UI" pitchFamily="50" charset="-128"/>
                <a:ea typeface="Meiryo UI" pitchFamily="50" charset="-128"/>
                <a:cs typeface="Meiryo UI" pitchFamily="50" charset="-128"/>
              </a:rPr>
              <a:t>エネルギー</a:t>
            </a:r>
            <a:endParaRPr kumimoji="1" lang="en-US" altLang="ja-JP" b="1" dirty="0" smtClean="0">
              <a:solidFill>
                <a:schemeClr val="tx1"/>
              </a:solidFill>
              <a:latin typeface="Meiryo UI" pitchFamily="50" charset="-128"/>
              <a:ea typeface="Meiryo UI" pitchFamily="50" charset="-128"/>
              <a:cs typeface="Meiryo UI" pitchFamily="50" charset="-128"/>
            </a:endParaRPr>
          </a:p>
          <a:p>
            <a:pPr algn="ctr"/>
            <a:r>
              <a:rPr kumimoji="1" lang="ja-JP" altLang="en-US" b="1" dirty="0">
                <a:solidFill>
                  <a:schemeClr val="tx1"/>
                </a:solidFill>
                <a:latin typeface="Meiryo UI" pitchFamily="50" charset="-128"/>
                <a:ea typeface="Meiryo UI" pitchFamily="50" charset="-128"/>
                <a:cs typeface="Meiryo UI" pitchFamily="50" charset="-128"/>
              </a:rPr>
              <a:t>利用</a:t>
            </a:r>
            <a:r>
              <a:rPr kumimoji="1" lang="ja-JP" altLang="en-US" b="1" dirty="0" smtClean="0">
                <a:solidFill>
                  <a:schemeClr val="tx1"/>
                </a:solidFill>
                <a:latin typeface="Meiryo UI" pitchFamily="50" charset="-128"/>
                <a:ea typeface="Meiryo UI" pitchFamily="50" charset="-128"/>
                <a:cs typeface="Meiryo UI" pitchFamily="50" charset="-128"/>
              </a:rPr>
              <a:t>効率</a:t>
            </a:r>
            <a:endParaRPr kumimoji="1" lang="en-US" altLang="ja-JP" b="1" dirty="0">
              <a:solidFill>
                <a:schemeClr val="tx1"/>
              </a:solidFill>
              <a:latin typeface="Meiryo UI" pitchFamily="50" charset="-128"/>
              <a:ea typeface="Meiryo UI" pitchFamily="50" charset="-128"/>
              <a:cs typeface="Meiryo UI" pitchFamily="50" charset="-128"/>
            </a:endParaRPr>
          </a:p>
        </p:txBody>
      </p:sp>
      <p:sp>
        <p:nvSpPr>
          <p:cNvPr id="14" name="次の値と等しい 5">
            <a:extLst>
              <a:ext uri="{FF2B5EF4-FFF2-40B4-BE49-F238E27FC236}">
                <a16:creationId xmlns:a16="http://schemas.microsoft.com/office/drawing/2014/main" id="{C06A68C1-B88D-4082-9C0F-F319FAB98EF8}"/>
              </a:ext>
            </a:extLst>
          </p:cNvPr>
          <p:cNvSpPr/>
          <p:nvPr/>
        </p:nvSpPr>
        <p:spPr>
          <a:xfrm>
            <a:off x="2210386" y="5877272"/>
            <a:ext cx="837807" cy="343081"/>
          </a:xfrm>
          <a:prstGeom prst="mathEqual">
            <a:avLst>
              <a:gd name="adj1" fmla="val 18252"/>
              <a:gd name="adj2" fmla="val 18783"/>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kumimoji="1" lang="ja-JP" altLang="en-US" dirty="0">
              <a:solidFill>
                <a:srgbClr val="FF0000"/>
              </a:solidFill>
            </a:endParaRPr>
          </a:p>
        </p:txBody>
      </p:sp>
      <p:sp>
        <p:nvSpPr>
          <p:cNvPr id="2" name="テキスト ボックス 1"/>
          <p:cNvSpPr txBox="1"/>
          <p:nvPr/>
        </p:nvSpPr>
        <p:spPr>
          <a:xfrm>
            <a:off x="319365" y="6309320"/>
            <a:ext cx="2333267" cy="523220"/>
          </a:xfrm>
          <a:prstGeom prst="rect">
            <a:avLst/>
          </a:prstGeom>
          <a:noFill/>
        </p:spPr>
        <p:txBody>
          <a:bodyPr wrap="none" rtlCol="0">
            <a:spAutoFit/>
          </a:bodyPr>
          <a:lstStyle/>
          <a:p>
            <a:r>
              <a:rPr kumimoji="1" lang="ja-JP" altLang="en-US" sz="1400" dirty="0" smtClean="0"/>
              <a:t>（</a:t>
            </a:r>
            <a:r>
              <a:rPr kumimoji="1" lang="en-US" altLang="ja-JP" sz="1400" dirty="0" smtClean="0"/>
              <a:t>2012</a:t>
            </a:r>
            <a:r>
              <a:rPr kumimoji="1" lang="ja-JP" altLang="en-US" sz="1400" dirty="0" smtClean="0"/>
              <a:t>年度：</a:t>
            </a:r>
            <a:r>
              <a:rPr kumimoji="1" lang="en-US" altLang="ja-JP" sz="1400" dirty="0" smtClean="0"/>
              <a:t>17.0PJ/</a:t>
            </a:r>
            <a:r>
              <a:rPr kumimoji="1" lang="ja-JP" altLang="en-US" sz="1400" dirty="0" smtClean="0"/>
              <a:t>兆円）</a:t>
            </a:r>
            <a:endParaRPr kumimoji="1" lang="en-US" altLang="ja-JP" sz="1400" dirty="0" smtClean="0"/>
          </a:p>
          <a:p>
            <a:r>
              <a:rPr kumimoji="1" lang="ja-JP" altLang="en-US" sz="1400" dirty="0" smtClean="0"/>
              <a:t>（</a:t>
            </a:r>
            <a:r>
              <a:rPr kumimoji="1" lang="en-US" altLang="ja-JP" sz="1400" dirty="0" smtClean="0"/>
              <a:t>2016</a:t>
            </a:r>
            <a:r>
              <a:rPr kumimoji="1" lang="ja-JP" altLang="en-US" sz="1400" dirty="0" smtClean="0"/>
              <a:t>年度：</a:t>
            </a:r>
            <a:r>
              <a:rPr kumimoji="1" lang="en-US" altLang="ja-JP" sz="1400" dirty="0" smtClean="0"/>
              <a:t>15.7PJ/</a:t>
            </a:r>
            <a:r>
              <a:rPr kumimoji="1" lang="ja-JP" altLang="en-US" sz="1400" dirty="0" smtClean="0"/>
              <a:t>兆円）</a:t>
            </a:r>
            <a:endParaRPr kumimoji="1" lang="ja-JP" altLang="en-US" sz="1400" dirty="0"/>
          </a:p>
        </p:txBody>
      </p:sp>
      <p:sp>
        <p:nvSpPr>
          <p:cNvPr id="15" name="テキスト ボックス 14"/>
          <p:cNvSpPr txBox="1"/>
          <p:nvPr/>
        </p:nvSpPr>
        <p:spPr>
          <a:xfrm>
            <a:off x="6324978" y="5498068"/>
            <a:ext cx="1860381" cy="523220"/>
          </a:xfrm>
          <a:prstGeom prst="rect">
            <a:avLst/>
          </a:prstGeom>
          <a:noFill/>
        </p:spPr>
        <p:txBody>
          <a:bodyPr wrap="none" rtlCol="0">
            <a:spAutoFit/>
          </a:bodyPr>
          <a:lstStyle/>
          <a:p>
            <a:r>
              <a:rPr kumimoji="1" lang="ja-JP" altLang="en-US" sz="1400" dirty="0" smtClean="0"/>
              <a:t>（</a:t>
            </a:r>
            <a:r>
              <a:rPr kumimoji="1" lang="en-US" altLang="ja-JP" sz="1400" dirty="0" smtClean="0"/>
              <a:t>2012</a:t>
            </a:r>
            <a:r>
              <a:rPr kumimoji="1" lang="ja-JP" altLang="en-US" sz="1400" dirty="0" smtClean="0"/>
              <a:t>年度：</a:t>
            </a:r>
            <a:r>
              <a:rPr kumimoji="1" lang="en-US" altLang="ja-JP" sz="1400" dirty="0" smtClean="0"/>
              <a:t>633PJ</a:t>
            </a:r>
            <a:r>
              <a:rPr kumimoji="1" lang="ja-JP" altLang="en-US" sz="1400" dirty="0" smtClean="0"/>
              <a:t>）</a:t>
            </a:r>
            <a:endParaRPr kumimoji="1" lang="en-US" altLang="ja-JP" sz="1400" dirty="0" smtClean="0"/>
          </a:p>
          <a:p>
            <a:r>
              <a:rPr kumimoji="1" lang="ja-JP" altLang="en-US" sz="1400" dirty="0" smtClean="0"/>
              <a:t>（</a:t>
            </a:r>
            <a:r>
              <a:rPr kumimoji="1" lang="en-US" altLang="ja-JP" sz="1400" dirty="0" smtClean="0"/>
              <a:t>2016</a:t>
            </a:r>
            <a:r>
              <a:rPr kumimoji="1" lang="ja-JP" altLang="en-US" sz="1400" dirty="0" smtClean="0"/>
              <a:t>年度：</a:t>
            </a:r>
            <a:r>
              <a:rPr kumimoji="1" lang="en-US" altLang="ja-JP" sz="1400" dirty="0" smtClean="0"/>
              <a:t>595PJ</a:t>
            </a:r>
            <a:r>
              <a:rPr kumimoji="1" lang="ja-JP" altLang="en-US" sz="1400" dirty="0" smtClean="0"/>
              <a:t>）</a:t>
            </a:r>
            <a:endParaRPr kumimoji="1" lang="ja-JP" altLang="en-US" sz="1400" dirty="0"/>
          </a:p>
        </p:txBody>
      </p:sp>
      <p:sp>
        <p:nvSpPr>
          <p:cNvPr id="16" name="テキスト ボックス 15"/>
          <p:cNvSpPr txBox="1"/>
          <p:nvPr/>
        </p:nvSpPr>
        <p:spPr>
          <a:xfrm>
            <a:off x="6324978" y="6218148"/>
            <a:ext cx="2217274" cy="523220"/>
          </a:xfrm>
          <a:prstGeom prst="rect">
            <a:avLst/>
          </a:prstGeom>
          <a:noFill/>
        </p:spPr>
        <p:txBody>
          <a:bodyPr wrap="none" rtlCol="0">
            <a:spAutoFit/>
          </a:bodyPr>
          <a:lstStyle/>
          <a:p>
            <a:r>
              <a:rPr kumimoji="1" lang="ja-JP" altLang="en-US" sz="1400" dirty="0" smtClean="0"/>
              <a:t>（</a:t>
            </a:r>
            <a:r>
              <a:rPr kumimoji="1" lang="en-US" altLang="ja-JP" sz="1400" dirty="0" smtClean="0"/>
              <a:t>2012</a:t>
            </a:r>
            <a:r>
              <a:rPr kumimoji="1" lang="ja-JP" altLang="en-US" sz="1400" dirty="0" smtClean="0"/>
              <a:t>年度：</a:t>
            </a:r>
            <a:r>
              <a:rPr kumimoji="1" lang="en-US" altLang="ja-JP" sz="1400" dirty="0" smtClean="0"/>
              <a:t>37.33</a:t>
            </a:r>
            <a:r>
              <a:rPr kumimoji="1" lang="ja-JP" altLang="en-US" sz="1400" dirty="0" smtClean="0"/>
              <a:t>兆円）</a:t>
            </a:r>
            <a:endParaRPr kumimoji="1" lang="en-US" altLang="ja-JP" sz="1400" dirty="0" smtClean="0"/>
          </a:p>
          <a:p>
            <a:r>
              <a:rPr kumimoji="1" lang="ja-JP" altLang="en-US" sz="1400" dirty="0" smtClean="0"/>
              <a:t>（</a:t>
            </a:r>
            <a:r>
              <a:rPr kumimoji="1" lang="en-US" altLang="ja-JP" sz="1400" dirty="0" smtClean="0"/>
              <a:t>2016</a:t>
            </a:r>
            <a:r>
              <a:rPr kumimoji="1" lang="ja-JP" altLang="en-US" sz="1400" dirty="0" smtClean="0"/>
              <a:t>年度：</a:t>
            </a:r>
            <a:r>
              <a:rPr kumimoji="1" lang="en-US" altLang="ja-JP" sz="1400" dirty="0"/>
              <a:t>37.89</a:t>
            </a:r>
            <a:r>
              <a:rPr kumimoji="1" lang="ja-JP" altLang="en-US" sz="1400" dirty="0" smtClean="0"/>
              <a:t>兆円）</a:t>
            </a:r>
            <a:endParaRPr kumimoji="1" lang="ja-JP" altLang="en-US" sz="1400" dirty="0"/>
          </a:p>
        </p:txBody>
      </p:sp>
    </p:spTree>
    <p:extLst>
      <p:ext uri="{BB962C8B-B14F-4D97-AF65-F5344CB8AC3E}">
        <p14:creationId xmlns:p14="http://schemas.microsoft.com/office/powerpoint/2010/main" val="1741056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92D050">
            <a:alpha val="30000"/>
          </a:srgbClr>
        </a:solidFill>
        <a:ln w="19050">
          <a:solidFill>
            <a:schemeClr val="accent6">
              <a:lumMod val="50000"/>
            </a:schemeClr>
          </a:solid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ctr">
          <a:defRPr kumimoji="1" sz="1400" b="1" dirty="0">
            <a:solidFill>
              <a:schemeClr val="accent6">
                <a:lumMod val="50000"/>
              </a:schemeClr>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1752</Words>
  <Application>Microsoft Office PowerPoint</Application>
  <PresentationFormat>画面に合わせる (4:3)</PresentationFormat>
  <Paragraphs>182</Paragraphs>
  <Slides>9</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9</vt:i4>
      </vt:variant>
    </vt:vector>
  </HeadingPairs>
  <TitlesOfParts>
    <vt:vector size="18" baseType="lpstr">
      <vt:lpstr>Meiryo UI</vt:lpstr>
      <vt:lpstr>メイリオ</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脇坂　渉</dc:creator>
  <cp:lastModifiedBy>志知　和明</cp:lastModifiedBy>
  <cp:revision>12</cp:revision>
  <cp:lastPrinted>2020-06-29T01:42:03Z</cp:lastPrinted>
  <dcterms:modified xsi:type="dcterms:W3CDTF">2020-07-03T09:31:16Z</dcterms:modified>
</cp:coreProperties>
</file>