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sldIdLst>
    <p:sldId id="256" r:id="rId2"/>
    <p:sldId id="258" r:id="rId3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howGuides="1">
      <p:cViewPr varScale="1">
        <p:scale>
          <a:sx n="72" d="100"/>
          <a:sy n="72" d="100"/>
        </p:scale>
        <p:origin x="135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D212-DAD6-4231-BD10-6DFDF831D5C7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728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D212-DAD6-4231-BD10-6DFDF831D5C7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1576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D212-DAD6-4231-BD10-6DFDF831D5C7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1184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D212-DAD6-4231-BD10-6DFDF831D5C7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7178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D212-DAD6-4231-BD10-6DFDF831D5C7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457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D212-DAD6-4231-BD10-6DFDF831D5C7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5564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D212-DAD6-4231-BD10-6DFDF831D5C7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7861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D212-DAD6-4231-BD10-6DFDF831D5C7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8095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D212-DAD6-4231-BD10-6DFDF831D5C7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513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D212-DAD6-4231-BD10-6DFDF831D5C7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653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D212-DAD6-4231-BD10-6DFDF831D5C7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9968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6D212-DAD6-4231-BD10-6DFDF831D5C7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50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 txBox="1">
            <a:spLocks/>
          </p:cNvSpPr>
          <p:nvPr/>
        </p:nvSpPr>
        <p:spPr bwMode="auto">
          <a:xfrm>
            <a:off x="0" y="1700808"/>
            <a:ext cx="9143999" cy="2160240"/>
          </a:xfrm>
          <a:prstGeom prst="rect">
            <a:avLst/>
          </a:prstGeom>
          <a:gradFill rotWithShape="1"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defTabSz="914400" fontAlgn="auto">
              <a:spcAft>
                <a:spcPts val="0"/>
              </a:spcAft>
              <a:defRPr/>
            </a:pPr>
            <a:r>
              <a:rPr lang="ja-JP" altLang="en-US" sz="3600" b="1" dirty="0">
                <a:solidFill>
                  <a:sysClr val="window" lastClr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今後の進め方について（案）</a:t>
            </a:r>
            <a:endParaRPr kumimoji="1" lang="ja-JP" altLang="en-US" sz="36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サブタイトル 2"/>
          <p:cNvSpPr txBox="1">
            <a:spLocks/>
          </p:cNvSpPr>
          <p:nvPr/>
        </p:nvSpPr>
        <p:spPr bwMode="auto">
          <a:xfrm>
            <a:off x="2411760" y="5445224"/>
            <a:ext cx="43204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kumimoji="1" lang="ja-JP" altLang="en-US" sz="28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28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kumimoji="1" lang="ja-JP" altLang="en-US" sz="28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800" kern="0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kumimoji="1" lang="ja-JP" altLang="en-US" sz="28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kumimoji="1" lang="en-US" altLang="ja-JP" sz="28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サブタイトル 2"/>
          <p:cNvSpPr txBox="1">
            <a:spLocks/>
          </p:cNvSpPr>
          <p:nvPr/>
        </p:nvSpPr>
        <p:spPr bwMode="auto">
          <a:xfrm>
            <a:off x="7452320" y="116632"/>
            <a:ext cx="1584176" cy="40011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sz="20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資料３</a:t>
            </a:r>
            <a:endParaRPr kumimoji="1" lang="ja-JP" altLang="en-US" sz="20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0063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436019"/>
              </p:ext>
            </p:extLst>
          </p:nvPr>
        </p:nvGraphicFramePr>
        <p:xfrm>
          <a:off x="107505" y="836714"/>
          <a:ext cx="8928991" cy="5009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24135">
                  <a:extLst>
                    <a:ext uri="{9D8B030D-6E8A-4147-A177-3AD203B41FA5}">
                      <a16:colId xmlns:a16="http://schemas.microsoft.com/office/drawing/2014/main" val="614926362"/>
                    </a:ext>
                  </a:extLst>
                </a:gridCol>
                <a:gridCol w="4896544">
                  <a:extLst>
                    <a:ext uri="{9D8B030D-6E8A-4147-A177-3AD203B41FA5}">
                      <a16:colId xmlns:a16="http://schemas.microsoft.com/office/drawing/2014/main" val="2594356143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40689142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n>
                          <a:noFill/>
                        </a:ln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72000" marB="7200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審議事項</a:t>
                      </a:r>
                    </a:p>
                  </a:txBody>
                  <a:tcPr marT="72000" marB="72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関係者ヒアリング</a:t>
                      </a:r>
                    </a:p>
                  </a:txBody>
                  <a:tcPr marT="72000" marB="7200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5175532"/>
                  </a:ext>
                </a:extLst>
              </a:tr>
              <a:tr h="4642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600" dirty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600" dirty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</a:t>
                      </a:r>
                      <a:endParaRPr kumimoji="1" lang="en-US" altLang="ja-JP" sz="1600" dirty="0">
                        <a:ln>
                          <a:noFill/>
                        </a:ln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600" dirty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1/25</a:t>
                      </a:r>
                      <a:r>
                        <a:rPr kumimoji="1" lang="ja-JP" altLang="en-US" sz="1600" dirty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0" marR="0" marT="72000" marB="7200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Meiryo UI" panose="020B0604030504040204" pitchFamily="50" charset="-128"/>
                        <a:buChar char="◯"/>
                      </a:pPr>
                      <a:r>
                        <a:rPr kumimoji="1" lang="ja-JP" altLang="en-US" sz="1600" dirty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今後の大阪府・大阪市によるエネルギー政策のあり方について（諮問）</a:t>
                      </a:r>
                    </a:p>
                    <a:p>
                      <a:pPr marL="285750" indent="-285750">
                        <a:buFont typeface="Meiryo UI" panose="020B0604030504040204" pitchFamily="50" charset="-128"/>
                        <a:buChar char="◯"/>
                      </a:pPr>
                      <a:r>
                        <a:rPr kumimoji="1" lang="ja-JP" altLang="en-US" sz="1600" dirty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おおさかエネルギー地産地消推進プランの進捗状況等について</a:t>
                      </a:r>
                    </a:p>
                    <a:p>
                      <a:pPr marL="285750" indent="-285750">
                        <a:buFont typeface="Meiryo UI" panose="020B0604030504040204" pitchFamily="50" charset="-128"/>
                        <a:buChar char="◯"/>
                      </a:pPr>
                      <a:r>
                        <a:rPr kumimoji="1" lang="ja-JP" altLang="en-US" sz="1600" dirty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主な論点について</a:t>
                      </a:r>
                    </a:p>
                  </a:txBody>
                  <a:tcPr marT="72000" marB="7200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eiryo UI" panose="020B0604030504040204" pitchFamily="50" charset="-128"/>
                        <a:buChar char="◯"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関西電力（株）</a:t>
                      </a:r>
                    </a:p>
                  </a:txBody>
                  <a:tcPr marT="72000" marB="7200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390320"/>
                  </a:ext>
                </a:extLst>
              </a:tr>
              <a:tr h="4642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600" dirty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600" dirty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</a:t>
                      </a:r>
                    </a:p>
                    <a:p>
                      <a:pPr algn="ctr"/>
                      <a:r>
                        <a:rPr kumimoji="1" lang="ja-JP" altLang="en-US" sz="1600" dirty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600" dirty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7/6</a:t>
                      </a:r>
                      <a:r>
                        <a:rPr kumimoji="1" lang="ja-JP" altLang="en-US" sz="1600" dirty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0" marR="0" marT="72000" marB="7200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Meiryo UI" panose="020B0604030504040204" pitchFamily="50" charset="-128"/>
                        <a:buChar char="◯"/>
                      </a:pPr>
                      <a:r>
                        <a:rPr kumimoji="1" lang="ja-JP" altLang="en-US" sz="1600" dirty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おおさかエネルギー地産地消推進プランに基づく取組みの検証について</a:t>
                      </a:r>
                    </a:p>
                    <a:p>
                      <a:pPr marL="285750" indent="-285750">
                        <a:buFont typeface="Meiryo UI" panose="020B0604030504040204" pitchFamily="50" charset="-128"/>
                        <a:buChar char="◯"/>
                      </a:pPr>
                      <a:r>
                        <a:rPr kumimoji="1" lang="ja-JP" altLang="en-US" sz="1600" dirty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今後のエネルギー政策の方向性と目標設定の考え方について</a:t>
                      </a:r>
                      <a:endParaRPr kumimoji="1" lang="en-US" altLang="ja-JP" sz="1600" dirty="0">
                        <a:ln>
                          <a:noFill/>
                        </a:ln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72000" marB="7200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eiryo UI" panose="020B0604030504040204" pitchFamily="50" charset="-128"/>
                        <a:buChar char="◯"/>
                        <a:tabLst/>
                        <a:defRPr/>
                      </a:pPr>
                      <a:r>
                        <a:rPr kumimoji="1" lang="ja-JP" altLang="en-US" sz="1600" dirty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大阪ガス（株）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eiryo UI" panose="020B0604030504040204" pitchFamily="50" charset="-128"/>
                        <a:buChar char="◯"/>
                        <a:tabLst/>
                        <a:defRPr/>
                      </a:pPr>
                      <a:r>
                        <a:rPr kumimoji="1" lang="ja-JP" altLang="en-US" sz="1600" dirty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パナソニック（株）</a:t>
                      </a:r>
                    </a:p>
                  </a:txBody>
                  <a:tcPr marT="72000" marB="7200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128866"/>
                  </a:ext>
                </a:extLst>
              </a:tr>
              <a:tr h="4642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600" dirty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600" dirty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</a:t>
                      </a:r>
                    </a:p>
                    <a:p>
                      <a:pPr algn="ctr"/>
                      <a:r>
                        <a:rPr kumimoji="1" lang="ja-JP" altLang="en-US" sz="1600" dirty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600" dirty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8/6</a:t>
                      </a:r>
                      <a:r>
                        <a:rPr kumimoji="1" lang="ja-JP" altLang="en-US" sz="1600" dirty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0" marR="0" marT="72000" marB="7200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eiryo UI" panose="020B0604030504040204" pitchFamily="50" charset="-128"/>
                        <a:buChar char="◯"/>
                        <a:tabLst/>
                        <a:defRPr/>
                      </a:pPr>
                      <a:r>
                        <a:rPr kumimoji="1" lang="ja-JP" altLang="en-US" sz="1600" dirty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施策・事業の取組方針について</a:t>
                      </a:r>
                      <a:endParaRPr kumimoji="1" lang="en-US" altLang="ja-JP" sz="1600" dirty="0">
                        <a:ln>
                          <a:noFill/>
                        </a:ln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72000" marB="7200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eiryo UI" panose="020B0604030504040204" pitchFamily="50" charset="-128"/>
                        <a:buChar char="◯"/>
                        <a:tabLst/>
                        <a:defRPr/>
                      </a:pPr>
                      <a:r>
                        <a:rPr kumimoji="1" lang="ja-JP" altLang="en-US" sz="1600" dirty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積水ハウス（株）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eiryo UI" panose="020B0604030504040204" pitchFamily="50" charset="-128"/>
                        <a:buChar char="◯"/>
                        <a:tabLst/>
                        <a:defRPr/>
                      </a:pPr>
                      <a:r>
                        <a:rPr kumimoji="1" lang="ja-JP" altLang="en-US" sz="1600" dirty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みんな電力（株）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eiryo UI" panose="020B0604030504040204" pitchFamily="50" charset="-128"/>
                        <a:buChar char="◯"/>
                        <a:tabLst/>
                        <a:defRPr/>
                      </a:pPr>
                      <a:r>
                        <a:rPr kumimoji="1" lang="ja-JP" altLang="en-US" sz="1600" dirty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（株）</a:t>
                      </a:r>
                      <a:r>
                        <a:rPr kumimoji="1" lang="en-US" altLang="ja-JP" sz="1600" dirty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NTT</a:t>
                      </a:r>
                      <a:r>
                        <a:rPr kumimoji="1" lang="ja-JP" altLang="en-US" sz="1600" dirty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スマイルエナジー</a:t>
                      </a:r>
                    </a:p>
                  </a:txBody>
                  <a:tcPr marT="72000" marB="7200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5747221"/>
                  </a:ext>
                </a:extLst>
              </a:tr>
              <a:tr h="4642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600" dirty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600" dirty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</a:t>
                      </a:r>
                      <a:endParaRPr kumimoji="1" lang="en-US" altLang="ja-JP" sz="1600" dirty="0">
                        <a:ln>
                          <a:noFill/>
                        </a:ln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600" dirty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9/14</a:t>
                      </a:r>
                      <a:r>
                        <a:rPr kumimoji="1" lang="ja-JP" altLang="en-US" sz="1600" dirty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0" marR="0" marT="72000" marB="7200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eiryo UI" panose="020B0604030504040204" pitchFamily="50" charset="-128"/>
                        <a:buChar char="◯"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答申（素案）について</a:t>
                      </a:r>
                      <a:endParaRPr kumimoji="1" lang="en-US" altLang="ja-JP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T="72000" marB="7200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eiryo UI" panose="020B0604030504040204" pitchFamily="50" charset="-128"/>
                        <a:buNone/>
                        <a:tabLst/>
                        <a:defRPr/>
                      </a:pPr>
                      <a:endParaRPr kumimoji="1" lang="ja-JP" altLang="en-US" sz="1600" dirty="0">
                        <a:ln>
                          <a:noFill/>
                        </a:ln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72000" marB="7200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88788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600" dirty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600" dirty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</a:t>
                      </a:r>
                      <a:endParaRPr kumimoji="1" lang="en-US" altLang="ja-JP" sz="1600" dirty="0">
                        <a:ln>
                          <a:noFill/>
                        </a:ln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spc="0" baseline="0" dirty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600" spc="0" baseline="0" dirty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600" spc="0" baseline="0" dirty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月頃）</a:t>
                      </a:r>
                    </a:p>
                  </a:txBody>
                  <a:tcPr marL="0" marR="0" marT="72000" marB="7200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eiryo UI" panose="020B0604030504040204" pitchFamily="50" charset="-128"/>
                        <a:buChar char="◯"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答申（案）に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ついて</a:t>
                      </a:r>
                      <a:endParaRPr kumimoji="1" lang="ja-JP" altLang="en-US" sz="1600" dirty="0">
                        <a:ln>
                          <a:noFill/>
                        </a:ln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72000" marB="7200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n>
                          <a:noFill/>
                        </a:ln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72000" marB="7200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2918154"/>
                  </a:ext>
                </a:extLst>
              </a:tr>
            </a:tbl>
          </a:graphicData>
        </a:graphic>
      </p:graphicFrame>
      <p:sp>
        <p:nvSpPr>
          <p:cNvPr id="4" name="タイトル 1"/>
          <p:cNvSpPr txBox="1">
            <a:spLocks/>
          </p:cNvSpPr>
          <p:nvPr/>
        </p:nvSpPr>
        <p:spPr bwMode="auto">
          <a:xfrm>
            <a:off x="0" y="0"/>
            <a:ext cx="9143999" cy="692696"/>
          </a:xfrm>
          <a:prstGeom prst="rect">
            <a:avLst/>
          </a:prstGeom>
          <a:gradFill rotWithShape="1"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 fontAlgn="auto">
              <a:spcAft>
                <a:spcPts val="0"/>
              </a:spcAft>
              <a:defRPr/>
            </a:pPr>
            <a:r>
              <a:rPr lang="ja-JP" altLang="en-US" sz="3200" b="1" dirty="0">
                <a:solidFill>
                  <a:sysClr val="window" lastClr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１．今後の進め方について（案）</a:t>
            </a:r>
            <a:endParaRPr kumimoji="1" lang="ja-JP" altLang="en-US" sz="3200" b="1" i="0" u="none" strike="noStrike" kern="1200" cap="none" spc="0" normalizeH="0" baseline="0" noProof="0" dirty="0">
              <a:solidFill>
                <a:sysClr val="window" lastClr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円/楕円 30"/>
          <p:cNvSpPr/>
          <p:nvPr/>
        </p:nvSpPr>
        <p:spPr>
          <a:xfrm>
            <a:off x="8604447" y="104141"/>
            <a:ext cx="485799" cy="48441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fld id="{9439D75A-5D0D-4091-BA6B-B620B8DC6492}" type="slidenum">
              <a:rPr lang="ja-JP" altLang="en-US" sz="1600" b="1" smtClean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fld>
            <a:endParaRPr lang="en-US" altLang="ja-JP" sz="1600" b="1" dirty="0">
              <a:solidFill>
                <a:schemeClr val="accent6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2272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290</TotalTime>
  <Words>161</Words>
  <Application>Microsoft Office PowerPoint</Application>
  <PresentationFormat>画面に合わせる (4:3)</PresentationFormat>
  <Paragraphs>31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志知　和明</dc:creator>
  <cp:lastModifiedBy>志知　和明</cp:lastModifiedBy>
  <cp:revision>33</cp:revision>
  <cp:lastPrinted>2020-04-10T01:51:20Z</cp:lastPrinted>
  <dcterms:created xsi:type="dcterms:W3CDTF">2019-12-17T01:22:10Z</dcterms:created>
  <dcterms:modified xsi:type="dcterms:W3CDTF">2020-09-02T07:15:14Z</dcterms:modified>
</cp:coreProperties>
</file>