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sldIdLst>
    <p:sldId id="256" r:id="rId2"/>
    <p:sldId id="262" r:id="rId3"/>
    <p:sldId id="270" r:id="rId4"/>
    <p:sldId id="263" r:id="rId5"/>
    <p:sldId id="271" r:id="rId6"/>
    <p:sldId id="276" r:id="rId7"/>
    <p:sldId id="274" r:id="rId8"/>
    <p:sldId id="275" r:id="rId9"/>
    <p:sldId id="273" r:id="rId10"/>
    <p:sldId id="272" r:id="rId11"/>
    <p:sldId id="264" r:id="rId12"/>
    <p:sldId id="267" r:id="rId13"/>
    <p:sldId id="265" r:id="rId1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05072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24157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85118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165717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5E6D212-DAD6-4231-BD10-6DFDF831D5C7}"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95045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6556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5E6D212-DAD6-4231-BD10-6DFDF831D5C7}" type="datetimeFigureOut">
              <a:rPr kumimoji="1" lang="ja-JP" altLang="en-US" smtClean="0"/>
              <a:t>2020/1/28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88786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5E6D212-DAD6-4231-BD10-6DFDF831D5C7}" type="datetimeFigureOut">
              <a:rPr kumimoji="1" lang="ja-JP" altLang="en-US" smtClean="0"/>
              <a:t>2020/1/28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278095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6D212-DAD6-4231-BD10-6DFDF831D5C7}" type="datetimeFigureOut">
              <a:rPr kumimoji="1" lang="ja-JP" altLang="en-US" smtClean="0"/>
              <a:t>2020/1/28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210551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421865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5E6D212-DAD6-4231-BD10-6DFDF831D5C7}"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659968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6D212-DAD6-4231-BD10-6DFDF831D5C7}" type="datetimeFigureOut">
              <a:rPr kumimoji="1" lang="ja-JP" altLang="en-US" smtClean="0"/>
              <a:t>2020/1/28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DF1FA-2879-4CB1-9630-E4043495BA91}" type="slidenum">
              <a:rPr kumimoji="1" lang="ja-JP" altLang="en-US" smtClean="0"/>
              <a:t>‹#›</a:t>
            </a:fld>
            <a:endParaRPr kumimoji="1" lang="ja-JP" altLang="en-US"/>
          </a:p>
        </p:txBody>
      </p:sp>
    </p:spTree>
    <p:extLst>
      <p:ext uri="{BB962C8B-B14F-4D97-AF65-F5344CB8AC3E}">
        <p14:creationId xmlns:p14="http://schemas.microsoft.com/office/powerpoint/2010/main" val="3119505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0" y="1700808"/>
            <a:ext cx="9143999" cy="2160240"/>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600" b="1" dirty="0" smtClean="0">
                <a:solidFill>
                  <a:sysClr val="window" lastClr="FFFFFF"/>
                </a:solidFill>
                <a:latin typeface="Meiryo UI" panose="020B0604030504040204" pitchFamily="50" charset="-128"/>
                <a:ea typeface="Meiryo UI" panose="020B0604030504040204" pitchFamily="50" charset="-128"/>
              </a:rPr>
              <a:t>大阪のエネルギーを取り巻く状況について</a:t>
            </a:r>
            <a:endParaRPr kumimoji="1" lang="ja-JP" altLang="en-US" sz="36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9" name="サブタイトル 2"/>
          <p:cNvSpPr txBox="1">
            <a:spLocks/>
          </p:cNvSpPr>
          <p:nvPr/>
        </p:nvSpPr>
        <p:spPr bwMode="auto">
          <a:xfrm>
            <a:off x="2411760" y="5445224"/>
            <a:ext cx="43204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kumimoji="1" lang="en-US" altLang="ja-JP" sz="28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2020</a:t>
            </a:r>
            <a:r>
              <a:rPr kumimoji="1" lang="ja-JP" altLang="en-US" sz="28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年</a:t>
            </a:r>
            <a:r>
              <a:rPr kumimoji="1" lang="en-US" altLang="ja-JP" sz="28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1</a:t>
            </a:r>
            <a:r>
              <a:rPr kumimoji="1" lang="ja-JP" altLang="en-US" sz="28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月</a:t>
            </a:r>
            <a:r>
              <a:rPr kumimoji="1" lang="en-US" altLang="ja-JP" sz="28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25</a:t>
            </a:r>
            <a:r>
              <a:rPr kumimoji="1" lang="ja-JP" altLang="en-US" sz="28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rPr>
              <a:t>日</a:t>
            </a:r>
            <a:endParaRPr kumimoji="1" lang="en-US" altLang="ja-JP" sz="28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marL="0" marR="0" lvl="0" indent="0" algn="ctr" defTabSz="914400" eaLnBrk="1" fontAlgn="base" latinLnBrk="0" hangingPunct="1">
              <a:lnSpc>
                <a:spcPct val="100000"/>
              </a:lnSpc>
              <a:spcAft>
                <a:spcPct val="0"/>
              </a:spcAft>
              <a:buClrTx/>
              <a:buSzTx/>
              <a:buFont typeface="Arial" panose="020B0604020202020204" pitchFamily="34" charset="0"/>
              <a:buNone/>
              <a:tabLst/>
              <a:defRPr/>
            </a:pPr>
            <a:r>
              <a:rPr lang="ja-JP" altLang="en-US" sz="2800" kern="0" dirty="0" smtClean="0">
                <a:latin typeface="Meiryo UI" panose="020B0604030504040204" pitchFamily="50" charset="-128"/>
                <a:ea typeface="Meiryo UI" panose="020B0604030504040204" pitchFamily="50" charset="-128"/>
              </a:rPr>
              <a:t>大阪府・大阪市</a:t>
            </a:r>
            <a:endParaRPr kumimoji="1" lang="ja-JP" altLang="en-US" sz="28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endParaRPr>
          </a:p>
        </p:txBody>
      </p:sp>
      <p:sp>
        <p:nvSpPr>
          <p:cNvPr id="10" name="サブタイトル 2"/>
          <p:cNvSpPr txBox="1">
            <a:spLocks/>
          </p:cNvSpPr>
          <p:nvPr/>
        </p:nvSpPr>
        <p:spPr bwMode="auto">
          <a:xfrm>
            <a:off x="7452320" y="116632"/>
            <a:ext cx="1584176" cy="40011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ct val="20000"/>
              </a:spcBef>
              <a:spcAft>
                <a:spcPct val="0"/>
              </a:spcAft>
              <a:buClrTx/>
              <a:buSzTx/>
              <a:buFont typeface="Arial" panose="020B0604020202020204" pitchFamily="34" charset="0"/>
              <a:buNone/>
              <a:tabLst/>
              <a:defRPr/>
            </a:pPr>
            <a:r>
              <a:rPr lang="ja-JP" altLang="en-US" sz="2000" kern="0" dirty="0" smtClean="0">
                <a:latin typeface="Meiryo UI" panose="020B0604030504040204" pitchFamily="50" charset="-128"/>
                <a:ea typeface="Meiryo UI" panose="020B0604030504040204" pitchFamily="50" charset="-128"/>
              </a:rPr>
              <a:t>資料３－２</a:t>
            </a:r>
            <a:endParaRPr kumimoji="1" lang="ja-JP" altLang="en-US" sz="2000" i="0" u="none" strike="noStrike" kern="0" cap="none" spc="0" normalizeH="0" baseline="0" noProof="0" dirty="0" smtClean="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0063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４．災害時における分散型電源の活用</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904656"/>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normAutofit/>
          </a:bodyPr>
          <a:lstStyle/>
          <a:p>
            <a:pPr marL="342900" indent="-342900" algn="just">
              <a:buFont typeface="Meiryo UI" panose="020B0604030504040204" pitchFamily="50" charset="-128"/>
              <a:buChar char="○"/>
            </a:pPr>
            <a:r>
              <a:rPr lang="zh-TW"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zh-TW"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zh-TW"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年台風</a:t>
            </a:r>
            <a:r>
              <a:rPr lang="zh-TW"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zh-TW"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号による強風</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や土砂崩れによる電柱の倒壊等により、関西電力管内で約</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万戸が停電し復旧まで</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週間以上を</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要した</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など、近畿地方を中心に住民生活</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や経済</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活動に大きな影響を</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及ぼした。</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災害時に停電が起きた場合も、コージェネレーションから電気・熱を継続して供給可能</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災害においても、コージェネレーションにより自宅での給湯や携帯電話の充電、病院での医療機能の維持が可能となるなど、生活環境の維持に大きく貢献</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した事例がある。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台風</a:t>
            </a:r>
            <a:r>
              <a:rPr lang="en-US" altLang="ja-JP" sz="2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2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号による停電時の</a:t>
            </a:r>
            <a:r>
              <a:rPr lang="ja-JP" altLang="en-US"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活用例</a:t>
            </a:r>
            <a:r>
              <a:rPr lang="en-US" altLang="ja-JP"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（出典：経済産業省資料）</a:t>
            </a:r>
            <a:endParaRPr lang="ja-JP" altLang="en-US" sz="16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00100" lvl="1" indent="-342900" algn="just">
              <a:buFont typeface="Wingdings" panose="05000000000000000000" pitchFamily="2" charset="2"/>
              <a:buChar char="l"/>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施設（医療施設や老人ホーム等）で産業用コジェネを活用</a:t>
            </a:r>
          </a:p>
          <a:p>
            <a:pPr marL="800100" lvl="1" indent="-342900" algn="just">
              <a:buFont typeface="Wingdings" panose="05000000000000000000" pitchFamily="2" charset="2"/>
              <a:buChar char="l"/>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835</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世帯でエネファームを活用</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9</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4283968" y="4005064"/>
            <a:ext cx="4678904" cy="2593538"/>
          </a:xfrm>
          <a:prstGeom prst="rect">
            <a:avLst/>
          </a:prstGeom>
        </p:spPr>
      </p:pic>
    </p:spTree>
    <p:extLst>
      <p:ext uri="{BB962C8B-B14F-4D97-AF65-F5344CB8AC3E}">
        <p14:creationId xmlns:p14="http://schemas.microsoft.com/office/powerpoint/2010/main" val="1663666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５．電力需給の状況</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2236954"/>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gn="just">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関西エリアにおいては、東日本大震災以降</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電力需給ひっ迫への</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対応として、万が一</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の備えとして計画停電時の対応も準備しつつ、</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節電</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の広報や啓発</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節電</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呼びかけを行ってきた。</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その後、産業</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･業務･家庭の各分野でのさまざまな取組みがなされ、ピークカット</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・ピークシフト</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もかなり実施された</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ことで大きな節電効果が得られたことや、発電所の安定稼働による追加供給力の確保などにより、近年では、需給</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ひっ迫</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（予備率</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未満）</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に至ることはなく、需給は安定</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している状況。</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61841349"/>
              </p:ext>
            </p:extLst>
          </p:nvPr>
        </p:nvGraphicFramePr>
        <p:xfrm>
          <a:off x="395535" y="3115981"/>
          <a:ext cx="8352928" cy="3520440"/>
        </p:xfrm>
        <a:graphic>
          <a:graphicData uri="http://schemas.openxmlformats.org/drawingml/2006/table">
            <a:tbl>
              <a:tblPr firstRow="1" firstCol="1" bandRow="1">
                <a:tableStyleId>{5C22544A-7EE6-4342-B048-85BDC9FD1C3A}</a:tableStyleId>
              </a:tblPr>
              <a:tblGrid>
                <a:gridCol w="2448273">
                  <a:extLst>
                    <a:ext uri="{9D8B030D-6E8A-4147-A177-3AD203B41FA5}">
                      <a16:colId xmlns:a16="http://schemas.microsoft.com/office/drawing/2014/main" val="1240472280"/>
                    </a:ext>
                  </a:extLst>
                </a:gridCol>
                <a:gridCol w="2808312">
                  <a:extLst>
                    <a:ext uri="{9D8B030D-6E8A-4147-A177-3AD203B41FA5}">
                      <a16:colId xmlns:a16="http://schemas.microsoft.com/office/drawing/2014/main" val="1146650461"/>
                    </a:ext>
                  </a:extLst>
                </a:gridCol>
                <a:gridCol w="1800199">
                  <a:extLst>
                    <a:ext uri="{9D8B030D-6E8A-4147-A177-3AD203B41FA5}">
                      <a16:colId xmlns:a16="http://schemas.microsoft.com/office/drawing/2014/main" val="347606841"/>
                    </a:ext>
                  </a:extLst>
                </a:gridCol>
                <a:gridCol w="1296144">
                  <a:extLst>
                    <a:ext uri="{9D8B030D-6E8A-4147-A177-3AD203B41FA5}">
                      <a16:colId xmlns:a16="http://schemas.microsoft.com/office/drawing/2014/main" val="384241976"/>
                    </a:ext>
                  </a:extLst>
                </a:gridCol>
              </a:tblGrid>
              <a:tr h="244480">
                <a:tc>
                  <a:txBody>
                    <a:bodyPr/>
                    <a:lstStyle/>
                    <a:p>
                      <a:pPr algn="just">
                        <a:spcAft>
                          <a:spcPts val="0"/>
                        </a:spcAft>
                      </a:pPr>
                      <a:r>
                        <a:rPr lang="en-US" sz="1050" kern="100" dirty="0">
                          <a:effectLst/>
                          <a:latin typeface="Meiryo UI" panose="020B0604030504040204" pitchFamily="50" charset="-128"/>
                          <a:ea typeface="Meiryo UI" panose="020B0604030504040204" pitchFamily="50" charset="-128"/>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関電エリアの電力需給実績（最大需要、予備率）【括弧内は全国平均（沖縄除き）】</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dirty="0">
                          <a:effectLst/>
                          <a:latin typeface="Meiryo UI" panose="020B0604030504040204" pitchFamily="50" charset="-128"/>
                          <a:ea typeface="Meiryo UI" panose="020B0604030504040204" pitchFamily="50" charset="-128"/>
                        </a:rPr>
                        <a:t>節電</a:t>
                      </a:r>
                      <a:r>
                        <a:rPr lang="ja-JP" sz="1050" kern="100" dirty="0" smtClean="0">
                          <a:effectLst/>
                          <a:latin typeface="Meiryo UI" panose="020B0604030504040204" pitchFamily="50" charset="-128"/>
                          <a:ea typeface="Meiryo UI" panose="020B0604030504040204" pitchFamily="50" charset="-128"/>
                        </a:rPr>
                        <a:t>要請あり</a:t>
                      </a:r>
                      <a:r>
                        <a:rPr lang="ja-JP" sz="1050" kern="100" dirty="0">
                          <a:effectLst/>
                          <a:latin typeface="Meiryo UI" panose="020B0604030504040204" pitchFamily="50" charset="-128"/>
                          <a:ea typeface="Meiryo UI" panose="020B0604030504040204" pitchFamily="50" charset="-128"/>
                        </a:rPr>
                        <a:t>・なし【括弧内は関西以外（沖縄除き）】</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関電原発の稼動台数（○台</a:t>
                      </a:r>
                      <a:r>
                        <a:rPr lang="en-US" sz="1050" kern="100">
                          <a:effectLst/>
                          <a:latin typeface="Meiryo UI" panose="020B0604030504040204" pitchFamily="50" charset="-128"/>
                          <a:ea typeface="Meiryo UI" panose="020B0604030504040204" pitchFamily="50" charset="-128"/>
                        </a:rPr>
                        <a:t>/</a:t>
                      </a:r>
                      <a:r>
                        <a:rPr lang="ja-JP" sz="1050" kern="100">
                          <a:effectLst/>
                          <a:latin typeface="Meiryo UI" panose="020B0604030504040204" pitchFamily="50" charset="-128"/>
                          <a:ea typeface="Meiryo UI" panose="020B0604030504040204" pitchFamily="50" charset="-128"/>
                        </a:rPr>
                        <a:t>○台）</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74918507"/>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2010</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3,095</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ctr">
                        <a:spcAft>
                          <a:spcPts val="0"/>
                        </a:spcAft>
                      </a:pP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１１／１１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2449040570"/>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2010</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2,665</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 －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ctr">
                        <a:spcAft>
                          <a:spcPts val="0"/>
                        </a:spcAft>
                      </a:pPr>
                      <a:r>
                        <a:rPr lang="ja-JP" sz="1050" kern="100" dirty="0">
                          <a:effectLst/>
                          <a:latin typeface="Meiryo UI" panose="020B0604030504040204" pitchFamily="50" charset="-128"/>
                          <a:ea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１１／１１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131080720"/>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2011</a:t>
                      </a:r>
                      <a:r>
                        <a:rPr lang="ja-JP" sz="1050" kern="100">
                          <a:effectLst/>
                          <a:latin typeface="Meiryo UI" panose="020B0604030504040204" pitchFamily="50" charset="-128"/>
                          <a:ea typeface="Meiryo UI" panose="020B0604030504040204" pitchFamily="50" charset="-128"/>
                        </a:rPr>
                        <a:t>年</a:t>
                      </a:r>
                      <a:r>
                        <a:rPr lang="en-US" sz="1050" kern="100">
                          <a:effectLst/>
                          <a:latin typeface="Meiryo UI" panose="020B0604030504040204" pitchFamily="50" charset="-128"/>
                          <a:ea typeface="Meiryo UI" panose="020B0604030504040204" pitchFamily="50" charset="-128"/>
                        </a:rPr>
                        <a:t>3</a:t>
                      </a:r>
                      <a:r>
                        <a:rPr lang="ja-JP" sz="1050" kern="100">
                          <a:effectLst/>
                          <a:latin typeface="Meiryo UI" panose="020B0604030504040204" pitchFamily="50" charset="-128"/>
                          <a:ea typeface="Meiryo UI" panose="020B0604030504040204" pitchFamily="50" charset="-128"/>
                        </a:rPr>
                        <a:t>月（東日本大震災）</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190858673"/>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2011</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2,784</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８／１１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56703478"/>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2011</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2,578</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８／１１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906627988"/>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2012</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2,682</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 【－】</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２／１１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1815295403"/>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2012</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2,432</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10.3%</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２／１１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521672238"/>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2013</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2,816</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4.3%</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２／１１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1482658623"/>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2013</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2,523</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6.7%</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436059481"/>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2014</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2,667</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6.6%</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826287682"/>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2014</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2,484</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5.3%</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０／１１</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2482476186"/>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2015</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2,556</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13.6%</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2694975298"/>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2015</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2,291</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12.6%</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あり【あり】</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１／９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2741707236"/>
                  </a:ext>
                </a:extLst>
              </a:tr>
              <a:tr h="244480">
                <a:tc gridSpan="4">
                  <a:txBody>
                    <a:bodyPr/>
                    <a:lstStyle/>
                    <a:p>
                      <a:pPr algn="just">
                        <a:spcAft>
                          <a:spcPts val="0"/>
                        </a:spcAft>
                      </a:pP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2015</a:t>
                      </a:r>
                      <a:r>
                        <a:rPr lang="ja-JP" sz="1050" kern="100">
                          <a:effectLst/>
                          <a:latin typeface="Meiryo UI" panose="020B0604030504040204" pitchFamily="50" charset="-128"/>
                          <a:ea typeface="Meiryo UI" panose="020B0604030504040204" pitchFamily="50" charset="-128"/>
                        </a:rPr>
                        <a:t>年冬季までは関電個社の数字</a:t>
                      </a:r>
                    </a:p>
                    <a:p>
                      <a:pPr algn="just">
                        <a:spcAft>
                          <a:spcPts val="0"/>
                        </a:spcAft>
                      </a:pP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2016</a:t>
                      </a:r>
                      <a:r>
                        <a:rPr lang="ja-JP" sz="1050" kern="100">
                          <a:effectLst/>
                          <a:latin typeface="Meiryo UI" panose="020B0604030504040204" pitchFamily="50" charset="-128"/>
                          <a:ea typeface="Meiryo UI" panose="020B0604030504040204" pitchFamily="50" charset="-128"/>
                        </a:rPr>
                        <a:t>年夏季以降は「関西エリア」全体の数字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08525078"/>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2016</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2,657</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9.8%</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12.5%</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なし【なし】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2289233281"/>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2016</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2,476</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7.1%</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8.2%</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なし【なし】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０／９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36460735"/>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2017</a:t>
                      </a:r>
                      <a:r>
                        <a:rPr lang="ja-JP" sz="1050" kern="100">
                          <a:effectLst/>
                          <a:latin typeface="Meiryo UI" panose="020B0604030504040204" pitchFamily="50" charset="-128"/>
                          <a:ea typeface="Meiryo UI" panose="020B0604030504040204" pitchFamily="50" charset="-128"/>
                        </a:rPr>
                        <a:t>年夏季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2,638</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8.7%</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15.2%</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なし【なし】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２／９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477260885"/>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2017</a:t>
                      </a:r>
                      <a:r>
                        <a:rPr lang="ja-JP" sz="1050" kern="100">
                          <a:effectLst/>
                          <a:latin typeface="Meiryo UI" panose="020B0604030504040204" pitchFamily="50" charset="-128"/>
                          <a:ea typeface="Meiryo UI" panose="020B0604030504040204" pitchFamily="50" charset="-128"/>
                        </a:rPr>
                        <a:t>年冬季</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2,560</a:t>
                      </a:r>
                      <a:r>
                        <a:rPr lang="ja-JP" sz="1050" kern="100">
                          <a:effectLst/>
                          <a:latin typeface="Meiryo UI" panose="020B0604030504040204" pitchFamily="50" charset="-128"/>
                          <a:ea typeface="Meiryo UI" panose="020B0604030504040204" pitchFamily="50" charset="-128"/>
                        </a:rPr>
                        <a:t>万</a:t>
                      </a:r>
                      <a:r>
                        <a:rPr lang="en-US" sz="1050" kern="100">
                          <a:effectLst/>
                          <a:latin typeface="Meiryo UI" panose="020B0604030504040204" pitchFamily="50" charset="-128"/>
                          <a:ea typeface="Meiryo UI" panose="020B0604030504040204" pitchFamily="50" charset="-128"/>
                        </a:rPr>
                        <a:t>kW</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7.9%</a:t>
                      </a:r>
                      <a:r>
                        <a:rPr lang="ja-JP" sz="1050" kern="100">
                          <a:effectLst/>
                          <a:latin typeface="Meiryo UI" panose="020B0604030504040204" pitchFamily="50" charset="-128"/>
                          <a:ea typeface="Meiryo UI" panose="020B0604030504040204" pitchFamily="50" charset="-128"/>
                        </a:rPr>
                        <a:t>【</a:t>
                      </a:r>
                      <a:r>
                        <a:rPr lang="en-US" sz="1050" kern="100">
                          <a:effectLst/>
                          <a:latin typeface="Meiryo UI" panose="020B0604030504040204" pitchFamily="50" charset="-128"/>
                          <a:ea typeface="Meiryo UI" panose="020B0604030504040204" pitchFamily="50" charset="-128"/>
                        </a:rPr>
                        <a:t>8.2%</a:t>
                      </a:r>
                      <a:r>
                        <a:rPr lang="ja-JP"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なし【なし】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２／９</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205192234"/>
                  </a:ext>
                </a:extLst>
              </a:tr>
              <a:tr h="122240">
                <a:tc>
                  <a:txBody>
                    <a:bodyPr/>
                    <a:lstStyle/>
                    <a:p>
                      <a:pPr algn="just">
                        <a:spcAft>
                          <a:spcPts val="0"/>
                        </a:spcAft>
                      </a:pPr>
                      <a:r>
                        <a:rPr lang="en-US" sz="1050" kern="100">
                          <a:effectLst/>
                          <a:latin typeface="Meiryo UI" panose="020B0604030504040204" pitchFamily="50" charset="-128"/>
                          <a:ea typeface="Meiryo UI" panose="020B0604030504040204" pitchFamily="50" charset="-128"/>
                        </a:rPr>
                        <a:t>2018</a:t>
                      </a:r>
                      <a:r>
                        <a:rPr lang="ja-JP" sz="1050" kern="100">
                          <a:effectLst/>
                          <a:latin typeface="Meiryo UI" panose="020B0604030504040204" pitchFamily="50" charset="-128"/>
                          <a:ea typeface="Meiryo UI" panose="020B0604030504040204" pitchFamily="50" charset="-128"/>
                        </a:rPr>
                        <a:t>年夏季見通し</a:t>
                      </a:r>
                      <a:r>
                        <a:rPr lang="en-US" sz="1050" kern="100">
                          <a:effectLst/>
                          <a:latin typeface="Meiryo UI" panose="020B0604030504040204" pitchFamily="50" charset="-128"/>
                          <a:ea typeface="Meiryo UI" panose="020B0604030504040204" pitchFamily="50" charset="-128"/>
                        </a:rPr>
                        <a:t>(2018</a:t>
                      </a:r>
                      <a:r>
                        <a:rPr lang="ja-JP" sz="1050" kern="100">
                          <a:effectLst/>
                          <a:latin typeface="Meiryo UI" panose="020B0604030504040204" pitchFamily="50" charset="-128"/>
                          <a:ea typeface="Meiryo UI" panose="020B0604030504040204" pitchFamily="50" charset="-128"/>
                        </a:rPr>
                        <a:t>年</a:t>
                      </a:r>
                      <a:r>
                        <a:rPr lang="en-US" sz="1050" kern="100">
                          <a:effectLst/>
                          <a:latin typeface="Meiryo UI" panose="020B0604030504040204" pitchFamily="50" charset="-128"/>
                          <a:ea typeface="Meiryo UI" panose="020B0604030504040204" pitchFamily="50" charset="-128"/>
                        </a:rPr>
                        <a:t>8</a:t>
                      </a:r>
                      <a:r>
                        <a:rPr lang="ja-JP" sz="1050" kern="100">
                          <a:effectLst/>
                          <a:latin typeface="Meiryo UI" panose="020B0604030504040204" pitchFamily="50" charset="-128"/>
                          <a:ea typeface="Meiryo UI" panose="020B0604030504040204" pitchFamily="50" charset="-128"/>
                        </a:rPr>
                        <a:t>月</a:t>
                      </a:r>
                      <a:r>
                        <a:rPr lang="en-US" sz="1050" kern="100">
                          <a:effectLst/>
                          <a:latin typeface="Meiryo UI" panose="020B0604030504040204" pitchFamily="50" charset="-128"/>
                          <a:ea typeface="Meiryo UI" panose="020B0604030504040204" pitchFamily="50" charset="-128"/>
                        </a:rPr>
                        <a:t>)</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en-US" sz="1050" kern="100" dirty="0">
                          <a:effectLst/>
                          <a:latin typeface="Meiryo UI" panose="020B0604030504040204" pitchFamily="50" charset="-128"/>
                          <a:ea typeface="Meiryo UI" panose="020B0604030504040204" pitchFamily="50" charset="-128"/>
                        </a:rPr>
                        <a:t>2,718</a:t>
                      </a:r>
                      <a:r>
                        <a:rPr lang="ja-JP" sz="1050" kern="100" dirty="0">
                          <a:effectLst/>
                          <a:latin typeface="Meiryo UI" panose="020B0604030504040204" pitchFamily="50" charset="-128"/>
                          <a:ea typeface="Meiryo UI" panose="020B0604030504040204" pitchFamily="50" charset="-128"/>
                        </a:rPr>
                        <a:t>万</a:t>
                      </a:r>
                      <a:r>
                        <a:rPr lang="en-US" sz="1050" kern="100" dirty="0">
                          <a:effectLst/>
                          <a:latin typeface="Meiryo UI" panose="020B0604030504040204" pitchFamily="50" charset="-128"/>
                          <a:ea typeface="Meiryo UI" panose="020B0604030504040204" pitchFamily="50" charset="-128"/>
                        </a:rPr>
                        <a:t>kW</a:t>
                      </a:r>
                      <a:r>
                        <a:rPr lang="ja-JP" sz="1050" kern="100" dirty="0" err="1">
                          <a:effectLst/>
                          <a:latin typeface="Meiryo UI" panose="020B0604030504040204" pitchFamily="50" charset="-128"/>
                          <a:ea typeface="Meiryo UI" panose="020B0604030504040204" pitchFamily="50" charset="-128"/>
                        </a:rPr>
                        <a:t>、</a:t>
                      </a:r>
                      <a:r>
                        <a:rPr lang="en-US" sz="1050" kern="100" dirty="0">
                          <a:effectLst/>
                          <a:latin typeface="Meiryo UI" panose="020B0604030504040204" pitchFamily="50" charset="-128"/>
                          <a:ea typeface="Meiryo UI" panose="020B0604030504040204" pitchFamily="50" charset="-128"/>
                        </a:rPr>
                        <a:t>8.4%</a:t>
                      </a:r>
                      <a:r>
                        <a:rPr lang="ja-JP" sz="1050" kern="100" dirty="0">
                          <a:effectLst/>
                          <a:latin typeface="Meiryo UI" panose="020B0604030504040204" pitchFamily="50" charset="-128"/>
                          <a:ea typeface="Meiryo UI" panose="020B0604030504040204" pitchFamily="50" charset="-128"/>
                        </a:rPr>
                        <a:t>【</a:t>
                      </a:r>
                      <a:r>
                        <a:rPr lang="en-US" sz="1050" kern="100" dirty="0">
                          <a:effectLst/>
                          <a:latin typeface="Meiryo UI" panose="020B0604030504040204" pitchFamily="50" charset="-128"/>
                          <a:ea typeface="Meiryo UI" panose="020B0604030504040204" pitchFamily="50" charset="-128"/>
                        </a:rPr>
                        <a:t>6.7%</a:t>
                      </a:r>
                      <a:r>
                        <a:rPr lang="ja-JP" sz="1050" kern="100" dirty="0">
                          <a:effectLst/>
                          <a:latin typeface="Meiryo UI" panose="020B0604030504040204" pitchFamily="50" charset="-128"/>
                          <a:ea typeface="Meiryo UI" panose="020B0604030504040204" pitchFamily="50" charset="-128"/>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a:effectLst/>
                          <a:latin typeface="Meiryo UI" panose="020B0604030504040204" pitchFamily="50" charset="-128"/>
                          <a:ea typeface="Meiryo UI" panose="020B0604030504040204" pitchFamily="50" charset="-128"/>
                        </a:rPr>
                        <a:t>なし【なし】</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tc>
                  <a:txBody>
                    <a:bodyPr/>
                    <a:lstStyle/>
                    <a:p>
                      <a:pPr algn="just">
                        <a:spcAft>
                          <a:spcPts val="0"/>
                        </a:spcAft>
                      </a:pPr>
                      <a:r>
                        <a:rPr lang="ja-JP" sz="1050" kern="100" dirty="0">
                          <a:effectLst/>
                          <a:latin typeface="Meiryo UI" panose="020B0604030504040204" pitchFamily="50" charset="-128"/>
                          <a:ea typeface="Meiryo UI" panose="020B0604030504040204" pitchFamily="50" charset="-128"/>
                        </a:rPr>
                        <a:t>３／９</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51256" marR="51256" marT="0" marB="0"/>
                </a:tc>
                <a:extLst>
                  <a:ext uri="{0D108BD9-81ED-4DB2-BD59-A6C34878D82A}">
                    <a16:rowId xmlns:a16="http://schemas.microsoft.com/office/drawing/2014/main" val="3817818032"/>
                  </a:ext>
                </a:extLst>
              </a:tr>
            </a:tbl>
          </a:graphicData>
        </a:graphic>
      </p:graphicFrame>
      <p:sp>
        <p:nvSpPr>
          <p:cNvPr id="20" name="テキスト ボックス 19"/>
          <p:cNvSpPr txBox="1"/>
          <p:nvPr/>
        </p:nvSpPr>
        <p:spPr>
          <a:xfrm>
            <a:off x="5471592" y="6584681"/>
            <a:ext cx="3672408" cy="307777"/>
          </a:xfrm>
          <a:prstGeom prst="rect">
            <a:avLst/>
          </a:prstGeom>
          <a:noFill/>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rPr>
              <a:t>関西電力提供資料をもとに大阪府作成</a:t>
            </a:r>
            <a:endParaRPr kumimoji="1" lang="ja-JP" altLang="en-US" sz="1400" dirty="0">
              <a:latin typeface="Meiryo UI" panose="020B0604030504040204" pitchFamily="50" charset="-128"/>
              <a:ea typeface="Meiryo UI" panose="020B0604030504040204" pitchFamily="50" charset="-128"/>
            </a:endParaRPr>
          </a:p>
        </p:txBody>
      </p:sp>
      <p:sp>
        <p:nvSpPr>
          <p:cNvPr id="8"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10</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3886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６．電源構成の状況</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100584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gn="just">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エリア別の電源構成（</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）については、関西エリアは、原子力の比率が比較的大きく、太陽光をはじめとする新エネルギー等（再生可能エネルギーを含む）の比率が小さい。</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2"/>
          <a:stretch>
            <a:fillRect/>
          </a:stretch>
        </p:blipFill>
        <p:spPr>
          <a:xfrm>
            <a:off x="1331640" y="2710149"/>
            <a:ext cx="6480720" cy="3978574"/>
          </a:xfrm>
          <a:prstGeom prst="rect">
            <a:avLst/>
          </a:prstGeom>
        </p:spPr>
      </p:pic>
      <p:sp>
        <p:nvSpPr>
          <p:cNvPr id="9"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11</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35587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b="1" smtClean="0">
                <a:solidFill>
                  <a:sysClr val="window" lastClr="FFFFFF"/>
                </a:solidFill>
                <a:latin typeface="Meiryo UI" panose="020B0604030504040204" pitchFamily="50" charset="-128"/>
                <a:ea typeface="Meiryo UI" panose="020B0604030504040204" pitchFamily="50" charset="-128"/>
              </a:rPr>
              <a:t>６．</a:t>
            </a:r>
            <a:r>
              <a:rPr lang="ja-JP" altLang="en-US" sz="3200" b="1" dirty="0" smtClean="0">
                <a:solidFill>
                  <a:sysClr val="window" lastClr="FFFFFF"/>
                </a:solidFill>
                <a:latin typeface="Meiryo UI" panose="020B0604030504040204" pitchFamily="50" charset="-128"/>
                <a:ea typeface="Meiryo UI" panose="020B0604030504040204" pitchFamily="50" charset="-128"/>
              </a:rPr>
              <a:t>電源構成の状況</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100584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gn="just">
              <a:buFont typeface="Meiryo UI" panose="020B0604030504040204" pitchFamily="50" charset="-128"/>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エリア別</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発電電力量（</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）については、関西エリアは、九州や四国とともに原子力の比率が一定ある。また、太陽光をはじめとする新エネルギー等（再生可能エネルギーを含む）の比率が小さい。</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2"/>
          <a:stretch>
            <a:fillRect/>
          </a:stretch>
        </p:blipFill>
        <p:spPr>
          <a:xfrm>
            <a:off x="1098603" y="2469854"/>
            <a:ext cx="6946791" cy="4358802"/>
          </a:xfrm>
          <a:prstGeom prst="rect">
            <a:avLst/>
          </a:prstGeom>
        </p:spPr>
      </p:pic>
      <p:sp>
        <p:nvSpPr>
          <p:cNvPr id="8"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12</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02458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１．エネルギーを取り巻く社会情勢等</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314720"/>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algn="just"/>
            <a:r>
              <a:rPr lang="en-US" altLang="ja-JP"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国際的な</a:t>
            </a:r>
            <a:r>
              <a:rPr lang="ja-JP" altLang="en-US" sz="2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動向</a:t>
            </a:r>
            <a:r>
              <a:rPr lang="en-US" altLang="ja-JP"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の採択</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00100" lvl="1" indent="-342900" algn="just">
              <a:buFont typeface="Arial" panose="020B0604020202020204" pitchFamily="34" charset="0"/>
              <a:buChar cha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国連持続可能な開発サミットの成果文書として採択された「持続</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可能な開発のため</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アジェンダ」において、</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年に向けた、</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の目標と</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のターゲットからなる「</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持続可能な開発</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目標」（</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）が掲げられた。</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パリ協定の発効</a:t>
            </a:r>
          </a:p>
          <a:p>
            <a:pPr marL="800100" lvl="1" indent="-342900" algn="just">
              <a:buFont typeface="Arial" panose="020B0604020202020204" pitchFamily="34" charset="0"/>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世界共通の長期目標として、産業革命前からの平均気温</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の上昇を</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十分低く保つともに、</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に抑える努力を</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追求することを掲げたパリ協定が発効。</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Meiryo UI" panose="020B0604030504040204" pitchFamily="50" charset="-128"/>
              <a:buChar cha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投資の拡大</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00100" lvl="1" indent="-342900" algn="just">
              <a:buFont typeface="Arial" panose="020B0604020202020204" pitchFamily="34" charset="0"/>
              <a:buChar cha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近年、欧米を中心に、環境・社会・ガバナンス要素を投資判断に組み込む</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ESG</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投資が</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拡大</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00100" lvl="1" indent="-342900" algn="just">
              <a:buFont typeface="Arial" panose="020B0604020202020204" pitchFamily="34" charset="0"/>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また、気候変動を巡る投資・金融関連</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のイニシアティブも</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年々増加。</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Meiryo UI" panose="020B0604030504040204" pitchFamily="50" charset="-128"/>
              <a:buChar cha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など国際イニシアティブへの対応</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00100" lvl="1" indent="-342900" algn="just">
              <a:buFont typeface="Arial" panose="020B0604020202020204" pitchFamily="34" charset="0"/>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企業が自らの事業の使用電力を</a:t>
            </a:r>
            <a:r>
              <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％再エネで賄うことを目指す国際的な</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イニシアティブである「</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RE100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など、昨今、グローバル企業の気候変動対策に関する情報開示・評価の国際的な</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イニシアティブの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影響力が高まって</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きている。</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1</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8966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１．エネルギー政策を取り巻く社会情勢等</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5776384"/>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algn="just"/>
            <a:r>
              <a:rPr lang="en-US" altLang="ja-JP"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国内の動向</a:t>
            </a:r>
            <a:r>
              <a:rPr lang="en-US" altLang="ja-JP"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電力</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の改革</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00100" lvl="1" indent="-342900" algn="just">
              <a:buFont typeface="Arial" panose="020B0604020202020204" pitchFamily="34" charset="0"/>
              <a:buChar cha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①広域系統運用の拡大、②小売及び発電の全面自由化、③法的分離の方式による送配電部門の中立性の一層の確保という</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段階からなる改革が進行。</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原子力安全規制の改革</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00100" lvl="1" indent="-342900" algn="just">
              <a:buFont typeface="Arial" panose="020B0604020202020204" pitchFamily="34" charset="0"/>
              <a:buChar char="•"/>
            </a:pPr>
            <a:r>
              <a:rPr lang="ja-JP" altLang="en-US"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原子炉に係る新規制基準の</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制定など、</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原子力安全</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規制を強化。</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長期エネルギー需給見通し（エネルギーミックス）の決定</a:t>
            </a:r>
            <a:endParaRPr lang="en-US" altLang="ja-JP"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00100" lvl="1" indent="-342900" algn="just">
              <a:buFont typeface="Arial" panose="020B0604020202020204" pitchFamily="34" charset="0"/>
              <a:buChar cha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年度）のエネルギー需給構造の見通しを決定。</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エネルギー基本計画</a:t>
            </a:r>
          </a:p>
          <a:p>
            <a:pPr marL="800100" lvl="1" indent="-342900" algn="just">
              <a:buFont typeface="Arial" panose="020B0604020202020204" pitchFamily="34" charset="0"/>
              <a:buChar char="•"/>
            </a:pP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次エネルギー基本計画において、政策の方向性として、再生可能エネルギーの主力電源化に向けた取組みを進めることなどを明記。</a:t>
            </a:r>
            <a:endParaRPr lang="en-US" altLang="ja-JP" sz="2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spcBef>
                <a:spcPts val="600"/>
              </a:spcBef>
              <a:buFont typeface="Meiryo UI" panose="020B0604030504040204" pitchFamily="50" charset="-128"/>
              <a:buChar cha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年６月　</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パリ協定に基づく成長戦略としての長期戦略</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00100" lvl="1" indent="-342900" algn="just">
              <a:buFont typeface="Arial" panose="020B0604020202020204" pitchFamily="34" charset="0"/>
              <a:buChar char="•"/>
            </a:pP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最終到達点としての脱炭素社会を掲げ、それを今世紀後半のできるだけ早い時期に実現する</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ことを目指すことなどを明記。</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lvl="0" indent="-342900" algn="just">
              <a:spcBef>
                <a:spcPts val="600"/>
              </a:spcBef>
              <a:buFont typeface="Meiryo UI" panose="020B0604030504040204" pitchFamily="50" charset="-128"/>
              <a:buChar char="○"/>
            </a:pP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万博の開催</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00100" lvl="1" indent="-342900" algn="just">
              <a:buFont typeface="Arial" panose="020B0604020202020204" pitchFamily="34" charset="0"/>
              <a:buChar cha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」というテーマの</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もと</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社会の</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実験場」</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をコンセプトに</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、先端</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技術など世界の英知を集め、新たなアイデアを創造・</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発信。</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2</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20502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２．エネルギー消費量の推移</a:t>
            </a:r>
            <a:endParaRPr lang="en-US" altLang="ja-JP" sz="3200" b="1" dirty="0" smtClean="0">
              <a:solidFill>
                <a:sysClr val="window" lastClr="FFFFFF"/>
              </a:solidFill>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698071"/>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gn="just">
              <a:buFont typeface="Meiryo UI" panose="020B0604030504040204" pitchFamily="50" charset="-128"/>
              <a:buChar cha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府域におけるエネルギー消費量は減少傾向。電力は全体の</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を占めており、微減傾向。都市ガスは減少傾向。</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689914" y="5949280"/>
            <a:ext cx="3764172" cy="338554"/>
          </a:xfrm>
          <a:prstGeom prst="rect">
            <a:avLst/>
          </a:prstGeom>
        </p:spPr>
        <p:txBody>
          <a:bodyPr wrap="none">
            <a:spAutoFit/>
          </a:bodyPr>
          <a:lstStyle/>
          <a:p>
            <a:r>
              <a:rPr lang="ja-JP" altLang="ja-JP" sz="1600" b="1" dirty="0">
                <a:latin typeface="Meiryo UI" panose="020B0604030504040204" pitchFamily="50" charset="-128"/>
                <a:ea typeface="Meiryo UI" panose="020B0604030504040204" pitchFamily="50" charset="-128"/>
                <a:cs typeface="Times New Roman" panose="02020603050405020304" pitchFamily="18" charset="0"/>
              </a:rPr>
              <a:t>大阪府域におけるエネルギー消費量の推移</a:t>
            </a:r>
            <a:endParaRPr lang="ja-JP" altLang="en-US" sz="16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1285736" y="1678799"/>
            <a:ext cx="6572528" cy="4918575"/>
          </a:xfrm>
          <a:prstGeom prst="rect">
            <a:avLst/>
          </a:prstGeom>
        </p:spPr>
      </p:pic>
      <p:sp>
        <p:nvSpPr>
          <p:cNvPr id="8"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3</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53354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３．府域の再生可能エネルギーの状況</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8"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4</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15" name="角丸四角形 14"/>
          <p:cNvSpPr/>
          <p:nvPr/>
        </p:nvSpPr>
        <p:spPr>
          <a:xfrm>
            <a:off x="95250" y="773291"/>
            <a:ext cx="8988118" cy="100584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algn="just"/>
            <a:r>
              <a:rPr lang="en-US" altLang="ja-JP"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2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域</a:t>
            </a:r>
            <a:r>
              <a:rPr lang="ja-JP" altLang="en-US"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の再生可能エネルギー（発電）の導入ポテンシャル</a:t>
            </a:r>
            <a:r>
              <a:rPr lang="en-US" altLang="ja-JP"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buFont typeface="Meiryo UI" panose="020B0604030504040204" pitchFamily="50" charset="-128"/>
              <a:buChar cha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国等の調査によると、府域の再生可能エネルギー（発電）の導入ポテンシャルは、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1,053</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20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陸上風力が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などとなっている。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80196" y="6370841"/>
            <a:ext cx="4086198"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引用元</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：環境省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「再生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可能エネルギーに関するゾーニング基礎情報」</a:t>
            </a:r>
            <a:endParaRPr lang="zh-CN"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919863" y="1916832"/>
            <a:ext cx="1224136" cy="261610"/>
          </a:xfrm>
          <a:prstGeom prst="rect">
            <a:avLst/>
          </a:prstGeom>
          <a:noFill/>
        </p:spPr>
        <p:txBody>
          <a:bodyPr wrap="square" rtlCol="0">
            <a:spAutoFit/>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単位：</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kW】</a:t>
            </a:r>
            <a:endParaRPr lang="zh-CN"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4141219143"/>
              </p:ext>
            </p:extLst>
          </p:nvPr>
        </p:nvGraphicFramePr>
        <p:xfrm>
          <a:off x="80326" y="2158812"/>
          <a:ext cx="8983346" cy="1899920"/>
        </p:xfrm>
        <a:graphic>
          <a:graphicData uri="http://schemas.openxmlformats.org/drawingml/2006/table">
            <a:tbl>
              <a:tblPr firstRow="1" bandRow="1">
                <a:tableStyleId>{5C22544A-7EE6-4342-B048-85BDC9FD1C3A}</a:tableStyleId>
              </a:tblPr>
              <a:tblGrid>
                <a:gridCol w="1776730">
                  <a:extLst>
                    <a:ext uri="{9D8B030D-6E8A-4147-A177-3AD203B41FA5}">
                      <a16:colId xmlns:a16="http://schemas.microsoft.com/office/drawing/2014/main" val="1337155943"/>
                    </a:ext>
                  </a:extLst>
                </a:gridCol>
                <a:gridCol w="832167">
                  <a:extLst>
                    <a:ext uri="{9D8B030D-6E8A-4147-A177-3AD203B41FA5}">
                      <a16:colId xmlns:a16="http://schemas.microsoft.com/office/drawing/2014/main" val="3796678695"/>
                    </a:ext>
                  </a:extLst>
                </a:gridCol>
                <a:gridCol w="1109980">
                  <a:extLst>
                    <a:ext uri="{9D8B030D-6E8A-4147-A177-3AD203B41FA5}">
                      <a16:colId xmlns:a16="http://schemas.microsoft.com/office/drawing/2014/main" val="1778805910"/>
                    </a:ext>
                  </a:extLst>
                </a:gridCol>
                <a:gridCol w="1109980">
                  <a:extLst>
                    <a:ext uri="{9D8B030D-6E8A-4147-A177-3AD203B41FA5}">
                      <a16:colId xmlns:a16="http://schemas.microsoft.com/office/drawing/2014/main" val="1077335538"/>
                    </a:ext>
                  </a:extLst>
                </a:gridCol>
                <a:gridCol w="698818">
                  <a:extLst>
                    <a:ext uri="{9D8B030D-6E8A-4147-A177-3AD203B41FA5}">
                      <a16:colId xmlns:a16="http://schemas.microsoft.com/office/drawing/2014/main" val="2196552216"/>
                    </a:ext>
                  </a:extLst>
                </a:gridCol>
                <a:gridCol w="844868">
                  <a:extLst>
                    <a:ext uri="{9D8B030D-6E8A-4147-A177-3AD203B41FA5}">
                      <a16:colId xmlns:a16="http://schemas.microsoft.com/office/drawing/2014/main" val="3068948397"/>
                    </a:ext>
                  </a:extLst>
                </a:gridCol>
                <a:gridCol w="821055">
                  <a:extLst>
                    <a:ext uri="{9D8B030D-6E8A-4147-A177-3AD203B41FA5}">
                      <a16:colId xmlns:a16="http://schemas.microsoft.com/office/drawing/2014/main" val="1908445481"/>
                    </a:ext>
                  </a:extLst>
                </a:gridCol>
                <a:gridCol w="698818">
                  <a:extLst>
                    <a:ext uri="{9D8B030D-6E8A-4147-A177-3AD203B41FA5}">
                      <a16:colId xmlns:a16="http://schemas.microsoft.com/office/drawing/2014/main" val="974571782"/>
                    </a:ext>
                  </a:extLst>
                </a:gridCol>
                <a:gridCol w="1090930">
                  <a:extLst>
                    <a:ext uri="{9D8B030D-6E8A-4147-A177-3AD203B41FA5}">
                      <a16:colId xmlns:a16="http://schemas.microsoft.com/office/drawing/2014/main" val="3853754154"/>
                    </a:ext>
                  </a:extLst>
                </a:gridCol>
              </a:tblGrid>
              <a:tr h="370840">
                <a:tc rowSpan="2">
                  <a:txBody>
                    <a:bodyPr/>
                    <a:lstStyle/>
                    <a:p>
                      <a:pPr algn="ctr"/>
                      <a:r>
                        <a:rPr kumimoji="1" lang="en-US" altLang="ja-JP" sz="2000" dirty="0" smtClean="0">
                          <a:latin typeface="Meiryo UI" panose="020B0604030504040204" pitchFamily="50" charset="-128"/>
                          <a:ea typeface="Meiryo UI" panose="020B0604030504040204" pitchFamily="50" charset="-128"/>
                        </a:rPr>
                        <a:t>【</a:t>
                      </a:r>
                      <a:r>
                        <a:rPr kumimoji="1" lang="ja-JP" altLang="en-US" sz="2000" dirty="0" smtClean="0">
                          <a:latin typeface="Meiryo UI" panose="020B0604030504040204" pitchFamily="50" charset="-128"/>
                          <a:ea typeface="Meiryo UI" panose="020B0604030504040204" pitchFamily="50" charset="-128"/>
                        </a:rPr>
                        <a:t>発電</a:t>
                      </a:r>
                      <a:r>
                        <a:rPr kumimoji="1" lang="en-US" altLang="ja-JP" sz="2000" dirty="0" smtClean="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gridSpan="3">
                  <a:txBody>
                    <a:bodyPr/>
                    <a:lstStyle/>
                    <a:p>
                      <a:pPr algn="ctr"/>
                      <a:r>
                        <a:rPr kumimoji="1" lang="ja-JP" altLang="en-US" sz="1600" dirty="0" smtClean="0">
                          <a:latin typeface="Meiryo UI" panose="020B0604030504040204" pitchFamily="50" charset="-128"/>
                          <a:ea typeface="Meiryo UI" panose="020B0604030504040204" pitchFamily="50" charset="-128"/>
                        </a:rPr>
                        <a:t>太陽光</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61BDCF"/>
                    </a:solidFill>
                  </a:tcPr>
                </a:tc>
                <a:tc hMerge="1">
                  <a:txBody>
                    <a:bodyPr/>
                    <a:lstStyle/>
                    <a:p>
                      <a:pPr algn="ctr"/>
                      <a:endParaRPr kumimoji="1" lang="en-US" altLang="ja-JP" dirty="0" smtClean="0">
                        <a:latin typeface="Meiryo UI" panose="020B0604030504040204" pitchFamily="50" charset="-128"/>
                        <a:ea typeface="Meiryo UI" panose="020B0604030504040204" pitchFamily="50" charset="-128"/>
                      </a:endParaRPr>
                    </a:p>
                  </a:txBody>
                  <a:tcPr anchor="ctr">
                    <a:solidFill>
                      <a:srgbClr val="61BDCF"/>
                    </a:solidFill>
                  </a:tcPr>
                </a:tc>
                <a:tc hMerge="1">
                  <a:txBody>
                    <a:bodyPr/>
                    <a:lstStyle/>
                    <a:p>
                      <a:pPr algn="ctr"/>
                      <a:endParaRPr kumimoji="1" lang="en-US" altLang="ja-JP" dirty="0" smtClean="0">
                        <a:latin typeface="Meiryo UI" panose="020B0604030504040204" pitchFamily="50" charset="-128"/>
                        <a:ea typeface="Meiryo UI" panose="020B0604030504040204" pitchFamily="50" charset="-128"/>
                      </a:endParaRPr>
                    </a:p>
                  </a:txBody>
                  <a:tcPr anchor="ctr">
                    <a:solidFill>
                      <a:srgbClr val="61BDCF"/>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陸上</a:t>
                      </a:r>
                      <a:endParaRPr kumimoji="1" lang="en-US" altLang="ja-JP" sz="16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風力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rPr>
                        <a:t>洋上</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風力</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rPr>
                        <a:t>中小</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水力</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rPr>
                        <a:t>地熱</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rowSpan="2">
                  <a:txBody>
                    <a:bodyPr/>
                    <a:lstStyle/>
                    <a:p>
                      <a:pPr algn="ctr"/>
                      <a:r>
                        <a:rPr kumimoji="1" lang="ja-JP" altLang="en-US" sz="1600" dirty="0" smtClean="0">
                          <a:latin typeface="Meiryo UI" panose="020B0604030504040204" pitchFamily="50" charset="-128"/>
                          <a:ea typeface="Meiryo UI" panose="020B0604030504040204" pitchFamily="50" charset="-128"/>
                        </a:rPr>
                        <a:t>バイオマス</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extLst>
                  <a:ext uri="{0D108BD9-81ED-4DB2-BD59-A6C34878D82A}">
                    <a16:rowId xmlns:a16="http://schemas.microsoft.com/office/drawing/2014/main" val="3989334357"/>
                  </a:ext>
                </a:extLst>
              </a:tr>
              <a:tr h="370840">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solidFill>
                      <a:srgbClr val="61BDCF"/>
                    </a:solidFill>
                  </a:tcPr>
                </a:tc>
                <a:tc>
                  <a:txBody>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合計</a:t>
                      </a:r>
                      <a:endParaRPr kumimoji="1" lang="en-US" altLang="ja-JP" sz="1600" b="1" dirty="0" smtClean="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a:txBody>
                    <a:bodyPr/>
                    <a:lstStyle/>
                    <a:p>
                      <a:pPr algn="ctr"/>
                      <a:r>
                        <a:rPr kumimoji="1" lang="en-US" altLang="ja-JP" sz="1400" dirty="0" smtClean="0">
                          <a:solidFill>
                            <a:schemeClr val="bg1"/>
                          </a:solidFill>
                          <a:latin typeface="Meiryo UI" panose="020B0604030504040204" pitchFamily="50" charset="-128"/>
                          <a:ea typeface="Meiryo UI" panose="020B0604030504040204" pitchFamily="50" charset="-128"/>
                        </a:rPr>
                        <a:t>(</a:t>
                      </a:r>
                      <a:r>
                        <a:rPr kumimoji="1" lang="ja-JP" altLang="en-US" sz="1400" dirty="0" smtClean="0">
                          <a:solidFill>
                            <a:schemeClr val="bg1"/>
                          </a:solidFill>
                          <a:latin typeface="Meiryo UI" panose="020B0604030504040204" pitchFamily="50" charset="-128"/>
                          <a:ea typeface="Meiryo UI" panose="020B0604030504040204" pitchFamily="50" charset="-128"/>
                        </a:rPr>
                        <a:t>住宅用等</a:t>
                      </a:r>
                      <a:r>
                        <a:rPr kumimoji="1" lang="en-US" altLang="ja-JP" sz="1400" dirty="0" smtClean="0">
                          <a:solidFill>
                            <a:schemeClr val="bg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a:txBody>
                    <a:bodyPr/>
                    <a:lstStyle/>
                    <a:p>
                      <a:pPr algn="ctr"/>
                      <a:r>
                        <a:rPr kumimoji="1" lang="en-US" altLang="ja-JP" sz="1400" dirty="0" smtClean="0">
                          <a:solidFill>
                            <a:schemeClr val="bg1"/>
                          </a:solidFill>
                          <a:latin typeface="Meiryo UI" panose="020B0604030504040204" pitchFamily="50" charset="-128"/>
                          <a:ea typeface="Meiryo UI" panose="020B0604030504040204" pitchFamily="50" charset="-128"/>
                        </a:rPr>
                        <a:t>(</a:t>
                      </a:r>
                      <a:r>
                        <a:rPr kumimoji="1" lang="ja-JP" altLang="en-US" sz="1400" dirty="0" smtClean="0">
                          <a:solidFill>
                            <a:schemeClr val="bg1"/>
                          </a:solidFill>
                          <a:latin typeface="Meiryo UI" panose="020B0604030504040204" pitchFamily="50" charset="-128"/>
                          <a:ea typeface="Meiryo UI" panose="020B0604030504040204" pitchFamily="50" charset="-128"/>
                        </a:rPr>
                        <a:t>公共系等</a:t>
                      </a:r>
                      <a:r>
                        <a:rPr kumimoji="1" lang="en-US" altLang="ja-JP" sz="1400" dirty="0" smtClean="0">
                          <a:solidFill>
                            <a:schemeClr val="bg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vMerge="1">
                  <a:txBody>
                    <a:bodyPr/>
                    <a:lstStyle/>
                    <a:p>
                      <a:pPr algn="ct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solidFill>
                      <a:srgbClr val="61BDCF"/>
                    </a:solidFill>
                  </a:tcPr>
                </a:tc>
                <a:tc vMerge="1">
                  <a:txBody>
                    <a:bodyPr/>
                    <a:lstStyle/>
                    <a:p>
                      <a:pPr algn="ctr"/>
                      <a:endParaRPr kumimoji="1" lang="en-US" altLang="ja-JP" dirty="0" smtClean="0">
                        <a:latin typeface="Meiryo UI" panose="020B0604030504040204" pitchFamily="50" charset="-128"/>
                        <a:ea typeface="Meiryo UI" panose="020B0604030504040204" pitchFamily="50" charset="-128"/>
                      </a:endParaRPr>
                    </a:p>
                  </a:txBody>
                  <a:tcPr anchor="ctr">
                    <a:solidFill>
                      <a:srgbClr val="61BDCF"/>
                    </a:solidFill>
                  </a:tcPr>
                </a:tc>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nchor="ctr">
                    <a:solidFill>
                      <a:srgbClr val="61BDCF"/>
                    </a:solidFill>
                  </a:tcPr>
                </a:tc>
                <a:tc vMerge="1">
                  <a:txBody>
                    <a:bodyPr/>
                    <a:lstStyle/>
                    <a:p>
                      <a:endParaRPr kumimoji="1" lang="ja-JP" altLang="en-US"/>
                    </a:p>
                  </a:txBody>
                  <a:tcPr/>
                </a:tc>
                <a:extLst>
                  <a:ext uri="{0D108BD9-81ED-4DB2-BD59-A6C34878D82A}">
                    <a16:rowId xmlns:a16="http://schemas.microsoft.com/office/drawing/2014/main" val="2696089675"/>
                  </a:ext>
                </a:extLst>
              </a:tr>
              <a:tr h="553767">
                <a:tc>
                  <a:txBody>
                    <a:bodyPr/>
                    <a:lstStyle/>
                    <a:p>
                      <a:pPr algn="ctr"/>
                      <a:r>
                        <a:rPr kumimoji="1" lang="ja-JP" altLang="en-US" sz="1600" dirty="0" smtClean="0">
                          <a:latin typeface="Meiryo UI" panose="020B0604030504040204" pitchFamily="50" charset="-128"/>
                          <a:ea typeface="Meiryo UI" panose="020B0604030504040204" pitchFamily="50" charset="-128"/>
                        </a:rPr>
                        <a:t>導入</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ポテンシャル</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１</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600" dirty="0" smtClean="0">
                          <a:latin typeface="Meiryo UI" panose="020B0604030504040204" pitchFamily="50" charset="-128"/>
                          <a:ea typeface="Meiryo UI" panose="020B0604030504040204" pitchFamily="50" charset="-128"/>
                        </a:rPr>
                        <a:t>1,053</a:t>
                      </a: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２</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rPr>
                        <a:t>(730)</a:t>
                      </a: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２</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dirty="0" smtClean="0">
                          <a:latin typeface="Meiryo UI" panose="020B0604030504040204" pitchFamily="50" charset="-128"/>
                          <a:ea typeface="Meiryo UI" panose="020B0604030504040204" pitchFamily="50" charset="-128"/>
                        </a:rPr>
                        <a:t>(323)</a:t>
                      </a: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２</a:t>
                      </a:r>
                      <a:endParaRPr kumimoji="1" lang="en-US" altLang="ja-JP" sz="105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31</a:t>
                      </a:r>
                      <a:endPar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latin typeface="Meiryo UI" panose="020B0604030504040204" pitchFamily="50" charset="-128"/>
                          <a:ea typeface="Meiryo UI" panose="020B0604030504040204" pitchFamily="50" charset="-128"/>
                        </a:rPr>
                        <a:t>関西全体</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200" dirty="0" smtClean="0">
                          <a:latin typeface="Meiryo UI" panose="020B0604030504040204" pitchFamily="50" charset="-128"/>
                          <a:ea typeface="Meiryo UI" panose="020B0604030504040204" pitchFamily="50" charset="-128"/>
                        </a:rPr>
                        <a:t>(2,540)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eiryo UI" panose="020B0604030504040204" pitchFamily="50" charset="-128"/>
                          <a:ea typeface="Meiryo UI" panose="020B0604030504040204" pitchFamily="50" charset="-128"/>
                        </a:rPr>
                        <a:t>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３</a:t>
                      </a:r>
                      <a:endParaRPr kumimoji="1" lang="ja-JP" altLang="en-US"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rPr>
                        <a:t>未推計</a:t>
                      </a:r>
                      <a:endParaRPr kumimoji="1" lang="en-US" altLang="ja-JP" sz="14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148131"/>
                  </a:ext>
                </a:extLst>
              </a:tr>
              <a:tr h="370840">
                <a:tc>
                  <a:txBody>
                    <a:bodyPr/>
                    <a:lstStyle/>
                    <a:p>
                      <a:pPr algn="ct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参考</a:t>
                      </a:r>
                      <a:r>
                        <a:rPr kumimoji="1" lang="en-US" altLang="ja-JP" sz="1600" dirty="0" smtClean="0">
                          <a:latin typeface="Meiryo UI" panose="020B0604030504040204" pitchFamily="50" charset="-128"/>
                          <a:ea typeface="Meiryo UI" panose="020B0604030504040204" pitchFamily="50" charset="-128"/>
                        </a:rPr>
                        <a:t>】2018</a:t>
                      </a:r>
                      <a:r>
                        <a:rPr kumimoji="1" lang="ja-JP" altLang="en-US" sz="1600" dirty="0" smtClean="0">
                          <a:latin typeface="Meiryo UI" panose="020B0604030504040204" pitchFamily="50" charset="-128"/>
                          <a:ea typeface="Meiryo UI" panose="020B0604030504040204" pitchFamily="50" charset="-128"/>
                        </a:rPr>
                        <a:t>年度</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導入状況</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４</a:t>
                      </a:r>
                      <a:endParaRPr kumimoji="1" lang="ja-JP" altLang="en-US" sz="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en-US" altLang="ja-JP" sz="1600" dirty="0" smtClean="0">
                          <a:latin typeface="Meiryo UI" panose="020B0604030504040204" pitchFamily="50" charset="-128"/>
                          <a:ea typeface="Meiryo UI" panose="020B0604030504040204" pitchFamily="50" charset="-128"/>
                        </a:rPr>
                        <a:t>97.2</a:t>
                      </a:r>
                      <a:endParaRPr kumimoji="1" lang="en-US" altLang="ja-JP" sz="1050" dirty="0" smtClean="0">
                        <a:latin typeface="Meiryo UI" panose="020B0604030504040204" pitchFamily="50" charset="-128"/>
                        <a:ea typeface="Meiryo UI" panose="020B0604030504040204" pitchFamily="50" charset="-128"/>
                      </a:endParaRP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５</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０</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rPr>
                        <a:t>０</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0.1</a:t>
                      </a: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３</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rPr>
                        <a:t>０</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11.8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09794"/>
                  </a:ext>
                </a:extLst>
              </a:tr>
            </a:tbl>
          </a:graphicData>
        </a:graphic>
      </p:graphicFrame>
      <p:sp>
        <p:nvSpPr>
          <p:cNvPr id="10" name="テキスト ボックス 9"/>
          <p:cNvSpPr txBox="1"/>
          <p:nvPr/>
        </p:nvSpPr>
        <p:spPr>
          <a:xfrm>
            <a:off x="-17852" y="4143113"/>
            <a:ext cx="9081524" cy="2092881"/>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　エネルギーの採取・利用に関する種々の制約要因による設置の可否を考慮したエネルギー資源量であり、事業採算性など経済的要因等を考慮していない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数値。推計方法等の詳細については、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引用元の環境省「再生可能エネルギーに関するゾーニング基礎情報」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をご参照ください。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　数値は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引用元の環境省「再生可能エネルギーに関するゾーニング基礎情報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」の導入ポテンシャル（レベル３）から抜粋。合計値は四捨五入で合致しない</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可能性があります。内訳の「住宅用等」及び「公共系等」の区分は下記のとおり</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・「住宅用等」：商業施設、宿泊施設、戸建て住宅用等、大規模共同住宅・オフィスビル、中規模共同住宅</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・「公共系等」：公共系建築物、発電所・工場・物流施設、低・未利用地。耕作放棄地</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「導入ポテンシャル」は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河川部」及び「農業用水路」におけるもので、「</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年度導入状況」は府関係施設及び市有施設の配水場等における導入状況</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（府独自集計）を記載</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４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経済</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産業省の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FIT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公表データ（</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年３月末時点）から抜粋。バイオマス発電については、「バイオマス比率考慮あり</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」の数値を掲載</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経済産業省の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FIT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公表データ等による府独自集計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08538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３．府域の再生可能エネルギーの状況</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8"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5</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15" name="角丸四角形 14"/>
          <p:cNvSpPr/>
          <p:nvPr/>
        </p:nvSpPr>
        <p:spPr>
          <a:xfrm>
            <a:off x="95250" y="773291"/>
            <a:ext cx="8988118" cy="1313624"/>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algn="just"/>
            <a:r>
              <a:rPr lang="en-US" altLang="ja-JP"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2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域</a:t>
            </a:r>
            <a:r>
              <a:rPr lang="ja-JP" altLang="en-US"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の再生可能エネルギー（</a:t>
            </a:r>
            <a:r>
              <a:rPr lang="ja-JP" altLang="en-US" sz="20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熱</a:t>
            </a:r>
            <a:r>
              <a:rPr lang="ja-JP" altLang="en-US"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）の導入ポテンシャル</a:t>
            </a:r>
            <a:r>
              <a:rPr lang="en-US" altLang="ja-JP"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342900" indent="-342900" algn="just">
              <a:buFont typeface="Meiryo UI" panose="020B0604030504040204" pitchFamily="50" charset="-128"/>
              <a:buChar cha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国等の調査によると、府域の再生可能エネルギー（熱）の導入ポテンシャルは、太陽熱が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TJ/</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年、地中</a:t>
            </a:r>
            <a:r>
              <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熱</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TJ/</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年、バイオマスが</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124.3TJ/</a:t>
            </a:r>
            <a:r>
              <a:rPr lang="ja-JP" altLang="en-US" sz="2000" kern="1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年など</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となっている。</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717107738"/>
              </p:ext>
            </p:extLst>
          </p:nvPr>
        </p:nvGraphicFramePr>
        <p:xfrm>
          <a:off x="739452" y="2408261"/>
          <a:ext cx="7665092" cy="1801582"/>
        </p:xfrm>
        <a:graphic>
          <a:graphicData uri="http://schemas.openxmlformats.org/drawingml/2006/table">
            <a:tbl>
              <a:tblPr firstRow="1" bandRow="1">
                <a:tableStyleId>{5C22544A-7EE6-4342-B048-85BDC9FD1C3A}</a:tableStyleId>
              </a:tblPr>
              <a:tblGrid>
                <a:gridCol w="1438592">
                  <a:extLst>
                    <a:ext uri="{9D8B030D-6E8A-4147-A177-3AD203B41FA5}">
                      <a16:colId xmlns:a16="http://schemas.microsoft.com/office/drawing/2014/main" val="1337155943"/>
                    </a:ext>
                  </a:extLst>
                </a:gridCol>
                <a:gridCol w="977583">
                  <a:extLst>
                    <a:ext uri="{9D8B030D-6E8A-4147-A177-3AD203B41FA5}">
                      <a16:colId xmlns:a16="http://schemas.microsoft.com/office/drawing/2014/main" val="2196552216"/>
                    </a:ext>
                  </a:extLst>
                </a:gridCol>
                <a:gridCol w="1000445">
                  <a:extLst>
                    <a:ext uri="{9D8B030D-6E8A-4147-A177-3AD203B41FA5}">
                      <a16:colId xmlns:a16="http://schemas.microsoft.com/office/drawing/2014/main" val="608755194"/>
                    </a:ext>
                  </a:extLst>
                </a:gridCol>
                <a:gridCol w="1224136">
                  <a:extLst>
                    <a:ext uri="{9D8B030D-6E8A-4147-A177-3AD203B41FA5}">
                      <a16:colId xmlns:a16="http://schemas.microsoft.com/office/drawing/2014/main" val="2672280739"/>
                    </a:ext>
                  </a:extLst>
                </a:gridCol>
                <a:gridCol w="1008112">
                  <a:extLst>
                    <a:ext uri="{9D8B030D-6E8A-4147-A177-3AD203B41FA5}">
                      <a16:colId xmlns:a16="http://schemas.microsoft.com/office/drawing/2014/main" val="496204138"/>
                    </a:ext>
                  </a:extLst>
                </a:gridCol>
                <a:gridCol w="1008112">
                  <a:extLst>
                    <a:ext uri="{9D8B030D-6E8A-4147-A177-3AD203B41FA5}">
                      <a16:colId xmlns:a16="http://schemas.microsoft.com/office/drawing/2014/main" val="659526730"/>
                    </a:ext>
                  </a:extLst>
                </a:gridCol>
                <a:gridCol w="1008112">
                  <a:extLst>
                    <a:ext uri="{9D8B030D-6E8A-4147-A177-3AD203B41FA5}">
                      <a16:colId xmlns:a16="http://schemas.microsoft.com/office/drawing/2014/main" val="504083101"/>
                    </a:ext>
                  </a:extLst>
                </a:gridCol>
              </a:tblGrid>
              <a:tr h="741680">
                <a:tc>
                  <a:txBody>
                    <a:bodyPr/>
                    <a:lstStyle/>
                    <a:p>
                      <a:pPr algn="ct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熱</a:t>
                      </a:r>
                      <a:r>
                        <a:rPr kumimoji="1" lang="en-US" altLang="ja-JP"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太陽熱</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地中熱</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バイオマス</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下水熱</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温泉熱</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雪氷熱</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rgbClr val="61BDCF"/>
                    </a:solidFill>
                  </a:tcPr>
                </a:tc>
                <a:extLst>
                  <a:ext uri="{0D108BD9-81ED-4DB2-BD59-A6C34878D82A}">
                    <a16:rowId xmlns:a16="http://schemas.microsoft.com/office/drawing/2014/main" val="1470622464"/>
                  </a:ext>
                </a:extLst>
              </a:tr>
              <a:tr h="279059">
                <a:tc>
                  <a:txBody>
                    <a:bodyPr/>
                    <a:lstStyle/>
                    <a:p>
                      <a:pPr algn="ctr"/>
                      <a:r>
                        <a:rPr kumimoji="1" lang="ja-JP" altLang="en-US" dirty="0" smtClean="0">
                          <a:solidFill>
                            <a:schemeClr val="bg1"/>
                          </a:solidFill>
                          <a:latin typeface="Meiryo UI" panose="020B0604030504040204" pitchFamily="50" charset="-128"/>
                          <a:ea typeface="Meiryo UI" panose="020B0604030504040204" pitchFamily="50" charset="-128"/>
                        </a:rPr>
                        <a:t>単位</a:t>
                      </a:r>
                      <a:endParaRPr kumimoji="1" lang="ja-JP" altLang="en-US"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bg1"/>
                          </a:solidFill>
                          <a:latin typeface="Meiryo UI" panose="020B0604030504040204" pitchFamily="50" charset="-128"/>
                          <a:ea typeface="Meiryo UI" panose="020B0604030504040204" pitchFamily="50" charset="-128"/>
                        </a:rPr>
                        <a:t>万</a:t>
                      </a:r>
                      <a:r>
                        <a:rPr kumimoji="1" lang="en-US" altLang="ja-JP" sz="1400" dirty="0" smtClean="0">
                          <a:solidFill>
                            <a:schemeClr val="bg1"/>
                          </a:solidFill>
                          <a:latin typeface="Meiryo UI" panose="020B0604030504040204" pitchFamily="50" charset="-128"/>
                          <a:ea typeface="Meiryo UI" panose="020B0604030504040204" pitchFamily="50" charset="-128"/>
                        </a:rPr>
                        <a:t>TJ/</a:t>
                      </a:r>
                      <a:r>
                        <a:rPr kumimoji="1" lang="ja-JP" altLang="en-US" sz="1400" dirty="0" smtClean="0">
                          <a:solidFill>
                            <a:schemeClr val="bg1"/>
                          </a:solidFill>
                          <a:latin typeface="Meiryo UI" panose="020B0604030504040204" pitchFamily="50" charset="-128"/>
                          <a:ea typeface="Meiryo UI" panose="020B0604030504040204" pitchFamily="50" charset="-128"/>
                        </a:rPr>
                        <a:t>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endParaRPr kumimoji="1" lang="ja-JP"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bg1"/>
                          </a:solidFill>
                          <a:latin typeface="Meiryo UI" panose="020B0604030504040204" pitchFamily="50" charset="-128"/>
                          <a:ea typeface="Meiryo UI" panose="020B0604030504040204" pitchFamily="50" charset="-128"/>
                        </a:rPr>
                        <a:t>TJ/</a:t>
                      </a:r>
                      <a:r>
                        <a:rPr kumimoji="1" lang="ja-JP" altLang="en-US" sz="1400" dirty="0" smtClean="0">
                          <a:solidFill>
                            <a:schemeClr val="bg1"/>
                          </a:solidFill>
                          <a:latin typeface="Meiryo UI" panose="020B0604030504040204" pitchFamily="50" charset="-128"/>
                          <a:ea typeface="Meiryo UI" panose="020B0604030504040204" pitchFamily="50" charset="-128"/>
                        </a:rPr>
                        <a:t>年</a:t>
                      </a:r>
                      <a:endParaRPr kumimoji="1" lang="en-US" altLang="ja-JP" sz="1400" dirty="0" smtClean="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rgbClr val="61BDC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89334357"/>
                  </a:ext>
                </a:extLst>
              </a:tr>
              <a:tr h="694142">
                <a:tc>
                  <a:txBody>
                    <a:bodyPr/>
                    <a:lstStyle/>
                    <a:p>
                      <a:pPr algn="ctr"/>
                      <a:r>
                        <a:rPr kumimoji="1" lang="ja-JP" altLang="en-US" sz="1600" dirty="0" smtClean="0">
                          <a:latin typeface="Meiryo UI" panose="020B0604030504040204" pitchFamily="50" charset="-128"/>
                          <a:ea typeface="Meiryo UI" panose="020B0604030504040204" pitchFamily="50" charset="-128"/>
                        </a:rPr>
                        <a:t>導入</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ポテンシャル</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１</a:t>
                      </a:r>
                      <a:endParaRPr kumimoji="1" lang="en-US" altLang="ja-JP" sz="1600" dirty="0" smtClean="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26.2</a:t>
                      </a: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124.3</a:t>
                      </a: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３</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smtClean="0">
                          <a:latin typeface="Meiryo UI" panose="020B0604030504040204" pitchFamily="50" charset="-128"/>
                          <a:ea typeface="Meiryo UI" panose="020B0604030504040204" pitchFamily="50" charset="-128"/>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148131"/>
                  </a:ext>
                </a:extLst>
              </a:tr>
            </a:tbl>
          </a:graphicData>
        </a:graphic>
      </p:graphicFrame>
      <p:sp>
        <p:nvSpPr>
          <p:cNvPr id="9" name="テキスト ボックス 8"/>
          <p:cNvSpPr txBox="1"/>
          <p:nvPr/>
        </p:nvSpPr>
        <p:spPr>
          <a:xfrm>
            <a:off x="1738552" y="5675763"/>
            <a:ext cx="7344816"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引用元</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：環境省</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「再生</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可能エネルギーに関するゾーニング基礎情報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」、「緑の分権改革推進会議 第四分科会報告書」から作成</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8722" y="4412349"/>
            <a:ext cx="9081524" cy="1092607"/>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　各項目の引用元は以下のとおり</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・「太陽熱」「地中熱」</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環境省</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「再生可能エネルギーに関するゾーニング基礎情報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」から抜粋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・「バイオマス」「下水熱」「温泉熱」「雪氷熱</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」：「緑の分権改革推進会議 第四分科会報告書</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」（シナリオ１）から抜粋</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　数値は</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引用元の環境省「再生可能エネルギーに関するゾーニング基礎情報</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」の導入ポテンシャル（レベル３）から抜粋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バイオマスの内訳は、「林地残材」「製材所廃材」「公園剪定枝」「農業残渣」「畜産廃棄物」の合計</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4693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３．府域の再生可能エネルギーの状況</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95250" y="773291"/>
            <a:ext cx="3479861" cy="39029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algn="just"/>
            <a:r>
              <a:rPr lang="en-US" altLang="ja-JP"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太陽光発電の主な導入事例</a:t>
            </a:r>
            <a:r>
              <a:rPr lang="en-US" altLang="ja-JP"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6</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939487" y="5314064"/>
            <a:ext cx="3929638" cy="1112239"/>
          </a:xfrm>
          <a:prstGeom prst="rect">
            <a:avLst/>
          </a:prstGeom>
          <a:ln>
            <a:solidFill>
              <a:schemeClr val="accent1"/>
            </a:solidFill>
          </a:ln>
        </p:spPr>
      </p:pic>
      <p:sp>
        <p:nvSpPr>
          <p:cNvPr id="7" name="角丸四角形 6"/>
          <p:cNvSpPr/>
          <p:nvPr/>
        </p:nvSpPr>
        <p:spPr>
          <a:xfrm>
            <a:off x="5535090" y="6426303"/>
            <a:ext cx="3219850" cy="383426"/>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岸和田市傍示池の太陽光発電設備（約１</a:t>
            </a:r>
            <a:r>
              <a:rPr lang="en-US" altLang="ja-JP" sz="1100" kern="100" dirty="0" smtClean="0">
                <a:solidFill>
                  <a:prstClr val="black"/>
                </a:solidFill>
                <a:latin typeface="Meiryo UI" pitchFamily="50" charset="-128"/>
                <a:ea typeface="Meiryo UI" pitchFamily="50" charset="-128"/>
                <a:cs typeface="Meiryo UI" pitchFamily="50" charset="-128"/>
              </a:rPr>
              <a:t>MW</a:t>
            </a:r>
            <a:r>
              <a:rPr lang="ja-JP" altLang="en-US" sz="1100" kern="100" dirty="0" smtClean="0">
                <a:solidFill>
                  <a:prstClr val="black"/>
                </a:solidFill>
                <a:latin typeface="Meiryo UI" pitchFamily="50" charset="-128"/>
                <a:ea typeface="Meiryo UI" pitchFamily="50" charset="-128"/>
                <a:cs typeface="Meiryo UI" pitchFamily="50" charset="-128"/>
              </a:rPr>
              <a:t>）</a:t>
            </a:r>
            <a:endParaRPr lang="en-US" altLang="ja-JP" sz="110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ドリームソーラーフロート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神於山</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12" name="テキスト ボックス 11"/>
          <p:cNvSpPr txBox="1"/>
          <p:nvPr/>
        </p:nvSpPr>
        <p:spPr>
          <a:xfrm>
            <a:off x="693603" y="3753917"/>
            <a:ext cx="2218918" cy="261610"/>
          </a:xfrm>
          <a:prstGeom prst="rect">
            <a:avLst/>
          </a:prstGeom>
          <a:noFill/>
        </p:spPr>
        <p:txBody>
          <a:bodyPr wrap="square" rtlCol="0">
            <a:spAutoFit/>
          </a:bodyPr>
          <a:lstStyle/>
          <a:p>
            <a:pPr algn="ctr"/>
            <a:r>
              <a:rPr lang="zh-CN" altLang="en-US" sz="1100" dirty="0" smtClean="0">
                <a:latin typeface="Meiryo UI" panose="020B0604030504040204" pitchFamily="50" charset="-128"/>
                <a:ea typeface="Meiryo UI" panose="020B0604030504040204" pitchFamily="50" charset="-128"/>
                <a:cs typeface="Meiryo UI" panose="020B0604030504040204" pitchFamily="50" charset="-128"/>
              </a:rPr>
              <a:t>府立</a:t>
            </a:r>
            <a:r>
              <a:rPr lang="zh-CN" altLang="en-US" sz="1100" dirty="0">
                <a:latin typeface="Meiryo UI" panose="020B0604030504040204" pitchFamily="50" charset="-128"/>
                <a:ea typeface="Meiryo UI" panose="020B0604030504040204" pitchFamily="50" charset="-128"/>
                <a:cs typeface="Meiryo UI" panose="020B0604030504040204" pitchFamily="50" charset="-128"/>
              </a:rPr>
              <a:t>西浦支援</a:t>
            </a:r>
            <a:r>
              <a:rPr lang="zh-CN" altLang="en-US" sz="1100" dirty="0" smtClean="0">
                <a:latin typeface="Meiryo UI" panose="020B0604030504040204" pitchFamily="50" charset="-128"/>
                <a:ea typeface="Meiryo UI" panose="020B0604030504040204" pitchFamily="50" charset="-128"/>
                <a:cs typeface="Meiryo UI" panose="020B0604030504040204" pitchFamily="50" charset="-128"/>
              </a:rPr>
              <a:t>学校</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400kW</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zh-CN"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001" y="2601662"/>
            <a:ext cx="2102960" cy="1126944"/>
          </a:xfrm>
          <a:prstGeom prst="rect">
            <a:avLst/>
          </a:prstGeom>
        </p:spPr>
      </p:pic>
      <p:sp>
        <p:nvSpPr>
          <p:cNvPr id="14" name="角丸四角形 13"/>
          <p:cNvSpPr/>
          <p:nvPr/>
        </p:nvSpPr>
        <p:spPr>
          <a:xfrm>
            <a:off x="3575111" y="3785387"/>
            <a:ext cx="1966901"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700"/>
              </a:lnSpc>
            </a:pPr>
            <a:r>
              <a:rPr lang="ja-JP" altLang="en-US" sz="1100" kern="100" dirty="0" smtClean="0">
                <a:solidFill>
                  <a:prstClr val="black"/>
                </a:solidFill>
                <a:latin typeface="Meiryo UI" pitchFamily="50" charset="-128"/>
                <a:ea typeface="Meiryo UI" pitchFamily="50" charset="-128"/>
                <a:cs typeface="Meiryo UI" pitchFamily="50" charset="-128"/>
              </a:rPr>
              <a:t>夢洲メガソーラー（約</a:t>
            </a:r>
            <a:r>
              <a:rPr lang="en-US" altLang="ja-JP" sz="1100" kern="100" dirty="0" smtClean="0">
                <a:solidFill>
                  <a:prstClr val="black"/>
                </a:solidFill>
                <a:latin typeface="Meiryo UI" pitchFamily="50" charset="-128"/>
                <a:ea typeface="Meiryo UI" pitchFamily="50" charset="-128"/>
                <a:cs typeface="Meiryo UI" pitchFamily="50" charset="-128"/>
              </a:rPr>
              <a:t>10MW</a:t>
            </a:r>
            <a:r>
              <a:rPr lang="ja-JP" altLang="en-US" sz="1100" kern="100" dirty="0" smtClean="0">
                <a:solidFill>
                  <a:prstClr val="black"/>
                </a:solidFill>
                <a:latin typeface="Meiryo UI" pitchFamily="50" charset="-128"/>
                <a:ea typeface="Meiryo UI" pitchFamily="50" charset="-128"/>
                <a:cs typeface="Meiryo UI" pitchFamily="50" charset="-128"/>
              </a:rPr>
              <a:t>）</a:t>
            </a:r>
            <a:endParaRPr lang="en-US" altLang="ja-JP" sz="110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（大阪ひかりの森プロジェクト）</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034" y="2541061"/>
            <a:ext cx="2134819" cy="1200273"/>
          </a:xfrm>
          <a:prstGeom prst="rect">
            <a:avLst/>
          </a:prstGeom>
        </p:spPr>
      </p:pic>
      <p:sp>
        <p:nvSpPr>
          <p:cNvPr id="16" name="角丸四角形 15"/>
          <p:cNvSpPr/>
          <p:nvPr/>
        </p:nvSpPr>
        <p:spPr>
          <a:xfrm>
            <a:off x="6077605" y="3798114"/>
            <a:ext cx="1931676"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700"/>
              </a:lnSpc>
            </a:pPr>
            <a:r>
              <a:rPr lang="ja-JP" altLang="en-US" sz="1100" kern="100" dirty="0" smtClean="0">
                <a:solidFill>
                  <a:prstClr val="black"/>
                </a:solidFill>
                <a:latin typeface="Meiryo UI" pitchFamily="50" charset="-128"/>
                <a:ea typeface="Meiryo UI" pitchFamily="50" charset="-128"/>
                <a:cs typeface="Meiryo UI" pitchFamily="50" charset="-128"/>
              </a:rPr>
              <a:t>咲洲メガソーラー（約２</a:t>
            </a:r>
            <a:r>
              <a:rPr lang="en-US" altLang="ja-JP" sz="1100" kern="100" dirty="0" smtClean="0">
                <a:solidFill>
                  <a:prstClr val="black"/>
                </a:solidFill>
                <a:latin typeface="Meiryo UI" pitchFamily="50" charset="-128"/>
                <a:ea typeface="Meiryo UI" pitchFamily="50" charset="-128"/>
                <a:cs typeface="Meiryo UI" pitchFamily="50" charset="-128"/>
              </a:rPr>
              <a:t>MW</a:t>
            </a:r>
            <a:r>
              <a:rPr lang="ja-JP" altLang="en-US" sz="1100" kern="100" dirty="0" smtClean="0">
                <a:solidFill>
                  <a:prstClr val="black"/>
                </a:solidFill>
                <a:latin typeface="Meiryo UI" pitchFamily="50" charset="-128"/>
                <a:ea typeface="Meiryo UI" pitchFamily="50" charset="-128"/>
                <a:cs typeface="Meiryo UI" pitchFamily="50" charset="-128"/>
              </a:rPr>
              <a:t>）</a:t>
            </a:r>
            <a:endParaRPr lang="en-US" altLang="ja-JP" sz="1100" kern="100" dirty="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（大阪ひかりの泉プロジェクト）</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804" y="5366045"/>
            <a:ext cx="2177445" cy="1183989"/>
          </a:xfrm>
          <a:prstGeom prst="rect">
            <a:avLst/>
          </a:prstGeom>
        </p:spPr>
      </p:pic>
      <p:sp>
        <p:nvSpPr>
          <p:cNvPr id="18" name="テキスト ボックス 17"/>
          <p:cNvSpPr txBox="1"/>
          <p:nvPr/>
        </p:nvSpPr>
        <p:spPr>
          <a:xfrm>
            <a:off x="3229913" y="2323534"/>
            <a:ext cx="2227285" cy="297781"/>
          </a:xfrm>
          <a:prstGeom prst="rect">
            <a:avLst/>
          </a:prstGeom>
          <a:noFill/>
        </p:spPr>
        <p:txBody>
          <a:bodyPr wrap="square" rtlCol="0">
            <a:spAutoFit/>
          </a:bodyPr>
          <a:lstStyle/>
          <a:p>
            <a:pPr marL="87313" indent="-87313"/>
            <a:r>
              <a:rPr lang="ja-JP" altLang="en-US" sz="1300" b="1" dirty="0" smtClean="0">
                <a:latin typeface="Meiryo UI" pitchFamily="50" charset="-128"/>
                <a:ea typeface="Meiryo UI" pitchFamily="50" charset="-128"/>
                <a:cs typeface="Meiryo UI" pitchFamily="50" charset="-128"/>
              </a:rPr>
              <a:t>＜土地貸し＞</a:t>
            </a:r>
            <a:endParaRPr lang="en-US" altLang="ja-JP" sz="1300" b="1" dirty="0" smtClean="0">
              <a:latin typeface="Meiryo UI" pitchFamily="50" charset="-128"/>
              <a:ea typeface="Meiryo UI" pitchFamily="50" charset="-128"/>
              <a:cs typeface="Meiryo UI" pitchFamily="50" charset="-128"/>
            </a:endParaRPr>
          </a:p>
        </p:txBody>
      </p:sp>
      <p:sp>
        <p:nvSpPr>
          <p:cNvPr id="19" name="テキスト ボックス 18"/>
          <p:cNvSpPr txBox="1"/>
          <p:nvPr/>
        </p:nvSpPr>
        <p:spPr>
          <a:xfrm>
            <a:off x="220438" y="2310503"/>
            <a:ext cx="2227285" cy="297781"/>
          </a:xfrm>
          <a:prstGeom prst="rect">
            <a:avLst/>
          </a:prstGeom>
          <a:noFill/>
        </p:spPr>
        <p:txBody>
          <a:bodyPr wrap="square" rtlCol="0">
            <a:spAutoFit/>
          </a:bodyPr>
          <a:lstStyle/>
          <a:p>
            <a:pPr marL="87313" indent="-87313"/>
            <a:r>
              <a:rPr lang="ja-JP" altLang="en-US" sz="1300" b="1" dirty="0" smtClean="0">
                <a:latin typeface="Meiryo UI" pitchFamily="50" charset="-128"/>
                <a:ea typeface="Meiryo UI" pitchFamily="50" charset="-128"/>
                <a:cs typeface="Meiryo UI" pitchFamily="50" charset="-128"/>
              </a:rPr>
              <a:t>＜屋根貸し＞</a:t>
            </a:r>
            <a:endParaRPr lang="en-US" altLang="ja-JP" sz="1300" b="1" dirty="0" smtClean="0">
              <a:latin typeface="Meiryo UI" pitchFamily="50" charset="-128"/>
              <a:ea typeface="Meiryo UI" pitchFamily="50" charset="-128"/>
              <a:cs typeface="Meiryo UI" pitchFamily="50" charset="-128"/>
            </a:endParaRPr>
          </a:p>
        </p:txBody>
      </p:sp>
      <p:sp>
        <p:nvSpPr>
          <p:cNvPr id="20" name="テキスト ボックス 19"/>
          <p:cNvSpPr txBox="1"/>
          <p:nvPr/>
        </p:nvSpPr>
        <p:spPr>
          <a:xfrm>
            <a:off x="4788753" y="4646127"/>
            <a:ext cx="4216355" cy="692497"/>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rPr>
              <a:t>◆大阪府</a:t>
            </a:r>
            <a:r>
              <a:rPr lang="ja-JP" altLang="en-US" sz="1300" dirty="0">
                <a:latin typeface="Meiryo UI" panose="020B0604030504040204" pitchFamily="50" charset="-128"/>
                <a:ea typeface="Meiryo UI" panose="020B0604030504040204" pitchFamily="50" charset="-128"/>
              </a:rPr>
              <a:t>がコーディネート役となり、岸和田市や池を所有</a:t>
            </a:r>
            <a:r>
              <a:rPr lang="ja-JP" altLang="en-US" sz="1300" dirty="0" smtClean="0">
                <a:latin typeface="Meiryo UI" panose="020B0604030504040204" pitchFamily="50" charset="-128"/>
                <a:ea typeface="Meiryo UI" panose="020B0604030504040204" pitchFamily="50" charset="-128"/>
              </a:rPr>
              <a:t>する</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土地改良区、発電事</a:t>
            </a:r>
            <a:r>
              <a:rPr lang="ja-JP" altLang="en-US" sz="1300" dirty="0">
                <a:latin typeface="Meiryo UI" panose="020B0604030504040204" pitchFamily="50" charset="-128"/>
                <a:ea typeface="Meiryo UI" panose="020B0604030504040204" pitchFamily="50" charset="-128"/>
              </a:rPr>
              <a:t>業者</a:t>
            </a:r>
            <a:r>
              <a:rPr lang="ja-JP" altLang="en-US" sz="1300" dirty="0" smtClean="0">
                <a:latin typeface="Meiryo UI" panose="020B0604030504040204" pitchFamily="50" charset="-128"/>
                <a:ea typeface="Meiryo UI" panose="020B0604030504040204" pitchFamily="50" charset="-128"/>
              </a:rPr>
              <a:t>と検討</a:t>
            </a:r>
            <a:r>
              <a:rPr lang="ja-JP" altLang="en-US" sz="1300" dirty="0">
                <a:latin typeface="Meiryo UI" panose="020B0604030504040204" pitchFamily="50" charset="-128"/>
                <a:ea typeface="Meiryo UI" panose="020B0604030504040204" pitchFamily="50" charset="-128"/>
              </a:rPr>
              <a:t>を進め、府内で初めて</a:t>
            </a:r>
            <a:r>
              <a:rPr lang="ja-JP" altLang="en-US" sz="1300" dirty="0" smtClean="0">
                <a:latin typeface="Meiryo UI" panose="020B0604030504040204" pitchFamily="50" charset="-128"/>
                <a:ea typeface="Meiryo UI" panose="020B0604030504040204" pitchFamily="50" charset="-128"/>
              </a:rPr>
              <a:t>水上</a:t>
            </a:r>
            <a:endParaRPr lang="en-US" altLang="ja-JP" sz="1300" dirty="0" smtClean="0">
              <a:latin typeface="Meiryo UI" panose="020B0604030504040204" pitchFamily="50" charset="-128"/>
              <a:ea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rPr>
              <a:t>太陽光発電事業</a:t>
            </a:r>
            <a:r>
              <a:rPr lang="ja-JP" altLang="en-US" sz="1300" dirty="0">
                <a:latin typeface="Meiryo UI" panose="020B0604030504040204" pitchFamily="50" charset="-128"/>
                <a:ea typeface="Meiryo UI" panose="020B0604030504040204" pitchFamily="50" charset="-128"/>
              </a:rPr>
              <a:t>を</a:t>
            </a:r>
            <a:r>
              <a:rPr lang="ja-JP" altLang="en-US" sz="1300" dirty="0" smtClean="0">
                <a:latin typeface="Meiryo UI" panose="020B0604030504040204" pitchFamily="50" charset="-128"/>
                <a:ea typeface="Meiryo UI" panose="020B0604030504040204" pitchFamily="50" charset="-128"/>
              </a:rPr>
              <a:t>実施しました。</a:t>
            </a:r>
            <a:endParaRPr lang="ja-JP" altLang="en-US" sz="13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12690" y="1895248"/>
            <a:ext cx="8977556" cy="492443"/>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◆学校や流域下水道施設等の屋根、及び</a:t>
            </a:r>
            <a:r>
              <a:rPr lang="ja-JP" altLang="en-US" sz="1300" dirty="0">
                <a:latin typeface="Meiryo UI" pitchFamily="50" charset="-128"/>
                <a:ea typeface="Meiryo UI" pitchFamily="50" charset="-128"/>
                <a:cs typeface="Meiryo UI" pitchFamily="50" charset="-128"/>
              </a:rPr>
              <a:t>廃棄物</a:t>
            </a:r>
            <a:r>
              <a:rPr lang="ja-JP" altLang="en-US" sz="1300" dirty="0" smtClean="0">
                <a:latin typeface="Meiryo UI" pitchFamily="50" charset="-128"/>
                <a:ea typeface="Meiryo UI" pitchFamily="50" charset="-128"/>
                <a:cs typeface="Meiryo UI" pitchFamily="50" charset="-128"/>
              </a:rPr>
              <a:t>処分場や河川施設等を活用し、公募選定した民間事業者による太陽光発電設備の設置を進めています。</a:t>
            </a:r>
            <a:endParaRPr lang="en-US" altLang="ja-JP" sz="1300" dirty="0" smtClean="0">
              <a:latin typeface="Meiryo UI" pitchFamily="50" charset="-128"/>
              <a:ea typeface="Meiryo UI" pitchFamily="50" charset="-128"/>
              <a:cs typeface="Meiryo UI" pitchFamily="50" charset="-128"/>
            </a:endParaRPr>
          </a:p>
        </p:txBody>
      </p:sp>
      <p:sp>
        <p:nvSpPr>
          <p:cNvPr id="22" name="角丸四角形 21"/>
          <p:cNvSpPr/>
          <p:nvPr/>
        </p:nvSpPr>
        <p:spPr>
          <a:xfrm>
            <a:off x="1011793" y="6599104"/>
            <a:ext cx="2191466" cy="193299"/>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700"/>
              </a:lnSpc>
            </a:pPr>
            <a:r>
              <a:rPr lang="ja-JP" altLang="en-US" sz="1100" kern="100" dirty="0" smtClean="0">
                <a:solidFill>
                  <a:prstClr val="black"/>
                </a:solidFill>
                <a:latin typeface="Meiryo UI" pitchFamily="50" charset="-128"/>
                <a:ea typeface="Meiryo UI" pitchFamily="50" charset="-128"/>
                <a:cs typeface="Meiryo UI" pitchFamily="50" charset="-128"/>
              </a:rPr>
              <a:t>中央</a:t>
            </a:r>
            <a:r>
              <a:rPr lang="ja-JP" altLang="en-US" sz="1100" kern="100" dirty="0">
                <a:solidFill>
                  <a:prstClr val="black"/>
                </a:solidFill>
                <a:latin typeface="Meiryo UI" pitchFamily="50" charset="-128"/>
                <a:ea typeface="Meiryo UI" pitchFamily="50" charset="-128"/>
                <a:cs typeface="Meiryo UI" pitchFamily="50" charset="-128"/>
              </a:rPr>
              <a:t>水みらい</a:t>
            </a:r>
            <a:r>
              <a:rPr lang="ja-JP" altLang="en-US" sz="1100" kern="100" dirty="0" smtClean="0">
                <a:solidFill>
                  <a:prstClr val="black"/>
                </a:solidFill>
                <a:latin typeface="Meiryo UI" pitchFamily="50" charset="-128"/>
                <a:ea typeface="Meiryo UI" pitchFamily="50" charset="-128"/>
                <a:cs typeface="Meiryo UI" pitchFamily="50" charset="-128"/>
              </a:rPr>
              <a:t>センター（約２</a:t>
            </a:r>
            <a:r>
              <a:rPr lang="en-US" altLang="ja-JP" sz="1100" kern="100" dirty="0" smtClean="0">
                <a:solidFill>
                  <a:prstClr val="black"/>
                </a:solidFill>
                <a:latin typeface="Meiryo UI" pitchFamily="50" charset="-128"/>
                <a:ea typeface="Meiryo UI" pitchFamily="50" charset="-128"/>
                <a:cs typeface="Meiryo UI" pitchFamily="50" charset="-128"/>
              </a:rPr>
              <a:t>MW</a:t>
            </a:r>
            <a:r>
              <a:rPr lang="ja-JP" altLang="en-US" sz="1100" kern="100" dirty="0" smtClean="0">
                <a:solidFill>
                  <a:prstClr val="black"/>
                </a:solidFill>
                <a:latin typeface="Meiryo UI" pitchFamily="50" charset="-128"/>
                <a:ea typeface="Meiryo UI" pitchFamily="50" charset="-128"/>
                <a:cs typeface="Meiryo UI" pitchFamily="50" charset="-128"/>
              </a:rPr>
              <a:t>）</a:t>
            </a:r>
            <a:endParaRPr lang="ja-JP" altLang="en-US" sz="1100" kern="100" dirty="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80252" y="4658534"/>
            <a:ext cx="4490015"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◆下水処理場</a:t>
            </a:r>
            <a:r>
              <a:rPr lang="ja-JP" altLang="en-US" sz="1300" dirty="0" smtClean="0">
                <a:latin typeface="Meiryo UI" pitchFamily="50" charset="-128"/>
                <a:ea typeface="Meiryo UI" pitchFamily="50" charset="-128"/>
                <a:cs typeface="Meiryo UI" pitchFamily="50" charset="-128"/>
              </a:rPr>
              <a:t>や学校等に</a:t>
            </a:r>
            <a:r>
              <a:rPr lang="ja-JP" altLang="en-US" sz="1300" dirty="0">
                <a:latin typeface="Meiryo UI" pitchFamily="50" charset="-128"/>
                <a:ea typeface="Meiryo UI" pitchFamily="50" charset="-128"/>
                <a:cs typeface="Meiryo UI" pitchFamily="50" charset="-128"/>
              </a:rPr>
              <a:t>おいて</a:t>
            </a:r>
            <a:r>
              <a:rPr lang="ja-JP" altLang="en-US" sz="1300" dirty="0" smtClean="0">
                <a:latin typeface="Meiryo UI" pitchFamily="50" charset="-128"/>
                <a:ea typeface="Meiryo UI" pitchFamily="50" charset="-128"/>
                <a:cs typeface="Meiryo UI" pitchFamily="50" charset="-128"/>
              </a:rPr>
              <a:t>、太陽光</a:t>
            </a:r>
            <a:r>
              <a:rPr lang="ja-JP" altLang="en-US" sz="1300" dirty="0">
                <a:latin typeface="Meiryo UI" pitchFamily="50" charset="-128"/>
                <a:ea typeface="Meiryo UI" pitchFamily="50" charset="-128"/>
                <a:cs typeface="Meiryo UI" pitchFamily="50" charset="-128"/>
              </a:rPr>
              <a:t>発電システムを導入し、平常</a:t>
            </a:r>
            <a:r>
              <a:rPr lang="ja-JP" altLang="en-US" sz="1300" dirty="0" smtClean="0">
                <a:latin typeface="Meiryo UI" pitchFamily="50" charset="-128"/>
                <a:ea typeface="Meiryo UI" pitchFamily="50" charset="-128"/>
                <a:cs typeface="Meiryo UI" pitchFamily="50" charset="-128"/>
              </a:rPr>
              <a:t>時は売電や自家消費</a:t>
            </a:r>
            <a:r>
              <a:rPr lang="ja-JP" altLang="en-US" sz="1300" dirty="0" smtClean="0">
                <a:solidFill>
                  <a:prstClr val="black"/>
                </a:solidFill>
                <a:latin typeface="Meiryo UI" pitchFamily="50" charset="-128"/>
                <a:ea typeface="Meiryo UI" pitchFamily="50" charset="-128"/>
                <a:cs typeface="Meiryo UI" pitchFamily="50" charset="-128"/>
              </a:rPr>
              <a:t>を</a:t>
            </a:r>
            <a:r>
              <a:rPr lang="ja-JP" altLang="en-US" sz="1300" dirty="0">
                <a:solidFill>
                  <a:prstClr val="black"/>
                </a:solidFill>
                <a:latin typeface="Meiryo UI" pitchFamily="50" charset="-128"/>
                <a:ea typeface="Meiryo UI" pitchFamily="50" charset="-128"/>
                <a:cs typeface="Meiryo UI" pitchFamily="50" charset="-128"/>
              </a:rPr>
              <a:t>行い、災害時</a:t>
            </a:r>
            <a:r>
              <a:rPr lang="ja-JP" altLang="en-US" sz="1300" dirty="0" smtClean="0">
                <a:solidFill>
                  <a:prstClr val="black"/>
                </a:solidFill>
                <a:latin typeface="Meiryo UI" pitchFamily="50" charset="-128"/>
                <a:ea typeface="Meiryo UI" pitchFamily="50" charset="-128"/>
                <a:cs typeface="Meiryo UI" pitchFamily="50" charset="-128"/>
              </a:rPr>
              <a:t>は非常用</a:t>
            </a:r>
            <a:r>
              <a:rPr lang="ja-JP" altLang="en-US" sz="1300" dirty="0">
                <a:solidFill>
                  <a:prstClr val="black"/>
                </a:solidFill>
                <a:latin typeface="Meiryo UI" pitchFamily="50" charset="-128"/>
                <a:ea typeface="Meiryo UI" pitchFamily="50" charset="-128"/>
                <a:cs typeface="Meiryo UI" pitchFamily="50" charset="-128"/>
              </a:rPr>
              <a:t>電源として</a:t>
            </a:r>
            <a:r>
              <a:rPr lang="ja-JP" altLang="en-US" sz="1300" dirty="0" smtClean="0">
                <a:solidFill>
                  <a:prstClr val="black"/>
                </a:solidFill>
                <a:latin typeface="Meiryo UI" pitchFamily="50" charset="-128"/>
                <a:ea typeface="Meiryo UI" pitchFamily="50" charset="-128"/>
                <a:cs typeface="Meiryo UI" pitchFamily="50" charset="-128"/>
              </a:rPr>
              <a:t>活用するなど行っています。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pic>
        <p:nvPicPr>
          <p:cNvPr id="24" name="Picture 2" descr="\\S26f\lib\★設備計画G\06_屋根貸し\07_設計・工事モニタリング\H26公募案件\０２中河内支援\施工モニタリング\H270901\KIMG016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273" y="2574803"/>
            <a:ext cx="2129995" cy="1130044"/>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26877" y="1400207"/>
            <a:ext cx="9063370" cy="540952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95251" y="1230628"/>
            <a:ext cx="1668438" cy="33915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太陽光発電</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3" name="角丸四角形 2"/>
          <p:cNvSpPr/>
          <p:nvPr/>
        </p:nvSpPr>
        <p:spPr>
          <a:xfrm>
            <a:off x="95250" y="1620664"/>
            <a:ext cx="3421882" cy="29414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府・市有施設における屋根貸し・土地貸し</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p:txBody>
      </p:sp>
      <p:sp>
        <p:nvSpPr>
          <p:cNvPr id="27" name="角丸四角形 26"/>
          <p:cNvSpPr/>
          <p:nvPr/>
        </p:nvSpPr>
        <p:spPr>
          <a:xfrm>
            <a:off x="111244" y="4185275"/>
            <a:ext cx="3085005" cy="47326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府</a:t>
            </a:r>
            <a:r>
              <a:rPr kumimoji="1" lang="ja-JP" altLang="en-US" sz="1400" b="1" dirty="0">
                <a:solidFill>
                  <a:schemeClr val="tx1"/>
                </a:solidFill>
                <a:latin typeface="Meiryo UI" panose="020B0604030504040204" pitchFamily="50" charset="-128"/>
                <a:ea typeface="Meiryo UI" panose="020B0604030504040204" pitchFamily="50" charset="-128"/>
              </a:rPr>
              <a:t>・市有施設における売電・自家消費</a:t>
            </a:r>
          </a:p>
          <a:p>
            <a:pPr algn="ctr"/>
            <a:r>
              <a:rPr kumimoji="1" lang="ja-JP" altLang="en-US" sz="1400" b="1" dirty="0">
                <a:solidFill>
                  <a:schemeClr val="tx1"/>
                </a:solidFill>
                <a:latin typeface="Meiryo UI" panose="020B0604030504040204" pitchFamily="50" charset="-128"/>
                <a:ea typeface="Meiryo UI" panose="020B0604030504040204" pitchFamily="50" charset="-128"/>
              </a:rPr>
              <a:t>（屋根・土地貸しを除く</a:t>
            </a:r>
            <a:r>
              <a:rPr kumimoji="1" lang="ja-JP" altLang="en-US" sz="1400" b="1" dirty="0" smtClean="0">
                <a:solidFill>
                  <a:schemeClr val="tx1"/>
                </a:solidFill>
                <a:latin typeface="Meiryo UI" panose="020B0604030504040204" pitchFamily="50" charset="-128"/>
                <a:ea typeface="Meiryo UI" panose="020B0604030504040204" pitchFamily="50" charset="-128"/>
              </a:rPr>
              <a:t>）</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28" name="角丸四角形 27"/>
          <p:cNvSpPr/>
          <p:nvPr/>
        </p:nvSpPr>
        <p:spPr>
          <a:xfrm>
            <a:off x="4692801" y="4179819"/>
            <a:ext cx="3214356" cy="47871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eiryo UI" panose="020B0604030504040204" pitchFamily="50" charset="-128"/>
                <a:ea typeface="Meiryo UI" panose="020B0604030504040204" pitchFamily="50" charset="-128"/>
              </a:rPr>
              <a:t>公共</a:t>
            </a:r>
            <a:r>
              <a:rPr kumimoji="1" lang="ja-JP" altLang="en-US" sz="1400" b="1" dirty="0">
                <a:solidFill>
                  <a:schemeClr val="tx1"/>
                </a:solidFill>
                <a:latin typeface="Meiryo UI" panose="020B0604030504040204" pitchFamily="50" charset="-128"/>
                <a:ea typeface="Meiryo UI" panose="020B0604030504040204" pitchFamily="50" charset="-128"/>
              </a:rPr>
              <a:t>施設や民間施設の屋根や遊休地と</a:t>
            </a:r>
          </a:p>
          <a:p>
            <a:pPr algn="ctr"/>
            <a:r>
              <a:rPr kumimoji="1" lang="ja-JP" altLang="en-US" sz="1400" b="1" dirty="0">
                <a:solidFill>
                  <a:schemeClr val="tx1"/>
                </a:solidFill>
                <a:latin typeface="Meiryo UI" panose="020B0604030504040204" pitchFamily="50" charset="-128"/>
                <a:ea typeface="Meiryo UI" panose="020B0604030504040204" pitchFamily="50" charset="-128"/>
              </a:rPr>
              <a:t>太陽光発電事業者のマッチング</a:t>
            </a:r>
            <a:r>
              <a:rPr kumimoji="1" lang="ja-JP" altLang="en-US" sz="1400" b="1" dirty="0" smtClean="0">
                <a:solidFill>
                  <a:schemeClr val="tx1"/>
                </a:solidFill>
                <a:latin typeface="Meiryo UI" panose="020B0604030504040204" pitchFamily="50" charset="-128"/>
                <a:ea typeface="Meiryo UI" panose="020B0604030504040204" pitchFamily="50" charset="-128"/>
              </a:rPr>
              <a:t>等</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14738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777774" y="5661248"/>
            <a:ext cx="4144289" cy="1065010"/>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３．府域の再生可能エネルギーの状況</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6326670" cy="390295"/>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algn="just"/>
            <a:r>
              <a:rPr lang="en-US" altLang="ja-JP"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バイオマス発電、水力発電、その他発電の主な導入事例</a:t>
            </a:r>
            <a:r>
              <a:rPr lang="en-US" altLang="ja-JP" sz="20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7</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771630" y="1475830"/>
            <a:ext cx="4129050" cy="3537346"/>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832254" y="1780602"/>
            <a:ext cx="3968640"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◆府関係施設及び市町村施設において、６団体９</a:t>
            </a:r>
            <a:r>
              <a:rPr lang="ja-JP" altLang="en-US" sz="1300" dirty="0" smtClean="0">
                <a:latin typeface="Meiryo UI" pitchFamily="50" charset="-128"/>
                <a:ea typeface="Meiryo UI" pitchFamily="50" charset="-128"/>
                <a:cs typeface="Meiryo UI" pitchFamily="50" charset="-128"/>
              </a:rPr>
              <a:t>施設で</a:t>
            </a:r>
            <a:r>
              <a:rPr lang="en-US" altLang="ja-JP" sz="1300" dirty="0" smtClean="0">
                <a:latin typeface="Meiryo UI" pitchFamily="50" charset="-128"/>
                <a:ea typeface="Meiryo UI" pitchFamily="50" charset="-128"/>
                <a:cs typeface="Meiryo UI" pitchFamily="50" charset="-128"/>
              </a:rPr>
              <a:t>1,097kW</a:t>
            </a:r>
            <a:r>
              <a:rPr lang="ja-JP" altLang="en-US" sz="1300" dirty="0" smtClean="0">
                <a:latin typeface="Meiryo UI" pitchFamily="50" charset="-128"/>
                <a:ea typeface="Meiryo UI" pitchFamily="50" charset="-128"/>
                <a:cs typeface="Meiryo UI" pitchFamily="50" charset="-128"/>
              </a:rPr>
              <a:t>を導入済み（</a:t>
            </a:r>
            <a:r>
              <a:rPr lang="en-US" altLang="ja-JP" sz="1300" dirty="0" smtClean="0">
                <a:latin typeface="Meiryo UI" pitchFamily="50" charset="-128"/>
                <a:ea typeface="Meiryo UI" pitchFamily="50" charset="-128"/>
                <a:cs typeface="Meiryo UI" pitchFamily="50" charset="-128"/>
              </a:rPr>
              <a:t>2019</a:t>
            </a:r>
            <a:r>
              <a:rPr lang="ja-JP" altLang="en-US" sz="1300" dirty="0" smtClean="0">
                <a:latin typeface="Meiryo UI" pitchFamily="50" charset="-128"/>
                <a:ea typeface="Meiryo UI" pitchFamily="50" charset="-128"/>
                <a:cs typeface="Meiryo UI" pitchFamily="50" charset="-128"/>
              </a:rPr>
              <a:t>年３月末時点）</a:t>
            </a:r>
            <a:endParaRPr lang="en-US" altLang="ja-JP" sz="1300" dirty="0" smtClean="0">
              <a:latin typeface="Meiryo UI" pitchFamily="50" charset="-128"/>
              <a:ea typeface="Meiryo UI" pitchFamily="50" charset="-128"/>
              <a:cs typeface="Meiryo UI" pitchFamily="50" charset="-128"/>
            </a:endParaRPr>
          </a:p>
        </p:txBody>
      </p:sp>
      <p:sp>
        <p:nvSpPr>
          <p:cNvPr id="9" name="角丸四角形 8"/>
          <p:cNvSpPr/>
          <p:nvPr/>
        </p:nvSpPr>
        <p:spPr>
          <a:xfrm>
            <a:off x="4922006" y="1361889"/>
            <a:ext cx="1512168" cy="33915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水</a:t>
            </a:r>
            <a:r>
              <a:rPr lang="ja-JP" altLang="en-US" sz="1600" b="1" dirty="0" smtClean="0">
                <a:solidFill>
                  <a:schemeClr val="tx1"/>
                </a:solidFill>
                <a:latin typeface="Meiryo UI" pitchFamily="50" charset="-128"/>
                <a:ea typeface="Meiryo UI" pitchFamily="50" charset="-128"/>
                <a:cs typeface="Meiryo UI" pitchFamily="50" charset="-128"/>
              </a:rPr>
              <a:t>力発電</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12" name="角丸四角形 11"/>
          <p:cNvSpPr/>
          <p:nvPr/>
        </p:nvSpPr>
        <p:spPr>
          <a:xfrm>
            <a:off x="4920223" y="5501526"/>
            <a:ext cx="2299732" cy="36536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風力発電・地熱発電</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14" name="テキスト ボックス 13"/>
          <p:cNvSpPr txBox="1"/>
          <p:nvPr/>
        </p:nvSpPr>
        <p:spPr>
          <a:xfrm>
            <a:off x="4920223" y="6072535"/>
            <a:ext cx="3980457" cy="492443"/>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◆府内の導入量について、経済産業省の</a:t>
            </a:r>
            <a:r>
              <a:rPr lang="en-US" altLang="ja-JP" sz="1300" dirty="0" smtClean="0">
                <a:latin typeface="Meiryo UI" pitchFamily="50" charset="-128"/>
                <a:ea typeface="Meiryo UI" pitchFamily="50" charset="-128"/>
                <a:cs typeface="Meiryo UI" pitchFamily="50" charset="-128"/>
              </a:rPr>
              <a:t>FIT</a:t>
            </a:r>
            <a:r>
              <a:rPr lang="ja-JP" altLang="en-US" sz="1300" dirty="0" smtClean="0">
                <a:latin typeface="Meiryo UI" pitchFamily="50" charset="-128"/>
                <a:ea typeface="Meiryo UI" pitchFamily="50" charset="-128"/>
                <a:cs typeface="Meiryo UI" pitchFamily="50" charset="-128"/>
              </a:rPr>
              <a:t>公表データか</a:t>
            </a:r>
            <a:r>
              <a:rPr lang="ja-JP" altLang="en-US" sz="1300" dirty="0">
                <a:latin typeface="Meiryo UI" pitchFamily="50" charset="-128"/>
                <a:ea typeface="Meiryo UI" pitchFamily="50" charset="-128"/>
                <a:cs typeface="Meiryo UI" pitchFamily="50" charset="-128"/>
              </a:rPr>
              <a:t>ら</a:t>
            </a:r>
            <a:r>
              <a:rPr lang="ja-JP" altLang="en-US" sz="1300" dirty="0" smtClean="0">
                <a:latin typeface="Meiryo UI" pitchFamily="50" charset="-128"/>
                <a:ea typeface="Meiryo UI" pitchFamily="50" charset="-128"/>
                <a:cs typeface="Meiryo UI" pitchFamily="50" charset="-128"/>
              </a:rPr>
              <a:t>、</a:t>
            </a:r>
            <a:r>
              <a:rPr lang="en-US" altLang="ja-JP" sz="1300" dirty="0" smtClean="0">
                <a:latin typeface="Meiryo UI" pitchFamily="50" charset="-128"/>
                <a:ea typeface="Meiryo UI" pitchFamily="50" charset="-128"/>
                <a:cs typeface="Meiryo UI" pitchFamily="50" charset="-128"/>
              </a:rPr>
              <a:t>FIT</a:t>
            </a:r>
            <a:r>
              <a:rPr lang="ja-JP" altLang="en-US" sz="1300" dirty="0" smtClean="0">
                <a:latin typeface="Meiryo UI" pitchFamily="50" charset="-128"/>
                <a:ea typeface="Meiryo UI" pitchFamily="50" charset="-128"/>
                <a:cs typeface="Meiryo UI" pitchFamily="50" charset="-128"/>
              </a:rPr>
              <a:t>売電の案件</a:t>
            </a:r>
            <a:r>
              <a:rPr lang="ja-JP" altLang="en-US" sz="1300" dirty="0">
                <a:latin typeface="Meiryo UI" pitchFamily="50" charset="-128"/>
                <a:ea typeface="Meiryo UI" pitchFamily="50" charset="-128"/>
                <a:cs typeface="Meiryo UI" pitchFamily="50" charset="-128"/>
              </a:rPr>
              <a:t>はなし（</a:t>
            </a:r>
            <a:r>
              <a:rPr lang="en-US" altLang="ja-JP" sz="1300" dirty="0">
                <a:latin typeface="Meiryo UI" pitchFamily="50" charset="-128"/>
                <a:ea typeface="Meiryo UI" pitchFamily="50" charset="-128"/>
                <a:cs typeface="Meiryo UI" pitchFamily="50" charset="-128"/>
              </a:rPr>
              <a:t>2019</a:t>
            </a:r>
            <a:r>
              <a:rPr lang="ja-JP" altLang="en-US" sz="1300" dirty="0" smtClean="0">
                <a:latin typeface="Meiryo UI" pitchFamily="50" charset="-128"/>
                <a:ea typeface="Meiryo UI" pitchFamily="50" charset="-128"/>
                <a:cs typeface="Meiryo UI" pitchFamily="50" charset="-128"/>
              </a:rPr>
              <a:t>年３月</a:t>
            </a:r>
            <a:r>
              <a:rPr lang="ja-JP" altLang="en-US" sz="1300" dirty="0">
                <a:latin typeface="Meiryo UI" pitchFamily="50" charset="-128"/>
                <a:ea typeface="Meiryo UI" pitchFamily="50" charset="-128"/>
                <a:cs typeface="Meiryo UI" pitchFamily="50" charset="-128"/>
              </a:rPr>
              <a:t>末時点</a:t>
            </a:r>
            <a:r>
              <a:rPr lang="ja-JP" altLang="en-US" sz="1300" dirty="0" smtClean="0">
                <a:latin typeface="Meiryo UI" pitchFamily="50" charset="-128"/>
                <a:ea typeface="Meiryo UI" pitchFamily="50" charset="-128"/>
                <a:cs typeface="Meiryo UI" pitchFamily="50" charset="-128"/>
              </a:rPr>
              <a:t>）</a:t>
            </a:r>
            <a:endParaRPr lang="ja-JP" altLang="en-US" sz="1300" dirty="0">
              <a:latin typeface="Meiryo UI" pitchFamily="50" charset="-128"/>
              <a:ea typeface="Meiryo UI" pitchFamily="50" charset="-128"/>
              <a:cs typeface="Meiryo UI" pitchFamily="50" charset="-128"/>
            </a:endParaRPr>
          </a:p>
        </p:txBody>
      </p:sp>
      <p:sp>
        <p:nvSpPr>
          <p:cNvPr id="15" name="正方形/長方形 14"/>
          <p:cNvSpPr/>
          <p:nvPr/>
        </p:nvSpPr>
        <p:spPr>
          <a:xfrm>
            <a:off x="5706333" y="4495612"/>
            <a:ext cx="2220480" cy="261610"/>
          </a:xfrm>
          <a:prstGeom prst="rect">
            <a:avLst/>
          </a:prstGeom>
        </p:spPr>
        <p:txBody>
          <a:bodyPr wrap="none">
            <a:spAutoFit/>
          </a:bodyPr>
          <a:lstStyle/>
          <a:p>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長居水力発電</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設備（約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253kW</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36386" y="2410162"/>
            <a:ext cx="2760375" cy="2056533"/>
          </a:xfrm>
          <a:prstGeom prst="rect">
            <a:avLst/>
          </a:prstGeom>
        </p:spPr>
      </p:pic>
      <p:sp>
        <p:nvSpPr>
          <p:cNvPr id="19" name="正方形/長方形 18"/>
          <p:cNvSpPr/>
          <p:nvPr/>
        </p:nvSpPr>
        <p:spPr>
          <a:xfrm>
            <a:off x="118247" y="1475830"/>
            <a:ext cx="4507592" cy="5265538"/>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95410" y="1349646"/>
            <a:ext cx="1744138" cy="33915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バイオマス</a:t>
            </a:r>
            <a:r>
              <a:rPr lang="ja-JP" altLang="en-US" sz="1600" b="1" dirty="0" smtClean="0">
                <a:solidFill>
                  <a:schemeClr val="tx1"/>
                </a:solidFill>
                <a:latin typeface="Meiryo UI" pitchFamily="50" charset="-128"/>
                <a:ea typeface="Meiryo UI" pitchFamily="50" charset="-128"/>
                <a:cs typeface="Meiryo UI" pitchFamily="50" charset="-128"/>
              </a:rPr>
              <a:t>発電</a:t>
            </a:r>
            <a:endParaRPr lang="en-US" altLang="ja-JP" sz="1600" b="1" dirty="0">
              <a:solidFill>
                <a:schemeClr val="tx1"/>
              </a:solidFill>
              <a:latin typeface="Meiryo UI" pitchFamily="50" charset="-128"/>
              <a:ea typeface="Meiryo UI" pitchFamily="50" charset="-128"/>
              <a:cs typeface="Meiryo UI" pitchFamily="50" charset="-128"/>
            </a:endParaRPr>
          </a:p>
        </p:txBody>
      </p:sp>
      <p:sp>
        <p:nvSpPr>
          <p:cNvPr id="21" name="テキスト ボックス 20"/>
          <p:cNvSpPr txBox="1"/>
          <p:nvPr/>
        </p:nvSpPr>
        <p:spPr>
          <a:xfrm>
            <a:off x="169614" y="1780602"/>
            <a:ext cx="4524853" cy="1769715"/>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◆府内の導入量について、経済産業省の</a:t>
            </a:r>
            <a:r>
              <a:rPr lang="en-US" altLang="ja-JP" sz="1300" dirty="0" smtClean="0">
                <a:latin typeface="Meiryo UI" pitchFamily="50" charset="-128"/>
                <a:ea typeface="Meiryo UI" pitchFamily="50" charset="-128"/>
                <a:cs typeface="Meiryo UI" pitchFamily="50" charset="-128"/>
              </a:rPr>
              <a:t>FIT</a:t>
            </a:r>
            <a:r>
              <a:rPr lang="ja-JP" altLang="en-US" sz="1300" dirty="0" smtClean="0">
                <a:latin typeface="Meiryo UI" pitchFamily="50" charset="-128"/>
                <a:ea typeface="Meiryo UI" pitchFamily="50" charset="-128"/>
                <a:cs typeface="Meiryo UI" pitchFamily="50" charset="-128"/>
              </a:rPr>
              <a:t>公表データから、</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FIT</a:t>
            </a:r>
            <a:r>
              <a:rPr lang="ja-JP" altLang="en-US" sz="1300" dirty="0" smtClean="0">
                <a:latin typeface="Meiryo UI" pitchFamily="50" charset="-128"/>
                <a:ea typeface="Meiryo UI" pitchFamily="50" charset="-128"/>
                <a:cs typeface="Meiryo UI" pitchFamily="50" charset="-128"/>
              </a:rPr>
              <a:t>売電の導入規模（原料別</a:t>
            </a:r>
            <a:r>
              <a:rPr lang="en-US" altLang="ja-JP" sz="1100" dirty="0" smtClean="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バイオマス比率考慮あり</a:t>
            </a:r>
            <a:r>
              <a:rPr lang="ja-JP" altLang="en-US" sz="1300" dirty="0" smtClean="0">
                <a:latin typeface="Meiryo UI" pitchFamily="50" charset="-128"/>
                <a:ea typeface="Meiryo UI" pitchFamily="50" charset="-128"/>
                <a:cs typeface="Meiryo UI" pitchFamily="50" charset="-128"/>
              </a:rPr>
              <a:t>）は</a:t>
            </a:r>
            <a:endParaRPr lang="en-US" altLang="ja-JP" sz="1300" dirty="0" smtClean="0">
              <a:latin typeface="Meiryo UI" pitchFamily="50" charset="-128"/>
              <a:ea typeface="Meiryo UI" pitchFamily="50" charset="-128"/>
              <a:cs typeface="Meiryo UI" pitchFamily="50" charset="-128"/>
            </a:endParaRPr>
          </a:p>
          <a:p>
            <a:pPr marL="87313" indent="-87313">
              <a:spcAft>
                <a:spcPts val="600"/>
              </a:spcAft>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以下のとおり（</a:t>
            </a:r>
            <a:r>
              <a:rPr lang="en-US" altLang="ja-JP" sz="1300" dirty="0" smtClean="0">
                <a:latin typeface="Meiryo UI" pitchFamily="50" charset="-128"/>
                <a:ea typeface="Meiryo UI" pitchFamily="50" charset="-128"/>
                <a:cs typeface="Meiryo UI" pitchFamily="50" charset="-128"/>
              </a:rPr>
              <a:t>2019</a:t>
            </a:r>
            <a:r>
              <a:rPr lang="ja-JP" altLang="en-US" sz="1300" dirty="0" smtClean="0">
                <a:latin typeface="Meiryo UI" pitchFamily="50" charset="-128"/>
                <a:ea typeface="Meiryo UI" pitchFamily="50" charset="-128"/>
                <a:cs typeface="Meiryo UI" pitchFamily="50" charset="-128"/>
              </a:rPr>
              <a:t>年３月末時点）</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〇メタン発酵ガス：</a:t>
            </a:r>
            <a:r>
              <a:rPr lang="en-US" altLang="ja-JP" sz="1300" dirty="0" smtClean="0">
                <a:latin typeface="Meiryo UI" pitchFamily="50" charset="-128"/>
                <a:ea typeface="Meiryo UI" pitchFamily="50" charset="-128"/>
                <a:cs typeface="Meiryo UI" pitchFamily="50" charset="-128"/>
              </a:rPr>
              <a:t>5,440kW</a:t>
            </a: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〇建設廃材：</a:t>
            </a:r>
            <a:r>
              <a:rPr lang="en-US" altLang="ja-JP" sz="1300" dirty="0" smtClean="0">
                <a:latin typeface="Meiryo UI" pitchFamily="50" charset="-128"/>
                <a:ea typeface="Meiryo UI" pitchFamily="50" charset="-128"/>
                <a:cs typeface="Meiryo UI" pitchFamily="50" charset="-128"/>
              </a:rPr>
              <a:t>14,170kW</a:t>
            </a: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〇一般廃棄物・木質以外：</a:t>
            </a:r>
            <a:r>
              <a:rPr lang="en-US" altLang="ja-JP" sz="1300" dirty="0" smtClean="0">
                <a:latin typeface="Meiryo UI" pitchFamily="50" charset="-128"/>
                <a:ea typeface="Meiryo UI" pitchFamily="50" charset="-128"/>
                <a:cs typeface="Meiryo UI" pitchFamily="50" charset="-128"/>
              </a:rPr>
              <a:t>98,781kW</a:t>
            </a:r>
          </a:p>
          <a:p>
            <a:pPr marL="87313" indent="-87313"/>
            <a:r>
              <a:rPr lang="ja-JP" altLang="en-US" sz="1300" dirty="0" smtClean="0">
                <a:latin typeface="Meiryo UI" pitchFamily="50" charset="-128"/>
                <a:ea typeface="Meiryo UI" pitchFamily="50" charset="-128"/>
                <a:cs typeface="Meiryo UI" pitchFamily="50" charset="-128"/>
              </a:rPr>
              <a:t>　〇未利用</a:t>
            </a:r>
            <a:r>
              <a:rPr lang="ja-JP" altLang="en-US" sz="1300" dirty="0">
                <a:latin typeface="Meiryo UI" pitchFamily="50" charset="-128"/>
                <a:ea typeface="Meiryo UI" pitchFamily="50" charset="-128"/>
                <a:cs typeface="Meiryo UI" pitchFamily="50" charset="-128"/>
              </a:rPr>
              <a:t>木質、一般木質</a:t>
            </a:r>
            <a:r>
              <a:rPr lang="ja-JP" altLang="en-US" sz="1300" dirty="0" smtClean="0">
                <a:latin typeface="Meiryo UI" pitchFamily="50" charset="-128"/>
                <a:ea typeface="Meiryo UI" pitchFamily="50" charset="-128"/>
                <a:cs typeface="Meiryo UI" pitchFamily="50" charset="-128"/>
              </a:rPr>
              <a:t>・農作物残さ：案件なし</a:t>
            </a:r>
            <a:endParaRPr lang="en-US" altLang="ja-JP" sz="1300" dirty="0" smtClean="0">
              <a:latin typeface="Meiryo UI" pitchFamily="50" charset="-128"/>
              <a:ea typeface="Meiryo UI" pitchFamily="50" charset="-128"/>
              <a:cs typeface="Meiryo UI" pitchFamily="50" charset="-128"/>
            </a:endParaRPr>
          </a:p>
          <a:p>
            <a:pPr marL="87313" indent="-87313">
              <a:spcAft>
                <a:spcPts val="600"/>
              </a:spcAft>
            </a:pPr>
            <a:r>
              <a:rPr lang="ja-JP" altLang="en-US" sz="1300" dirty="0" smtClean="0">
                <a:latin typeface="Meiryo UI" pitchFamily="50" charset="-128"/>
                <a:ea typeface="Meiryo UI" pitchFamily="50" charset="-128"/>
                <a:cs typeface="Meiryo UI" pitchFamily="50" charset="-128"/>
              </a:rPr>
              <a:t>　　　　　　　　　　　　　　　　　　　　　　　　　　合計　</a:t>
            </a:r>
            <a:r>
              <a:rPr lang="en-US" altLang="ja-JP" sz="1300" dirty="0" smtClean="0">
                <a:latin typeface="Meiryo UI" pitchFamily="50" charset="-128"/>
                <a:ea typeface="Meiryo UI" pitchFamily="50" charset="-128"/>
                <a:cs typeface="Meiryo UI" pitchFamily="50" charset="-128"/>
              </a:rPr>
              <a:t>118,391kW</a:t>
            </a:r>
          </a:p>
        </p:txBody>
      </p:sp>
      <p:pic>
        <p:nvPicPr>
          <p:cNvPr id="22" name="図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8148" y="3642431"/>
            <a:ext cx="3168352" cy="2533708"/>
          </a:xfrm>
          <a:prstGeom prst="rect">
            <a:avLst/>
          </a:prstGeom>
        </p:spPr>
      </p:pic>
      <p:sp>
        <p:nvSpPr>
          <p:cNvPr id="23" name="テキスト ボックス 22"/>
          <p:cNvSpPr txBox="1"/>
          <p:nvPr/>
        </p:nvSpPr>
        <p:spPr>
          <a:xfrm>
            <a:off x="965547" y="6176139"/>
            <a:ext cx="2673554"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株式会社</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BPS</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大東（約</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5,750kW</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lang="zh-CN"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986599" y="6490745"/>
            <a:ext cx="2673554" cy="261610"/>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引用元：株式会社グリーンパワー大東</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HP</a:t>
            </a:r>
            <a:endParaRPr lang="zh-CN"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36687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0"/>
            <a:ext cx="9143999" cy="692696"/>
          </a:xfrm>
          <a:prstGeom prst="rect">
            <a:avLst/>
          </a:prstGeom>
          <a:gradFill rotWithShape="1">
            <a:gsLst>
              <a:gs pos="0">
                <a:srgbClr val="00B050"/>
              </a:gs>
              <a:gs pos="80000">
                <a:srgbClr val="00B050"/>
              </a:gs>
              <a:gs pos="100000">
                <a:srgbClr val="00B05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fontAlgn="base">
              <a:spcBef>
                <a:spcPct val="0"/>
              </a:spcBef>
              <a:spcAft>
                <a:spcPct val="0"/>
              </a:spcAft>
              <a:defRPr kumimoji="1" sz="4400" kern="1200">
                <a:solidFill>
                  <a:schemeClr val="lt1"/>
                </a:solidFill>
                <a:latin typeface="+mn-lt"/>
                <a:ea typeface="+mn-ea"/>
                <a:cs typeface="+mn-cs"/>
              </a:defRPr>
            </a:lvl1pPr>
            <a:lvl2pPr algn="ctr" rtl="0" fontAlgn="base">
              <a:spcBef>
                <a:spcPct val="0"/>
              </a:spcBef>
              <a:spcAft>
                <a:spcPct val="0"/>
              </a:spcAft>
              <a:defRPr kumimoji="1" sz="4400">
                <a:solidFill>
                  <a:schemeClr val="lt1"/>
                </a:solidFill>
                <a:latin typeface="+mn-lt"/>
                <a:ea typeface="+mn-ea"/>
                <a:cs typeface="+mn-cs"/>
              </a:defRPr>
            </a:lvl2pPr>
            <a:lvl3pPr algn="ctr" rtl="0" fontAlgn="base">
              <a:spcBef>
                <a:spcPct val="0"/>
              </a:spcBef>
              <a:spcAft>
                <a:spcPct val="0"/>
              </a:spcAft>
              <a:defRPr kumimoji="1" sz="4400">
                <a:solidFill>
                  <a:schemeClr val="lt1"/>
                </a:solidFill>
                <a:latin typeface="+mn-lt"/>
                <a:ea typeface="+mn-ea"/>
                <a:cs typeface="+mn-cs"/>
              </a:defRPr>
            </a:lvl3pPr>
            <a:lvl4pPr algn="ctr" rtl="0" fontAlgn="base">
              <a:spcBef>
                <a:spcPct val="0"/>
              </a:spcBef>
              <a:spcAft>
                <a:spcPct val="0"/>
              </a:spcAft>
              <a:defRPr kumimoji="1" sz="4400">
                <a:solidFill>
                  <a:schemeClr val="lt1"/>
                </a:solidFill>
                <a:latin typeface="+mn-lt"/>
                <a:ea typeface="+mn-ea"/>
                <a:cs typeface="+mn-cs"/>
              </a:defRPr>
            </a:lvl4pPr>
            <a:lvl5pPr algn="ctr" rtl="0" fontAlgn="base">
              <a:spcBef>
                <a:spcPct val="0"/>
              </a:spcBef>
              <a:spcAft>
                <a:spcPct val="0"/>
              </a:spcAft>
              <a:defRPr kumimoji="1" sz="4400">
                <a:solidFill>
                  <a:schemeClr val="lt1"/>
                </a:solidFill>
                <a:latin typeface="+mn-lt"/>
                <a:ea typeface="+mn-ea"/>
                <a:cs typeface="+mn-cs"/>
              </a:defRPr>
            </a:lvl5pPr>
            <a:lvl6pPr marL="457200" algn="ctr" rtl="0" fontAlgn="base">
              <a:spcBef>
                <a:spcPct val="0"/>
              </a:spcBef>
              <a:spcAft>
                <a:spcPct val="0"/>
              </a:spcAft>
              <a:defRPr kumimoji="1" sz="4400">
                <a:solidFill>
                  <a:schemeClr val="lt1"/>
                </a:solidFill>
                <a:latin typeface="+mn-lt"/>
                <a:ea typeface="+mn-ea"/>
                <a:cs typeface="+mn-cs"/>
              </a:defRPr>
            </a:lvl6pPr>
            <a:lvl7pPr marL="914400" algn="ctr" rtl="0" fontAlgn="base">
              <a:spcBef>
                <a:spcPct val="0"/>
              </a:spcBef>
              <a:spcAft>
                <a:spcPct val="0"/>
              </a:spcAft>
              <a:defRPr kumimoji="1" sz="4400">
                <a:solidFill>
                  <a:schemeClr val="lt1"/>
                </a:solidFill>
                <a:latin typeface="+mn-lt"/>
                <a:ea typeface="+mn-ea"/>
                <a:cs typeface="+mn-cs"/>
              </a:defRPr>
            </a:lvl7pPr>
            <a:lvl8pPr marL="1371600" algn="ctr" rtl="0" fontAlgn="base">
              <a:spcBef>
                <a:spcPct val="0"/>
              </a:spcBef>
              <a:spcAft>
                <a:spcPct val="0"/>
              </a:spcAft>
              <a:defRPr kumimoji="1" sz="4400">
                <a:solidFill>
                  <a:schemeClr val="lt1"/>
                </a:solidFill>
                <a:latin typeface="+mn-lt"/>
                <a:ea typeface="+mn-ea"/>
                <a:cs typeface="+mn-cs"/>
              </a:defRPr>
            </a:lvl8pPr>
            <a:lvl9pPr marL="1828800" algn="ctr" rtl="0" fontAlgn="base">
              <a:spcBef>
                <a:spcPct val="0"/>
              </a:spcBef>
              <a:spcAft>
                <a:spcPct val="0"/>
              </a:spcAft>
              <a:defRPr kumimoji="1" sz="4400">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b="1" dirty="0" smtClean="0">
                <a:solidFill>
                  <a:sysClr val="window" lastClr="FFFFFF"/>
                </a:solidFill>
                <a:latin typeface="Meiryo UI" panose="020B0604030504040204" pitchFamily="50" charset="-128"/>
                <a:ea typeface="Meiryo UI" panose="020B0604030504040204" pitchFamily="50" charset="-128"/>
              </a:rPr>
              <a:t>３．府域の再生可能エネルギーの状況</a:t>
            </a:r>
            <a:endParaRPr kumimoji="1" lang="ja-JP" altLang="en-US" sz="3200" b="1" i="0" u="none" strike="noStrike" kern="1200" cap="none" spc="0" normalizeH="0" baseline="0" noProof="0" dirty="0">
              <a:ln>
                <a:noFill/>
              </a:ln>
              <a:solidFill>
                <a:sysClr val="window" lastClr="FFFFFF"/>
              </a:solidFill>
              <a:effectLst/>
              <a:uLnTx/>
              <a:uFillTx/>
              <a:latin typeface="Meiryo UI" panose="020B0604030504040204" pitchFamily="50" charset="-128"/>
              <a:ea typeface="Meiryo UI" panose="020B0604030504040204" pitchFamily="50" charset="-128"/>
            </a:endParaRPr>
          </a:p>
        </p:txBody>
      </p:sp>
      <p:sp>
        <p:nvSpPr>
          <p:cNvPr id="6" name="角丸四角形 5"/>
          <p:cNvSpPr/>
          <p:nvPr/>
        </p:nvSpPr>
        <p:spPr>
          <a:xfrm>
            <a:off x="107504" y="836712"/>
            <a:ext cx="8928992" cy="1005848"/>
          </a:xfrm>
          <a:prstGeom prst="roundRect">
            <a:avLst>
              <a:gd name="adj" fmla="val 0"/>
            </a:avLst>
          </a:prstGeom>
          <a:solidFill>
            <a:schemeClr val="bg1"/>
          </a:solidFill>
          <a:ln w="19050">
            <a:solidFill>
              <a:schemeClr val="accent6"/>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342900" indent="-342900" algn="just">
              <a:buFont typeface="Meiryo UI" panose="020B0604030504040204" pitchFamily="50" charset="-128"/>
              <a:buChar cha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太陽光発電の導入状況については、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年度末で、</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97.2</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20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just">
              <a:buFont typeface="Meiryo UI" panose="020B0604030504040204" pitchFamily="50" charset="-128"/>
              <a:buChar char="○"/>
            </a:pP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廃棄物発電を含むその他の再生可能エネルギー等については、</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年度末で、</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27.1</a:t>
            </a:r>
            <a:r>
              <a:rPr lang="ja-JP" altLang="en-US"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20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kW</a:t>
            </a:r>
            <a:r>
              <a:rPr lang="ja-JP" altLang="en-US" sz="20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925063168"/>
              </p:ext>
            </p:extLst>
          </p:nvPr>
        </p:nvGraphicFramePr>
        <p:xfrm>
          <a:off x="827584" y="1986576"/>
          <a:ext cx="7488832" cy="1575435"/>
        </p:xfrm>
        <a:graphic>
          <a:graphicData uri="http://schemas.openxmlformats.org/drawingml/2006/table">
            <a:tbl>
              <a:tblPr>
                <a:tableStyleId>{5C22544A-7EE6-4342-B048-85BDC9FD1C3A}</a:tableStyleId>
              </a:tblPr>
              <a:tblGrid>
                <a:gridCol w="2592288">
                  <a:extLst>
                    <a:ext uri="{9D8B030D-6E8A-4147-A177-3AD203B41FA5}">
                      <a16:colId xmlns:a16="http://schemas.microsoft.com/office/drawing/2014/main" val="2795975941"/>
                    </a:ext>
                  </a:extLst>
                </a:gridCol>
                <a:gridCol w="4896544">
                  <a:extLst>
                    <a:ext uri="{9D8B030D-6E8A-4147-A177-3AD203B41FA5}">
                      <a16:colId xmlns:a16="http://schemas.microsoft.com/office/drawing/2014/main" val="2887599861"/>
                    </a:ext>
                  </a:extLst>
                </a:gridCol>
              </a:tblGrid>
              <a:tr h="257175">
                <a:tc gridSpan="2">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府内</a:t>
                      </a:r>
                      <a:r>
                        <a:rPr lang="ja-JP" altLang="en-US" sz="1400" u="none" strike="noStrike" dirty="0">
                          <a:effectLst/>
                          <a:latin typeface="Meiryo UI" panose="020B0604030504040204" pitchFamily="50" charset="-128"/>
                          <a:ea typeface="Meiryo UI" panose="020B0604030504040204" pitchFamily="50" charset="-128"/>
                        </a:rPr>
                        <a:t>の再生可能エネルギー等の導入実績</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hMerge="1">
                  <a:txBody>
                    <a:bodyPr/>
                    <a:lstStyle/>
                    <a:p>
                      <a:endParaRPr kumimoji="1" lang="ja-JP" altLang="en-US"/>
                    </a:p>
                  </a:txBody>
                  <a:tcPr/>
                </a:tc>
                <a:extLst>
                  <a:ext uri="{0D108BD9-81ED-4DB2-BD59-A6C34878D82A}">
                    <a16:rowId xmlns:a16="http://schemas.microsoft.com/office/drawing/2014/main" val="1224083494"/>
                  </a:ext>
                </a:extLst>
              </a:tr>
              <a:tr h="171450">
                <a:tc>
                  <a:txBody>
                    <a:bodyPr/>
                    <a:lstStyle/>
                    <a:p>
                      <a:pPr algn="l" fontAlgn="ctr"/>
                      <a:r>
                        <a:rPr lang="ja-JP" altLang="en-US" sz="1400" u="none" strike="noStrike">
                          <a:effectLst/>
                          <a:latin typeface="Meiryo UI" panose="020B0604030504040204" pitchFamily="50" charset="-128"/>
                          <a:ea typeface="Meiryo UI" panose="020B0604030504040204" pitchFamily="50" charset="-128"/>
                        </a:rPr>
                        <a:t>　</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zh-TW" altLang="en-US" sz="1400" u="none" strike="noStrike" dirty="0">
                          <a:effectLst/>
                          <a:latin typeface="Meiryo UI" panose="020B0604030504040204" pitchFamily="50" charset="-128"/>
                          <a:ea typeface="Meiryo UI" panose="020B0604030504040204" pitchFamily="50" charset="-128"/>
                        </a:rPr>
                        <a:t>                                          </a:t>
                      </a:r>
                      <a:r>
                        <a:rPr lang="zh-TW" altLang="en-US" sz="1400" u="none" strike="noStrike" dirty="0" smtClean="0">
                          <a:effectLst/>
                          <a:latin typeface="Meiryo UI" panose="020B0604030504040204" pitchFamily="50" charset="-128"/>
                          <a:ea typeface="Meiryo UI" panose="020B0604030504040204" pitchFamily="50" charset="-128"/>
                        </a:rPr>
                        <a:t>（</a:t>
                      </a:r>
                      <a:r>
                        <a:rPr lang="en-US" altLang="ja-JP" sz="1400" u="none" strike="noStrike" dirty="0" smtClean="0">
                          <a:effectLst/>
                          <a:latin typeface="Meiryo UI" panose="020B0604030504040204" pitchFamily="50" charset="-128"/>
                          <a:ea typeface="Meiryo UI" panose="020B0604030504040204" pitchFamily="50" charset="-128"/>
                        </a:rPr>
                        <a:t>2018</a:t>
                      </a:r>
                      <a:r>
                        <a:rPr lang="ja-JP" altLang="en-US" sz="1400" u="none" strike="noStrike" dirty="0" smtClean="0">
                          <a:effectLst/>
                          <a:latin typeface="Meiryo UI" panose="020B0604030504040204" pitchFamily="50" charset="-128"/>
                          <a:ea typeface="Meiryo UI" panose="020B0604030504040204" pitchFamily="50" charset="-128"/>
                        </a:rPr>
                        <a:t>年度</a:t>
                      </a:r>
                      <a:r>
                        <a:rPr lang="zh-TW" altLang="en-US" sz="1400" u="none" strike="noStrike" dirty="0" smtClean="0">
                          <a:effectLst/>
                          <a:latin typeface="Meiryo UI" panose="020B0604030504040204" pitchFamily="50" charset="-128"/>
                          <a:ea typeface="Meiryo UI" panose="020B0604030504040204" pitchFamily="50" charset="-128"/>
                        </a:rPr>
                        <a:t>末</a:t>
                      </a:r>
                      <a:r>
                        <a:rPr lang="ja-JP" altLang="en-US" sz="1400" u="none" strike="noStrike" dirty="0" smtClean="0">
                          <a:effectLst/>
                          <a:latin typeface="Meiryo UI" panose="020B0604030504040204" pitchFamily="50" charset="-128"/>
                          <a:ea typeface="Meiryo UI" panose="020B0604030504040204" pitchFamily="50" charset="-128"/>
                        </a:rPr>
                        <a:t>時点</a:t>
                      </a:r>
                      <a:r>
                        <a:rPr lang="zh-TW" altLang="en-US" sz="1400" u="none" strike="noStrike" dirty="0" smtClean="0">
                          <a:effectLst/>
                          <a:latin typeface="Meiryo UI" panose="020B0604030504040204" pitchFamily="50" charset="-128"/>
                          <a:ea typeface="Meiryo UI" panose="020B0604030504040204" pitchFamily="50" charset="-128"/>
                        </a:rPr>
                        <a:t>）</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449525633"/>
                  </a:ext>
                </a:extLst>
              </a:tr>
              <a:tr h="190500">
                <a:tc>
                  <a:txBody>
                    <a:bodyPr/>
                    <a:lstStyle/>
                    <a:p>
                      <a:pPr algn="ctr" fontAlgn="ctr"/>
                      <a:r>
                        <a:rPr lang="zh-TW" altLang="en-US" sz="1400" u="none" strike="noStrike">
                          <a:effectLst/>
                          <a:latin typeface="Meiryo UI" panose="020B0604030504040204" pitchFamily="50" charset="-128"/>
                          <a:ea typeface="Meiryo UI" panose="020B0604030504040204" pitchFamily="50" charset="-128"/>
                        </a:rPr>
                        <a:t>種　　　　類</a:t>
                      </a:r>
                      <a:endParaRPr lang="zh-TW"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400" u="none" strike="noStrike">
                          <a:effectLst/>
                          <a:latin typeface="Meiryo UI" panose="020B0604030504040204" pitchFamily="50" charset="-128"/>
                          <a:ea typeface="Meiryo UI" panose="020B0604030504040204" pitchFamily="50" charset="-128"/>
                        </a:rPr>
                        <a:t>府内の導入実績</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396455362"/>
                  </a:ext>
                </a:extLst>
              </a:tr>
              <a:tr h="342900">
                <a:tc>
                  <a:txBody>
                    <a:bodyPr/>
                    <a:lstStyle/>
                    <a:p>
                      <a:pPr algn="just" fontAlgn="ctr"/>
                      <a:r>
                        <a:rPr lang="ja-JP" altLang="en-US" sz="1400" u="none" strike="noStrike" dirty="0">
                          <a:effectLst/>
                          <a:latin typeface="Meiryo UI" panose="020B0604030504040204" pitchFamily="50" charset="-128"/>
                          <a:ea typeface="Meiryo UI" panose="020B0604030504040204" pitchFamily="50" charset="-128"/>
                        </a:rPr>
                        <a:t>太陽光発電</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400" u="none" strike="noStrike" dirty="0" smtClean="0">
                          <a:effectLst/>
                          <a:latin typeface="Meiryo UI" panose="020B0604030504040204" pitchFamily="50" charset="-128"/>
                          <a:ea typeface="Meiryo UI" panose="020B0604030504040204" pitchFamily="50" charset="-128"/>
                        </a:rPr>
                        <a:t>97.2</a:t>
                      </a:r>
                      <a:r>
                        <a:rPr lang="ja-JP" altLang="en-US" sz="1400" u="none" strike="noStrike" dirty="0" smtClean="0">
                          <a:effectLst/>
                          <a:latin typeface="Meiryo UI" panose="020B0604030504040204" pitchFamily="50" charset="-128"/>
                          <a:ea typeface="Meiryo UI" panose="020B0604030504040204" pitchFamily="50" charset="-128"/>
                        </a:rPr>
                        <a:t>万</a:t>
                      </a:r>
                      <a:r>
                        <a:rPr lang="en-US" sz="1400" u="none" strike="noStrike" dirty="0" smtClean="0">
                          <a:effectLst/>
                          <a:latin typeface="Meiryo UI" panose="020B0604030504040204" pitchFamily="50" charset="-128"/>
                          <a:ea typeface="Meiryo UI" panose="020B0604030504040204" pitchFamily="50" charset="-128"/>
                        </a:rPr>
                        <a:t>kW</a:t>
                      </a:r>
                      <a:r>
                        <a:rPr lang="en-US" sz="1400" u="none" strike="noStrike" dirty="0">
                          <a:effectLst/>
                          <a:latin typeface="Meiryo UI" panose="020B0604030504040204" pitchFamily="50" charset="-128"/>
                          <a:ea typeface="Meiryo UI" panose="020B0604030504040204" pitchFamily="50" charset="-128"/>
                        </a:rPr>
                        <a:t>　</a:t>
                      </a:r>
                      <a:br>
                        <a:rPr lang="en-US" sz="1400" u="none" strike="noStrike" dirty="0">
                          <a:effectLst/>
                          <a:latin typeface="Meiryo UI" panose="020B0604030504040204" pitchFamily="50" charset="-128"/>
                          <a:ea typeface="Meiryo UI" panose="020B0604030504040204" pitchFamily="50" charset="-128"/>
                        </a:rPr>
                      </a:br>
                      <a:r>
                        <a:rPr lang="en-US" sz="1400" u="none" strike="noStrike" dirty="0">
                          <a:effectLst/>
                          <a:latin typeface="Meiryo UI" panose="020B0604030504040204" pitchFamily="50" charset="-128"/>
                          <a:ea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rPr>
                        <a:t>住宅用</a:t>
                      </a:r>
                      <a:r>
                        <a:rPr lang="ja-JP" altLang="en-US" sz="1400" u="none" strike="noStrike" dirty="0" smtClean="0">
                          <a:effectLst/>
                          <a:latin typeface="Meiryo UI" panose="020B0604030504040204" pitchFamily="50" charset="-128"/>
                          <a:ea typeface="Meiryo UI" panose="020B0604030504040204" pitchFamily="50" charset="-128"/>
                        </a:rPr>
                        <a:t>：</a:t>
                      </a:r>
                      <a:r>
                        <a:rPr lang="en-US" altLang="ja-JP" sz="1400" u="none" strike="noStrike" dirty="0" smtClean="0">
                          <a:effectLst/>
                          <a:latin typeface="Meiryo UI" panose="020B0604030504040204" pitchFamily="50" charset="-128"/>
                          <a:ea typeface="Meiryo UI" panose="020B0604030504040204" pitchFamily="50" charset="-128"/>
                        </a:rPr>
                        <a:t>41.4</a:t>
                      </a:r>
                      <a:r>
                        <a:rPr lang="ja-JP" altLang="en-US" sz="1400" u="none" strike="noStrike" dirty="0" smtClean="0">
                          <a:effectLst/>
                          <a:latin typeface="Meiryo UI" panose="020B0604030504040204" pitchFamily="50" charset="-128"/>
                          <a:ea typeface="Meiryo UI" panose="020B0604030504040204" pitchFamily="50" charset="-128"/>
                        </a:rPr>
                        <a:t>万</a:t>
                      </a:r>
                      <a:r>
                        <a:rPr lang="en-US" sz="1400" u="none" strike="noStrike" dirty="0">
                          <a:effectLst/>
                          <a:latin typeface="Meiryo UI" panose="020B0604030504040204" pitchFamily="50" charset="-128"/>
                          <a:ea typeface="Meiryo UI" panose="020B0604030504040204" pitchFamily="50" charset="-128"/>
                        </a:rPr>
                        <a:t>kW、</a:t>
                      </a:r>
                      <a:r>
                        <a:rPr lang="ja-JP" altLang="en-US" sz="1400" u="none" strike="noStrike" dirty="0">
                          <a:effectLst/>
                          <a:latin typeface="Meiryo UI" panose="020B0604030504040204" pitchFamily="50" charset="-128"/>
                          <a:ea typeface="Meiryo UI" panose="020B0604030504040204" pitchFamily="50" charset="-128"/>
                        </a:rPr>
                        <a:t>非住宅用</a:t>
                      </a:r>
                      <a:r>
                        <a:rPr lang="ja-JP" altLang="en-US" sz="1400" u="none" strike="noStrike" dirty="0" smtClean="0">
                          <a:effectLst/>
                          <a:latin typeface="Meiryo UI" panose="020B0604030504040204" pitchFamily="50" charset="-128"/>
                          <a:ea typeface="Meiryo UI" panose="020B0604030504040204" pitchFamily="50" charset="-128"/>
                        </a:rPr>
                        <a:t>：</a:t>
                      </a:r>
                      <a:r>
                        <a:rPr lang="en-US" altLang="ja-JP" sz="1400" u="none" strike="noStrike" dirty="0" smtClean="0">
                          <a:effectLst/>
                          <a:latin typeface="Meiryo UI" panose="020B0604030504040204" pitchFamily="50" charset="-128"/>
                          <a:ea typeface="Meiryo UI" panose="020B0604030504040204" pitchFamily="50" charset="-128"/>
                        </a:rPr>
                        <a:t>36.4</a:t>
                      </a:r>
                      <a:r>
                        <a:rPr lang="ja-JP" altLang="en-US" sz="1400" u="none" strike="noStrike" dirty="0" smtClean="0">
                          <a:effectLst/>
                          <a:latin typeface="Meiryo UI" panose="020B0604030504040204" pitchFamily="50" charset="-128"/>
                          <a:ea typeface="Meiryo UI" panose="020B0604030504040204" pitchFamily="50" charset="-128"/>
                        </a:rPr>
                        <a:t>万</a:t>
                      </a:r>
                      <a:r>
                        <a:rPr lang="en-US" sz="1400" u="none" strike="noStrike" dirty="0">
                          <a:effectLst/>
                          <a:latin typeface="Meiryo UI" panose="020B0604030504040204" pitchFamily="50" charset="-128"/>
                          <a:ea typeface="Meiryo UI" panose="020B0604030504040204" pitchFamily="50" charset="-128"/>
                        </a:rPr>
                        <a:t>kW）</a:t>
                      </a:r>
                      <a:endParaRPr 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797142085"/>
                  </a:ext>
                </a:extLst>
              </a:tr>
              <a:tr h="342900">
                <a:tc>
                  <a:txBody>
                    <a:bodyPr/>
                    <a:lstStyle/>
                    <a:p>
                      <a:pPr algn="just" fontAlgn="ctr"/>
                      <a:r>
                        <a:rPr lang="zh-TW" altLang="en-US" sz="1400" u="none" strike="noStrike" dirty="0">
                          <a:effectLst/>
                          <a:latin typeface="Meiryo UI" panose="020B0604030504040204" pitchFamily="50" charset="-128"/>
                          <a:ea typeface="Meiryo UI" panose="020B0604030504040204" pitchFamily="50" charset="-128"/>
                        </a:rPr>
                        <a:t>廃棄物発電等</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400" u="none" strike="noStrike" dirty="0" smtClean="0">
                          <a:effectLst/>
                          <a:latin typeface="Meiryo UI" panose="020B0604030504040204" pitchFamily="50" charset="-128"/>
                          <a:ea typeface="Meiryo UI" panose="020B0604030504040204" pitchFamily="50" charset="-128"/>
                        </a:rPr>
                        <a:t>27.1</a:t>
                      </a:r>
                      <a:r>
                        <a:rPr lang="ja-JP" altLang="en-US" sz="1400" u="none" strike="noStrike" dirty="0" smtClean="0">
                          <a:effectLst/>
                          <a:latin typeface="Meiryo UI" panose="020B0604030504040204" pitchFamily="50" charset="-128"/>
                          <a:ea typeface="Meiryo UI" panose="020B0604030504040204" pitchFamily="50" charset="-128"/>
                        </a:rPr>
                        <a:t>万</a:t>
                      </a:r>
                      <a:r>
                        <a:rPr lang="en-US" altLang="ja-JP" sz="1400" u="none" strike="noStrike" dirty="0">
                          <a:effectLst/>
                          <a:latin typeface="Meiryo UI" panose="020B0604030504040204" pitchFamily="50" charset="-128"/>
                          <a:ea typeface="Meiryo UI" panose="020B0604030504040204" pitchFamily="50" charset="-128"/>
                        </a:rPr>
                        <a:t>kW</a:t>
                      </a:r>
                      <a:r>
                        <a:rPr lang="ja-JP" altLang="en-US" sz="1400" u="none" strike="noStrike" dirty="0">
                          <a:effectLst/>
                          <a:latin typeface="Meiryo UI" panose="020B0604030504040204" pitchFamily="50" charset="-128"/>
                          <a:ea typeface="Meiryo UI" panose="020B0604030504040204" pitchFamily="50" charset="-128"/>
                        </a:rPr>
                        <a:t>　</a:t>
                      </a:r>
                      <a:br>
                        <a:rPr lang="ja-JP" altLang="en-US" sz="1400" u="none" strike="noStrike" dirty="0">
                          <a:effectLst/>
                          <a:latin typeface="Meiryo UI" panose="020B0604030504040204" pitchFamily="50" charset="-128"/>
                          <a:ea typeface="Meiryo UI" panose="020B0604030504040204" pitchFamily="50" charset="-128"/>
                        </a:rPr>
                      </a:br>
                      <a:r>
                        <a:rPr lang="ja-JP" altLang="en-US" sz="1400" u="none" strike="noStrike" dirty="0">
                          <a:effectLst/>
                          <a:latin typeface="Meiryo UI" panose="020B0604030504040204" pitchFamily="50" charset="-128"/>
                          <a:ea typeface="Meiryo UI" panose="020B0604030504040204" pitchFamily="50" charset="-128"/>
                        </a:rPr>
                        <a:t>（うち</a:t>
                      </a:r>
                      <a:r>
                        <a:rPr lang="ja-JP" altLang="en-US" sz="1400" u="none" strike="noStrike" dirty="0" smtClean="0">
                          <a:effectLst/>
                          <a:latin typeface="Meiryo UI" panose="020B0604030504040204" pitchFamily="50" charset="-128"/>
                          <a:ea typeface="Meiryo UI" panose="020B0604030504040204" pitchFamily="50" charset="-128"/>
                        </a:rPr>
                        <a:t>、ごみ発電：</a:t>
                      </a:r>
                      <a:r>
                        <a:rPr lang="en-US" altLang="ja-JP" sz="1400" u="none" strike="noStrike" dirty="0" smtClean="0">
                          <a:effectLst/>
                          <a:latin typeface="Meiryo UI" panose="020B0604030504040204" pitchFamily="50" charset="-128"/>
                          <a:ea typeface="Meiryo UI" panose="020B0604030504040204" pitchFamily="50" charset="-128"/>
                        </a:rPr>
                        <a:t>24.2</a:t>
                      </a:r>
                      <a:r>
                        <a:rPr lang="ja-JP" altLang="en-US" sz="1400" u="none" strike="noStrike" dirty="0" smtClean="0">
                          <a:effectLst/>
                          <a:latin typeface="Meiryo UI" panose="020B0604030504040204" pitchFamily="50" charset="-128"/>
                          <a:ea typeface="Meiryo UI" panose="020B0604030504040204" pitchFamily="50" charset="-128"/>
                        </a:rPr>
                        <a:t>万</a:t>
                      </a:r>
                      <a:r>
                        <a:rPr lang="en-US" altLang="ja-JP" sz="1400" u="none" strike="noStrike" dirty="0">
                          <a:effectLst/>
                          <a:latin typeface="Meiryo UI" panose="020B0604030504040204" pitchFamily="50" charset="-128"/>
                          <a:ea typeface="Meiryo UI" panose="020B0604030504040204" pitchFamily="50" charset="-128"/>
                        </a:rPr>
                        <a:t>kW</a:t>
                      </a:r>
                      <a:r>
                        <a:rPr lang="ja-JP" altLang="en-US" sz="1400" u="none" strike="noStrike" dirty="0">
                          <a:effectLst/>
                          <a:latin typeface="Meiryo UI" panose="020B0604030504040204" pitchFamily="50" charset="-128"/>
                          <a:ea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599142656"/>
                  </a:ext>
                </a:extLst>
              </a:tr>
            </a:tbl>
          </a:graphicData>
        </a:graphic>
      </p:graphicFrame>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740" y="3668904"/>
            <a:ext cx="4680520" cy="3055339"/>
          </a:xfrm>
          <a:prstGeom prst="rect">
            <a:avLst/>
          </a:prstGeom>
        </p:spPr>
      </p:pic>
      <p:sp>
        <p:nvSpPr>
          <p:cNvPr id="8" name="円/楕円 30"/>
          <p:cNvSpPr/>
          <p:nvPr/>
        </p:nvSpPr>
        <p:spPr>
          <a:xfrm>
            <a:off x="8604447" y="104141"/>
            <a:ext cx="485799" cy="484413"/>
          </a:xfrm>
          <a:prstGeom prst="ellipse">
            <a:avLst/>
          </a:prstGeom>
          <a:solidFill>
            <a:schemeClr val="bg1"/>
          </a:solidFill>
          <a:ln w="1905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lIns="0" tIns="0" rIns="0" bIns="0" rtlCol="0" anchor="ctr"/>
          <a:lstStyle/>
          <a:p>
            <a:pPr algn="ctr"/>
            <a:fld id="{9439D75A-5D0D-4091-BA6B-B620B8DC6492}" type="slidenum">
              <a:rPr lang="ja-JP" altLang="en-US" sz="1600" b="1" smtClean="0">
                <a:solidFill>
                  <a:schemeClr val="accent6">
                    <a:lumMod val="50000"/>
                  </a:schemeClr>
                </a:solidFill>
                <a:latin typeface="Meiryo UI" panose="020B0604030504040204" pitchFamily="50" charset="-128"/>
                <a:ea typeface="Meiryo UI" panose="020B0604030504040204" pitchFamily="50" charset="-128"/>
              </a:rPr>
              <a:t>8</a:t>
            </a:fld>
            <a:endParaRPr lang="en-US" altLang="ja-JP" sz="1600" b="1" dirty="0" smtClean="0">
              <a:solidFill>
                <a:schemeClr val="accent6">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45229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1670</Words>
  <Application>Microsoft Office PowerPoint</Application>
  <PresentationFormat>画面に合わせる (4:3)</PresentationFormat>
  <Paragraphs>272</Paragraphs>
  <Slides>13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Meiryo UI</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2020-01-28T06:11:55Z</dcterms:created>
  <dcterms:modified xsi:type="dcterms:W3CDTF">2020-01-28T06:12:25Z</dcterms:modified>
</cp:coreProperties>
</file>