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8"/>
  </p:notesMasterIdLst>
  <p:sldIdLst>
    <p:sldId id="256" r:id="rId2"/>
    <p:sldId id="259" r:id="rId3"/>
    <p:sldId id="279" r:id="rId4"/>
    <p:sldId id="266" r:id="rId5"/>
    <p:sldId id="258" r:id="rId6"/>
    <p:sldId id="280" r:id="rId7"/>
    <p:sldId id="260" r:id="rId8"/>
    <p:sldId id="270" r:id="rId9"/>
    <p:sldId id="267" r:id="rId10"/>
    <p:sldId id="271" r:id="rId11"/>
    <p:sldId id="268" r:id="rId12"/>
    <p:sldId id="273" r:id="rId13"/>
    <p:sldId id="275" r:id="rId14"/>
    <p:sldId id="276" r:id="rId15"/>
    <p:sldId id="269" r:id="rId16"/>
    <p:sldId id="278"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C43F7C0-9C83-48E9-992C-6478CC5AD99D}" type="datetimeFigureOut">
              <a:rPr kumimoji="1" lang="ja-JP" altLang="en-US" smtClean="0"/>
              <a:t>2020/1/28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E03A2C4-EB00-4743-A3B2-A86D06D55285}" type="slidenum">
              <a:rPr kumimoji="1" lang="ja-JP" altLang="en-US" smtClean="0"/>
              <a:t>‹#›</a:t>
            </a:fld>
            <a:endParaRPr kumimoji="1" lang="ja-JP" altLang="en-US"/>
          </a:p>
        </p:txBody>
      </p:sp>
    </p:spTree>
    <p:extLst>
      <p:ext uri="{BB962C8B-B14F-4D97-AF65-F5344CB8AC3E}">
        <p14:creationId xmlns:p14="http://schemas.microsoft.com/office/powerpoint/2010/main" val="13196611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411044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173314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91518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139734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359883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155938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2647316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234169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80460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692697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1BB278-CCB7-4918-9562-82B802991E10}"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1194125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BB278-CCB7-4918-9562-82B802991E10}" type="datetimeFigureOut">
              <a:rPr kumimoji="1" lang="ja-JP" altLang="en-US" smtClean="0"/>
              <a:t>2020/1/28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F28E-F417-4C0D-92D5-4375DD4D5AE7}" type="slidenum">
              <a:rPr kumimoji="1" lang="ja-JP" altLang="en-US" smtClean="0"/>
              <a:t>‹#›</a:t>
            </a:fld>
            <a:endParaRPr kumimoji="1" lang="ja-JP" altLang="en-US"/>
          </a:p>
        </p:txBody>
      </p:sp>
    </p:spTree>
    <p:extLst>
      <p:ext uri="{BB962C8B-B14F-4D97-AF65-F5344CB8AC3E}">
        <p14:creationId xmlns:p14="http://schemas.microsoft.com/office/powerpoint/2010/main" val="1758836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おおさかエネルギー地産地消推進プラン</a:t>
            </a:r>
            <a:r>
              <a:rPr lang="ja-JP" altLang="en-US" sz="3600" b="1" dirty="0" smtClean="0">
                <a:solidFill>
                  <a:sysClr val="window" lastClr="FFFFFF"/>
                </a:solidFill>
                <a:latin typeface="Meiryo UI" panose="020B0604030504040204" pitchFamily="50" charset="-128"/>
                <a:ea typeface="Meiryo UI" panose="020B0604030504040204" pitchFamily="50" charset="-128"/>
              </a:rPr>
              <a:t>の</a:t>
            </a:r>
            <a:endParaRPr lang="en-US" altLang="ja-JP" sz="3600" b="1" dirty="0" smtClean="0">
              <a:solidFill>
                <a:sysClr val="window" lastClr="FFFFFF"/>
              </a:solidFill>
              <a:latin typeface="Meiryo UI" panose="020B0604030504040204" pitchFamily="50" charset="-128"/>
              <a:ea typeface="Meiryo UI" panose="020B0604030504040204" pitchFamily="50" charset="-128"/>
            </a:endParaRPr>
          </a:p>
          <a:p>
            <a:pPr lvl="0" defTabSz="914400" fontAlgn="auto">
              <a:spcAft>
                <a:spcPts val="0"/>
              </a:spcAft>
              <a:defRPr/>
            </a:pPr>
            <a:r>
              <a:rPr lang="ja-JP" altLang="en-US" sz="3600" b="1" dirty="0" smtClean="0">
                <a:solidFill>
                  <a:sysClr val="window" lastClr="FFFFFF"/>
                </a:solidFill>
                <a:latin typeface="Meiryo UI" panose="020B0604030504040204" pitchFamily="50" charset="-128"/>
                <a:ea typeface="Meiryo UI" panose="020B0604030504040204" pitchFamily="50" charset="-128"/>
              </a:rPr>
              <a:t>進捗状況に</a:t>
            </a:r>
            <a:r>
              <a:rPr lang="ja-JP" altLang="en-US" sz="3600" b="1" dirty="0">
                <a:solidFill>
                  <a:sysClr val="window" lastClr="FFFFFF"/>
                </a:solidFill>
                <a:latin typeface="Meiryo UI" panose="020B0604030504040204" pitchFamily="50" charset="-128"/>
                <a:ea typeface="Meiryo UI" panose="020B0604030504040204" pitchFamily="50" charset="-128"/>
              </a:rPr>
              <a:t>ついて</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1</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25</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2800" kern="0" dirty="0" smtClean="0">
                <a:latin typeface="Meiryo UI" panose="020B0604030504040204" pitchFamily="50" charset="-128"/>
                <a:ea typeface="Meiryo UI" panose="020B0604030504040204" pitchFamily="50" charset="-128"/>
              </a:rPr>
              <a:t>大阪府・大阪市</a:t>
            </a:r>
            <a:endPar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7"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atin typeface="Meiryo UI" panose="020B0604030504040204" pitchFamily="50" charset="-128"/>
                <a:ea typeface="Meiryo UI" panose="020B0604030504040204" pitchFamily="50" charset="-128"/>
              </a:rPr>
              <a:t>資料３－１</a:t>
            </a:r>
            <a:endParaRPr kumimoji="1" lang="ja-JP" altLang="en-US" sz="20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16236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24155" y="2807673"/>
            <a:ext cx="7978140" cy="399288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目標値に対する進捗状況（分散型電源）</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66415" y="402001"/>
            <a:ext cx="4763162"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■分散型電源の推移</a:t>
            </a:r>
            <a:endParaRPr kumimoji="1" lang="ja-JP" altLang="en-US" sz="2000" b="1" dirty="0">
              <a:latin typeface="Meiryo UI" panose="020B0604030504040204" pitchFamily="50" charset="-128"/>
              <a:ea typeface="Meiryo UI" panose="020B0604030504040204" pitchFamily="50" charset="-128"/>
            </a:endParaRPr>
          </a:p>
        </p:txBody>
      </p:sp>
      <p:sp>
        <p:nvSpPr>
          <p:cNvPr id="8" name="角丸四角形 7"/>
          <p:cNvSpPr/>
          <p:nvPr/>
        </p:nvSpPr>
        <p:spPr>
          <a:xfrm>
            <a:off x="47355" y="746690"/>
            <a:ext cx="9033315" cy="2024219"/>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tIns="0" anchor="t"/>
          <a:lstStyle/>
          <a:p>
            <a:pPr>
              <a:defRPr/>
            </a:pPr>
            <a:r>
              <a:rPr lang="ja-JP" altLang="en-US" sz="1600" b="1" dirty="0" smtClean="0">
                <a:latin typeface="Meiryo UI" pitchFamily="50" charset="-128"/>
                <a:ea typeface="Meiryo UI" pitchFamily="50" charset="-128"/>
                <a:cs typeface="Meiryo UI" pitchFamily="50" charset="-128"/>
              </a:rPr>
              <a:t>〇目標値</a:t>
            </a:r>
            <a:r>
              <a:rPr lang="ja-JP" altLang="en-US" sz="1600" b="1" dirty="0">
                <a:latin typeface="Meiryo UI" pitchFamily="50" charset="-128"/>
                <a:ea typeface="Meiryo UI" pitchFamily="50" charset="-128"/>
                <a:cs typeface="Meiryo UI" pitchFamily="50" charset="-128"/>
              </a:rPr>
              <a:t>に</a:t>
            </a:r>
            <a:r>
              <a:rPr lang="ja-JP" altLang="en-US" sz="1600" b="1" dirty="0" smtClean="0">
                <a:latin typeface="Meiryo UI" pitchFamily="50" charset="-128"/>
                <a:ea typeface="Meiryo UI" pitchFamily="50" charset="-128"/>
                <a:cs typeface="Meiryo UI" pitchFamily="50" charset="-128"/>
              </a:rPr>
              <a:t>ついて</a:t>
            </a:r>
            <a:endParaRPr lang="en-US" altLang="ja-JP" sz="1600" b="1" dirty="0" smtClean="0">
              <a:latin typeface="Meiryo UI" pitchFamily="50" charset="-128"/>
              <a:ea typeface="Meiryo UI" pitchFamily="50" charset="-128"/>
              <a:cs typeface="Meiryo UI" pitchFamily="50" charset="-128"/>
            </a:endParaRPr>
          </a:p>
          <a:p>
            <a:pPr>
              <a:defRPr/>
            </a:pPr>
            <a:r>
              <a:rPr lang="ja-JP" altLang="en-US" sz="1600" b="1"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・家庭用コジェネ（エコウィル）：</a:t>
            </a:r>
            <a:r>
              <a:rPr lang="en-US" altLang="ja-JP" sz="1400" dirty="0" smtClean="0">
                <a:latin typeface="Meiryo UI" pitchFamily="50" charset="-128"/>
                <a:ea typeface="Meiryo UI" pitchFamily="50" charset="-128"/>
                <a:cs typeface="Meiryo UI" pitchFamily="50" charset="-128"/>
              </a:rPr>
              <a:t>2017</a:t>
            </a:r>
            <a:r>
              <a:rPr lang="ja-JP" altLang="en-US" sz="1400" dirty="0" smtClean="0">
                <a:latin typeface="Meiryo UI" pitchFamily="50" charset="-128"/>
                <a:ea typeface="Meiryo UI" pitchFamily="50" charset="-128"/>
                <a:cs typeface="Meiryo UI" pitchFamily="50" charset="-128"/>
              </a:rPr>
              <a:t>年度に、エコウィルの製造・販売が中止になっており、想定していた導入量</a:t>
            </a:r>
            <a:endParaRPr lang="en-US" altLang="ja-JP" sz="1400" dirty="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（２万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）を下回っている。</a:t>
            </a:r>
            <a:endParaRPr lang="en-US" altLang="ja-JP" sz="1400" dirty="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・家庭用燃料電池（エネファーム）：単年度導入量が増加傾向にあるが、投資回収期間が長く、最近では</a:t>
            </a:r>
            <a:endParaRPr lang="en-US" altLang="ja-JP" sz="1400" dirty="0" smtClean="0">
              <a:latin typeface="Meiryo UI" pitchFamily="50" charset="-128"/>
              <a:ea typeface="Meiryo UI" pitchFamily="50" charset="-128"/>
              <a:cs typeface="Meiryo UI" pitchFamily="50" charset="-128"/>
            </a:endParaRPr>
          </a:p>
          <a:p>
            <a:pPr>
              <a:spcAft>
                <a:spcPts val="600"/>
              </a:spcAft>
              <a:defRPr/>
            </a:pPr>
            <a:r>
              <a:rPr lang="ja-JP" altLang="en-US" sz="1400" dirty="0" smtClean="0">
                <a:latin typeface="Meiryo UI" pitchFamily="50" charset="-128"/>
                <a:ea typeface="Meiryo UI" pitchFamily="50" charset="-128"/>
                <a:cs typeface="Meiryo UI" pitchFamily="50" charset="-128"/>
              </a:rPr>
              <a:t>　 販売価格の低減傾向が小さくなっており、想定していた導入量（７万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）を下回っている。</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・事業用コジェネ</a:t>
            </a: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東日本大震災後、電気料金の上昇等もあり</a:t>
            </a:r>
            <a:r>
              <a:rPr lang="en-US" altLang="ja-JP" sz="1400" dirty="0" smtClean="0">
                <a:latin typeface="Meiryo UI" pitchFamily="50" charset="-128"/>
                <a:ea typeface="Meiryo UI" pitchFamily="50" charset="-128"/>
                <a:cs typeface="Meiryo UI" pitchFamily="50" charset="-128"/>
              </a:rPr>
              <a:t>2014</a:t>
            </a:r>
            <a:r>
              <a:rPr lang="ja-JP" altLang="en-US" sz="1400" dirty="0" smtClean="0">
                <a:latin typeface="Meiryo UI" pitchFamily="50" charset="-128"/>
                <a:ea typeface="Meiryo UI" pitchFamily="50" charset="-128"/>
                <a:cs typeface="Meiryo UI" pitchFamily="50" charset="-128"/>
              </a:rPr>
              <a:t>年度までは累積導入量が増加したが、その後の</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電気料金の低下や</a:t>
            </a:r>
            <a:r>
              <a:rPr lang="en-US" altLang="ja-JP" sz="1400" dirty="0" smtClean="0">
                <a:latin typeface="Meiryo UI" pitchFamily="50" charset="-128"/>
                <a:ea typeface="Meiryo UI" pitchFamily="50" charset="-128"/>
                <a:cs typeface="Meiryo UI" pitchFamily="50" charset="-128"/>
              </a:rPr>
              <a:t>LNG</a:t>
            </a:r>
            <a:r>
              <a:rPr lang="ja-JP" altLang="en-US" sz="1400" dirty="0" smtClean="0">
                <a:latin typeface="Meiryo UI" pitchFamily="50" charset="-128"/>
                <a:ea typeface="Meiryo UI" pitchFamily="50" charset="-128"/>
                <a:cs typeface="Meiryo UI" pitchFamily="50" charset="-128"/>
              </a:rPr>
              <a:t>価格の高騰などから、</a:t>
            </a:r>
            <a:r>
              <a:rPr lang="en-US" altLang="ja-JP" sz="1400" dirty="0" smtClean="0">
                <a:latin typeface="Meiryo UI" pitchFamily="50" charset="-128"/>
                <a:ea typeface="Meiryo UI" pitchFamily="50" charset="-128"/>
                <a:cs typeface="Meiryo UI" pitchFamily="50" charset="-128"/>
              </a:rPr>
              <a:t>2015</a:t>
            </a: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2017</a:t>
            </a:r>
            <a:r>
              <a:rPr lang="ja-JP" altLang="en-US" sz="1400" dirty="0" smtClean="0">
                <a:latin typeface="Meiryo UI" pitchFamily="50" charset="-128"/>
                <a:ea typeface="Meiryo UI" pitchFamily="50" charset="-128"/>
                <a:cs typeface="Meiryo UI" pitchFamily="50" charset="-128"/>
              </a:rPr>
              <a:t>年度は廃止分が新規分を上回り、導入量が減少した。</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また、プラン策定時に見込んだ大規模案件が実現しなかったこともあり、想定していた導入量（</a:t>
            </a:r>
            <a:r>
              <a:rPr lang="en-US" altLang="ja-JP" sz="1400" dirty="0" smtClean="0">
                <a:latin typeface="Meiryo UI" pitchFamily="50" charset="-128"/>
                <a:ea typeface="Meiryo UI" pitchFamily="50" charset="-128"/>
                <a:cs typeface="Meiryo UI" pitchFamily="50" charset="-128"/>
              </a:rPr>
              <a:t>21</a:t>
            </a:r>
            <a:r>
              <a:rPr lang="ja-JP" altLang="en-US" sz="1400" dirty="0" smtClean="0">
                <a:latin typeface="Meiryo UI" pitchFamily="50" charset="-128"/>
                <a:ea typeface="Meiryo UI" pitchFamily="50" charset="-128"/>
                <a:cs typeface="Meiryo UI" pitchFamily="50" charset="-128"/>
              </a:rPr>
              <a:t>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）を下回っている。</a:t>
            </a:r>
            <a:endParaRPr lang="ja-JP" altLang="en-US" sz="1400" dirty="0">
              <a:latin typeface="Meiryo UI" pitchFamily="50" charset="-128"/>
              <a:ea typeface="Meiryo UI" pitchFamily="50" charset="-128"/>
              <a:cs typeface="Meiryo UI" pitchFamily="50" charset="-128"/>
            </a:endParaRPr>
          </a:p>
        </p:txBody>
      </p:sp>
      <p:sp>
        <p:nvSpPr>
          <p:cNvPr id="9"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９</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10" name="テキスト ボックス 1"/>
          <p:cNvSpPr txBox="1"/>
          <p:nvPr/>
        </p:nvSpPr>
        <p:spPr>
          <a:xfrm>
            <a:off x="4736735" y="6523554"/>
            <a:ext cx="3902298"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引用元：民間事業者等の提供データから府</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独自集計</a:t>
            </a:r>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
          <p:cNvSpPr txBox="1"/>
          <p:nvPr/>
        </p:nvSpPr>
        <p:spPr>
          <a:xfrm>
            <a:off x="578287" y="6523555"/>
            <a:ext cx="3834938"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プランの基準年（</a:t>
            </a:r>
            <a:r>
              <a:rPr kumimoji="1" lang="en-US" altLang="ja-JP" sz="1200" b="1" u="sng" dirty="0" smtClean="0">
                <a:latin typeface="Meiryo UI" panose="020B0604030504040204" pitchFamily="50" charset="-128"/>
                <a:ea typeface="Meiryo UI" panose="020B0604030504040204" pitchFamily="50" charset="-128"/>
              </a:rPr>
              <a:t>2012</a:t>
            </a:r>
            <a:r>
              <a:rPr kumimoji="1" lang="ja-JP" altLang="en-US" sz="1200" b="1" u="sng" dirty="0" smtClean="0">
                <a:latin typeface="Meiryo UI" panose="020B0604030504040204" pitchFamily="50" charset="-128"/>
                <a:ea typeface="Meiryo UI" panose="020B0604030504040204" pitchFamily="50" charset="-128"/>
              </a:rPr>
              <a:t>年度）からの増加量の推移</a:t>
            </a:r>
            <a:endParaRPr kumimoji="1" lang="ja-JP" altLang="en-US" sz="12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7527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目標値に対する進捗状況（廃棄物発電等）</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398738" y="819558"/>
            <a:ext cx="8881223"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■廃棄物発電等の内訳</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2018</a:t>
            </a:r>
            <a:r>
              <a:rPr kumimoji="1" lang="ja-JP" altLang="en-US" sz="2000" b="1" dirty="0" smtClean="0">
                <a:latin typeface="Meiryo UI" panose="020B0604030504040204" pitchFamily="50" charset="-128"/>
                <a:ea typeface="Meiryo UI" panose="020B0604030504040204" pitchFamily="50" charset="-128"/>
              </a:rPr>
              <a:t>年度末時点</a:t>
            </a:r>
            <a:r>
              <a:rPr kumimoji="1" lang="ja-JP" altLang="en-US" sz="2000" b="1" dirty="0">
                <a:latin typeface="Meiryo UI" panose="020B0604030504040204" pitchFamily="50" charset="-128"/>
                <a:ea typeface="Meiryo UI" panose="020B0604030504040204" pitchFamily="50" charset="-128"/>
              </a:rPr>
              <a:t>）</a:t>
            </a:r>
          </a:p>
        </p:txBody>
      </p:sp>
      <p:sp>
        <p:nvSpPr>
          <p:cNvPr id="19" name="角丸四角形 18"/>
          <p:cNvSpPr/>
          <p:nvPr/>
        </p:nvSpPr>
        <p:spPr>
          <a:xfrm>
            <a:off x="1169605" y="4386180"/>
            <a:ext cx="6469683" cy="1564243"/>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〇ごみ処理施設</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府内のごみ処理施設の更新計画から、廃棄物発電の増減分を推計。</a:t>
            </a:r>
            <a:endParaRPr lang="en-US" altLang="ja-JP" sz="1400" dirty="0" smtClean="0">
              <a:latin typeface="Meiryo UI" pitchFamily="50" charset="-128"/>
              <a:ea typeface="Meiryo UI" pitchFamily="50" charset="-128"/>
              <a:cs typeface="Meiryo UI" pitchFamily="50" charset="-128"/>
            </a:endParaRPr>
          </a:p>
          <a:p>
            <a:pPr>
              <a:defRPr/>
            </a:pPr>
            <a:endParaRPr lang="en-US" altLang="ja-JP" sz="1600" b="1" dirty="0" smtClean="0">
              <a:latin typeface="Meiryo UI" pitchFamily="50" charset="-128"/>
              <a:ea typeface="Meiryo UI" pitchFamily="50" charset="-128"/>
              <a:cs typeface="Meiryo UI" pitchFamily="50" charset="-128"/>
            </a:endParaRPr>
          </a:p>
          <a:p>
            <a:pPr>
              <a:spcAft>
                <a:spcPts val="600"/>
              </a:spcAft>
              <a:defRPr/>
            </a:pPr>
            <a:r>
              <a:rPr lang="ja-JP" altLang="en-US" sz="1600" b="1" dirty="0" smtClean="0">
                <a:latin typeface="Meiryo UI" pitchFamily="50" charset="-128"/>
                <a:ea typeface="Meiryo UI" pitchFamily="50" charset="-128"/>
                <a:cs typeface="Meiryo UI" pitchFamily="50" charset="-128"/>
              </a:rPr>
              <a:t>〇その他</a:t>
            </a:r>
            <a:endParaRPr lang="en-US" altLang="ja-JP" sz="1400" dirty="0" smtClean="0">
              <a:latin typeface="Meiryo UI" pitchFamily="50" charset="-128"/>
              <a:ea typeface="Meiryo UI" pitchFamily="50" charset="-128"/>
              <a:cs typeface="Meiryo UI" pitchFamily="50" charset="-128"/>
            </a:endParaRPr>
          </a:p>
          <a:p>
            <a:pPr>
              <a:spcAft>
                <a:spcPts val="120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府内のバイオマス発電の導入見込み等から推計。</a:t>
            </a:r>
            <a:endParaRPr lang="en-US" altLang="ja-JP" sz="1400" dirty="0" smtClean="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22278280"/>
              </p:ext>
            </p:extLst>
          </p:nvPr>
        </p:nvGraphicFramePr>
        <p:xfrm>
          <a:off x="1135462" y="1315202"/>
          <a:ext cx="6537967" cy="1854200"/>
        </p:xfrm>
        <a:graphic>
          <a:graphicData uri="http://schemas.openxmlformats.org/drawingml/2006/table">
            <a:tbl>
              <a:tblPr firstRow="1" bandRow="1">
                <a:tableStyleId>{5C22544A-7EE6-4342-B048-85BDC9FD1C3A}</a:tableStyleId>
              </a:tblPr>
              <a:tblGrid>
                <a:gridCol w="1933883">
                  <a:extLst>
                    <a:ext uri="{9D8B030D-6E8A-4147-A177-3AD203B41FA5}">
                      <a16:colId xmlns:a16="http://schemas.microsoft.com/office/drawing/2014/main" val="3743041236"/>
                    </a:ext>
                  </a:extLst>
                </a:gridCol>
                <a:gridCol w="1732547">
                  <a:extLst>
                    <a:ext uri="{9D8B030D-6E8A-4147-A177-3AD203B41FA5}">
                      <a16:colId xmlns:a16="http://schemas.microsoft.com/office/drawing/2014/main" val="1021321584"/>
                    </a:ext>
                  </a:extLst>
                </a:gridCol>
                <a:gridCol w="1796716">
                  <a:extLst>
                    <a:ext uri="{9D8B030D-6E8A-4147-A177-3AD203B41FA5}">
                      <a16:colId xmlns:a16="http://schemas.microsoft.com/office/drawing/2014/main" val="1512599064"/>
                    </a:ext>
                  </a:extLst>
                </a:gridCol>
                <a:gridCol w="1074821">
                  <a:extLst>
                    <a:ext uri="{9D8B030D-6E8A-4147-A177-3AD203B41FA5}">
                      <a16:colId xmlns:a16="http://schemas.microsoft.com/office/drawing/2014/main" val="3872657968"/>
                    </a:ext>
                  </a:extLst>
                </a:gridCol>
              </a:tblGrid>
              <a:tr h="741680">
                <a:tc>
                  <a:txBody>
                    <a:bodyPr/>
                    <a:lstStyle/>
                    <a:p>
                      <a:endParaRPr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年度目標</a:t>
                      </a:r>
                    </a:p>
                    <a:p>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(2012</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年度比</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進捗状況</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(2018</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年度末時点</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達成率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97945"/>
                  </a:ext>
                </a:extLst>
              </a:tr>
              <a:tr h="370840">
                <a:tc>
                  <a:txBody>
                    <a:bodyPr/>
                    <a:lstStyle/>
                    <a:p>
                      <a:r>
                        <a:rPr kumimoji="1" lang="ja-JP" altLang="en-US" dirty="0" smtClean="0">
                          <a:latin typeface="Meiryo UI" panose="020B0604030504040204" pitchFamily="50" charset="-128"/>
                          <a:ea typeface="Meiryo UI" panose="020B0604030504040204" pitchFamily="50" charset="-128"/>
                        </a:rPr>
                        <a:t>ごみ処理施設</a:t>
                      </a:r>
                      <a:endParaRPr kumimoji="1"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4</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3.0</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76.2%</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597515"/>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その他</a:t>
                      </a:r>
                      <a:endParaRPr kumimoji="1" lang="en-US" altLang="ja-JP"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1</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1.3</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134.4</a:t>
                      </a:r>
                      <a:r>
                        <a:rPr kumimoji="1" lang="ja-JP" altLang="en-US" sz="1800" dirty="0" smtClean="0">
                          <a:latin typeface="Meiryo UI" panose="020B0604030504040204" pitchFamily="50" charset="-128"/>
                          <a:ea typeface="Meiryo UI" panose="020B0604030504040204" pitchFamily="50" charset="-12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108259"/>
                  </a:ext>
                </a:extLst>
              </a:tr>
              <a:tr h="370840">
                <a:tc>
                  <a:txBody>
                    <a:bodyPr/>
                    <a:lstStyle/>
                    <a:p>
                      <a:r>
                        <a:rPr kumimoji="1" lang="ja-JP" altLang="en-US" dirty="0" smtClean="0">
                          <a:latin typeface="Meiryo UI" panose="020B0604030504040204" pitchFamily="50" charset="-128"/>
                          <a:ea typeface="Meiryo UI" panose="020B0604030504040204" pitchFamily="50" charset="-128"/>
                        </a:rPr>
                        <a:t>全体</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5</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4.4</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87.8%</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681002"/>
                  </a:ext>
                </a:extLst>
              </a:tr>
            </a:tbl>
          </a:graphicData>
        </a:graphic>
      </p:graphicFrame>
      <p:sp>
        <p:nvSpPr>
          <p:cNvPr id="9" name="テキスト ボックス 8"/>
          <p:cNvSpPr txBox="1"/>
          <p:nvPr/>
        </p:nvSpPr>
        <p:spPr>
          <a:xfrm>
            <a:off x="598031" y="3890537"/>
            <a:ext cx="8482639"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参考</a:t>
            </a:r>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目標設定の考え方について</a:t>
            </a:r>
            <a:endParaRPr kumimoji="1" lang="ja-JP" altLang="en-US" sz="2000" b="1" dirty="0">
              <a:latin typeface="Meiryo UI" panose="020B0604030504040204" pitchFamily="50" charset="-128"/>
              <a:ea typeface="Meiryo UI" panose="020B0604030504040204" pitchFamily="50" charset="-128"/>
            </a:endParaRPr>
          </a:p>
        </p:txBody>
      </p:sp>
      <p:sp>
        <p:nvSpPr>
          <p:cNvPr id="10"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10</a:t>
            </a:r>
          </a:p>
        </p:txBody>
      </p:sp>
    </p:spTree>
    <p:extLst>
      <p:ext uri="{BB962C8B-B14F-4D97-AF65-F5344CB8AC3E}">
        <p14:creationId xmlns:p14="http://schemas.microsoft.com/office/powerpoint/2010/main" val="81516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45898" y="2447897"/>
            <a:ext cx="7985760" cy="429006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目標値に対する進捗状況（廃棄物発電等）</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66415" y="402001"/>
            <a:ext cx="4763162"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■廃棄物発電等の推移</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232497" y="820694"/>
            <a:ext cx="8612563" cy="1388774"/>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〇目標値について</a:t>
            </a:r>
            <a:endParaRPr lang="en-US" altLang="ja-JP" sz="1600" b="1" dirty="0" smtClean="0">
              <a:latin typeface="Meiryo UI" pitchFamily="50" charset="-128"/>
              <a:ea typeface="Meiryo UI" pitchFamily="50" charset="-128"/>
              <a:cs typeface="Meiryo UI" pitchFamily="50" charset="-128"/>
            </a:endParaRPr>
          </a:p>
          <a:p>
            <a:pPr>
              <a:defRPr/>
            </a:pPr>
            <a:r>
              <a:rPr lang="ja-JP" altLang="en-US" sz="16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・ごみ処理施設：未利用熱の活用のため、新たに発電機を設置又は高効率の発電機に設備更新されており、増加</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傾向にある。</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・その他（バイオマス発電等）：木質バイオマス発電所の稼働や下水汚泥の処理過程で発生する消化ガスを燃料と</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した発電機の導入等により、増加傾向にある。</a:t>
            </a:r>
            <a:endParaRPr lang="en-US" altLang="ja-JP" sz="1400" dirty="0" smtClean="0">
              <a:latin typeface="Meiryo UI" pitchFamily="50" charset="-128"/>
              <a:ea typeface="Meiryo UI" pitchFamily="50" charset="-128"/>
              <a:cs typeface="Meiryo UI" pitchFamily="50" charset="-128"/>
            </a:endParaRPr>
          </a:p>
        </p:txBody>
      </p:sp>
      <p:sp>
        <p:nvSpPr>
          <p:cNvPr id="16"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11</a:t>
            </a:r>
          </a:p>
        </p:txBody>
      </p:sp>
      <p:sp>
        <p:nvSpPr>
          <p:cNvPr id="7" name="テキスト ボックス 1"/>
          <p:cNvSpPr txBox="1"/>
          <p:nvPr/>
        </p:nvSpPr>
        <p:spPr>
          <a:xfrm>
            <a:off x="660487" y="6460958"/>
            <a:ext cx="380322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プランの基準年（</a:t>
            </a:r>
            <a:r>
              <a:rPr kumimoji="1" lang="en-US" altLang="ja-JP" sz="1200" b="1" u="sng" dirty="0" smtClean="0">
                <a:latin typeface="Meiryo UI" panose="020B0604030504040204" pitchFamily="50" charset="-128"/>
                <a:ea typeface="Meiryo UI" panose="020B0604030504040204" pitchFamily="50" charset="-128"/>
              </a:rPr>
              <a:t>2012</a:t>
            </a:r>
            <a:r>
              <a:rPr kumimoji="1" lang="ja-JP" altLang="en-US" sz="1200" b="1" u="sng" dirty="0" smtClean="0">
                <a:latin typeface="Meiryo UI" panose="020B0604030504040204" pitchFamily="50" charset="-128"/>
                <a:ea typeface="Meiryo UI" panose="020B0604030504040204" pitchFamily="50" charset="-128"/>
              </a:rPr>
              <a:t>年度）からの増加量の推移</a:t>
            </a:r>
            <a:endParaRPr kumimoji="1" lang="ja-JP" altLang="en-US" sz="1200" b="1" u="sng" dirty="0">
              <a:latin typeface="Meiryo UI" panose="020B0604030504040204" pitchFamily="50" charset="-128"/>
              <a:ea typeface="Meiryo UI" panose="020B0604030504040204" pitchFamily="50" charset="-128"/>
            </a:endParaRPr>
          </a:p>
        </p:txBody>
      </p:sp>
      <p:sp>
        <p:nvSpPr>
          <p:cNvPr id="8" name="テキスト ボックス 1"/>
          <p:cNvSpPr txBox="1"/>
          <p:nvPr/>
        </p:nvSpPr>
        <p:spPr>
          <a:xfrm>
            <a:off x="4945487" y="6460958"/>
            <a:ext cx="369354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引用元：一部事務組合への照会などから府</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独自集計</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23410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目標値に対する進捗状況（ガス冷暖房等）</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163479" y="1032608"/>
            <a:ext cx="583842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■ガス冷暖房等の内訳（</a:t>
            </a:r>
            <a:r>
              <a:rPr kumimoji="1" lang="en-US" altLang="ja-JP" sz="2000" b="1" dirty="0" smtClean="0">
                <a:latin typeface="Meiryo UI" panose="020B0604030504040204" pitchFamily="50" charset="-128"/>
                <a:ea typeface="Meiryo UI" panose="020B0604030504040204" pitchFamily="50" charset="-128"/>
              </a:rPr>
              <a:t>2018</a:t>
            </a:r>
            <a:r>
              <a:rPr kumimoji="1" lang="ja-JP" altLang="en-US" sz="2000" b="1" dirty="0" smtClean="0">
                <a:latin typeface="Meiryo UI" panose="020B0604030504040204" pitchFamily="50" charset="-128"/>
                <a:ea typeface="Meiryo UI" panose="020B0604030504040204" pitchFamily="50" charset="-128"/>
              </a:rPr>
              <a:t>年度末時点</a:t>
            </a:r>
            <a:r>
              <a:rPr kumimoji="1" lang="ja-JP" altLang="en-US" sz="2000" b="1" dirty="0">
                <a:latin typeface="Meiryo UI" panose="020B0604030504040204" pitchFamily="50" charset="-128"/>
                <a:ea typeface="Meiryo UI" panose="020B0604030504040204" pitchFamily="50" charset="-128"/>
              </a:rPr>
              <a:t>）</a:t>
            </a:r>
          </a:p>
        </p:txBody>
      </p:sp>
      <p:sp>
        <p:nvSpPr>
          <p:cNvPr id="16" name="テキスト ボックス 15"/>
          <p:cNvSpPr txBox="1"/>
          <p:nvPr/>
        </p:nvSpPr>
        <p:spPr>
          <a:xfrm>
            <a:off x="598031" y="3837181"/>
            <a:ext cx="3032273"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参考</a:t>
            </a:r>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目標設定の考え方</a:t>
            </a:r>
            <a:endParaRPr kumimoji="1" lang="ja-JP" altLang="en-US" sz="2000" b="1" dirty="0">
              <a:latin typeface="Meiryo UI" panose="020B0604030504040204" pitchFamily="50" charset="-128"/>
              <a:ea typeface="Meiryo UI" panose="020B0604030504040204" pitchFamily="50" charset="-128"/>
            </a:endParaRPr>
          </a:p>
        </p:txBody>
      </p:sp>
      <p:sp>
        <p:nvSpPr>
          <p:cNvPr id="19" name="角丸四角形 18"/>
          <p:cNvSpPr/>
          <p:nvPr/>
        </p:nvSpPr>
        <p:spPr>
          <a:xfrm>
            <a:off x="995644" y="4387953"/>
            <a:ext cx="7491533" cy="954896"/>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〇ガス冷暖房等</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全国の</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年間（</a:t>
            </a:r>
            <a:r>
              <a:rPr lang="en-US" altLang="ja-JP" sz="1400" dirty="0" smtClean="0">
                <a:latin typeface="Meiryo UI" pitchFamily="50" charset="-128"/>
                <a:ea typeface="Meiryo UI" pitchFamily="50" charset="-128"/>
                <a:cs typeface="Meiryo UI" pitchFamily="50" charset="-128"/>
              </a:rPr>
              <a:t>2002</a:t>
            </a:r>
            <a:r>
              <a:rPr lang="ja-JP" altLang="en-US" sz="1400" dirty="0" smtClean="0">
                <a:latin typeface="Meiryo UI" pitchFamily="50" charset="-128"/>
                <a:ea typeface="Meiryo UI" pitchFamily="50" charset="-128"/>
                <a:cs typeface="Meiryo UI" pitchFamily="50" charset="-128"/>
              </a:rPr>
              <a:t>年～</a:t>
            </a:r>
            <a:r>
              <a:rPr lang="en-US" altLang="ja-JP" sz="1400" dirty="0" smtClean="0">
                <a:latin typeface="Meiryo UI" pitchFamily="50" charset="-128"/>
                <a:ea typeface="Meiryo UI" pitchFamily="50" charset="-128"/>
                <a:cs typeface="Meiryo UI" pitchFamily="50" charset="-128"/>
              </a:rPr>
              <a:t>2011</a:t>
            </a:r>
            <a:r>
              <a:rPr lang="ja-JP" altLang="en-US" sz="1400" dirty="0" smtClean="0">
                <a:latin typeface="Meiryo UI" pitchFamily="50" charset="-128"/>
                <a:ea typeface="Meiryo UI" pitchFamily="50" charset="-128"/>
                <a:cs typeface="Meiryo UI" pitchFamily="50" charset="-128"/>
              </a:rPr>
              <a:t>年）の導入実績から、近似式により将来予想し、府域における</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非住宅の床面積で按分して推計。</a:t>
            </a:r>
            <a:endParaRPr lang="en-US" altLang="ja-JP" sz="1600" b="1" dirty="0" smtClean="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216457654"/>
              </p:ext>
            </p:extLst>
          </p:nvPr>
        </p:nvGraphicFramePr>
        <p:xfrm>
          <a:off x="1135813" y="1654948"/>
          <a:ext cx="6591861" cy="1420761"/>
        </p:xfrm>
        <a:graphic>
          <a:graphicData uri="http://schemas.openxmlformats.org/drawingml/2006/table">
            <a:tbl>
              <a:tblPr firstRow="1" bandRow="1">
                <a:tableStyleId>{5C22544A-7EE6-4342-B048-85BDC9FD1C3A}</a:tableStyleId>
              </a:tblPr>
              <a:tblGrid>
                <a:gridCol w="1891072">
                  <a:extLst>
                    <a:ext uri="{9D8B030D-6E8A-4147-A177-3AD203B41FA5}">
                      <a16:colId xmlns:a16="http://schemas.microsoft.com/office/drawing/2014/main" val="3743041236"/>
                    </a:ext>
                  </a:extLst>
                </a:gridCol>
                <a:gridCol w="1738648">
                  <a:extLst>
                    <a:ext uri="{9D8B030D-6E8A-4147-A177-3AD203B41FA5}">
                      <a16:colId xmlns:a16="http://schemas.microsoft.com/office/drawing/2014/main" val="1021321584"/>
                    </a:ext>
                  </a:extLst>
                </a:gridCol>
                <a:gridCol w="1854558">
                  <a:extLst>
                    <a:ext uri="{9D8B030D-6E8A-4147-A177-3AD203B41FA5}">
                      <a16:colId xmlns:a16="http://schemas.microsoft.com/office/drawing/2014/main" val="1512599064"/>
                    </a:ext>
                  </a:extLst>
                </a:gridCol>
                <a:gridCol w="1107583">
                  <a:extLst>
                    <a:ext uri="{9D8B030D-6E8A-4147-A177-3AD203B41FA5}">
                      <a16:colId xmlns:a16="http://schemas.microsoft.com/office/drawing/2014/main" val="3872657968"/>
                    </a:ext>
                  </a:extLst>
                </a:gridCol>
              </a:tblGrid>
              <a:tr h="741680">
                <a:tc>
                  <a:txBody>
                    <a:bodyPr/>
                    <a:lstStyle/>
                    <a:p>
                      <a:pPr>
                        <a:lnSpc>
                          <a:spcPct val="100000"/>
                        </a:lnSpc>
                      </a:pPr>
                      <a:endParaRPr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年度目標</a:t>
                      </a:r>
                    </a:p>
                    <a:p>
                      <a:pPr>
                        <a:lnSpc>
                          <a:spcPct val="100000"/>
                        </a:lnSpc>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(2012</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年度比</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進捗状況</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(2018</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年度末時点</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達成率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97945"/>
                  </a:ext>
                </a:extLst>
              </a:tr>
              <a:tr h="679081">
                <a:tc>
                  <a:txBody>
                    <a:bodyPr/>
                    <a:lstStyle/>
                    <a:p>
                      <a:pPr>
                        <a:lnSpc>
                          <a:spcPct val="100000"/>
                        </a:lnSpc>
                      </a:pPr>
                      <a:r>
                        <a:rPr kumimoji="1" lang="ja-JP" altLang="en-US" dirty="0" smtClean="0">
                          <a:latin typeface="Meiryo UI" panose="020B0604030504040204" pitchFamily="50" charset="-128"/>
                          <a:ea typeface="Meiryo UI" panose="020B0604030504040204" pitchFamily="50" charset="-128"/>
                        </a:rPr>
                        <a:t>ガス冷暖房等</a:t>
                      </a:r>
                      <a:endParaRPr kumimoji="1"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ct val="100000"/>
                        </a:lnSpc>
                      </a:pPr>
                      <a:r>
                        <a:rPr kumimoji="1" lang="ja-JP" altLang="en-US" sz="1800" dirty="0" err="1" smtClean="0">
                          <a:latin typeface="Meiryo UI" panose="020B0604030504040204" pitchFamily="50" charset="-128"/>
                          <a:ea typeface="Meiryo UI" panose="020B0604030504040204" pitchFamily="50" charset="-128"/>
                        </a:rPr>
                        <a:t>ー</a:t>
                      </a:r>
                      <a:r>
                        <a:rPr kumimoji="1" lang="en-US" altLang="ja-JP" sz="1800" dirty="0" smtClean="0">
                          <a:latin typeface="Meiryo UI" panose="020B0604030504040204" pitchFamily="50" charset="-128"/>
                          <a:ea typeface="Meiryo UI" panose="020B0604030504040204" pitchFamily="50" charset="-128"/>
                        </a:rPr>
                        <a:t>20</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ct val="100000"/>
                        </a:lnSpc>
                      </a:pPr>
                      <a:r>
                        <a:rPr kumimoji="1" lang="ja-JP" altLang="en-US" sz="1800" dirty="0" err="1" smtClean="0">
                          <a:latin typeface="Meiryo UI" panose="020B0604030504040204" pitchFamily="50" charset="-128"/>
                          <a:ea typeface="Meiryo UI" panose="020B0604030504040204" pitchFamily="50" charset="-128"/>
                        </a:rPr>
                        <a:t>ー</a:t>
                      </a:r>
                      <a:r>
                        <a:rPr kumimoji="1" lang="en-US" altLang="ja-JP" sz="1800" dirty="0" smtClean="0">
                          <a:latin typeface="Meiryo UI" panose="020B0604030504040204" pitchFamily="50" charset="-128"/>
                          <a:ea typeface="Meiryo UI" panose="020B0604030504040204" pitchFamily="50" charset="-128"/>
                        </a:rPr>
                        <a:t>24.1</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800" dirty="0" smtClean="0">
                          <a:latin typeface="Meiryo UI" panose="020B0604030504040204" pitchFamily="50" charset="-128"/>
                          <a:ea typeface="Meiryo UI" panose="020B0604030504040204" pitchFamily="50" charset="-128"/>
                        </a:rPr>
                        <a:t>120.5%</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597515"/>
                  </a:ext>
                </a:extLst>
              </a:tr>
            </a:tbl>
          </a:graphicData>
        </a:graphic>
      </p:graphicFrame>
      <p:sp>
        <p:nvSpPr>
          <p:cNvPr id="15"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12</a:t>
            </a:r>
          </a:p>
        </p:txBody>
      </p:sp>
    </p:spTree>
    <p:extLst>
      <p:ext uri="{BB962C8B-B14F-4D97-AF65-F5344CB8AC3E}">
        <p14:creationId xmlns:p14="http://schemas.microsoft.com/office/powerpoint/2010/main" val="793932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73379" y="1752256"/>
            <a:ext cx="8397240" cy="496824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（ガス冷暖房等）</a:t>
            </a:r>
          </a:p>
        </p:txBody>
      </p:sp>
      <p:sp>
        <p:nvSpPr>
          <p:cNvPr id="18" name="テキスト ボックス 17"/>
          <p:cNvSpPr txBox="1"/>
          <p:nvPr/>
        </p:nvSpPr>
        <p:spPr>
          <a:xfrm>
            <a:off x="66415" y="402001"/>
            <a:ext cx="4763162"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■ガス冷暖房</a:t>
            </a:r>
            <a:r>
              <a:rPr kumimoji="1" lang="ja-JP" altLang="en-US" sz="2000" b="1" dirty="0" smtClean="0">
                <a:latin typeface="Meiryo UI" panose="020B0604030504040204" pitchFamily="50" charset="-128"/>
                <a:ea typeface="Meiryo UI" panose="020B0604030504040204" pitchFamily="50" charset="-128"/>
              </a:rPr>
              <a:t>等の推移</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190251" y="849460"/>
            <a:ext cx="8763496" cy="842862"/>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〇目標値について</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ガスヒートポンプ（</a:t>
            </a:r>
            <a:r>
              <a:rPr lang="en-US" altLang="ja-JP" sz="1400" dirty="0" smtClean="0">
                <a:latin typeface="Meiryo UI" pitchFamily="50" charset="-128"/>
                <a:ea typeface="Meiryo UI" pitchFamily="50" charset="-128"/>
                <a:cs typeface="Meiryo UI" pitchFamily="50" charset="-128"/>
              </a:rPr>
              <a:t>GHP</a:t>
            </a:r>
            <a:r>
              <a:rPr lang="ja-JP" altLang="en-US" sz="1400" dirty="0" smtClean="0">
                <a:latin typeface="Meiryo UI" pitchFamily="50" charset="-128"/>
                <a:ea typeface="Meiryo UI" pitchFamily="50" charset="-128"/>
                <a:cs typeface="Meiryo UI" pitchFamily="50" charset="-128"/>
              </a:rPr>
              <a:t>）及びナチュラルチラー（</a:t>
            </a:r>
            <a:r>
              <a:rPr lang="en-US" altLang="ja-JP" sz="1400" dirty="0" smtClean="0">
                <a:latin typeface="Meiryo UI" pitchFamily="50" charset="-128"/>
                <a:ea typeface="Meiryo UI" pitchFamily="50" charset="-128"/>
                <a:cs typeface="Meiryo UI" pitchFamily="50" charset="-128"/>
              </a:rPr>
              <a:t>NC</a:t>
            </a:r>
            <a:r>
              <a:rPr lang="ja-JP" altLang="en-US" sz="1400" dirty="0" smtClean="0">
                <a:latin typeface="Meiryo UI" pitchFamily="50" charset="-128"/>
                <a:ea typeface="Meiryo UI" pitchFamily="50" charset="-128"/>
                <a:cs typeface="Meiryo UI" pitchFamily="50" charset="-128"/>
              </a:rPr>
              <a:t>）等が増加し、目標値（</a:t>
            </a:r>
            <a:r>
              <a:rPr lang="en-US" altLang="ja-JP" sz="1400" dirty="0" smtClean="0">
                <a:latin typeface="Meiryo UI" pitchFamily="50" charset="-128"/>
                <a:ea typeface="Meiryo UI" pitchFamily="50" charset="-128"/>
                <a:cs typeface="Meiryo UI" pitchFamily="50" charset="-128"/>
              </a:rPr>
              <a:t>20</a:t>
            </a:r>
            <a:r>
              <a:rPr lang="ja-JP" altLang="en-US" sz="1400" dirty="0" smtClean="0">
                <a:latin typeface="Meiryo UI" pitchFamily="50" charset="-128"/>
                <a:ea typeface="Meiryo UI" pitchFamily="50" charset="-128"/>
                <a:cs typeface="Meiryo UI" pitchFamily="50" charset="-128"/>
              </a:rPr>
              <a:t>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）を上回っている。</a:t>
            </a:r>
            <a:endParaRPr lang="en-US" altLang="ja-JP" sz="1400" dirty="0" smtClean="0">
              <a:latin typeface="Meiryo UI" pitchFamily="50" charset="-128"/>
              <a:ea typeface="Meiryo UI" pitchFamily="50" charset="-128"/>
              <a:cs typeface="Meiryo UI" pitchFamily="50" charset="-128"/>
            </a:endParaRPr>
          </a:p>
        </p:txBody>
      </p:sp>
      <p:sp>
        <p:nvSpPr>
          <p:cNvPr id="12"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13</a:t>
            </a:r>
          </a:p>
        </p:txBody>
      </p:sp>
      <p:sp>
        <p:nvSpPr>
          <p:cNvPr id="16" name="テキスト ボックス 1"/>
          <p:cNvSpPr txBox="1"/>
          <p:nvPr/>
        </p:nvSpPr>
        <p:spPr>
          <a:xfrm>
            <a:off x="4958365" y="6443497"/>
            <a:ext cx="3540874"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引用元：民間事業者の提供データから府が独自集計</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1"/>
          <p:cNvSpPr txBox="1"/>
          <p:nvPr/>
        </p:nvSpPr>
        <p:spPr>
          <a:xfrm>
            <a:off x="479092" y="6443497"/>
            <a:ext cx="370698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プランの基準年（</a:t>
            </a:r>
            <a:r>
              <a:rPr kumimoji="1" lang="en-US" altLang="ja-JP" sz="1200" b="1" u="sng" dirty="0" smtClean="0">
                <a:latin typeface="Meiryo UI" panose="020B0604030504040204" pitchFamily="50" charset="-128"/>
                <a:ea typeface="Meiryo UI" panose="020B0604030504040204" pitchFamily="50" charset="-128"/>
              </a:rPr>
              <a:t>2012</a:t>
            </a:r>
            <a:r>
              <a:rPr kumimoji="1" lang="ja-JP" altLang="en-US" sz="1200" b="1" u="sng" dirty="0" smtClean="0">
                <a:latin typeface="Meiryo UI" panose="020B0604030504040204" pitchFamily="50" charset="-128"/>
                <a:ea typeface="Meiryo UI" panose="020B0604030504040204" pitchFamily="50" charset="-128"/>
              </a:rPr>
              <a:t>年度）からの</a:t>
            </a:r>
            <a:r>
              <a:rPr kumimoji="1" lang="ja-JP" altLang="en-US" sz="1200" b="1" u="sng" dirty="0">
                <a:latin typeface="Meiryo UI" panose="020B0604030504040204" pitchFamily="50" charset="-128"/>
                <a:ea typeface="Meiryo UI" panose="020B0604030504040204" pitchFamily="50" charset="-128"/>
              </a:rPr>
              <a:t>削減</a:t>
            </a:r>
            <a:r>
              <a:rPr kumimoji="1" lang="ja-JP" altLang="en-US" sz="1200" b="1" u="sng" dirty="0" smtClean="0">
                <a:latin typeface="Meiryo UI" panose="020B0604030504040204" pitchFamily="50" charset="-128"/>
                <a:ea typeface="Meiryo UI" panose="020B0604030504040204" pitchFamily="50" charset="-128"/>
              </a:rPr>
              <a:t>量の推移</a:t>
            </a:r>
            <a:endParaRPr kumimoji="1" lang="en-US" altLang="ja-JP" sz="1200" b="1" u="sng"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61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B</a:t>
            </a:r>
            <a:r>
              <a:rPr lang="en-US" altLang="ja-JP"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EMS</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等</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6" name="テキスト ボックス 15"/>
          <p:cNvSpPr txBox="1"/>
          <p:nvPr/>
        </p:nvSpPr>
        <p:spPr>
          <a:xfrm>
            <a:off x="927404" y="3685083"/>
            <a:ext cx="5838425"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参考</a:t>
            </a:r>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目標設定の</a:t>
            </a:r>
            <a:r>
              <a:rPr kumimoji="1" lang="ja-JP" altLang="en-US" sz="2000" b="1" dirty="0" smtClean="0">
                <a:latin typeface="Meiryo UI" panose="020B0604030504040204" pitchFamily="50" charset="-128"/>
                <a:ea typeface="Meiryo UI" panose="020B0604030504040204" pitchFamily="50" charset="-128"/>
              </a:rPr>
              <a:t>考え方</a:t>
            </a:r>
            <a:endParaRPr kumimoji="1" lang="ja-JP" altLang="en-US" sz="2000" b="1" dirty="0">
              <a:latin typeface="Meiryo UI" panose="020B0604030504040204" pitchFamily="50" charset="-128"/>
              <a:ea typeface="Meiryo UI" panose="020B0604030504040204" pitchFamily="50" charset="-128"/>
            </a:endParaRPr>
          </a:p>
        </p:txBody>
      </p:sp>
      <p:sp>
        <p:nvSpPr>
          <p:cNvPr id="19" name="角丸四角形 18"/>
          <p:cNvSpPr/>
          <p:nvPr/>
        </p:nvSpPr>
        <p:spPr>
          <a:xfrm>
            <a:off x="1162015" y="4085194"/>
            <a:ext cx="6430276" cy="763898"/>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a:t>
            </a:r>
            <a:r>
              <a:rPr lang="en-US" altLang="ja-JP" sz="1600" b="1" dirty="0" smtClean="0">
                <a:latin typeface="Meiryo UI" pitchFamily="50" charset="-128"/>
                <a:ea typeface="Meiryo UI" pitchFamily="50" charset="-128"/>
                <a:cs typeface="Meiryo UI" pitchFamily="50" charset="-128"/>
              </a:rPr>
              <a:t>BEMS</a:t>
            </a:r>
            <a:r>
              <a:rPr lang="ja-JP" altLang="en-US" sz="1600" b="1" dirty="0" smtClean="0">
                <a:latin typeface="Meiryo UI" pitchFamily="50" charset="-128"/>
                <a:ea typeface="Meiryo UI" pitchFamily="50" charset="-128"/>
                <a:cs typeface="Meiryo UI" pitchFamily="50" charset="-128"/>
              </a:rPr>
              <a:t>等</a:t>
            </a:r>
            <a:endParaRPr lang="en-US" altLang="ja-JP" sz="16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全国</a:t>
            </a:r>
            <a:r>
              <a:rPr lang="ja-JP" altLang="en-US" sz="1400" dirty="0">
                <a:latin typeface="Meiryo UI" pitchFamily="50" charset="-128"/>
                <a:ea typeface="Meiryo UI" pitchFamily="50" charset="-128"/>
                <a:cs typeface="Meiryo UI" pitchFamily="50" charset="-128"/>
              </a:rPr>
              <a:t>のＢＥＭＳアグリゲータの導入</a:t>
            </a:r>
            <a:r>
              <a:rPr lang="ja-JP" altLang="en-US" sz="1400" dirty="0" smtClean="0">
                <a:latin typeface="Meiryo UI" pitchFamily="50" charset="-128"/>
                <a:ea typeface="Meiryo UI" pitchFamily="50" charset="-128"/>
                <a:cs typeface="Meiryo UI" pitchFamily="50" charset="-128"/>
              </a:rPr>
              <a:t>見込量から、府域の事業所数を按分して推計。</a:t>
            </a:r>
            <a:endParaRPr lang="en-US" altLang="ja-JP" sz="1400" dirty="0" smtClean="0">
              <a:latin typeface="Meiryo UI" pitchFamily="50" charset="-128"/>
              <a:ea typeface="Meiryo UI" pitchFamily="50" charset="-128"/>
              <a:cs typeface="Meiryo UI" pitchFamily="50" charset="-128"/>
            </a:endParaRPr>
          </a:p>
        </p:txBody>
      </p:sp>
      <p:sp>
        <p:nvSpPr>
          <p:cNvPr id="9" name="テキスト ボックス 8"/>
          <p:cNvSpPr txBox="1"/>
          <p:nvPr/>
        </p:nvSpPr>
        <p:spPr>
          <a:xfrm>
            <a:off x="436084" y="1113687"/>
            <a:ext cx="583842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BEMS</a:t>
            </a:r>
            <a:r>
              <a:rPr kumimoji="1" lang="ja-JP" altLang="en-US" sz="2000" b="1" dirty="0" smtClean="0">
                <a:latin typeface="Meiryo UI" panose="020B0604030504040204" pitchFamily="50" charset="-128"/>
                <a:ea typeface="Meiryo UI" panose="020B0604030504040204" pitchFamily="50" charset="-128"/>
              </a:rPr>
              <a:t>等の内訳</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2018</a:t>
            </a:r>
            <a:r>
              <a:rPr kumimoji="1" lang="ja-JP" altLang="en-US" sz="2000" b="1" dirty="0" smtClean="0">
                <a:latin typeface="Meiryo UI" panose="020B0604030504040204" pitchFamily="50" charset="-128"/>
                <a:ea typeface="Meiryo UI" panose="020B0604030504040204" pitchFamily="50" charset="-128"/>
              </a:rPr>
              <a:t>年度末時点</a:t>
            </a:r>
            <a:r>
              <a:rPr kumimoji="1" lang="ja-JP" altLang="en-US" sz="2000" b="1" dirty="0">
                <a:latin typeface="Meiryo UI" panose="020B0604030504040204" pitchFamily="50" charset="-128"/>
                <a:ea typeface="Meiryo UI" panose="020B0604030504040204" pitchFamily="50"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3679622186"/>
              </p:ext>
            </p:extLst>
          </p:nvPr>
        </p:nvGraphicFramePr>
        <p:xfrm>
          <a:off x="1237433" y="1685452"/>
          <a:ext cx="6669134" cy="1404112"/>
        </p:xfrm>
        <a:graphic>
          <a:graphicData uri="http://schemas.openxmlformats.org/drawingml/2006/table">
            <a:tbl>
              <a:tblPr firstRow="1" bandRow="1">
                <a:tableStyleId>{5C22544A-7EE6-4342-B048-85BDC9FD1C3A}</a:tableStyleId>
              </a:tblPr>
              <a:tblGrid>
                <a:gridCol w="1933883">
                  <a:extLst>
                    <a:ext uri="{9D8B030D-6E8A-4147-A177-3AD203B41FA5}">
                      <a16:colId xmlns:a16="http://schemas.microsoft.com/office/drawing/2014/main" val="3743041236"/>
                    </a:ext>
                  </a:extLst>
                </a:gridCol>
                <a:gridCol w="1732547">
                  <a:extLst>
                    <a:ext uri="{9D8B030D-6E8A-4147-A177-3AD203B41FA5}">
                      <a16:colId xmlns:a16="http://schemas.microsoft.com/office/drawing/2014/main" val="1021321584"/>
                    </a:ext>
                  </a:extLst>
                </a:gridCol>
                <a:gridCol w="1796716">
                  <a:extLst>
                    <a:ext uri="{9D8B030D-6E8A-4147-A177-3AD203B41FA5}">
                      <a16:colId xmlns:a16="http://schemas.microsoft.com/office/drawing/2014/main" val="1512599064"/>
                    </a:ext>
                  </a:extLst>
                </a:gridCol>
                <a:gridCol w="1205988">
                  <a:extLst>
                    <a:ext uri="{9D8B030D-6E8A-4147-A177-3AD203B41FA5}">
                      <a16:colId xmlns:a16="http://schemas.microsoft.com/office/drawing/2014/main" val="3872657968"/>
                    </a:ext>
                  </a:extLst>
                </a:gridCol>
              </a:tblGrid>
              <a:tr h="741680">
                <a:tc>
                  <a:txBody>
                    <a:bodyPr/>
                    <a:lstStyle/>
                    <a:p>
                      <a:endParaRPr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年度目標</a:t>
                      </a:r>
                    </a:p>
                    <a:p>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(2012</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年度比</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進捗状況</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(2018</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年度末時点</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達成率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97945"/>
                  </a:ext>
                </a:extLst>
              </a:tr>
              <a:tr h="6624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BEMS</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等</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err="1" smtClean="0">
                          <a:latin typeface="Meiryo UI" panose="020B0604030504040204" pitchFamily="50" charset="-128"/>
                          <a:ea typeface="Meiryo UI" panose="020B0604030504040204" pitchFamily="50" charset="-128"/>
                        </a:rPr>
                        <a:t>ー</a:t>
                      </a:r>
                      <a:r>
                        <a:rPr kumimoji="1" lang="en-US" altLang="ja-JP" sz="1800" dirty="0" smtClean="0">
                          <a:latin typeface="Meiryo UI" panose="020B0604030504040204" pitchFamily="50" charset="-128"/>
                          <a:ea typeface="Meiryo UI" panose="020B0604030504040204" pitchFamily="50" charset="-128"/>
                        </a:rPr>
                        <a:t>5</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err="1" smtClean="0">
                          <a:latin typeface="Meiryo UI" panose="020B0604030504040204" pitchFamily="50" charset="-128"/>
                          <a:ea typeface="Meiryo UI" panose="020B0604030504040204" pitchFamily="50" charset="-128"/>
                        </a:rPr>
                        <a:t>ー</a:t>
                      </a:r>
                      <a:r>
                        <a:rPr kumimoji="1" lang="en-US" altLang="ja-JP" sz="1800" dirty="0" smtClean="0">
                          <a:latin typeface="Meiryo UI" panose="020B0604030504040204" pitchFamily="50" charset="-128"/>
                          <a:ea typeface="Meiryo UI" panose="020B0604030504040204" pitchFamily="50" charset="-128"/>
                        </a:rPr>
                        <a:t>5.2</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103.5%</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597515"/>
                  </a:ext>
                </a:extLst>
              </a:tr>
            </a:tbl>
          </a:graphicData>
        </a:graphic>
      </p:graphicFrame>
      <p:sp>
        <p:nvSpPr>
          <p:cNvPr id="15"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14</a:t>
            </a:r>
          </a:p>
        </p:txBody>
      </p:sp>
    </p:spTree>
    <p:extLst>
      <p:ext uri="{BB962C8B-B14F-4D97-AF65-F5344CB8AC3E}">
        <p14:creationId xmlns:p14="http://schemas.microsoft.com/office/powerpoint/2010/main" val="3171683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55320" y="2063847"/>
            <a:ext cx="7833360" cy="472440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en-US" altLang="ja-JP"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BEM</a:t>
            </a: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S</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等</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p>
        </p:txBody>
      </p:sp>
      <p:sp>
        <p:nvSpPr>
          <p:cNvPr id="18" name="テキスト ボックス 17"/>
          <p:cNvSpPr txBox="1"/>
          <p:nvPr/>
        </p:nvSpPr>
        <p:spPr>
          <a:xfrm>
            <a:off x="66415" y="402001"/>
            <a:ext cx="4763162"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BEM</a:t>
            </a:r>
            <a:r>
              <a:rPr kumimoji="1" lang="en-US" altLang="ja-JP" sz="2000" b="1" dirty="0">
                <a:latin typeface="Meiryo UI" panose="020B0604030504040204" pitchFamily="50" charset="-128"/>
                <a:ea typeface="Meiryo UI" panose="020B0604030504040204" pitchFamily="50" charset="-128"/>
              </a:rPr>
              <a:t>S</a:t>
            </a:r>
            <a:r>
              <a:rPr kumimoji="1" lang="ja-JP" altLang="en-US" sz="2000" b="1" dirty="0" smtClean="0">
                <a:latin typeface="Meiryo UI" panose="020B0604030504040204" pitchFamily="50" charset="-128"/>
                <a:ea typeface="Meiryo UI" panose="020B0604030504040204" pitchFamily="50" charset="-128"/>
              </a:rPr>
              <a:t>等の推移</a:t>
            </a:r>
            <a:endParaRPr kumimoji="1" lang="ja-JP" altLang="en-US" sz="2000" b="1" dirty="0">
              <a:latin typeface="Meiryo UI" panose="020B0604030504040204" pitchFamily="50" charset="-128"/>
              <a:ea typeface="Meiryo UI" panose="020B0604030504040204" pitchFamily="50" charset="-128"/>
            </a:endParaRPr>
          </a:p>
        </p:txBody>
      </p:sp>
      <p:sp>
        <p:nvSpPr>
          <p:cNvPr id="9" name="角丸四角形 8"/>
          <p:cNvSpPr/>
          <p:nvPr/>
        </p:nvSpPr>
        <p:spPr>
          <a:xfrm>
            <a:off x="163774" y="849460"/>
            <a:ext cx="8916896" cy="795694"/>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〇目標値について</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BEMS</a:t>
            </a:r>
            <a:r>
              <a:rPr lang="ja-JP" altLang="en-US" sz="1400" dirty="0" smtClean="0">
                <a:latin typeface="Meiryo UI" pitchFamily="50" charset="-128"/>
                <a:ea typeface="Meiryo UI" pitchFamily="50" charset="-128"/>
                <a:cs typeface="Meiryo UI" pitchFamily="50" charset="-128"/>
              </a:rPr>
              <a:t>が電気の需要者に導入され、目標値（</a:t>
            </a:r>
            <a:r>
              <a:rPr lang="en-US" altLang="ja-JP" sz="1400" dirty="0" smtClean="0">
                <a:latin typeface="Meiryo UI" pitchFamily="50" charset="-128"/>
                <a:ea typeface="Meiryo UI" pitchFamily="50" charset="-128"/>
                <a:cs typeface="Meiryo UI" pitchFamily="50" charset="-128"/>
              </a:rPr>
              <a:t>5</a:t>
            </a:r>
            <a:r>
              <a:rPr lang="ja-JP" altLang="en-US" sz="1400" dirty="0" smtClean="0">
                <a:latin typeface="Meiryo UI" pitchFamily="50" charset="-128"/>
                <a:ea typeface="Meiryo UI" pitchFamily="50" charset="-128"/>
                <a:cs typeface="Meiryo UI" pitchFamily="50" charset="-128"/>
              </a:rPr>
              <a:t>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）を</a:t>
            </a:r>
            <a:r>
              <a:rPr lang="ja-JP" altLang="en-US" sz="1400" dirty="0">
                <a:latin typeface="Meiryo UI" pitchFamily="50" charset="-128"/>
                <a:ea typeface="Meiryo UI" pitchFamily="50" charset="-128"/>
                <a:cs typeface="Meiryo UI" pitchFamily="50" charset="-128"/>
              </a:rPr>
              <a:t>上回</a:t>
            </a:r>
            <a:r>
              <a:rPr lang="ja-JP" altLang="en-US" sz="1400" dirty="0" smtClean="0">
                <a:latin typeface="Meiryo UI" pitchFamily="50" charset="-128"/>
                <a:ea typeface="Meiryo UI" pitchFamily="50" charset="-128"/>
                <a:cs typeface="Meiryo UI" pitchFamily="50" charset="-128"/>
              </a:rPr>
              <a:t>っている</a:t>
            </a:r>
            <a:r>
              <a:rPr lang="ja-JP" altLang="en-US" sz="1400" dirty="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p:txBody>
      </p:sp>
      <p:sp>
        <p:nvSpPr>
          <p:cNvPr id="12"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en-US" altLang="ja-JP" b="1" dirty="0" smtClean="0">
                <a:solidFill>
                  <a:prstClr val="white"/>
                </a:solidFill>
                <a:latin typeface="Meiryo UI" panose="020B0604030504040204" pitchFamily="50" charset="-128"/>
                <a:ea typeface="Meiryo UI" panose="020B0604030504040204" pitchFamily="50" charset="-128"/>
              </a:rPr>
              <a:t>15</a:t>
            </a:r>
          </a:p>
        </p:txBody>
      </p:sp>
      <p:sp>
        <p:nvSpPr>
          <p:cNvPr id="16" name="テキスト ボックス 1"/>
          <p:cNvSpPr txBox="1"/>
          <p:nvPr/>
        </p:nvSpPr>
        <p:spPr>
          <a:xfrm>
            <a:off x="4093153" y="6453682"/>
            <a:ext cx="4479158"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引用元：おおさか版</a:t>
            </a:r>
            <a:r>
              <a:rPr kumimoji="1" lang="en-US" altLang="ja-JP" sz="1200" dirty="0" smtClean="0">
                <a:latin typeface="Meiryo UI" panose="020B0604030504040204" pitchFamily="50" charset="-128"/>
                <a:ea typeface="Meiryo UI" panose="020B0604030504040204" pitchFamily="50" charset="-128"/>
              </a:rPr>
              <a:t>BEMS</a:t>
            </a:r>
            <a:r>
              <a:rPr kumimoji="1" lang="ja-JP" altLang="en-US" sz="1200" dirty="0" smtClean="0">
                <a:latin typeface="Meiryo UI" panose="020B0604030504040204" pitchFamily="50" charset="-128"/>
                <a:ea typeface="Meiryo UI" panose="020B0604030504040204" pitchFamily="50" charset="-128"/>
              </a:rPr>
              <a:t>事業者の提供データなどから府が独自集計</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1"/>
          <p:cNvSpPr txBox="1"/>
          <p:nvPr/>
        </p:nvSpPr>
        <p:spPr>
          <a:xfrm>
            <a:off x="646205" y="6269353"/>
            <a:ext cx="5609253" cy="28736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プランの基準年（</a:t>
            </a:r>
            <a:r>
              <a:rPr kumimoji="1" lang="en-US" altLang="ja-JP" sz="1200" b="1" u="sng" dirty="0" smtClean="0">
                <a:latin typeface="Meiryo UI" panose="020B0604030504040204" pitchFamily="50" charset="-128"/>
                <a:ea typeface="Meiryo UI" panose="020B0604030504040204" pitchFamily="50" charset="-128"/>
              </a:rPr>
              <a:t>2012</a:t>
            </a:r>
            <a:r>
              <a:rPr kumimoji="1" lang="ja-JP" altLang="en-US" sz="1200" b="1" u="sng" dirty="0" smtClean="0">
                <a:latin typeface="Meiryo UI" panose="020B0604030504040204" pitchFamily="50" charset="-128"/>
                <a:ea typeface="Meiryo UI" panose="020B0604030504040204" pitchFamily="50" charset="-128"/>
              </a:rPr>
              <a:t>年度）からの</a:t>
            </a:r>
            <a:r>
              <a:rPr kumimoji="1" lang="ja-JP" altLang="en-US" sz="1200" b="1" u="sng" dirty="0">
                <a:latin typeface="Meiryo UI" panose="020B0604030504040204" pitchFamily="50" charset="-128"/>
                <a:ea typeface="Meiryo UI" panose="020B0604030504040204" pitchFamily="50" charset="-128"/>
              </a:rPr>
              <a:t>削減</a:t>
            </a:r>
            <a:r>
              <a:rPr kumimoji="1" lang="ja-JP" altLang="en-US" sz="1200" b="1" u="sng" dirty="0" smtClean="0">
                <a:latin typeface="Meiryo UI" panose="020B0604030504040204" pitchFamily="50" charset="-128"/>
                <a:ea typeface="Meiryo UI" panose="020B0604030504040204" pitchFamily="50" charset="-128"/>
              </a:rPr>
              <a:t>量の推移</a:t>
            </a:r>
            <a:endParaRPr kumimoji="1" lang="en-US" altLang="ja-JP" sz="1200" b="1" u="sng"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7396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300308" y="6240441"/>
            <a:ext cx="8745347" cy="555380"/>
          </a:xfrm>
          <a:prstGeom prst="roundRect">
            <a:avLst>
              <a:gd name="adj" fmla="val 1002"/>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b="1" dirty="0">
                <a:latin typeface="Meiryo UI" pitchFamily="50" charset="-128"/>
                <a:ea typeface="Meiryo UI" pitchFamily="50" charset="-128"/>
                <a:cs typeface="Meiryo UI" pitchFamily="50" charset="-128"/>
              </a:rPr>
              <a:t>　</a:t>
            </a:r>
            <a:endParaRPr lang="en-US" altLang="ja-JP" sz="1400" b="1" dirty="0">
              <a:latin typeface="Meiryo UI" pitchFamily="50" charset="-128"/>
              <a:ea typeface="Meiryo UI" pitchFamily="50" charset="-128"/>
              <a:cs typeface="Meiryo UI" pitchFamily="50" charset="-128"/>
            </a:endParaRPr>
          </a:p>
          <a:p>
            <a:pPr>
              <a:defRPr/>
            </a:pPr>
            <a:r>
              <a:rPr lang="ja-JP" altLang="en-US" sz="1400" b="1" dirty="0">
                <a:latin typeface="Meiryo UI" pitchFamily="50" charset="-128"/>
                <a:ea typeface="Meiryo UI" pitchFamily="50" charset="-128"/>
                <a:cs typeface="Meiryo UI" pitchFamily="50" charset="-128"/>
              </a:rPr>
              <a:t>　大阪府･大阪市が実施するエネルギー関連の個別具体の施策･事業は、毎年度の予算議論を経たのち、施策事業集（単年度アクションプログラム）として毎年度</a:t>
            </a:r>
            <a:r>
              <a:rPr lang="ja-JP" altLang="en-US" sz="1400" b="1" dirty="0" smtClean="0">
                <a:latin typeface="Meiryo UI" pitchFamily="50" charset="-128"/>
                <a:ea typeface="Meiryo UI" pitchFamily="50" charset="-128"/>
                <a:cs typeface="Meiryo UI" pitchFamily="50" charset="-128"/>
              </a:rPr>
              <a:t>公表。</a:t>
            </a:r>
            <a:endParaRPr lang="en-US" altLang="ja-JP" sz="1400" b="1" dirty="0">
              <a:latin typeface="Meiryo UI" pitchFamily="50" charset="-128"/>
              <a:ea typeface="Meiryo UI" pitchFamily="50" charset="-128"/>
              <a:cs typeface="Meiryo UI" pitchFamily="50" charset="-128"/>
            </a:endParaRPr>
          </a:p>
          <a:p>
            <a:pPr>
              <a:defRPr/>
            </a:pPr>
            <a:endParaRPr lang="ja-JP" altLang="en-US" sz="1400" dirty="0">
              <a:latin typeface="Meiryo UI" pitchFamily="50" charset="-128"/>
              <a:ea typeface="Meiryo UI" pitchFamily="50" charset="-128"/>
              <a:cs typeface="Meiryo UI" pitchFamily="50" charset="-128"/>
            </a:endParaRPr>
          </a:p>
        </p:txBody>
      </p:sp>
      <p:sp>
        <p:nvSpPr>
          <p:cNvPr id="8195"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プラン</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に基づく施策･事業の展開と効果（イメージ）</a:t>
            </a:r>
            <a:endParaRPr lang="ja-JP"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8" name="角丸四角形 7"/>
          <p:cNvSpPr/>
          <p:nvPr/>
        </p:nvSpPr>
        <p:spPr>
          <a:xfrm>
            <a:off x="177193" y="777455"/>
            <a:ext cx="8517168" cy="838918"/>
          </a:xfrm>
          <a:prstGeom prst="roundRect">
            <a:avLst>
              <a:gd name="adj" fmla="val 13356"/>
            </a:avLst>
          </a:prstGeom>
        </p:spPr>
        <p:style>
          <a:lnRef idx="2">
            <a:schemeClr val="accent5"/>
          </a:lnRef>
          <a:fillRef idx="1">
            <a:schemeClr val="lt1"/>
          </a:fillRef>
          <a:effectRef idx="0">
            <a:schemeClr val="accent5"/>
          </a:effectRef>
          <a:fontRef idx="minor">
            <a:schemeClr val="dk1"/>
          </a:fontRef>
        </p:style>
        <p:txBody>
          <a:bodyPr anchor="ctr"/>
          <a:lstStyle/>
          <a:p>
            <a:pPr>
              <a:defRPr/>
            </a:pPr>
            <a:r>
              <a:rPr lang="ja-JP" altLang="en-US" sz="1600" b="1" dirty="0">
                <a:latin typeface="Meiryo UI" pitchFamily="50" charset="-128"/>
                <a:ea typeface="Meiryo UI" pitchFamily="50" charset="-128"/>
                <a:cs typeface="Meiryo UI" pitchFamily="50" charset="-128"/>
              </a:rPr>
              <a:t>　プランに基づき、大阪府･大阪市が施策･事業を展開することにより、大阪府域での電力供給力の増加（地産）及び地域特性に応じた電力消費（地消）を推進することで、産業活動をはじめ</a:t>
            </a:r>
            <a:r>
              <a:rPr lang="ja-JP" altLang="en-US" sz="1600" b="1" dirty="0">
                <a:solidFill>
                  <a:schemeClr val="tx1"/>
                </a:solidFill>
                <a:latin typeface="Meiryo UI" pitchFamily="50" charset="-128"/>
                <a:ea typeface="Meiryo UI" pitchFamily="50" charset="-128"/>
                <a:cs typeface="Meiryo UI" pitchFamily="50" charset="-128"/>
              </a:rPr>
              <a:t>大阪の成長や安定した府民生活と調和のとれた、</a:t>
            </a:r>
            <a:r>
              <a:rPr lang="ja-JP" altLang="en-US" sz="1600" b="1" dirty="0">
                <a:latin typeface="Meiryo UI" pitchFamily="50" charset="-128"/>
                <a:ea typeface="Meiryo UI" pitchFamily="50" charset="-128"/>
                <a:cs typeface="Meiryo UI" pitchFamily="50" charset="-128"/>
              </a:rPr>
              <a:t>新たなエネルギー社会の構築を</a:t>
            </a:r>
            <a:r>
              <a:rPr lang="ja-JP" altLang="en-US" sz="1600" b="1" dirty="0" smtClean="0">
                <a:latin typeface="Meiryo UI" pitchFamily="50" charset="-128"/>
                <a:ea typeface="Meiryo UI" pitchFamily="50" charset="-128"/>
                <a:cs typeface="Meiryo UI" pitchFamily="50" charset="-128"/>
              </a:rPr>
              <a:t>目指す</a:t>
            </a:r>
            <a:r>
              <a:rPr lang="ja-JP" altLang="en-US" sz="1600" b="1" dirty="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grpSp>
        <p:nvGrpSpPr>
          <p:cNvPr id="8197" name="グループ化 4"/>
          <p:cNvGrpSpPr>
            <a:grpSpLocks/>
          </p:cNvGrpSpPr>
          <p:nvPr/>
        </p:nvGrpSpPr>
        <p:grpSpPr bwMode="auto">
          <a:xfrm>
            <a:off x="159726" y="1720115"/>
            <a:ext cx="8884628" cy="2356541"/>
            <a:chOff x="506057" y="1902649"/>
            <a:chExt cx="8882148" cy="2554057"/>
          </a:xfrm>
        </p:grpSpPr>
        <p:sp>
          <p:nvSpPr>
            <p:cNvPr id="2" name="正方形/長方形 1"/>
            <p:cNvSpPr/>
            <p:nvPr/>
          </p:nvSpPr>
          <p:spPr>
            <a:xfrm>
              <a:off x="1002939" y="2298331"/>
              <a:ext cx="4078248" cy="112921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solidFill>
                    <a:schemeClr val="tx1"/>
                  </a:solidFill>
                  <a:latin typeface="Meiryo UI" pitchFamily="50" charset="-128"/>
                  <a:ea typeface="Meiryo UI" pitchFamily="50" charset="-128"/>
                  <a:cs typeface="Meiryo UI" pitchFamily="50" charset="-128"/>
                </a:rPr>
                <a:t>･太陽光発電による供給力の確保：</a:t>
              </a:r>
              <a:r>
                <a:rPr lang="en-US" altLang="ja-JP" sz="1400" dirty="0">
                  <a:solidFill>
                    <a:schemeClr val="tx1"/>
                  </a:solidFill>
                  <a:latin typeface="Meiryo UI" pitchFamily="50" charset="-128"/>
                  <a:ea typeface="Meiryo UI" pitchFamily="50" charset="-128"/>
                  <a:cs typeface="Meiryo UI" pitchFamily="50" charset="-128"/>
                </a:rPr>
                <a:t>90</a:t>
              </a:r>
              <a:r>
                <a:rPr lang="ja-JP" altLang="en-US" sz="1400" dirty="0">
                  <a:solidFill>
                    <a:schemeClr val="tx1"/>
                  </a:solidFill>
                  <a:latin typeface="Meiryo UI" pitchFamily="50" charset="-128"/>
                  <a:ea typeface="Meiryo UI" pitchFamily="50" charset="-128"/>
                  <a:cs typeface="Meiryo UI" pitchFamily="50" charset="-128"/>
                </a:rPr>
                <a:t>万</a:t>
              </a:r>
              <a:r>
                <a:rPr lang="en-US" altLang="ja-JP" sz="1400" dirty="0">
                  <a:solidFill>
                    <a:schemeClr val="tx1"/>
                  </a:solidFill>
                  <a:latin typeface="Meiryo UI" pitchFamily="50" charset="-128"/>
                  <a:ea typeface="Meiryo UI" pitchFamily="50" charset="-128"/>
                  <a:cs typeface="Meiryo UI" pitchFamily="50" charset="-128"/>
                </a:rPr>
                <a:t>kW</a:t>
              </a:r>
            </a:p>
            <a:p>
              <a:pPr>
                <a:defRPr/>
              </a:pPr>
              <a:r>
                <a:rPr lang="ja-JP" altLang="en-US" sz="1400" dirty="0">
                  <a:solidFill>
                    <a:schemeClr val="tx1"/>
                  </a:solidFill>
                  <a:latin typeface="Meiryo UI" pitchFamily="50" charset="-128"/>
                  <a:ea typeface="Meiryo UI" pitchFamily="50" charset="-128"/>
                  <a:cs typeface="Meiryo UI" pitchFamily="50" charset="-128"/>
                </a:rPr>
                <a:t>･分散型電源（コージェネレーション等）による</a:t>
              </a:r>
            </a:p>
            <a:p>
              <a:pPr>
                <a:defRPr/>
              </a:pPr>
              <a:r>
                <a:rPr lang="ja-JP" altLang="en-US" sz="1400" dirty="0">
                  <a:solidFill>
                    <a:schemeClr val="tx1"/>
                  </a:solidFill>
                  <a:latin typeface="Meiryo UI" pitchFamily="50" charset="-128"/>
                  <a:ea typeface="Meiryo UI" pitchFamily="50" charset="-128"/>
                  <a:cs typeface="Meiryo UI" pitchFamily="50" charset="-128"/>
                </a:rPr>
                <a:t>　供給力の確保：</a:t>
              </a:r>
              <a:r>
                <a:rPr lang="en-US" altLang="ja-JP" sz="1400" dirty="0">
                  <a:solidFill>
                    <a:schemeClr val="tx1"/>
                  </a:solidFill>
                  <a:latin typeface="Meiryo UI" pitchFamily="50" charset="-128"/>
                  <a:ea typeface="Meiryo UI" pitchFamily="50" charset="-128"/>
                  <a:cs typeface="Meiryo UI" pitchFamily="50" charset="-128"/>
                </a:rPr>
                <a:t>30</a:t>
              </a:r>
              <a:r>
                <a:rPr lang="ja-JP" altLang="en-US" sz="1400" dirty="0">
                  <a:solidFill>
                    <a:schemeClr val="tx1"/>
                  </a:solidFill>
                  <a:latin typeface="Meiryo UI" pitchFamily="50" charset="-128"/>
                  <a:ea typeface="Meiryo UI" pitchFamily="50" charset="-128"/>
                  <a:cs typeface="Meiryo UI" pitchFamily="50" charset="-128"/>
                </a:rPr>
                <a:t>万</a:t>
              </a:r>
              <a:r>
                <a:rPr lang="en-US" altLang="ja-JP" sz="1400" dirty="0">
                  <a:solidFill>
                    <a:schemeClr val="tx1"/>
                  </a:solidFill>
                  <a:latin typeface="Meiryo UI" pitchFamily="50" charset="-128"/>
                  <a:ea typeface="Meiryo UI" pitchFamily="50" charset="-128"/>
                  <a:cs typeface="Meiryo UI" pitchFamily="50" charset="-128"/>
                </a:rPr>
                <a:t>kW</a:t>
              </a:r>
            </a:p>
            <a:p>
              <a:pPr>
                <a:defRPr/>
              </a:pPr>
              <a:r>
                <a:rPr lang="ja-JP" altLang="en-US" sz="1400" dirty="0">
                  <a:solidFill>
                    <a:schemeClr val="tx1"/>
                  </a:solidFill>
                  <a:latin typeface="Meiryo UI" pitchFamily="50" charset="-128"/>
                  <a:ea typeface="Meiryo UI" pitchFamily="50" charset="-128"/>
                  <a:cs typeface="Meiryo UI" pitchFamily="50" charset="-128"/>
                </a:rPr>
                <a:t>･廃棄物発電等による供給力の確保：</a:t>
              </a:r>
              <a:r>
                <a:rPr lang="en-US" altLang="ja-JP" sz="1400" dirty="0">
                  <a:solidFill>
                    <a:schemeClr val="tx1"/>
                  </a:solidFill>
                  <a:latin typeface="Meiryo UI" pitchFamily="50" charset="-128"/>
                  <a:ea typeface="Meiryo UI" pitchFamily="50" charset="-128"/>
                  <a:cs typeface="Meiryo UI" pitchFamily="50" charset="-128"/>
                </a:rPr>
                <a:t>5</a:t>
              </a:r>
              <a:r>
                <a:rPr lang="ja-JP" altLang="en-US" sz="1400" dirty="0">
                  <a:solidFill>
                    <a:schemeClr val="tx1"/>
                  </a:solidFill>
                  <a:latin typeface="Meiryo UI" pitchFamily="50" charset="-128"/>
                  <a:ea typeface="Meiryo UI" pitchFamily="50" charset="-128"/>
                  <a:cs typeface="Meiryo UI" pitchFamily="50" charset="-128"/>
                </a:rPr>
                <a:t>万</a:t>
              </a:r>
              <a:r>
                <a:rPr lang="en-US" altLang="ja-JP" sz="1400" dirty="0">
                  <a:solidFill>
                    <a:schemeClr val="tx1"/>
                  </a:solidFill>
                  <a:latin typeface="Meiryo UI" pitchFamily="50" charset="-128"/>
                  <a:ea typeface="Meiryo UI" pitchFamily="50" charset="-128"/>
                  <a:cs typeface="Meiryo UI" pitchFamily="50" charset="-128"/>
                </a:rPr>
                <a:t>kW</a:t>
              </a:r>
              <a:r>
                <a:rPr lang="ja-JP" altLang="en-US" sz="500"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等</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 name="正方形/長方形 2"/>
            <p:cNvSpPr/>
            <p:nvPr/>
          </p:nvSpPr>
          <p:spPr>
            <a:xfrm>
              <a:off x="523519" y="2298331"/>
              <a:ext cx="479420" cy="1129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latin typeface="Meiryo UI" panose="020B0604030504040204" pitchFamily="50" charset="-128"/>
                  <a:ea typeface="Meiryo UI" panose="020B0604030504040204" pitchFamily="50" charset="-128"/>
                  <a:cs typeface="メイリオ" pitchFamily="50" charset="-128"/>
                </a:rPr>
                <a:t>増加</a:t>
              </a:r>
            </a:p>
            <a:p>
              <a:pPr algn="ctr">
                <a:defRPr/>
              </a:pPr>
              <a:r>
                <a:rPr lang="ja-JP" altLang="en-US" sz="1600" dirty="0">
                  <a:latin typeface="Meiryo UI" panose="020B0604030504040204" pitchFamily="50" charset="-128"/>
                  <a:ea typeface="Meiryo UI" panose="020B0604030504040204" pitchFamily="50" charset="-128"/>
                  <a:cs typeface="メイリオ" pitchFamily="50" charset="-128"/>
                </a:rPr>
                <a:t>供給力の</a:t>
              </a:r>
            </a:p>
          </p:txBody>
        </p:sp>
        <p:sp>
          <p:nvSpPr>
            <p:cNvPr id="10" name="二等辺三角形 9"/>
            <p:cNvSpPr/>
            <p:nvPr/>
          </p:nvSpPr>
          <p:spPr>
            <a:xfrm rot="5400000">
              <a:off x="4725333" y="2716092"/>
              <a:ext cx="1127627" cy="2698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5465358" y="2287214"/>
              <a:ext cx="1511285" cy="1132391"/>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altLang="ja-JP" sz="2000" b="1" dirty="0" smtClean="0">
                <a:latin typeface="Meiryo UI" pitchFamily="50" charset="-128"/>
                <a:ea typeface="Meiryo UI" pitchFamily="50" charset="-128"/>
                <a:cs typeface="Meiryo UI" pitchFamily="50" charset="-128"/>
              </a:endParaRPr>
            </a:p>
            <a:p>
              <a:pPr algn="ctr">
                <a:defRPr/>
              </a:pPr>
              <a:r>
                <a:rPr lang="en-US" altLang="ja-JP" sz="2000" b="1" dirty="0" smtClean="0">
                  <a:latin typeface="Meiryo UI" pitchFamily="50" charset="-128"/>
                  <a:ea typeface="Meiryo UI" pitchFamily="50" charset="-128"/>
                  <a:cs typeface="Meiryo UI" pitchFamily="50" charset="-128"/>
                </a:rPr>
                <a:t>125</a:t>
              </a:r>
              <a:r>
                <a:rPr lang="ja-JP" altLang="en-US" sz="2000" b="1" dirty="0">
                  <a:latin typeface="Meiryo UI" pitchFamily="50" charset="-128"/>
                  <a:ea typeface="Meiryo UI" pitchFamily="50" charset="-128"/>
                  <a:cs typeface="Meiryo UI" pitchFamily="50" charset="-128"/>
                </a:rPr>
                <a:t>万</a:t>
              </a:r>
              <a:r>
                <a:rPr lang="en-US" altLang="ja-JP" sz="2000" b="1" dirty="0">
                  <a:latin typeface="Meiryo UI" pitchFamily="50" charset="-128"/>
                  <a:ea typeface="Meiryo UI" pitchFamily="50" charset="-128"/>
                  <a:cs typeface="Meiryo UI" pitchFamily="50" charset="-128"/>
                </a:rPr>
                <a:t>kW</a:t>
              </a:r>
            </a:p>
            <a:p>
              <a:pPr algn="ctr">
                <a:defRPr/>
              </a:pPr>
              <a:r>
                <a:rPr lang="ja-JP" altLang="en-US" sz="20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以上</a:t>
              </a:r>
              <a:endParaRPr lang="en-US" altLang="ja-JP" sz="1600" b="1" dirty="0">
                <a:latin typeface="Meiryo UI" pitchFamily="50" charset="-128"/>
                <a:ea typeface="Meiryo UI" pitchFamily="50" charset="-128"/>
                <a:cs typeface="Meiryo UI" pitchFamily="50" charset="-128"/>
              </a:endParaRPr>
            </a:p>
          </p:txBody>
        </p:sp>
        <p:sp>
          <p:nvSpPr>
            <p:cNvPr id="12" name="正方形/長方形 11"/>
            <p:cNvSpPr/>
            <p:nvPr/>
          </p:nvSpPr>
          <p:spPr>
            <a:xfrm>
              <a:off x="1002939" y="3532369"/>
              <a:ext cx="4078248" cy="913219"/>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solidFill>
                    <a:schemeClr val="tx1"/>
                  </a:solidFill>
                  <a:latin typeface="Meiryo UI" pitchFamily="50" charset="-128"/>
                  <a:ea typeface="Meiryo UI" pitchFamily="50" charset="-128"/>
                  <a:cs typeface="Meiryo UI" pitchFamily="50" charset="-128"/>
                </a:rPr>
                <a:t>･ガス冷暖房等による需要の削減：</a:t>
              </a:r>
              <a:r>
                <a:rPr lang="en-US" altLang="ja-JP" sz="1400" dirty="0">
                  <a:solidFill>
                    <a:schemeClr val="tx1"/>
                  </a:solidFill>
                  <a:latin typeface="Meiryo UI" pitchFamily="50" charset="-128"/>
                  <a:ea typeface="Meiryo UI" pitchFamily="50" charset="-128"/>
                  <a:cs typeface="Meiryo UI" pitchFamily="50" charset="-128"/>
                </a:rPr>
                <a:t>20</a:t>
              </a:r>
              <a:r>
                <a:rPr lang="ja-JP" altLang="en-US" sz="1400" dirty="0">
                  <a:solidFill>
                    <a:schemeClr val="tx1"/>
                  </a:solidFill>
                  <a:latin typeface="Meiryo UI" pitchFamily="50" charset="-128"/>
                  <a:ea typeface="Meiryo UI" pitchFamily="50" charset="-128"/>
                  <a:cs typeface="Meiryo UI" pitchFamily="50" charset="-128"/>
                </a:rPr>
                <a:t>万</a:t>
              </a:r>
              <a:r>
                <a:rPr lang="en-US" altLang="ja-JP" sz="1400" dirty="0">
                  <a:solidFill>
                    <a:schemeClr val="tx1"/>
                  </a:solidFill>
                  <a:latin typeface="Meiryo UI" pitchFamily="50" charset="-128"/>
                  <a:ea typeface="Meiryo UI" pitchFamily="50" charset="-128"/>
                  <a:cs typeface="Meiryo UI" pitchFamily="50" charset="-128"/>
                </a:rPr>
                <a:t>kW</a:t>
              </a:r>
            </a:p>
            <a:p>
              <a:pPr>
                <a:defRPr/>
              </a:pPr>
              <a:r>
                <a:rPr lang="ja-JP" altLang="en-US" sz="1400" dirty="0">
                  <a:solidFill>
                    <a:schemeClr val="tx1"/>
                  </a:solidFill>
                  <a:latin typeface="Meiryo UI" pitchFamily="50" charset="-128"/>
                  <a:ea typeface="Meiryo UI" pitchFamily="50" charset="-128"/>
                  <a:cs typeface="Meiryo UI" pitchFamily="50" charset="-128"/>
                </a:rPr>
                <a:t>･</a:t>
              </a:r>
              <a:r>
                <a:rPr lang="en-US" altLang="ja-JP" sz="1400" dirty="0">
                  <a:solidFill>
                    <a:schemeClr val="tx1"/>
                  </a:solidFill>
                  <a:latin typeface="Meiryo UI" pitchFamily="50" charset="-128"/>
                  <a:ea typeface="Meiryo UI" pitchFamily="50" charset="-128"/>
                  <a:cs typeface="Meiryo UI" pitchFamily="50" charset="-128"/>
                </a:rPr>
                <a:t>BEMS</a:t>
              </a:r>
              <a:r>
                <a:rPr lang="ja-JP" altLang="en-US" sz="1400" dirty="0">
                  <a:solidFill>
                    <a:schemeClr val="tx1"/>
                  </a:solidFill>
                  <a:latin typeface="Meiryo UI" pitchFamily="50" charset="-128"/>
                  <a:ea typeface="Meiryo UI" pitchFamily="50" charset="-128"/>
                  <a:cs typeface="Meiryo UI" pitchFamily="50" charset="-128"/>
                </a:rPr>
                <a:t>等による需要の削減：</a:t>
              </a:r>
              <a:r>
                <a:rPr lang="en-US" altLang="ja-JP" sz="1400" dirty="0">
                  <a:solidFill>
                    <a:schemeClr val="tx1"/>
                  </a:solidFill>
                  <a:latin typeface="Meiryo UI" pitchFamily="50" charset="-128"/>
                  <a:ea typeface="Meiryo UI" pitchFamily="50" charset="-128"/>
                  <a:cs typeface="Meiryo UI" pitchFamily="50" charset="-128"/>
                </a:rPr>
                <a:t>5</a:t>
              </a:r>
              <a:r>
                <a:rPr lang="ja-JP" altLang="en-US" sz="1400" dirty="0">
                  <a:solidFill>
                    <a:schemeClr val="tx1"/>
                  </a:solidFill>
                  <a:latin typeface="Meiryo UI" pitchFamily="50" charset="-128"/>
                  <a:ea typeface="Meiryo UI" pitchFamily="50" charset="-128"/>
                  <a:cs typeface="Meiryo UI" pitchFamily="50" charset="-128"/>
                </a:rPr>
                <a:t>万</a:t>
              </a:r>
              <a:r>
                <a:rPr lang="en-US" altLang="ja-JP" sz="1400" dirty="0">
                  <a:solidFill>
                    <a:schemeClr val="tx1"/>
                  </a:solidFill>
                  <a:latin typeface="Meiryo UI" pitchFamily="50" charset="-128"/>
                  <a:ea typeface="Meiryo UI" pitchFamily="50" charset="-128"/>
                  <a:cs typeface="Meiryo UI" pitchFamily="50" charset="-128"/>
                </a:rPr>
                <a:t>kW</a:t>
              </a:r>
              <a:r>
                <a:rPr lang="ja-JP" altLang="en-US" sz="1400"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等</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900" dirty="0">
                  <a:solidFill>
                    <a:schemeClr val="tx1"/>
                  </a:solidFill>
                  <a:latin typeface="Meiryo UI" pitchFamily="50" charset="-128"/>
                  <a:ea typeface="Meiryo UI" pitchFamily="50" charset="-128"/>
                  <a:cs typeface="Meiryo UI" pitchFamily="50" charset="-128"/>
                </a:rPr>
                <a:t>(BEMS</a:t>
              </a:r>
              <a:r>
                <a:rPr lang="ja-JP" altLang="en-US" sz="900" dirty="0">
                  <a:solidFill>
                    <a:schemeClr val="tx1"/>
                  </a:solidFill>
                  <a:latin typeface="Meiryo UI" pitchFamily="50" charset="-128"/>
                  <a:ea typeface="Meiryo UI" pitchFamily="50" charset="-128"/>
                  <a:cs typeface="Meiryo UI" pitchFamily="50" charset="-128"/>
                </a:rPr>
                <a:t>とはビルのエネルギーを管理し、電力使用量の削減を図るシステムのこと）</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13" name="正方形/長方形 12"/>
            <p:cNvSpPr/>
            <p:nvPr/>
          </p:nvSpPr>
          <p:spPr>
            <a:xfrm>
              <a:off x="506057" y="3532369"/>
              <a:ext cx="496882" cy="913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latin typeface="Meiryo UI" panose="020B0604030504040204" pitchFamily="50" charset="-128"/>
                  <a:ea typeface="Meiryo UI" panose="020B0604030504040204" pitchFamily="50" charset="-128"/>
                  <a:cs typeface="メイリオ" pitchFamily="50" charset="-128"/>
                </a:rPr>
                <a:t>削減</a:t>
              </a:r>
              <a:endParaRPr lang="en-US" altLang="ja-JP" sz="1600" dirty="0">
                <a:latin typeface="Meiryo UI" panose="020B0604030504040204" pitchFamily="50" charset="-128"/>
                <a:ea typeface="Meiryo UI" panose="020B0604030504040204" pitchFamily="50" charset="-128"/>
                <a:cs typeface="メイリオ" pitchFamily="50" charset="-128"/>
              </a:endParaRPr>
            </a:p>
            <a:p>
              <a:pPr algn="ctr">
                <a:defRPr/>
              </a:pPr>
              <a:r>
                <a:rPr lang="ja-JP" altLang="en-US" sz="1600" dirty="0">
                  <a:latin typeface="Meiryo UI" panose="020B0604030504040204" pitchFamily="50" charset="-128"/>
                  <a:ea typeface="Meiryo UI" panose="020B0604030504040204" pitchFamily="50" charset="-128"/>
                  <a:cs typeface="メイリオ" pitchFamily="50" charset="-128"/>
                </a:rPr>
                <a:t>需要の</a:t>
              </a:r>
            </a:p>
          </p:txBody>
        </p:sp>
        <p:sp>
          <p:nvSpPr>
            <p:cNvPr id="14" name="二等辺三角形 13"/>
            <p:cNvSpPr/>
            <p:nvPr/>
          </p:nvSpPr>
          <p:spPr>
            <a:xfrm rot="5400000">
              <a:off x="4828559" y="3827845"/>
              <a:ext cx="954513" cy="3032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5" name="正方形/長方形 14"/>
            <p:cNvSpPr/>
            <p:nvPr/>
          </p:nvSpPr>
          <p:spPr>
            <a:xfrm>
              <a:off x="5465358" y="3527604"/>
              <a:ext cx="1511285" cy="90686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ja-JP" sz="2000" b="1" dirty="0" smtClean="0">
                  <a:latin typeface="Meiryo UI" pitchFamily="50" charset="-128"/>
                  <a:ea typeface="Meiryo UI" pitchFamily="50" charset="-128"/>
                  <a:cs typeface="Meiryo UI" pitchFamily="50" charset="-128"/>
                </a:rPr>
                <a:t>25</a:t>
              </a:r>
              <a:r>
                <a:rPr lang="ja-JP" altLang="en-US" sz="2000" b="1" dirty="0">
                  <a:latin typeface="Meiryo UI" pitchFamily="50" charset="-128"/>
                  <a:ea typeface="Meiryo UI" pitchFamily="50" charset="-128"/>
                  <a:cs typeface="Meiryo UI" pitchFamily="50" charset="-128"/>
                </a:rPr>
                <a:t>万</a:t>
              </a:r>
              <a:r>
                <a:rPr lang="en-US" altLang="ja-JP" sz="2000" b="1" dirty="0">
                  <a:latin typeface="Meiryo UI" pitchFamily="50" charset="-128"/>
                  <a:ea typeface="Meiryo UI" pitchFamily="50" charset="-128"/>
                  <a:cs typeface="Meiryo UI" pitchFamily="50" charset="-128"/>
                </a:rPr>
                <a:t>kW</a:t>
              </a:r>
            </a:p>
            <a:p>
              <a:pPr algn="ctr">
                <a:defRPr/>
              </a:pPr>
              <a:r>
                <a:rPr lang="ja-JP" altLang="en-US" sz="20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以上</a:t>
              </a:r>
              <a:endParaRPr lang="en-US" altLang="ja-JP" sz="1600" b="1" dirty="0">
                <a:latin typeface="Meiryo UI" pitchFamily="50" charset="-128"/>
                <a:ea typeface="Meiryo UI" pitchFamily="50" charset="-128"/>
                <a:cs typeface="Meiryo UI" pitchFamily="50" charset="-128"/>
              </a:endParaRPr>
            </a:p>
          </p:txBody>
        </p:sp>
        <p:sp>
          <p:nvSpPr>
            <p:cNvPr id="16" name="二等辺三角形 15"/>
            <p:cNvSpPr/>
            <p:nvPr/>
          </p:nvSpPr>
          <p:spPr>
            <a:xfrm rot="5400000">
              <a:off x="6079220" y="3225906"/>
              <a:ext cx="2169492" cy="2698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7" name="正方形/長方形 16"/>
            <p:cNvSpPr/>
            <p:nvPr/>
          </p:nvSpPr>
          <p:spPr>
            <a:xfrm>
              <a:off x="7400502" y="2819264"/>
              <a:ext cx="1987703" cy="112286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ja-JP" sz="2000" b="1" dirty="0">
                  <a:latin typeface="Meiryo UI" pitchFamily="50" charset="-128"/>
                  <a:ea typeface="Meiryo UI" pitchFamily="50" charset="-128"/>
                  <a:cs typeface="Meiryo UI" pitchFamily="50" charset="-128"/>
                </a:rPr>
                <a:t>150</a:t>
              </a:r>
              <a:r>
                <a:rPr lang="ja-JP" altLang="en-US" sz="2000" b="1" dirty="0">
                  <a:latin typeface="Meiryo UI" pitchFamily="50" charset="-128"/>
                  <a:ea typeface="Meiryo UI" pitchFamily="50" charset="-128"/>
                  <a:cs typeface="Meiryo UI" pitchFamily="50" charset="-128"/>
                </a:rPr>
                <a:t>万</a:t>
              </a:r>
              <a:r>
                <a:rPr lang="en-US" altLang="ja-JP" sz="2000" b="1" dirty="0">
                  <a:latin typeface="Meiryo UI" pitchFamily="50" charset="-128"/>
                  <a:ea typeface="Meiryo UI" pitchFamily="50" charset="-128"/>
                  <a:cs typeface="Meiryo UI" pitchFamily="50" charset="-128"/>
                </a:rPr>
                <a:t>kW</a:t>
              </a:r>
              <a:r>
                <a:rPr lang="ja-JP" altLang="en-US" b="1" dirty="0">
                  <a:latin typeface="Meiryo UI" pitchFamily="50" charset="-128"/>
                  <a:ea typeface="Meiryo UI" pitchFamily="50" charset="-128"/>
                  <a:cs typeface="Meiryo UI" pitchFamily="50" charset="-128"/>
                </a:rPr>
                <a:t>以上</a:t>
              </a:r>
              <a:endParaRPr lang="en-US" altLang="ja-JP" sz="2000" b="1" dirty="0">
                <a:latin typeface="Meiryo UI" pitchFamily="50" charset="-128"/>
                <a:ea typeface="Meiryo UI" pitchFamily="50" charset="-128"/>
                <a:cs typeface="Meiryo UI" pitchFamily="50" charset="-128"/>
              </a:endParaRPr>
            </a:p>
            <a:p>
              <a:pPr algn="ctr">
                <a:defRPr/>
              </a:pPr>
              <a:r>
                <a:rPr lang="ja-JP" altLang="en-US" sz="2000" b="1" dirty="0">
                  <a:latin typeface="Meiryo UI" pitchFamily="50" charset="-128"/>
                  <a:ea typeface="Meiryo UI" pitchFamily="50" charset="-128"/>
                  <a:cs typeface="Meiryo UI" pitchFamily="50" charset="-128"/>
                </a:rPr>
                <a:t>を新たに創出</a:t>
              </a:r>
              <a:endParaRPr lang="en-US" altLang="ja-JP" sz="2000" b="1" dirty="0">
                <a:latin typeface="Meiryo UI" pitchFamily="50" charset="-128"/>
                <a:ea typeface="Meiryo UI" pitchFamily="50" charset="-128"/>
                <a:cs typeface="Meiryo UI" pitchFamily="50" charset="-128"/>
              </a:endParaRPr>
            </a:p>
          </p:txBody>
        </p:sp>
        <p:sp>
          <p:nvSpPr>
            <p:cNvPr id="19" name="角丸四角形 18"/>
            <p:cNvSpPr/>
            <p:nvPr/>
          </p:nvSpPr>
          <p:spPr>
            <a:xfrm>
              <a:off x="523519" y="1902649"/>
              <a:ext cx="3348171" cy="311257"/>
            </a:xfrm>
            <a:prstGeom prst="roundRect">
              <a:avLst>
                <a:gd name="adj" fmla="val 50000"/>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600" dirty="0">
                  <a:latin typeface="Meiryo UI" pitchFamily="50" charset="-128"/>
                  <a:ea typeface="Meiryo UI" pitchFamily="50" charset="-128"/>
                  <a:cs typeface="Meiryo UI" pitchFamily="50" charset="-128"/>
                </a:rPr>
                <a:t>2020</a:t>
              </a:r>
              <a:r>
                <a:rPr lang="ja-JP" altLang="en-US" sz="1600" dirty="0">
                  <a:latin typeface="Meiryo UI" pitchFamily="50" charset="-128"/>
                  <a:ea typeface="Meiryo UI" pitchFamily="50" charset="-128"/>
                  <a:cs typeface="Meiryo UI" pitchFamily="50" charset="-128"/>
                </a:rPr>
                <a:t>年度における効果（イメージ）</a:t>
              </a:r>
            </a:p>
          </p:txBody>
        </p:sp>
      </p:grpSp>
      <p:sp>
        <p:nvSpPr>
          <p:cNvPr id="26" name="角丸四角形 25"/>
          <p:cNvSpPr/>
          <p:nvPr/>
        </p:nvSpPr>
        <p:spPr>
          <a:xfrm>
            <a:off x="178495" y="5926789"/>
            <a:ext cx="2354898" cy="272562"/>
          </a:xfrm>
          <a:prstGeom prst="roundRect">
            <a:avLst>
              <a:gd name="adj" fmla="val 50000"/>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プランの具体化とその扱い</a:t>
            </a:r>
          </a:p>
        </p:txBody>
      </p:sp>
      <p:sp>
        <p:nvSpPr>
          <p:cNvPr id="43" name="角丸四角形 42"/>
          <p:cNvSpPr/>
          <p:nvPr/>
        </p:nvSpPr>
        <p:spPr>
          <a:xfrm>
            <a:off x="147194" y="4476605"/>
            <a:ext cx="2337430" cy="269631"/>
          </a:xfrm>
          <a:prstGeom prst="roundRect">
            <a:avLst>
              <a:gd name="adj" fmla="val 50000"/>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施策・事業の進め方</a:t>
            </a:r>
          </a:p>
        </p:txBody>
      </p:sp>
      <p:grpSp>
        <p:nvGrpSpPr>
          <p:cNvPr id="8202" name="グループ化 5"/>
          <p:cNvGrpSpPr>
            <a:grpSpLocks/>
          </p:cNvGrpSpPr>
          <p:nvPr/>
        </p:nvGrpSpPr>
        <p:grpSpPr bwMode="auto">
          <a:xfrm>
            <a:off x="147194" y="4800195"/>
            <a:ext cx="8897159" cy="1030268"/>
            <a:chOff x="806514" y="5135360"/>
            <a:chExt cx="8481683" cy="922443"/>
          </a:xfrm>
        </p:grpSpPr>
        <p:sp>
          <p:nvSpPr>
            <p:cNvPr id="38" name="ホームベース 37"/>
            <p:cNvSpPr/>
            <p:nvPr/>
          </p:nvSpPr>
          <p:spPr>
            <a:xfrm>
              <a:off x="1166793" y="5346524"/>
              <a:ext cx="8121404" cy="711279"/>
            </a:xfrm>
            <a:prstGeom prst="homePlate">
              <a:avLst>
                <a:gd name="adj" fmla="val 33465"/>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ホームベース 43"/>
            <p:cNvSpPr/>
            <p:nvPr/>
          </p:nvSpPr>
          <p:spPr>
            <a:xfrm>
              <a:off x="1222636" y="5412814"/>
              <a:ext cx="4285499" cy="609671"/>
            </a:xfrm>
            <a:prstGeom prst="homePlate">
              <a:avLst>
                <a:gd name="adj" fmla="val 33465"/>
              </a:avLst>
            </a:prstGeom>
            <a:noFill/>
            <a:ln w="9525"/>
          </p:spPr>
          <p:style>
            <a:lnRef idx="2">
              <a:schemeClr val="accent5"/>
            </a:lnRef>
            <a:fillRef idx="1">
              <a:schemeClr val="lt1"/>
            </a:fillRef>
            <a:effectRef idx="0">
              <a:schemeClr val="accent5"/>
            </a:effectRef>
            <a:fontRef idx="minor">
              <a:schemeClr val="dk1"/>
            </a:fontRef>
          </p:style>
          <p:txBody>
            <a:bodyPr anchor="ctr"/>
            <a:lstStyle/>
            <a:p>
              <a:pPr marL="79133" indent="-79133">
                <a:defRPr/>
              </a:pPr>
              <a:r>
                <a:rPr lang="ja-JP" altLang="en-US" sz="1050" dirty="0">
                  <a:latin typeface="Meiryo UI" pitchFamily="50" charset="-128"/>
                  <a:ea typeface="Meiryo UI" pitchFamily="50" charset="-128"/>
                  <a:cs typeface="Meiryo UI" pitchFamily="50" charset="-128"/>
                </a:rPr>
                <a:t>◆固定価格買取制度を活用した太陽光発電の普及促進など、必要性・緊急性が特に高い効果的なもの</a:t>
              </a:r>
              <a:endParaRPr lang="en-US" altLang="ja-JP" sz="1050" dirty="0">
                <a:latin typeface="Meiryo UI" pitchFamily="50" charset="-128"/>
                <a:ea typeface="Meiryo UI" pitchFamily="50" charset="-128"/>
                <a:cs typeface="Meiryo UI" pitchFamily="50" charset="-128"/>
              </a:endParaRPr>
            </a:p>
            <a:p>
              <a:pPr marL="79133" indent="-79133">
                <a:defRPr/>
              </a:pPr>
              <a:r>
                <a:rPr lang="ja-JP" altLang="en-US" sz="1050" dirty="0">
                  <a:latin typeface="Meiryo UI" pitchFamily="50" charset="-128"/>
                  <a:ea typeface="Meiryo UI" pitchFamily="50" charset="-128"/>
                  <a:cs typeface="Meiryo UI" pitchFamily="50" charset="-128"/>
                </a:rPr>
                <a:t>◆府民</a:t>
              </a:r>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市民</a:t>
              </a:r>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のエネルギー問題への関心を高め、再生可能エネルギーの普及等に関する意識を強力に醸成するための施策・事業を実施</a:t>
              </a:r>
              <a:endParaRPr lang="en-US" altLang="ja-JP" sz="1050" dirty="0">
                <a:latin typeface="Meiryo UI" pitchFamily="50" charset="-128"/>
                <a:ea typeface="Meiryo UI" pitchFamily="50" charset="-128"/>
                <a:cs typeface="Meiryo UI" pitchFamily="50" charset="-128"/>
              </a:endParaRPr>
            </a:p>
          </p:txBody>
        </p:sp>
        <p:sp>
          <p:nvSpPr>
            <p:cNvPr id="45" name="ホームベース 44"/>
            <p:cNvSpPr/>
            <p:nvPr/>
          </p:nvSpPr>
          <p:spPr>
            <a:xfrm>
              <a:off x="5423529" y="5505409"/>
              <a:ext cx="3707235" cy="444552"/>
            </a:xfrm>
            <a:prstGeom prst="homePlate">
              <a:avLst/>
            </a:prstGeom>
            <a:noFill/>
            <a:ln>
              <a:noFill/>
            </a:ln>
          </p:spPr>
          <p:style>
            <a:lnRef idx="2">
              <a:schemeClr val="accent5"/>
            </a:lnRef>
            <a:fillRef idx="1">
              <a:schemeClr val="lt1"/>
            </a:fillRef>
            <a:effectRef idx="0">
              <a:schemeClr val="accent5"/>
            </a:effectRef>
            <a:fontRef idx="minor">
              <a:schemeClr val="dk1"/>
            </a:fontRef>
          </p:style>
          <p:txBody>
            <a:bodyPr anchor="ctr"/>
            <a:lstStyle/>
            <a:p>
              <a:pPr marL="79133" indent="-79133">
                <a:defRPr/>
              </a:pPr>
              <a:r>
                <a:rPr lang="ja-JP" altLang="en-US" sz="1050" dirty="0">
                  <a:latin typeface="Meiryo UI" pitchFamily="50" charset="-128"/>
                  <a:ea typeface="Meiryo UI" pitchFamily="50" charset="-128"/>
                  <a:cs typeface="Meiryo UI" pitchFamily="50" charset="-128"/>
                </a:rPr>
                <a:t>◆新エネルギー産業育成の観点から、再生可能エネルギーの中でポテンシャルは小さいものの事業性が見込める技術や、効果が大きいと思われるものの実証されていない技術を支援する等の施策・事業を実施</a:t>
              </a:r>
              <a:endParaRPr lang="en-US" altLang="ja-JP" sz="1050" dirty="0">
                <a:latin typeface="Meiryo UI" pitchFamily="50" charset="-128"/>
                <a:ea typeface="Meiryo UI" pitchFamily="50" charset="-128"/>
                <a:cs typeface="Meiryo UI" pitchFamily="50" charset="-128"/>
              </a:endParaRPr>
            </a:p>
          </p:txBody>
        </p:sp>
        <p:sp>
          <p:nvSpPr>
            <p:cNvPr id="47" name="山形 46"/>
            <p:cNvSpPr/>
            <p:nvPr/>
          </p:nvSpPr>
          <p:spPr>
            <a:xfrm>
              <a:off x="5320592" y="5135360"/>
              <a:ext cx="3967605" cy="238153"/>
            </a:xfrm>
            <a:prstGeom prst="chevro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100" b="1" dirty="0">
                  <a:solidFill>
                    <a:schemeClr val="tx1"/>
                  </a:solidFill>
                  <a:latin typeface="Meiryo UI" panose="020B0604030504040204" pitchFamily="50" charset="-128"/>
                  <a:ea typeface="Meiryo UI" panose="020B0604030504040204" pitchFamily="50" charset="-128"/>
                </a:rPr>
                <a:t>中長期的（３年目以降）</a:t>
              </a:r>
            </a:p>
          </p:txBody>
        </p:sp>
        <p:sp>
          <p:nvSpPr>
            <p:cNvPr id="46" name="山形 45"/>
            <p:cNvSpPr/>
            <p:nvPr/>
          </p:nvSpPr>
          <p:spPr>
            <a:xfrm>
              <a:off x="986653" y="5135360"/>
              <a:ext cx="4485317" cy="238153"/>
            </a:xfrm>
            <a:prstGeom prst="chevro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100" b="1" dirty="0">
                  <a:solidFill>
                    <a:schemeClr val="tx1"/>
                  </a:solidFill>
                  <a:latin typeface="Meiryo UI" panose="020B0604030504040204" pitchFamily="50" charset="-128"/>
                  <a:ea typeface="Meiryo UI" panose="020B0604030504040204" pitchFamily="50" charset="-128"/>
                </a:rPr>
                <a:t>短期的（概ね１～２年）</a:t>
              </a:r>
            </a:p>
          </p:txBody>
        </p:sp>
        <p:sp>
          <p:nvSpPr>
            <p:cNvPr id="48" name="角丸四角形 47"/>
            <p:cNvSpPr/>
            <p:nvPr/>
          </p:nvSpPr>
          <p:spPr bwMode="auto">
            <a:xfrm>
              <a:off x="806514" y="5145857"/>
              <a:ext cx="360279" cy="911946"/>
            </a:xfrm>
            <a:prstGeom prst="roundRect">
              <a:avLst/>
            </a:prstGeom>
            <a:solidFill>
              <a:schemeClr val="accent5">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lang="ja-JP" altLang="en-US" sz="1200" b="1" dirty="0">
                  <a:latin typeface="Meiryo UI" panose="020B0604030504040204" pitchFamily="50" charset="-128"/>
                  <a:ea typeface="Meiryo UI" panose="020B0604030504040204" pitchFamily="50" charset="-128"/>
                </a:rPr>
                <a:t>考え方</a:t>
              </a:r>
            </a:p>
          </p:txBody>
        </p:sp>
      </p:grpSp>
      <p:sp>
        <p:nvSpPr>
          <p:cNvPr id="49" name="テキスト ボックス 48"/>
          <p:cNvSpPr txBox="1"/>
          <p:nvPr/>
        </p:nvSpPr>
        <p:spPr>
          <a:xfrm>
            <a:off x="5120412" y="4161020"/>
            <a:ext cx="3923942" cy="586145"/>
          </a:xfrm>
          <a:prstGeom prst="bracketPair">
            <a:avLst>
              <a:gd name="adj" fmla="val 10044"/>
            </a:avLst>
          </a:prstGeom>
          <a:ln/>
        </p:spPr>
        <p:style>
          <a:lnRef idx="1">
            <a:schemeClr val="dk1"/>
          </a:lnRef>
          <a:fillRef idx="0">
            <a:schemeClr val="dk1"/>
          </a:fillRef>
          <a:effectRef idx="0">
            <a:schemeClr val="dk1"/>
          </a:effectRef>
          <a:fontRef idx="minor">
            <a:schemeClr val="tx1"/>
          </a:fontRef>
        </p:style>
        <p:txBody>
          <a:bodyPr wrap="square" lIns="0" rIns="0">
            <a:spAutoFit/>
          </a:bodyPr>
          <a:lstStyle/>
          <a:p>
            <a:pPr indent="79133">
              <a:defRPr/>
            </a:pPr>
            <a:r>
              <a:rPr lang="en-US" altLang="ja-JP" sz="1000" kern="100" dirty="0">
                <a:latin typeface="Meiryo UI" pitchFamily="50" charset="-128"/>
                <a:ea typeface="Meiryo UI" pitchFamily="50" charset="-128"/>
                <a:cs typeface="Meiryo UI" pitchFamily="50" charset="-128"/>
              </a:rPr>
              <a:t>150</a:t>
            </a:r>
            <a:r>
              <a:rPr lang="ja-JP" altLang="en-US" sz="1000" kern="100" dirty="0">
                <a:latin typeface="Meiryo UI" pitchFamily="50" charset="-128"/>
                <a:ea typeface="Meiryo UI" pitchFamily="50" charset="-128"/>
                <a:cs typeface="Meiryo UI" pitchFamily="50" charset="-128"/>
              </a:rPr>
              <a:t>万</a:t>
            </a:r>
            <a:r>
              <a:rPr lang="en-US" altLang="ja-JP" sz="1000" kern="100" dirty="0">
                <a:latin typeface="Meiryo UI" pitchFamily="50" charset="-128"/>
                <a:ea typeface="Meiryo UI" pitchFamily="50" charset="-128"/>
                <a:cs typeface="Meiryo UI" pitchFamily="50" charset="-128"/>
              </a:rPr>
              <a:t>kW</a:t>
            </a:r>
            <a:r>
              <a:rPr lang="ja-JP" altLang="en-US" sz="1000" kern="100" dirty="0">
                <a:latin typeface="Meiryo UI" pitchFamily="50" charset="-128"/>
                <a:ea typeface="Meiryo UI" pitchFamily="50" charset="-128"/>
                <a:cs typeface="Meiryo UI" pitchFamily="50" charset="-128"/>
              </a:rPr>
              <a:t>は府域のピーク時電力需要</a:t>
            </a:r>
            <a:r>
              <a:rPr lang="en-US" altLang="ja-JP" sz="1000" kern="100" dirty="0">
                <a:latin typeface="Meiryo UI" pitchFamily="50" charset="-128"/>
                <a:ea typeface="Meiryo UI" pitchFamily="50" charset="-128"/>
                <a:cs typeface="Meiryo UI" pitchFamily="50" charset="-128"/>
              </a:rPr>
              <a:t>(2012</a:t>
            </a:r>
            <a:r>
              <a:rPr lang="ja-JP" altLang="en-US" sz="1000" kern="100" dirty="0">
                <a:latin typeface="Meiryo UI" pitchFamily="50" charset="-128"/>
                <a:ea typeface="Meiryo UI" pitchFamily="50" charset="-128"/>
                <a:cs typeface="Meiryo UI" pitchFamily="50" charset="-128"/>
              </a:rPr>
              <a:t>年夏</a:t>
            </a:r>
            <a:r>
              <a:rPr lang="en-US" altLang="ja-JP" sz="1000" kern="1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の約</a:t>
            </a:r>
            <a:r>
              <a:rPr lang="en-US" altLang="ja-JP" sz="1000" kern="100" dirty="0">
                <a:latin typeface="Meiryo UI" pitchFamily="50" charset="-128"/>
                <a:ea typeface="Meiryo UI" pitchFamily="50" charset="-128"/>
                <a:cs typeface="Meiryo UI" pitchFamily="50" charset="-128"/>
              </a:rPr>
              <a:t>14%</a:t>
            </a:r>
            <a:r>
              <a:rPr lang="ja-JP" altLang="en-US" sz="1000" kern="100" dirty="0">
                <a:latin typeface="Meiryo UI" pitchFamily="50" charset="-128"/>
                <a:ea typeface="Meiryo UI" pitchFamily="50" charset="-128"/>
                <a:cs typeface="Meiryo UI" pitchFamily="50" charset="-128"/>
              </a:rPr>
              <a:t>に</a:t>
            </a:r>
            <a:r>
              <a:rPr lang="ja-JP" altLang="en-US" sz="1000" kern="100" dirty="0" smtClean="0">
                <a:latin typeface="Meiryo UI" pitchFamily="50" charset="-128"/>
                <a:ea typeface="Meiryo UI" pitchFamily="50" charset="-128"/>
                <a:cs typeface="Meiryo UI" pitchFamily="50" charset="-128"/>
              </a:rPr>
              <a:t>相当。</a:t>
            </a:r>
            <a:endParaRPr lang="en-US" altLang="ja-JP" sz="1000" kern="100" dirty="0">
              <a:latin typeface="Meiryo UI" pitchFamily="50" charset="-128"/>
              <a:ea typeface="Meiryo UI" pitchFamily="50" charset="-128"/>
              <a:cs typeface="Meiryo UI" pitchFamily="50" charset="-128"/>
            </a:endParaRPr>
          </a:p>
          <a:p>
            <a:pPr indent="79133">
              <a:defRPr/>
            </a:pPr>
            <a:r>
              <a:rPr lang="ja-JP" altLang="en-US" sz="1000" kern="100" dirty="0">
                <a:latin typeface="Meiryo UI" pitchFamily="50" charset="-128"/>
                <a:ea typeface="Meiryo UI" pitchFamily="50" charset="-128"/>
                <a:cs typeface="Meiryo UI" pitchFamily="50" charset="-128"/>
              </a:rPr>
              <a:t>これを年間電力量として推計した場合</a:t>
            </a:r>
            <a:r>
              <a:rPr lang="en-US" altLang="ja-JP" sz="1000" kern="1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約</a:t>
            </a:r>
            <a:r>
              <a:rPr lang="en-US" altLang="ja-JP" sz="1000" kern="100" dirty="0">
                <a:latin typeface="Meiryo UI" pitchFamily="50" charset="-128"/>
                <a:ea typeface="Meiryo UI" pitchFamily="50" charset="-128"/>
                <a:cs typeface="Meiryo UI" pitchFamily="50" charset="-128"/>
              </a:rPr>
              <a:t>31</a:t>
            </a:r>
            <a:r>
              <a:rPr lang="ja-JP" altLang="en-US" sz="1000" kern="100" dirty="0">
                <a:latin typeface="Meiryo UI" pitchFamily="50" charset="-128"/>
                <a:ea typeface="Meiryo UI" pitchFamily="50" charset="-128"/>
                <a:cs typeface="Meiryo UI" pitchFamily="50" charset="-128"/>
              </a:rPr>
              <a:t>億</a:t>
            </a:r>
            <a:r>
              <a:rPr lang="en-US" altLang="ja-JP" sz="1000" kern="100" dirty="0">
                <a:latin typeface="Meiryo UI" pitchFamily="50" charset="-128"/>
                <a:ea typeface="Meiryo UI" pitchFamily="50" charset="-128"/>
                <a:cs typeface="Meiryo UI" pitchFamily="50" charset="-128"/>
              </a:rPr>
              <a:t>kWh</a:t>
            </a:r>
            <a:r>
              <a:rPr lang="ja-JP" altLang="en-US" sz="1000" kern="100" dirty="0">
                <a:latin typeface="Meiryo UI" pitchFamily="50" charset="-128"/>
                <a:ea typeface="Meiryo UI" pitchFamily="50" charset="-128"/>
                <a:cs typeface="Meiryo UI" pitchFamily="50" charset="-128"/>
              </a:rPr>
              <a:t>となり、おおよそ府域の電力需要量の約</a:t>
            </a:r>
            <a:r>
              <a:rPr lang="en-US" altLang="ja-JP" sz="1000" kern="100" dirty="0">
                <a:latin typeface="Meiryo UI" pitchFamily="50" charset="-128"/>
                <a:ea typeface="Meiryo UI" pitchFamily="50" charset="-128"/>
                <a:cs typeface="Meiryo UI" pitchFamily="50" charset="-128"/>
              </a:rPr>
              <a:t>5%</a:t>
            </a:r>
            <a:r>
              <a:rPr lang="ja-JP" altLang="en-US" sz="1000" kern="100" dirty="0">
                <a:latin typeface="Meiryo UI" pitchFamily="50" charset="-128"/>
                <a:ea typeface="Meiryo UI" pitchFamily="50" charset="-128"/>
                <a:cs typeface="Meiryo UI" pitchFamily="50" charset="-128"/>
              </a:rPr>
              <a:t>で、約</a:t>
            </a:r>
            <a:r>
              <a:rPr lang="en-US" altLang="ja-JP" sz="1000" kern="100" dirty="0">
                <a:latin typeface="Meiryo UI" pitchFamily="50" charset="-128"/>
                <a:ea typeface="Meiryo UI" pitchFamily="50" charset="-128"/>
                <a:cs typeface="Meiryo UI" pitchFamily="50" charset="-128"/>
              </a:rPr>
              <a:t>85</a:t>
            </a:r>
            <a:r>
              <a:rPr lang="ja-JP" altLang="en-US" sz="1000" kern="100" dirty="0">
                <a:latin typeface="Meiryo UI" pitchFamily="50" charset="-128"/>
                <a:ea typeface="Meiryo UI" pitchFamily="50" charset="-128"/>
                <a:cs typeface="Meiryo UI" pitchFamily="50" charset="-128"/>
              </a:rPr>
              <a:t>万世帯分に</a:t>
            </a:r>
            <a:r>
              <a:rPr lang="ja-JP" altLang="en-US" sz="1000" kern="100" dirty="0" smtClean="0">
                <a:latin typeface="Meiryo UI" pitchFamily="50" charset="-128"/>
                <a:ea typeface="Meiryo UI" pitchFamily="50" charset="-128"/>
                <a:cs typeface="Meiryo UI" pitchFamily="50" charset="-128"/>
              </a:rPr>
              <a:t>相当。</a:t>
            </a:r>
            <a:endParaRPr lang="ja-JP" altLang="en-US" sz="1000" kern="100" dirty="0">
              <a:latin typeface="Meiryo UI" pitchFamily="50" charset="-128"/>
              <a:ea typeface="Meiryo UI" pitchFamily="50" charset="-128"/>
              <a:cs typeface="Meiryo UI" pitchFamily="50" charset="-128"/>
            </a:endParaRPr>
          </a:p>
        </p:txBody>
      </p:sp>
      <p:sp>
        <p:nvSpPr>
          <p:cNvPr id="29"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smtClean="0">
                <a:solidFill>
                  <a:prstClr val="white"/>
                </a:solidFill>
                <a:latin typeface="Meiryo UI" panose="020B0604030504040204" pitchFamily="50" charset="-128"/>
                <a:ea typeface="Meiryo UI" panose="020B0604030504040204" pitchFamily="50" charset="-128"/>
              </a:rPr>
              <a:t>１</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435123" y="478508"/>
            <a:ext cx="5609230" cy="276999"/>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（「おおさかエネルギー地産地消推進プラン」（</a:t>
            </a:r>
            <a:r>
              <a:rPr kumimoji="1" lang="en-US" altLang="ja-JP" sz="1200" dirty="0" smtClean="0">
                <a:latin typeface="Meiryo UI" panose="020B0604030504040204" pitchFamily="50" charset="-128"/>
                <a:ea typeface="Meiryo UI" panose="020B0604030504040204" pitchFamily="50" charset="-128"/>
              </a:rPr>
              <a:t>p.4</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2038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プラン</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に</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基づく主な取組み（施策・事業）</a:t>
            </a:r>
            <a:endParaRPr lang="ja-JP"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9"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２</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30" name="角丸四角形 29"/>
          <p:cNvSpPr/>
          <p:nvPr/>
        </p:nvSpPr>
        <p:spPr>
          <a:xfrm>
            <a:off x="341482" y="1335269"/>
            <a:ext cx="8580438" cy="1546624"/>
          </a:xfrm>
          <a:prstGeom prst="roundRect">
            <a:avLst>
              <a:gd name="adj" fmla="val 65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dirty="0"/>
          </a:p>
        </p:txBody>
      </p:sp>
      <p:sp>
        <p:nvSpPr>
          <p:cNvPr id="31" name="角丸四角形 30"/>
          <p:cNvSpPr/>
          <p:nvPr/>
        </p:nvSpPr>
        <p:spPr>
          <a:xfrm>
            <a:off x="363707" y="3613797"/>
            <a:ext cx="8558213" cy="1359985"/>
          </a:xfrm>
          <a:prstGeom prst="roundRect">
            <a:avLst>
              <a:gd name="adj" fmla="val 65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dirty="0"/>
          </a:p>
        </p:txBody>
      </p:sp>
      <p:sp>
        <p:nvSpPr>
          <p:cNvPr id="33" name="角丸四角形 32"/>
          <p:cNvSpPr/>
          <p:nvPr/>
        </p:nvSpPr>
        <p:spPr>
          <a:xfrm>
            <a:off x="335132" y="5705911"/>
            <a:ext cx="8586788" cy="1028264"/>
          </a:xfrm>
          <a:prstGeom prst="roundRect">
            <a:avLst>
              <a:gd name="adj" fmla="val 65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dirty="0"/>
          </a:p>
        </p:txBody>
      </p:sp>
      <p:sp>
        <p:nvSpPr>
          <p:cNvPr id="34" name="正方形/長方形 33"/>
          <p:cNvSpPr/>
          <p:nvPr/>
        </p:nvSpPr>
        <p:spPr>
          <a:xfrm>
            <a:off x="341482" y="1349556"/>
            <a:ext cx="4802595" cy="1569660"/>
          </a:xfrm>
          <a:prstGeom prst="rect">
            <a:avLst/>
          </a:prstGeom>
          <a:ln>
            <a:noFill/>
          </a:ln>
        </p:spPr>
        <p:txBody>
          <a:bodyPr wrap="square">
            <a:spAutoFit/>
          </a:bodyPr>
          <a:lstStyle/>
          <a:p>
            <a:pPr defTabSz="1280160" fontAlgn="auto">
              <a:spcBef>
                <a:spcPts val="0"/>
              </a:spcBef>
              <a:spcAft>
                <a:spcPts val="0"/>
              </a:spcAft>
              <a:defRPr/>
            </a:pPr>
            <a:r>
              <a:rPr lang="ja-JP" altLang="en-US" sz="1200" b="1" u="sng" dirty="0">
                <a:latin typeface="Meiryo UI" pitchFamily="50" charset="-128"/>
                <a:ea typeface="Meiryo UI" pitchFamily="50" charset="-128"/>
                <a:cs typeface="Meiryo UI" pitchFamily="50" charset="-128"/>
              </a:rPr>
              <a:t>太陽光発電の普及促進</a:t>
            </a:r>
          </a:p>
          <a:p>
            <a:pPr marL="87313" indent="-87313" defTabSz="1280160"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･創エネ、蓄エネ、省エネ対策の相談・</a:t>
            </a:r>
            <a:r>
              <a:rPr lang="ja-JP" altLang="en-US" sz="1200" dirty="0" smtClean="0">
                <a:latin typeface="Meiryo UI" pitchFamily="50" charset="-128"/>
                <a:ea typeface="Meiryo UI" pitchFamily="50" charset="-128"/>
                <a:cs typeface="Meiryo UI" pitchFamily="50" charset="-128"/>
              </a:rPr>
              <a:t>アドバイス</a:t>
            </a:r>
            <a:endParaRPr lang="en-US" altLang="ja-JP" sz="1200" dirty="0" smtClean="0">
              <a:latin typeface="Meiryo UI" pitchFamily="50" charset="-128"/>
              <a:ea typeface="Meiryo UI" pitchFamily="50" charset="-128"/>
              <a:cs typeface="Meiryo UI" pitchFamily="50" charset="-128"/>
            </a:endParaRPr>
          </a:p>
          <a:p>
            <a:pPr marL="87313" indent="-87313" defTabSz="128016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a:t>
            </a:r>
            <a:r>
              <a:rPr lang="en-US" altLang="ja-JP" sz="1200" dirty="0" smtClean="0">
                <a:latin typeface="Meiryo UI" pitchFamily="50" charset="-128"/>
                <a:ea typeface="Meiryo UI" pitchFamily="50" charset="-128"/>
                <a:cs typeface="Meiryo UI" pitchFamily="50" charset="-128"/>
              </a:rPr>
              <a:t>ZEH</a:t>
            </a:r>
            <a:r>
              <a:rPr lang="ja-JP" altLang="en-US" sz="1200" dirty="0" smtClean="0">
                <a:latin typeface="Meiryo UI" pitchFamily="50" charset="-128"/>
                <a:ea typeface="Meiryo UI" pitchFamily="50" charset="-128"/>
                <a:cs typeface="Meiryo UI" pitchFamily="50" charset="-128"/>
              </a:rPr>
              <a:t>普及</a:t>
            </a:r>
            <a:r>
              <a:rPr lang="ja-JP" altLang="en-US" sz="1200" dirty="0">
                <a:latin typeface="Meiryo UI" pitchFamily="50" charset="-128"/>
                <a:ea typeface="Meiryo UI" pitchFamily="50" charset="-128"/>
                <a:cs typeface="Meiryo UI" pitchFamily="50" charset="-128"/>
              </a:rPr>
              <a:t>啓発</a:t>
            </a:r>
            <a:r>
              <a:rPr lang="ja-JP" altLang="en-US" sz="1200" dirty="0" smtClean="0">
                <a:latin typeface="Meiryo UI" pitchFamily="50" charset="-128"/>
                <a:ea typeface="Meiryo UI" pitchFamily="50" charset="-128"/>
                <a:cs typeface="Meiryo UI" pitchFamily="50" charset="-128"/>
              </a:rPr>
              <a:t>事業</a:t>
            </a:r>
            <a:endParaRPr lang="en-US" altLang="ja-JP" sz="1200" dirty="0" smtClean="0">
              <a:latin typeface="Meiryo UI" pitchFamily="50" charset="-128"/>
              <a:ea typeface="Meiryo UI" pitchFamily="50" charset="-128"/>
              <a:cs typeface="Meiryo UI" pitchFamily="50" charset="-128"/>
            </a:endParaRPr>
          </a:p>
          <a:p>
            <a:pPr marL="87313" indent="-87313" defTabSz="1280160"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・太陽光パネル設置普及啓発</a:t>
            </a:r>
            <a:r>
              <a:rPr lang="ja-JP" altLang="en-US" sz="1200" dirty="0" smtClean="0">
                <a:latin typeface="Meiryo UI" pitchFamily="50" charset="-128"/>
                <a:ea typeface="Meiryo UI" pitchFamily="50" charset="-128"/>
                <a:cs typeface="Meiryo UI" pitchFamily="50" charset="-128"/>
              </a:rPr>
              <a:t>事業</a:t>
            </a:r>
            <a:endParaRPr lang="en-US" altLang="ja-JP" sz="1200" dirty="0" smtClean="0">
              <a:latin typeface="Meiryo UI" pitchFamily="50" charset="-128"/>
              <a:ea typeface="Meiryo UI" pitchFamily="50" charset="-128"/>
              <a:cs typeface="Meiryo UI" pitchFamily="50" charset="-128"/>
            </a:endParaRPr>
          </a:p>
          <a:p>
            <a:pPr marL="87313" indent="-87313" defTabSz="128016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・おおさか低利ソーラークレジット事業</a:t>
            </a:r>
            <a:endParaRPr lang="ja-JP" altLang="en-US" sz="1200" dirty="0">
              <a:latin typeface="Meiryo UI" pitchFamily="50" charset="-128"/>
              <a:ea typeface="Meiryo UI" pitchFamily="50" charset="-128"/>
              <a:cs typeface="Meiryo UI" pitchFamily="50" charset="-128"/>
            </a:endParaRPr>
          </a:p>
          <a:p>
            <a:pPr marL="87313" indent="-87313"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solidFill>
                  <a:prstClr val="black"/>
                </a:solidFill>
                <a:latin typeface="Meiryo UI" pitchFamily="50" charset="-128"/>
                <a:ea typeface="Meiryo UI" pitchFamily="50" charset="-128"/>
                <a:cs typeface="Meiryo UI" pitchFamily="50" charset="-128"/>
              </a:rPr>
              <a:t>公共施設や民間施設の屋根や遊休地と太陽光発電事業者のマッチング等</a:t>
            </a:r>
          </a:p>
          <a:p>
            <a:pPr marL="87313" indent="-87313" defTabSz="1280160"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・府・市有施設に</a:t>
            </a:r>
            <a:r>
              <a:rPr lang="ja-JP" altLang="en-US" sz="1200" dirty="0" smtClean="0">
                <a:latin typeface="Meiryo UI" pitchFamily="50" charset="-128"/>
                <a:ea typeface="Meiryo UI" pitchFamily="50" charset="-128"/>
                <a:cs typeface="Meiryo UI" pitchFamily="50" charset="-128"/>
              </a:rPr>
              <a:t>おける太陽光</a:t>
            </a:r>
            <a:r>
              <a:rPr lang="ja-JP" altLang="en-US" sz="1200" dirty="0">
                <a:latin typeface="Meiryo UI" pitchFamily="50" charset="-128"/>
                <a:ea typeface="Meiryo UI" pitchFamily="50" charset="-128"/>
                <a:cs typeface="Meiryo UI" pitchFamily="50" charset="-128"/>
              </a:rPr>
              <a:t>発電の</a:t>
            </a:r>
            <a:r>
              <a:rPr lang="ja-JP" altLang="en-US" sz="1200" dirty="0" smtClean="0">
                <a:latin typeface="Meiryo UI" pitchFamily="50" charset="-128"/>
                <a:ea typeface="Meiryo UI" pitchFamily="50" charset="-128"/>
                <a:cs typeface="Meiryo UI" pitchFamily="50" charset="-128"/>
              </a:rPr>
              <a:t>導入</a:t>
            </a:r>
            <a:endParaRPr lang="en-US" altLang="ja-JP" sz="1200" dirty="0" smtClean="0">
              <a:latin typeface="Meiryo UI" pitchFamily="50" charset="-128"/>
              <a:ea typeface="Meiryo UI" pitchFamily="50" charset="-128"/>
              <a:cs typeface="Meiryo UI" pitchFamily="50" charset="-128"/>
            </a:endParaRPr>
          </a:p>
          <a:p>
            <a:pPr marL="87313" indent="-87313" defTabSz="1280160"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・太陽光発電施設の地域との共生の</a:t>
            </a:r>
            <a:r>
              <a:rPr lang="ja-JP" altLang="en-US" sz="1200" dirty="0" smtClean="0">
                <a:latin typeface="Meiryo UI" pitchFamily="50" charset="-128"/>
                <a:ea typeface="Meiryo UI" pitchFamily="50" charset="-128"/>
                <a:cs typeface="Meiryo UI" pitchFamily="50" charset="-128"/>
              </a:rPr>
              <a:t>推進（</a:t>
            </a:r>
            <a:r>
              <a:rPr lang="ja-JP" altLang="en-US" sz="1200" dirty="0">
                <a:latin typeface="Meiryo UI" pitchFamily="50" charset="-128"/>
                <a:ea typeface="Meiryo UI" pitchFamily="50" charset="-128"/>
                <a:cs typeface="Meiryo UI" pitchFamily="50" charset="-128"/>
              </a:rPr>
              <a:t>「大阪モデル」</a:t>
            </a:r>
            <a:r>
              <a:rPr lang="ja-JP" altLang="en-US" sz="1200" dirty="0" smtClean="0">
                <a:latin typeface="Meiryo UI" pitchFamily="50" charset="-128"/>
                <a:ea typeface="Meiryo UI" pitchFamily="50" charset="-128"/>
                <a:cs typeface="Meiryo UI" pitchFamily="50" charset="-128"/>
              </a:rPr>
              <a:t>）　等</a:t>
            </a:r>
            <a:endParaRPr lang="ja-JP" altLang="en-US" sz="1200" dirty="0">
              <a:latin typeface="Meiryo UI" pitchFamily="50" charset="-128"/>
              <a:ea typeface="Meiryo UI" pitchFamily="50" charset="-128"/>
              <a:cs typeface="Meiryo UI" pitchFamily="50" charset="-128"/>
            </a:endParaRPr>
          </a:p>
        </p:txBody>
      </p:sp>
      <p:sp>
        <p:nvSpPr>
          <p:cNvPr id="35" name="正方形/長方形 34"/>
          <p:cNvSpPr/>
          <p:nvPr/>
        </p:nvSpPr>
        <p:spPr>
          <a:xfrm>
            <a:off x="87107" y="608926"/>
            <a:ext cx="3589543" cy="282924"/>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a:t>
            </a:r>
            <a:r>
              <a:rPr lang="en-US" altLang="ja-JP" sz="1600" b="1" dirty="0" smtClean="0">
                <a:solidFill>
                  <a:schemeClr val="tx1"/>
                </a:solidFill>
                <a:latin typeface="Meiryo UI" pitchFamily="50" charset="-128"/>
                <a:ea typeface="Meiryo UI" pitchFamily="50" charset="-128"/>
                <a:cs typeface="Meiryo UI" pitchFamily="50" charset="-128"/>
              </a:rPr>
              <a:t>1</a:t>
            </a:r>
            <a:r>
              <a:rPr lang="ja-JP" altLang="en-US" sz="1600" b="1" dirty="0" smtClean="0">
                <a:solidFill>
                  <a:schemeClr val="tx1"/>
                </a:solidFill>
                <a:latin typeface="Meiryo UI" pitchFamily="50" charset="-128"/>
                <a:ea typeface="Meiryo UI" pitchFamily="50" charset="-128"/>
                <a:cs typeface="Meiryo UI" pitchFamily="50" charset="-128"/>
              </a:rPr>
              <a:t>）再生</a:t>
            </a:r>
            <a:r>
              <a:rPr lang="ja-JP" altLang="en-US" sz="1600" b="1" dirty="0">
                <a:solidFill>
                  <a:schemeClr val="tx1"/>
                </a:solidFill>
                <a:latin typeface="Meiryo UI" pitchFamily="50" charset="-128"/>
                <a:ea typeface="Meiryo UI" pitchFamily="50" charset="-128"/>
                <a:cs typeface="Meiryo UI" pitchFamily="50" charset="-128"/>
              </a:rPr>
              <a:t>可能エネルギーの普及拡大</a:t>
            </a:r>
          </a:p>
        </p:txBody>
      </p:sp>
      <p:sp>
        <p:nvSpPr>
          <p:cNvPr id="36" name="角丸四角形 35"/>
          <p:cNvSpPr/>
          <p:nvPr/>
        </p:nvSpPr>
        <p:spPr>
          <a:xfrm>
            <a:off x="168445" y="552594"/>
            <a:ext cx="8791575" cy="6210034"/>
          </a:xfrm>
          <a:prstGeom prst="roundRect">
            <a:avLst>
              <a:gd name="adj" fmla="val 140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39" name="正方形/長方形 59"/>
          <p:cNvSpPr>
            <a:spLocks noChangeArrowheads="1"/>
          </p:cNvSpPr>
          <p:nvPr/>
        </p:nvSpPr>
        <p:spPr bwMode="auto">
          <a:xfrm>
            <a:off x="416095" y="896330"/>
            <a:ext cx="8505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8900" indent="-88900" eaLnBrk="0" hangingPunct="0">
              <a:defRPr kumimoji="1" sz="2500">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sz="2500">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sz="2500">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sz="2500">
                <a:solidFill>
                  <a:schemeClr val="tx1"/>
                </a:solidFill>
                <a:latin typeface="Calibri" panose="020F050202020403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◆固定価格</a:t>
            </a:r>
            <a:r>
              <a:rPr lang="ja-JP" altLang="en-US" sz="1200" dirty="0" smtClean="0">
                <a:latin typeface="Meiryo UI" panose="020B0604030504040204" pitchFamily="50" charset="-128"/>
                <a:ea typeface="Meiryo UI" panose="020B0604030504040204" pitchFamily="50" charset="-128"/>
              </a:rPr>
              <a:t>買取（</a:t>
            </a:r>
            <a:r>
              <a:rPr lang="en-US" altLang="ja-JP" sz="1200" dirty="0" smtClean="0">
                <a:latin typeface="Meiryo UI" panose="020B0604030504040204" pitchFamily="50" charset="-128"/>
                <a:ea typeface="Meiryo UI" panose="020B0604030504040204" pitchFamily="50" charset="-128"/>
              </a:rPr>
              <a:t>FIT</a:t>
            </a:r>
            <a:r>
              <a:rPr lang="ja-JP" altLang="en-US" sz="1200" dirty="0" smtClean="0">
                <a:latin typeface="Meiryo UI" panose="020B0604030504040204" pitchFamily="50" charset="-128"/>
                <a:ea typeface="Meiryo UI" panose="020B0604030504040204" pitchFamily="50" charset="-128"/>
              </a:rPr>
              <a:t>）制度</a:t>
            </a:r>
            <a:r>
              <a:rPr lang="ja-JP" altLang="en-US" sz="1200" dirty="0">
                <a:latin typeface="Meiryo UI" panose="020B0604030504040204" pitchFamily="50" charset="-128"/>
                <a:ea typeface="Meiryo UI" panose="020B0604030504040204" pitchFamily="50" charset="-128"/>
              </a:rPr>
              <a:t>の活用等により、太陽光発電の普及促進の取組みを推進するとともに、併せて、その他の再生可能エネルギーについても、普及拡大に向けた取組み</a:t>
            </a:r>
            <a:r>
              <a:rPr lang="ja-JP" altLang="en-US" sz="1200" dirty="0" smtClean="0">
                <a:latin typeface="Meiryo UI" panose="020B0604030504040204" pitchFamily="50" charset="-128"/>
                <a:ea typeface="Meiryo UI" panose="020B0604030504040204" pitchFamily="50" charset="-128"/>
              </a:rPr>
              <a:t>を促進。</a:t>
            </a:r>
            <a:endParaRPr lang="ja-JP" altLang="en-US" sz="1200" dirty="0">
              <a:latin typeface="Meiryo UI" panose="020B0604030504040204" pitchFamily="50" charset="-128"/>
              <a:ea typeface="Meiryo UI" panose="020B0604030504040204" pitchFamily="50" charset="-128"/>
            </a:endParaRPr>
          </a:p>
        </p:txBody>
      </p:sp>
      <p:sp>
        <p:nvSpPr>
          <p:cNvPr id="40" name="正方形/長方形 39"/>
          <p:cNvSpPr/>
          <p:nvPr/>
        </p:nvSpPr>
        <p:spPr>
          <a:xfrm>
            <a:off x="87107" y="5000727"/>
            <a:ext cx="4342018" cy="258262"/>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（３）電力</a:t>
            </a:r>
            <a:r>
              <a:rPr lang="ja-JP" altLang="en-US" sz="1600" b="1" dirty="0">
                <a:solidFill>
                  <a:schemeClr val="tx1"/>
                </a:solidFill>
                <a:latin typeface="Meiryo UI" pitchFamily="50" charset="-128"/>
                <a:ea typeface="Meiryo UI" pitchFamily="50" charset="-128"/>
                <a:cs typeface="Meiryo UI" pitchFamily="50" charset="-128"/>
              </a:rPr>
              <a:t>需要の平準化と電力供給の安定化</a:t>
            </a:r>
          </a:p>
        </p:txBody>
      </p:sp>
      <p:sp>
        <p:nvSpPr>
          <p:cNvPr id="41" name="正方形/長方形 40"/>
          <p:cNvSpPr/>
          <p:nvPr/>
        </p:nvSpPr>
        <p:spPr>
          <a:xfrm>
            <a:off x="87107" y="2902323"/>
            <a:ext cx="2720747" cy="275948"/>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（２）エネルギー</a:t>
            </a:r>
            <a:r>
              <a:rPr lang="ja-JP" altLang="en-US" sz="1600" b="1" dirty="0">
                <a:solidFill>
                  <a:schemeClr val="tx1"/>
                </a:solidFill>
                <a:latin typeface="Meiryo UI" pitchFamily="50" charset="-128"/>
                <a:ea typeface="Meiryo UI" pitchFamily="50" charset="-128"/>
                <a:cs typeface="Meiryo UI" pitchFamily="50" charset="-128"/>
              </a:rPr>
              <a:t>消費の抑制</a:t>
            </a:r>
          </a:p>
        </p:txBody>
      </p:sp>
      <p:sp>
        <p:nvSpPr>
          <p:cNvPr id="42" name="正方形/長方形 65"/>
          <p:cNvSpPr>
            <a:spLocks noChangeArrowheads="1"/>
          </p:cNvSpPr>
          <p:nvPr/>
        </p:nvSpPr>
        <p:spPr bwMode="auto">
          <a:xfrm>
            <a:off x="416096" y="3178271"/>
            <a:ext cx="85058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8900" indent="-88900" eaLnBrk="0" hangingPunct="0">
              <a:defRPr kumimoji="1" sz="2500">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sz="2500">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sz="2500">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sz="2500">
                <a:solidFill>
                  <a:schemeClr val="tx1"/>
                </a:solidFill>
                <a:latin typeface="Calibri" panose="020F050202020403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◆エネルギー使用量等の「見える化」を進めるなど、省エネ型ライフスタイル･ビジネススタイルへの転換に向けた取組みを進め、省エネ機器・設備の導入及び住宅･建築物の省エネ化の取組みを</a:t>
            </a:r>
            <a:r>
              <a:rPr lang="ja-JP" altLang="en-US" sz="1200" dirty="0" smtClean="0">
                <a:latin typeface="Meiryo UI" panose="020B0604030504040204" pitchFamily="50" charset="-128"/>
                <a:ea typeface="Meiryo UI" panose="020B0604030504040204" pitchFamily="50" charset="-128"/>
              </a:rPr>
              <a:t>促進。</a:t>
            </a:r>
            <a:endParaRPr lang="ja-JP" altLang="en-US" sz="1200" dirty="0">
              <a:latin typeface="Meiryo UI" panose="020B0604030504040204" pitchFamily="50" charset="-128"/>
              <a:ea typeface="Meiryo UI" panose="020B0604030504040204" pitchFamily="50" charset="-128"/>
            </a:endParaRPr>
          </a:p>
        </p:txBody>
      </p:sp>
      <p:sp>
        <p:nvSpPr>
          <p:cNvPr id="50" name="正方形/長方形 66"/>
          <p:cNvSpPr>
            <a:spLocks noChangeArrowheads="1"/>
          </p:cNvSpPr>
          <p:nvPr/>
        </p:nvSpPr>
        <p:spPr bwMode="auto">
          <a:xfrm>
            <a:off x="416095" y="5258989"/>
            <a:ext cx="86645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8900" indent="-88900" eaLnBrk="0" hangingPunct="0">
              <a:defRPr kumimoji="1" sz="2500">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sz="2500">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sz="2500">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sz="2500">
                <a:solidFill>
                  <a:schemeClr val="tx1"/>
                </a:solidFill>
                <a:latin typeface="Calibri" panose="020F050202020403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◆デマンドレスポンスや分散型電源（コージェネレーション等）の普及促進、多様な電力事業者の参入促進などにより、電力ピーク需要の抑制、電力供給の安定化に向けた取組みを</a:t>
            </a:r>
            <a:r>
              <a:rPr lang="ja-JP" altLang="en-US" sz="1200" dirty="0" smtClean="0">
                <a:latin typeface="Meiryo UI" panose="020B0604030504040204" pitchFamily="50" charset="-128"/>
                <a:ea typeface="Meiryo UI" panose="020B0604030504040204" pitchFamily="50" charset="-128"/>
              </a:rPr>
              <a:t>促進。</a:t>
            </a:r>
            <a:endParaRPr lang="ja-JP" altLang="en-US" sz="1200" dirty="0">
              <a:latin typeface="Meiryo UI" panose="020B0604030504040204" pitchFamily="50" charset="-128"/>
              <a:ea typeface="Meiryo UI" panose="020B0604030504040204" pitchFamily="50" charset="-128"/>
            </a:endParaRPr>
          </a:p>
        </p:txBody>
      </p:sp>
      <p:sp>
        <p:nvSpPr>
          <p:cNvPr id="51" name="正方形/長方形 50"/>
          <p:cNvSpPr/>
          <p:nvPr/>
        </p:nvSpPr>
        <p:spPr>
          <a:xfrm>
            <a:off x="4628526" y="5677336"/>
            <a:ext cx="4293394" cy="1025525"/>
          </a:xfrm>
          <a:prstGeom prst="rect">
            <a:avLst/>
          </a:prstGeom>
          <a:ln>
            <a:noFill/>
          </a:ln>
        </p:spPr>
        <p:txBody>
          <a:bodyPr lIns="0" rIns="0" bIns="0"/>
          <a:lstStyle/>
          <a:p>
            <a:pPr defTabSz="1280160" fontAlgn="auto">
              <a:spcBef>
                <a:spcPts val="0"/>
              </a:spcBef>
              <a:spcAft>
                <a:spcPts val="0"/>
              </a:spcAft>
              <a:defRPr/>
            </a:pPr>
            <a:r>
              <a:rPr lang="ja-JP" altLang="en-US" sz="1200" b="1" u="sng" dirty="0" smtClean="0">
                <a:latin typeface="Meiryo UI" pitchFamily="50" charset="-128"/>
                <a:ea typeface="Meiryo UI" pitchFamily="50" charset="-128"/>
                <a:cs typeface="Meiryo UI" pitchFamily="50" charset="-128"/>
              </a:rPr>
              <a:t>多様</a:t>
            </a:r>
            <a:r>
              <a:rPr lang="ja-JP" altLang="en-US" sz="1200" b="1" u="sng" dirty="0">
                <a:latin typeface="Meiryo UI" pitchFamily="50" charset="-128"/>
                <a:ea typeface="Meiryo UI" pitchFamily="50" charset="-128"/>
                <a:cs typeface="Meiryo UI" pitchFamily="50" charset="-128"/>
              </a:rPr>
              <a:t>な電力事業者の参入促進</a:t>
            </a: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公共施設の電力調達</a:t>
            </a: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ごみ焼却工場の余剰電力の売却</a:t>
            </a: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電力・ガス自由化に係る</a:t>
            </a:r>
            <a:r>
              <a:rPr lang="ja-JP" altLang="en-US" sz="1200" dirty="0" smtClean="0">
                <a:latin typeface="Meiryo UI" pitchFamily="50" charset="-128"/>
                <a:ea typeface="Meiryo UI" pitchFamily="50" charset="-128"/>
                <a:cs typeface="Meiryo UI" pitchFamily="50" charset="-128"/>
              </a:rPr>
              <a:t>啓発　等</a:t>
            </a: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p:txBody>
      </p:sp>
      <p:sp>
        <p:nvSpPr>
          <p:cNvPr id="52" name="正方形/長方形 51"/>
          <p:cNvSpPr/>
          <p:nvPr/>
        </p:nvSpPr>
        <p:spPr>
          <a:xfrm>
            <a:off x="416095" y="3599509"/>
            <a:ext cx="4565650" cy="1079500"/>
          </a:xfrm>
          <a:prstGeom prst="rect">
            <a:avLst/>
          </a:prstGeom>
          <a:ln>
            <a:noFill/>
          </a:ln>
        </p:spPr>
        <p:txBody>
          <a:bodyPr bIns="0"/>
          <a:lstStyle/>
          <a:p>
            <a:pPr defTabSz="1280160" fontAlgn="auto">
              <a:spcBef>
                <a:spcPts val="0"/>
              </a:spcBef>
              <a:spcAft>
                <a:spcPts val="0"/>
              </a:spcAft>
              <a:defRPr/>
            </a:pPr>
            <a:r>
              <a:rPr lang="ja-JP" altLang="en-US" sz="1200" b="1" u="sng" dirty="0">
                <a:latin typeface="Meiryo UI" pitchFamily="50" charset="-128"/>
                <a:ea typeface="Meiryo UI" pitchFamily="50" charset="-128"/>
                <a:cs typeface="Meiryo UI" pitchFamily="50" charset="-128"/>
              </a:rPr>
              <a:t>省エネ型ライフスタイル･ビジネススタイルへの転換</a:t>
            </a:r>
            <a:endParaRPr lang="en-US" altLang="ja-JP" sz="1200" b="1" u="sng" dirty="0">
              <a:latin typeface="Meiryo UI" pitchFamily="50" charset="-128"/>
              <a:ea typeface="Meiryo UI" pitchFamily="50" charset="-128"/>
              <a:cs typeface="Meiryo UI" pitchFamily="50" charset="-128"/>
            </a:endParaRP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省エネ・省</a:t>
            </a:r>
            <a:r>
              <a:rPr lang="en-US" altLang="ja-JP" sz="1200" dirty="0">
                <a:latin typeface="Meiryo UI" pitchFamily="50" charset="-128"/>
                <a:ea typeface="Meiryo UI" pitchFamily="50" charset="-128"/>
                <a:cs typeface="Meiryo UI" pitchFamily="50" charset="-128"/>
              </a:rPr>
              <a:t>CO2</a:t>
            </a:r>
            <a:r>
              <a:rPr lang="ja-JP" altLang="en-US" sz="1200" dirty="0" smtClean="0">
                <a:latin typeface="Meiryo UI" pitchFamily="50" charset="-128"/>
                <a:ea typeface="Meiryo UI" pitchFamily="50" charset="-128"/>
                <a:cs typeface="Meiryo UI" pitchFamily="50" charset="-128"/>
              </a:rPr>
              <a:t>の相談・アドバイス</a:t>
            </a:r>
            <a:endParaRPr lang="ja-JP" altLang="en-US" sz="1200" dirty="0">
              <a:latin typeface="Meiryo UI" pitchFamily="50" charset="-128"/>
              <a:ea typeface="Meiryo UI" pitchFamily="50" charset="-128"/>
              <a:cs typeface="Meiryo UI" pitchFamily="50" charset="-128"/>
            </a:endParaRP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BEMS</a:t>
            </a:r>
            <a:r>
              <a:rPr lang="ja-JP" altLang="en-US" sz="1200" dirty="0">
                <a:solidFill>
                  <a:prstClr val="black"/>
                </a:solidFill>
                <a:latin typeface="Meiryo UI" pitchFamily="50" charset="-128"/>
                <a:ea typeface="Meiryo UI" pitchFamily="50" charset="-128"/>
                <a:cs typeface="Meiryo UI" pitchFamily="50" charset="-128"/>
              </a:rPr>
              <a:t>普及啓発</a:t>
            </a:r>
            <a:r>
              <a:rPr lang="ja-JP" altLang="en-US" sz="1200" dirty="0" smtClean="0">
                <a:solidFill>
                  <a:prstClr val="black"/>
                </a:solidFill>
                <a:latin typeface="Meiryo UI" pitchFamily="50" charset="-128"/>
                <a:ea typeface="Meiryo UI" pitchFamily="50" charset="-128"/>
                <a:cs typeface="Meiryo UI" pitchFamily="50" charset="-128"/>
              </a:rPr>
              <a:t>事業</a:t>
            </a:r>
            <a:endParaRPr lang="en-US" altLang="ja-JP" sz="1200" dirty="0" smtClean="0">
              <a:solidFill>
                <a:prstClr val="black"/>
              </a:solidFill>
              <a:latin typeface="Meiryo UI" pitchFamily="50" charset="-128"/>
              <a:ea typeface="Meiryo UI" pitchFamily="50" charset="-128"/>
              <a:cs typeface="Meiryo UI" pitchFamily="50" charset="-128"/>
            </a:endParaRPr>
          </a:p>
          <a:p>
            <a:pPr marL="144000" indent="-457200" defTabSz="1280160">
              <a:defRPr/>
            </a:pPr>
            <a:r>
              <a:rPr lang="ja-JP" altLang="en-US" sz="1200" dirty="0" smtClean="0">
                <a:solidFill>
                  <a:prstClr val="black"/>
                </a:solidFill>
                <a:latin typeface="Meiryo UI" pitchFamily="50" charset="-128"/>
                <a:ea typeface="Meiryo UI" pitchFamily="50" charset="-128"/>
                <a:cs typeface="Meiryo UI" pitchFamily="50" charset="-128"/>
              </a:rPr>
              <a:t>・</a:t>
            </a:r>
            <a:r>
              <a:rPr lang="ja-JP" altLang="en-US" sz="1200" dirty="0">
                <a:solidFill>
                  <a:prstClr val="black"/>
                </a:solidFill>
                <a:latin typeface="Meiryo UI" pitchFamily="50" charset="-128"/>
                <a:ea typeface="Meiryo UI" pitchFamily="50" charset="-128"/>
                <a:cs typeface="Meiryo UI" pitchFamily="50" charset="-128"/>
              </a:rPr>
              <a:t>おおさか版イニシャルゼロ省エネ設備改修マッチング</a:t>
            </a:r>
            <a:r>
              <a:rPr lang="ja-JP" altLang="en-US" sz="1200" dirty="0" smtClean="0">
                <a:solidFill>
                  <a:prstClr val="black"/>
                </a:solidFill>
                <a:latin typeface="Meiryo UI" pitchFamily="50" charset="-128"/>
                <a:ea typeface="Meiryo UI" pitchFamily="50" charset="-128"/>
                <a:cs typeface="Meiryo UI" pitchFamily="50" charset="-128"/>
              </a:rPr>
              <a:t>事業</a:t>
            </a:r>
            <a:endParaRPr lang="en-US" altLang="ja-JP" sz="1200" dirty="0" smtClean="0">
              <a:solidFill>
                <a:prstClr val="black"/>
              </a:solidFill>
              <a:latin typeface="Meiryo UI" pitchFamily="50" charset="-128"/>
              <a:ea typeface="Meiryo UI" pitchFamily="50" charset="-128"/>
              <a:cs typeface="Meiryo UI" pitchFamily="50" charset="-128"/>
            </a:endParaRPr>
          </a:p>
          <a:p>
            <a:pPr marL="144000" indent="-457200" defTabSz="1280160">
              <a:defRPr/>
            </a:pPr>
            <a:r>
              <a:rPr lang="ja-JP" altLang="en-US" sz="1200" dirty="0" smtClean="0">
                <a:solidFill>
                  <a:prstClr val="black"/>
                </a:solidFill>
                <a:latin typeface="Meiryo UI" pitchFamily="50" charset="-128"/>
                <a:ea typeface="Meiryo UI" pitchFamily="50" charset="-128"/>
                <a:cs typeface="Meiryo UI" pitchFamily="50" charset="-128"/>
              </a:rPr>
              <a:t>・省エネコストカットまるごとサポート事業</a:t>
            </a:r>
            <a:endParaRPr lang="en-US" altLang="ja-JP" sz="1200" dirty="0">
              <a:latin typeface="Meiryo UI" pitchFamily="50" charset="-128"/>
              <a:ea typeface="Meiryo UI" pitchFamily="50" charset="-128"/>
              <a:cs typeface="Meiryo UI" pitchFamily="50" charset="-128"/>
            </a:endParaRP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家庭の省エネ・エコライフスタイル推進強化</a:t>
            </a:r>
            <a:r>
              <a:rPr lang="ja-JP" altLang="en-US" sz="1200" dirty="0" smtClean="0">
                <a:latin typeface="Meiryo UI" pitchFamily="50" charset="-128"/>
                <a:ea typeface="Meiryo UI" pitchFamily="50" charset="-128"/>
                <a:cs typeface="Meiryo UI" pitchFamily="50" charset="-128"/>
              </a:rPr>
              <a:t>事業</a:t>
            </a:r>
            <a:endParaRPr lang="en-US" altLang="ja-JP" sz="1200" dirty="0">
              <a:latin typeface="Meiryo UI" pitchFamily="50" charset="-128"/>
              <a:ea typeface="Meiryo UI" pitchFamily="50" charset="-128"/>
              <a:cs typeface="Meiryo UI" pitchFamily="50" charset="-128"/>
            </a:endParaRP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環境パートナーシップの</a:t>
            </a:r>
            <a:r>
              <a:rPr lang="ja-JP" altLang="en-US" sz="1200" dirty="0" smtClean="0">
                <a:latin typeface="Meiryo UI" pitchFamily="50" charset="-128"/>
                <a:ea typeface="Meiryo UI" pitchFamily="50" charset="-128"/>
                <a:cs typeface="Meiryo UI" pitchFamily="50" charset="-128"/>
              </a:rPr>
              <a:t>推進　等</a:t>
            </a:r>
            <a:endParaRPr lang="ja-JP" altLang="en-US" sz="1200" dirty="0">
              <a:latin typeface="Meiryo UI" pitchFamily="50" charset="-128"/>
              <a:ea typeface="Meiryo UI" pitchFamily="50" charset="-128"/>
              <a:cs typeface="Meiryo UI" pitchFamily="50" charset="-128"/>
            </a:endParaRPr>
          </a:p>
        </p:txBody>
      </p:sp>
      <p:sp>
        <p:nvSpPr>
          <p:cNvPr id="53" name="正方形/長方形 173"/>
          <p:cNvSpPr>
            <a:spLocks noChangeArrowheads="1"/>
          </p:cNvSpPr>
          <p:nvPr/>
        </p:nvSpPr>
        <p:spPr bwMode="auto">
          <a:xfrm>
            <a:off x="5144077" y="1328919"/>
            <a:ext cx="371434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500">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sz="2500">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sz="2500">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sz="2500">
                <a:solidFill>
                  <a:schemeClr val="tx1"/>
                </a:solidFill>
                <a:latin typeface="Calibri" panose="020F0502020204030204" pitchFamily="34" charset="0"/>
                <a:ea typeface="ＭＳ Ｐゴシック" panose="020B0600070205080204" pitchFamily="50" charset="-128"/>
              </a:defRPr>
            </a:lvl5pPr>
            <a:lvl6pPr marL="25146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6pPr>
            <a:lvl7pPr marL="29718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7pPr>
            <a:lvl8pPr marL="34290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8pPr>
            <a:lvl9pPr marL="3886200" indent="-228600" defTabSz="1279525" eaLnBrk="0" fontAlgn="base" hangingPunct="0">
              <a:spcBef>
                <a:spcPct val="0"/>
              </a:spcBef>
              <a:spcAft>
                <a:spcPct val="0"/>
              </a:spcAft>
              <a:defRPr kumimoji="1" sz="25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b="1" u="sng" dirty="0">
                <a:latin typeface="Meiryo UI" panose="020B0604030504040204" pitchFamily="50" charset="-128"/>
                <a:ea typeface="Meiryo UI" panose="020B0604030504040204" pitchFamily="50" charset="-128"/>
              </a:rPr>
              <a:t>その他の再生可能エネルギーの普及促進</a:t>
            </a:r>
          </a:p>
          <a:p>
            <a:pPr eaLnBrk="1" hangingPunct="1"/>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itchFamily="50" charset="-128"/>
                <a:ea typeface="Meiryo UI" pitchFamily="50" charset="-128"/>
                <a:cs typeface="Meiryo UI" pitchFamily="50" charset="-128"/>
              </a:rPr>
              <a:t>地中熱普及促進</a:t>
            </a:r>
            <a:r>
              <a:rPr lang="ja-JP" altLang="en-US" sz="1200" dirty="0" smtClean="0">
                <a:latin typeface="Meiryo UI" pitchFamily="50" charset="-128"/>
                <a:ea typeface="Meiryo UI" pitchFamily="50" charset="-128"/>
                <a:cs typeface="Meiryo UI" pitchFamily="50" charset="-128"/>
              </a:rPr>
              <a:t>事業、</a:t>
            </a:r>
            <a:r>
              <a:rPr lang="ja-JP" altLang="en-US" sz="1200" dirty="0">
                <a:latin typeface="Meiryo UI" pitchFamily="50" charset="-128"/>
                <a:ea typeface="Meiryo UI" pitchFamily="50" charset="-128"/>
                <a:cs typeface="Meiryo UI" pitchFamily="50" charset="-128"/>
              </a:rPr>
              <a:t>下水熱普及促進事業</a:t>
            </a:r>
          </a:p>
          <a:p>
            <a:pPr eaLnBrk="1" hangingPunct="1"/>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廃棄物焼却施設における発電及び余熱利用</a:t>
            </a:r>
          </a:p>
          <a:p>
            <a:pPr eaLnBrk="1" hangingPunct="1"/>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下水処理場における消化ガスを活用したバイオマス発電</a:t>
            </a:r>
          </a:p>
          <a:p>
            <a:pPr eaLnBrk="1" hangingPunct="1"/>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上水道施設における小水力</a:t>
            </a:r>
            <a:r>
              <a:rPr lang="ja-JP" altLang="en-US" sz="1200" dirty="0" smtClean="0">
                <a:latin typeface="Meiryo UI" pitchFamily="50" charset="-128"/>
                <a:ea typeface="Meiryo UI" pitchFamily="50" charset="-128"/>
                <a:cs typeface="Meiryo UI" pitchFamily="50" charset="-128"/>
              </a:rPr>
              <a:t>発電</a:t>
            </a:r>
            <a:endParaRPr lang="en-US" altLang="ja-JP" sz="1200" dirty="0" smtClean="0">
              <a:latin typeface="Meiryo UI" pitchFamily="50" charset="-128"/>
              <a:ea typeface="Meiryo UI" pitchFamily="50" charset="-128"/>
              <a:cs typeface="Meiryo UI" pitchFamily="50" charset="-128"/>
            </a:endParaRPr>
          </a:p>
          <a:p>
            <a:pPr eaLnBrk="1" hangingPunct="1"/>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ダム</a:t>
            </a:r>
            <a:r>
              <a:rPr lang="ja-JP" altLang="en-US" sz="1200" dirty="0">
                <a:latin typeface="Meiryo UI" pitchFamily="50" charset="-128"/>
                <a:ea typeface="Meiryo UI" pitchFamily="50" charset="-128"/>
                <a:cs typeface="Meiryo UI" pitchFamily="50" charset="-128"/>
              </a:rPr>
              <a:t>における小水力発電の</a:t>
            </a:r>
            <a:r>
              <a:rPr lang="ja-JP" altLang="en-US" sz="1200" dirty="0" smtClean="0">
                <a:latin typeface="Meiryo UI" pitchFamily="50" charset="-128"/>
                <a:ea typeface="Meiryo UI" pitchFamily="50" charset="-128"/>
                <a:cs typeface="Meiryo UI" pitchFamily="50" charset="-128"/>
              </a:rPr>
              <a:t>導入</a:t>
            </a:r>
            <a:endParaRPr lang="en-US" altLang="ja-JP" sz="1200" dirty="0">
              <a:latin typeface="Meiryo UI" pitchFamily="50" charset="-128"/>
              <a:ea typeface="Meiryo UI" pitchFamily="50" charset="-128"/>
              <a:cs typeface="Meiryo UI" pitchFamily="50" charset="-128"/>
            </a:endParaRPr>
          </a:p>
          <a:p>
            <a:pPr eaLnBrk="1" hangingPunct="1"/>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民間資金を活用したエネルギー施策の</a:t>
            </a:r>
            <a:r>
              <a:rPr lang="ja-JP" altLang="en-US" sz="1200" dirty="0" smtClean="0">
                <a:latin typeface="Meiryo UI" pitchFamily="50" charset="-128"/>
                <a:ea typeface="Meiryo UI" pitchFamily="50" charset="-128"/>
                <a:cs typeface="Meiryo UI" pitchFamily="50" charset="-128"/>
              </a:rPr>
              <a:t>推進　等</a:t>
            </a:r>
            <a:endParaRPr lang="ja-JP" altLang="en-US" sz="1200" dirty="0">
              <a:latin typeface="Meiryo UI" pitchFamily="50" charset="-128"/>
              <a:ea typeface="Meiryo UI" pitchFamily="50" charset="-128"/>
              <a:cs typeface="Meiryo UI" pitchFamily="50" charset="-128"/>
            </a:endParaRPr>
          </a:p>
        </p:txBody>
      </p:sp>
      <p:sp>
        <p:nvSpPr>
          <p:cNvPr id="54" name="正方形/長方形 53"/>
          <p:cNvSpPr/>
          <p:nvPr/>
        </p:nvSpPr>
        <p:spPr>
          <a:xfrm>
            <a:off x="4572000" y="3596693"/>
            <a:ext cx="4349920" cy="1068387"/>
          </a:xfrm>
          <a:prstGeom prst="rect">
            <a:avLst/>
          </a:prstGeom>
          <a:ln>
            <a:noFill/>
          </a:ln>
        </p:spPr>
        <p:txBody>
          <a:bodyPr bIns="0"/>
          <a:lstStyle/>
          <a:p>
            <a:pPr defTabSz="1280160" fontAlgn="auto">
              <a:spcBef>
                <a:spcPts val="0"/>
              </a:spcBef>
              <a:spcAft>
                <a:spcPts val="0"/>
              </a:spcAft>
              <a:defRPr/>
            </a:pPr>
            <a:r>
              <a:rPr lang="ja-JP" altLang="en-US" sz="1200" b="1" u="sng" dirty="0" smtClean="0">
                <a:latin typeface="Meiryo UI" pitchFamily="50" charset="-128"/>
                <a:ea typeface="Meiryo UI" pitchFamily="50" charset="-128"/>
                <a:cs typeface="Meiryo UI" pitchFamily="50" charset="-128"/>
              </a:rPr>
              <a:t>省エネ</a:t>
            </a:r>
            <a:r>
              <a:rPr lang="ja-JP" altLang="en-US" sz="1200" b="1" u="sng" dirty="0">
                <a:latin typeface="Meiryo UI" pitchFamily="50" charset="-128"/>
                <a:ea typeface="Meiryo UI" pitchFamily="50" charset="-128"/>
                <a:cs typeface="Meiryo UI" pitchFamily="50" charset="-128"/>
              </a:rPr>
              <a:t>機器･設備の導入促進</a:t>
            </a:r>
            <a:endParaRPr lang="en-US" altLang="ja-JP" sz="1200" b="1" u="sng" dirty="0">
              <a:latin typeface="Meiryo UI" pitchFamily="50" charset="-128"/>
              <a:ea typeface="Meiryo UI" pitchFamily="50" charset="-128"/>
              <a:cs typeface="Meiryo UI" pitchFamily="50" charset="-128"/>
            </a:endParaRP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府・市</a:t>
            </a:r>
            <a:r>
              <a:rPr lang="ja-JP" altLang="en-US" sz="1200" dirty="0">
                <a:solidFill>
                  <a:prstClr val="black"/>
                </a:solidFill>
                <a:latin typeface="Meiryo UI" pitchFamily="50" charset="-128"/>
                <a:ea typeface="Meiryo UI" pitchFamily="50" charset="-128"/>
                <a:cs typeface="Meiryo UI" pitchFamily="50" charset="-128"/>
              </a:rPr>
              <a:t>の施設等の</a:t>
            </a:r>
            <a:r>
              <a:rPr lang="en-US" altLang="ja-JP" sz="1200" dirty="0">
                <a:solidFill>
                  <a:prstClr val="black"/>
                </a:solidFill>
                <a:latin typeface="Meiryo UI" pitchFamily="50" charset="-128"/>
                <a:ea typeface="Meiryo UI" pitchFamily="50" charset="-128"/>
                <a:cs typeface="Meiryo UI" pitchFamily="50" charset="-128"/>
              </a:rPr>
              <a:t>LED</a:t>
            </a:r>
            <a:r>
              <a:rPr lang="ja-JP" altLang="en-US" sz="1200" dirty="0" smtClean="0">
                <a:solidFill>
                  <a:prstClr val="black"/>
                </a:solidFill>
                <a:latin typeface="Meiryo UI" pitchFamily="50" charset="-128"/>
                <a:ea typeface="Meiryo UI" pitchFamily="50" charset="-128"/>
                <a:cs typeface="Meiryo UI" pitchFamily="50" charset="-128"/>
              </a:rPr>
              <a:t>化</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等</a:t>
            </a:r>
            <a:endParaRPr lang="en-US" altLang="ja-JP" sz="1200" dirty="0" smtClean="0">
              <a:latin typeface="Meiryo UI" pitchFamily="50" charset="-128"/>
              <a:ea typeface="Meiryo UI" pitchFamily="50" charset="-128"/>
              <a:cs typeface="Meiryo UI" pitchFamily="50" charset="-128"/>
            </a:endParaRPr>
          </a:p>
          <a:p>
            <a:pPr marL="144000" indent="-457200" defTabSz="1280160">
              <a:defRPr/>
            </a:pPr>
            <a:endParaRPr lang="en-US" altLang="ja-JP" sz="1200" dirty="0">
              <a:latin typeface="Meiryo UI" pitchFamily="50" charset="-128"/>
              <a:ea typeface="Meiryo UI" pitchFamily="50" charset="-128"/>
              <a:cs typeface="Meiryo UI" pitchFamily="50" charset="-128"/>
            </a:endParaRPr>
          </a:p>
          <a:p>
            <a:pPr defTabSz="1280160" fontAlgn="auto">
              <a:spcBef>
                <a:spcPts val="0"/>
              </a:spcBef>
              <a:spcAft>
                <a:spcPts val="0"/>
              </a:spcAft>
              <a:defRPr/>
            </a:pPr>
            <a:r>
              <a:rPr lang="ja-JP" altLang="en-US" sz="1200" b="1" u="sng" dirty="0">
                <a:latin typeface="Meiryo UI" pitchFamily="50" charset="-128"/>
                <a:ea typeface="Meiryo UI" pitchFamily="50" charset="-128"/>
                <a:cs typeface="Meiryo UI" pitchFamily="50" charset="-128"/>
              </a:rPr>
              <a:t>住宅･建築物の省エネ化</a:t>
            </a: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solidFill>
                  <a:prstClr val="black"/>
                </a:solidFill>
                <a:latin typeface="Meiryo UI" pitchFamily="50" charset="-128"/>
                <a:ea typeface="Meiryo UI" pitchFamily="50" charset="-128"/>
                <a:cs typeface="Meiryo UI" pitchFamily="50" charset="-128"/>
              </a:rPr>
              <a:t>建築物の環境配慮制度</a:t>
            </a:r>
          </a:p>
          <a:p>
            <a:pPr marL="144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府・市が所有する建築物に</a:t>
            </a:r>
            <a:r>
              <a:rPr lang="ja-JP" altLang="en-US" sz="1200" dirty="0">
                <a:solidFill>
                  <a:prstClr val="black"/>
                </a:solidFill>
                <a:latin typeface="Meiryo UI" pitchFamily="50" charset="-128"/>
                <a:ea typeface="Meiryo UI" pitchFamily="50" charset="-128"/>
                <a:cs typeface="Meiryo UI" pitchFamily="50" charset="-128"/>
              </a:rPr>
              <a:t>おける</a:t>
            </a:r>
            <a:r>
              <a:rPr lang="en-US" altLang="ja-JP" sz="1200" dirty="0">
                <a:solidFill>
                  <a:prstClr val="black"/>
                </a:solidFill>
                <a:latin typeface="Meiryo UI" pitchFamily="50" charset="-128"/>
                <a:ea typeface="Meiryo UI" pitchFamily="50" charset="-128"/>
                <a:cs typeface="Meiryo UI" pitchFamily="50" charset="-128"/>
              </a:rPr>
              <a:t>ESCO</a:t>
            </a:r>
            <a:r>
              <a:rPr lang="ja-JP" altLang="en-US" sz="1200" dirty="0" smtClean="0">
                <a:solidFill>
                  <a:prstClr val="black"/>
                </a:solidFill>
                <a:latin typeface="Meiryo UI" pitchFamily="50" charset="-128"/>
                <a:ea typeface="Meiryo UI" pitchFamily="50" charset="-128"/>
                <a:cs typeface="Meiryo UI" pitchFamily="50" charset="-128"/>
              </a:rPr>
              <a:t>事業の導入</a:t>
            </a:r>
            <a:r>
              <a:rPr lang="ja-JP" altLang="en-US" sz="1200" dirty="0">
                <a:latin typeface="Meiryo UI" pitchFamily="50" charset="-128"/>
                <a:ea typeface="Meiryo UI" pitchFamily="50" charset="-128"/>
                <a:cs typeface="Meiryo UI" pitchFamily="50" charset="-128"/>
              </a:rPr>
              <a:t>　等</a:t>
            </a:r>
            <a:endParaRPr lang="en-US" altLang="ja-JP" sz="1200" dirty="0">
              <a:latin typeface="Meiryo UI" pitchFamily="50" charset="-128"/>
              <a:ea typeface="Meiryo UI" pitchFamily="50" charset="-128"/>
              <a:cs typeface="Meiryo UI" pitchFamily="50" charset="-128"/>
            </a:endParaRPr>
          </a:p>
        </p:txBody>
      </p:sp>
      <p:sp>
        <p:nvSpPr>
          <p:cNvPr id="55" name="正方形/長方形 54"/>
          <p:cNvSpPr/>
          <p:nvPr/>
        </p:nvSpPr>
        <p:spPr>
          <a:xfrm>
            <a:off x="416095" y="5728135"/>
            <a:ext cx="4155905" cy="1034493"/>
          </a:xfrm>
          <a:prstGeom prst="rect">
            <a:avLst/>
          </a:prstGeom>
          <a:ln>
            <a:noFill/>
          </a:ln>
        </p:spPr>
        <p:txBody>
          <a:bodyPr lIns="0" rIns="0" bIns="0"/>
          <a:lstStyle/>
          <a:p>
            <a:pPr defTabSz="1280160">
              <a:defRPr/>
            </a:pPr>
            <a:r>
              <a:rPr lang="ja-JP" altLang="en-US" sz="1200" b="1" u="sng" dirty="0">
                <a:latin typeface="Meiryo UI" pitchFamily="50" charset="-128"/>
                <a:ea typeface="Meiryo UI" pitchFamily="50" charset="-128"/>
                <a:cs typeface="Meiryo UI" pitchFamily="50" charset="-128"/>
              </a:rPr>
              <a:t>電力ピーク需要の</a:t>
            </a:r>
            <a:r>
              <a:rPr lang="ja-JP" altLang="en-US" sz="1200" b="1" u="sng" dirty="0" smtClean="0">
                <a:latin typeface="Meiryo UI" pitchFamily="50" charset="-128"/>
                <a:ea typeface="Meiryo UI" pitchFamily="50" charset="-128"/>
                <a:cs typeface="Meiryo UI" pitchFamily="50" charset="-128"/>
              </a:rPr>
              <a:t>抑制・</a:t>
            </a:r>
            <a:r>
              <a:rPr lang="ja-JP" altLang="en-US" sz="1200" b="1" u="sng" dirty="0">
                <a:latin typeface="Meiryo UI" pitchFamily="50" charset="-128"/>
                <a:ea typeface="Meiryo UI" pitchFamily="50" charset="-128"/>
                <a:cs typeface="Meiryo UI" pitchFamily="50" charset="-128"/>
              </a:rPr>
              <a:t>電力供給の安定化</a:t>
            </a:r>
            <a:endParaRPr lang="en-US" altLang="ja-JP" sz="1200" b="1" u="sng" dirty="0">
              <a:latin typeface="Meiryo UI" pitchFamily="50" charset="-128"/>
              <a:ea typeface="Meiryo UI" pitchFamily="50" charset="-128"/>
              <a:cs typeface="Meiryo UI" pitchFamily="50" charset="-128"/>
            </a:endParaRPr>
          </a:p>
          <a:p>
            <a:pPr marL="72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solidFill>
                  <a:prstClr val="black"/>
                </a:solidFill>
                <a:latin typeface="Meiryo UI" pitchFamily="50" charset="-128"/>
                <a:ea typeface="Meiryo UI" pitchFamily="50" charset="-128"/>
                <a:cs typeface="Meiryo UI" pitchFamily="50" charset="-128"/>
              </a:rPr>
              <a:t>エネルギー面的利用促進事業</a:t>
            </a:r>
          </a:p>
          <a:p>
            <a:pPr marL="72000" indent="-457200" defTabSz="1280160" fontAlgn="auto">
              <a:spcBef>
                <a:spcPts val="0"/>
              </a:spcBef>
              <a:spcAft>
                <a:spcPts val="0"/>
              </a:spcAft>
              <a:defRPr/>
            </a:pPr>
            <a:r>
              <a:rPr lang="ja-JP" altLang="en-US" sz="1200" dirty="0">
                <a:latin typeface="Meiryo UI" pitchFamily="50" charset="-128"/>
                <a:ea typeface="Meiryo UI" pitchFamily="50" charset="-128"/>
                <a:cs typeface="Meiryo UI" pitchFamily="50" charset="-128"/>
              </a:rPr>
              <a:t>・バーチャルパワープラント（</a:t>
            </a:r>
            <a:r>
              <a:rPr lang="en-US" altLang="ja-JP" sz="1200" dirty="0">
                <a:latin typeface="Meiryo UI" pitchFamily="50" charset="-128"/>
                <a:ea typeface="Meiryo UI" pitchFamily="50" charset="-128"/>
                <a:cs typeface="Meiryo UI" pitchFamily="50" charset="-128"/>
              </a:rPr>
              <a:t>VPP</a:t>
            </a:r>
            <a:r>
              <a:rPr lang="ja-JP" altLang="en-US" sz="1200" dirty="0" smtClean="0">
                <a:latin typeface="Meiryo UI" pitchFamily="50" charset="-128"/>
                <a:ea typeface="Meiryo UI" pitchFamily="50" charset="-128"/>
                <a:cs typeface="Meiryo UI" pitchFamily="50" charset="-128"/>
              </a:rPr>
              <a:t>）構築</a:t>
            </a:r>
            <a:r>
              <a:rPr lang="ja-JP" altLang="en-US" sz="1200" dirty="0">
                <a:latin typeface="Meiryo UI" pitchFamily="50" charset="-128"/>
                <a:ea typeface="Meiryo UI" pitchFamily="50" charset="-128"/>
                <a:cs typeface="Meiryo UI" pitchFamily="50" charset="-128"/>
              </a:rPr>
              <a:t>に向けた調査・</a:t>
            </a:r>
            <a:r>
              <a:rPr lang="ja-JP" altLang="en-US" sz="1200" dirty="0" smtClean="0">
                <a:latin typeface="Meiryo UI" pitchFamily="50" charset="-128"/>
                <a:ea typeface="Meiryo UI" pitchFamily="50" charset="-128"/>
                <a:cs typeface="Meiryo UI" pitchFamily="50" charset="-128"/>
              </a:rPr>
              <a:t>検討</a:t>
            </a:r>
            <a:endParaRPr lang="en-US" altLang="ja-JP" sz="1200" dirty="0" smtClean="0">
              <a:latin typeface="Meiryo UI" pitchFamily="50" charset="-128"/>
              <a:ea typeface="Meiryo UI" pitchFamily="50" charset="-128"/>
              <a:cs typeface="Meiryo UI" pitchFamily="50" charset="-128"/>
            </a:endParaRPr>
          </a:p>
          <a:p>
            <a:pPr marL="72000" indent="-457200" defTabSz="1280160">
              <a:defRPr/>
            </a:pPr>
            <a:r>
              <a:rPr lang="ja-JP" altLang="en-US" sz="1200" spc="-130" dirty="0" smtClean="0">
                <a:solidFill>
                  <a:prstClr val="black"/>
                </a:solidFill>
                <a:latin typeface="Meiryo UI" pitchFamily="50" charset="-128"/>
                <a:ea typeface="Meiryo UI" pitchFamily="50" charset="-128"/>
                <a:cs typeface="Meiryo UI" pitchFamily="50" charset="-128"/>
              </a:rPr>
              <a:t>・ガス</a:t>
            </a:r>
            <a:r>
              <a:rPr lang="ja-JP" altLang="en-US" sz="1200" spc="-130" dirty="0">
                <a:solidFill>
                  <a:prstClr val="black"/>
                </a:solidFill>
                <a:latin typeface="Meiryo UI" pitchFamily="50" charset="-128"/>
                <a:ea typeface="Meiryo UI" pitchFamily="50" charset="-128"/>
                <a:cs typeface="Meiryo UI" pitchFamily="50" charset="-128"/>
              </a:rPr>
              <a:t>冷暖房・蓄熱式空調</a:t>
            </a:r>
            <a:r>
              <a:rPr lang="ja-JP" altLang="en-US" sz="1200" spc="-130" dirty="0" smtClean="0">
                <a:solidFill>
                  <a:prstClr val="black"/>
                </a:solidFill>
                <a:latin typeface="Meiryo UI" pitchFamily="50" charset="-128"/>
                <a:ea typeface="Meiryo UI" pitchFamily="50" charset="-128"/>
                <a:cs typeface="Meiryo UI" pitchFamily="50" charset="-128"/>
              </a:rPr>
              <a:t>・コージェネレーション</a:t>
            </a:r>
            <a:r>
              <a:rPr lang="ja-JP" altLang="en-US" sz="1200" spc="-130" dirty="0">
                <a:solidFill>
                  <a:prstClr val="black"/>
                </a:solidFill>
                <a:latin typeface="Meiryo UI" pitchFamily="50" charset="-128"/>
                <a:ea typeface="Meiryo UI" pitchFamily="50" charset="-128"/>
                <a:cs typeface="Meiryo UI" pitchFamily="50" charset="-128"/>
              </a:rPr>
              <a:t>等の導入促進</a:t>
            </a:r>
          </a:p>
          <a:p>
            <a:pPr marL="72000" indent="-457200" defTabSz="1280160">
              <a:defRPr/>
            </a:pPr>
            <a:r>
              <a:rPr lang="ja-JP" altLang="en-US" sz="1200" dirty="0" smtClean="0">
                <a:latin typeface="Meiryo UI" pitchFamily="50" charset="-128"/>
                <a:ea typeface="Meiryo UI" pitchFamily="50" charset="-128"/>
                <a:cs typeface="Meiryo UI" pitchFamily="50" charset="-128"/>
              </a:rPr>
              <a:t>・</a:t>
            </a:r>
            <a:r>
              <a:rPr lang="ja-JP" altLang="en-US" sz="1200" dirty="0">
                <a:solidFill>
                  <a:prstClr val="black"/>
                </a:solidFill>
                <a:latin typeface="Meiryo UI" pitchFamily="50" charset="-128"/>
                <a:ea typeface="Meiryo UI" pitchFamily="50" charset="-128"/>
                <a:cs typeface="Meiryo UI" pitchFamily="50" charset="-128"/>
              </a:rPr>
              <a:t>燃料電池の導入</a:t>
            </a:r>
            <a:r>
              <a:rPr lang="ja-JP" altLang="en-US" sz="1200" dirty="0" smtClean="0">
                <a:solidFill>
                  <a:prstClr val="black"/>
                </a:solidFill>
                <a:latin typeface="Meiryo UI" pitchFamily="50" charset="-128"/>
                <a:ea typeface="Meiryo UI" pitchFamily="50" charset="-128"/>
                <a:cs typeface="Meiryo UI" pitchFamily="50" charset="-128"/>
              </a:rPr>
              <a:t>促進　等</a:t>
            </a:r>
            <a:endParaRPr lang="en-US" altLang="ja-JP" sz="1200" dirty="0" smtClean="0">
              <a:latin typeface="Meiryo UI" pitchFamily="50" charset="-128"/>
              <a:ea typeface="Meiryo UI" pitchFamily="50" charset="-128"/>
              <a:cs typeface="Meiryo UI" pitchFamily="50" charset="-128"/>
            </a:endParaRPr>
          </a:p>
          <a:p>
            <a:pPr defTabSz="1280160" fontAlgn="auto">
              <a:spcBef>
                <a:spcPts val="0"/>
              </a:spcBef>
              <a:spcAft>
                <a:spcPts val="0"/>
              </a:spcAft>
              <a:defRPr/>
            </a:pPr>
            <a:endParaRPr lang="en-US" altLang="ja-JP" sz="1200" u="sng"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28123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en-US" altLang="ja-JP"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2018</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年度末時点）</a:t>
            </a:r>
            <a:endParaRPr lang="ja-JP"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606020903"/>
              </p:ext>
            </p:extLst>
          </p:nvPr>
        </p:nvGraphicFramePr>
        <p:xfrm>
          <a:off x="235622" y="1993884"/>
          <a:ext cx="8676559" cy="4219765"/>
        </p:xfrm>
        <a:graphic>
          <a:graphicData uri="http://schemas.openxmlformats.org/drawingml/2006/table">
            <a:tbl>
              <a:tblPr firstRow="1" firstCol="1" bandRow="1">
                <a:tableStyleId>{5C22544A-7EE6-4342-B048-85BDC9FD1C3A}</a:tableStyleId>
              </a:tblPr>
              <a:tblGrid>
                <a:gridCol w="693706">
                  <a:extLst>
                    <a:ext uri="{9D8B030D-6E8A-4147-A177-3AD203B41FA5}">
                      <a16:colId xmlns:a16="http://schemas.microsoft.com/office/drawing/2014/main" val="20000"/>
                    </a:ext>
                  </a:extLst>
                </a:gridCol>
                <a:gridCol w="2543452">
                  <a:extLst>
                    <a:ext uri="{9D8B030D-6E8A-4147-A177-3AD203B41FA5}">
                      <a16:colId xmlns:a16="http://schemas.microsoft.com/office/drawing/2014/main" val="20001"/>
                    </a:ext>
                  </a:extLst>
                </a:gridCol>
                <a:gridCol w="1897710">
                  <a:extLst>
                    <a:ext uri="{9D8B030D-6E8A-4147-A177-3AD203B41FA5}">
                      <a16:colId xmlns:a16="http://schemas.microsoft.com/office/drawing/2014/main" val="20002"/>
                    </a:ext>
                  </a:extLst>
                </a:gridCol>
                <a:gridCol w="2073499">
                  <a:extLst>
                    <a:ext uri="{9D8B030D-6E8A-4147-A177-3AD203B41FA5}">
                      <a16:colId xmlns:a16="http://schemas.microsoft.com/office/drawing/2014/main" val="20003"/>
                    </a:ext>
                  </a:extLst>
                </a:gridCol>
                <a:gridCol w="1468192">
                  <a:extLst>
                    <a:ext uri="{9D8B030D-6E8A-4147-A177-3AD203B41FA5}">
                      <a16:colId xmlns:a16="http://schemas.microsoft.com/office/drawing/2014/main" val="20004"/>
                    </a:ext>
                  </a:extLst>
                </a:gridCol>
              </a:tblGrid>
              <a:tr h="713221">
                <a:tc gridSpan="3">
                  <a:txBody>
                    <a:bodyPr/>
                    <a:lstStyle/>
                    <a:p>
                      <a:pPr algn="ctr">
                        <a:lnSpc>
                          <a:spcPts val="1800"/>
                        </a:lnSpc>
                        <a:spcAft>
                          <a:spcPts val="0"/>
                        </a:spcAft>
                      </a:pPr>
                      <a:r>
                        <a:rPr lang="en-US" sz="1800" kern="100" dirty="0">
                          <a:effectLst/>
                          <a:latin typeface="Meiryo UI" panose="020B0604030504040204" pitchFamily="50" charset="-128"/>
                          <a:ea typeface="Meiryo UI" panose="020B0604030504040204" pitchFamily="50" charset="-128"/>
                          <a:cs typeface="Meiryo UI" panose="020B0604030504040204" pitchFamily="50" charset="-128"/>
                        </a:rPr>
                        <a:t>2020</a:t>
                      </a:r>
                      <a:r>
                        <a:rPr lang="ja-JP" sz="1800" kern="100" dirty="0">
                          <a:effectLst/>
                          <a:latin typeface="Meiryo UI" panose="020B0604030504040204" pitchFamily="50" charset="-128"/>
                          <a:ea typeface="Meiryo UI" panose="020B0604030504040204" pitchFamily="50" charset="-128"/>
                          <a:cs typeface="Meiryo UI" panose="020B0604030504040204" pitchFamily="50" charset="-128"/>
                        </a:rPr>
                        <a:t>年度までの</a:t>
                      </a:r>
                      <a:r>
                        <a:rPr lang="ja-JP" sz="1800" kern="100" dirty="0" smtClean="0">
                          <a:effectLst/>
                          <a:latin typeface="Meiryo UI" panose="020B0604030504040204" pitchFamily="50" charset="-128"/>
                          <a:ea typeface="Meiryo UI" panose="020B0604030504040204" pitchFamily="50" charset="-128"/>
                          <a:cs typeface="Meiryo UI" panose="020B0604030504040204" pitchFamily="50" charset="-128"/>
                        </a:rPr>
                        <a:t>目標値</a:t>
                      </a:r>
                    </a:p>
                    <a:p>
                      <a:pPr algn="ctr">
                        <a:lnSpc>
                          <a:spcPts val="1800"/>
                        </a:lnSpc>
                        <a:spcAft>
                          <a:spcPts val="0"/>
                        </a:spcAft>
                      </a:pP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下段は累計の目標値</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800"/>
                        </a:lnSpc>
                        <a:spcAft>
                          <a:spcPts val="0"/>
                        </a:spcAft>
                      </a:pPr>
                      <a:r>
                        <a:rPr lang="en-US"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rPr>
                        <a:t>2018</a:t>
                      </a:r>
                      <a:r>
                        <a:rPr lang="ja-JP" altLang="en-US" sz="1800" kern="100" dirty="0" smtClean="0">
                          <a:effectLst/>
                          <a:latin typeface="Meiryo UI" panose="020B0604030504040204" pitchFamily="50" charset="-128"/>
                          <a:ea typeface="Meiryo UI" panose="020B0604030504040204" pitchFamily="50" charset="-128"/>
                          <a:cs typeface="Meiryo UI" panose="020B0604030504040204" pitchFamily="50" charset="-128"/>
                        </a:rPr>
                        <a:t>年度末</a:t>
                      </a:r>
                      <a:endParaRPr lang="en-US"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sz="1800" kern="100" dirty="0" smtClean="0">
                          <a:effectLst/>
                          <a:latin typeface="Meiryo UI" panose="020B0604030504040204" pitchFamily="50" charset="-128"/>
                          <a:ea typeface="Meiryo UI" panose="020B0604030504040204" pitchFamily="50" charset="-128"/>
                          <a:cs typeface="Meiryo UI" panose="020B0604030504040204" pitchFamily="50" charset="-128"/>
                        </a:rPr>
                        <a:t>達成状況</a:t>
                      </a:r>
                      <a:endParaRPr lang="en-US"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（下段</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は累計値</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T w="12700" cap="flat" cmpd="sng" algn="ctr">
                      <a:solidFill>
                        <a:schemeClr val="tx1"/>
                      </a:solidFill>
                      <a:prstDash val="solid"/>
                      <a:round/>
                      <a:headEnd type="none" w="med" len="med"/>
                      <a:tailEnd type="none" w="med" len="med"/>
                    </a:lnT>
                  </a:tcPr>
                </a:tc>
                <a:tc>
                  <a:txBody>
                    <a:bodyPr/>
                    <a:lstStyle/>
                    <a:p>
                      <a:pPr algn="ctr">
                        <a:lnSpc>
                          <a:spcPts val="1800"/>
                        </a:lnSpc>
                        <a:spcAft>
                          <a:spcPts val="0"/>
                        </a:spcAft>
                      </a:pPr>
                      <a:r>
                        <a:rPr lang="ja-JP" altLang="en-US" sz="1800" kern="100" dirty="0" smtClean="0">
                          <a:effectLst/>
                          <a:latin typeface="Meiryo UI" panose="020B0604030504040204" pitchFamily="50" charset="-128"/>
                          <a:ea typeface="Meiryo UI" panose="020B0604030504040204" pitchFamily="50" charset="-128"/>
                          <a:cs typeface="Meiryo UI" panose="020B0604030504040204" pitchFamily="50" charset="-128"/>
                        </a:rPr>
                        <a:t>達成率</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664460">
                <a:tc rowSpan="3">
                  <a:txBody>
                    <a:bodyPr/>
                    <a:lstStyle/>
                    <a:p>
                      <a:pPr marL="71755" marR="71755" algn="ctr">
                        <a:lnSpc>
                          <a:spcPts val="18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供給力の増加</a:t>
                      </a:r>
                    </a:p>
                  </a:txBody>
                  <a:tcPr marL="62062" marR="62062" marT="0" marB="0" vert="eaVert" anchor="ctr">
                    <a:lnL w="12700" cap="flat" cmpd="sng" algn="ctr">
                      <a:solidFill>
                        <a:schemeClr val="tx1"/>
                      </a:solidFill>
                      <a:prstDash val="solid"/>
                      <a:round/>
                      <a:headEnd type="none" w="med" len="med"/>
                      <a:tailEnd type="none" w="med" len="med"/>
                    </a:lnL>
                  </a:tcPr>
                </a:tc>
                <a:tc>
                  <a:txBody>
                    <a:bodyPr/>
                    <a:lstStyle/>
                    <a:p>
                      <a:pPr algn="just">
                        <a:lnSpc>
                          <a:spcPts val="1800"/>
                        </a:lnSpc>
                        <a:spcAft>
                          <a:spcPts val="0"/>
                        </a:spcAft>
                      </a:pP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太陽光</a:t>
                      </a:r>
                      <a:r>
                        <a:rPr lang="ja-JP" sz="1800" b="0" kern="100" dirty="0" smtClean="0">
                          <a:effectLst/>
                          <a:latin typeface="Meiryo UI" panose="020B0604030504040204" pitchFamily="50" charset="-128"/>
                          <a:ea typeface="Meiryo UI" panose="020B0604030504040204" pitchFamily="50" charset="-128"/>
                          <a:cs typeface="Meiryo UI" panose="020B0604030504040204" pitchFamily="50" charset="-128"/>
                        </a:rPr>
                        <a:t>発電</a:t>
                      </a:r>
                      <a:r>
                        <a:rPr lang="ja-JP" alt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sz="1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2000" b="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en-US" sz="2000" b="0" kern="100" dirty="0" smtClean="0">
                          <a:effectLst/>
                          <a:latin typeface="Meiryo UI" panose="020B0604030504040204" pitchFamily="50" charset="-128"/>
                          <a:ea typeface="Meiryo UI" panose="020B0604030504040204" pitchFamily="50" charset="-128"/>
                          <a:cs typeface="Meiryo UI" panose="020B0604030504040204" pitchFamily="50" charset="-128"/>
                        </a:rPr>
                        <a:t>0</a:t>
                      </a:r>
                      <a:r>
                        <a:rPr lang="ja-JP" sz="20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alt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約</a:t>
                      </a:r>
                      <a:r>
                        <a:rPr 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115</a:t>
                      </a: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kW)</a:t>
                      </a:r>
                      <a:r>
                        <a:rPr lang="ja-JP" sz="1800" b="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8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+72.3</a:t>
                      </a:r>
                      <a:r>
                        <a:rPr 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97.2</a:t>
                      </a:r>
                      <a:r>
                        <a:rPr 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r>
                        <a:rPr lang="ja-JP" alt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80.3</a:t>
                      </a:r>
                      <a:r>
                        <a:rPr lang="ja-JP"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664460">
                <a:tc vMerge="1">
                  <a:txBody>
                    <a:bodyPr/>
                    <a:lstStyle/>
                    <a:p>
                      <a:endParaRPr kumimoji="1" lang="ja-JP" altLang="en-US"/>
                    </a:p>
                  </a:txBody>
                  <a:tcPr/>
                </a:tc>
                <a:tc>
                  <a:txBody>
                    <a:bodyPr/>
                    <a:lstStyle/>
                    <a:p>
                      <a:pPr algn="just">
                        <a:lnSpc>
                          <a:spcPts val="1800"/>
                        </a:lnSpc>
                        <a:spcAft>
                          <a:spcPts val="0"/>
                        </a:spcAft>
                      </a:pP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分散型電源</a:t>
                      </a:r>
                    </a:p>
                    <a:p>
                      <a:pPr algn="just">
                        <a:lnSpc>
                          <a:spcPts val="1800"/>
                        </a:lnSpc>
                        <a:spcAft>
                          <a:spcPts val="0"/>
                        </a:spcAft>
                      </a:pP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（コージェネレーション等）</a:t>
                      </a:r>
                    </a:p>
                  </a:txBody>
                  <a:tcPr marL="62062" marR="62062" marT="0" marB="0" anchor="ctr"/>
                </a:tc>
                <a:tc>
                  <a:txBody>
                    <a:bodyPr/>
                    <a:lstStyle/>
                    <a:p>
                      <a:pPr algn="ctr">
                        <a:lnSpc>
                          <a:spcPts val="1800"/>
                        </a:lnSpc>
                        <a:spcAft>
                          <a:spcPts val="0"/>
                        </a:spcAft>
                      </a:pP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+30</a:t>
                      </a:r>
                      <a:r>
                        <a:rPr lang="ja-JP" sz="20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alt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約</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8</a:t>
                      </a:r>
                      <a:r>
                        <a:rPr lang="en-US" altLang="ja-JP" sz="1800" b="0" kern="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sz="1800" b="0" kern="0" dirty="0" smtClean="0">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0" dirty="0">
                          <a:effectLst/>
                          <a:latin typeface="Meiryo UI" panose="020B0604030504040204" pitchFamily="50" charset="-128"/>
                          <a:ea typeface="Meiryo UI" panose="020B0604030504040204" pitchFamily="50" charset="-128"/>
                          <a:cs typeface="Meiryo UI" panose="020B0604030504040204" pitchFamily="50" charset="-128"/>
                        </a:rPr>
                        <a:t>kW</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800" b="0" kern="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57.7</a:t>
                      </a:r>
                      <a:r>
                        <a:rPr 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r>
                        <a:rPr lang="ja-JP" alt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a:t>
                      </a:r>
                      <a:r>
                        <a:rPr lang="ja-JP"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664460">
                <a:tc vMerge="1">
                  <a:txBody>
                    <a:bodyPr/>
                    <a:lstStyle/>
                    <a:p>
                      <a:endParaRPr kumimoji="1" lang="ja-JP" altLang="en-US"/>
                    </a:p>
                  </a:txBody>
                  <a:tcPr/>
                </a:tc>
                <a:tc>
                  <a:txBody>
                    <a:bodyPr/>
                    <a:lstStyle/>
                    <a:p>
                      <a:pPr algn="just">
                        <a:lnSpc>
                          <a:spcPts val="1800"/>
                        </a:lnSpc>
                        <a:spcAft>
                          <a:spcPts val="0"/>
                        </a:spcAft>
                      </a:pP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廃棄物発電等</a:t>
                      </a:r>
                    </a:p>
                  </a:txBody>
                  <a:tcPr marL="62062" marR="62062" marT="0" marB="0" anchor="ctr"/>
                </a:tc>
                <a:tc>
                  <a:txBody>
                    <a:bodyPr/>
                    <a:lstStyle/>
                    <a:p>
                      <a:pPr algn="ctr">
                        <a:lnSpc>
                          <a:spcPts val="1800"/>
                        </a:lnSpc>
                        <a:spcAft>
                          <a:spcPts val="0"/>
                        </a:spcAft>
                      </a:pP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+5</a:t>
                      </a:r>
                      <a:r>
                        <a:rPr lang="ja-JP" sz="20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alt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約</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800" b="0" kern="0" dirty="0" smtClean="0">
                          <a:effectLst/>
                          <a:latin typeface="Meiryo UI" panose="020B0604030504040204" pitchFamily="50" charset="-128"/>
                          <a:ea typeface="Meiryo UI" panose="020B0604030504040204" pitchFamily="50" charset="-128"/>
                          <a:cs typeface="Meiryo UI" panose="020B0604030504040204" pitchFamily="50" charset="-128"/>
                        </a:rPr>
                        <a:t>8</a:t>
                      </a:r>
                      <a:r>
                        <a:rPr lang="ja-JP" sz="1800" b="0" kern="0" dirty="0" smtClean="0">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0" dirty="0">
                          <a:effectLst/>
                          <a:latin typeface="Meiryo UI" panose="020B0604030504040204" pitchFamily="50" charset="-128"/>
                          <a:ea typeface="Meiryo UI" panose="020B0604030504040204" pitchFamily="50" charset="-128"/>
                          <a:cs typeface="Meiryo UI" panose="020B0604030504040204" pitchFamily="50" charset="-128"/>
                        </a:rPr>
                        <a:t>kW</a:t>
                      </a:r>
                      <a:r>
                        <a:rPr lang="en-US" sz="1800" b="0"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a:t>
                      </a:r>
                      <a:r>
                        <a:rPr 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800"/>
                        </a:lnSpc>
                        <a:spcAft>
                          <a:spcPts val="0"/>
                        </a:spcAft>
                      </a:pPr>
                      <a:r>
                        <a:rPr lang="ja-JP"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27.1</a:t>
                      </a:r>
                      <a:r>
                        <a:rPr 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r>
                        <a:rPr lang="ja-JP" sz="18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8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87.8</a:t>
                      </a:r>
                      <a:r>
                        <a:rPr lang="ja-JP"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476294">
                <a:tc rowSpan="2">
                  <a:txBody>
                    <a:bodyPr/>
                    <a:lstStyle/>
                    <a:p>
                      <a:pPr marL="71755" marR="71755" algn="ctr">
                        <a:lnSpc>
                          <a:spcPts val="18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需要の削減</a:t>
                      </a:r>
                    </a:p>
                  </a:txBody>
                  <a:tcPr marL="62062" marR="62062" marT="0" marB="0" vert="eaVert" anchor="ctr">
                    <a:lnL w="12700" cap="flat" cmpd="sng" algn="ctr">
                      <a:solidFill>
                        <a:schemeClr val="tx1"/>
                      </a:solidFill>
                      <a:prstDash val="solid"/>
                      <a:round/>
                      <a:headEnd type="none" w="med" len="med"/>
                      <a:tailEnd type="none" w="med" len="med"/>
                    </a:lnL>
                  </a:tcPr>
                </a:tc>
                <a:tc>
                  <a:txBody>
                    <a:bodyPr/>
                    <a:lstStyle/>
                    <a:p>
                      <a:pPr algn="just">
                        <a:lnSpc>
                          <a:spcPts val="1800"/>
                        </a:lnSpc>
                        <a:spcAft>
                          <a:spcPts val="0"/>
                        </a:spcAft>
                      </a:pPr>
                      <a:r>
                        <a:rPr lang="ja-JP" sz="1800" b="0" kern="100" dirty="0">
                          <a:effectLst/>
                          <a:latin typeface="Meiryo UI" panose="020B0604030504040204" pitchFamily="50" charset="-128"/>
                          <a:ea typeface="Meiryo UI" panose="020B0604030504040204" pitchFamily="50" charset="-128"/>
                          <a:cs typeface="Meiryo UI" panose="020B0604030504040204" pitchFamily="50" charset="-128"/>
                        </a:rPr>
                        <a:t>ガス冷暖房等</a:t>
                      </a:r>
                    </a:p>
                  </a:txBody>
                  <a:tcPr marL="62062" marR="62062" marT="0" marB="0" anchor="ctr"/>
                </a:tc>
                <a:tc>
                  <a:txBody>
                    <a:bodyPr/>
                    <a:lstStyle/>
                    <a:p>
                      <a:pPr algn="ctr">
                        <a:lnSpc>
                          <a:spcPts val="1800"/>
                        </a:lnSpc>
                        <a:spcAft>
                          <a:spcPts val="0"/>
                        </a:spcAft>
                      </a:pP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-20</a:t>
                      </a:r>
                      <a:r>
                        <a:rPr lang="ja-JP" sz="20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smtClean="0">
                          <a:effectLst/>
                          <a:latin typeface="Meiryo UI" panose="020B0604030504040204" pitchFamily="50" charset="-128"/>
                          <a:ea typeface="Meiryo UI" panose="020B0604030504040204" pitchFamily="50" charset="-128"/>
                          <a:cs typeface="Meiryo UI" panose="020B0604030504040204" pitchFamily="50" charset="-128"/>
                        </a:rPr>
                        <a:t>kW</a:t>
                      </a: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2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-24.1</a:t>
                      </a:r>
                      <a:r>
                        <a:rPr 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120.5</a:t>
                      </a:r>
                      <a:r>
                        <a:rPr lang="ja-JP"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476294">
                <a:tc vMerge="1">
                  <a:txBody>
                    <a:bodyPr/>
                    <a:lstStyle/>
                    <a:p>
                      <a:endParaRPr kumimoji="1" lang="ja-JP" altLang="en-US"/>
                    </a:p>
                  </a:txBody>
                  <a:tcPr/>
                </a:tc>
                <a:tc>
                  <a:txBody>
                    <a:bodyPr/>
                    <a:lstStyle/>
                    <a:p>
                      <a:pPr algn="just">
                        <a:lnSpc>
                          <a:spcPts val="1800"/>
                        </a:lnSpc>
                        <a:spcAft>
                          <a:spcPts val="0"/>
                        </a:spcAft>
                      </a:pPr>
                      <a:r>
                        <a:rPr lang="ja-JP" altLang="en-US" sz="1800" b="0" kern="100" dirty="0" smtClean="0">
                          <a:effectLst/>
                          <a:latin typeface="Meiryo UI" panose="020B0604030504040204" pitchFamily="50" charset="-128"/>
                          <a:ea typeface="Meiryo UI" panose="020B0604030504040204" pitchFamily="50" charset="-128"/>
                          <a:cs typeface="Meiryo UI" panose="020B0604030504040204" pitchFamily="50" charset="-128"/>
                        </a:rPr>
                        <a:t>ＢＥＭＳ</a:t>
                      </a:r>
                      <a:r>
                        <a:rPr lang="ja-JP" sz="1800" b="0" kern="100" dirty="0" smtClean="0">
                          <a:effectLst/>
                          <a:latin typeface="Meiryo UI" panose="020B0604030504040204" pitchFamily="50" charset="-128"/>
                          <a:ea typeface="Meiryo UI" panose="020B0604030504040204" pitchFamily="50" charset="-128"/>
                          <a:cs typeface="Meiryo UI" panose="020B0604030504040204" pitchFamily="50" charset="-128"/>
                        </a:rPr>
                        <a:t>等</a:t>
                      </a:r>
                      <a:endParaRPr lang="ja-JP" sz="1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-5</a:t>
                      </a:r>
                      <a:r>
                        <a:rPr lang="ja-JP" sz="2000" b="0"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smtClean="0">
                          <a:effectLst/>
                          <a:latin typeface="Meiryo UI" panose="020B0604030504040204" pitchFamily="50" charset="-128"/>
                          <a:ea typeface="Meiryo UI" panose="020B0604030504040204" pitchFamily="50" charset="-128"/>
                          <a:cs typeface="Meiryo UI" panose="020B0604030504040204" pitchFamily="50" charset="-128"/>
                        </a:rPr>
                        <a:t>kW</a:t>
                      </a:r>
                      <a:r>
                        <a:rPr lang="en-US" sz="20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2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r>
                        <a:rPr 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tc>
                <a:tc>
                  <a:txBody>
                    <a:bodyPr/>
                    <a:lstStyle/>
                    <a:p>
                      <a:pPr algn="ctr">
                        <a:lnSpc>
                          <a:spcPts val="1800"/>
                        </a:lnSpc>
                        <a:spcAft>
                          <a:spcPts val="0"/>
                        </a:spcAft>
                      </a:pPr>
                      <a:r>
                        <a:rPr lang="en-US"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103.5</a:t>
                      </a:r>
                      <a:r>
                        <a:rPr lang="ja-JP" altLang="ja-JP" sz="2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560576">
                <a:tc gridSpan="2">
                  <a:txBody>
                    <a:bodyPr/>
                    <a:lstStyle/>
                    <a:p>
                      <a:pPr algn="ctr">
                        <a:lnSpc>
                          <a:spcPts val="1800"/>
                        </a:lnSpc>
                        <a:spcAft>
                          <a:spcPts val="0"/>
                        </a:spcAft>
                      </a:pP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2062" marR="62062"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800"/>
                        </a:lnSpc>
                        <a:spcAft>
                          <a:spcPts val="0"/>
                        </a:spcAft>
                      </a:pPr>
                      <a:r>
                        <a:rPr lang="en-US" sz="2200" b="1" kern="100" dirty="0">
                          <a:effectLst/>
                          <a:latin typeface="Meiryo UI" panose="020B0604030504040204" pitchFamily="50" charset="-128"/>
                          <a:ea typeface="Meiryo UI" panose="020B0604030504040204" pitchFamily="50" charset="-128"/>
                          <a:cs typeface="Meiryo UI" panose="020B0604030504040204" pitchFamily="50" charset="-128"/>
                        </a:rPr>
                        <a:t>+150</a:t>
                      </a:r>
                      <a:r>
                        <a:rPr lang="ja-JP" sz="2200" b="1" kern="100" dirty="0">
                          <a:effectLst/>
                          <a:latin typeface="Meiryo UI" panose="020B0604030504040204" pitchFamily="50" charset="-128"/>
                          <a:ea typeface="Meiryo UI" panose="020B0604030504040204" pitchFamily="50" charset="-128"/>
                          <a:cs typeface="Meiryo UI" panose="020B0604030504040204" pitchFamily="50" charset="-128"/>
                        </a:rPr>
                        <a:t>万</a:t>
                      </a:r>
                      <a:r>
                        <a:rPr lang="en-US" sz="2200" b="1" kern="100" dirty="0" smtClean="0">
                          <a:effectLst/>
                          <a:latin typeface="Meiryo UI" panose="020B0604030504040204" pitchFamily="50" charset="-128"/>
                          <a:ea typeface="Meiryo UI" panose="020B0604030504040204" pitchFamily="50" charset="-128"/>
                          <a:cs typeface="Meiryo UI" panose="020B0604030504040204" pitchFamily="50" charset="-128"/>
                        </a:rPr>
                        <a:t>k</a:t>
                      </a:r>
                      <a:r>
                        <a:rPr lang="en-US" altLang="ja-JP" sz="2200" b="1" kern="100" dirty="0" smtClean="0">
                          <a:effectLst/>
                          <a:latin typeface="Meiryo UI" panose="020B0604030504040204" pitchFamily="50" charset="-128"/>
                          <a:ea typeface="Meiryo UI" panose="020B0604030504040204" pitchFamily="50" charset="-128"/>
                          <a:cs typeface="Meiryo UI" panose="020B0604030504040204" pitchFamily="50" charset="-128"/>
                        </a:rPr>
                        <a:t>W</a:t>
                      </a:r>
                      <a:endParaRPr lang="ja-JP" sz="2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B w="12700" cap="flat" cmpd="sng" algn="ctr">
                      <a:solidFill>
                        <a:schemeClr val="tx1"/>
                      </a:solidFill>
                      <a:prstDash val="solid"/>
                      <a:round/>
                      <a:headEnd type="none" w="med" len="med"/>
                      <a:tailEnd type="none" w="med" len="med"/>
                    </a:lnB>
                  </a:tcPr>
                </a:tc>
                <a:tc>
                  <a:txBody>
                    <a:bodyPr/>
                    <a:lstStyle/>
                    <a:p>
                      <a:pPr algn="ctr">
                        <a:lnSpc>
                          <a:spcPts val="1800"/>
                        </a:lnSpc>
                        <a:spcAft>
                          <a:spcPts val="0"/>
                        </a:spcAft>
                      </a:pPr>
                      <a:r>
                        <a:rPr lang="en-US" sz="2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+110.1</a:t>
                      </a:r>
                      <a:r>
                        <a:rPr lang="ja-JP" sz="2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a:t>
                      </a:r>
                      <a:r>
                        <a:rPr lang="en-US" sz="2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kW</a:t>
                      </a:r>
                      <a:endParaRPr lang="ja-JP" sz="2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B w="12700" cap="flat" cmpd="sng" algn="ctr">
                      <a:solidFill>
                        <a:schemeClr val="tx1"/>
                      </a:solidFill>
                      <a:prstDash val="solid"/>
                      <a:round/>
                      <a:headEnd type="none" w="med" len="med"/>
                      <a:tailEnd type="none" w="med" len="med"/>
                    </a:lnB>
                  </a:tcPr>
                </a:tc>
                <a:tc>
                  <a:txBody>
                    <a:bodyPr/>
                    <a:lstStyle/>
                    <a:p>
                      <a:pPr algn="ctr">
                        <a:lnSpc>
                          <a:spcPts val="1800"/>
                        </a:lnSpc>
                        <a:spcAft>
                          <a:spcPts val="0"/>
                        </a:spcAft>
                      </a:pPr>
                      <a:r>
                        <a:rPr lang="en-US" altLang="ja-JP" sz="2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73.4</a:t>
                      </a:r>
                      <a:r>
                        <a:rPr lang="ja-JP" altLang="ja-JP" sz="2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062" marR="62062"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３</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35622" y="6298342"/>
            <a:ext cx="5609230" cy="276999"/>
          </a:xfrm>
          <a:prstGeom prst="rect">
            <a:avLst/>
          </a:prstGeom>
          <a:noFill/>
        </p:spPr>
        <p:txBody>
          <a:bodyPr wrap="square" rtlCol="0">
            <a:spAutoFit/>
          </a:body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電力の確保のため、「需要の削減」の符号を「正」として合算</a:t>
            </a:r>
            <a:endParaRPr kumimoji="1" lang="ja-JP" altLang="en-US" sz="1200" b="1" u="sng" dirty="0">
              <a:latin typeface="Meiryo UI" panose="020B0604030504040204" pitchFamily="50" charset="-128"/>
              <a:ea typeface="Meiryo UI" panose="020B0604030504040204" pitchFamily="50" charset="-128"/>
            </a:endParaRPr>
          </a:p>
        </p:txBody>
      </p:sp>
      <p:sp>
        <p:nvSpPr>
          <p:cNvPr id="7" name="角丸四角形 6"/>
          <p:cNvSpPr/>
          <p:nvPr/>
        </p:nvSpPr>
        <p:spPr>
          <a:xfrm>
            <a:off x="65460" y="515460"/>
            <a:ext cx="8846722" cy="1230213"/>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marL="285750" indent="-285750">
              <a:spcAft>
                <a:spcPts val="600"/>
              </a:spcAft>
              <a:buFont typeface="Meiryo UI" panose="020B0604030504040204" pitchFamily="50" charset="-128"/>
              <a:buChar char="○"/>
              <a:defRPr/>
            </a:pPr>
            <a:r>
              <a:rPr lang="en-US" altLang="ja-JP" sz="1600" dirty="0" smtClean="0">
                <a:latin typeface="Meiryo UI" pitchFamily="50" charset="-128"/>
                <a:ea typeface="Meiryo UI" pitchFamily="50" charset="-128"/>
                <a:cs typeface="Meiryo UI" pitchFamily="50" charset="-128"/>
              </a:rPr>
              <a:t>2020</a:t>
            </a:r>
            <a:r>
              <a:rPr lang="ja-JP" altLang="en-US" sz="1600" dirty="0" smtClean="0">
                <a:latin typeface="Meiryo UI" pitchFamily="50" charset="-128"/>
                <a:ea typeface="Meiryo UI" pitchFamily="50" charset="-128"/>
                <a:cs typeface="Meiryo UI" pitchFamily="50" charset="-128"/>
              </a:rPr>
              <a:t>年度までの目標値に対して、</a:t>
            </a:r>
            <a:r>
              <a:rPr lang="en-US" altLang="ja-JP" sz="1600" dirty="0" smtClean="0">
                <a:latin typeface="Meiryo UI" pitchFamily="50" charset="-128"/>
                <a:ea typeface="Meiryo UI" pitchFamily="50" charset="-128"/>
                <a:cs typeface="Meiryo UI" pitchFamily="50" charset="-128"/>
              </a:rPr>
              <a:t>2018</a:t>
            </a:r>
            <a:r>
              <a:rPr lang="ja-JP" altLang="en-US" sz="1600" dirty="0" smtClean="0">
                <a:latin typeface="Meiryo UI" pitchFamily="50" charset="-128"/>
                <a:ea typeface="Meiryo UI" pitchFamily="50" charset="-128"/>
                <a:cs typeface="Meiryo UI" pitchFamily="50" charset="-128"/>
              </a:rPr>
              <a:t>年度</a:t>
            </a:r>
            <a:r>
              <a:rPr lang="ja-JP" altLang="en-US" sz="1600" dirty="0">
                <a:latin typeface="Meiryo UI" pitchFamily="50" charset="-128"/>
                <a:ea typeface="Meiryo UI" pitchFamily="50" charset="-128"/>
                <a:cs typeface="Meiryo UI" pitchFamily="50" charset="-128"/>
              </a:rPr>
              <a:t>末までの６年間で達成率は</a:t>
            </a:r>
            <a:r>
              <a:rPr lang="en-US" altLang="ja-JP" sz="1600" dirty="0">
                <a:latin typeface="Meiryo UI" pitchFamily="50" charset="-128"/>
                <a:ea typeface="Meiryo UI" pitchFamily="50" charset="-128"/>
                <a:cs typeface="Meiryo UI" pitchFamily="50" charset="-128"/>
              </a:rPr>
              <a:t>73.4</a:t>
            </a:r>
            <a:r>
              <a:rPr lang="ja-JP" altLang="en-US" sz="1600" dirty="0" smtClean="0">
                <a:latin typeface="Meiryo UI" pitchFamily="50" charset="-128"/>
                <a:ea typeface="Meiryo UI" pitchFamily="50" charset="-128"/>
                <a:cs typeface="Meiryo UI" pitchFamily="50" charset="-128"/>
              </a:rPr>
              <a:t>％。</a:t>
            </a:r>
            <a:endParaRPr lang="en-US" altLang="ja-JP" sz="1600" dirty="0" smtClean="0">
              <a:latin typeface="Meiryo UI" pitchFamily="50" charset="-128"/>
              <a:ea typeface="Meiryo UI" pitchFamily="50" charset="-128"/>
              <a:cs typeface="Meiryo UI" pitchFamily="50" charset="-128"/>
            </a:endParaRPr>
          </a:p>
          <a:p>
            <a:pPr marL="285750" indent="-285750">
              <a:spcAft>
                <a:spcPts val="600"/>
              </a:spcAft>
              <a:buFont typeface="Meiryo UI" panose="020B0604030504040204" pitchFamily="50" charset="-128"/>
              <a:buChar char="○"/>
              <a:defRPr/>
            </a:pPr>
            <a:r>
              <a:rPr lang="ja-JP" altLang="en-US" sz="1600" dirty="0" smtClean="0">
                <a:latin typeface="Meiryo UI" pitchFamily="50" charset="-128"/>
                <a:ea typeface="Meiryo UI" pitchFamily="50" charset="-128"/>
                <a:cs typeface="Meiryo UI" pitchFamily="50" charset="-128"/>
              </a:rPr>
              <a:t>これまでは、ほぼ</a:t>
            </a:r>
            <a:r>
              <a:rPr lang="ja-JP" altLang="en-US" sz="1600" dirty="0">
                <a:latin typeface="Meiryo UI" pitchFamily="50" charset="-128"/>
                <a:ea typeface="Meiryo UI" pitchFamily="50" charset="-128"/>
                <a:cs typeface="Meiryo UI" pitchFamily="50" charset="-128"/>
              </a:rPr>
              <a:t>順調</a:t>
            </a:r>
            <a:r>
              <a:rPr lang="ja-JP" altLang="en-US" sz="1600" dirty="0" smtClean="0">
                <a:latin typeface="Meiryo UI" pitchFamily="50" charset="-128"/>
                <a:ea typeface="Meiryo UI" pitchFamily="50" charset="-128"/>
                <a:cs typeface="Meiryo UI" pitchFamily="50" charset="-128"/>
              </a:rPr>
              <a:t>に</a:t>
            </a:r>
            <a:r>
              <a:rPr lang="ja-JP" altLang="en-US" sz="1600" dirty="0">
                <a:latin typeface="Meiryo UI" pitchFamily="50" charset="-128"/>
                <a:ea typeface="Meiryo UI" pitchFamily="50" charset="-128"/>
                <a:cs typeface="Meiryo UI" pitchFamily="50" charset="-128"/>
              </a:rPr>
              <a:t>推移</a:t>
            </a:r>
            <a:r>
              <a:rPr lang="ja-JP" altLang="en-US" sz="1600" dirty="0" smtClean="0">
                <a:latin typeface="Meiryo UI" pitchFamily="50" charset="-128"/>
                <a:ea typeface="Meiryo UI" pitchFamily="50" charset="-128"/>
                <a:cs typeface="Meiryo UI" pitchFamily="50" charset="-128"/>
              </a:rPr>
              <a:t>して</a:t>
            </a:r>
            <a:r>
              <a:rPr lang="ja-JP" altLang="en-US" sz="1600" dirty="0">
                <a:latin typeface="Meiryo UI" pitchFamily="50" charset="-128"/>
                <a:ea typeface="Meiryo UI" pitchFamily="50" charset="-128"/>
                <a:cs typeface="Meiryo UI" pitchFamily="50" charset="-128"/>
              </a:rPr>
              <a:t>きたが、太陽光発電について</a:t>
            </a:r>
            <a:r>
              <a:rPr lang="ja-JP" altLang="en-US" sz="1600" dirty="0" smtClean="0">
                <a:latin typeface="Meiryo UI" pitchFamily="50" charset="-128"/>
                <a:ea typeface="Meiryo UI" pitchFamily="50" charset="-128"/>
                <a:cs typeface="Meiryo UI" pitchFamily="50" charset="-128"/>
              </a:rPr>
              <a:t>、導入</a:t>
            </a:r>
            <a:r>
              <a:rPr lang="ja-JP" altLang="en-US" sz="1600" dirty="0">
                <a:latin typeface="Meiryo UI" pitchFamily="50" charset="-128"/>
                <a:ea typeface="Meiryo UI" pitchFamily="50" charset="-128"/>
                <a:cs typeface="Meiryo UI" pitchFamily="50" charset="-128"/>
              </a:rPr>
              <a:t>拡大を強力に後押ししてきた、再生可能エネルギーの固定価格買取（</a:t>
            </a:r>
            <a:r>
              <a:rPr lang="en-US" altLang="ja-JP" sz="1600" dirty="0">
                <a:latin typeface="Meiryo UI" pitchFamily="50" charset="-128"/>
                <a:ea typeface="Meiryo UI" pitchFamily="50" charset="-128"/>
                <a:cs typeface="Meiryo UI" pitchFamily="50" charset="-128"/>
              </a:rPr>
              <a:t>FIT</a:t>
            </a:r>
            <a:r>
              <a:rPr lang="ja-JP" altLang="en-US" sz="1600" dirty="0">
                <a:latin typeface="Meiryo UI" pitchFamily="50" charset="-128"/>
                <a:ea typeface="Meiryo UI" pitchFamily="50" charset="-128"/>
                <a:cs typeface="Meiryo UI" pitchFamily="50" charset="-128"/>
              </a:rPr>
              <a:t>）制度における調達価格が年々低下していることに合わせ</a:t>
            </a:r>
            <a:r>
              <a:rPr lang="ja-JP" altLang="en-US" sz="1600" dirty="0" smtClean="0">
                <a:latin typeface="Meiryo UI" pitchFamily="50" charset="-128"/>
                <a:ea typeface="Meiryo UI" pitchFamily="50" charset="-128"/>
                <a:cs typeface="Meiryo UI" pitchFamily="50" charset="-128"/>
              </a:rPr>
              <a:t>、府域</a:t>
            </a:r>
            <a:r>
              <a:rPr lang="ja-JP" altLang="en-US" sz="1600" dirty="0">
                <a:latin typeface="Meiryo UI" pitchFamily="50" charset="-128"/>
                <a:ea typeface="Meiryo UI" pitchFamily="50" charset="-128"/>
                <a:cs typeface="Meiryo UI" pitchFamily="50" charset="-128"/>
              </a:rPr>
              <a:t>における</a:t>
            </a:r>
            <a:r>
              <a:rPr lang="ja-JP" altLang="en-US" sz="1600" dirty="0" smtClean="0">
                <a:latin typeface="Meiryo UI" pitchFamily="50" charset="-128"/>
                <a:ea typeface="Meiryo UI" pitchFamily="50" charset="-128"/>
                <a:cs typeface="Meiryo UI" pitchFamily="50" charset="-128"/>
              </a:rPr>
              <a:t>導入量が</a:t>
            </a:r>
            <a:r>
              <a:rPr lang="ja-JP" altLang="en-US" sz="1600" dirty="0">
                <a:latin typeface="Meiryo UI" pitchFamily="50" charset="-128"/>
                <a:ea typeface="Meiryo UI" pitchFamily="50" charset="-128"/>
                <a:cs typeface="Meiryo UI" pitchFamily="50" charset="-128"/>
              </a:rPr>
              <a:t>鈍化傾向に</a:t>
            </a:r>
            <a:r>
              <a:rPr lang="ja-JP" altLang="en-US" sz="1600" dirty="0" smtClean="0">
                <a:latin typeface="Meiryo UI" pitchFamily="50" charset="-128"/>
                <a:ea typeface="Meiryo UI" pitchFamily="50" charset="-128"/>
                <a:cs typeface="Meiryo UI" pitchFamily="50" charset="-128"/>
              </a:rPr>
              <a:t>ある。</a:t>
            </a:r>
            <a:endParaRPr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68307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35279" y="1517817"/>
            <a:ext cx="8473440" cy="251460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（参考）全国の太陽光発電の導入量と最大需要電力</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４</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7" name="角丸四角形 6"/>
          <p:cNvSpPr/>
          <p:nvPr/>
        </p:nvSpPr>
        <p:spPr>
          <a:xfrm>
            <a:off x="65460" y="515462"/>
            <a:ext cx="8846722" cy="914094"/>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marL="285750" indent="-285750">
              <a:spcAft>
                <a:spcPts val="600"/>
              </a:spcAft>
              <a:buFont typeface="Meiryo UI" panose="020B0604030504040204" pitchFamily="50" charset="-128"/>
              <a:buChar char="○"/>
              <a:defRPr/>
            </a:pPr>
            <a:r>
              <a:rPr lang="ja-JP" altLang="en-US" sz="1600" dirty="0" smtClean="0">
                <a:latin typeface="Meiryo UI" pitchFamily="50" charset="-128"/>
                <a:ea typeface="Meiryo UI" pitchFamily="50" charset="-128"/>
                <a:cs typeface="Meiryo UI" pitchFamily="50" charset="-128"/>
              </a:rPr>
              <a:t>全国の太陽光発電の導入量については、</a:t>
            </a:r>
            <a:r>
              <a:rPr lang="en-US" altLang="ja-JP" sz="1600" dirty="0" smtClean="0">
                <a:latin typeface="Meiryo UI" pitchFamily="50" charset="-128"/>
                <a:ea typeface="Meiryo UI" pitchFamily="50" charset="-128"/>
                <a:cs typeface="Meiryo UI" pitchFamily="50" charset="-128"/>
              </a:rPr>
              <a:t>2012</a:t>
            </a:r>
            <a:r>
              <a:rPr lang="ja-JP" altLang="en-US" sz="1600" dirty="0" smtClean="0">
                <a:latin typeface="Meiryo UI" pitchFamily="50" charset="-128"/>
                <a:ea typeface="Meiryo UI" pitchFamily="50" charset="-128"/>
                <a:cs typeface="Meiryo UI" pitchFamily="50" charset="-128"/>
              </a:rPr>
              <a:t>年度の</a:t>
            </a:r>
            <a:r>
              <a:rPr lang="en-US" altLang="ja-JP" sz="1600" dirty="0" smtClean="0">
                <a:latin typeface="Meiryo UI" pitchFamily="50" charset="-128"/>
                <a:ea typeface="Meiryo UI" pitchFamily="50" charset="-128"/>
                <a:cs typeface="Meiryo UI" pitchFamily="50" charset="-128"/>
              </a:rPr>
              <a:t>FIT</a:t>
            </a:r>
            <a:r>
              <a:rPr lang="ja-JP" altLang="en-US" sz="1600" dirty="0" smtClean="0">
                <a:latin typeface="Meiryo UI" pitchFamily="50" charset="-128"/>
                <a:ea typeface="Meiryo UI" pitchFamily="50" charset="-128"/>
                <a:cs typeface="Meiryo UI" pitchFamily="50" charset="-128"/>
              </a:rPr>
              <a:t>制度導入後は急激に増加し、その後は鈍化傾向にある。</a:t>
            </a:r>
            <a:endParaRPr lang="en-US" altLang="ja-JP" sz="1600" dirty="0" smtClean="0">
              <a:latin typeface="Meiryo UI" pitchFamily="50" charset="-128"/>
              <a:ea typeface="Meiryo UI" pitchFamily="50" charset="-128"/>
              <a:cs typeface="Meiryo UI" pitchFamily="50" charset="-128"/>
            </a:endParaRPr>
          </a:p>
          <a:p>
            <a:pPr marL="285750" indent="-285750">
              <a:spcAft>
                <a:spcPts val="600"/>
              </a:spcAft>
              <a:buFont typeface="Meiryo UI" panose="020B0604030504040204" pitchFamily="50" charset="-128"/>
              <a:buChar char="○"/>
              <a:defRPr/>
            </a:pPr>
            <a:r>
              <a:rPr lang="ja-JP" altLang="en-US" sz="1600" dirty="0">
                <a:latin typeface="Meiryo UI" pitchFamily="50" charset="-128"/>
                <a:ea typeface="Meiryo UI" pitchFamily="50" charset="-128"/>
                <a:cs typeface="Meiryo UI" pitchFamily="50" charset="-128"/>
              </a:rPr>
              <a:t>全国の最大需要電力については、ほぼ横ばい</a:t>
            </a:r>
            <a:r>
              <a:rPr lang="ja-JP" altLang="en-US" sz="1600" dirty="0" smtClean="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2" name="右矢印 1"/>
          <p:cNvSpPr/>
          <p:nvPr/>
        </p:nvSpPr>
        <p:spPr>
          <a:xfrm rot="20731417">
            <a:off x="1520001" y="2388901"/>
            <a:ext cx="3160817" cy="303606"/>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21258105">
            <a:off x="4898784" y="1770423"/>
            <a:ext cx="3099384" cy="276145"/>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3"/>
          <a:stretch>
            <a:fillRect/>
          </a:stretch>
        </p:blipFill>
        <p:spPr>
          <a:xfrm>
            <a:off x="335279" y="4120678"/>
            <a:ext cx="8473440" cy="2667000"/>
          </a:xfrm>
          <a:prstGeom prst="rect">
            <a:avLst/>
          </a:prstGeom>
        </p:spPr>
      </p:pic>
    </p:spTree>
    <p:extLst>
      <p:ext uri="{BB962C8B-B14F-4D97-AF65-F5344CB8AC3E}">
        <p14:creationId xmlns:p14="http://schemas.microsoft.com/office/powerpoint/2010/main" val="3785787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目標値に対する進捗状況（太陽光発電）</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383435" y="630822"/>
            <a:ext cx="6533883"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■太陽光発電の内訳</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2018</a:t>
            </a:r>
            <a:r>
              <a:rPr kumimoji="1" lang="ja-JP" altLang="en-US" sz="2000" b="1" dirty="0" smtClean="0">
                <a:latin typeface="Meiryo UI" panose="020B0604030504040204" pitchFamily="50" charset="-128"/>
                <a:ea typeface="Meiryo UI" panose="020B0604030504040204" pitchFamily="50" charset="-128"/>
              </a:rPr>
              <a:t>年度末時点</a:t>
            </a:r>
            <a:r>
              <a:rPr kumimoji="1" lang="ja-JP" altLang="en-US" sz="2000" b="1" dirty="0">
                <a:latin typeface="Meiryo UI" panose="020B0604030504040204" pitchFamily="50" charset="-128"/>
                <a:ea typeface="Meiryo UI" panose="020B0604030504040204" pitchFamily="50" charset="-128"/>
              </a:rPr>
              <a:t>）</a:t>
            </a:r>
          </a:p>
        </p:txBody>
      </p:sp>
      <p:sp>
        <p:nvSpPr>
          <p:cNvPr id="16" name="テキスト ボックス 15"/>
          <p:cNvSpPr txBox="1"/>
          <p:nvPr/>
        </p:nvSpPr>
        <p:spPr>
          <a:xfrm>
            <a:off x="627793" y="3225027"/>
            <a:ext cx="6045165"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参考</a:t>
            </a:r>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目標値設定の考え方</a:t>
            </a:r>
            <a:endParaRPr kumimoji="1" lang="ja-JP" altLang="en-US" sz="2000" b="1" dirty="0">
              <a:latin typeface="Meiryo UI" panose="020B0604030504040204" pitchFamily="50" charset="-128"/>
              <a:ea typeface="Meiryo UI" panose="020B0604030504040204" pitchFamily="50" charset="-128"/>
            </a:endParaRPr>
          </a:p>
        </p:txBody>
      </p:sp>
      <p:sp>
        <p:nvSpPr>
          <p:cNvPr id="19" name="角丸四角形 18"/>
          <p:cNvSpPr/>
          <p:nvPr/>
        </p:nvSpPr>
        <p:spPr>
          <a:xfrm>
            <a:off x="893010" y="3625137"/>
            <a:ext cx="7746023" cy="2194095"/>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〇住宅用</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プラン策定前の４年間</a:t>
            </a: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2009</a:t>
            </a:r>
            <a:r>
              <a:rPr lang="ja-JP" altLang="en-US" sz="1400" dirty="0" smtClean="0">
                <a:latin typeface="Meiryo UI" pitchFamily="50" charset="-128"/>
                <a:ea typeface="Meiryo UI" pitchFamily="50" charset="-128"/>
                <a:cs typeface="Meiryo UI" pitchFamily="50" charset="-128"/>
              </a:rPr>
              <a:t>年～</a:t>
            </a:r>
            <a:r>
              <a:rPr lang="en-US" altLang="ja-JP" sz="1400" dirty="0" smtClean="0">
                <a:latin typeface="Meiryo UI" pitchFamily="50" charset="-128"/>
                <a:ea typeface="Meiryo UI" pitchFamily="50" charset="-128"/>
                <a:cs typeface="Meiryo UI" pitchFamily="50" charset="-128"/>
              </a:rPr>
              <a:t>2012</a:t>
            </a:r>
            <a:r>
              <a:rPr lang="ja-JP" altLang="en-US" sz="1400" dirty="0" smtClean="0">
                <a:latin typeface="Meiryo UI" pitchFamily="50" charset="-128"/>
                <a:ea typeface="Meiryo UI" pitchFamily="50" charset="-128"/>
                <a:cs typeface="Meiryo UI" pitchFamily="50" charset="-128"/>
              </a:rPr>
              <a:t>年</a:t>
            </a: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の導入実績から、近似式等により推計</a:t>
            </a:r>
            <a:r>
              <a:rPr lang="ja-JP" altLang="en-US" sz="1400" dirty="0">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a:defRPr/>
            </a:pPr>
            <a:endParaRPr lang="en-US" altLang="ja-JP" sz="1400" b="1" dirty="0" smtClean="0">
              <a:latin typeface="Meiryo UI" pitchFamily="50" charset="-128"/>
              <a:ea typeface="Meiryo UI" pitchFamily="50" charset="-128"/>
              <a:cs typeface="Meiryo UI" pitchFamily="50" charset="-128"/>
            </a:endParaRPr>
          </a:p>
          <a:p>
            <a:pPr>
              <a:spcAft>
                <a:spcPts val="600"/>
              </a:spcAft>
              <a:defRPr/>
            </a:pPr>
            <a:r>
              <a:rPr lang="ja-JP" altLang="en-US" sz="1600" b="1" dirty="0" smtClean="0">
                <a:latin typeface="Meiryo UI" pitchFamily="50" charset="-128"/>
                <a:ea typeface="Meiryo UI" pitchFamily="50" charset="-128"/>
                <a:cs typeface="Meiryo UI" pitchFamily="50" charset="-128"/>
              </a:rPr>
              <a:t>〇非住宅用</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メガソーラーを除く</a:t>
            </a:r>
            <a:r>
              <a:rPr lang="ja-JP" altLang="en-US" sz="1600" b="1" dirty="0">
                <a:latin typeface="Meiryo UI" pitchFamily="50" charset="-128"/>
                <a:ea typeface="Meiryo UI" pitchFamily="50" charset="-128"/>
                <a:cs typeface="Meiryo UI" pitchFamily="50" charset="-128"/>
              </a:rPr>
              <a:t>）</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データ</a:t>
            </a:r>
            <a:r>
              <a:rPr lang="en-US" altLang="ja-JP" sz="11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の導入実績及び</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制度の</a:t>
            </a:r>
            <a:r>
              <a:rPr lang="en-US" altLang="ja-JP" sz="1400" dirty="0" smtClean="0">
                <a:latin typeface="Meiryo UI" pitchFamily="50" charset="-128"/>
                <a:ea typeface="Meiryo UI" pitchFamily="50" charset="-128"/>
                <a:cs typeface="Meiryo UI" pitchFamily="50" charset="-128"/>
              </a:rPr>
              <a:t>2012</a:t>
            </a:r>
            <a:r>
              <a:rPr lang="ja-JP" altLang="en-US" sz="1400" dirty="0" smtClean="0">
                <a:latin typeface="Meiryo UI" pitchFamily="50" charset="-128"/>
                <a:ea typeface="Meiryo UI" pitchFamily="50" charset="-128"/>
                <a:cs typeface="Meiryo UI" pitchFamily="50" charset="-128"/>
              </a:rPr>
              <a:t>年度以降の買取価格の低下等を</a:t>
            </a:r>
            <a:r>
              <a:rPr lang="ja-JP" altLang="en-US" sz="1400" dirty="0">
                <a:latin typeface="Meiryo UI" pitchFamily="50" charset="-128"/>
                <a:ea typeface="Meiryo UI" pitchFamily="50" charset="-128"/>
                <a:cs typeface="Meiryo UI" pitchFamily="50" charset="-128"/>
              </a:rPr>
              <a:t>考慮</a:t>
            </a:r>
            <a:r>
              <a:rPr lang="ja-JP" altLang="en-US" sz="1400" dirty="0" smtClean="0">
                <a:latin typeface="Meiryo UI" pitchFamily="50" charset="-128"/>
                <a:ea typeface="Meiryo UI" pitchFamily="50" charset="-128"/>
                <a:cs typeface="Meiryo UI" pitchFamily="50" charset="-128"/>
              </a:rPr>
              <a:t>して推計。</a:t>
            </a:r>
            <a:endParaRPr lang="en-US" altLang="ja-JP" sz="1400" dirty="0" smtClean="0">
              <a:latin typeface="Meiryo UI" pitchFamily="50" charset="-128"/>
              <a:ea typeface="Meiryo UI" pitchFamily="50" charset="-128"/>
              <a:cs typeface="Meiryo UI" pitchFamily="50" charset="-128"/>
            </a:endParaRPr>
          </a:p>
          <a:p>
            <a:pPr>
              <a:defRPr/>
            </a:pPr>
            <a:endParaRPr lang="en-US" altLang="ja-JP" sz="1400" b="1" dirty="0" smtClean="0">
              <a:latin typeface="Meiryo UI" pitchFamily="50" charset="-128"/>
              <a:ea typeface="Meiryo UI" pitchFamily="50" charset="-128"/>
              <a:cs typeface="Meiryo UI" pitchFamily="50" charset="-128"/>
            </a:endParaRPr>
          </a:p>
          <a:p>
            <a:pPr>
              <a:spcAft>
                <a:spcPts val="600"/>
              </a:spcAft>
              <a:defRPr/>
            </a:pPr>
            <a:r>
              <a:rPr lang="ja-JP" altLang="en-US" sz="1600" b="1" dirty="0" smtClean="0">
                <a:latin typeface="Meiryo UI" pitchFamily="50" charset="-128"/>
                <a:ea typeface="Meiryo UI" pitchFamily="50" charset="-128"/>
                <a:cs typeface="Meiryo UI" pitchFamily="50" charset="-128"/>
              </a:rPr>
              <a:t>〇非住宅用（メガソーラー）</a:t>
            </a:r>
            <a:endParaRPr lang="en-US" altLang="ja-JP" sz="1600" b="1" dirty="0" smtClean="0">
              <a:latin typeface="Meiryo UI" pitchFamily="50" charset="-128"/>
              <a:ea typeface="Meiryo UI" pitchFamily="50" charset="-128"/>
              <a:cs typeface="Meiryo UI" pitchFamily="50" charset="-128"/>
            </a:endParaRPr>
          </a:p>
          <a:p>
            <a:pPr>
              <a:spcAft>
                <a:spcPts val="1200"/>
              </a:spcAft>
              <a:defRPr/>
            </a:pPr>
            <a:r>
              <a:rPr lang="ja-JP" altLang="en-US" sz="1400" dirty="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データ</a:t>
            </a:r>
            <a:r>
              <a:rPr lang="en-US" altLang="ja-JP" sz="11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の未稼働案件</a:t>
            </a: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認定量ー導入量</a:t>
            </a: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等から推計。</a:t>
            </a:r>
            <a:endParaRPr lang="en-US" altLang="ja-JP" sz="1400" dirty="0" smtClean="0">
              <a:latin typeface="Meiryo UI" pitchFamily="50" charset="-128"/>
              <a:ea typeface="Meiryo UI" pitchFamily="50" charset="-128"/>
              <a:cs typeface="Meiryo UI" pitchFamily="50" charset="-128"/>
            </a:endParaRPr>
          </a:p>
          <a:p>
            <a:pPr>
              <a:defRPr/>
            </a:pPr>
            <a:r>
              <a:rPr lang="en-US" altLang="ja-JP" sz="1200" dirty="0" smtClean="0">
                <a:latin typeface="Meiryo UI" pitchFamily="50" charset="-128"/>
                <a:ea typeface="Meiryo UI" pitchFamily="50" charset="-128"/>
                <a:cs typeface="Meiryo UI" pitchFamily="50" charset="-128"/>
              </a:rPr>
              <a:t>※FIT</a:t>
            </a:r>
            <a:r>
              <a:rPr lang="ja-JP" altLang="en-US" sz="1200" dirty="0" smtClean="0">
                <a:latin typeface="Meiryo UI" pitchFamily="50" charset="-128"/>
                <a:ea typeface="Meiryo UI" pitchFamily="50" charset="-128"/>
                <a:cs typeface="Meiryo UI" pitchFamily="50" charset="-128"/>
              </a:rPr>
              <a:t>データ：固定価格買取制度の</a:t>
            </a:r>
            <a:r>
              <a:rPr lang="en-US" altLang="ja-JP" sz="1200" dirty="0" smtClean="0">
                <a:latin typeface="Meiryo UI" pitchFamily="50" charset="-128"/>
                <a:ea typeface="Meiryo UI" pitchFamily="50" charset="-128"/>
                <a:cs typeface="Meiryo UI" pitchFamily="50" charset="-128"/>
              </a:rPr>
              <a:t>2012</a:t>
            </a:r>
            <a:r>
              <a:rPr lang="ja-JP" altLang="en-US" sz="1200" dirty="0">
                <a:latin typeface="Meiryo UI" pitchFamily="50" charset="-128"/>
                <a:ea typeface="Meiryo UI" pitchFamily="50" charset="-128"/>
                <a:cs typeface="Meiryo UI" pitchFamily="50" charset="-128"/>
              </a:rPr>
              <a:t>年</a:t>
            </a:r>
            <a:r>
              <a:rPr lang="ja-JP" altLang="en-US" sz="1200" dirty="0" smtClean="0">
                <a:latin typeface="Meiryo UI" pitchFamily="50" charset="-128"/>
                <a:ea typeface="Meiryo UI" pitchFamily="50" charset="-128"/>
                <a:cs typeface="Meiryo UI" pitchFamily="50" charset="-128"/>
              </a:rPr>
              <a:t>７月以降の認定量・導入量の公開データ（経済産業省</a:t>
            </a:r>
            <a:r>
              <a:rPr lang="en-US" altLang="ja-JP" sz="1200" dirty="0" smtClean="0">
                <a:latin typeface="Meiryo UI" pitchFamily="50" charset="-128"/>
                <a:ea typeface="Meiryo UI" pitchFamily="50" charset="-128"/>
                <a:cs typeface="Meiryo UI" pitchFamily="50" charset="-128"/>
              </a:rPr>
              <a:t>HP</a:t>
            </a:r>
            <a:r>
              <a:rPr lang="ja-JP" altLang="en-US" sz="1200" dirty="0" smtClean="0">
                <a:latin typeface="Meiryo UI" pitchFamily="50" charset="-128"/>
                <a:ea typeface="Meiryo UI" pitchFamily="50" charset="-128"/>
                <a:cs typeface="Meiryo UI" pitchFamily="50" charset="-128"/>
              </a:rPr>
              <a:t>）</a:t>
            </a:r>
            <a:endParaRPr lang="en-US" altLang="ja-JP" sz="1200" dirty="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434644012"/>
              </p:ext>
            </p:extLst>
          </p:nvPr>
        </p:nvGraphicFramePr>
        <p:xfrm>
          <a:off x="1141804" y="1073031"/>
          <a:ext cx="6860391" cy="1854200"/>
        </p:xfrm>
        <a:graphic>
          <a:graphicData uri="http://schemas.openxmlformats.org/drawingml/2006/table">
            <a:tbl>
              <a:tblPr firstRow="1" bandRow="1">
                <a:tableStyleId>{5C22544A-7EE6-4342-B048-85BDC9FD1C3A}</a:tableStyleId>
              </a:tblPr>
              <a:tblGrid>
                <a:gridCol w="1927994">
                  <a:extLst>
                    <a:ext uri="{9D8B030D-6E8A-4147-A177-3AD203B41FA5}">
                      <a16:colId xmlns:a16="http://schemas.microsoft.com/office/drawing/2014/main" val="3743041236"/>
                    </a:ext>
                  </a:extLst>
                </a:gridCol>
                <a:gridCol w="1789430">
                  <a:extLst>
                    <a:ext uri="{9D8B030D-6E8A-4147-A177-3AD203B41FA5}">
                      <a16:colId xmlns:a16="http://schemas.microsoft.com/office/drawing/2014/main" val="1021321584"/>
                    </a:ext>
                  </a:extLst>
                </a:gridCol>
                <a:gridCol w="1944710">
                  <a:extLst>
                    <a:ext uri="{9D8B030D-6E8A-4147-A177-3AD203B41FA5}">
                      <a16:colId xmlns:a16="http://schemas.microsoft.com/office/drawing/2014/main" val="1512599064"/>
                    </a:ext>
                  </a:extLst>
                </a:gridCol>
                <a:gridCol w="1198257">
                  <a:extLst>
                    <a:ext uri="{9D8B030D-6E8A-4147-A177-3AD203B41FA5}">
                      <a16:colId xmlns:a16="http://schemas.microsoft.com/office/drawing/2014/main" val="3872657968"/>
                    </a:ext>
                  </a:extLst>
                </a:gridCol>
              </a:tblGrid>
              <a:tr h="741680">
                <a:tc>
                  <a:txBody>
                    <a:bodyPr/>
                    <a:lstStyle/>
                    <a:p>
                      <a:endParaRPr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年度目標</a:t>
                      </a:r>
                    </a:p>
                    <a:p>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(2012</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年度比</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進捗状況</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(2018</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年度末時点</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達成率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97945"/>
                  </a:ext>
                </a:extLst>
              </a:tr>
              <a:tr h="370840">
                <a:tc>
                  <a:txBody>
                    <a:bodyPr/>
                    <a:lstStyle/>
                    <a:p>
                      <a:r>
                        <a:rPr kumimoji="1" lang="ja-JP" altLang="en-US" dirty="0" smtClean="0">
                          <a:latin typeface="Meiryo UI" panose="020B0604030504040204" pitchFamily="50" charset="-128"/>
                          <a:ea typeface="Meiryo UI" panose="020B0604030504040204" pitchFamily="50" charset="-128"/>
                        </a:rPr>
                        <a:t>住宅用</a:t>
                      </a:r>
                      <a:endParaRPr kumimoji="1" lang="ja-JP" altLang="en-US"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62</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21.5</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34.7%</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597515"/>
                  </a:ext>
                </a:extLst>
              </a:tr>
              <a:tr h="370840">
                <a:tc>
                  <a:txBody>
                    <a:bodyPr/>
                    <a:lstStyle/>
                    <a:p>
                      <a:r>
                        <a:rPr kumimoji="1" lang="ja-JP" altLang="en-US" dirty="0" smtClean="0">
                          <a:latin typeface="Meiryo UI" panose="020B0604030504040204" pitchFamily="50" charset="-128"/>
                          <a:ea typeface="Meiryo UI" panose="020B0604030504040204" pitchFamily="50" charset="-128"/>
                        </a:rPr>
                        <a:t>非住宅用</a:t>
                      </a:r>
                      <a:endParaRPr kumimoji="1"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28</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50.8</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181.3</a:t>
                      </a:r>
                      <a:r>
                        <a:rPr kumimoji="1" lang="ja-JP" altLang="en-US" sz="1800" dirty="0" smtClean="0">
                          <a:latin typeface="Meiryo UI" panose="020B0604030504040204" pitchFamily="50" charset="-128"/>
                          <a:ea typeface="Meiryo UI" panose="020B0604030504040204" pitchFamily="50" charset="-12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108259"/>
                  </a:ext>
                </a:extLst>
              </a:tr>
              <a:tr h="370840">
                <a:tc>
                  <a:txBody>
                    <a:bodyPr/>
                    <a:lstStyle/>
                    <a:p>
                      <a:r>
                        <a:rPr kumimoji="1" lang="ja-JP" altLang="en-US" dirty="0" smtClean="0">
                          <a:latin typeface="Meiryo UI" panose="020B0604030504040204" pitchFamily="50" charset="-128"/>
                          <a:ea typeface="Meiryo UI" panose="020B0604030504040204" pitchFamily="50" charset="-128"/>
                        </a:rPr>
                        <a:t>全体</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90</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72.3</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80.3%</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681002"/>
                  </a:ext>
                </a:extLst>
              </a:tr>
            </a:tbl>
          </a:graphicData>
        </a:graphic>
      </p:graphicFrame>
      <p:sp>
        <p:nvSpPr>
          <p:cNvPr id="9"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５</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702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06729" y="2205524"/>
            <a:ext cx="8130540" cy="428244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（太陽光発電</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66415" y="402001"/>
            <a:ext cx="4763162"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■太陽光発電の推移</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102734" y="802111"/>
            <a:ext cx="8938531" cy="952548"/>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〇目標値</a:t>
            </a:r>
            <a:r>
              <a:rPr lang="ja-JP" altLang="en-US" sz="1600" b="1" dirty="0">
                <a:latin typeface="Meiryo UI" pitchFamily="50" charset="-128"/>
                <a:ea typeface="Meiryo UI" pitchFamily="50" charset="-128"/>
                <a:cs typeface="Meiryo UI" pitchFamily="50" charset="-128"/>
              </a:rPr>
              <a:t>に</a:t>
            </a:r>
            <a:r>
              <a:rPr lang="ja-JP" altLang="en-US" sz="1600" b="1" dirty="0" smtClean="0">
                <a:latin typeface="Meiryo UI" pitchFamily="50" charset="-128"/>
                <a:ea typeface="Meiryo UI" pitchFamily="50" charset="-128"/>
                <a:cs typeface="Meiryo UI" pitchFamily="50" charset="-128"/>
              </a:rPr>
              <a:t>ついて</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・住宅用</a:t>
            </a: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制度開始後も累積導入量は増加してきたが、プラン策定時に想定していた増加量を下回っている。</a:t>
            </a:r>
            <a:endParaRPr lang="en-US" altLang="ja-JP" sz="14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・非住宅用</a:t>
            </a: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制度開始後に急激に増加し、プラン</a:t>
            </a:r>
            <a:r>
              <a:rPr lang="ja-JP" altLang="en-US" sz="1400" dirty="0">
                <a:latin typeface="Meiryo UI" pitchFamily="50" charset="-128"/>
                <a:ea typeface="Meiryo UI" pitchFamily="50" charset="-128"/>
                <a:cs typeface="Meiryo UI" pitchFamily="50" charset="-128"/>
              </a:rPr>
              <a:t>策</a:t>
            </a:r>
            <a:r>
              <a:rPr lang="ja-JP" altLang="en-US" sz="1400" dirty="0" smtClean="0">
                <a:latin typeface="Meiryo UI" pitchFamily="50" charset="-128"/>
                <a:ea typeface="Meiryo UI" pitchFamily="50" charset="-128"/>
                <a:cs typeface="Meiryo UI" pitchFamily="50" charset="-128"/>
              </a:rPr>
              <a:t>定時に想定していた増加量を上回っている。</a:t>
            </a:r>
            <a:endParaRPr lang="en-US" altLang="ja-JP" sz="1400" dirty="0" smtClean="0">
              <a:latin typeface="Meiryo UI" pitchFamily="50" charset="-128"/>
              <a:ea typeface="Meiryo UI" pitchFamily="50" charset="-128"/>
              <a:cs typeface="Meiryo UI" pitchFamily="50" charset="-128"/>
            </a:endParaRPr>
          </a:p>
        </p:txBody>
      </p:sp>
      <p:sp>
        <p:nvSpPr>
          <p:cNvPr id="7"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６</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68742" y="6182075"/>
            <a:ext cx="5609230" cy="276999"/>
          </a:xfrm>
          <a:prstGeom prst="rect">
            <a:avLst/>
          </a:prstGeom>
          <a:noFill/>
        </p:spPr>
        <p:txBody>
          <a:bodyPr wrap="square" rtlCol="0">
            <a:spAutoFit/>
          </a:bodyPr>
          <a:lstStyle/>
          <a:p>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プランの基準年（</a:t>
            </a:r>
            <a:r>
              <a:rPr kumimoji="1" lang="en-US" altLang="ja-JP" sz="1200" b="1" u="sng" dirty="0" smtClean="0">
                <a:latin typeface="Meiryo UI" panose="020B0604030504040204" pitchFamily="50" charset="-128"/>
                <a:ea typeface="Meiryo UI" panose="020B0604030504040204" pitchFamily="50" charset="-128"/>
              </a:rPr>
              <a:t>2012</a:t>
            </a:r>
            <a:r>
              <a:rPr kumimoji="1" lang="ja-JP" altLang="en-US" sz="1200" b="1" u="sng" dirty="0" smtClean="0">
                <a:latin typeface="Meiryo UI" panose="020B0604030504040204" pitchFamily="50" charset="-128"/>
                <a:ea typeface="Meiryo UI" panose="020B0604030504040204" pitchFamily="50" charset="-128"/>
              </a:rPr>
              <a:t>年度）からの増加量の推移</a:t>
            </a:r>
            <a:endParaRPr kumimoji="1" lang="ja-JP" altLang="en-US" sz="1200" b="1" u="sng" dirty="0">
              <a:latin typeface="Meiryo UI" panose="020B0604030504040204" pitchFamily="50" charset="-128"/>
              <a:ea typeface="Meiryo UI" panose="020B0604030504040204" pitchFamily="50" charset="-128"/>
            </a:endParaRPr>
          </a:p>
        </p:txBody>
      </p:sp>
      <p:sp>
        <p:nvSpPr>
          <p:cNvPr id="8" name="テキスト ボックス 1"/>
          <p:cNvSpPr txBox="1"/>
          <p:nvPr/>
        </p:nvSpPr>
        <p:spPr>
          <a:xfrm>
            <a:off x="5911403" y="6182075"/>
            <a:ext cx="272763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a:t>
            </a:r>
            <a:r>
              <a:rPr kumimoji="1" lang="en-US" altLang="ja-JP" sz="1200" dirty="0" smtClean="0">
                <a:latin typeface="Meiryo UI" panose="020B0604030504040204" pitchFamily="50" charset="-128"/>
                <a:ea typeface="Meiryo UI" panose="020B0604030504040204" pitchFamily="50" charset="-128"/>
              </a:rPr>
              <a:t>FIT</a:t>
            </a:r>
            <a:r>
              <a:rPr kumimoji="1" lang="ja-JP" altLang="en-US" sz="1200" dirty="0" smtClean="0">
                <a:latin typeface="Meiryo UI" panose="020B0604030504040204" pitchFamily="50" charset="-128"/>
                <a:ea typeface="Meiryo UI" panose="020B0604030504040204" pitchFamily="50" charset="-128"/>
              </a:rPr>
              <a:t>データ等から府</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独自集計</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0381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749872" y="3180004"/>
            <a:ext cx="7360920" cy="3665220"/>
          </a:xfrm>
          <a:prstGeom prst="rect">
            <a:avLst/>
          </a:prstGeom>
        </p:spPr>
      </p:pic>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（太陽光発電</a:t>
            </a:r>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66414" y="402001"/>
            <a:ext cx="5497259"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■太陽光発電の単年度導入量からの考察</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66414" y="802111"/>
            <a:ext cx="9014255" cy="2268635"/>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defRPr/>
            </a:pPr>
            <a:r>
              <a:rPr lang="ja-JP" altLang="en-US" sz="1600" b="1" dirty="0" smtClean="0">
                <a:latin typeface="Meiryo UI" pitchFamily="50" charset="-128"/>
                <a:ea typeface="Meiryo UI" pitchFamily="50" charset="-128"/>
                <a:cs typeface="Meiryo UI" pitchFamily="50" charset="-128"/>
              </a:rPr>
              <a:t>〇住宅用</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余剰電力買取制度</a:t>
            </a: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2009</a:t>
            </a:r>
            <a:r>
              <a:rPr lang="ja-JP" altLang="en-US" sz="1400" dirty="0" smtClean="0">
                <a:latin typeface="Meiryo UI" pitchFamily="50" charset="-128"/>
                <a:ea typeface="Meiryo UI" pitchFamily="50" charset="-128"/>
                <a:cs typeface="Meiryo UI" pitchFamily="50" charset="-128"/>
              </a:rPr>
              <a:t>年</a:t>
            </a:r>
            <a:r>
              <a:rPr lang="en-US" altLang="ja-JP" sz="1400" dirty="0" smtClean="0">
                <a:latin typeface="Meiryo UI" pitchFamily="50" charset="-128"/>
                <a:ea typeface="Meiryo UI" pitchFamily="50" charset="-128"/>
                <a:cs typeface="Meiryo UI" pitchFamily="50" charset="-128"/>
              </a:rPr>
              <a:t>11</a:t>
            </a:r>
            <a:r>
              <a:rPr lang="ja-JP" altLang="en-US" sz="1400" dirty="0" smtClean="0">
                <a:latin typeface="Meiryo UI" pitchFamily="50" charset="-128"/>
                <a:ea typeface="Meiryo UI" pitchFamily="50" charset="-128"/>
                <a:cs typeface="Meiryo UI" pitchFamily="50" charset="-128"/>
              </a:rPr>
              <a:t>月～</a:t>
            </a: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及びその後に移行された固定価格買取（</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）制度</a:t>
            </a: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2012</a:t>
            </a:r>
            <a:r>
              <a:rPr lang="ja-JP" altLang="en-US" sz="1400" dirty="0" smtClean="0">
                <a:latin typeface="Meiryo UI" pitchFamily="50" charset="-128"/>
                <a:ea typeface="Meiryo UI" pitchFamily="50" charset="-128"/>
                <a:cs typeface="Meiryo UI" pitchFamily="50" charset="-128"/>
              </a:rPr>
              <a:t>年７月～）</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により、住宅用太陽光発電の余剰電力を高額で売電できた。また、</a:t>
            </a:r>
            <a:r>
              <a:rPr lang="en-US" altLang="ja-JP" sz="1400" dirty="0" smtClean="0">
                <a:latin typeface="Meiryo UI" pitchFamily="50" charset="-128"/>
                <a:ea typeface="Meiryo UI" pitchFamily="50" charset="-128"/>
                <a:cs typeface="Meiryo UI" pitchFamily="50" charset="-128"/>
              </a:rPr>
              <a:t>2008</a:t>
            </a:r>
            <a:r>
              <a:rPr lang="ja-JP" altLang="en-US" sz="1400" dirty="0" smtClean="0">
                <a:latin typeface="Meiryo UI" pitchFamily="50" charset="-128"/>
                <a:ea typeface="Meiryo UI" pitchFamily="50" charset="-128"/>
                <a:cs typeface="Meiryo UI" pitchFamily="50" charset="-128"/>
              </a:rPr>
              <a:t>年１月～</a:t>
            </a:r>
            <a:r>
              <a:rPr lang="en-US" altLang="ja-JP" sz="1400" dirty="0">
                <a:latin typeface="Meiryo UI" pitchFamily="50" charset="-128"/>
                <a:ea typeface="Meiryo UI" pitchFamily="50" charset="-128"/>
                <a:cs typeface="Meiryo UI" pitchFamily="50" charset="-128"/>
              </a:rPr>
              <a:t>2013</a:t>
            </a:r>
            <a:r>
              <a:rPr lang="ja-JP" altLang="en-US" sz="1400" dirty="0">
                <a:latin typeface="Meiryo UI" pitchFamily="50" charset="-128"/>
                <a:ea typeface="Meiryo UI" pitchFamily="50" charset="-128"/>
                <a:cs typeface="Meiryo UI" pitchFamily="50" charset="-128"/>
              </a:rPr>
              <a:t>年度の</a:t>
            </a:r>
            <a:r>
              <a:rPr lang="ja-JP" altLang="en-US" sz="1400" dirty="0" smtClean="0">
                <a:latin typeface="Meiryo UI" pitchFamily="50" charset="-128"/>
                <a:ea typeface="Meiryo UI" pitchFamily="50" charset="-128"/>
                <a:cs typeface="Meiryo UI" pitchFamily="50" charset="-128"/>
              </a:rPr>
              <a:t>間では、</a:t>
            </a:r>
            <a:r>
              <a:rPr lang="en-US" altLang="ja-JP" sz="1400" dirty="0" smtClean="0">
                <a:latin typeface="Meiryo UI" pitchFamily="50" charset="-128"/>
                <a:ea typeface="Meiryo UI" pitchFamily="50" charset="-128"/>
                <a:cs typeface="Meiryo UI" pitchFamily="50" charset="-128"/>
              </a:rPr>
              <a:t>J-PEC</a:t>
            </a:r>
            <a:r>
              <a:rPr lang="ja-JP" altLang="en-US" sz="1400" dirty="0" smtClean="0">
                <a:latin typeface="Meiryo UI" pitchFamily="50" charset="-128"/>
                <a:ea typeface="Meiryo UI" pitchFamily="50" charset="-128"/>
                <a:cs typeface="Meiryo UI" pitchFamily="50" charset="-128"/>
              </a:rPr>
              <a:t>補助金</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（住宅用太陽光発電の設置に対する国の補助金）があったため、</a:t>
            </a:r>
            <a:r>
              <a:rPr lang="en-US" altLang="ja-JP" sz="1400" dirty="0" smtClean="0">
                <a:latin typeface="Meiryo UI" pitchFamily="50" charset="-128"/>
                <a:ea typeface="Meiryo UI" pitchFamily="50" charset="-128"/>
                <a:cs typeface="Meiryo UI" pitchFamily="50" charset="-128"/>
              </a:rPr>
              <a:t>2009</a:t>
            </a:r>
            <a:r>
              <a:rPr lang="ja-JP" altLang="en-US" sz="1400" dirty="0" smtClean="0">
                <a:latin typeface="Meiryo UI" pitchFamily="50" charset="-128"/>
                <a:ea typeface="Meiryo UI" pitchFamily="50" charset="-128"/>
                <a:cs typeface="Meiryo UI" pitchFamily="50" charset="-128"/>
              </a:rPr>
              <a:t>年度以降から単年度導入量が増加。</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一方</a:t>
            </a: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2014</a:t>
            </a:r>
            <a:r>
              <a:rPr lang="ja-JP" altLang="en-US" sz="1400" dirty="0" smtClean="0">
                <a:latin typeface="Meiryo UI" pitchFamily="50" charset="-128"/>
                <a:ea typeface="Meiryo UI" pitchFamily="50" charset="-128"/>
                <a:cs typeface="Meiryo UI" pitchFamily="50" charset="-128"/>
              </a:rPr>
              <a:t>年度の</a:t>
            </a:r>
            <a:r>
              <a:rPr lang="en-US" altLang="ja-JP" sz="1400" dirty="0" smtClean="0">
                <a:latin typeface="Meiryo UI" pitchFamily="50" charset="-128"/>
                <a:ea typeface="Meiryo UI" pitchFamily="50" charset="-128"/>
                <a:cs typeface="Meiryo UI" pitchFamily="50" charset="-128"/>
              </a:rPr>
              <a:t>J-PEC</a:t>
            </a:r>
            <a:r>
              <a:rPr lang="ja-JP" altLang="en-US" sz="1400" dirty="0">
                <a:latin typeface="Meiryo UI" pitchFamily="50" charset="-128"/>
                <a:ea typeface="Meiryo UI" pitchFamily="50" charset="-128"/>
                <a:cs typeface="Meiryo UI" pitchFamily="50" charset="-128"/>
              </a:rPr>
              <a:t>補助</a:t>
            </a:r>
            <a:r>
              <a:rPr lang="ja-JP" altLang="en-US" sz="1400" dirty="0" smtClean="0">
                <a:latin typeface="Meiryo UI" pitchFamily="50" charset="-128"/>
                <a:ea typeface="Meiryo UI" pitchFamily="50" charset="-128"/>
                <a:cs typeface="Meiryo UI" pitchFamily="50" charset="-128"/>
              </a:rPr>
              <a:t>金の終了や</a:t>
            </a:r>
            <a:r>
              <a:rPr lang="en-US" altLang="ja-JP" sz="1400" dirty="0" smtClean="0">
                <a:latin typeface="Meiryo UI" pitchFamily="50" charset="-128"/>
                <a:ea typeface="Meiryo UI" pitchFamily="50" charset="-128"/>
                <a:cs typeface="Meiryo UI" pitchFamily="50" charset="-128"/>
              </a:rPr>
              <a:t>FIT</a:t>
            </a:r>
            <a:r>
              <a:rPr lang="ja-JP" altLang="en-US" sz="1400" dirty="0" smtClean="0">
                <a:latin typeface="Meiryo UI" pitchFamily="50" charset="-128"/>
                <a:ea typeface="Meiryo UI" pitchFamily="50" charset="-128"/>
                <a:cs typeface="Meiryo UI" pitchFamily="50" charset="-128"/>
              </a:rPr>
              <a:t>制度の買取価格が年々低下していることなどから、</a:t>
            </a:r>
            <a:r>
              <a:rPr lang="en-US" altLang="ja-JP" sz="1400" dirty="0" smtClean="0">
                <a:latin typeface="Meiryo UI" pitchFamily="50" charset="-128"/>
                <a:ea typeface="Meiryo UI" pitchFamily="50" charset="-128"/>
                <a:cs typeface="Meiryo UI" pitchFamily="50" charset="-128"/>
              </a:rPr>
              <a:t>2014</a:t>
            </a:r>
            <a:r>
              <a:rPr lang="ja-JP" altLang="en-US" sz="1400" dirty="0" smtClean="0">
                <a:latin typeface="Meiryo UI" pitchFamily="50" charset="-128"/>
                <a:ea typeface="Meiryo UI" pitchFamily="50" charset="-128"/>
                <a:cs typeface="Meiryo UI" pitchFamily="50" charset="-128"/>
              </a:rPr>
              <a:t>年度以降の</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単年度導入量が減少。</a:t>
            </a:r>
            <a:endParaRPr lang="en-US" altLang="ja-JP" sz="1400" dirty="0" smtClean="0">
              <a:latin typeface="Meiryo UI" pitchFamily="50" charset="-128"/>
              <a:ea typeface="Meiryo UI" pitchFamily="50" charset="-128"/>
              <a:cs typeface="Meiryo UI" pitchFamily="50" charset="-128"/>
            </a:endParaRPr>
          </a:p>
          <a:p>
            <a:pPr>
              <a:defRPr/>
            </a:pPr>
            <a:r>
              <a:rPr lang="ja-JP" altLang="en-US" sz="1600" b="1" dirty="0" smtClean="0">
                <a:latin typeface="Meiryo UI" pitchFamily="50" charset="-128"/>
                <a:ea typeface="Meiryo UI" pitchFamily="50" charset="-128"/>
                <a:cs typeface="Meiryo UI" pitchFamily="50" charset="-128"/>
              </a:rPr>
              <a:t>〇非住宅用</a:t>
            </a:r>
            <a:endParaRPr lang="en-US" altLang="ja-JP" sz="1400" dirty="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余剰電力買取制度から固定価格買取制度への移行後、買取価格がさらに高額になったことや全量売電できるように</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なったことなどによって、単年度導入量が急激に増加。</a:t>
            </a:r>
            <a:endParaRPr lang="en-US" altLang="ja-JP" sz="1600" b="1" dirty="0" smtClean="0">
              <a:latin typeface="Meiryo UI" pitchFamily="50" charset="-128"/>
              <a:ea typeface="Meiryo UI" pitchFamily="50" charset="-128"/>
              <a:cs typeface="Meiryo UI" pitchFamily="50" charset="-128"/>
            </a:endParaRPr>
          </a:p>
        </p:txBody>
      </p:sp>
      <p:sp>
        <p:nvSpPr>
          <p:cNvPr id="17"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７</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
        <p:nvSpPr>
          <p:cNvPr id="19" name="テキスト ボックス 1"/>
          <p:cNvSpPr txBox="1"/>
          <p:nvPr/>
        </p:nvSpPr>
        <p:spPr>
          <a:xfrm>
            <a:off x="4997003" y="6568225"/>
            <a:ext cx="269726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smtClean="0">
                <a:latin typeface="Meiryo UI" panose="020B0604030504040204" pitchFamily="50" charset="-128"/>
                <a:ea typeface="Meiryo UI" panose="020B0604030504040204" pitchFamily="50" charset="-128"/>
              </a:rPr>
              <a:t>引用元：</a:t>
            </a:r>
            <a:r>
              <a:rPr kumimoji="1" lang="en-US" altLang="ja-JP" sz="1200" dirty="0" smtClean="0">
                <a:latin typeface="Meiryo UI" panose="020B0604030504040204" pitchFamily="50" charset="-128"/>
                <a:ea typeface="Meiryo UI" panose="020B0604030504040204" pitchFamily="50" charset="-128"/>
              </a:rPr>
              <a:t>FIT</a:t>
            </a:r>
            <a:r>
              <a:rPr kumimoji="1" lang="ja-JP" altLang="en-US" sz="1200" dirty="0" smtClean="0">
                <a:latin typeface="Meiryo UI" panose="020B0604030504040204" pitchFamily="50" charset="-128"/>
                <a:ea typeface="Meiryo UI" panose="020B0604030504040204" pitchFamily="50" charset="-128"/>
              </a:rPr>
              <a:t>データ等から府が独自集計</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1216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16692"/>
            <a:ext cx="9144000" cy="44745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8206" rIns="68580" bIns="8206">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a:r>
              <a:rPr lang="ja-JP" altLang="en-US" sz="2800" b="1" dirty="0" smtClean="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目標値に対する進捗状況（分散型電源）</a:t>
            </a:r>
            <a:endPar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テキスト ボックス 17"/>
          <p:cNvSpPr txBox="1"/>
          <p:nvPr/>
        </p:nvSpPr>
        <p:spPr>
          <a:xfrm>
            <a:off x="262777" y="447459"/>
            <a:ext cx="8881223"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■分散型電源の内訳</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2018</a:t>
            </a:r>
            <a:r>
              <a:rPr kumimoji="1" lang="ja-JP" altLang="en-US" sz="2000" b="1" dirty="0" smtClean="0">
                <a:latin typeface="Meiryo UI" panose="020B0604030504040204" pitchFamily="50" charset="-128"/>
                <a:ea typeface="Meiryo UI" panose="020B0604030504040204" pitchFamily="50" charset="-128"/>
              </a:rPr>
              <a:t>年度末時点</a:t>
            </a:r>
            <a:r>
              <a:rPr kumimoji="1" lang="ja-JP" altLang="en-US" sz="2000" b="1" dirty="0">
                <a:latin typeface="Meiryo UI" panose="020B0604030504040204" pitchFamily="50" charset="-128"/>
                <a:ea typeface="Meiryo UI" panose="020B0604030504040204" pitchFamily="50" charset="-128"/>
              </a:rPr>
              <a:t>）</a:t>
            </a:r>
          </a:p>
        </p:txBody>
      </p:sp>
      <p:sp>
        <p:nvSpPr>
          <p:cNvPr id="16" name="テキスト ボックス 15"/>
          <p:cNvSpPr txBox="1"/>
          <p:nvPr/>
        </p:nvSpPr>
        <p:spPr>
          <a:xfrm>
            <a:off x="772189" y="3788142"/>
            <a:ext cx="3931199"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参考</a:t>
            </a:r>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目標設定の考え方について</a:t>
            </a:r>
            <a:endParaRPr kumimoji="1" lang="ja-JP" altLang="en-US" sz="2000" b="1" dirty="0">
              <a:latin typeface="Meiryo UI" panose="020B0604030504040204" pitchFamily="50" charset="-128"/>
              <a:ea typeface="Meiryo UI" panose="020B0604030504040204" pitchFamily="50" charset="-128"/>
            </a:endParaRPr>
          </a:p>
        </p:txBody>
      </p:sp>
      <p:sp>
        <p:nvSpPr>
          <p:cNvPr id="19" name="角丸四角形 18"/>
          <p:cNvSpPr/>
          <p:nvPr/>
        </p:nvSpPr>
        <p:spPr>
          <a:xfrm>
            <a:off x="1184487" y="4142954"/>
            <a:ext cx="6775023" cy="2505094"/>
          </a:xfrm>
          <a:prstGeom prst="roundRect">
            <a:avLst>
              <a:gd name="adj" fmla="val 10053"/>
            </a:avLst>
          </a:prstGeom>
        </p:spPr>
        <p:style>
          <a:lnRef idx="2">
            <a:schemeClr val="accent5"/>
          </a:lnRef>
          <a:fillRef idx="1">
            <a:schemeClr val="lt1"/>
          </a:fillRef>
          <a:effectRef idx="0">
            <a:schemeClr val="accent5"/>
          </a:effectRef>
          <a:fontRef idx="minor">
            <a:schemeClr val="dk1"/>
          </a:fontRef>
        </p:style>
        <p:txBody>
          <a:bodyPr anchor="t"/>
          <a:lstStyle/>
          <a:p>
            <a:pPr>
              <a:spcAft>
                <a:spcPts val="600"/>
              </a:spcAft>
              <a:defRPr/>
            </a:pPr>
            <a:r>
              <a:rPr lang="ja-JP" altLang="en-US" sz="1600" b="1" dirty="0" smtClean="0">
                <a:latin typeface="Meiryo UI" pitchFamily="50" charset="-128"/>
                <a:ea typeface="Meiryo UI" pitchFamily="50" charset="-128"/>
                <a:cs typeface="Meiryo UI" pitchFamily="50" charset="-128"/>
              </a:rPr>
              <a:t>〇家庭用コジェネ（エコウィル）</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2012</a:t>
            </a:r>
            <a:r>
              <a:rPr lang="ja-JP" altLang="en-US" sz="1400" dirty="0" smtClean="0">
                <a:latin typeface="Meiryo UI" pitchFamily="50" charset="-128"/>
                <a:ea typeface="Meiryo UI" pitchFamily="50" charset="-128"/>
                <a:cs typeface="Meiryo UI" pitchFamily="50" charset="-128"/>
              </a:rPr>
              <a:t>年度の導入量が引き続き増加すると想定し推計。</a:t>
            </a:r>
            <a:endParaRPr lang="en-US" altLang="ja-JP" sz="1400" dirty="0" smtClean="0">
              <a:latin typeface="Meiryo UI" pitchFamily="50" charset="-128"/>
              <a:ea typeface="Meiryo UI" pitchFamily="50" charset="-128"/>
              <a:cs typeface="Meiryo UI" pitchFamily="50" charset="-128"/>
            </a:endParaRPr>
          </a:p>
          <a:p>
            <a:pPr>
              <a:defRPr/>
            </a:pPr>
            <a:endParaRPr lang="en-US" altLang="ja-JP" sz="1400" b="1" dirty="0" smtClean="0">
              <a:latin typeface="Meiryo UI" pitchFamily="50" charset="-128"/>
              <a:ea typeface="Meiryo UI" pitchFamily="50" charset="-128"/>
              <a:cs typeface="Meiryo UI" pitchFamily="50" charset="-128"/>
            </a:endParaRPr>
          </a:p>
          <a:p>
            <a:pPr>
              <a:spcAft>
                <a:spcPts val="600"/>
              </a:spcAft>
              <a:defRPr/>
            </a:pPr>
            <a:r>
              <a:rPr lang="ja-JP" altLang="en-US" sz="1600" b="1" dirty="0" smtClean="0">
                <a:latin typeface="Meiryo UI" pitchFamily="50" charset="-128"/>
                <a:ea typeface="Meiryo UI" pitchFamily="50" charset="-128"/>
                <a:cs typeface="Meiryo UI" pitchFamily="50" charset="-128"/>
              </a:rPr>
              <a:t>〇家庭用燃料電池（エネファーム）</a:t>
            </a:r>
            <a:endParaRPr lang="en-US" altLang="ja-JP" sz="1600" b="1"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国の</a:t>
            </a:r>
            <a:r>
              <a:rPr lang="en-US" altLang="ja-JP" sz="1400" dirty="0" smtClean="0">
                <a:latin typeface="Meiryo UI" pitchFamily="50" charset="-128"/>
                <a:ea typeface="Meiryo UI" pitchFamily="50" charset="-128"/>
                <a:cs typeface="Meiryo UI" pitchFamily="50" charset="-128"/>
              </a:rPr>
              <a:t>2020</a:t>
            </a:r>
            <a:r>
              <a:rPr lang="ja-JP" altLang="en-US" sz="1400" dirty="0" smtClean="0">
                <a:latin typeface="Meiryo UI" pitchFamily="50" charset="-128"/>
                <a:ea typeface="Meiryo UI" pitchFamily="50" charset="-128"/>
                <a:cs typeface="Meiryo UI" pitchFamily="50" charset="-128"/>
              </a:rPr>
              <a:t>年度の導入目標台数を府の世帯割合で按分し、１台あたりの発電出力を</a:t>
            </a:r>
            <a:endParaRPr lang="en-US" altLang="ja-JP" sz="1400"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積算し推計。</a:t>
            </a:r>
            <a:endParaRPr lang="en-US" altLang="ja-JP" sz="1400" dirty="0" smtClean="0">
              <a:latin typeface="Meiryo UI" pitchFamily="50" charset="-128"/>
              <a:ea typeface="Meiryo UI" pitchFamily="50" charset="-128"/>
              <a:cs typeface="Meiryo UI" pitchFamily="50" charset="-128"/>
            </a:endParaRPr>
          </a:p>
          <a:p>
            <a:pPr>
              <a:defRPr/>
            </a:pPr>
            <a:endParaRPr lang="en-US" altLang="ja-JP" sz="1400" b="1" dirty="0" smtClean="0">
              <a:latin typeface="Meiryo UI" pitchFamily="50" charset="-128"/>
              <a:ea typeface="Meiryo UI" pitchFamily="50" charset="-128"/>
              <a:cs typeface="Meiryo UI" pitchFamily="50" charset="-128"/>
            </a:endParaRPr>
          </a:p>
          <a:p>
            <a:pPr>
              <a:spcAft>
                <a:spcPts val="600"/>
              </a:spcAft>
              <a:defRPr/>
            </a:pPr>
            <a:r>
              <a:rPr lang="ja-JP" altLang="en-US" sz="1600" b="1" dirty="0" smtClean="0">
                <a:latin typeface="Meiryo UI" pitchFamily="50" charset="-128"/>
                <a:ea typeface="Meiryo UI" pitchFamily="50" charset="-128"/>
                <a:cs typeface="Meiryo UI" pitchFamily="50" charset="-128"/>
              </a:rPr>
              <a:t>〇事業用コジェネ</a:t>
            </a:r>
            <a:endParaRPr lang="en-US" altLang="ja-JP" sz="1600" dirty="0" smtClean="0">
              <a:latin typeface="Meiryo UI" pitchFamily="50" charset="-128"/>
              <a:ea typeface="Meiryo UI" pitchFamily="50" charset="-128"/>
              <a:cs typeface="Meiryo UI" pitchFamily="50" charset="-128"/>
            </a:endParaRPr>
          </a:p>
          <a:p>
            <a:pPr>
              <a:defRPr/>
            </a:pPr>
            <a:r>
              <a:rPr lang="ja-JP" altLang="en-US" sz="1400" dirty="0" smtClean="0">
                <a:latin typeface="Meiryo UI" pitchFamily="50" charset="-128"/>
                <a:ea typeface="Meiryo UI" pitchFamily="50" charset="-128"/>
                <a:cs typeface="Meiryo UI" pitchFamily="50" charset="-128"/>
              </a:rPr>
              <a:t>　民間事業者へのヒアリングによる大規模案件等の導入見込みを考慮し推計。</a:t>
            </a:r>
            <a:endParaRPr lang="en-US" altLang="ja-JP" sz="1400" dirty="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669331573"/>
              </p:ext>
            </p:extLst>
          </p:nvPr>
        </p:nvGraphicFramePr>
        <p:xfrm>
          <a:off x="1303016" y="836068"/>
          <a:ext cx="6537967" cy="2763520"/>
        </p:xfrm>
        <a:graphic>
          <a:graphicData uri="http://schemas.openxmlformats.org/drawingml/2006/table">
            <a:tbl>
              <a:tblPr firstRow="1" bandRow="1">
                <a:tableStyleId>{5C22544A-7EE6-4342-B048-85BDC9FD1C3A}</a:tableStyleId>
              </a:tblPr>
              <a:tblGrid>
                <a:gridCol w="1933883">
                  <a:extLst>
                    <a:ext uri="{9D8B030D-6E8A-4147-A177-3AD203B41FA5}">
                      <a16:colId xmlns:a16="http://schemas.microsoft.com/office/drawing/2014/main" val="3743041236"/>
                    </a:ext>
                  </a:extLst>
                </a:gridCol>
                <a:gridCol w="1732547">
                  <a:extLst>
                    <a:ext uri="{9D8B030D-6E8A-4147-A177-3AD203B41FA5}">
                      <a16:colId xmlns:a16="http://schemas.microsoft.com/office/drawing/2014/main" val="1021321584"/>
                    </a:ext>
                  </a:extLst>
                </a:gridCol>
                <a:gridCol w="1796716">
                  <a:extLst>
                    <a:ext uri="{9D8B030D-6E8A-4147-A177-3AD203B41FA5}">
                      <a16:colId xmlns:a16="http://schemas.microsoft.com/office/drawing/2014/main" val="1512599064"/>
                    </a:ext>
                  </a:extLst>
                </a:gridCol>
                <a:gridCol w="1074821">
                  <a:extLst>
                    <a:ext uri="{9D8B030D-6E8A-4147-A177-3AD203B41FA5}">
                      <a16:colId xmlns:a16="http://schemas.microsoft.com/office/drawing/2014/main" val="3872657968"/>
                    </a:ext>
                  </a:extLst>
                </a:gridCol>
              </a:tblGrid>
              <a:tr h="741680">
                <a:tc>
                  <a:txBody>
                    <a:bodyPr/>
                    <a:lstStyle/>
                    <a:p>
                      <a:endParaRPr lang="en-US" altLang="ja-JP"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年度目標</a:t>
                      </a:r>
                    </a:p>
                    <a:p>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(2012</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年度比</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進捗状況</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(2018</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年度末時点</a:t>
                      </a:r>
                      <a:r>
                        <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達成率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97945"/>
                  </a:ext>
                </a:extLst>
              </a:tr>
              <a:tr h="370840">
                <a:tc>
                  <a:txBody>
                    <a:bodyPr/>
                    <a:lstStyle/>
                    <a:p>
                      <a:r>
                        <a:rPr kumimoji="1" lang="ja-JP" altLang="en-US" dirty="0" smtClean="0">
                          <a:latin typeface="Meiryo UI" panose="020B0604030504040204" pitchFamily="50" charset="-128"/>
                          <a:ea typeface="Meiryo UI" panose="020B0604030504040204" pitchFamily="50" charset="-128"/>
                        </a:rPr>
                        <a:t>家庭用コジェネ</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（エコウィル）</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2</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0.4</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19.7%</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597515"/>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家庭用燃料電池</a:t>
                      </a:r>
                      <a:endParaRPr kumimoji="1" lang="en-US" altLang="ja-JP" sz="1800" dirty="0" smtClean="0">
                        <a:latin typeface="Meiryo UI" panose="020B0604030504040204" pitchFamily="50" charset="-128"/>
                        <a:ea typeface="Meiryo UI" panose="020B0604030504040204" pitchFamily="50" charset="-128"/>
                      </a:endParaRPr>
                    </a:p>
                    <a:p>
                      <a:r>
                        <a:rPr kumimoji="1" lang="ja-JP" altLang="en-US" sz="1800" dirty="0" smtClean="0">
                          <a:latin typeface="Meiryo UI" panose="020B0604030504040204" pitchFamily="50" charset="-128"/>
                          <a:ea typeface="Meiryo UI" panose="020B0604030504040204" pitchFamily="50" charset="-128"/>
                        </a:rPr>
                        <a:t>（エネファーム）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7</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2.4</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33.7</a:t>
                      </a:r>
                      <a:r>
                        <a:rPr kumimoji="1" lang="ja-JP" altLang="en-US" sz="1800" dirty="0" smtClean="0">
                          <a:latin typeface="Meiryo UI" panose="020B0604030504040204" pitchFamily="50" charset="-128"/>
                          <a:ea typeface="Meiryo UI" panose="020B0604030504040204" pitchFamily="50" charset="-12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108259"/>
                  </a:ext>
                </a:extLst>
              </a:tr>
              <a:tr h="370840">
                <a:tc>
                  <a:txBody>
                    <a:bodyPr/>
                    <a:lstStyle/>
                    <a:p>
                      <a:r>
                        <a:rPr kumimoji="1" lang="ja-JP" altLang="en-US" dirty="0" smtClean="0">
                          <a:latin typeface="Meiryo UI" panose="020B0604030504040204" pitchFamily="50" charset="-128"/>
                          <a:ea typeface="Meiryo UI" panose="020B0604030504040204" pitchFamily="50" charset="-128"/>
                        </a:rPr>
                        <a:t>事業用コジェネ</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21</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1.5</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7.0%</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4281928"/>
                  </a:ext>
                </a:extLst>
              </a:tr>
              <a:tr h="370840">
                <a:tc>
                  <a:txBody>
                    <a:bodyPr/>
                    <a:lstStyle/>
                    <a:p>
                      <a:r>
                        <a:rPr kumimoji="1" lang="ja-JP" altLang="en-US" dirty="0" smtClean="0">
                          <a:latin typeface="Meiryo UI" panose="020B0604030504040204" pitchFamily="50" charset="-128"/>
                          <a:ea typeface="Meiryo UI" panose="020B0604030504040204" pitchFamily="50" charset="-128"/>
                        </a:rPr>
                        <a:t>全体</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30</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800" dirty="0" smtClean="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4.2</a:t>
                      </a:r>
                      <a:r>
                        <a:rPr kumimoji="1" lang="ja-JP" altLang="en-US" sz="1800" dirty="0" smtClean="0">
                          <a:latin typeface="Meiryo UI" panose="020B0604030504040204" pitchFamily="50" charset="-128"/>
                          <a:ea typeface="Meiryo UI" panose="020B0604030504040204" pitchFamily="50" charset="-128"/>
                        </a:rPr>
                        <a:t>万</a:t>
                      </a:r>
                      <a:r>
                        <a:rPr kumimoji="1" lang="en-US" altLang="ja-JP" sz="1800" dirty="0" smtClean="0">
                          <a:latin typeface="Meiryo UI" panose="020B0604030504040204" pitchFamily="50" charset="-128"/>
                          <a:ea typeface="Meiryo UI" panose="020B0604030504040204" pitchFamily="50" charset="-128"/>
                        </a:rPr>
                        <a:t>kW</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14.0%</a:t>
                      </a:r>
                      <a:endParaRPr kumimoji="1" lang="ja-JP" altLang="en-US" sz="1800" dirty="0" smtClean="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681002"/>
                  </a:ext>
                </a:extLst>
              </a:tr>
            </a:tbl>
          </a:graphicData>
        </a:graphic>
      </p:graphicFrame>
      <p:sp>
        <p:nvSpPr>
          <p:cNvPr id="10" name="円/楕円 30"/>
          <p:cNvSpPr/>
          <p:nvPr/>
        </p:nvSpPr>
        <p:spPr>
          <a:xfrm>
            <a:off x="8639033" y="0"/>
            <a:ext cx="441637" cy="430767"/>
          </a:xfrm>
          <a:prstGeom prst="ellipse">
            <a:avLst/>
          </a:prstGeom>
          <a:solidFill>
            <a:srgbClr val="0070C0"/>
          </a:solidFill>
          <a:ln w="19050"/>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ja-JP" altLang="en-US" b="1" dirty="0">
                <a:solidFill>
                  <a:prstClr val="white"/>
                </a:solidFill>
                <a:latin typeface="Meiryo UI" panose="020B0604030504040204" pitchFamily="50" charset="-128"/>
                <a:ea typeface="Meiryo UI" panose="020B0604030504040204" pitchFamily="50" charset="-128"/>
              </a:rPr>
              <a:t>８</a:t>
            </a:r>
            <a:endParaRPr lang="en-US" altLang="ja-JP" b="1" dirty="0" smtClean="0">
              <a:solidFill>
                <a:prstClr val="white"/>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9862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1561</Words>
  <Application>Microsoft Office PowerPoint</Application>
  <PresentationFormat>画面に合わせる (4:3)</PresentationFormat>
  <Paragraphs>312</Paragraphs>
  <Slides>16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2020-01-28T06:09:53Z</dcterms:created>
  <dcterms:modified xsi:type="dcterms:W3CDTF">2020-01-28T06:11:39Z</dcterms:modified>
</cp:coreProperties>
</file>