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8"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88"/>
          </p14:sldIdLst>
        </p14:section>
      </p14:sectionLst>
    </p:ext>
    <p:ext uri="{EFAFB233-063F-42B5-8137-9DF3F51BA10A}">
      <p15:sldGuideLst xmlns:p15="http://schemas.microsoft.com/office/powerpoint/2012/main">
        <p15:guide id="1" orient="horz" pos="3345" userDrawn="1">
          <p15:clr>
            <a:srgbClr val="A4A3A4"/>
          </p15:clr>
        </p15:guide>
        <p15:guide id="2" pos="47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0" autoAdjust="0"/>
    <p:restoredTop sz="94710" autoAdjust="0"/>
  </p:normalViewPr>
  <p:slideViewPr>
    <p:cSldViewPr snapToGrid="0">
      <p:cViewPr>
        <p:scale>
          <a:sx n="100" d="100"/>
          <a:sy n="100" d="100"/>
        </p:scale>
        <p:origin x="-3102" y="-3012"/>
      </p:cViewPr>
      <p:guideLst>
        <p:guide orient="horz" pos="3345"/>
        <p:guide pos="47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8"/>
            <a:ext cx="2949678" cy="497461"/>
          </a:xfrm>
          <a:prstGeom prst="rect">
            <a:avLst/>
          </a:prstGeom>
        </p:spPr>
        <p:txBody>
          <a:bodyPr vert="horz" lIns="62921" tIns="31461" rIns="62921"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6" y="18"/>
            <a:ext cx="2950765" cy="497461"/>
          </a:xfrm>
          <a:prstGeom prst="rect">
            <a:avLst/>
          </a:prstGeom>
        </p:spPr>
        <p:txBody>
          <a:bodyPr vert="horz" lIns="62921" tIns="31461" rIns="62921" bIns="31461" rtlCol="0"/>
          <a:lstStyle>
            <a:lvl1pPr algn="r">
              <a:defRPr sz="800"/>
            </a:lvl1pPr>
          </a:lstStyle>
          <a:p>
            <a:fld id="{57DB76CF-5E8E-4210-900E-8A81334EBD6C}" type="datetimeFigureOut">
              <a:rPr kumimoji="1" lang="ja-JP" altLang="en-US" smtClean="0"/>
              <a:t>2020/7/3</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62921" tIns="31461" rIns="62921" bIns="31461"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21" tIns="31461" rIns="62921" bIns="3146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21" tIns="31461" rIns="62921"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6" y="9440779"/>
            <a:ext cx="2950765" cy="496363"/>
          </a:xfrm>
          <a:prstGeom prst="rect">
            <a:avLst/>
          </a:prstGeom>
        </p:spPr>
        <p:txBody>
          <a:bodyPr vert="horz" lIns="62921" tIns="31461" rIns="62921" bIns="31461"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80" indent="-287798">
              <a:defRPr kumimoji="1">
                <a:solidFill>
                  <a:schemeClr val="tx1"/>
                </a:solidFill>
                <a:latin typeface="Calibri" pitchFamily="34" charset="0"/>
                <a:ea typeface="ＭＳ Ｐゴシック" charset="-128"/>
              </a:defRPr>
            </a:lvl2pPr>
            <a:lvl3pPr marL="1151198" indent="-230240">
              <a:defRPr kumimoji="1">
                <a:solidFill>
                  <a:schemeClr val="tx1"/>
                </a:solidFill>
                <a:latin typeface="Calibri" pitchFamily="34" charset="0"/>
                <a:ea typeface="ＭＳ Ｐゴシック" charset="-128"/>
              </a:defRPr>
            </a:lvl3pPr>
            <a:lvl4pPr marL="1611673" indent="-230240">
              <a:defRPr kumimoji="1">
                <a:solidFill>
                  <a:schemeClr val="tx1"/>
                </a:solidFill>
                <a:latin typeface="Calibri" pitchFamily="34" charset="0"/>
                <a:ea typeface="ＭＳ Ｐゴシック" charset="-128"/>
              </a:defRPr>
            </a:lvl4pPr>
            <a:lvl5pPr marL="2072153" indent="-230240">
              <a:defRPr kumimoji="1">
                <a:solidFill>
                  <a:schemeClr val="tx1"/>
                </a:solidFill>
                <a:latin typeface="Calibri" pitchFamily="34" charset="0"/>
                <a:ea typeface="ＭＳ Ｐゴシック" charset="-128"/>
              </a:defRPr>
            </a:lvl5pPr>
            <a:lvl6pPr marL="2532636" indent="-230240" fontAlgn="base">
              <a:spcBef>
                <a:spcPct val="0"/>
              </a:spcBef>
              <a:spcAft>
                <a:spcPct val="0"/>
              </a:spcAft>
              <a:defRPr kumimoji="1">
                <a:solidFill>
                  <a:schemeClr val="tx1"/>
                </a:solidFill>
                <a:latin typeface="Calibri" pitchFamily="34" charset="0"/>
                <a:ea typeface="ＭＳ Ｐゴシック" charset="-128"/>
              </a:defRPr>
            </a:lvl6pPr>
            <a:lvl7pPr marL="2993111" indent="-230240" fontAlgn="base">
              <a:spcBef>
                <a:spcPct val="0"/>
              </a:spcBef>
              <a:spcAft>
                <a:spcPct val="0"/>
              </a:spcAft>
              <a:defRPr kumimoji="1">
                <a:solidFill>
                  <a:schemeClr val="tx1"/>
                </a:solidFill>
                <a:latin typeface="Calibri" pitchFamily="34" charset="0"/>
                <a:ea typeface="ＭＳ Ｐゴシック" charset="-128"/>
              </a:defRPr>
            </a:lvl7pPr>
            <a:lvl8pPr marL="3453592" indent="-230240" fontAlgn="base">
              <a:spcBef>
                <a:spcPct val="0"/>
              </a:spcBef>
              <a:spcAft>
                <a:spcPct val="0"/>
              </a:spcAft>
              <a:defRPr kumimoji="1">
                <a:solidFill>
                  <a:schemeClr val="tx1"/>
                </a:solidFill>
                <a:latin typeface="Calibri" pitchFamily="34" charset="0"/>
                <a:ea typeface="ＭＳ Ｐゴシック" charset="-128"/>
              </a:defRPr>
            </a:lvl8pPr>
            <a:lvl9pPr marL="3914069" indent="-23024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59411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2020/7/3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2020/7/3</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7389195" y="990599"/>
            <a:ext cx="7610918" cy="9620249"/>
          </a:xfrm>
          <a:prstGeom prst="roundRect">
            <a:avLst>
              <a:gd name="adj" fmla="val 0"/>
            </a:avLst>
          </a:prstGeom>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spcAft>
                <a:spcPts val="600"/>
              </a:spcAft>
              <a:buFont typeface="Meiryo UI" panose="020B0604030504040204" pitchFamily="50" charset="-128"/>
              <a:buChar char="◯"/>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Meiryo UI" panose="020B0604030504040204" pitchFamily="50" charset="-128"/>
              <a:buChar char="◯"/>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Meiryo UI" panose="020B0604030504040204" pitchFamily="50" charset="-128"/>
              <a:buChar char="◯"/>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府民、民間事業者、市町村、エネルギー供給事業者等の</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関係者が情報を共有しつつ、意見交換を重ねながら、地域におけるエネルギー問題を協議し、それぞれの取組みを促進</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＜会議</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開催実績（</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年度）：全体</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回、事業者・家庭部門</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回、市町村部門</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Wingdings" panose="05000000000000000000" pitchFamily="2" charset="2"/>
              <a:buChar char="Ø"/>
            </a:pPr>
            <a:endParaRPr lang="en-US" altLang="ja-JP" sz="12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府市が共同で設置したエネルギー対策推進の拠点となる「おおさかスマートエネルギーセンター」を運営</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。府民からの相談にワンストップで対応し、中小企業者のサポートや民間事業者のマッチングなど、様々な事業を展開。</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＜創</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エネ、蓄エネ、省エネ対策の相談等対応件数（</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）：年間約</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630</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780</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件程度＞</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Wingdings" panose="05000000000000000000" pitchFamily="2" charset="2"/>
              <a:buChar char="Ø"/>
            </a:pPr>
            <a:endParaRPr lang="en-US" altLang="ja-JP"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大阪府温暖化の防止等に関する条例</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基づき、</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一定規模以上の建築物を新築又は増改築しようとする建築主に対する環境配慮のための計画書の届出等や、エネルギー多量消費事業者に対する温室効果ガスの排出等についての対策計画書の届出等を</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義務付ける制度</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を運用</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建築物の環境配慮制度　</a:t>
            </a:r>
            <a:r>
              <a:rPr lang="zh-TW"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計画書届出件数</a:t>
            </a:r>
            <a:r>
              <a:rPr lang="zh-TW"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485</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r>
              <a:rPr lang="zh-TW"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zh-TW"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の多量消費事業者による報告制度　＜届出事</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業者数：</a:t>
            </a:r>
            <a:r>
              <a:rPr lang="zh-TW"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実績報告書</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870</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社、対策計画書</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571</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大阪府温暖化の防止等に関する条例の一部改正</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等により、</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ピーク対策の促進、エネルギー使用の抑制等に関する情報交換の促進、高効率で環境負荷の少ない火力発電設備の設置促進、省エネルギー基準（外皮基準・一次エネルギー消費量基準）への適合義務化、再生可能エネルギー利用設備の導入の検討義務化等を新たに制度化</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小売</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電気事業者等による報告制度　＜届出事業者数：のべ</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114</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年度（夏・冬）＞　</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年度～電力需給のひっ迫のおそれがなかったため届出を</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求めず</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で環境負荷の少ない火力発電設備の設置に係る届出制度　＜届出件数：</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省エネ基準適合の</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義務化　＜対象届出件数</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：非住宅</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件（うち</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件適合）、</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適合）（</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建築物における太陽光発電等の導入検討</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義務化　＜</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届出件数</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485</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件（うち</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件太陽光</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発電等を導入）（</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太陽光発電施設の地域との共生の推進（「大阪モデル」）</a:t>
            </a:r>
          </a:p>
          <a:p>
            <a:pPr>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Ø"/>
            </a:pP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セミナー</a:t>
            </a: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開催、講演、啓発イベントへの出展、事業者・団体訪問、チラシ</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配布、ホームページでの情報提供など、国や市町村等が実施する各種補助事業等について、府民、事業者等にわかりやすく紹介するとともに、</a:t>
            </a:r>
            <a:r>
              <a:rPr lang="ja-JP" altLang="en-US"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様々な普及啓発を実施</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太陽光パネル設置普及啓発事業　＜登録件数：計</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p>
            <a:pPr marL="355600" indent="-171450">
              <a:buFont typeface="Arial" panose="020B0604020202020204" pitchFamily="34" charset="0"/>
              <a:buChar char="•"/>
            </a:pP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普及啓発事業　＜住宅展示場やセミナーでのチラシ配布：約</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4,000</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宿泊体験事業：計</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施設や民間施設の屋根や遊休地と太陽光発電事業者のマッチング等</a:t>
            </a: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焼却施設における発電及び余熱</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利用、地中熱普及促進事業、下水熱普及促進事業</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BEMS</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普及啓発事業　＜登録事業者数：</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おおさか版イニシャルゼロ省エネ設備改修マッチング事業　＜サポート事業者数：</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社、マッチング件数：</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ガス</a:t>
            </a:r>
            <a:r>
              <a:rPr lang="ja-JP" altLang="en-US"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冷暖房・蓄熱式空調・コージェネレーション等</a:t>
            </a: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の導入促進</a:t>
            </a:r>
          </a:p>
          <a:p>
            <a:pPr marL="171450" lvl="0" indent="-171450">
              <a:spcAft>
                <a:spcPts val="600"/>
              </a:spcAft>
              <a:buFont typeface="Wingdings" panose="05000000000000000000" pitchFamily="2" charset="2"/>
              <a:buChar char="Ø"/>
            </a:pPr>
            <a:endParaRPr lang="en-US" altLang="ja-JP"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buFont typeface="Wingdings" panose="05000000000000000000" pitchFamily="2" charset="2"/>
              <a:buChar char="Ø"/>
            </a:pPr>
            <a:r>
              <a:rPr lang="ja-JP" altLang="en-US" sz="12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a:t>
            </a:r>
            <a:r>
              <a:rPr lang="ja-JP" altLang="en-US"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事業、融資事業等に</a:t>
            </a:r>
            <a:r>
              <a:rPr lang="ja-JP" altLang="en-US" sz="12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、件数は限定的であるが、国庫</a:t>
            </a:r>
            <a:r>
              <a:rPr lang="ja-JP" altLang="en-US" sz="12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や民間の資金も活用して</a:t>
            </a:r>
            <a:r>
              <a:rPr lang="ja-JP" altLang="en-US"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低利ソーラークレジット</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　＜利用件数（</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111</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環境活動を広げる府民共同発電補助</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　＜補助実績（</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indent="-171450">
              <a:buFont typeface="Arial" panose="020B0604020202020204" pitchFamily="34" charset="0"/>
              <a:buChar char="•"/>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創エネ設備及び省エネ機器設置等に係る初期費用軽減のための融資</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　＜融資件数（</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319</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可能エネルギー等導入推進基金事業（</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グリーンニューディール基金</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＜導入実績（</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121</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endPar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Aft>
                <a:spcPts val="600"/>
              </a:spcAft>
              <a:buFont typeface="Wingdings" panose="05000000000000000000" pitchFamily="2" charset="2"/>
              <a:buChar char="Ø"/>
            </a:pPr>
            <a:endParaRPr lang="en-US" altLang="ja-JP"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府・市有施設への導入については、直接的な導入量は限定的であるが、土地や屋根を有効に活用した設置を率先的に推進</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府・市有建築物における</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事業の導入</a:t>
            </a: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・市有</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施設における太陽光発電の導入　＜導入実績：屋根・土地貸し</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35,187kW</a:t>
            </a:r>
            <a:r>
              <a:rPr lang="ja-JP" altLang="en-US" sz="105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12,617kW</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下水</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処理場における消化ガスを活用したバイオマス</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　＜導入実績：</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5,140kW</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上水道</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施設における小水力</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＜導入実績</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26kW</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171450">
              <a:buFont typeface="Arial" panose="020B0604020202020204" pitchFamily="34" charset="0"/>
              <a:buChar char="•"/>
            </a:pP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府・市有施設等の</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化</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7389194" y="743500"/>
            <a:ext cx="3743626" cy="288000"/>
          </a:xfrm>
          <a:prstGeom prst="rect">
            <a:avLst/>
          </a:prstGeom>
          <a:solidFill>
            <a:schemeClr val="accent3">
              <a:lumMod val="50000"/>
            </a:schemeClr>
          </a:solidFill>
          <a:ln w="19050" cap="flat" cmpd="sng" algn="ctr">
            <a:solidFill>
              <a:schemeClr val="accent3">
                <a:lumMod val="50000"/>
              </a:schemeClr>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大阪府・大阪市が実施してきた取組みの振り返り</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42" name="角丸四角形 41"/>
          <p:cNvSpPr/>
          <p:nvPr/>
        </p:nvSpPr>
        <p:spPr>
          <a:xfrm>
            <a:off x="7451408" y="7587189"/>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補助</a:t>
            </a:r>
            <a:r>
              <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融資等</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362105" y="7715300"/>
            <a:ext cx="6298100" cy="2807538"/>
          </a:xfrm>
          <a:prstGeom prst="rect">
            <a:avLst/>
          </a:prstGeom>
        </p:spPr>
      </p:pic>
      <p:sp>
        <p:nvSpPr>
          <p:cNvPr id="37" name="角丸四角形 36"/>
          <p:cNvSpPr/>
          <p:nvPr/>
        </p:nvSpPr>
        <p:spPr>
          <a:xfrm>
            <a:off x="126272" y="6750364"/>
            <a:ext cx="6794786" cy="3860485"/>
          </a:xfrm>
          <a:prstGeom prst="roundRect">
            <a:avLst>
              <a:gd name="adj" fmla="val 2260"/>
            </a:avLst>
          </a:prstGeom>
          <a:noFill/>
          <a:ln w="19050">
            <a:solidFill>
              <a:schemeClr val="accent3">
                <a:lumMod val="75000"/>
              </a:schemeClr>
            </a:solidFill>
            <a:prstDash val="dash"/>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lvl="0">
              <a:spcAft>
                <a:spcPts val="600"/>
              </a:spcAft>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別途、エネルギー消費量の算定方法の変更について検討中</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Aft>
                <a:spcPts val="600"/>
              </a:spcAft>
              <a:buFont typeface="Meiryo UI" panose="020B0604030504040204" pitchFamily="50" charset="-128"/>
              <a:buChar char="◯"/>
            </a:pPr>
            <a:r>
              <a:rPr lang="ja-JP" altLang="en-US" sz="11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府域におけるエネルギー消費量は減少の傾向</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にあり、</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年度と比較して</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38PJ</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Aft>
                <a:spcPts val="600"/>
              </a:spcAft>
              <a:buFont typeface="Meiryo UI" panose="020B0604030504040204" pitchFamily="50" charset="-128"/>
              <a:buChar char="◯"/>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消費量と府内総生産額（実質）の推移を比較すると、かつては同様の傾向が見られたが、</a:t>
            </a:r>
            <a:r>
              <a:rPr lang="en-US" altLang="ja-JP" sz="11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1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年度以降はデカップリング傾向が見られ</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エネルギー消費量の減少が単に産業衰退によるものではない</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と考えられる</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角丸四角形 1"/>
          <p:cNvSpPr/>
          <p:nvPr/>
        </p:nvSpPr>
        <p:spPr>
          <a:xfrm>
            <a:off x="126271" y="6750364"/>
            <a:ext cx="3198320" cy="288000"/>
          </a:xfrm>
          <a:prstGeom prst="roundRect">
            <a:avLst>
              <a:gd name="adj" fmla="val 31550"/>
            </a:avLst>
          </a:prstGeom>
          <a:solidFill>
            <a:schemeClr val="accent3">
              <a:lumMod val="60000"/>
              <a:lumOff val="40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36000" rIns="91440" bIns="36000" numCol="1" spcCol="0" rtlCol="0" fromWordArt="0" anchor="ctr" anchorCtr="0" forceAA="0" compatLnSpc="1">
            <a:prstTxWarp prst="textNoShape">
              <a:avLst/>
            </a:prstTxWarp>
            <a:noAutofit/>
          </a:bodyPr>
          <a:lstStyle/>
          <a:p>
            <a:pPr lvl="0"/>
            <a:r>
              <a:rPr lang="ja-JP" altLang="en-US" sz="1400" b="1" kern="100" dirty="0">
                <a:solidFill>
                  <a:schemeClr val="accent3">
                    <a:lumMod val="50000"/>
                  </a:schemeClr>
                </a:solidFill>
                <a:latin typeface="Meiryo UI" panose="020B0604030504040204" pitchFamily="50" charset="-128"/>
                <a:ea typeface="Meiryo UI" panose="020B0604030504040204" pitchFamily="50" charset="-128"/>
                <a:cs typeface="メイリオ" panose="020B0604030504040204" pitchFamily="50" charset="-128"/>
              </a:rPr>
              <a:t>＜参考＞府域におけるエネルギー</a:t>
            </a:r>
            <a:r>
              <a:rPr lang="ja-JP" altLang="en-US" sz="1400" b="1" kern="100" dirty="0" smtClean="0">
                <a:solidFill>
                  <a:schemeClr val="accent3">
                    <a:lumMod val="50000"/>
                  </a:schemeClr>
                </a:solidFill>
                <a:latin typeface="Meiryo UI" panose="020B0604030504040204" pitchFamily="50" charset="-128"/>
                <a:ea typeface="Meiryo UI" panose="020B0604030504040204" pitchFamily="50" charset="-128"/>
                <a:cs typeface="メイリオ" panose="020B0604030504040204" pitchFamily="50" charset="-128"/>
              </a:rPr>
              <a:t>消費量</a:t>
            </a:r>
            <a:endParaRPr lang="ja-JP" altLang="en-US" sz="1400" b="1" kern="100" dirty="0">
              <a:solidFill>
                <a:schemeClr val="accent3">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4" name="正方形/長方形 5"/>
          <p:cNvSpPr>
            <a:spLocks noChangeArrowheads="1"/>
          </p:cNvSpPr>
          <p:nvPr/>
        </p:nvSpPr>
        <p:spPr bwMode="auto">
          <a:xfrm>
            <a:off x="36930" y="84723"/>
            <a:ext cx="904611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a:spcBef>
                <a:spcPct val="0"/>
              </a:spcBef>
              <a:buNone/>
            </a:pPr>
            <a:r>
              <a:rPr lang="ja-JP" altLang="en-US" sz="2000" b="1" dirty="0">
                <a:latin typeface="メイリオ" panose="020B0604030504040204" pitchFamily="50" charset="-128"/>
                <a:ea typeface="メイリオ" panose="020B0604030504040204" pitchFamily="50" charset="-128"/>
              </a:rPr>
              <a:t>おおさかエネルギー</a:t>
            </a:r>
            <a:r>
              <a:rPr lang="ja-JP" altLang="en-US" sz="2000" b="1" dirty="0" smtClean="0">
                <a:latin typeface="メイリオ" panose="020B0604030504040204" pitchFamily="50" charset="-128"/>
                <a:ea typeface="メイリオ" panose="020B0604030504040204" pitchFamily="50" charset="-128"/>
              </a:rPr>
              <a:t>地産地消推進プラン</a:t>
            </a:r>
            <a:r>
              <a:rPr lang="ja-JP" altLang="en-US" sz="2000" b="1" dirty="0">
                <a:latin typeface="メイリオ" panose="020B0604030504040204" pitchFamily="50" charset="-128"/>
                <a:ea typeface="メイリオ" panose="020B0604030504040204" pitchFamily="50" charset="-128"/>
              </a:rPr>
              <a:t>に</a:t>
            </a:r>
            <a:r>
              <a:rPr lang="ja-JP" altLang="en-US" sz="2000" b="1" dirty="0" smtClean="0">
                <a:latin typeface="メイリオ" panose="020B0604030504040204" pitchFamily="50" charset="-128"/>
                <a:ea typeface="メイリオ" panose="020B0604030504040204" pitchFamily="50" charset="-128"/>
              </a:rPr>
              <a:t>基づく取組み</a:t>
            </a:r>
            <a:r>
              <a:rPr lang="ja-JP" altLang="en-US" sz="2000" b="1" dirty="0">
                <a:latin typeface="メイリオ" panose="020B0604030504040204" pitchFamily="50" charset="-128"/>
                <a:ea typeface="メイリオ" panose="020B0604030504040204" pitchFamily="50" charset="-128"/>
              </a:rPr>
              <a:t>の検証</a:t>
            </a:r>
            <a:r>
              <a:rPr lang="ja-JP" altLang="en-US" sz="2000" b="1" dirty="0" smtClean="0">
                <a:latin typeface="メイリオ" panose="020B0604030504040204" pitchFamily="50" charset="-128"/>
                <a:ea typeface="メイリオ" panose="020B0604030504040204" pitchFamily="50" charset="-128"/>
              </a:rPr>
              <a:t>（概要）</a:t>
            </a:r>
            <a:endParaRPr lang="ja-JP" altLang="en-US" sz="20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91102"/>
            <a:ext cx="15125700" cy="1"/>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126271" y="748920"/>
            <a:ext cx="6794788" cy="989212"/>
          </a:xfrm>
          <a:prstGeom prst="roundRect">
            <a:avLst>
              <a:gd name="adj" fmla="val 11411"/>
            </a:avLst>
          </a:prstGeom>
          <a:solidFill>
            <a:schemeClr val="accent3">
              <a:lumMod val="60000"/>
              <a:lumOff val="40000"/>
            </a:schemeClr>
          </a:solidFill>
          <a:ln w="254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ctr" anchorCtr="0" forceAA="0" compatLnSpc="1">
            <a:prstTxWarp prst="textNoShape">
              <a:avLst/>
            </a:prstTxWarp>
            <a:noAutofit/>
          </a:bodyPr>
          <a:lstStyle/>
          <a:p>
            <a:pPr marL="171450" indent="-171450">
              <a:spcAft>
                <a:spcPts val="600"/>
              </a:spcAft>
              <a:buFont typeface="Meiryo UI" panose="020B0604030504040204" pitchFamily="50" charset="-128"/>
              <a:buChar char="◯"/>
            </a:pP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大阪府・大阪市では、</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」を共同で策定。新た</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なエネルギー社会の</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構築に向けた施策の方向性を提示し、</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年度までの具体的な</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目標を設定。</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Meiryo UI" panose="020B0604030504040204" pitchFamily="50" charset="-128"/>
              <a:buChar char="◯"/>
            </a:pP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目標の達成に向けては、府市において、</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誘導や普及啓発を中心に、様々な取組み（施策・事業）を着実に実施</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してきた結果、目標値に対する進捗状況は、</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これまではほぼ順調に推移</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してきた。</a:t>
            </a: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126271" y="2053930"/>
            <a:ext cx="6794788" cy="1366072"/>
          </a:xfrm>
          <a:prstGeom prst="rect">
            <a:avLst/>
          </a:prstGeom>
          <a:solidFill>
            <a:schemeClr val="accent3">
              <a:lumMod val="60000"/>
              <a:lumOff val="4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36000" anchor="t"/>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80975" indent="-180975">
              <a:spcBef>
                <a:spcPts val="0"/>
              </a:spcBef>
              <a:spcAft>
                <a:spcPts val="600"/>
              </a:spcAft>
              <a:defRPr/>
            </a:pPr>
            <a:r>
              <a:rPr lang="ja-JP" altLang="en-US" sz="1200" b="1" dirty="0" smtClean="0">
                <a:solidFill>
                  <a:schemeClr val="tx1"/>
                </a:solidFill>
                <a:latin typeface="Meiryo UI" pitchFamily="50" charset="-128"/>
                <a:ea typeface="Meiryo UI" pitchFamily="50" charset="-128"/>
                <a:cs typeface="Meiryo UI" pitchFamily="50" charset="-128"/>
              </a:rPr>
              <a:t>① 再生可能エネルギーの</a:t>
            </a:r>
            <a:r>
              <a:rPr lang="ja-JP" altLang="en-US" sz="1200" b="1" dirty="0">
                <a:solidFill>
                  <a:schemeClr val="tx1"/>
                </a:solidFill>
                <a:latin typeface="Meiryo UI" pitchFamily="50" charset="-128"/>
                <a:ea typeface="Meiryo UI" pitchFamily="50" charset="-128"/>
                <a:cs typeface="Meiryo UI" pitchFamily="50" charset="-128"/>
              </a:rPr>
              <a:t>普及</a:t>
            </a:r>
            <a:r>
              <a:rPr lang="ja-JP" altLang="en-US" sz="1200" b="1" dirty="0" smtClean="0">
                <a:solidFill>
                  <a:schemeClr val="tx1"/>
                </a:solidFill>
                <a:latin typeface="Meiryo UI" pitchFamily="50" charset="-128"/>
                <a:ea typeface="Meiryo UI" pitchFamily="50" charset="-128"/>
                <a:cs typeface="Meiryo UI" pitchFamily="50" charset="-128"/>
              </a:rPr>
              <a:t>拡大</a:t>
            </a:r>
            <a:r>
              <a:rPr lang="ja-JP" altLang="en-US" sz="1100" dirty="0" smtClean="0">
                <a:solidFill>
                  <a:schemeClr val="tx1"/>
                </a:solidFill>
                <a:latin typeface="Meiryo UI" pitchFamily="50" charset="-128"/>
                <a:ea typeface="Meiryo UI" pitchFamily="50" charset="-128"/>
                <a:cs typeface="Meiryo UI" pitchFamily="50" charset="-128"/>
              </a:rPr>
              <a:t>：固定</a:t>
            </a:r>
            <a:r>
              <a:rPr lang="ja-JP" altLang="en-US" sz="1100" dirty="0">
                <a:solidFill>
                  <a:schemeClr val="tx1"/>
                </a:solidFill>
                <a:latin typeface="Meiryo UI" pitchFamily="50" charset="-128"/>
                <a:ea typeface="Meiryo UI" pitchFamily="50" charset="-128"/>
                <a:cs typeface="Meiryo UI" pitchFamily="50" charset="-128"/>
              </a:rPr>
              <a:t>価格買取</a:t>
            </a:r>
            <a:r>
              <a:rPr lang="ja-JP" altLang="en-US" sz="1100" dirty="0" smtClean="0">
                <a:solidFill>
                  <a:schemeClr val="tx1"/>
                </a:solidFill>
                <a:latin typeface="Meiryo UI" pitchFamily="50" charset="-128"/>
                <a:ea typeface="Meiryo UI" pitchFamily="50" charset="-128"/>
                <a:cs typeface="Meiryo UI" pitchFamily="50" charset="-128"/>
              </a:rPr>
              <a:t>制度（</a:t>
            </a:r>
            <a:r>
              <a:rPr lang="en-US" altLang="ja-JP" sz="1100" dirty="0" smtClean="0">
                <a:solidFill>
                  <a:schemeClr val="tx1"/>
                </a:solidFill>
                <a:latin typeface="Meiryo UI" pitchFamily="50" charset="-128"/>
                <a:ea typeface="Meiryo UI" pitchFamily="50" charset="-128"/>
                <a:cs typeface="Meiryo UI" pitchFamily="50" charset="-128"/>
              </a:rPr>
              <a:t>FIT</a:t>
            </a:r>
            <a:r>
              <a:rPr lang="ja-JP" altLang="en-US" sz="1100" dirty="0" smtClean="0">
                <a:solidFill>
                  <a:schemeClr val="tx1"/>
                </a:solidFill>
                <a:latin typeface="Meiryo UI" pitchFamily="50" charset="-128"/>
                <a:ea typeface="Meiryo UI" pitchFamily="50" charset="-128"/>
                <a:cs typeface="Meiryo UI" pitchFamily="50" charset="-128"/>
              </a:rPr>
              <a:t>）の</a:t>
            </a:r>
            <a:r>
              <a:rPr lang="ja-JP" altLang="en-US" sz="1100" dirty="0">
                <a:solidFill>
                  <a:schemeClr val="tx1"/>
                </a:solidFill>
                <a:latin typeface="Meiryo UI" pitchFamily="50" charset="-128"/>
                <a:ea typeface="Meiryo UI" pitchFamily="50" charset="-128"/>
                <a:cs typeface="Meiryo UI" pitchFamily="50" charset="-128"/>
              </a:rPr>
              <a:t>活用等により、太陽光発電の</a:t>
            </a:r>
            <a:r>
              <a:rPr lang="ja-JP" altLang="en-US" sz="1100" dirty="0" smtClean="0">
                <a:solidFill>
                  <a:schemeClr val="tx1"/>
                </a:solidFill>
                <a:latin typeface="Meiryo UI" pitchFamily="50" charset="-128"/>
                <a:ea typeface="Meiryo UI" pitchFamily="50" charset="-128"/>
                <a:cs typeface="Meiryo UI" pitchFamily="50" charset="-128"/>
              </a:rPr>
              <a:t>普及促進の取組みを推進する</a:t>
            </a:r>
            <a:r>
              <a:rPr lang="ja-JP" altLang="en-US" sz="1100" dirty="0">
                <a:solidFill>
                  <a:schemeClr val="tx1"/>
                </a:solidFill>
                <a:latin typeface="Meiryo UI" pitchFamily="50" charset="-128"/>
                <a:ea typeface="Meiryo UI" pitchFamily="50" charset="-128"/>
                <a:cs typeface="Meiryo UI" pitchFamily="50" charset="-128"/>
              </a:rPr>
              <a:t>とともに、併せて、その他の再生可能エネルギーについても、普及拡大に向けた取組み</a:t>
            </a:r>
            <a:r>
              <a:rPr lang="ja-JP" altLang="en-US" sz="1100" dirty="0" smtClean="0">
                <a:solidFill>
                  <a:schemeClr val="tx1"/>
                </a:solidFill>
                <a:latin typeface="Meiryo UI" pitchFamily="50" charset="-128"/>
                <a:ea typeface="Meiryo UI" pitchFamily="50" charset="-128"/>
                <a:cs typeface="Meiryo UI" pitchFamily="50" charset="-128"/>
              </a:rPr>
              <a:t>を促進。</a:t>
            </a:r>
            <a:endParaRPr lang="en-US" altLang="ja-JP" sz="1100" b="1" dirty="0">
              <a:solidFill>
                <a:schemeClr val="tx1"/>
              </a:solidFill>
              <a:latin typeface="Meiryo UI" pitchFamily="50" charset="-128"/>
              <a:ea typeface="Meiryo UI" pitchFamily="50" charset="-128"/>
              <a:cs typeface="Meiryo UI" pitchFamily="50" charset="-128"/>
            </a:endParaRPr>
          </a:p>
          <a:p>
            <a:pPr marL="180975" indent="-180975">
              <a:spcBef>
                <a:spcPts val="0"/>
              </a:spcBef>
              <a:spcAft>
                <a:spcPts val="600"/>
              </a:spcAft>
              <a:defRPr/>
            </a:pPr>
            <a:r>
              <a:rPr lang="ja-JP" altLang="en-US" sz="1200" b="1" dirty="0" smtClean="0">
                <a:solidFill>
                  <a:schemeClr val="tx1"/>
                </a:solidFill>
                <a:latin typeface="Meiryo UI" pitchFamily="50" charset="-128"/>
                <a:ea typeface="Meiryo UI" pitchFamily="50" charset="-128"/>
                <a:cs typeface="Meiryo UI" pitchFamily="50" charset="-128"/>
              </a:rPr>
              <a:t>② エネルギー消費</a:t>
            </a:r>
            <a:r>
              <a:rPr lang="ja-JP" altLang="en-US" sz="1200" b="1" dirty="0">
                <a:solidFill>
                  <a:schemeClr val="tx1"/>
                </a:solidFill>
                <a:latin typeface="Meiryo UI" pitchFamily="50" charset="-128"/>
                <a:ea typeface="Meiryo UI" pitchFamily="50" charset="-128"/>
                <a:cs typeface="Meiryo UI" pitchFamily="50" charset="-128"/>
              </a:rPr>
              <a:t>の</a:t>
            </a:r>
            <a:r>
              <a:rPr lang="ja-JP" altLang="en-US" sz="1200" b="1" dirty="0" smtClean="0">
                <a:solidFill>
                  <a:schemeClr val="tx1"/>
                </a:solidFill>
                <a:latin typeface="Meiryo UI" pitchFamily="50" charset="-128"/>
                <a:ea typeface="Meiryo UI" pitchFamily="50" charset="-128"/>
                <a:cs typeface="Meiryo UI" pitchFamily="50" charset="-128"/>
              </a:rPr>
              <a:t>抑制</a:t>
            </a:r>
            <a:r>
              <a:rPr lang="ja-JP" altLang="en-US" sz="1100" dirty="0" smtClean="0">
                <a:solidFill>
                  <a:schemeClr val="tx1"/>
                </a:solidFill>
                <a:latin typeface="Meiryo UI" pitchFamily="50" charset="-128"/>
                <a:ea typeface="Meiryo UI" pitchFamily="50" charset="-128"/>
                <a:cs typeface="Meiryo UI" pitchFamily="50" charset="-128"/>
              </a:rPr>
              <a:t>：エネルギー使</a:t>
            </a:r>
            <a:r>
              <a:rPr lang="ja-JP" altLang="en-US" sz="1100" dirty="0">
                <a:solidFill>
                  <a:schemeClr val="tx1"/>
                </a:solidFill>
                <a:latin typeface="Meiryo UI" pitchFamily="50" charset="-128"/>
                <a:ea typeface="Meiryo UI" pitchFamily="50" charset="-128"/>
                <a:cs typeface="Meiryo UI" pitchFamily="50" charset="-128"/>
              </a:rPr>
              <a:t>用量等の「見える化」を進めるなど、省エネ型</a:t>
            </a:r>
            <a:r>
              <a:rPr lang="ja-JP" altLang="en-US" sz="1100" dirty="0" smtClean="0">
                <a:solidFill>
                  <a:schemeClr val="tx1"/>
                </a:solidFill>
                <a:latin typeface="Meiryo UI" pitchFamily="50" charset="-128"/>
                <a:ea typeface="Meiryo UI" pitchFamily="50" charset="-128"/>
                <a:cs typeface="Meiryo UI" pitchFamily="50" charset="-128"/>
              </a:rPr>
              <a:t>ライフスタイル･ビジネススタイル</a:t>
            </a:r>
            <a:r>
              <a:rPr lang="ja-JP" altLang="en-US" sz="1100" dirty="0">
                <a:solidFill>
                  <a:schemeClr val="tx1"/>
                </a:solidFill>
                <a:latin typeface="Meiryo UI" pitchFamily="50" charset="-128"/>
                <a:ea typeface="Meiryo UI" pitchFamily="50" charset="-128"/>
                <a:cs typeface="Meiryo UI" pitchFamily="50" charset="-128"/>
              </a:rPr>
              <a:t>への転換に向けた取組みを進め、省エネ</a:t>
            </a:r>
            <a:r>
              <a:rPr lang="ja-JP" altLang="en-US" sz="1100" dirty="0" smtClean="0">
                <a:solidFill>
                  <a:schemeClr val="tx1"/>
                </a:solidFill>
                <a:latin typeface="Meiryo UI" pitchFamily="50" charset="-128"/>
                <a:ea typeface="Meiryo UI" pitchFamily="50" charset="-128"/>
                <a:cs typeface="Meiryo UI" pitchFamily="50" charset="-128"/>
              </a:rPr>
              <a:t>機器・設備</a:t>
            </a:r>
            <a:r>
              <a:rPr lang="ja-JP" altLang="en-US" sz="1100" dirty="0">
                <a:solidFill>
                  <a:schemeClr val="tx1"/>
                </a:solidFill>
                <a:latin typeface="Meiryo UI" pitchFamily="50" charset="-128"/>
                <a:ea typeface="Meiryo UI" pitchFamily="50" charset="-128"/>
                <a:cs typeface="Meiryo UI" pitchFamily="50" charset="-128"/>
              </a:rPr>
              <a:t>の導入及び</a:t>
            </a:r>
            <a:r>
              <a:rPr lang="ja-JP" altLang="en-US" sz="1100" dirty="0" smtClean="0">
                <a:solidFill>
                  <a:schemeClr val="tx1"/>
                </a:solidFill>
                <a:latin typeface="Meiryo UI" pitchFamily="50" charset="-128"/>
                <a:ea typeface="Meiryo UI" pitchFamily="50" charset="-128"/>
                <a:cs typeface="Meiryo UI" pitchFamily="50" charset="-128"/>
              </a:rPr>
              <a:t>住宅･建築物</a:t>
            </a:r>
            <a:r>
              <a:rPr lang="ja-JP" altLang="en-US" sz="1100" dirty="0">
                <a:solidFill>
                  <a:schemeClr val="tx1"/>
                </a:solidFill>
                <a:latin typeface="Meiryo UI" pitchFamily="50" charset="-128"/>
                <a:ea typeface="Meiryo UI" pitchFamily="50" charset="-128"/>
                <a:cs typeface="Meiryo UI" pitchFamily="50" charset="-128"/>
              </a:rPr>
              <a:t>の省エネ化の取組みを</a:t>
            </a:r>
            <a:r>
              <a:rPr lang="ja-JP" altLang="en-US" sz="1100" dirty="0" smtClean="0">
                <a:solidFill>
                  <a:schemeClr val="tx1"/>
                </a:solidFill>
                <a:latin typeface="Meiryo UI" pitchFamily="50" charset="-128"/>
                <a:ea typeface="Meiryo UI" pitchFamily="50" charset="-128"/>
                <a:cs typeface="Meiryo UI" pitchFamily="50" charset="-128"/>
              </a:rPr>
              <a:t>促進。</a:t>
            </a:r>
            <a:endParaRPr lang="en-US" altLang="ja-JP" sz="1100" dirty="0">
              <a:solidFill>
                <a:schemeClr val="tx1"/>
              </a:solidFill>
              <a:latin typeface="Meiryo UI" pitchFamily="50" charset="-128"/>
              <a:ea typeface="Meiryo UI" pitchFamily="50" charset="-128"/>
              <a:cs typeface="Meiryo UI" pitchFamily="50" charset="-128"/>
            </a:endParaRPr>
          </a:p>
          <a:p>
            <a:pPr marL="180975" indent="-180975">
              <a:spcBef>
                <a:spcPts val="0"/>
              </a:spcBef>
              <a:spcAft>
                <a:spcPts val="600"/>
              </a:spcAft>
              <a:defRPr/>
            </a:pPr>
            <a:r>
              <a:rPr lang="ja-JP" altLang="en-US" sz="1200" b="1" dirty="0" smtClean="0">
                <a:solidFill>
                  <a:schemeClr val="tx1"/>
                </a:solidFill>
                <a:latin typeface="Meiryo UI" pitchFamily="50" charset="-128"/>
                <a:ea typeface="Meiryo UI" pitchFamily="50" charset="-128"/>
                <a:cs typeface="Meiryo UI" pitchFamily="50" charset="-128"/>
              </a:rPr>
              <a:t>③ 電力需要の平準化と電力供給</a:t>
            </a:r>
            <a:r>
              <a:rPr lang="ja-JP" altLang="en-US" sz="1200" b="1" dirty="0">
                <a:solidFill>
                  <a:schemeClr val="tx1"/>
                </a:solidFill>
                <a:latin typeface="Meiryo UI" pitchFamily="50" charset="-128"/>
                <a:ea typeface="Meiryo UI" pitchFamily="50" charset="-128"/>
                <a:cs typeface="Meiryo UI" pitchFamily="50" charset="-128"/>
              </a:rPr>
              <a:t>の</a:t>
            </a:r>
            <a:r>
              <a:rPr lang="ja-JP" altLang="en-US" sz="1200" b="1" dirty="0" smtClean="0">
                <a:solidFill>
                  <a:schemeClr val="tx1"/>
                </a:solidFill>
                <a:latin typeface="Meiryo UI" pitchFamily="50" charset="-128"/>
                <a:ea typeface="Meiryo UI" pitchFamily="50" charset="-128"/>
                <a:cs typeface="Meiryo UI" pitchFamily="50" charset="-128"/>
              </a:rPr>
              <a:t>安定化</a:t>
            </a:r>
            <a:r>
              <a:rPr lang="ja-JP" altLang="en-US" sz="1100" dirty="0" smtClean="0">
                <a:solidFill>
                  <a:schemeClr val="tx1"/>
                </a:solidFill>
                <a:latin typeface="Meiryo UI" pitchFamily="50" charset="-128"/>
                <a:ea typeface="Meiryo UI" pitchFamily="50" charset="-128"/>
                <a:cs typeface="Meiryo UI" pitchFamily="50" charset="-128"/>
              </a:rPr>
              <a:t>：デマンドレスポンス</a:t>
            </a:r>
            <a:r>
              <a:rPr lang="ja-JP" altLang="en-US" sz="1100" dirty="0">
                <a:solidFill>
                  <a:schemeClr val="tx1"/>
                </a:solidFill>
                <a:latin typeface="Meiryo UI" pitchFamily="50" charset="-128"/>
                <a:ea typeface="Meiryo UI" pitchFamily="50" charset="-128"/>
                <a:cs typeface="Meiryo UI" pitchFamily="50" charset="-128"/>
              </a:rPr>
              <a:t>や分散型電源（コージェネレーション等）</a:t>
            </a:r>
            <a:r>
              <a:rPr lang="ja-JP" altLang="en-US" sz="1100" dirty="0" smtClean="0">
                <a:solidFill>
                  <a:schemeClr val="tx1"/>
                </a:solidFill>
                <a:latin typeface="Meiryo UI" pitchFamily="50" charset="-128"/>
                <a:ea typeface="Meiryo UI" pitchFamily="50" charset="-128"/>
                <a:cs typeface="Meiryo UI" pitchFamily="50" charset="-128"/>
              </a:rPr>
              <a:t>の普及促進</a:t>
            </a:r>
            <a:r>
              <a:rPr lang="ja-JP" altLang="en-US" sz="1100" dirty="0">
                <a:solidFill>
                  <a:schemeClr val="tx1"/>
                </a:solidFill>
                <a:latin typeface="Meiryo UI" pitchFamily="50" charset="-128"/>
                <a:ea typeface="Meiryo UI" pitchFamily="50" charset="-128"/>
                <a:cs typeface="Meiryo UI" pitchFamily="50" charset="-128"/>
              </a:rPr>
              <a:t>、多様な電力事業者の参入促進などにより、電力ピーク需要の抑制、電力供給の安定化に</a:t>
            </a:r>
            <a:r>
              <a:rPr lang="ja-JP" altLang="en-US" sz="1100" dirty="0" smtClean="0">
                <a:solidFill>
                  <a:schemeClr val="tx1"/>
                </a:solidFill>
                <a:latin typeface="Meiryo UI" pitchFamily="50" charset="-128"/>
                <a:ea typeface="Meiryo UI" pitchFamily="50" charset="-128"/>
                <a:cs typeface="Meiryo UI" pitchFamily="50" charset="-128"/>
              </a:rPr>
              <a:t>向けた取組み</a:t>
            </a:r>
            <a:r>
              <a:rPr lang="ja-JP" altLang="en-US" sz="1100" dirty="0">
                <a:solidFill>
                  <a:schemeClr val="tx1"/>
                </a:solidFill>
                <a:latin typeface="Meiryo UI" pitchFamily="50" charset="-128"/>
                <a:ea typeface="Meiryo UI" pitchFamily="50" charset="-128"/>
                <a:cs typeface="Meiryo UI" pitchFamily="50" charset="-128"/>
              </a:rPr>
              <a:t>を</a:t>
            </a:r>
            <a:r>
              <a:rPr lang="ja-JP" altLang="en-US" sz="1100" dirty="0" smtClean="0">
                <a:solidFill>
                  <a:schemeClr val="tx1"/>
                </a:solidFill>
                <a:latin typeface="Meiryo UI" pitchFamily="50" charset="-128"/>
                <a:ea typeface="Meiryo UI" pitchFamily="50" charset="-128"/>
                <a:cs typeface="Meiryo UI" pitchFamily="50" charset="-128"/>
              </a:rPr>
              <a:t>促進。</a:t>
            </a:r>
          </a:p>
        </p:txBody>
      </p:sp>
      <p:sp>
        <p:nvSpPr>
          <p:cNvPr id="71" name="角丸四角形 70"/>
          <p:cNvSpPr/>
          <p:nvPr/>
        </p:nvSpPr>
        <p:spPr>
          <a:xfrm>
            <a:off x="245374" y="287956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51" name="正方形/長方形 50"/>
          <p:cNvSpPr/>
          <p:nvPr/>
        </p:nvSpPr>
        <p:spPr>
          <a:xfrm>
            <a:off x="126272" y="1808107"/>
            <a:ext cx="1178654" cy="288000"/>
          </a:xfrm>
          <a:prstGeom prst="rect">
            <a:avLst/>
          </a:prstGeom>
          <a:solidFill>
            <a:schemeClr val="accent3">
              <a:lumMod val="50000"/>
            </a:schemeClr>
          </a:solidFill>
          <a:ln w="19050" cap="flat" cmpd="sng" algn="ctr">
            <a:solidFill>
              <a:schemeClr val="accent3">
                <a:lumMod val="50000"/>
              </a:schemeClr>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プランの目標</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35" name="角丸四角形 34"/>
          <p:cNvSpPr/>
          <p:nvPr/>
        </p:nvSpPr>
        <p:spPr>
          <a:xfrm>
            <a:off x="126271" y="3735316"/>
            <a:ext cx="6794787" cy="2960295"/>
          </a:xfrm>
          <a:prstGeom prst="roundRect">
            <a:avLst>
              <a:gd name="adj" fmla="val 0"/>
            </a:avLst>
          </a:prstGeom>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spcAft>
                <a:spcPts val="600"/>
              </a:spcAft>
              <a:buFont typeface="Meiryo UI" panose="020B0604030504040204" pitchFamily="50" charset="-128"/>
              <a:buChar char="◯"/>
            </a:pP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目標値</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対し、</a:t>
            </a:r>
            <a:r>
              <a:rPr lang="en-US"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年度末時点の進捗状況は＋</a:t>
            </a:r>
            <a:r>
              <a:rPr lang="en-US"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110.1</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200" b="1" u="sng"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達成率</a:t>
            </a:r>
            <a:r>
              <a:rPr lang="ja-JP" altLang="en-US"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73.4</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年度末の達成率は約</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割程度になると見込まれる。）</a:t>
            </a:r>
            <a:endPar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26271" y="3486517"/>
            <a:ext cx="2091149" cy="301780"/>
          </a:xfrm>
          <a:prstGeom prst="rect">
            <a:avLst/>
          </a:prstGeom>
          <a:solidFill>
            <a:schemeClr val="accent3">
              <a:lumMod val="50000"/>
            </a:schemeClr>
          </a:solidFill>
          <a:ln w="19050" cap="flat" cmpd="sng" algn="ctr">
            <a:solidFill>
              <a:schemeClr val="accent3">
                <a:lumMod val="50000"/>
              </a:schemeClr>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目標値に対する進捗状況</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二等辺三角形 27"/>
          <p:cNvSpPr/>
          <p:nvPr/>
        </p:nvSpPr>
        <p:spPr>
          <a:xfrm rot="16200000">
            <a:off x="2221454" y="5493029"/>
            <a:ext cx="9867345" cy="368300"/>
          </a:xfrm>
          <a:prstGeom prst="triangle">
            <a:avLst>
              <a:gd name="adj" fmla="val 49979"/>
            </a:avLst>
          </a:prstGeom>
          <a:solidFill>
            <a:schemeClr val="accent3">
              <a:lumMod val="40000"/>
              <a:lumOff val="60000"/>
            </a:schemeClr>
          </a:solidFill>
          <a:ln w="190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サブタイトル 2"/>
          <p:cNvSpPr txBox="1">
            <a:spLocks/>
          </p:cNvSpPr>
          <p:nvPr/>
        </p:nvSpPr>
        <p:spPr bwMode="auto">
          <a:xfrm>
            <a:off x="13631688" y="125207"/>
            <a:ext cx="1368425" cy="3079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14400" eaLnBrk="1" hangingPunct="1">
              <a:spcBef>
                <a:spcPct val="20000"/>
              </a:spcBef>
              <a:buFont typeface="Arial" panose="020B0604020202020204" pitchFamily="34" charset="0"/>
              <a:buNone/>
              <a:defRPr/>
            </a:pPr>
            <a:r>
              <a:rPr lang="ja-JP" altLang="en-US" sz="1400" kern="0" dirty="0" smtClean="0">
                <a:latin typeface="Meiryo UI" panose="020B0604030504040204" pitchFamily="50" charset="-128"/>
                <a:ea typeface="Meiryo UI" panose="020B0604030504040204" pitchFamily="50" charset="-128"/>
              </a:rPr>
              <a:t>資料２－１</a:t>
            </a:r>
          </a:p>
        </p:txBody>
      </p:sp>
      <p:graphicFrame>
        <p:nvGraphicFramePr>
          <p:cNvPr id="46" name="表 45"/>
          <p:cNvGraphicFramePr>
            <a:graphicFrameLocks noGrp="1"/>
          </p:cNvGraphicFramePr>
          <p:nvPr>
            <p:extLst>
              <p:ext uri="{D42A27DB-BD31-4B8C-83A1-F6EECF244321}">
                <p14:modId xmlns:p14="http://schemas.microsoft.com/office/powerpoint/2010/main" val="2209724032"/>
              </p:ext>
            </p:extLst>
          </p:nvPr>
        </p:nvGraphicFramePr>
        <p:xfrm>
          <a:off x="183362" y="4263162"/>
          <a:ext cx="6655587" cy="2389560"/>
        </p:xfrm>
        <a:graphic>
          <a:graphicData uri="http://schemas.openxmlformats.org/drawingml/2006/table">
            <a:tbl>
              <a:tblPr firstRow="1" firstCol="1" bandRow="1">
                <a:tableStyleId>{F5AB1C69-6EDB-4FF4-983F-18BD219EF322}</a:tableStyleId>
              </a:tblPr>
              <a:tblGrid>
                <a:gridCol w="623647">
                  <a:extLst>
                    <a:ext uri="{9D8B030D-6E8A-4147-A177-3AD203B41FA5}">
                      <a16:colId xmlns:a16="http://schemas.microsoft.com/office/drawing/2014/main" val="20000"/>
                    </a:ext>
                  </a:extLst>
                </a:gridCol>
                <a:gridCol w="1514731">
                  <a:extLst>
                    <a:ext uri="{9D8B030D-6E8A-4147-A177-3AD203B41FA5}">
                      <a16:colId xmlns:a16="http://schemas.microsoft.com/office/drawing/2014/main" val="20001"/>
                    </a:ext>
                  </a:extLst>
                </a:gridCol>
                <a:gridCol w="1617452">
                  <a:extLst>
                    <a:ext uri="{9D8B030D-6E8A-4147-A177-3AD203B41FA5}">
                      <a16:colId xmlns:a16="http://schemas.microsoft.com/office/drawing/2014/main" val="20002"/>
                    </a:ext>
                  </a:extLst>
                </a:gridCol>
                <a:gridCol w="1617452">
                  <a:extLst>
                    <a:ext uri="{9D8B030D-6E8A-4147-A177-3AD203B41FA5}">
                      <a16:colId xmlns:a16="http://schemas.microsoft.com/office/drawing/2014/main" val="20003"/>
                    </a:ext>
                  </a:extLst>
                </a:gridCol>
                <a:gridCol w="1282305">
                  <a:extLst>
                    <a:ext uri="{9D8B030D-6E8A-4147-A177-3AD203B41FA5}">
                      <a16:colId xmlns:a16="http://schemas.microsoft.com/office/drawing/2014/main" val="20004"/>
                    </a:ext>
                  </a:extLst>
                </a:gridCol>
              </a:tblGrid>
              <a:tr h="337623">
                <a:tc gridSpan="3">
                  <a:txBody>
                    <a:bodyPr/>
                    <a:lstStyle/>
                    <a:p>
                      <a:pPr algn="ctr">
                        <a:lnSpc>
                          <a:spcPct val="100000"/>
                        </a:lnSpc>
                        <a:spcAft>
                          <a:spcPts val="0"/>
                        </a:spcAft>
                      </a:pPr>
                      <a:r>
                        <a:rPr lang="en-US" sz="1100" kern="100" dirty="0">
                          <a:effectLst/>
                          <a:latin typeface="Meiryo UI" panose="020B0604030504040204" pitchFamily="50" charset="-128"/>
                          <a:ea typeface="Meiryo UI" panose="020B0604030504040204" pitchFamily="50" charset="-128"/>
                        </a:rPr>
                        <a:t>2020</a:t>
                      </a:r>
                      <a:r>
                        <a:rPr lang="ja-JP" sz="1100" kern="100" dirty="0">
                          <a:effectLst/>
                          <a:latin typeface="Meiryo UI" panose="020B0604030504040204" pitchFamily="50" charset="-128"/>
                          <a:ea typeface="Meiryo UI" panose="020B0604030504040204" pitchFamily="50" charset="-128"/>
                        </a:rPr>
                        <a:t>年度までの</a:t>
                      </a:r>
                      <a:r>
                        <a:rPr lang="ja-JP" sz="1100" kern="100" dirty="0" smtClean="0">
                          <a:effectLst/>
                          <a:latin typeface="Meiryo UI" panose="020B0604030504040204" pitchFamily="50" charset="-128"/>
                          <a:ea typeface="Meiryo UI" panose="020B0604030504040204" pitchFamily="50" charset="-128"/>
                        </a:rPr>
                        <a:t>目標値</a:t>
                      </a:r>
                      <a:endParaRPr lang="en-US" altLang="ja-JP" sz="1100" kern="100" dirty="0" smtClean="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rPr>
                        <a:t>A</a:t>
                      </a:r>
                      <a:r>
                        <a:rPr lang="ja-JP" altLang="en-US" sz="1100" kern="100" dirty="0" smtClean="0">
                          <a:effectLst/>
                          <a:latin typeface="Meiryo UI" panose="020B0604030504040204" pitchFamily="50" charset="-128"/>
                          <a:ea typeface="Meiryo UI" panose="020B0604030504040204" pitchFamily="50" charset="-128"/>
                        </a:rPr>
                        <a:t>）</a:t>
                      </a:r>
                      <a:endPar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ct val="100000"/>
                        </a:lnSpc>
                        <a:spcAft>
                          <a:spcPts val="0"/>
                        </a:spcAft>
                      </a:pPr>
                      <a:r>
                        <a:rPr lang="en-US" altLang="ja-JP" sz="1100" kern="100" dirty="0" smtClean="0">
                          <a:effectLst/>
                          <a:latin typeface="Meiryo UI" panose="020B0604030504040204" pitchFamily="50" charset="-128"/>
                          <a:ea typeface="Meiryo UI" panose="020B0604030504040204" pitchFamily="50" charset="-128"/>
                        </a:rPr>
                        <a:t>2018</a:t>
                      </a:r>
                      <a:r>
                        <a:rPr lang="ja-JP" altLang="en-US" sz="1100" kern="100" dirty="0" smtClean="0">
                          <a:effectLst/>
                          <a:latin typeface="Meiryo UI" panose="020B0604030504040204" pitchFamily="50" charset="-128"/>
                          <a:ea typeface="Meiryo UI" panose="020B0604030504040204" pitchFamily="50" charset="-128"/>
                        </a:rPr>
                        <a:t>年度末</a:t>
                      </a:r>
                      <a:endParaRPr lang="en-US" altLang="ja-JP" sz="1100" kern="100" dirty="0" smtClean="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進捗</a:t>
                      </a:r>
                      <a:r>
                        <a:rPr lang="ja-JP" sz="1100" kern="100" dirty="0" smtClean="0">
                          <a:effectLst/>
                          <a:latin typeface="Meiryo UI" panose="020B0604030504040204" pitchFamily="50" charset="-128"/>
                          <a:ea typeface="Meiryo UI" panose="020B0604030504040204" pitchFamily="50" charset="-128"/>
                        </a:rPr>
                        <a:t>状況</a:t>
                      </a:r>
                      <a:endParaRPr lang="en-US" altLang="ja-JP" sz="1100" kern="100" dirty="0" smtClean="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rPr>
                        <a:t>B</a:t>
                      </a:r>
                      <a:r>
                        <a:rPr lang="ja-JP" altLang="en-US" sz="1100" kern="100" dirty="0" smtClean="0">
                          <a:effectLst/>
                          <a:latin typeface="Meiryo UI" panose="020B0604030504040204" pitchFamily="50" charset="-128"/>
                          <a:ea typeface="Meiryo UI" panose="020B0604030504040204" pitchFamily="50" charset="-128"/>
                        </a:rPr>
                        <a:t>）</a:t>
                      </a:r>
                      <a:endParaRPr lang="ja-JP" sz="11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達成率</a:t>
                      </a:r>
                      <a:endParaRPr lang="en-US" altLang="ja-JP" sz="1100" kern="100" dirty="0" smtClean="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rPr>
                        <a:t>C=B/A</a:t>
                      </a:r>
                      <a:r>
                        <a:rPr lang="ja-JP" altLang="en-US" sz="1100" kern="100" dirty="0" smtClean="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extLst>
                  <a:ext uri="{0D108BD9-81ED-4DB2-BD59-A6C34878D82A}">
                    <a16:rowId xmlns:a16="http://schemas.microsoft.com/office/drawing/2014/main" val="10000"/>
                  </a:ext>
                </a:extLst>
              </a:tr>
              <a:tr h="302440">
                <a:tc rowSpan="3">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smtClean="0">
                          <a:ln>
                            <a:noFill/>
                          </a:ln>
                          <a:effectLst/>
                          <a:latin typeface="Meiryo UI" panose="020B0604030504040204" pitchFamily="50" charset="-128"/>
                          <a:ea typeface="Meiryo UI" panose="020B0604030504040204" pitchFamily="50" charset="-128"/>
                        </a:rPr>
                        <a:t>増加</a:t>
                      </a:r>
                      <a:endParaRPr lang="en-US" altLang="ja-JP" sz="1100" b="0" kern="10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71755" marR="71755" lvl="0" indent="0" algn="ctr" defTabSz="914400" rtl="0" eaLnBrk="1" fontAlgn="auto" latinLnBrk="0" hangingPunct="1">
                        <a:lnSpc>
                          <a:spcPct val="100000"/>
                        </a:lnSpc>
                        <a:spcBef>
                          <a:spcPts val="0"/>
                        </a:spcBef>
                        <a:spcAft>
                          <a:spcPts val="0"/>
                        </a:spcAft>
                        <a:buClrTx/>
                        <a:buSzTx/>
                        <a:buFontTx/>
                        <a:buNone/>
                        <a:tabLst/>
                        <a:defRPr/>
                      </a:pPr>
                      <a:r>
                        <a:rPr lang="ja-JP" altLang="en-US" sz="1100" kern="100" dirty="0" smtClean="0">
                          <a:ln>
                            <a:noFill/>
                          </a:ln>
                          <a:effectLst/>
                          <a:latin typeface="Meiryo UI" panose="020B0604030504040204" pitchFamily="50" charset="-128"/>
                          <a:ea typeface="Meiryo UI" panose="020B0604030504040204" pitchFamily="50" charset="-128"/>
                        </a:rPr>
                        <a:t>供給力の</a:t>
                      </a:r>
                      <a:endParaRPr lang="en-US" altLang="ja-JP" sz="1100" kern="100" dirty="0" smtClean="0">
                        <a:ln>
                          <a:noFill/>
                        </a:ln>
                        <a:effectLst/>
                        <a:latin typeface="Meiryo UI" panose="020B0604030504040204" pitchFamily="50" charset="-128"/>
                        <a:ea typeface="Meiryo UI" panose="020B0604030504040204" pitchFamily="50" charset="-128"/>
                      </a:endParaRPr>
                    </a:p>
                  </a:txBody>
                  <a:tcPr marL="72000" marR="72000" marT="0" marB="0" vert="eaVert" anchor="ctr"/>
                </a:tc>
                <a:tc>
                  <a:txBody>
                    <a:bodyPr/>
                    <a:lstStyle/>
                    <a:p>
                      <a:pPr algn="just">
                        <a:lnSpc>
                          <a:spcPts val="1800"/>
                        </a:lnSpc>
                        <a:spcAft>
                          <a:spcPts val="0"/>
                        </a:spcAft>
                      </a:pPr>
                      <a:r>
                        <a:rPr lang="ja-JP" sz="1100" kern="100" dirty="0">
                          <a:ln>
                            <a:noFill/>
                          </a:ln>
                          <a:effectLst/>
                          <a:latin typeface="Meiryo UI" panose="020B0604030504040204" pitchFamily="50" charset="-128"/>
                          <a:ea typeface="Meiryo UI" panose="020B0604030504040204" pitchFamily="50" charset="-128"/>
                        </a:rPr>
                        <a:t>太陽光</a:t>
                      </a:r>
                      <a:r>
                        <a:rPr lang="ja-JP" sz="1100" kern="100" dirty="0" smtClean="0">
                          <a:ln>
                            <a:noFill/>
                          </a:ln>
                          <a:effectLst/>
                          <a:latin typeface="Meiryo UI" panose="020B0604030504040204" pitchFamily="50" charset="-128"/>
                          <a:ea typeface="Meiryo UI" panose="020B0604030504040204" pitchFamily="50" charset="-128"/>
                        </a:rPr>
                        <a:t>発電</a:t>
                      </a:r>
                      <a:r>
                        <a:rPr lang="ja-JP" altLang="en-US" sz="1100" kern="100" dirty="0" smtClean="0">
                          <a:ln>
                            <a:noFill/>
                          </a:ln>
                          <a:effectLst/>
                          <a:latin typeface="Meiryo UI" panose="020B0604030504040204" pitchFamily="50" charset="-128"/>
                          <a:ea typeface="Meiryo UI" panose="020B0604030504040204" pitchFamily="50" charset="-128"/>
                        </a:rPr>
                        <a:t>　</a:t>
                      </a:r>
                      <a:endParaRPr lang="en-US" altLang="ja-JP" sz="1100" b="0" kern="10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kern="100" dirty="0" smtClean="0">
                          <a:effectLst/>
                          <a:latin typeface="Meiryo UI" panose="020B0604030504040204" pitchFamily="50" charset="-128"/>
                          <a:ea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rPr>
                        <a:t>9</a:t>
                      </a:r>
                      <a:r>
                        <a:rPr lang="en-US" sz="1100" kern="100" dirty="0" smtClean="0">
                          <a:effectLst/>
                          <a:latin typeface="Meiryo UI" panose="020B0604030504040204" pitchFamily="50" charset="-128"/>
                          <a:ea typeface="Meiryo UI" panose="020B0604030504040204" pitchFamily="50" charset="-128"/>
                        </a:rPr>
                        <a:t>0</a:t>
                      </a:r>
                      <a:r>
                        <a:rPr lang="ja-JP" sz="1100" kern="100" dirty="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kern="100" dirty="0" smtClean="0">
                          <a:effectLst/>
                          <a:latin typeface="Meiryo UI" panose="020B0604030504040204" pitchFamily="50" charset="-128"/>
                          <a:ea typeface="Meiryo UI" panose="020B0604030504040204" pitchFamily="50" charset="-128"/>
                        </a:rPr>
                        <a:t>+72.3</a:t>
                      </a:r>
                      <a:r>
                        <a:rPr lang="ja-JP" sz="1100" kern="100" dirty="0" smtClean="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80.3</a:t>
                      </a:r>
                      <a:r>
                        <a:rPr lang="ja-JP" altLang="ja-JP" sz="1100" kern="100" dirty="0" smtClean="0">
                          <a:effectLst/>
                          <a:latin typeface="Meiryo UI" panose="020B0604030504040204" pitchFamily="50" charset="-128"/>
                          <a:ea typeface="Meiryo UI" panose="020B0604030504040204" pitchFamily="50" charset="-128"/>
                        </a:rPr>
                        <a:t>％</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1"/>
                  </a:ext>
                </a:extLst>
              </a:tr>
              <a:tr h="302440">
                <a:tc vMerge="1">
                  <a:txBody>
                    <a:bodyPr/>
                    <a:lstStyle/>
                    <a:p>
                      <a:endParaRPr kumimoji="1" lang="ja-JP" altLang="en-US"/>
                    </a:p>
                  </a:txBody>
                  <a:tcPr/>
                </a:tc>
                <a:tc>
                  <a:txBody>
                    <a:bodyPr/>
                    <a:lstStyle/>
                    <a:p>
                      <a:pPr algn="just">
                        <a:lnSpc>
                          <a:spcPts val="1300"/>
                        </a:lnSpc>
                        <a:spcAft>
                          <a:spcPts val="0"/>
                        </a:spcAft>
                      </a:pPr>
                      <a:r>
                        <a:rPr lang="ja-JP" sz="1100" kern="100" dirty="0">
                          <a:ln>
                            <a:noFill/>
                          </a:ln>
                          <a:effectLst/>
                          <a:latin typeface="Meiryo UI" panose="020B0604030504040204" pitchFamily="50" charset="-128"/>
                          <a:ea typeface="Meiryo UI" panose="020B0604030504040204" pitchFamily="50" charset="-128"/>
                        </a:rPr>
                        <a:t>分散型</a:t>
                      </a:r>
                      <a:r>
                        <a:rPr lang="ja-JP" sz="1100" kern="100" dirty="0" smtClean="0">
                          <a:ln>
                            <a:noFill/>
                          </a:ln>
                          <a:effectLst/>
                          <a:latin typeface="Meiryo UI" panose="020B0604030504040204" pitchFamily="50" charset="-128"/>
                          <a:ea typeface="Meiryo UI" panose="020B0604030504040204" pitchFamily="50" charset="-128"/>
                        </a:rPr>
                        <a:t>電源</a:t>
                      </a:r>
                    </a:p>
                    <a:p>
                      <a:pPr algn="just">
                        <a:lnSpc>
                          <a:spcPts val="1000"/>
                        </a:lnSpc>
                        <a:spcAft>
                          <a:spcPts val="0"/>
                        </a:spcAft>
                      </a:pPr>
                      <a:r>
                        <a:rPr lang="ja-JP" altLang="en-US" sz="800" b="0" kern="10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（コージェネレーション等）</a:t>
                      </a:r>
                      <a:endParaRPr lang="ja-JP" sz="1050" b="0" kern="100" dirty="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tc>
                <a:tc>
                  <a:txBody>
                    <a:bodyPr/>
                    <a:lstStyle/>
                    <a:p>
                      <a:pPr algn="ctr">
                        <a:lnSpc>
                          <a:spcPts val="1800"/>
                        </a:lnSpc>
                        <a:spcAft>
                          <a:spcPts val="0"/>
                        </a:spcAft>
                      </a:pPr>
                      <a:r>
                        <a:rPr lang="en-US" sz="1100" kern="100" dirty="0">
                          <a:effectLst/>
                          <a:latin typeface="Meiryo UI" panose="020B0604030504040204" pitchFamily="50" charset="-128"/>
                          <a:ea typeface="Meiryo UI" panose="020B0604030504040204" pitchFamily="50" charset="-128"/>
                        </a:rPr>
                        <a:t>+30</a:t>
                      </a:r>
                      <a:r>
                        <a:rPr lang="ja-JP" sz="1100" kern="100" dirty="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r>
                        <a:rPr lang="en-US" sz="1100" kern="0" dirty="0">
                          <a:effectLst/>
                          <a:latin typeface="Meiryo UI" panose="020B0604030504040204" pitchFamily="50" charset="-128"/>
                          <a:ea typeface="Meiryo UI" panose="020B0604030504040204" pitchFamily="50" charset="-128"/>
                        </a:rPr>
                        <a:t> </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kern="100" dirty="0" smtClean="0">
                          <a:effectLst/>
                          <a:latin typeface="Meiryo UI" panose="020B0604030504040204" pitchFamily="50" charset="-128"/>
                          <a:ea typeface="Meiryo UI" panose="020B0604030504040204" pitchFamily="50" charset="-128"/>
                        </a:rPr>
                        <a:t>+4.2</a:t>
                      </a:r>
                      <a:r>
                        <a:rPr lang="ja-JP" sz="1100" kern="100" dirty="0" smtClean="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14.0</a:t>
                      </a:r>
                      <a:r>
                        <a:rPr lang="ja-JP" altLang="ja-JP" sz="1100" kern="100" dirty="0" smtClean="0">
                          <a:effectLst/>
                          <a:latin typeface="Meiryo UI" panose="020B0604030504040204" pitchFamily="50" charset="-128"/>
                          <a:ea typeface="Meiryo UI" panose="020B0604030504040204" pitchFamily="50" charset="-128"/>
                        </a:rPr>
                        <a:t>％</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2"/>
                  </a:ext>
                </a:extLst>
              </a:tr>
              <a:tr h="302440">
                <a:tc vMerge="1">
                  <a:txBody>
                    <a:bodyPr/>
                    <a:lstStyle/>
                    <a:p>
                      <a:endParaRPr kumimoji="1" lang="ja-JP" altLang="en-US"/>
                    </a:p>
                  </a:txBody>
                  <a:tcP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廃棄物発電等</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kern="100" dirty="0">
                          <a:effectLst/>
                          <a:latin typeface="Meiryo UI" panose="020B0604030504040204" pitchFamily="50" charset="-128"/>
                          <a:ea typeface="Meiryo UI" panose="020B0604030504040204" pitchFamily="50" charset="-128"/>
                        </a:rPr>
                        <a:t>+5</a:t>
                      </a:r>
                      <a:r>
                        <a:rPr lang="ja-JP" sz="1100" kern="100" dirty="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r>
                        <a:rPr lang="en-US" sz="1100" kern="100" dirty="0">
                          <a:effectLst/>
                          <a:latin typeface="Meiryo UI" panose="020B0604030504040204" pitchFamily="50" charset="-128"/>
                          <a:ea typeface="Meiryo UI" panose="020B0604030504040204" pitchFamily="50" charset="-128"/>
                        </a:rPr>
                        <a:t> </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kern="100" dirty="0" smtClean="0">
                          <a:effectLst/>
                          <a:latin typeface="Meiryo UI" panose="020B0604030504040204" pitchFamily="50" charset="-128"/>
                          <a:ea typeface="Meiryo UI" panose="020B0604030504040204" pitchFamily="50" charset="-128"/>
                        </a:rPr>
                        <a:t>+4.4</a:t>
                      </a:r>
                      <a:r>
                        <a:rPr lang="ja-JP" sz="1100" kern="100" dirty="0" smtClean="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87.8</a:t>
                      </a:r>
                      <a:r>
                        <a:rPr lang="ja-JP" altLang="ja-JP" sz="1100" kern="100" dirty="0" smtClean="0">
                          <a:effectLst/>
                          <a:latin typeface="Meiryo UI" panose="020B0604030504040204" pitchFamily="50" charset="-128"/>
                          <a:ea typeface="Meiryo UI" panose="020B0604030504040204" pitchFamily="50" charset="-128"/>
                        </a:rPr>
                        <a:t>％</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3"/>
                  </a:ext>
                </a:extLst>
              </a:tr>
              <a:tr h="302440">
                <a:tc rowSpan="2">
                  <a:txBody>
                    <a:bodyPr/>
                    <a:lstStyle/>
                    <a:p>
                      <a:pPr marL="71755" marR="71755"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削減</a:t>
                      </a:r>
                      <a:endParaRPr lang="en-US" altLang="ja-JP" sz="1100" kern="100" dirty="0" smtClean="0">
                        <a:effectLst/>
                        <a:latin typeface="Meiryo UI" panose="020B0604030504040204" pitchFamily="50" charset="-128"/>
                        <a:ea typeface="Meiryo UI" panose="020B0604030504040204" pitchFamily="50" charset="-128"/>
                      </a:endParaRPr>
                    </a:p>
                    <a:p>
                      <a:pPr marL="71755" marR="71755" algn="ctr">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rPr>
                        <a:t>需要の</a:t>
                      </a:r>
                    </a:p>
                  </a:txBody>
                  <a:tcPr marL="72000" marR="72000" marT="0" marB="0" vert="eaVert" anchor="ct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ガス冷暖房等</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sz="1100" kern="100" dirty="0" smtClean="0">
                          <a:effectLst/>
                          <a:latin typeface="Meiryo UI" panose="020B0604030504040204" pitchFamily="50" charset="-128"/>
                          <a:ea typeface="Meiryo UI" panose="020B0604030504040204" pitchFamily="50" charset="-128"/>
                        </a:rPr>
                        <a:t>20</a:t>
                      </a:r>
                      <a:r>
                        <a:rPr lang="ja-JP" sz="1100" kern="100" dirty="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r>
                        <a:rPr lang="en-US" sz="1100" kern="100" dirty="0">
                          <a:effectLst/>
                          <a:latin typeface="Meiryo UI" panose="020B0604030504040204" pitchFamily="50" charset="-128"/>
                          <a:ea typeface="Meiryo UI" panose="020B0604030504040204" pitchFamily="50" charset="-128"/>
                        </a:rPr>
                        <a:t> </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sz="1100" kern="100" dirty="0" smtClean="0">
                          <a:effectLst/>
                          <a:latin typeface="Meiryo UI" panose="020B0604030504040204" pitchFamily="50" charset="-128"/>
                          <a:ea typeface="Meiryo UI" panose="020B0604030504040204" pitchFamily="50" charset="-128"/>
                        </a:rPr>
                        <a:t>24.1</a:t>
                      </a:r>
                      <a:r>
                        <a:rPr lang="ja-JP" sz="1100" kern="100" dirty="0" smtClean="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120.5</a:t>
                      </a:r>
                      <a:r>
                        <a:rPr lang="ja-JP" altLang="ja-JP" sz="1100" kern="100" dirty="0" smtClean="0">
                          <a:effectLst/>
                          <a:latin typeface="Meiryo UI" panose="020B0604030504040204" pitchFamily="50" charset="-128"/>
                          <a:ea typeface="Meiryo UI" panose="020B0604030504040204" pitchFamily="50" charset="-128"/>
                        </a:rPr>
                        <a:t>％</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4"/>
                  </a:ext>
                </a:extLst>
              </a:tr>
              <a:tr h="302440">
                <a:tc vMerge="1">
                  <a:txBody>
                    <a:bodyPr/>
                    <a:lstStyle/>
                    <a:p>
                      <a:endParaRPr kumimoji="1" lang="ja-JP" altLang="en-US"/>
                    </a:p>
                  </a:txBody>
                  <a:tcPr/>
                </a:tc>
                <a:tc>
                  <a:txBody>
                    <a:bodyPr/>
                    <a:lstStyle/>
                    <a:p>
                      <a:pPr algn="just">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BEMS</a:t>
                      </a:r>
                      <a:r>
                        <a:rPr lang="ja-JP" sz="1100" kern="100" dirty="0" smtClean="0">
                          <a:effectLst/>
                          <a:latin typeface="Meiryo UI" panose="020B0604030504040204" pitchFamily="50" charset="-128"/>
                          <a:ea typeface="Meiryo UI" panose="020B0604030504040204" pitchFamily="50" charset="-128"/>
                        </a:rPr>
                        <a:t>等</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sz="1100" kern="100" dirty="0" smtClean="0">
                          <a:effectLst/>
                          <a:latin typeface="Meiryo UI" panose="020B0604030504040204" pitchFamily="50" charset="-128"/>
                          <a:ea typeface="Meiryo UI" panose="020B0604030504040204" pitchFamily="50" charset="-128"/>
                        </a:rPr>
                        <a:t>5</a:t>
                      </a:r>
                      <a:r>
                        <a:rPr lang="ja-JP" sz="1100" kern="100" dirty="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r>
                        <a:rPr lang="en-US" sz="1100" kern="100" dirty="0">
                          <a:effectLst/>
                          <a:latin typeface="Meiryo UI" panose="020B0604030504040204" pitchFamily="50" charset="-128"/>
                          <a:ea typeface="Meiryo UI" panose="020B0604030504040204" pitchFamily="50" charset="-128"/>
                        </a:rPr>
                        <a:t> </a:t>
                      </a:r>
                      <a:endParaRPr lang="ja-JP" sz="11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ja-JP" altLang="en-US" sz="1100" kern="100" dirty="0" smtClean="0">
                          <a:effectLst/>
                          <a:latin typeface="Meiryo UI" panose="020B0604030504040204" pitchFamily="50" charset="-128"/>
                          <a:ea typeface="Meiryo UI" panose="020B0604030504040204" pitchFamily="50" charset="-128"/>
                        </a:rPr>
                        <a:t>－</a:t>
                      </a:r>
                      <a:r>
                        <a:rPr lang="en-US" sz="1100" kern="100" dirty="0" smtClean="0">
                          <a:effectLst/>
                          <a:latin typeface="Meiryo UI" panose="020B0604030504040204" pitchFamily="50" charset="-128"/>
                          <a:ea typeface="Meiryo UI" panose="020B0604030504040204" pitchFamily="50" charset="-128"/>
                        </a:rPr>
                        <a:t>5.2</a:t>
                      </a:r>
                      <a:r>
                        <a:rPr lang="ja-JP" sz="1100" kern="100" dirty="0" smtClean="0">
                          <a:effectLst/>
                          <a:latin typeface="Meiryo UI" panose="020B0604030504040204" pitchFamily="50" charset="-128"/>
                          <a:ea typeface="Meiryo UI" panose="020B0604030504040204" pitchFamily="50" charset="-128"/>
                        </a:rPr>
                        <a:t>万</a:t>
                      </a:r>
                      <a:r>
                        <a:rPr lang="en-US" sz="1100" kern="100" dirty="0" smtClean="0">
                          <a:effectLst/>
                          <a:latin typeface="Meiryo UI" panose="020B0604030504040204" pitchFamily="50" charset="-128"/>
                          <a:ea typeface="Meiryo UI" panose="020B0604030504040204" pitchFamily="50" charset="-128"/>
                        </a:rPr>
                        <a:t>kW</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kern="100" dirty="0" smtClean="0">
                          <a:effectLst/>
                          <a:latin typeface="Meiryo UI" panose="020B0604030504040204" pitchFamily="50" charset="-128"/>
                          <a:ea typeface="Meiryo UI" panose="020B0604030504040204" pitchFamily="50" charset="-128"/>
                        </a:rPr>
                        <a:t>103.5</a:t>
                      </a:r>
                      <a:r>
                        <a:rPr lang="ja-JP" altLang="ja-JP" sz="1100" kern="100" dirty="0" smtClean="0">
                          <a:effectLst/>
                          <a:latin typeface="Meiryo UI" panose="020B0604030504040204" pitchFamily="50" charset="-128"/>
                          <a:ea typeface="Meiryo UI" panose="020B0604030504040204" pitchFamily="50" charset="-128"/>
                        </a:rPr>
                        <a:t>％</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5"/>
                  </a:ext>
                </a:extLst>
              </a:tr>
              <a:tr h="302440">
                <a:tc gridSpan="2">
                  <a:txBody>
                    <a:bodyPr/>
                    <a:lstStyle/>
                    <a:p>
                      <a:pPr algn="ctr">
                        <a:lnSpc>
                          <a:spcPts val="1800"/>
                        </a:lnSpc>
                        <a:spcAft>
                          <a:spcPts val="0"/>
                        </a:spcAft>
                      </a:pPr>
                      <a:r>
                        <a:rPr lang="ja-JP" sz="1100" kern="100" dirty="0">
                          <a:effectLst/>
                          <a:latin typeface="Meiryo UI" panose="020B0604030504040204" pitchFamily="50" charset="-128"/>
                          <a:ea typeface="Meiryo UI" panose="020B0604030504040204" pitchFamily="50" charset="-128"/>
                        </a:rPr>
                        <a:t>合　計</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hMerge="1">
                  <a:txBody>
                    <a:bodyPr/>
                    <a:lstStyle/>
                    <a:p>
                      <a:endParaRPr kumimoji="1" lang="ja-JP" altLang="en-US"/>
                    </a:p>
                  </a:txBody>
                  <a:tcPr/>
                </a:tc>
                <a:tc>
                  <a:txBody>
                    <a:bodyPr/>
                    <a:lstStyle/>
                    <a:p>
                      <a:pPr algn="ctr">
                        <a:lnSpc>
                          <a:spcPts val="1800"/>
                        </a:lnSpc>
                        <a:spcAft>
                          <a:spcPts val="0"/>
                        </a:spcAft>
                      </a:pPr>
                      <a:r>
                        <a:rPr lang="en-US" sz="1100" b="1" kern="100" dirty="0">
                          <a:effectLst/>
                          <a:latin typeface="Meiryo UI" panose="020B0604030504040204" pitchFamily="50" charset="-128"/>
                          <a:ea typeface="Meiryo UI" panose="020B0604030504040204" pitchFamily="50" charset="-128"/>
                        </a:rPr>
                        <a:t>+150</a:t>
                      </a:r>
                      <a:r>
                        <a:rPr lang="ja-JP" sz="1100" b="1" kern="100" dirty="0">
                          <a:effectLst/>
                          <a:latin typeface="Meiryo UI" panose="020B0604030504040204" pitchFamily="50" charset="-128"/>
                          <a:ea typeface="Meiryo UI" panose="020B0604030504040204" pitchFamily="50" charset="-128"/>
                        </a:rPr>
                        <a:t>万</a:t>
                      </a:r>
                      <a:r>
                        <a:rPr lang="en-US" sz="1100" b="1" kern="100" dirty="0" smtClean="0">
                          <a:effectLst/>
                          <a:latin typeface="Meiryo UI" panose="020B0604030504040204" pitchFamily="50" charset="-128"/>
                          <a:ea typeface="Meiryo UI" panose="020B0604030504040204" pitchFamily="50" charset="-128"/>
                        </a:rPr>
                        <a:t>k</a:t>
                      </a:r>
                      <a:r>
                        <a:rPr lang="en-US" altLang="ja-JP" sz="1100" b="1" kern="100" dirty="0" smtClean="0">
                          <a:effectLst/>
                          <a:latin typeface="Meiryo UI" panose="020B0604030504040204" pitchFamily="50" charset="-128"/>
                          <a:ea typeface="Meiryo UI" panose="020B0604030504040204" pitchFamily="50" charset="-128"/>
                        </a:rPr>
                        <a:t>W</a:t>
                      </a:r>
                      <a:endParaRPr lang="ja-JP" sz="11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sz="1100" b="1" kern="100" dirty="0" smtClean="0">
                          <a:effectLst/>
                          <a:latin typeface="Meiryo UI" panose="020B0604030504040204" pitchFamily="50" charset="-128"/>
                          <a:ea typeface="Meiryo UI" panose="020B0604030504040204" pitchFamily="50" charset="-128"/>
                        </a:rPr>
                        <a:t>+110.1</a:t>
                      </a:r>
                      <a:r>
                        <a:rPr lang="ja-JP" sz="1100" b="1" kern="100" dirty="0" smtClean="0">
                          <a:effectLst/>
                          <a:latin typeface="Meiryo UI" panose="020B0604030504040204" pitchFamily="50" charset="-128"/>
                          <a:ea typeface="Meiryo UI" panose="020B0604030504040204" pitchFamily="50" charset="-128"/>
                        </a:rPr>
                        <a:t>万</a:t>
                      </a:r>
                      <a:r>
                        <a:rPr lang="en-US" sz="1100" b="1" kern="100" dirty="0" smtClean="0">
                          <a:effectLst/>
                          <a:latin typeface="Meiryo UI" panose="020B0604030504040204" pitchFamily="50" charset="-128"/>
                          <a:ea typeface="Meiryo UI" panose="020B0604030504040204" pitchFamily="50" charset="-128"/>
                        </a:rPr>
                        <a:t>kW</a:t>
                      </a:r>
                      <a:endParaRPr 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ctr">
                        <a:lnSpc>
                          <a:spcPts val="1800"/>
                        </a:lnSpc>
                        <a:spcAft>
                          <a:spcPts val="0"/>
                        </a:spcAft>
                      </a:pPr>
                      <a:r>
                        <a:rPr lang="en-US" altLang="ja-JP" sz="1100" b="1" kern="100" dirty="0" smtClean="0">
                          <a:effectLst/>
                          <a:latin typeface="Meiryo UI" panose="020B0604030504040204" pitchFamily="50" charset="-128"/>
                          <a:ea typeface="Meiryo UI" panose="020B0604030504040204" pitchFamily="50" charset="-128"/>
                        </a:rPr>
                        <a:t>73.4</a:t>
                      </a:r>
                      <a:r>
                        <a:rPr lang="ja-JP" altLang="ja-JP" sz="1100" b="1" kern="100" dirty="0" smtClean="0">
                          <a:effectLst/>
                          <a:latin typeface="Meiryo UI" panose="020B0604030504040204" pitchFamily="50" charset="-128"/>
                          <a:ea typeface="Meiryo UI" panose="020B0604030504040204" pitchFamily="50" charset="-128"/>
                        </a:rPr>
                        <a:t>％</a:t>
                      </a:r>
                      <a:endParaRPr 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0006"/>
                  </a:ext>
                </a:extLst>
              </a:tr>
            </a:tbl>
          </a:graphicData>
        </a:graphic>
      </p:graphicFrame>
      <p:sp>
        <p:nvSpPr>
          <p:cNvPr id="47" name="角丸四角形 46"/>
          <p:cNvSpPr/>
          <p:nvPr/>
        </p:nvSpPr>
        <p:spPr>
          <a:xfrm>
            <a:off x="7451408" y="5840912"/>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普及啓発等</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右矢印 5"/>
          <p:cNvSpPr/>
          <p:nvPr/>
        </p:nvSpPr>
        <p:spPr>
          <a:xfrm>
            <a:off x="7508240" y="10172413"/>
            <a:ext cx="269873" cy="330200"/>
          </a:xfrm>
          <a:prstGeom prst="rightArrow">
            <a:avLst/>
          </a:prstGeom>
          <a:solidFill>
            <a:schemeClr val="accent3">
              <a:lumMod val="75000"/>
            </a:schemeClr>
          </a:solidFill>
          <a:ln w="1905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marL="171450" indent="-171450" algn="ctr">
              <a:spcAft>
                <a:spcPts val="600"/>
              </a:spcAft>
              <a:buFont typeface="Meiryo UI" panose="020B0604030504040204" pitchFamily="50" charset="-128"/>
              <a:buChar char="◯"/>
            </a:pPr>
            <a:endParaRPr kumimoji="1"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828030" y="10104564"/>
            <a:ext cx="7122822" cy="465899"/>
          </a:xfrm>
          <a:prstGeom prst="roundRect">
            <a:avLst/>
          </a:prstGeom>
          <a:solidFill>
            <a:schemeClr val="accent3">
              <a:lumMod val="50000"/>
            </a:schemeClr>
          </a:solid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ctr" anchorCtr="0" forceAA="0" compatLnSpc="1">
            <a:prstTxWarp prst="textNoShape">
              <a:avLst/>
            </a:prstTxWarp>
            <a:noAutofit/>
          </a:bodyPr>
          <a:lstStyle/>
          <a:p>
            <a:pPr>
              <a:spcAft>
                <a:spcPts val="600"/>
              </a:spcAft>
            </a:pPr>
            <a:r>
              <a:rPr lang="ja-JP" altLang="en-US" sz="12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新たなエネルギー社会の構築に向けた施策の方向性を改めて示すとともに、規制・誘導や普及啓発を中心に、様々な取組みを実施し、府民・事業者など各主体の取組みを促進する</a:t>
            </a:r>
            <a:r>
              <a:rPr lang="ja-JP" altLang="en-US" sz="1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基盤づくりを着実に継続していくことが重要。</a:t>
            </a:r>
            <a:endParaRPr lang="en-US" altLang="ja-JP" sz="12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7451408" y="1630549"/>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おおさかスマートエネルギー協議会の開催</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0" name="角丸四角形 29"/>
          <p:cNvSpPr/>
          <p:nvPr/>
        </p:nvSpPr>
        <p:spPr>
          <a:xfrm>
            <a:off x="7451408" y="2417329"/>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おおさかスマートエネルギーセンターの設置・運営</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1" name="角丸四角形 30"/>
          <p:cNvSpPr/>
          <p:nvPr/>
        </p:nvSpPr>
        <p:spPr>
          <a:xfrm>
            <a:off x="7451408" y="3199521"/>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条例等による規制・誘導</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8" name="正方形/長方形 37"/>
          <p:cNvSpPr/>
          <p:nvPr/>
        </p:nvSpPr>
        <p:spPr>
          <a:xfrm>
            <a:off x="7441884" y="1100882"/>
            <a:ext cx="7508968" cy="442035"/>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lvl="0" indent="-171450" fontAlgn="auto">
              <a:spcBef>
                <a:spcPts val="0"/>
              </a:spcBef>
              <a:spcAft>
                <a:spcPts val="600"/>
              </a:spcAft>
              <a:buFont typeface="Meiryo UI" panose="020B0604030504040204" pitchFamily="50" charset="-128"/>
              <a:buChar char="◯"/>
            </a:pPr>
            <a:r>
              <a:rPr lang="ja-JP" altLang="en-US" sz="12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では、関係者と連携しながら、おおさかスマートエネルギーセンターを中心に、規制・誘導や普及啓発など様々な取組みを実施。取組みの着実な展開により、府民・事業者による取組みを下支えした効果は大きいと考えられる。</a:t>
            </a:r>
            <a:endParaRPr lang="en-US" altLang="ja-JP" sz="12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7451408" y="8663978"/>
            <a:ext cx="7470868" cy="225743"/>
          </a:xfrm>
          <a:prstGeom prst="roundRect">
            <a:avLst>
              <a:gd name="adj" fmla="val 31550"/>
            </a:avLst>
          </a:prstGeom>
          <a:solidFill>
            <a:schemeClr val="accent3">
              <a:lumMod val="75000"/>
            </a:schemeClr>
          </a:solidFill>
          <a:ln w="19050">
            <a:solidFill>
              <a:schemeClr val="accent3">
                <a:lumMod val="60000"/>
                <a:lumOff val="4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0" rIns="91440" bIns="0" numCol="1" spcCol="0" rtlCol="0" fromWordArt="0" anchor="ctr" anchorCtr="0" forceAA="0" compatLnSpc="1">
            <a:prstTxWarp prst="textNoShape">
              <a:avLst/>
            </a:prstTxWarp>
            <a:spAutoFit/>
          </a:bodyPr>
          <a:lstStyle/>
          <a:p>
            <a:pPr lvl="0"/>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府</a:t>
            </a:r>
            <a:r>
              <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・市有施設への</a:t>
            </a:r>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導入</a:t>
            </a:r>
            <a:endPar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43166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150B924-8ECC-49DA-B303-33840336C203}">
  <ds:schemaRefs>
    <ds:schemaRef ds:uri="http://purl.org/dc/elements/1.1/"/>
    <ds:schemaRef ds:uri="http://schemas.microsoft.com/office/2006/documentManagement/types"/>
    <ds:schemaRef ds:uri="http://purl.org/dc/terms/"/>
    <ds:schemaRef ds:uri="http://schemas.microsoft.com/office/2006/metadata/properties"/>
    <ds:schemaRef ds:uri="http://www.w3.org/XML/1998/namespace"/>
    <ds:schemaRef ds:uri="http://purl.org/dc/dcmitype/"/>
    <ds:schemaRef ds:uri="http://schemas.openxmlformats.org/package/2006/metadata/core-properties"/>
    <ds:schemaRef ds:uri="79a6af1d-7af9-4c8d-b2df-d41fbfc10dd0"/>
  </ds:schemaRefs>
</ds:datastoreItem>
</file>

<file path=customXml/itemProps3.xml><?xml version="1.0" encoding="utf-8"?>
<ds:datastoreItem xmlns:ds="http://schemas.openxmlformats.org/officeDocument/2006/customXml" ds:itemID="{3AD18A9A-5E61-4FAD-9D1B-090A4649BD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19155</TotalTime>
  <Words>1642</Words>
  <Application>Microsoft Office PowerPoint</Application>
  <PresentationFormat>ユーザー設定</PresentationFormat>
  <Paragraphs>99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原井　真一</dc:creator>
  <cp:lastModifiedBy>志知　和明</cp:lastModifiedBy>
  <cp:revision>1690</cp:revision>
  <cp:lastPrinted>2020-07-02T06:12:08Z</cp:lastPrinted>
  <dcterms:created xsi:type="dcterms:W3CDTF">2012-04-24T10:46:15Z</dcterms:created>
  <dcterms:modified xsi:type="dcterms:W3CDTF">2020-07-03T08:46:04Z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