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9"/>
  </p:notesMasterIdLst>
  <p:sldIdLst>
    <p:sldId id="256" r:id="rId2"/>
    <p:sldId id="281" r:id="rId3"/>
    <p:sldId id="283" r:id="rId4"/>
    <p:sldId id="282" r:id="rId5"/>
    <p:sldId id="284" r:id="rId6"/>
    <p:sldId id="258" r:id="rId7"/>
    <p:sldId id="294" r:id="rId8"/>
    <p:sldId id="285" r:id="rId9"/>
    <p:sldId id="274" r:id="rId10"/>
    <p:sldId id="295" r:id="rId11"/>
    <p:sldId id="287" r:id="rId12"/>
    <p:sldId id="288" r:id="rId13"/>
    <p:sldId id="290" r:id="rId14"/>
    <p:sldId id="289" r:id="rId15"/>
    <p:sldId id="291" r:id="rId16"/>
    <p:sldId id="292" r:id="rId17"/>
    <p:sldId id="293" r:id="rId1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志知　和明" initials="志知　和明" lastIdx="27" clrIdx="0">
    <p:extLst>
      <p:ext uri="{19B8F6BF-5375-455C-9EA6-DF929625EA0E}">
        <p15:presenceInfo xmlns:p15="http://schemas.microsoft.com/office/powerpoint/2012/main" userId="S-1-5-21-161959346-1900351369-444732941-456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333" autoAdjust="0"/>
  </p:normalViewPr>
  <p:slideViewPr>
    <p:cSldViewPr showGuides="1">
      <p:cViewPr varScale="1">
        <p:scale>
          <a:sx n="69" d="100"/>
          <a:sy n="69" d="100"/>
        </p:scale>
        <p:origin x="1356" y="84"/>
      </p:cViewPr>
      <p:guideLst>
        <p:guide pos="288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B13D1E5-B9A7-44C8-92F7-A0CD1DAA771A}" type="datetimeFigureOut">
              <a:rPr kumimoji="1" lang="ja-JP" altLang="en-US" smtClean="0"/>
              <a:t>2020/8/4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357760-F90D-42D0-8ECB-5C5D3F194711}" type="slidenum">
              <a:rPr kumimoji="1" lang="ja-JP" altLang="en-US" smtClean="0"/>
              <a:t>‹#›</a:t>
            </a:fld>
            <a:endParaRPr kumimoji="1" lang="ja-JP" altLang="en-US"/>
          </a:p>
        </p:txBody>
      </p:sp>
    </p:spTree>
    <p:extLst>
      <p:ext uri="{BB962C8B-B14F-4D97-AF65-F5344CB8AC3E}">
        <p14:creationId xmlns:p14="http://schemas.microsoft.com/office/powerpoint/2010/main" val="39248791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43D06BF-8F45-45C7-935E-991BB79167FC}" type="slidenum">
              <a:rPr kumimoji="1" lang="ja-JP" altLang="en-US" smtClean="0"/>
              <a:t>16</a:t>
            </a:fld>
            <a:endParaRPr kumimoji="1" lang="ja-JP" altLang="en-US"/>
          </a:p>
        </p:txBody>
      </p:sp>
    </p:spTree>
    <p:extLst>
      <p:ext uri="{BB962C8B-B14F-4D97-AF65-F5344CB8AC3E}">
        <p14:creationId xmlns:p14="http://schemas.microsoft.com/office/powerpoint/2010/main" val="699451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050728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24157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51184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1657178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5E6D212-DAD6-4231-BD10-6DFDF831D5C7}" type="datetimeFigureOut">
              <a:rPr kumimoji="1" lang="ja-JP" altLang="en-US" smtClean="0"/>
              <a:t>2020/8/4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95045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6556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5E6D212-DAD6-4231-BD10-6DFDF831D5C7}" type="datetimeFigureOut">
              <a:rPr kumimoji="1" lang="ja-JP" altLang="en-US" smtClean="0"/>
              <a:t>2020/8/4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88786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5E6D212-DAD6-4231-BD10-6DFDF831D5C7}" type="datetimeFigureOut">
              <a:rPr kumimoji="1" lang="ja-JP" altLang="en-US" smtClean="0"/>
              <a:t>2020/8/4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27809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E6D212-DAD6-4231-BD10-6DFDF831D5C7}" type="datetimeFigureOut">
              <a:rPr kumimoji="1" lang="ja-JP" altLang="en-US" smtClean="0"/>
              <a:t>2020/8/4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2105513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4218653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E6D212-DAD6-4231-BD10-6DFDF831D5C7}" type="datetimeFigureOut">
              <a:rPr kumimoji="1" lang="ja-JP" altLang="en-US" smtClean="0"/>
              <a:t>2020/8/4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659968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6D212-DAD6-4231-BD10-6DFDF831D5C7}" type="datetimeFigureOut">
              <a:rPr kumimoji="1" lang="ja-JP" altLang="en-US" smtClean="0"/>
              <a:t>2020/8/4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DF1FA-2879-4CB1-9630-E4043495BA91}" type="slidenum">
              <a:rPr kumimoji="1" lang="ja-JP" altLang="en-US" smtClean="0"/>
              <a:t>‹#›</a:t>
            </a:fld>
            <a:endParaRPr kumimoji="1" lang="ja-JP" altLang="en-US"/>
          </a:p>
        </p:txBody>
      </p:sp>
    </p:spTree>
    <p:extLst>
      <p:ext uri="{BB962C8B-B14F-4D97-AF65-F5344CB8AC3E}">
        <p14:creationId xmlns:p14="http://schemas.microsoft.com/office/powerpoint/2010/main" val="31195059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bwMode="auto">
          <a:xfrm>
            <a:off x="0" y="1700808"/>
            <a:ext cx="9143999" cy="2160240"/>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defTabSz="914400" fontAlgn="auto">
              <a:spcAft>
                <a:spcPts val="0"/>
              </a:spcAft>
              <a:defRPr/>
            </a:pPr>
            <a:r>
              <a:rPr lang="ja-JP" altLang="en-US" sz="3600" b="1" dirty="0">
                <a:solidFill>
                  <a:sysClr val="window" lastClr="FFFFFF"/>
                </a:solidFill>
                <a:latin typeface="Meiryo UI" panose="020B0604030504040204" pitchFamily="50" charset="-128"/>
                <a:ea typeface="Meiryo UI" panose="020B0604030504040204" pitchFamily="50" charset="-128"/>
              </a:rPr>
              <a:t>施策・事業の取組方針について（案）</a:t>
            </a:r>
            <a:endParaRPr kumimoji="1" lang="ja-JP" altLang="en-US" sz="36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サブタイトル 2"/>
          <p:cNvSpPr txBox="1">
            <a:spLocks/>
          </p:cNvSpPr>
          <p:nvPr/>
        </p:nvSpPr>
        <p:spPr bwMode="auto">
          <a:xfrm>
            <a:off x="2411760" y="5445224"/>
            <a:ext cx="432048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r>
              <a:rPr kumimoji="1" lang="en-US" altLang="ja-JP" sz="2800" i="0" u="none" strike="noStrike" kern="0" cap="none" spc="0" normalizeH="0" baseline="0" noProof="0" dirty="0">
                <a:effectLst/>
                <a:uLnTx/>
                <a:uFillTx/>
                <a:latin typeface="Meiryo UI" panose="020B0604030504040204" pitchFamily="50" charset="-128"/>
                <a:ea typeface="Meiryo UI" panose="020B0604030504040204" pitchFamily="50" charset="-128"/>
              </a:rPr>
              <a:t>2020</a:t>
            </a:r>
            <a:r>
              <a:rPr kumimoji="1" lang="ja-JP" altLang="en-US" sz="2800" i="0" u="none" strike="noStrike" kern="0" cap="none" spc="0" normalizeH="0" baseline="0" noProof="0" dirty="0">
                <a:effectLst/>
                <a:uLnTx/>
                <a:uFillTx/>
                <a:latin typeface="Meiryo UI" panose="020B0604030504040204" pitchFamily="50" charset="-128"/>
                <a:ea typeface="Meiryo UI" panose="020B0604030504040204" pitchFamily="50" charset="-128"/>
              </a:rPr>
              <a:t>年</a:t>
            </a:r>
            <a:r>
              <a:rPr lang="en-US" altLang="ja-JP" sz="2800" kern="0" dirty="0">
                <a:latin typeface="Meiryo UI" panose="020B0604030504040204" pitchFamily="50" charset="-128"/>
                <a:ea typeface="Meiryo UI" panose="020B0604030504040204" pitchFamily="50" charset="-128"/>
              </a:rPr>
              <a:t>8</a:t>
            </a:r>
            <a:r>
              <a:rPr kumimoji="1" lang="ja-JP" altLang="en-US" sz="2800" i="0" u="none" strike="noStrike" kern="0" cap="none" spc="0" normalizeH="0" baseline="0" noProof="0" dirty="0">
                <a:effectLst/>
                <a:uLnTx/>
                <a:uFillTx/>
                <a:latin typeface="Meiryo UI" panose="020B0604030504040204" pitchFamily="50" charset="-128"/>
                <a:ea typeface="Meiryo UI" panose="020B0604030504040204" pitchFamily="50" charset="-128"/>
              </a:rPr>
              <a:t>月</a:t>
            </a:r>
            <a:r>
              <a:rPr kumimoji="1" lang="en-US" altLang="ja-JP" sz="2800" i="0" u="none" strike="noStrike" kern="0" cap="none" spc="0" normalizeH="0" baseline="0" noProof="0" dirty="0">
                <a:effectLst/>
                <a:uLnTx/>
                <a:uFillTx/>
                <a:latin typeface="Meiryo UI" panose="020B0604030504040204" pitchFamily="50" charset="-128"/>
                <a:ea typeface="Meiryo UI" panose="020B0604030504040204" pitchFamily="50" charset="-128"/>
              </a:rPr>
              <a:t>6</a:t>
            </a:r>
            <a:r>
              <a:rPr kumimoji="1" lang="ja-JP" altLang="en-US" sz="2800" i="0" u="none" strike="noStrike" kern="0" cap="none" spc="0" normalizeH="0" baseline="0" noProof="0" dirty="0">
                <a:effectLst/>
                <a:uLnTx/>
                <a:uFillTx/>
                <a:latin typeface="Meiryo UI" panose="020B0604030504040204" pitchFamily="50" charset="-128"/>
                <a:ea typeface="Meiryo UI" panose="020B0604030504040204" pitchFamily="50" charset="-128"/>
              </a:rPr>
              <a:t>日</a:t>
            </a:r>
            <a:endParaRPr kumimoji="1" lang="en-US" altLang="ja-JP" sz="2800" i="0" u="none" strike="noStrike" kern="0" cap="none" spc="0" normalizeH="0" baseline="0" noProof="0" dirty="0">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Aft>
                <a:spcPct val="0"/>
              </a:spcAft>
              <a:buClrTx/>
              <a:buSzTx/>
              <a:buFont typeface="Arial" panose="020B0604020202020204" pitchFamily="34" charset="0"/>
              <a:buNone/>
              <a:tabLst/>
              <a:defRPr/>
            </a:pPr>
            <a:endParaRPr lang="ja-JP" altLang="en-US" sz="2800" kern="0" dirty="0">
              <a:latin typeface="Meiryo UI" panose="020B0604030504040204" pitchFamily="50" charset="-128"/>
              <a:ea typeface="Meiryo UI" panose="020B0604030504040204" pitchFamily="50" charset="-128"/>
            </a:endParaRPr>
          </a:p>
        </p:txBody>
      </p:sp>
      <p:sp>
        <p:nvSpPr>
          <p:cNvPr id="10" name="サブタイトル 2"/>
          <p:cNvSpPr txBox="1">
            <a:spLocks/>
          </p:cNvSpPr>
          <p:nvPr/>
        </p:nvSpPr>
        <p:spPr bwMode="auto">
          <a:xfrm>
            <a:off x="7452320"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dirty="0">
                <a:ln w="19050">
                  <a:noFill/>
                </a:ln>
                <a:latin typeface="Meiryo UI" panose="020B0604030504040204" pitchFamily="50" charset="-128"/>
                <a:ea typeface="Meiryo UI" panose="020B0604030504040204" pitchFamily="50" charset="-128"/>
              </a:rPr>
              <a:t>資料２</a:t>
            </a:r>
            <a:endParaRPr kumimoji="1" lang="ja-JP" altLang="en-US" sz="2000" i="0" u="none" strike="noStrike" kern="0" cap="none" spc="0" normalizeH="0" baseline="0" noProof="0" dirty="0">
              <a:ln w="19050">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70063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a:t>
            </a:r>
            <a:r>
              <a:rPr lang="ja-JP" altLang="en-US" sz="3200" b="1" dirty="0">
                <a:solidFill>
                  <a:sysClr val="window" lastClr="FFFFFF"/>
                </a:solidFill>
                <a:latin typeface="Meiryo UI" panose="020B0604030504040204" pitchFamily="50" charset="-128"/>
                <a:ea typeface="Meiryo UI" panose="020B0604030504040204" pitchFamily="50" charset="-128"/>
              </a:rPr>
              <a:t>対策の観点ごとの</a:t>
            </a:r>
            <a:r>
              <a:rPr lang="ja-JP" altLang="en-US" sz="3200" b="1" dirty="0" smtClean="0">
                <a:solidFill>
                  <a:sysClr val="window" lastClr="FFFFFF"/>
                </a:solidFill>
                <a:latin typeface="Meiryo UI" panose="020B0604030504040204" pitchFamily="50" charset="-128"/>
                <a:ea typeface="Meiryo UI" panose="020B0604030504040204" pitchFamily="50" charset="-128"/>
              </a:rPr>
              <a:t>取組方針（案）（</a:t>
            </a:r>
            <a:r>
              <a:rPr lang="ja-JP" altLang="en-US" sz="3200" b="1" dirty="0">
                <a:solidFill>
                  <a:sysClr val="window" lastClr="FFFFFF"/>
                </a:solidFill>
                <a:latin typeface="Meiryo UI" panose="020B0604030504040204" pitchFamily="50" charset="-128"/>
                <a:ea typeface="Meiryo UI" panose="020B0604030504040204" pitchFamily="50" charset="-128"/>
              </a:rPr>
              <a:t>２）</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9</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6" name="角丸四角形 48">
            <a:extLst>
              <a:ext uri="{FF2B5EF4-FFF2-40B4-BE49-F238E27FC236}">
                <a16:creationId xmlns:a16="http://schemas.microsoft.com/office/drawing/2014/main" id="{8B3BF55D-CD81-462A-9B30-D5B253F57CAC}"/>
              </a:ext>
            </a:extLst>
          </p:cNvPr>
          <p:cNvSpPr/>
          <p:nvPr/>
        </p:nvSpPr>
        <p:spPr>
          <a:xfrm>
            <a:off x="107504" y="1041400"/>
            <a:ext cx="8928992" cy="127569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36000" numCol="1" spcCol="0" rtlCol="0" fromWordArt="0" anchor="t" anchorCtr="0" forceAA="0" compatLnSpc="1">
            <a:prstTxWarp prst="textNoShape">
              <a:avLst/>
            </a:prstTxWarp>
            <a:spAutoFit/>
          </a:bodyPr>
          <a:lstStyle/>
          <a:p>
            <a:pPr marL="342900" lvl="0" indent="-342900">
              <a:buFont typeface="Meiryo UI" panose="020B0604030504040204" pitchFamily="50" charset="-128"/>
              <a:buChar char="◯"/>
            </a:pP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エネルギー使用量等の</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「見える化」を推進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省エネルギー機器･設備の導入促進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住宅・建築物の省エネルギー化</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エネルギーの面的利用の促進の取組みを推進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p>
          <a:p>
            <a:pPr marL="342900" lvl="0" indent="-342900">
              <a:buFont typeface="Meiryo UI" panose="020B0604030504040204" pitchFamily="50" charset="-128"/>
              <a:buChar char="◯"/>
            </a:pPr>
            <a:r>
              <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kern="1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・ビッグデータなど</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デジタル技術やナッジなど行動科学の知見も活用し、</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省エネ型ライフスタイル･ビジネススタイルへの転換に向けた取組みを推進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p>
        </p:txBody>
      </p:sp>
      <p:sp>
        <p:nvSpPr>
          <p:cNvPr id="7" name="角丸四角形 49">
            <a:extLst>
              <a:ext uri="{FF2B5EF4-FFF2-40B4-BE49-F238E27FC236}">
                <a16:creationId xmlns:a16="http://schemas.microsoft.com/office/drawing/2014/main" id="{4F75BC97-4C0C-45A1-AA7F-3EA306ED923C}"/>
              </a:ext>
            </a:extLst>
          </p:cNvPr>
          <p:cNvSpPr/>
          <p:nvPr/>
        </p:nvSpPr>
        <p:spPr>
          <a:xfrm>
            <a:off x="70372" y="827902"/>
            <a:ext cx="3925564"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a:solidFill>
                  <a:prstClr val="white"/>
                </a:solidFill>
                <a:latin typeface="Meiryo UI" pitchFamily="50" charset="-128"/>
                <a:ea typeface="Meiryo UI" pitchFamily="50" charset="-128"/>
                <a:cs typeface="Meiryo UI" pitchFamily="50" charset="-128"/>
              </a:rPr>
              <a:t>（２）エネルギー効率の向上</a:t>
            </a:r>
          </a:p>
        </p:txBody>
      </p:sp>
      <p:sp>
        <p:nvSpPr>
          <p:cNvPr id="26" name="角丸四角形 25"/>
          <p:cNvSpPr/>
          <p:nvPr/>
        </p:nvSpPr>
        <p:spPr>
          <a:xfrm>
            <a:off x="107504" y="2398351"/>
            <a:ext cx="8928992" cy="4017817"/>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0000" bIns="36000" numCol="1" spcCol="0" rtlCol="0" fromWordArt="0" anchor="t" anchorCtr="0" forceAA="0" compatLnSpc="1">
            <a:prstTxWarp prst="textNoShape">
              <a:avLst/>
            </a:prstTxWarp>
            <a:spAutoFit/>
          </a:bodyPr>
          <a:lstStyle/>
          <a:p>
            <a:pPr algn="just">
              <a:spcBef>
                <a:spcPts val="600"/>
              </a:spcBef>
            </a:pP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（具体的な取組みイメージの例）</a:t>
            </a:r>
            <a:endParaRPr lang="en-US" altLang="ja-JP"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エネルギー使用量等の「見える化」</a:t>
            </a:r>
            <a:endParaRPr lang="en-US" altLang="ja-JP"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省エネ関連情報の収集・分析・発信を引き続き推進。</a:t>
            </a:r>
          </a:p>
          <a:p>
            <a:pPr marL="539750" lvl="0" indent="-361950" algn="just">
              <a:buFont typeface="Wingdings" panose="05000000000000000000" pitchFamily="2" charset="2"/>
              <a:buChar char="Ø"/>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次期</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プラン</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の進行管理や</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施策・事業の検討において必要となる、</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再生可能エネルギーの普及拡大やエネルギー効率の向上に係るデータの把握・活用に向けた取組みを推進</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285750" lvl="0" indent="-285750">
              <a:spcBef>
                <a:spcPts val="600"/>
              </a:spcBef>
              <a:buFont typeface="Wingdings" panose="05000000000000000000" pitchFamily="2" charset="2"/>
              <a:buChar char="n"/>
            </a:pPr>
            <a:r>
              <a:rPr lang="ja-JP" altLang="en-US"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省エネルギー機器･設備の導入促進</a:t>
            </a:r>
            <a:endParaRPr lang="en-US" altLang="ja-JP"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Wingdings" panose="05000000000000000000" pitchFamily="2" charset="2"/>
              <a:buChar char="Ø"/>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大企業</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による自主的な取組みの促進に加え、中小企業の支援につながる省エネ施策を促進。</a:t>
            </a:r>
          </a:p>
          <a:p>
            <a:pPr marL="285750" lvl="0" indent="-285750">
              <a:spcBef>
                <a:spcPts val="600"/>
              </a:spcBef>
              <a:buFont typeface="Wingdings" panose="05000000000000000000" pitchFamily="2" charset="2"/>
              <a:buChar char="n"/>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住宅･建築物の省エネ化</a:t>
            </a:r>
            <a:endParaRPr lang="en-US" altLang="ja-JP"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Wingdings" panose="05000000000000000000" pitchFamily="2" charset="2"/>
              <a:buChar char="Ø"/>
            </a:pP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建築物の省エネルギー基準への</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適合義務</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を強化。</a:t>
            </a:r>
          </a:p>
          <a:p>
            <a:pPr marL="539750" lvl="0" indent="-361950" algn="just">
              <a:buFont typeface="Wingdings" panose="05000000000000000000" pitchFamily="2" charset="2"/>
              <a:buChar char="Ø"/>
            </a:pP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省エネリフォーム</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p>
          <a:p>
            <a:pPr marL="539750" lvl="0" indent="-361950" algn="just">
              <a:buFont typeface="Wingdings" panose="05000000000000000000" pitchFamily="2" charset="2"/>
              <a:buChar char="Ø"/>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快適で健康にもいい</a:t>
            </a:r>
            <a:r>
              <a:rPr lang="en-US" altLang="ja-JP"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LCCM </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（ライフサイクルカーボンマイナス）住宅</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の普及を促進。</a:t>
            </a:r>
          </a:p>
          <a:p>
            <a:pPr marL="285750" lvl="0" indent="-285750">
              <a:spcBef>
                <a:spcPts val="600"/>
              </a:spcBef>
              <a:buFont typeface="Wingdings" panose="05000000000000000000" pitchFamily="2" charset="2"/>
              <a:buChar char="n"/>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エネルギーの面的利用の促進</a:t>
            </a:r>
            <a:endParaRPr lang="en-US" altLang="ja-JP"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Wingdings" panose="05000000000000000000" pitchFamily="2" charset="2"/>
              <a:buChar char="Ø"/>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エネルギーの面的利用の</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検討を促進。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Wingdings" panose="05000000000000000000" pitchFamily="2" charset="2"/>
              <a:buChar char="Ø"/>
            </a:pP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スマートコミュニティの普及を促進。</a:t>
            </a:r>
            <a:endPar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44054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a:t>
            </a:r>
            <a:r>
              <a:rPr lang="ja-JP" altLang="en-US" sz="3200" b="1" dirty="0">
                <a:solidFill>
                  <a:sysClr val="window" lastClr="FFFFFF"/>
                </a:solidFill>
                <a:latin typeface="Meiryo UI" panose="020B0604030504040204" pitchFamily="50" charset="-128"/>
                <a:ea typeface="Meiryo UI" panose="020B0604030504040204" pitchFamily="50" charset="-128"/>
              </a:rPr>
              <a:t>対策の観点ごとの</a:t>
            </a:r>
            <a:r>
              <a:rPr lang="ja-JP" altLang="en-US" sz="3200" b="1" dirty="0" smtClean="0">
                <a:solidFill>
                  <a:sysClr val="window" lastClr="FFFFFF"/>
                </a:solidFill>
                <a:latin typeface="Meiryo UI" panose="020B0604030504040204" pitchFamily="50" charset="-128"/>
                <a:ea typeface="Meiryo UI" panose="020B0604030504040204" pitchFamily="50" charset="-128"/>
              </a:rPr>
              <a:t>取組方針（案）（</a:t>
            </a:r>
            <a:r>
              <a:rPr lang="ja-JP" altLang="en-US" sz="3200" b="1" dirty="0">
                <a:solidFill>
                  <a:sysClr val="window" lastClr="FFFFFF"/>
                </a:solidFill>
                <a:latin typeface="Meiryo UI" panose="020B0604030504040204" pitchFamily="50" charset="-128"/>
                <a:ea typeface="Meiryo UI" panose="020B0604030504040204" pitchFamily="50" charset="-128"/>
              </a:rPr>
              <a:t>２）</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10</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7" name="角丸四角形 49">
            <a:extLst>
              <a:ext uri="{FF2B5EF4-FFF2-40B4-BE49-F238E27FC236}">
                <a16:creationId xmlns:a16="http://schemas.microsoft.com/office/drawing/2014/main" id="{4F75BC97-4C0C-45A1-AA7F-3EA306ED923C}"/>
              </a:ext>
            </a:extLst>
          </p:cNvPr>
          <p:cNvSpPr/>
          <p:nvPr/>
        </p:nvSpPr>
        <p:spPr>
          <a:xfrm>
            <a:off x="70372" y="827902"/>
            <a:ext cx="3925564"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a:solidFill>
                  <a:prstClr val="white"/>
                </a:solidFill>
                <a:latin typeface="Meiryo UI" pitchFamily="50" charset="-128"/>
                <a:ea typeface="Meiryo UI" pitchFamily="50" charset="-128"/>
                <a:cs typeface="Meiryo UI" pitchFamily="50" charset="-128"/>
              </a:rPr>
              <a:t>（２）エネルギー効率の向上</a:t>
            </a:r>
          </a:p>
        </p:txBody>
      </p:sp>
      <p:sp>
        <p:nvSpPr>
          <p:cNvPr id="26" name="角丸四角形 25"/>
          <p:cNvSpPr/>
          <p:nvPr/>
        </p:nvSpPr>
        <p:spPr>
          <a:xfrm>
            <a:off x="107504" y="1337297"/>
            <a:ext cx="8928992" cy="1971103"/>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0000" bIns="36000" numCol="1" spcCol="0" rtlCol="0" fromWordArt="0" anchor="t" anchorCtr="0" forceAA="0" compatLnSpc="1">
            <a:prstTxWarp prst="textNoShape">
              <a:avLst/>
            </a:prstTxWarp>
            <a:spAutoFit/>
          </a:bodyPr>
          <a:lstStyle/>
          <a:p>
            <a:pPr algn="just">
              <a:spcBef>
                <a:spcPts val="600"/>
              </a:spcBef>
            </a:pP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（具体的な取組みイメージの例）</a:t>
            </a:r>
            <a:endParaRPr lang="en-US" altLang="ja-JP"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省エネ型</a:t>
            </a: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ライフスタイル･ビジネススタイルへの転換</a:t>
            </a:r>
            <a:endParaRPr lang="en-US" altLang="ja-JP"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供給事業者等との連携やナッジなどの行動科学の知見の活用による効果的な省エネ啓発を促進。</a:t>
            </a:r>
          </a:p>
          <a:p>
            <a:pPr marL="539750" indent="-361950" algn="just">
              <a:buFont typeface="Wingdings" panose="05000000000000000000" pitchFamily="2" charset="2"/>
              <a:buChar char="Ø"/>
            </a:pP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を活用した技術の導入やデジタル化の進展によるエネルギー効率の向上を促進。</a:t>
            </a:r>
          </a:p>
          <a:p>
            <a:pPr marL="539750" indent="-361950" algn="jus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スマートエネルギー都市の実現に向け、電力、水道等の使用量といったインフラデータの活用を促進。</a:t>
            </a:r>
          </a:p>
          <a:p>
            <a:pPr marL="539750" indent="-361950" algn="jus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禍を受けた行動変容と</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相まった省エネ型ライフスタイル･ビジネススタイルへの転換を推進。</a:t>
            </a:r>
            <a:endPar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85919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a:t>
            </a:r>
            <a:r>
              <a:rPr lang="ja-JP" altLang="en-US" sz="3200" b="1" dirty="0">
                <a:solidFill>
                  <a:sysClr val="window" lastClr="FFFFFF"/>
                </a:solidFill>
                <a:latin typeface="Meiryo UI" panose="020B0604030504040204" pitchFamily="50" charset="-128"/>
                <a:ea typeface="Meiryo UI" panose="020B0604030504040204" pitchFamily="50" charset="-128"/>
              </a:rPr>
              <a:t>対策の観点ごとの</a:t>
            </a:r>
            <a:r>
              <a:rPr lang="ja-JP" altLang="en-US" sz="3200" b="1" dirty="0" smtClean="0">
                <a:solidFill>
                  <a:sysClr val="window" lastClr="FFFFFF"/>
                </a:solidFill>
                <a:latin typeface="Meiryo UI" panose="020B0604030504040204" pitchFamily="50" charset="-128"/>
                <a:ea typeface="Meiryo UI" panose="020B0604030504040204" pitchFamily="50" charset="-128"/>
              </a:rPr>
              <a:t>取組方針（案）（</a:t>
            </a:r>
            <a:r>
              <a:rPr lang="ja-JP" altLang="en-US" sz="3200" b="1" dirty="0">
                <a:solidFill>
                  <a:sysClr val="window" lastClr="FFFFFF"/>
                </a:solidFill>
                <a:latin typeface="Meiryo UI" panose="020B0604030504040204" pitchFamily="50" charset="-128"/>
                <a:ea typeface="Meiryo UI" panose="020B0604030504040204" pitchFamily="50" charset="-128"/>
              </a:rPr>
              <a:t>３）</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11</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6" name="角丸四角形 48">
            <a:extLst>
              <a:ext uri="{FF2B5EF4-FFF2-40B4-BE49-F238E27FC236}">
                <a16:creationId xmlns:a16="http://schemas.microsoft.com/office/drawing/2014/main" id="{8B3BF55D-CD81-462A-9B30-D5B253F57CAC}"/>
              </a:ext>
            </a:extLst>
          </p:cNvPr>
          <p:cNvSpPr/>
          <p:nvPr/>
        </p:nvSpPr>
        <p:spPr>
          <a:xfrm>
            <a:off x="107504" y="1041400"/>
            <a:ext cx="8928992" cy="127569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36000" numCol="1" spcCol="0" rtlCol="0" fromWordArt="0" anchor="t" anchorCtr="0" forceAA="0" compatLnSpc="1">
            <a:prstTxWarp prst="textNoShape">
              <a:avLst/>
            </a:prstTxWarp>
            <a:spAutoFit/>
          </a:bodyPr>
          <a:lstStyle/>
          <a:p>
            <a:pPr marL="342900" indent="-342900">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地域の低炭素化とも調和のとれる災害に強い自立・分散型エネルギーシステムとしての</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太陽光発電や燃料電池を含めたコージェネレーション、蓄電池等の普及促進の取組みを推進</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エネルギー供給の効率化や安定化に寄与するデマンドレスポンス（</a:t>
            </a:r>
            <a:r>
              <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DR</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）やバーチャルパワープラント（</a:t>
            </a:r>
            <a:r>
              <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VPP</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電力需給調整力の強化に向けた取組みを促進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p>
        </p:txBody>
      </p:sp>
      <p:sp>
        <p:nvSpPr>
          <p:cNvPr id="7" name="角丸四角形 49">
            <a:extLst>
              <a:ext uri="{FF2B5EF4-FFF2-40B4-BE49-F238E27FC236}">
                <a16:creationId xmlns:a16="http://schemas.microsoft.com/office/drawing/2014/main" id="{4F75BC97-4C0C-45A1-AA7F-3EA306ED923C}"/>
              </a:ext>
            </a:extLst>
          </p:cNvPr>
          <p:cNvSpPr/>
          <p:nvPr/>
        </p:nvSpPr>
        <p:spPr>
          <a:xfrm>
            <a:off x="70372" y="827902"/>
            <a:ext cx="5509740"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a:solidFill>
                  <a:prstClr val="white"/>
                </a:solidFill>
                <a:latin typeface="Meiryo UI" pitchFamily="50" charset="-128"/>
                <a:ea typeface="Meiryo UI" pitchFamily="50" charset="-128"/>
                <a:cs typeface="Meiryo UI" pitchFamily="50" charset="-128"/>
              </a:rPr>
              <a:t>（３）レジリエンスと電力需給調整力の強化</a:t>
            </a:r>
          </a:p>
        </p:txBody>
      </p:sp>
      <p:sp>
        <p:nvSpPr>
          <p:cNvPr id="8" name="角丸四角形 25">
            <a:extLst>
              <a:ext uri="{FF2B5EF4-FFF2-40B4-BE49-F238E27FC236}">
                <a16:creationId xmlns:a16="http://schemas.microsoft.com/office/drawing/2014/main" id="{62DB2399-AA30-47B1-AA63-78FAE96B47B5}"/>
              </a:ext>
            </a:extLst>
          </p:cNvPr>
          <p:cNvSpPr/>
          <p:nvPr/>
        </p:nvSpPr>
        <p:spPr>
          <a:xfrm>
            <a:off x="107504" y="2411712"/>
            <a:ext cx="8928992" cy="3063710"/>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0000" bIns="36000" numCol="1" spcCol="0" rtlCol="0" fromWordArt="0" anchor="t" anchorCtr="0" forceAA="0" compatLnSpc="1">
            <a:prstTxWarp prst="textNoShape">
              <a:avLst/>
            </a:prstTxWarp>
            <a:spAutoFit/>
          </a:bodyPr>
          <a:lstStyle/>
          <a:p>
            <a:pPr algn="just">
              <a:spcBef>
                <a:spcPts val="600"/>
              </a:spcBef>
            </a:pP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（具体的な取組みイメージの例）</a:t>
            </a:r>
            <a:endParaRPr lang="en-US" altLang="ja-JP"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自立・分散型エネルギーシステムの普及促進</a:t>
            </a:r>
            <a:endParaRPr lang="en-US" altLang="ja-JP"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Wingdings" panose="05000000000000000000" pitchFamily="2" charset="2"/>
              <a:buChar char="Ø"/>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家庭での燃料電池、オフィスビルや工場での自家発電など</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自立・分散型電源の導入</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p>
          <a:p>
            <a:pPr marL="635000" lvl="1" algn="just"/>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（例）太陽光パネル及び蓄電池</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の共同購入</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lvl="0" indent="-361950" algn="just">
              <a:buFont typeface="Wingdings" panose="05000000000000000000" pitchFamily="2" charset="2"/>
              <a:buChar char="Ø"/>
            </a:pPr>
            <a:r>
              <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BCP</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対策としての</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自立・分散型エネルギーの面的利用の導入</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p>
          <a:p>
            <a:pPr marL="285750" lvl="0" indent="-285750">
              <a:spcBef>
                <a:spcPts val="600"/>
              </a:spcBef>
              <a:buFont typeface="Wingdings" panose="05000000000000000000" pitchFamily="2" charset="2"/>
              <a:buChar char="n"/>
            </a:pP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電力需給調整力の強化</a:t>
            </a:r>
            <a:endParaRPr lang="en-US" altLang="ja-JP"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自家消費型の太陽光発電や燃料電池等のコージェネレーションシステムなど</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分散型電源の導入</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を引き続き促進。</a:t>
            </a:r>
          </a:p>
          <a:p>
            <a:pPr marL="539750" indent="-361950" algn="jus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需給調整に効果的な</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蓄電池や電気自動車（</a:t>
            </a:r>
            <a:r>
              <a:rPr lang="en-US" altLang="ja-JP"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）の活用</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p>
          <a:p>
            <a:pPr marL="539750" indent="-361950" algn="jus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デジタル技術の</a:t>
            </a:r>
            <a:r>
              <a:rPr lang="ja-JP" altLang="en-US" sz="16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活用</a:t>
            </a:r>
            <a:r>
              <a:rPr lang="ja-JP" altLang="en-US" sz="1600" kern="1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やスマートコミュニティ</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需給調整力の効率的な確保に資する取組み</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を支援</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13836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a:t>
            </a:r>
            <a:r>
              <a:rPr lang="ja-JP" altLang="en-US" sz="3200" b="1" dirty="0">
                <a:solidFill>
                  <a:sysClr val="window" lastClr="FFFFFF"/>
                </a:solidFill>
                <a:latin typeface="Meiryo UI" panose="020B0604030504040204" pitchFamily="50" charset="-128"/>
                <a:ea typeface="Meiryo UI" panose="020B0604030504040204" pitchFamily="50" charset="-128"/>
              </a:rPr>
              <a:t>対策の観点ごとの</a:t>
            </a:r>
            <a:r>
              <a:rPr lang="ja-JP" altLang="en-US" sz="3200" b="1" dirty="0" smtClean="0">
                <a:solidFill>
                  <a:sysClr val="window" lastClr="FFFFFF"/>
                </a:solidFill>
                <a:latin typeface="Meiryo UI" panose="020B0604030504040204" pitchFamily="50" charset="-128"/>
                <a:ea typeface="Meiryo UI" panose="020B0604030504040204" pitchFamily="50" charset="-128"/>
              </a:rPr>
              <a:t>取組方針（案）（</a:t>
            </a:r>
            <a:r>
              <a:rPr lang="ja-JP" altLang="en-US" sz="3200" b="1" dirty="0">
                <a:solidFill>
                  <a:sysClr val="window" lastClr="FFFFFF"/>
                </a:solidFill>
                <a:latin typeface="Meiryo UI" panose="020B0604030504040204" pitchFamily="50" charset="-128"/>
                <a:ea typeface="Meiryo UI" panose="020B0604030504040204" pitchFamily="50" charset="-128"/>
              </a:rPr>
              <a:t>４）</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12</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6" name="角丸四角形 48">
            <a:extLst>
              <a:ext uri="{FF2B5EF4-FFF2-40B4-BE49-F238E27FC236}">
                <a16:creationId xmlns:a16="http://schemas.microsoft.com/office/drawing/2014/main" id="{8B3BF55D-CD81-462A-9B30-D5B253F57CAC}"/>
              </a:ext>
            </a:extLst>
          </p:cNvPr>
          <p:cNvSpPr/>
          <p:nvPr/>
        </p:nvSpPr>
        <p:spPr>
          <a:xfrm>
            <a:off x="107504" y="1041400"/>
            <a:ext cx="8928992" cy="102947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36000" numCol="1" spcCol="0" rtlCol="0" fromWordArt="0" anchor="t" anchorCtr="0" forceAA="0" compatLnSpc="1">
            <a:prstTxWarp prst="textNoShape">
              <a:avLst/>
            </a:prstTxWarp>
            <a:spAutoFit/>
          </a:bodyPr>
          <a:lstStyle/>
          <a:p>
            <a:pPr marL="342900" lvl="0" indent="-342900">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蓄電池や水素をはじめとした</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エネルギー関連産業の振興の取組みを推進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buFont typeface="Meiryo UI" panose="020B0604030504040204" pitchFamily="50" charset="-128"/>
              <a:buChar char="◯"/>
            </a:pP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再生可能エネルギーの調達など事業活動を通じた</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脱炭素化を進める中</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小企業等の支援の取組みを推進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p>
        </p:txBody>
      </p:sp>
      <p:sp>
        <p:nvSpPr>
          <p:cNvPr id="7" name="角丸四角形 49">
            <a:extLst>
              <a:ext uri="{FF2B5EF4-FFF2-40B4-BE49-F238E27FC236}">
                <a16:creationId xmlns:a16="http://schemas.microsoft.com/office/drawing/2014/main" id="{4F75BC97-4C0C-45A1-AA7F-3EA306ED923C}"/>
              </a:ext>
            </a:extLst>
          </p:cNvPr>
          <p:cNvSpPr/>
          <p:nvPr/>
        </p:nvSpPr>
        <p:spPr>
          <a:xfrm>
            <a:off x="70372" y="827902"/>
            <a:ext cx="7525964"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a:solidFill>
                  <a:prstClr val="white"/>
                </a:solidFill>
                <a:latin typeface="Meiryo UI" pitchFamily="50" charset="-128"/>
                <a:ea typeface="Meiryo UI" pitchFamily="50" charset="-128"/>
                <a:cs typeface="Meiryo UI" pitchFamily="50" charset="-128"/>
              </a:rPr>
              <a:t>（４）エネルギー関連産業の振興とあらゆる企業の持続的成長</a:t>
            </a:r>
          </a:p>
        </p:txBody>
      </p:sp>
      <p:sp>
        <p:nvSpPr>
          <p:cNvPr id="10" name="角丸四角形 25">
            <a:extLst>
              <a:ext uri="{FF2B5EF4-FFF2-40B4-BE49-F238E27FC236}">
                <a16:creationId xmlns:a16="http://schemas.microsoft.com/office/drawing/2014/main" id="{CE314B33-0AA1-459C-9303-F028D9518A7D}"/>
              </a:ext>
            </a:extLst>
          </p:cNvPr>
          <p:cNvSpPr/>
          <p:nvPr/>
        </p:nvSpPr>
        <p:spPr>
          <a:xfrm>
            <a:off x="107504" y="2184074"/>
            <a:ext cx="8928992" cy="2571267"/>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0000" bIns="36000" numCol="1" spcCol="0" rtlCol="0" fromWordArt="0" anchor="t" anchorCtr="0" forceAA="0" compatLnSpc="1">
            <a:prstTxWarp prst="textNoShape">
              <a:avLst/>
            </a:prstTxWarp>
            <a:spAutoFit/>
          </a:bodyPr>
          <a:lstStyle/>
          <a:p>
            <a:pPr algn="just">
              <a:spcBef>
                <a:spcPts val="600"/>
              </a:spcBef>
            </a:pP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（具体的な取組みイメージの例）</a:t>
            </a:r>
            <a:endParaRPr lang="en-US" altLang="ja-JP"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a:t>
            </a:r>
            <a:endParaRPr lang="en-US" altLang="ja-JP"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蓄電池などの</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新エネルギー・省エネルギー関連産業の振興</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p>
          <a:p>
            <a:pPr marL="539750" indent="-361950" algn="just">
              <a:buFont typeface="Wingdings" panose="05000000000000000000" pitchFamily="2" charset="2"/>
              <a:buChar char="Ø"/>
            </a:pP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水素の特徴を生かした利活用の拡大に向けた取組み</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を推進</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アグリゲーション</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たなエネルギーサービス</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参入</a:t>
            </a:r>
            <a:r>
              <a:rPr lang="ja-JP" altLang="en-US" sz="16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企業等による再生可能エネルギー利用等の支援</a:t>
            </a:r>
            <a:endParaRPr lang="en-US" altLang="ja-JP"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サプライチェーンを通じた要請等により</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再生可能エネルギーの利用を求められる企業等の支援</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p>
          <a:p>
            <a:pPr marL="539750" indent="-361950" algn="just">
              <a:buFont typeface="Wingdings" panose="05000000000000000000" pitchFamily="2" charset="2"/>
              <a:buChar char="Ø"/>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自らの事業活動や製品・サービスを通じて</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再生可能エネルギーの普及拡大や脱炭素化に貢献する企業等の支援</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p>
        </p:txBody>
      </p:sp>
    </p:spTree>
    <p:extLst>
      <p:ext uri="{BB962C8B-B14F-4D97-AF65-F5344CB8AC3E}">
        <p14:creationId xmlns:p14="http://schemas.microsoft.com/office/powerpoint/2010/main" val="1478141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48">
            <a:extLst>
              <a:ext uri="{FF2B5EF4-FFF2-40B4-BE49-F238E27FC236}">
                <a16:creationId xmlns:a16="http://schemas.microsoft.com/office/drawing/2014/main" id="{8B3BF55D-CD81-462A-9B30-D5B253F57CAC}"/>
              </a:ext>
            </a:extLst>
          </p:cNvPr>
          <p:cNvSpPr/>
          <p:nvPr/>
        </p:nvSpPr>
        <p:spPr>
          <a:xfrm>
            <a:off x="107504" y="1041400"/>
            <a:ext cx="8928992" cy="569996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36000" numCol="1" spcCol="0" rtlCol="0" fromWordArt="0" anchor="t" anchorCtr="0" forceAA="0" compatLnSpc="1">
            <a:prstTxWarp prst="textNoShape">
              <a:avLst/>
            </a:prstTxWarp>
            <a:noAutofit/>
          </a:bodyPr>
          <a:lstStyle/>
          <a:p>
            <a:pPr marL="342900" lvl="0" indent="-342900">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市は、府域におけるエネルギー</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政策を効果的に推進するため、</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引き続き、府民、民間事業者</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供給事業者等の関係者と情報を共有しつつ、意見交換を重ねながら、地域におけるエネルギー問題の解決に向けた施策・事業を検討し取組み</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buFont typeface="Meiryo UI" panose="020B0604030504040204" pitchFamily="50" charset="-128"/>
              <a:buChar char="◯"/>
            </a:pP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引き続き、府市が</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共同で設置</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した「</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おおさかスマートエネルギーセンター」</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を拠点として様々な施策・事業を展開</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pic>
        <p:nvPicPr>
          <p:cNvPr id="10" name="図 9"/>
          <p:cNvPicPr>
            <a:picLocks noChangeAspect="1"/>
          </p:cNvPicPr>
          <p:nvPr/>
        </p:nvPicPr>
        <p:blipFill>
          <a:blip r:embed="rId2"/>
          <a:stretch>
            <a:fillRect/>
          </a:stretch>
        </p:blipFill>
        <p:spPr>
          <a:xfrm>
            <a:off x="381857" y="2542568"/>
            <a:ext cx="8363149" cy="4198799"/>
          </a:xfrm>
          <a:prstGeom prst="rect">
            <a:avLst/>
          </a:prstGeom>
        </p:spPr>
      </p:pic>
      <p:pic>
        <p:nvPicPr>
          <p:cNvPr id="5" name="図 4"/>
          <p:cNvPicPr>
            <a:picLocks noChangeAspect="1"/>
          </p:cNvPicPr>
          <p:nvPr/>
        </p:nvPicPr>
        <p:blipFill>
          <a:blip r:embed="rId3"/>
          <a:stretch>
            <a:fillRect/>
          </a:stretch>
        </p:blipFill>
        <p:spPr>
          <a:xfrm>
            <a:off x="395535" y="2547698"/>
            <a:ext cx="8335795" cy="4185067"/>
          </a:xfrm>
          <a:prstGeom prst="rect">
            <a:avLst/>
          </a:prstGeom>
        </p:spPr>
      </p:pic>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６．施策・事業の推進体制（案）</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13</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7" name="角丸四角形 49">
            <a:extLst>
              <a:ext uri="{FF2B5EF4-FFF2-40B4-BE49-F238E27FC236}">
                <a16:creationId xmlns:a16="http://schemas.microsoft.com/office/drawing/2014/main" id="{4F75BC97-4C0C-45A1-AA7F-3EA306ED923C}"/>
              </a:ext>
            </a:extLst>
          </p:cNvPr>
          <p:cNvSpPr/>
          <p:nvPr/>
        </p:nvSpPr>
        <p:spPr>
          <a:xfrm>
            <a:off x="70372" y="827902"/>
            <a:ext cx="4285604"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smtClean="0">
                <a:solidFill>
                  <a:prstClr val="white"/>
                </a:solidFill>
                <a:latin typeface="Meiryo UI" pitchFamily="50" charset="-128"/>
                <a:ea typeface="Meiryo UI" pitchFamily="50" charset="-128"/>
                <a:cs typeface="Meiryo UI" pitchFamily="50" charset="-128"/>
              </a:rPr>
              <a:t>施策・事業の効果的な推進体制</a:t>
            </a:r>
            <a:endParaRPr kumimoji="1" lang="ja-JP" altLang="en-US" sz="2000" b="1" kern="0" dirty="0">
              <a:solidFill>
                <a:prstClr val="white"/>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56572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７．</a:t>
            </a:r>
            <a:r>
              <a:rPr lang="ja-JP" altLang="en-US" sz="3200" b="1" dirty="0" smtClean="0">
                <a:solidFill>
                  <a:schemeClr val="bg1"/>
                </a:solidFill>
                <a:latin typeface="Meiryo UI" panose="020B0604030504040204" pitchFamily="50" charset="-128"/>
                <a:ea typeface="Meiryo UI" panose="020B0604030504040204" pitchFamily="50" charset="-128"/>
              </a:rPr>
              <a:t>目標設定の考え方（案）</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14</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3" name="角丸四角形 12"/>
          <p:cNvSpPr/>
          <p:nvPr/>
        </p:nvSpPr>
        <p:spPr>
          <a:xfrm>
            <a:off x="107503" y="1118710"/>
            <a:ext cx="8963925" cy="2106694"/>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algn="just">
              <a:spcBef>
                <a:spcPts val="600"/>
              </a:spcBef>
            </a:pPr>
            <a:r>
              <a:rPr lang="ja-JP" altLang="en-US" sz="1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３つの目標を設定</a:t>
            </a:r>
            <a:endParaRPr lang="en-US" altLang="ja-JP" sz="1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pPr>
            <a:r>
              <a:rPr lang="ja-JP" altLang="en-US" sz="1900" kern="1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1900" kern="1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自立・分散型</a:t>
            </a:r>
            <a:r>
              <a:rPr lang="ja-JP" altLang="en-US" sz="1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エネルギー導入量：</a:t>
            </a:r>
            <a:r>
              <a:rPr lang="ja-JP" altLang="en-US" sz="1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「供給力の増加</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pPr>
            <a:r>
              <a:rPr lang="ja-JP" altLang="en-US" sz="19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9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太陽光発電、燃料電池、廃棄物発電等）</a:t>
            </a:r>
            <a:endParaRPr lang="en-US" altLang="ja-JP" sz="1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pPr>
            <a:r>
              <a:rPr lang="ja-JP" altLang="en-US" sz="1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②再エネ利用率：</a:t>
            </a:r>
            <a:r>
              <a:rPr lang="ja-JP" altLang="en-US"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「電力需要に対する再生可能エネルギー利用率」</a:t>
            </a:r>
            <a:endParaRPr lang="en-US" altLang="ja-JP" sz="1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spcBef>
                <a:spcPts val="600"/>
              </a:spcBef>
            </a:pPr>
            <a:r>
              <a:rPr lang="ja-JP" altLang="en-US" sz="19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③エネルギー利用効率：</a:t>
            </a:r>
            <a:r>
              <a:rPr lang="ja-JP" altLang="en-US"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「府内総生産に対するエネルギー消費量」</a:t>
            </a:r>
            <a:endParaRPr lang="en-US" altLang="ja-JP" sz="2000" b="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107503" y="831572"/>
            <a:ext cx="5112569"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前回審議会検討整理（案）</a:t>
            </a:r>
            <a:endParaRPr kumimoji="1" lang="ja-JP" altLang="en-US" sz="2000" b="1" kern="0" dirty="0">
              <a:latin typeface="Meiryo UI" pitchFamily="50" charset="-128"/>
              <a:ea typeface="Meiryo UI" pitchFamily="50" charset="-128"/>
              <a:cs typeface="Meiryo UI" pitchFamily="50" charset="-128"/>
            </a:endParaRPr>
          </a:p>
        </p:txBody>
      </p:sp>
      <p:sp>
        <p:nvSpPr>
          <p:cNvPr id="17" name="角丸四角形 22">
            <a:extLst>
              <a:ext uri="{FF2B5EF4-FFF2-40B4-BE49-F238E27FC236}">
                <a16:creationId xmlns:a16="http://schemas.microsoft.com/office/drawing/2014/main" id="{27299EAB-5937-4600-9BC7-89521B4FFC5F}"/>
              </a:ext>
            </a:extLst>
          </p:cNvPr>
          <p:cNvSpPr/>
          <p:nvPr/>
        </p:nvSpPr>
        <p:spPr>
          <a:xfrm>
            <a:off x="181404" y="3372886"/>
            <a:ext cx="2304000" cy="332346"/>
          </a:xfrm>
          <a:prstGeom prst="roundRect">
            <a:avLst>
              <a:gd name="adj" fmla="val 50000"/>
            </a:avLst>
          </a:prstGeom>
          <a:gradFill rotWithShape="1">
            <a:gsLst>
              <a:gs pos="0">
                <a:schemeClr val="accent6">
                  <a:lumMod val="50000"/>
                </a:schemeClr>
              </a:gs>
              <a:gs pos="80000">
                <a:schemeClr val="accent6">
                  <a:lumMod val="50000"/>
                </a:schemeClr>
              </a:gs>
              <a:gs pos="100000">
                <a:schemeClr val="accent6">
                  <a:lumMod val="7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1" kern="0" dirty="0" smtClean="0">
                <a:solidFill>
                  <a:schemeClr val="bg1"/>
                </a:solidFill>
                <a:latin typeface="Meiryo UI" pitchFamily="50" charset="-128"/>
                <a:ea typeface="Meiryo UI" pitchFamily="50" charset="-128"/>
                <a:cs typeface="Meiryo UI" pitchFamily="50" charset="-128"/>
              </a:rPr>
              <a:t>目標の考え方</a:t>
            </a:r>
            <a:endParaRPr kumimoji="1" lang="en-US" altLang="ja-JP" sz="2000" b="1" kern="0" dirty="0" smtClean="0">
              <a:solidFill>
                <a:schemeClr val="bg1"/>
              </a:solidFill>
              <a:latin typeface="Meiryo UI" pitchFamily="50" charset="-128"/>
              <a:ea typeface="Meiryo UI" pitchFamily="50" charset="-128"/>
              <a:cs typeface="Meiryo UI" pitchFamily="50" charset="-128"/>
            </a:endParaRPr>
          </a:p>
        </p:txBody>
      </p:sp>
      <p:sp>
        <p:nvSpPr>
          <p:cNvPr id="18" name="角丸四角形 23">
            <a:extLst>
              <a:ext uri="{FF2B5EF4-FFF2-40B4-BE49-F238E27FC236}">
                <a16:creationId xmlns:a16="http://schemas.microsoft.com/office/drawing/2014/main" id="{8F43FF8B-C9C3-4D6B-97E9-241143A8AB0E}"/>
              </a:ext>
            </a:extLst>
          </p:cNvPr>
          <p:cNvSpPr/>
          <p:nvPr/>
        </p:nvSpPr>
        <p:spPr>
          <a:xfrm>
            <a:off x="130604" y="3718423"/>
            <a:ext cx="8820000" cy="259089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①現状</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年度を基準年度とし、直</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近実績は</a:t>
            </a:r>
            <a:r>
              <a:rPr lang="en-US" altLang="ja-JP"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81</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lang="en-US" altLang="ja-JP"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目標：</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に現行目標の</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125</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a:t>
            </a:r>
            <a:endParaRPr lang="en-US" altLang="ja-JP"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②現状：府域</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における</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再エネ率</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程度</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と見込まれる</a:t>
            </a:r>
            <a:endPar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目標：</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として国のエネルギーミックス（</a:t>
            </a:r>
            <a:r>
              <a:rPr lang="en-US" altLang="ja-JP"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22~24</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）と同程度以上</a:t>
            </a:r>
            <a:endPar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③現状：</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17.0PJ</a:t>
            </a:r>
            <a:r>
              <a:rPr lang="en-US" altLang="ja-JP"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年度は</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15.7PJ</a:t>
            </a:r>
            <a:r>
              <a:rPr lang="en-US" altLang="ja-JP"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endPar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目標：</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年度目標として、国のエネルギーミックス</a:t>
            </a:r>
            <a:endPar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gn="just">
              <a:spcAft>
                <a:spcPts val="600"/>
              </a:spcAft>
            </a:pP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r>
              <a:rPr lang="ja-JP" altLang="en-US"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年度比で▲</a:t>
            </a:r>
            <a:r>
              <a:rPr lang="en-US" altLang="ja-JP" sz="19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改善）以上</a:t>
            </a:r>
            <a:endParaRPr lang="en-US" altLang="ja-JP" sz="19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23">
            <a:extLst>
              <a:ext uri="{FF2B5EF4-FFF2-40B4-BE49-F238E27FC236}">
                <a16:creationId xmlns:a16="http://schemas.microsoft.com/office/drawing/2014/main" id="{8F43FF8B-C9C3-4D6B-97E9-241143A8AB0E}"/>
              </a:ext>
            </a:extLst>
          </p:cNvPr>
          <p:cNvSpPr/>
          <p:nvPr/>
        </p:nvSpPr>
        <p:spPr>
          <a:xfrm>
            <a:off x="4636412" y="5937103"/>
            <a:ext cx="4320000" cy="359517"/>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温暖化の行動計画・目標と方向性の一致</a:t>
            </a:r>
            <a:endPar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94256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７．</a:t>
            </a:r>
            <a:r>
              <a:rPr lang="ja-JP" altLang="en-US" sz="3200" b="1" dirty="0" smtClean="0">
                <a:solidFill>
                  <a:schemeClr val="bg1"/>
                </a:solidFill>
                <a:latin typeface="Meiryo UI" panose="020B0604030504040204" pitchFamily="50" charset="-128"/>
                <a:ea typeface="Meiryo UI" panose="020B0604030504040204" pitchFamily="50" charset="-128"/>
              </a:rPr>
              <a:t>目標設定の考え方（案）</a:t>
            </a:r>
            <a:endParaRPr lang="ja-JP" altLang="en-US" sz="3200" b="1" dirty="0">
              <a:solidFill>
                <a:sysClr val="window" lastClr="FFFFFF"/>
              </a:solidFill>
              <a:latin typeface="Meiryo UI" panose="020B0604030504040204" pitchFamily="50" charset="-128"/>
              <a:ea typeface="Meiryo UI" panose="020B0604030504040204" pitchFamily="50" charset="-128"/>
            </a:endParaRPr>
          </a:p>
        </p:txBody>
      </p:sp>
      <p:sp>
        <p:nvSpPr>
          <p:cNvPr id="6"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15</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7" name="角丸四角形 6"/>
          <p:cNvSpPr/>
          <p:nvPr/>
        </p:nvSpPr>
        <p:spPr>
          <a:xfrm>
            <a:off x="107504" y="1205795"/>
            <a:ext cx="8928992" cy="4753573"/>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卒</a:t>
            </a:r>
            <a:r>
              <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FIT</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オフグリッド分等の把握方法について、府</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市の課題でもあると思うが、国の課題としてきちんと提起をしたほうがいい</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spcBef>
                <a:spcPts val="600"/>
              </a:spcBef>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国家要望</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を予定。また、審議会答申に、</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国への提起</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について記載</a:t>
            </a:r>
            <a:endParaRPr lang="en-US" altLang="ja-JP"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エネルギー利用効率の分母は府内総生産としているが、本来であれば付加</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価値など別</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の分母が</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あっていいという理解を持った上で、メジャーメントできる指標として府内総生産を使うという認識があったほうが</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いい。</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spcBef>
                <a:spcPts val="600"/>
              </a:spcBef>
            </a:pP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⇒審議会答申に、</a:t>
            </a:r>
            <a:r>
              <a:rPr lang="ja-JP" altLang="en-US" sz="20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府内総生産を分母に用いる際の留意事項</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として記載</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エネルギー利用効率に</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ついて、部門ごと</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に影響</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の効き方が違うと思うので、できれば部門ごとにサブ指標があった上でメイン指標があるという形にしておいたほうがいい</a:t>
            </a: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spcBef>
                <a:spcPts val="600"/>
              </a:spcBef>
            </a:pPr>
            <a:r>
              <a:rPr lang="ja-JP" altLang="en-US" sz="20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審議会答申に、具体的</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施策・事業の取組み方針や</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府市温暖化対策計画</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ct val="150000"/>
              </a:lnSpc>
              <a:spcBef>
                <a:spcPts val="600"/>
              </a:spcBef>
            </a:pPr>
            <a:r>
              <a:rPr lang="ja-JP" altLang="en-US" sz="20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改定議論を踏まえたサブ指標による進捗管理</a:t>
            </a:r>
            <a:r>
              <a:rPr lang="ja-JP" altLang="en-US"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について記載</a:t>
            </a:r>
            <a:endParaRPr lang="en-US" altLang="ja-JP" sz="2000"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107503" y="831572"/>
            <a:ext cx="6408713"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前回の審議会でご意見いただいた内容とその対応（案）</a:t>
            </a:r>
            <a:endParaRPr kumimoji="1" lang="ja-JP" altLang="en-US" sz="2000" b="1" kern="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433949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８．</a:t>
            </a:r>
            <a:r>
              <a:rPr lang="ja-JP" altLang="en-US" sz="3200" b="1" dirty="0" smtClean="0">
                <a:solidFill>
                  <a:schemeClr val="bg1"/>
                </a:solidFill>
                <a:latin typeface="Meiryo UI" panose="020B0604030504040204" pitchFamily="50" charset="-128"/>
                <a:ea typeface="Meiryo UI" panose="020B0604030504040204" pitchFamily="50" charset="-128"/>
              </a:rPr>
              <a:t>進行管理（案）</a:t>
            </a:r>
            <a:endParaRPr lang="ja-JP" altLang="en-US" sz="3200" b="1" dirty="0">
              <a:solidFill>
                <a:schemeClr val="bg1"/>
              </a:solidFill>
              <a:latin typeface="Meiryo UI" panose="020B0604030504040204" pitchFamily="50" charset="-128"/>
              <a:ea typeface="Meiryo UI" panose="020B0604030504040204" pitchFamily="50" charset="-128"/>
            </a:endParaRPr>
          </a:p>
        </p:txBody>
      </p:sp>
      <p:sp>
        <p:nvSpPr>
          <p:cNvPr id="21"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16</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2" name="角丸四角形 21"/>
          <p:cNvSpPr/>
          <p:nvPr/>
        </p:nvSpPr>
        <p:spPr>
          <a:xfrm>
            <a:off x="107504" y="1031627"/>
            <a:ext cx="8928992" cy="1214142"/>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プランの実行性確保、着実な推進のためには</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、施策事業や目標の取組状況、到達状況を定期的に把握したうえで、評価を行い、適切な見直しを継続実施</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することが重要。</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107503" y="831572"/>
            <a:ext cx="4968553"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進行</a:t>
            </a:r>
            <a:r>
              <a:rPr kumimoji="1" lang="ja-JP" altLang="en-US" sz="2000" b="1" kern="0" dirty="0">
                <a:latin typeface="Meiryo UI" pitchFamily="50" charset="-128"/>
                <a:ea typeface="Meiryo UI" pitchFamily="50" charset="-128"/>
                <a:cs typeface="Meiryo UI" pitchFamily="50" charset="-128"/>
              </a:rPr>
              <a:t>管理</a:t>
            </a:r>
            <a:r>
              <a:rPr kumimoji="1" lang="ja-JP" altLang="en-US" sz="2000" b="1" kern="0" dirty="0" smtClean="0">
                <a:latin typeface="Meiryo UI" pitchFamily="50" charset="-128"/>
                <a:ea typeface="Meiryo UI" pitchFamily="50" charset="-128"/>
                <a:cs typeface="Meiryo UI" pitchFamily="50" charset="-128"/>
              </a:rPr>
              <a:t>の重要性</a:t>
            </a:r>
            <a:endParaRPr kumimoji="1" lang="ja-JP" altLang="en-US" sz="2000" b="1" kern="0" dirty="0">
              <a:latin typeface="Meiryo UI" pitchFamily="50" charset="-128"/>
              <a:ea typeface="Meiryo UI" pitchFamily="50" charset="-128"/>
              <a:cs typeface="Meiryo UI" pitchFamily="50" charset="-128"/>
            </a:endParaRPr>
          </a:p>
        </p:txBody>
      </p:sp>
      <p:sp>
        <p:nvSpPr>
          <p:cNvPr id="30" name="角丸四角形 29"/>
          <p:cNvSpPr/>
          <p:nvPr/>
        </p:nvSpPr>
        <p:spPr>
          <a:xfrm>
            <a:off x="2439647" y="5595399"/>
            <a:ext cx="4742741" cy="622628"/>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目標の状況を把握、評価、ＨＰ等で公表</a:t>
            </a:r>
            <a:endParaRPr kumimoji="1" lang="en-US" altLang="ja-JP" b="1" dirty="0" smtClean="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施策ごとの進捗状況（</a:t>
            </a:r>
            <a:r>
              <a:rPr kumimoji="1" lang="en-US" altLang="ja-JP" b="1" dirty="0" smtClean="0">
                <a:solidFill>
                  <a:schemeClr val="accent6">
                    <a:lumMod val="50000"/>
                  </a:schemeClr>
                </a:solidFill>
                <a:latin typeface="Meiryo UI" panose="020B0604030504040204" pitchFamily="50" charset="-128"/>
                <a:ea typeface="Meiryo UI" panose="020B0604030504040204" pitchFamily="50" charset="-128"/>
              </a:rPr>
              <a:t>ZEH</a:t>
            </a: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件数など）を把握</a:t>
            </a:r>
            <a:endParaRPr kumimoji="1" lang="en-US" altLang="ja-JP"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31" name="角丸四角形 30"/>
          <p:cNvSpPr/>
          <p:nvPr/>
        </p:nvSpPr>
        <p:spPr>
          <a:xfrm>
            <a:off x="973759" y="4760792"/>
            <a:ext cx="3003442" cy="661652"/>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kumimoji="1" lang="ja-JP" altLang="en-US" b="1" dirty="0">
                <a:solidFill>
                  <a:schemeClr val="accent6">
                    <a:lumMod val="50000"/>
                  </a:schemeClr>
                </a:solidFill>
                <a:latin typeface="Meiryo UI" panose="020B0604030504040204" pitchFamily="50" charset="-128"/>
                <a:ea typeface="Meiryo UI" panose="020B0604030504040204" pitchFamily="50" charset="-128"/>
              </a:rPr>
              <a:t>次</a:t>
            </a: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年度以降の、施策・事業</a:t>
            </a:r>
            <a:endParaRPr kumimoji="1" lang="en-US" altLang="ja-JP" b="1" dirty="0" smtClean="0">
              <a:solidFill>
                <a:schemeClr val="accent6">
                  <a:lumMod val="50000"/>
                </a:schemeClr>
              </a:solidFill>
              <a:latin typeface="Meiryo UI" panose="020B0604030504040204" pitchFamily="50" charset="-128"/>
              <a:ea typeface="Meiryo UI" panose="020B0604030504040204" pitchFamily="50" charset="-128"/>
            </a:endParaRPr>
          </a:p>
          <a:p>
            <a:pPr algn="ct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アクションプログラムへ反映</a:t>
            </a:r>
            <a:endParaRPr kumimoji="1" lang="en-US" altLang="ja-JP"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32" name="角丸四角形 31"/>
          <p:cNvSpPr/>
          <p:nvPr/>
        </p:nvSpPr>
        <p:spPr>
          <a:xfrm>
            <a:off x="5044194" y="4777810"/>
            <a:ext cx="2988000" cy="648000"/>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施策・事業を実施</a:t>
            </a:r>
            <a:endParaRPr kumimoji="1" lang="ja-JP" altLang="en-US"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815863" y="4027003"/>
            <a:ext cx="635110" cy="400110"/>
          </a:xfrm>
          <a:prstGeom prst="rect">
            <a:avLst/>
          </a:prstGeom>
          <a:noFill/>
        </p:spPr>
        <p:txBody>
          <a:bodyPr wrap="none" rtlCol="0">
            <a:spAutoFit/>
          </a:bodyPr>
          <a:lstStyle/>
          <a:p>
            <a:r>
              <a:rPr kumimoji="1" lang="en-US" altLang="ja-JP" sz="2000" dirty="0" smtClean="0"/>
              <a:t>Plan</a:t>
            </a:r>
            <a:endParaRPr kumimoji="1" lang="ja-JP" altLang="en-US" sz="2000" dirty="0"/>
          </a:p>
        </p:txBody>
      </p:sp>
      <p:sp>
        <p:nvSpPr>
          <p:cNvPr id="34" name="テキスト ボックス 33"/>
          <p:cNvSpPr txBox="1"/>
          <p:nvPr/>
        </p:nvSpPr>
        <p:spPr>
          <a:xfrm>
            <a:off x="395536" y="5366492"/>
            <a:ext cx="857927" cy="400110"/>
          </a:xfrm>
          <a:prstGeom prst="rect">
            <a:avLst/>
          </a:prstGeom>
          <a:noFill/>
        </p:spPr>
        <p:txBody>
          <a:bodyPr wrap="none" rtlCol="0">
            <a:spAutoFit/>
          </a:bodyPr>
          <a:lstStyle/>
          <a:p>
            <a:r>
              <a:rPr kumimoji="1" lang="en-US" altLang="ja-JP" sz="2000" dirty="0" smtClean="0"/>
              <a:t>Action</a:t>
            </a:r>
            <a:endParaRPr kumimoji="1" lang="ja-JP" altLang="en-US" sz="2000" dirty="0"/>
          </a:p>
        </p:txBody>
      </p:sp>
      <p:sp>
        <p:nvSpPr>
          <p:cNvPr id="35" name="テキスト ボックス 34"/>
          <p:cNvSpPr txBox="1"/>
          <p:nvPr/>
        </p:nvSpPr>
        <p:spPr>
          <a:xfrm>
            <a:off x="7714193" y="4392045"/>
            <a:ext cx="476412" cy="400110"/>
          </a:xfrm>
          <a:prstGeom prst="rect">
            <a:avLst/>
          </a:prstGeom>
          <a:noFill/>
        </p:spPr>
        <p:txBody>
          <a:bodyPr wrap="none" rtlCol="0">
            <a:spAutoFit/>
          </a:bodyPr>
          <a:lstStyle/>
          <a:p>
            <a:r>
              <a:rPr kumimoji="1" lang="en-US" altLang="ja-JP" sz="2000" dirty="0" smtClean="0"/>
              <a:t>Do</a:t>
            </a:r>
            <a:endParaRPr kumimoji="1" lang="ja-JP" altLang="en-US" sz="2000" dirty="0"/>
          </a:p>
        </p:txBody>
      </p:sp>
      <p:sp>
        <p:nvSpPr>
          <p:cNvPr id="36" name="テキスト ボックス 35"/>
          <p:cNvSpPr txBox="1"/>
          <p:nvPr/>
        </p:nvSpPr>
        <p:spPr>
          <a:xfrm>
            <a:off x="7190772" y="5996233"/>
            <a:ext cx="809837" cy="400110"/>
          </a:xfrm>
          <a:prstGeom prst="rect">
            <a:avLst/>
          </a:prstGeom>
          <a:noFill/>
        </p:spPr>
        <p:txBody>
          <a:bodyPr wrap="none" rtlCol="0">
            <a:spAutoFit/>
          </a:bodyPr>
          <a:lstStyle/>
          <a:p>
            <a:r>
              <a:rPr kumimoji="1" lang="en-US" altLang="ja-JP" sz="2000" dirty="0" smtClean="0"/>
              <a:t>Check</a:t>
            </a:r>
            <a:endParaRPr kumimoji="1" lang="ja-JP" altLang="en-US" sz="2000" dirty="0"/>
          </a:p>
        </p:txBody>
      </p:sp>
      <p:sp>
        <p:nvSpPr>
          <p:cNvPr id="37" name="角丸四角形 36"/>
          <p:cNvSpPr/>
          <p:nvPr/>
        </p:nvSpPr>
        <p:spPr>
          <a:xfrm>
            <a:off x="110454" y="2735917"/>
            <a:ext cx="8928992" cy="1291086"/>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000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目標の進捗状況を毎年把握、評価する。</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各施策・事業については、その</a:t>
            </a:r>
            <a:r>
              <a:rPr lang="ja-JP" altLang="en-US" sz="2000"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取組状況をサブ指標を含めて個別に把握し、</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毎年度、</a:t>
            </a:r>
            <a:r>
              <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PDCA</a:t>
            </a:r>
            <a:r>
              <a:rPr lang="ja-JP" altLang="en-US"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サイクルにより進行管理を行うこととしてはどうか。</a:t>
            </a:r>
            <a:endParaRPr lang="en-US" altLang="ja-JP" sz="20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138310" y="2469519"/>
            <a:ext cx="4968553" cy="400110"/>
          </a:xfrm>
          <a:prstGeom prst="roundRect">
            <a:avLst>
              <a:gd name="adj" fmla="val 0"/>
            </a:avLst>
          </a:prstGeom>
          <a:gradFill rotWithShape="1">
            <a:gsLst>
              <a:gs pos="0">
                <a:schemeClr val="accent6"/>
              </a:gs>
              <a:gs pos="80000">
                <a:schemeClr val="accent6"/>
              </a:gs>
              <a:gs pos="100000">
                <a:schemeClr val="accent6">
                  <a:lumMod val="60000"/>
                  <a:lumOff val="4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square" anchor="ctr">
            <a:spAutoFit/>
          </a:bodyPr>
          <a:lstStyle/>
          <a:p>
            <a:pPr lvl="0" defTabSz="914400">
              <a:defRPr/>
            </a:pPr>
            <a:r>
              <a:rPr kumimoji="1" lang="ja-JP" altLang="en-US" sz="2000" b="1" kern="0" dirty="0" smtClean="0">
                <a:latin typeface="Meiryo UI" pitchFamily="50" charset="-128"/>
                <a:ea typeface="Meiryo UI" pitchFamily="50" charset="-128"/>
                <a:cs typeface="Meiryo UI" pitchFamily="50" charset="-128"/>
              </a:rPr>
              <a:t>進行管理について（</a:t>
            </a:r>
            <a:r>
              <a:rPr kumimoji="1" lang="ja-JP" altLang="en-US" sz="2000" b="1" kern="0" dirty="0">
                <a:latin typeface="Meiryo UI" pitchFamily="50" charset="-128"/>
                <a:ea typeface="Meiryo UI" pitchFamily="50" charset="-128"/>
                <a:cs typeface="Meiryo UI" pitchFamily="50" charset="-128"/>
              </a:rPr>
              <a:t>案）</a:t>
            </a:r>
          </a:p>
        </p:txBody>
      </p:sp>
      <p:sp>
        <p:nvSpPr>
          <p:cNvPr id="39" name="角丸四角形 38"/>
          <p:cNvSpPr/>
          <p:nvPr/>
        </p:nvSpPr>
        <p:spPr>
          <a:xfrm>
            <a:off x="2453624" y="4088944"/>
            <a:ext cx="4737148" cy="568015"/>
          </a:xfrm>
          <a:prstGeom prst="roundRect">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b="1" dirty="0" smtClean="0">
                <a:solidFill>
                  <a:schemeClr val="accent6">
                    <a:lumMod val="50000"/>
                  </a:schemeClr>
                </a:solidFill>
                <a:latin typeface="Meiryo UI" panose="020B0604030504040204" pitchFamily="50" charset="-128"/>
                <a:ea typeface="Meiryo UI" panose="020B0604030504040204" pitchFamily="50" charset="-128"/>
              </a:rPr>
              <a:t>プラン・アクションプラグラムによる計画　</a:t>
            </a:r>
            <a:endParaRPr kumimoji="1" lang="en-US" altLang="ja-JP" b="1" dirty="0" smtClean="0">
              <a:solidFill>
                <a:schemeClr val="accent6">
                  <a:lumMod val="50000"/>
                </a:schemeClr>
              </a:solidFill>
              <a:latin typeface="Meiryo UI" panose="020B0604030504040204" pitchFamily="50" charset="-128"/>
              <a:ea typeface="Meiryo UI" panose="020B0604030504040204" pitchFamily="50" charset="-128"/>
            </a:endParaRPr>
          </a:p>
        </p:txBody>
      </p:sp>
      <p:sp>
        <p:nvSpPr>
          <p:cNvPr id="40" name="角丸四角形 23">
            <a:extLst>
              <a:ext uri="{FF2B5EF4-FFF2-40B4-BE49-F238E27FC236}">
                <a16:creationId xmlns:a16="http://schemas.microsoft.com/office/drawing/2014/main" id="{8F43FF8B-C9C3-4D6B-97E9-241143A8AB0E}"/>
              </a:ext>
            </a:extLst>
          </p:cNvPr>
          <p:cNvSpPr/>
          <p:nvPr/>
        </p:nvSpPr>
        <p:spPr>
          <a:xfrm>
            <a:off x="6084168" y="2746084"/>
            <a:ext cx="2952328" cy="32873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spAutoFit/>
          </a:bodyPr>
          <a:lstStyle/>
          <a:p>
            <a:pPr lvl="0" algn="just">
              <a:spcAft>
                <a:spcPts val="600"/>
              </a:spcAft>
            </a:pP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進行管理をプランに位置付け</a:t>
            </a:r>
            <a:endParaRPr lang="en-US" altLang="ja-JP"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円弧 40"/>
          <p:cNvSpPr/>
          <p:nvPr/>
        </p:nvSpPr>
        <p:spPr>
          <a:xfrm rot="16200000">
            <a:off x="1767659" y="4417132"/>
            <a:ext cx="1345796" cy="1525255"/>
          </a:xfrm>
          <a:prstGeom prst="arc">
            <a:avLst>
              <a:gd name="adj1" fmla="val 18381569"/>
              <a:gd name="adj2" fmla="val 0"/>
            </a:avLst>
          </a:prstGeom>
          <a:ln w="28575">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chemeClr val="accent6"/>
              </a:solidFill>
            </a:endParaRPr>
          </a:p>
        </p:txBody>
      </p:sp>
      <p:sp>
        <p:nvSpPr>
          <p:cNvPr id="42" name="円弧 41"/>
          <p:cNvSpPr/>
          <p:nvPr/>
        </p:nvSpPr>
        <p:spPr>
          <a:xfrm rot="5400000" flipV="1">
            <a:off x="1752727" y="4278191"/>
            <a:ext cx="1345796" cy="1525255"/>
          </a:xfrm>
          <a:prstGeom prst="arc">
            <a:avLst>
              <a:gd name="adj1" fmla="val 18381569"/>
              <a:gd name="adj2" fmla="val 0"/>
            </a:avLst>
          </a:prstGeom>
          <a:ln w="28575">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chemeClr val="accent6"/>
              </a:solidFill>
            </a:endParaRPr>
          </a:p>
        </p:txBody>
      </p:sp>
      <p:sp>
        <p:nvSpPr>
          <p:cNvPr id="43" name="円弧 42"/>
          <p:cNvSpPr/>
          <p:nvPr/>
        </p:nvSpPr>
        <p:spPr>
          <a:xfrm rot="5400000" flipH="1">
            <a:off x="6526870" y="4450601"/>
            <a:ext cx="1345796" cy="1525255"/>
          </a:xfrm>
          <a:prstGeom prst="arc">
            <a:avLst>
              <a:gd name="adj1" fmla="val 18381569"/>
              <a:gd name="adj2" fmla="val 0"/>
            </a:avLst>
          </a:prstGeom>
          <a:ln w="28575">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chemeClr val="accent6"/>
              </a:solidFill>
            </a:endParaRPr>
          </a:p>
        </p:txBody>
      </p:sp>
      <p:sp>
        <p:nvSpPr>
          <p:cNvPr id="44" name="円弧 43"/>
          <p:cNvSpPr/>
          <p:nvPr/>
        </p:nvSpPr>
        <p:spPr>
          <a:xfrm rot="16200000" flipH="1" flipV="1">
            <a:off x="6550038" y="4273560"/>
            <a:ext cx="1345796" cy="1525255"/>
          </a:xfrm>
          <a:prstGeom prst="arc">
            <a:avLst>
              <a:gd name="adj1" fmla="val 18381569"/>
              <a:gd name="adj2" fmla="val 0"/>
            </a:avLst>
          </a:prstGeom>
          <a:ln w="28575">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solidFill>
                <a:schemeClr val="accent6"/>
              </a:solidFill>
            </a:endParaRPr>
          </a:p>
        </p:txBody>
      </p:sp>
    </p:spTree>
    <p:extLst>
      <p:ext uri="{BB962C8B-B14F-4D97-AF65-F5344CB8AC3E}">
        <p14:creationId xmlns:p14="http://schemas.microsoft.com/office/powerpoint/2010/main" val="258115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7504" y="1041400"/>
            <a:ext cx="8928992" cy="4030298"/>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36000" numCol="1" spcCol="0" rtlCol="0" fromWordArt="0" anchor="t" anchorCtr="0" forceAA="0" compatLnSpc="1">
            <a:prstTxWarp prst="textNoShape">
              <a:avLst/>
            </a:prstTxWarp>
            <a:spAutoFit/>
          </a:bodyPr>
          <a:lstStyle/>
          <a:p>
            <a:pPr marL="342900" lvl="0" indent="-342900" algn="just">
              <a:spcAft>
                <a:spcPts val="600"/>
              </a:spcAft>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東日本大震災に伴う福島第一原子力発電所の事故を契機として、電力需給が逼迫するなど、府域の住民や事業者にも多大な影響があった。</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エネルギー政策は、国や電力事業者任せにせず、地方公共団体が積極的に関与することが重要</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府市では、原発への依存度の低下など「</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新たなエネルギー社会の構築</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」を目指し、「</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おおさかエネルギー地産地消推進プラン</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月に共同して策定。</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Aft>
                <a:spcPts val="600"/>
              </a:spcAft>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再生可能エネルギーの普及拡大（地産）を中心に地域特性に応じたエネルギーの効率的な使用（地消）など、</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エネルギーの地産地消の推進</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を目的に、</a:t>
            </a:r>
            <a:r>
              <a:rPr lang="en-US" altLang="ja-JP"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年度までの具体的な導入目標を設定した上で、様々な取組みを進めてきた</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600"/>
              </a:spcAft>
            </a:pP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600"/>
              </a:spcAft>
            </a:pP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600"/>
              </a:spcAft>
            </a:pP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600"/>
              </a:spcAft>
            </a:pP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600"/>
              </a:spcAft>
            </a:pP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１．これまでの経緯</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1</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420769113"/>
              </p:ext>
            </p:extLst>
          </p:nvPr>
        </p:nvGraphicFramePr>
        <p:xfrm>
          <a:off x="1558466" y="3454267"/>
          <a:ext cx="7406022" cy="1554460"/>
        </p:xfrm>
        <a:graphic>
          <a:graphicData uri="http://schemas.openxmlformats.org/drawingml/2006/table">
            <a:tbl>
              <a:tblPr firstRow="1" bandRow="1"/>
              <a:tblGrid>
                <a:gridCol w="3589598">
                  <a:extLst>
                    <a:ext uri="{9D8B030D-6E8A-4147-A177-3AD203B41FA5}">
                      <a16:colId xmlns:a16="http://schemas.microsoft.com/office/drawing/2014/main" val="20000"/>
                    </a:ext>
                  </a:extLst>
                </a:gridCol>
                <a:gridCol w="3816424">
                  <a:extLst>
                    <a:ext uri="{9D8B030D-6E8A-4147-A177-3AD203B41FA5}">
                      <a16:colId xmlns:a16="http://schemas.microsoft.com/office/drawing/2014/main" val="20001"/>
                    </a:ext>
                  </a:extLst>
                </a:gridCol>
              </a:tblGrid>
              <a:tr h="0">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600" dirty="0">
                          <a:latin typeface="Meiryo UI" panose="020B0604030504040204" pitchFamily="50" charset="-128"/>
                          <a:ea typeface="Meiryo UI" panose="020B0604030504040204" pitchFamily="50" charset="-128"/>
                        </a:rPr>
                        <a:t>現行プラン策定</a:t>
                      </a:r>
                      <a:r>
                        <a:rPr kumimoji="1" lang="ja-JP" altLang="en-US" sz="1600" u="sng" dirty="0">
                          <a:latin typeface="Meiryo UI" panose="020B0604030504040204" pitchFamily="50" charset="-128"/>
                          <a:ea typeface="Meiryo UI" panose="020B0604030504040204" pitchFamily="50" charset="-128"/>
                        </a:rPr>
                        <a:t>前</a:t>
                      </a:r>
                      <a:endParaRPr kumimoji="1" lang="ja-JP" altLang="en-US" sz="1600" u="sng" dirty="0">
                        <a:latin typeface="Meiryo UI" pitchFamily="50" charset="-128"/>
                        <a:ea typeface="Meiryo UI" pitchFamily="50" charset="-128"/>
                        <a:cs typeface="Meiryo UI" pitchFamily="50" charset="-128"/>
                      </a:endParaRPr>
                    </a:p>
                  </a:txBody>
                  <a:tcPr marL="91442" marR="91442" marT="45715" marB="4571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kumimoji="1" sz="1800" b="1" kern="1200">
                          <a:solidFill>
                            <a:schemeClr val="lt1"/>
                          </a:solidFill>
                          <a:latin typeface="Calibri"/>
                        </a:defRPr>
                      </a:lvl1pPr>
                      <a:lvl2pPr marL="457200" algn="l" defTabSz="914400" rtl="0" eaLnBrk="1" latinLnBrk="0" hangingPunct="1">
                        <a:defRPr kumimoji="1" sz="1800" b="1" kern="1200">
                          <a:solidFill>
                            <a:schemeClr val="lt1"/>
                          </a:solidFill>
                          <a:latin typeface="Calibri"/>
                        </a:defRPr>
                      </a:lvl2pPr>
                      <a:lvl3pPr marL="914400" algn="l" defTabSz="914400" rtl="0" eaLnBrk="1" latinLnBrk="0" hangingPunct="1">
                        <a:defRPr kumimoji="1" sz="1800" b="1" kern="1200">
                          <a:solidFill>
                            <a:schemeClr val="lt1"/>
                          </a:solidFill>
                          <a:latin typeface="Calibri"/>
                        </a:defRPr>
                      </a:lvl3pPr>
                      <a:lvl4pPr marL="1371600" algn="l" defTabSz="914400" rtl="0" eaLnBrk="1" latinLnBrk="0" hangingPunct="1">
                        <a:defRPr kumimoji="1" sz="1800" b="1" kern="1200">
                          <a:solidFill>
                            <a:schemeClr val="lt1"/>
                          </a:solidFill>
                          <a:latin typeface="Calibri"/>
                        </a:defRPr>
                      </a:lvl4pPr>
                      <a:lvl5pPr marL="1828800" algn="l" defTabSz="914400" rtl="0" eaLnBrk="1" latinLnBrk="0" hangingPunct="1">
                        <a:defRPr kumimoji="1" sz="1800" b="1" kern="1200">
                          <a:solidFill>
                            <a:schemeClr val="lt1"/>
                          </a:solidFill>
                          <a:latin typeface="Calibri"/>
                        </a:defRPr>
                      </a:lvl5pPr>
                      <a:lvl6pPr marL="2286000" algn="l" defTabSz="914400" rtl="0" eaLnBrk="1" latinLnBrk="0" hangingPunct="1">
                        <a:defRPr kumimoji="1" sz="1800" b="1" kern="1200">
                          <a:solidFill>
                            <a:schemeClr val="lt1"/>
                          </a:solidFill>
                          <a:latin typeface="Calibri"/>
                        </a:defRPr>
                      </a:lvl6pPr>
                      <a:lvl7pPr marL="2743200" algn="l" defTabSz="914400" rtl="0" eaLnBrk="1" latinLnBrk="0" hangingPunct="1">
                        <a:defRPr kumimoji="1" sz="1800" b="1" kern="1200">
                          <a:solidFill>
                            <a:schemeClr val="lt1"/>
                          </a:solidFill>
                          <a:latin typeface="Calibri"/>
                        </a:defRPr>
                      </a:lvl7pPr>
                      <a:lvl8pPr marL="3200400" algn="l" defTabSz="914400" rtl="0" eaLnBrk="1" latinLnBrk="0" hangingPunct="1">
                        <a:defRPr kumimoji="1" sz="1800" b="1" kern="1200">
                          <a:solidFill>
                            <a:schemeClr val="lt1"/>
                          </a:solidFill>
                          <a:latin typeface="Calibri"/>
                        </a:defRPr>
                      </a:lvl8pPr>
                      <a:lvl9pPr marL="3657600" algn="l" defTabSz="914400" rtl="0" eaLnBrk="1" latinLnBrk="0" hangingPunct="1">
                        <a:defRPr kumimoji="1" sz="1800" b="1" kern="1200">
                          <a:solidFill>
                            <a:schemeClr val="lt1"/>
                          </a:solidFill>
                          <a:latin typeface="Calibri"/>
                        </a:defRPr>
                      </a:lvl9pPr>
                    </a:lstStyle>
                    <a:p>
                      <a:pPr algn="ctr"/>
                      <a:r>
                        <a:rPr kumimoji="1" lang="ja-JP" altLang="en-US" sz="1600" dirty="0">
                          <a:latin typeface="Meiryo UI" panose="020B0604030504040204" pitchFamily="50" charset="-128"/>
                          <a:ea typeface="Meiryo UI" panose="020B0604030504040204" pitchFamily="50" charset="-128"/>
                        </a:rPr>
                        <a:t>現行プラン策定</a:t>
                      </a:r>
                      <a:r>
                        <a:rPr kumimoji="1" lang="ja-JP" altLang="en-US" sz="1600" u="sng" dirty="0">
                          <a:latin typeface="Meiryo UI" panose="020B0604030504040204" pitchFamily="50" charset="-128"/>
                          <a:ea typeface="Meiryo UI" panose="020B0604030504040204" pitchFamily="50" charset="-128"/>
                        </a:rPr>
                        <a:t>後</a:t>
                      </a:r>
                      <a:endParaRPr kumimoji="1" lang="ja-JP" altLang="en-US" sz="1600" u="sng" dirty="0">
                        <a:latin typeface="Meiryo UI" pitchFamily="50" charset="-128"/>
                        <a:ea typeface="Meiryo UI" pitchFamily="50" charset="-128"/>
                        <a:cs typeface="Meiryo UI" pitchFamily="50" charset="-128"/>
                      </a:endParaRPr>
                    </a:p>
                  </a:txBody>
                  <a:tcPr marL="91442" marR="91442" marT="45715" marB="45715">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BACC6"/>
                    </a:solidFill>
                  </a:tcPr>
                </a:tc>
                <a:extLst>
                  <a:ext uri="{0D108BD9-81ED-4DB2-BD59-A6C34878D82A}">
                    <a16:rowId xmlns:a16="http://schemas.microsoft.com/office/drawing/2014/main" val="10000"/>
                  </a:ext>
                </a:extLst>
              </a:tr>
              <a:tr h="0">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174625" indent="-88900" algn="l">
                        <a:lnSpc>
                          <a:spcPct val="100000"/>
                        </a:lnSpc>
                        <a:spcBef>
                          <a:spcPts val="0"/>
                        </a:spcBef>
                        <a:spcAft>
                          <a:spcPts val="600"/>
                        </a:spcAft>
                        <a:buFont typeface="Arial" panose="020B0604020202020204" pitchFamily="34" charset="0"/>
                        <a:buChar char="•"/>
                      </a:pPr>
                      <a:r>
                        <a:rPr kumimoji="1" lang="ja-JP" altLang="en-US" sz="1600" b="0" u="sng" dirty="0">
                          <a:latin typeface="Meiryo UI" panose="020B0604030504040204" pitchFamily="50" charset="-128"/>
                          <a:ea typeface="Meiryo UI" panose="020B0604030504040204" pitchFamily="50" charset="-128"/>
                        </a:rPr>
                        <a:t>原発依存</a:t>
                      </a:r>
                    </a:p>
                    <a:p>
                      <a:pPr marL="174625" indent="-88900" algn="l">
                        <a:lnSpc>
                          <a:spcPct val="100000"/>
                        </a:lnSpc>
                        <a:spcBef>
                          <a:spcPts val="0"/>
                        </a:spcBef>
                        <a:spcAft>
                          <a:spcPts val="600"/>
                        </a:spcAft>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地域独占による</a:t>
                      </a:r>
                      <a:r>
                        <a:rPr kumimoji="1" lang="ja-JP" altLang="en-US" sz="1600" b="0" u="sng" dirty="0">
                          <a:latin typeface="Meiryo UI" panose="020B0604030504040204" pitchFamily="50" charset="-128"/>
                          <a:ea typeface="Meiryo UI" panose="020B0604030504040204" pitchFamily="50" charset="-128"/>
                        </a:rPr>
                        <a:t>大規模集中型電源</a:t>
                      </a:r>
                    </a:p>
                    <a:p>
                      <a:pPr marL="174625" indent="-88900" algn="l">
                        <a:lnSpc>
                          <a:spcPct val="100000"/>
                        </a:lnSpc>
                        <a:spcBef>
                          <a:spcPts val="0"/>
                        </a:spcBef>
                        <a:spcAft>
                          <a:spcPts val="600"/>
                        </a:spcAft>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競争のない</a:t>
                      </a:r>
                      <a:r>
                        <a:rPr kumimoji="1" lang="ja-JP" altLang="en-US" sz="1600" b="0" u="sng" dirty="0">
                          <a:latin typeface="Meiryo UI" panose="020B0604030504040204" pitchFamily="50" charset="-128"/>
                          <a:ea typeface="Meiryo UI" panose="020B0604030504040204" pitchFamily="50" charset="-128"/>
                        </a:rPr>
                        <a:t>認可価格</a:t>
                      </a:r>
                      <a:endParaRPr kumimoji="1" lang="ja-JP" altLang="en-US" sz="1600" b="0" u="sng" dirty="0">
                        <a:latin typeface="Meiryo UI" pitchFamily="50" charset="-128"/>
                        <a:ea typeface="Meiryo UI" pitchFamily="50" charset="-128"/>
                        <a:cs typeface="Meiryo UI" pitchFamily="50" charset="-128"/>
                      </a:endParaRPr>
                    </a:p>
                  </a:txBody>
                  <a:tcPr marL="91442" marR="91442"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tc>
                  <a:txBody>
                    <a:bodyPr/>
                    <a:lstStyle>
                      <a:lvl1pPr marL="0" algn="l" defTabSz="914400" rtl="0" eaLnBrk="1" latinLnBrk="0" hangingPunct="1">
                        <a:defRPr kumimoji="1" sz="1800" kern="1200">
                          <a:solidFill>
                            <a:schemeClr val="dk1"/>
                          </a:solidFill>
                          <a:latin typeface="Calibri"/>
                        </a:defRPr>
                      </a:lvl1pPr>
                      <a:lvl2pPr marL="457200" algn="l" defTabSz="914400" rtl="0" eaLnBrk="1" latinLnBrk="0" hangingPunct="1">
                        <a:defRPr kumimoji="1" sz="1800" kern="1200">
                          <a:solidFill>
                            <a:schemeClr val="dk1"/>
                          </a:solidFill>
                          <a:latin typeface="Calibri"/>
                        </a:defRPr>
                      </a:lvl2pPr>
                      <a:lvl3pPr marL="914400" algn="l" defTabSz="914400" rtl="0" eaLnBrk="1" latinLnBrk="0" hangingPunct="1">
                        <a:defRPr kumimoji="1" sz="1800" kern="1200">
                          <a:solidFill>
                            <a:schemeClr val="dk1"/>
                          </a:solidFill>
                          <a:latin typeface="Calibri"/>
                        </a:defRPr>
                      </a:lvl3pPr>
                      <a:lvl4pPr marL="1371600" algn="l" defTabSz="914400" rtl="0" eaLnBrk="1" latinLnBrk="0" hangingPunct="1">
                        <a:defRPr kumimoji="1" sz="1800" kern="1200">
                          <a:solidFill>
                            <a:schemeClr val="dk1"/>
                          </a:solidFill>
                          <a:latin typeface="Calibri"/>
                        </a:defRPr>
                      </a:lvl4pPr>
                      <a:lvl5pPr marL="1828800" algn="l" defTabSz="914400" rtl="0" eaLnBrk="1" latinLnBrk="0" hangingPunct="1">
                        <a:defRPr kumimoji="1" sz="1800" kern="1200">
                          <a:solidFill>
                            <a:schemeClr val="dk1"/>
                          </a:solidFill>
                          <a:latin typeface="Calibri"/>
                        </a:defRPr>
                      </a:lvl5pPr>
                      <a:lvl6pPr marL="2286000" algn="l" defTabSz="914400" rtl="0" eaLnBrk="1" latinLnBrk="0" hangingPunct="1">
                        <a:defRPr kumimoji="1" sz="1800" kern="1200">
                          <a:solidFill>
                            <a:schemeClr val="dk1"/>
                          </a:solidFill>
                          <a:latin typeface="Calibri"/>
                        </a:defRPr>
                      </a:lvl6pPr>
                      <a:lvl7pPr marL="2743200" algn="l" defTabSz="914400" rtl="0" eaLnBrk="1" latinLnBrk="0" hangingPunct="1">
                        <a:defRPr kumimoji="1" sz="1800" kern="1200">
                          <a:solidFill>
                            <a:schemeClr val="dk1"/>
                          </a:solidFill>
                          <a:latin typeface="Calibri"/>
                        </a:defRPr>
                      </a:lvl7pPr>
                      <a:lvl8pPr marL="3200400" algn="l" defTabSz="914400" rtl="0" eaLnBrk="1" latinLnBrk="0" hangingPunct="1">
                        <a:defRPr kumimoji="1" sz="1800" kern="1200">
                          <a:solidFill>
                            <a:schemeClr val="dk1"/>
                          </a:solidFill>
                          <a:latin typeface="Calibri"/>
                        </a:defRPr>
                      </a:lvl8pPr>
                      <a:lvl9pPr marL="3657600" algn="l" defTabSz="914400" rtl="0" eaLnBrk="1" latinLnBrk="0" hangingPunct="1">
                        <a:defRPr kumimoji="1" sz="1800" kern="1200">
                          <a:solidFill>
                            <a:schemeClr val="dk1"/>
                          </a:solidFill>
                          <a:latin typeface="Calibri"/>
                        </a:defRPr>
                      </a:lvl9pPr>
                    </a:lstStyle>
                    <a:p>
                      <a:pPr marL="363538" indent="-98425" algn="l">
                        <a:lnSpc>
                          <a:spcPct val="100000"/>
                        </a:lnSpc>
                        <a:spcBef>
                          <a:spcPts val="0"/>
                        </a:spcBef>
                        <a:spcAft>
                          <a:spcPts val="600"/>
                        </a:spcAft>
                        <a:buFont typeface="Arial" panose="020B0604020202020204" pitchFamily="34" charset="0"/>
                        <a:buChar char="•"/>
                      </a:pPr>
                      <a:r>
                        <a:rPr kumimoji="1" lang="ja-JP" altLang="en-US" sz="1600" u="sng" dirty="0">
                          <a:latin typeface="Meiryo UI" panose="020B0604030504040204" pitchFamily="50" charset="-128"/>
                          <a:ea typeface="Meiryo UI" panose="020B0604030504040204" pitchFamily="50" charset="-128"/>
                        </a:rPr>
                        <a:t>原発への依存度の低下</a:t>
                      </a:r>
                    </a:p>
                    <a:p>
                      <a:pPr marL="363538" indent="-98425" algn="l">
                        <a:lnSpc>
                          <a:spcPct val="100000"/>
                        </a:lnSpc>
                        <a:spcBef>
                          <a:spcPts val="0"/>
                        </a:spcBef>
                        <a:spcAft>
                          <a:spcPts val="600"/>
                        </a:spcAft>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供給主体の多様化による</a:t>
                      </a:r>
                      <a:r>
                        <a:rPr kumimoji="1" lang="ja-JP" altLang="en-US" sz="1600" u="sng" dirty="0">
                          <a:latin typeface="Meiryo UI" panose="020B0604030504040204" pitchFamily="50" charset="-128"/>
                          <a:ea typeface="Meiryo UI" panose="020B0604030504040204" pitchFamily="50" charset="-128"/>
                        </a:rPr>
                        <a:t>分散型電源</a:t>
                      </a:r>
                    </a:p>
                    <a:p>
                      <a:pPr marL="363538" indent="-98425" algn="l">
                        <a:lnSpc>
                          <a:spcPct val="100000"/>
                        </a:lnSpc>
                        <a:spcBef>
                          <a:spcPts val="0"/>
                        </a:spcBef>
                        <a:spcAft>
                          <a:spcPts val="600"/>
                        </a:spcAft>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需要側が自由に供給事業者を</a:t>
                      </a:r>
                      <a:r>
                        <a:rPr kumimoji="1" lang="en-US" altLang="ja-JP" sz="1600" dirty="0">
                          <a:latin typeface="Meiryo UI" panose="020B0604030504040204" pitchFamily="50" charset="-128"/>
                          <a:ea typeface="Meiryo UI" panose="020B0604030504040204" pitchFamily="50" charset="-128"/>
                        </a:rPr>
                        <a:t/>
                      </a:r>
                      <a:br>
                        <a:rPr kumimoji="1" lang="en-US" altLang="ja-JP" sz="1600" dirty="0">
                          <a:latin typeface="Meiryo UI" panose="020B0604030504040204" pitchFamily="50" charset="-128"/>
                          <a:ea typeface="Meiryo UI" panose="020B0604030504040204" pitchFamily="50" charset="-128"/>
                        </a:rPr>
                      </a:br>
                      <a:r>
                        <a:rPr kumimoji="1" lang="ja-JP" altLang="en-US" sz="1600" dirty="0">
                          <a:latin typeface="Meiryo UI" panose="020B0604030504040204" pitchFamily="50" charset="-128"/>
                          <a:ea typeface="Meiryo UI" panose="020B0604030504040204" pitchFamily="50" charset="-128"/>
                        </a:rPr>
                        <a:t>選択できることによる</a:t>
                      </a:r>
                      <a:r>
                        <a:rPr kumimoji="1" lang="ja-JP" altLang="en-US" sz="1600" u="sng" dirty="0">
                          <a:latin typeface="Meiryo UI" panose="020B0604030504040204" pitchFamily="50" charset="-128"/>
                          <a:ea typeface="Meiryo UI" panose="020B0604030504040204" pitchFamily="50" charset="-128"/>
                        </a:rPr>
                        <a:t>競争価格への移行</a:t>
                      </a:r>
                      <a:endParaRPr kumimoji="1" lang="ja-JP" altLang="en-US" sz="1600" u="sng" dirty="0">
                        <a:latin typeface="Meiryo UI" pitchFamily="50" charset="-128"/>
                        <a:ea typeface="Meiryo UI" pitchFamily="50" charset="-128"/>
                        <a:cs typeface="Meiryo UI" pitchFamily="50" charset="-128"/>
                      </a:endParaRPr>
                    </a:p>
                  </a:txBody>
                  <a:tcPr marL="91442" marR="91442" marT="45715" marB="45715"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BACC6">
                        <a:tint val="40000"/>
                      </a:srgbClr>
                    </a:solidFill>
                  </a:tcPr>
                </a:tc>
                <a:extLst>
                  <a:ext uri="{0D108BD9-81ED-4DB2-BD59-A6C34878D82A}">
                    <a16:rowId xmlns:a16="http://schemas.microsoft.com/office/drawing/2014/main" val="10001"/>
                  </a:ext>
                </a:extLst>
              </a:tr>
            </a:tbl>
          </a:graphicData>
        </a:graphic>
      </p:graphicFrame>
      <p:sp>
        <p:nvSpPr>
          <p:cNvPr id="15" name="右矢印 14"/>
          <p:cNvSpPr/>
          <p:nvPr/>
        </p:nvSpPr>
        <p:spPr>
          <a:xfrm>
            <a:off x="4860032" y="4144555"/>
            <a:ext cx="528638" cy="504057"/>
          </a:xfrm>
          <a:prstGeom prst="rightArrow">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solidFill>
                <a:prstClr val="white"/>
              </a:solidFill>
              <a:effectLst/>
              <a:uLnTx/>
              <a:uFillTx/>
              <a:latin typeface="Calibri"/>
              <a:ea typeface="ＭＳ Ｐゴシック" panose="020B0600070205080204" pitchFamily="50" charset="-128"/>
              <a:cs typeface="+mn-cs"/>
            </a:endParaRPr>
          </a:p>
        </p:txBody>
      </p:sp>
      <p:sp>
        <p:nvSpPr>
          <p:cNvPr id="16" name="テキスト ボックス 10"/>
          <p:cNvSpPr txBox="1"/>
          <p:nvPr/>
        </p:nvSpPr>
        <p:spPr>
          <a:xfrm>
            <a:off x="207510" y="3855797"/>
            <a:ext cx="1250950" cy="331788"/>
          </a:xfrm>
          <a:prstGeom prst="ellipse">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安　全</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7" name="テキスト ボックス 10"/>
          <p:cNvSpPr txBox="1"/>
          <p:nvPr/>
        </p:nvSpPr>
        <p:spPr>
          <a:xfrm>
            <a:off x="207510" y="4250556"/>
            <a:ext cx="1250950" cy="328613"/>
          </a:xfrm>
          <a:prstGeom prst="ellipse">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安　定</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8" name="テキスト ボックス 10"/>
          <p:cNvSpPr txBox="1"/>
          <p:nvPr/>
        </p:nvSpPr>
        <p:spPr>
          <a:xfrm>
            <a:off x="207510" y="4642140"/>
            <a:ext cx="1250950" cy="328612"/>
          </a:xfrm>
          <a:prstGeom prst="ellipse">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rPr>
              <a:t>適正価格</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23" name="角丸四角形 22"/>
          <p:cNvSpPr/>
          <p:nvPr/>
        </p:nvSpPr>
        <p:spPr>
          <a:xfrm>
            <a:off x="70372" y="827902"/>
            <a:ext cx="1359247"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2000" b="1" kern="0" dirty="0">
                <a:solidFill>
                  <a:prstClr val="white"/>
                </a:solidFill>
                <a:latin typeface="Meiryo UI" pitchFamily="50" charset="-128"/>
                <a:ea typeface="Meiryo UI" pitchFamily="50" charset="-128"/>
                <a:cs typeface="Meiryo UI" pitchFamily="50" charset="-128"/>
              </a:rPr>
              <a:t>経緯</a:t>
            </a:r>
            <a:endParaRPr kumimoji="1" lang="ja-JP" altLang="en-US" sz="2000" b="1" i="0" u="none" strike="noStrike" kern="0" cap="none" spc="0" normalizeH="0" baseline="0" noProof="0" dirty="0">
              <a:solidFill>
                <a:prstClr val="white"/>
              </a:solidFill>
              <a:effectLst/>
              <a:uLnTx/>
              <a:uFillTx/>
              <a:latin typeface="Meiryo UI" pitchFamily="50" charset="-128"/>
              <a:ea typeface="Meiryo UI" pitchFamily="50" charset="-128"/>
              <a:cs typeface="Meiryo UI" pitchFamily="50" charset="-128"/>
            </a:endParaRPr>
          </a:p>
        </p:txBody>
      </p:sp>
      <p:sp>
        <p:nvSpPr>
          <p:cNvPr id="25" name="二等辺三角形 24"/>
          <p:cNvSpPr/>
          <p:nvPr/>
        </p:nvSpPr>
        <p:spPr>
          <a:xfrm rot="10800000">
            <a:off x="3131838" y="5143893"/>
            <a:ext cx="2880322" cy="215724"/>
          </a:xfrm>
          <a:prstGeom prst="triangle">
            <a:avLst>
              <a:gd name="adj" fmla="val 495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角丸四角形 34"/>
          <p:cNvSpPr/>
          <p:nvPr/>
        </p:nvSpPr>
        <p:spPr>
          <a:xfrm>
            <a:off x="107504" y="5433053"/>
            <a:ext cx="8928992" cy="1021556"/>
          </a:xfrm>
          <a:prstGeom prst="roundRect">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wrap="square" rtlCol="0" anchor="ctr">
            <a:spAutoFit/>
          </a:bodyPr>
          <a:lstStyle/>
          <a:p>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次期プランでは、社会情勢等の変化を踏まえ、引き続き府市が一体となって、府民や事業者など関係者と連携してエネルギー関連の取組みを進めていくため</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「新たなエネルギー社会」のイメージ</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ともに、その実現に</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a:t>
            </a:r>
            <a:r>
              <a:rPr lang="ja-JP" altLang="en-US" b="1" u="sng"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取組みの方向性</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をわかりやすく示すことが必要</a:t>
            </a:r>
            <a:endParaRPr kumimoji="1" lang="ja-JP" altLang="en-US" dirty="0"/>
          </a:p>
        </p:txBody>
      </p:sp>
      <p:sp>
        <p:nvSpPr>
          <p:cNvPr id="13" name="角丸四角形 1">
            <a:extLst>
              <a:ext uri="{FF2B5EF4-FFF2-40B4-BE49-F238E27FC236}">
                <a16:creationId xmlns:a16="http://schemas.microsoft.com/office/drawing/2014/main" id="{BF8D798E-2EE5-4400-9385-79622C2950A2}"/>
              </a:ext>
            </a:extLst>
          </p:cNvPr>
          <p:cNvSpPr/>
          <p:nvPr/>
        </p:nvSpPr>
        <p:spPr>
          <a:xfrm>
            <a:off x="5425803" y="3810000"/>
            <a:ext cx="3510688" cy="1190625"/>
          </a:xfrm>
          <a:prstGeom prst="roundRect">
            <a:avLst>
              <a:gd name="adj" fmla="val 11440"/>
            </a:avLst>
          </a:prstGeom>
          <a:noFill/>
          <a:ln w="38100">
            <a:solidFill>
              <a:schemeClr val="accent6"/>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6901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7504" y="1909307"/>
            <a:ext cx="8928992" cy="4214964"/>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36000" numCol="1" spcCol="0" rtlCol="0" fromWordArt="0" anchor="t" anchorCtr="0" forceAA="0" compatLnSpc="1">
            <a:prstTxWarp prst="textNoShape">
              <a:avLst/>
            </a:prstTxWarp>
            <a:spAutoFit/>
          </a:bodyPr>
          <a:lstStyle/>
          <a:p>
            <a:pPr marL="342900" lvl="0" indent="-342900" algn="just">
              <a:spcBef>
                <a:spcPts val="600"/>
              </a:spcBef>
              <a:buFont typeface="Wingdings" panose="05000000000000000000" pitchFamily="2" charset="2"/>
              <a:buChar char="n"/>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原発への依存度の低下</a:t>
            </a:r>
          </a:p>
          <a:p>
            <a:pPr marL="742950" lvl="1" indent="-285750" algn="just">
              <a:spcBef>
                <a:spcPts val="600"/>
              </a:spcBef>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府市のスタンス（＝原子力発電については、使用済み核燃料の処分問題がいまだに未解決であるといった課題を踏まえると、最終的にはゼロを目指して、その依存度を可能な限り低下させていくべき）として「原発への依存度の低下」を維持。</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Bef>
                <a:spcPts val="600"/>
              </a:spcBef>
              <a:buFont typeface="Wingdings" panose="05000000000000000000" pitchFamily="2" charset="2"/>
              <a:buChar char="n"/>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地域の低炭素化・レジリエンス強化につながる分散型エネルギーシステム</a:t>
            </a:r>
          </a:p>
          <a:p>
            <a:pPr marL="742950" lvl="1" indent="-285750" algn="just">
              <a:spcBef>
                <a:spcPts val="600"/>
              </a:spcBef>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発電や燃料電池を含めたコージェネレーション、蓄電池等の普及やエネルギーマネジメント技術の高度化による分散型エネルギーシステムが拡大。大規模集中型電源と効率性を考慮した分担が図られ、再生可能エネルギーの普及拡大や省エネルギーの推進、エネルギーシステムの強靭化を通じて、地域の低炭素化（将来的には「脱炭素化」）とレジリエンス強化が進展。</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lgn="just">
              <a:spcBef>
                <a:spcPts val="600"/>
              </a:spcBef>
              <a:buFont typeface="Wingdings" panose="05000000000000000000" pitchFamily="2" charset="2"/>
              <a:buChar char="n"/>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需要サイドが主導するエネルギー需給構造</a:t>
            </a:r>
            <a:endParaRPr lang="ja-JP" altLang="en-US" b="1"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42950" lvl="1" indent="-285750" algn="just">
              <a:spcBef>
                <a:spcPts val="600"/>
              </a:spcBef>
              <a:buFont typeface="Meiryo UI" panose="020B0604030504040204" pitchFamily="50" charset="-128"/>
              <a:buChar char="⇒"/>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電力・ガスシステム改革により、多様な主体による競争が広がり、需要家に対して多様な選択肢が提供されるとともに、需要家が分散型エネルギーシステムなどを通じて自ら供給に参加できるようになることで、需要サイドの主導により、エネルギー効率や技術・制度のイノベーションを迅速に取り込める柔軟性の向上が期待されるエネルギー需給構造が実現。</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２．「新たなエネルギー社会」のイメージ</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2</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3" name="角丸四角形 22"/>
          <p:cNvSpPr/>
          <p:nvPr/>
        </p:nvSpPr>
        <p:spPr>
          <a:xfrm>
            <a:off x="70372" y="1695809"/>
            <a:ext cx="4933676"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a:solidFill>
                  <a:prstClr val="white"/>
                </a:solidFill>
                <a:latin typeface="Meiryo UI" pitchFamily="50" charset="-128"/>
                <a:ea typeface="Meiryo UI" pitchFamily="50" charset="-128"/>
                <a:cs typeface="Meiryo UI" pitchFamily="50" charset="-128"/>
              </a:rPr>
              <a:t>「新たなエネルギー社会」</a:t>
            </a:r>
            <a:r>
              <a:rPr kumimoji="1" lang="ja-JP" altLang="en-US" sz="2000" b="1" kern="0" dirty="0" smtClean="0">
                <a:solidFill>
                  <a:prstClr val="white"/>
                </a:solidFill>
                <a:latin typeface="Meiryo UI" pitchFamily="50" charset="-128"/>
                <a:ea typeface="Meiryo UI" pitchFamily="50" charset="-128"/>
                <a:cs typeface="Meiryo UI" pitchFamily="50" charset="-128"/>
              </a:rPr>
              <a:t>の視点（</a:t>
            </a:r>
            <a:r>
              <a:rPr kumimoji="1" lang="ja-JP" altLang="en-US" sz="2000" b="1" kern="0" dirty="0">
                <a:solidFill>
                  <a:prstClr val="white"/>
                </a:solidFill>
                <a:latin typeface="Meiryo UI" pitchFamily="50" charset="-128"/>
                <a:ea typeface="Meiryo UI" pitchFamily="50" charset="-128"/>
                <a:cs typeface="Meiryo UI" pitchFamily="50" charset="-128"/>
              </a:rPr>
              <a:t>案）</a:t>
            </a:r>
          </a:p>
        </p:txBody>
      </p:sp>
      <p:sp>
        <p:nvSpPr>
          <p:cNvPr id="14" name="角丸四角形 34">
            <a:extLst>
              <a:ext uri="{FF2B5EF4-FFF2-40B4-BE49-F238E27FC236}">
                <a16:creationId xmlns:a16="http://schemas.microsoft.com/office/drawing/2014/main" id="{AEDC7666-0D21-4878-B521-1ECC40024938}"/>
              </a:ext>
            </a:extLst>
          </p:cNvPr>
          <p:cNvSpPr/>
          <p:nvPr/>
        </p:nvSpPr>
        <p:spPr>
          <a:xfrm>
            <a:off x="107504" y="828696"/>
            <a:ext cx="8928992" cy="715089"/>
          </a:xfrm>
          <a:prstGeom prst="roundRect">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wrap="square" rtlCol="0" anchor="ctr">
            <a:spAutoFit/>
          </a:bodyPr>
          <a:lstStyle/>
          <a:p>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次期プランの策定にあたって、現行プランで示した「新たなエネルギー社会</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」の視点について</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、社会情勢等の変化を踏まえ</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、レビューすること</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endParaRPr kumimoji="1" lang="ja-JP" altLang="en-US" dirty="0"/>
          </a:p>
        </p:txBody>
      </p:sp>
    </p:spTree>
    <p:extLst>
      <p:ext uri="{BB962C8B-B14F-4D97-AF65-F5344CB8AC3E}">
        <p14:creationId xmlns:p14="http://schemas.microsoft.com/office/powerpoint/2010/main" val="1300973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a:solidFill>
                  <a:sysClr val="window" lastClr="FFFFFF"/>
                </a:solidFill>
                <a:latin typeface="Meiryo UI" panose="020B0604030504040204" pitchFamily="50" charset="-128"/>
                <a:ea typeface="Meiryo UI" panose="020B0604030504040204" pitchFamily="50" charset="-128"/>
              </a:rPr>
              <a:t>２．「新たなエネルギー社会」のイメージ</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3</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4" name="角丸四角形 34">
            <a:extLst>
              <a:ext uri="{FF2B5EF4-FFF2-40B4-BE49-F238E27FC236}">
                <a16:creationId xmlns:a16="http://schemas.microsoft.com/office/drawing/2014/main" id="{2D775D48-E299-4C00-810A-66832D072DF5}"/>
              </a:ext>
            </a:extLst>
          </p:cNvPr>
          <p:cNvSpPr/>
          <p:nvPr/>
        </p:nvSpPr>
        <p:spPr>
          <a:xfrm>
            <a:off x="107504" y="832055"/>
            <a:ext cx="8928992" cy="715089"/>
          </a:xfrm>
          <a:prstGeom prst="roundRect">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wrap="square" rtlCol="0" anchor="ctr">
            <a:spAutoFit/>
          </a:bodyPr>
          <a:lstStyle/>
          <a:p>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府民や事業者など関係者と連携してエネルギー関連の取組みを進めていくため</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、地域における「新たなエネルギー社会」のイメージを</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わかりやすく示すことが望ましい</a:t>
            </a:r>
            <a:endParaRPr kumimoji="1" lang="ja-JP" altLang="en-US" dirty="0"/>
          </a:p>
        </p:txBody>
      </p:sp>
      <p:sp>
        <p:nvSpPr>
          <p:cNvPr id="16" name="角丸四角形 40">
            <a:extLst>
              <a:ext uri="{FF2B5EF4-FFF2-40B4-BE49-F238E27FC236}">
                <a16:creationId xmlns:a16="http://schemas.microsoft.com/office/drawing/2014/main" id="{3348936E-A0C5-4FBF-B3B8-A5E2D6DA0EC3}"/>
              </a:ext>
            </a:extLst>
          </p:cNvPr>
          <p:cNvSpPr/>
          <p:nvPr/>
        </p:nvSpPr>
        <p:spPr>
          <a:xfrm>
            <a:off x="107504" y="1900034"/>
            <a:ext cx="8928992" cy="426527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1296000" rIns="91440" bIns="36000" numCol="2" spcCol="144000" rtlCol="0" fromWordArt="0" anchor="t" anchorCtr="0" forceAA="0" compatLnSpc="1">
            <a:prstTxWarp prst="textNoShape">
              <a:avLst/>
            </a:prstTxWarp>
            <a:noAutofit/>
          </a:bodyPr>
          <a:lstStyle/>
          <a:p>
            <a:pPr marL="285750" lvl="0" indent="-285750">
              <a:spcBef>
                <a:spcPts val="600"/>
              </a:spcBef>
              <a:buFont typeface="Wingdings" panose="05000000000000000000" pitchFamily="2" charset="2"/>
              <a:buChar char="n"/>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再生可能エネルギーを選ぶ</a:t>
            </a:r>
            <a:endParaRPr lang="en-US" altLang="ja-JP"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1">
              <a:spcBef>
                <a:spcPts val="600"/>
              </a:spcBef>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府民や事業者が再生可能エネルギーを自ら選択</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都市全体での</a:t>
            </a: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エネルギー効率</a:t>
            </a:r>
            <a:r>
              <a:rPr lang="ja-JP" altLang="en-US"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が向上</a:t>
            </a:r>
            <a:endParaRPr lang="en-US" altLang="ja-JP"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1">
              <a:spcBef>
                <a:spcPts val="600"/>
              </a:spcBef>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住宅・建築物の省エネ化や面的なエネルギー利用が</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進展</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エネルギー関連産業を振興</a:t>
            </a:r>
            <a:endParaRPr lang="en-US" altLang="ja-JP"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1">
              <a:spcBef>
                <a:spcPts val="600"/>
              </a:spcBef>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蓄電池や水素などエネルギー関連産業が</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エネルギーをスマートに使う</a:t>
            </a:r>
            <a:endParaRPr lang="en-US" altLang="ja-JP"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1">
              <a:spcBef>
                <a:spcPts val="600"/>
              </a:spcBef>
            </a:pP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やデジタル技術が広がり、スマートにエネルギーを消費</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災害に備える</a:t>
            </a:r>
            <a:endParaRPr lang="en-US" altLang="ja-JP"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1">
              <a:spcBef>
                <a:spcPts val="600"/>
              </a:spcBef>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分散型電源の導入により、災害時等の非常時にも安全・安心</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の企業価値が向上</a:t>
            </a:r>
            <a:endParaRPr lang="en-US" altLang="ja-JP"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1">
              <a:spcBef>
                <a:spcPts val="600"/>
              </a:spcBef>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事業活動を通じた脱炭素化への貢献により、企業価値が</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向上</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1">
              <a:spcBef>
                <a:spcPts val="600"/>
              </a:spcBef>
            </a:pPr>
            <a:endPar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41">
            <a:extLst>
              <a:ext uri="{FF2B5EF4-FFF2-40B4-BE49-F238E27FC236}">
                <a16:creationId xmlns:a16="http://schemas.microsoft.com/office/drawing/2014/main" id="{6F8FFE05-7D58-4F35-B557-7B356908D2DA}"/>
              </a:ext>
            </a:extLst>
          </p:cNvPr>
          <p:cNvSpPr/>
          <p:nvPr/>
        </p:nvSpPr>
        <p:spPr>
          <a:xfrm>
            <a:off x="70371" y="1686534"/>
            <a:ext cx="5509741"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smtClean="0">
                <a:solidFill>
                  <a:prstClr val="white"/>
                </a:solidFill>
                <a:latin typeface="Meiryo UI" pitchFamily="50" charset="-128"/>
                <a:ea typeface="Meiryo UI" pitchFamily="50" charset="-128"/>
                <a:cs typeface="Meiryo UI" pitchFamily="50" charset="-128"/>
              </a:rPr>
              <a:t>「</a:t>
            </a:r>
            <a:r>
              <a:rPr kumimoji="1" lang="ja-JP" altLang="en-US" sz="2000" b="1" kern="0" dirty="0">
                <a:solidFill>
                  <a:prstClr val="white"/>
                </a:solidFill>
                <a:latin typeface="Meiryo UI" pitchFamily="50" charset="-128"/>
                <a:ea typeface="Meiryo UI" pitchFamily="50" charset="-128"/>
                <a:cs typeface="Meiryo UI" pitchFamily="50" charset="-128"/>
              </a:rPr>
              <a:t>新たなエネルギー社会」の</a:t>
            </a:r>
            <a:r>
              <a:rPr kumimoji="1" lang="ja-JP" altLang="en-US" sz="2000" b="1" kern="0" dirty="0" smtClean="0">
                <a:solidFill>
                  <a:prstClr val="white"/>
                </a:solidFill>
                <a:latin typeface="Meiryo UI" pitchFamily="50" charset="-128"/>
                <a:ea typeface="Meiryo UI" pitchFamily="50" charset="-128"/>
                <a:cs typeface="Meiryo UI" pitchFamily="50" charset="-128"/>
              </a:rPr>
              <a:t>イメージ（素案）</a:t>
            </a:r>
            <a:endParaRPr kumimoji="1" lang="ja-JP" altLang="en-US" sz="2000" b="1" kern="0" dirty="0">
              <a:solidFill>
                <a:prstClr val="white"/>
              </a:solidFill>
              <a:latin typeface="Meiryo UI" pitchFamily="50" charset="-128"/>
              <a:ea typeface="Meiryo UI" pitchFamily="50" charset="-128"/>
              <a:cs typeface="Meiryo UI" pitchFamily="50" charset="-128"/>
            </a:endParaRPr>
          </a:p>
        </p:txBody>
      </p:sp>
      <p:sp>
        <p:nvSpPr>
          <p:cNvPr id="18" name="テキスト ボックス 10">
            <a:extLst>
              <a:ext uri="{FF2B5EF4-FFF2-40B4-BE49-F238E27FC236}">
                <a16:creationId xmlns:a16="http://schemas.microsoft.com/office/drawing/2014/main" id="{04E53E0D-84E6-4DF4-9655-84665DA199D2}"/>
              </a:ext>
            </a:extLst>
          </p:cNvPr>
          <p:cNvSpPr txBox="1"/>
          <p:nvPr/>
        </p:nvSpPr>
        <p:spPr>
          <a:xfrm>
            <a:off x="7709104" y="1727637"/>
            <a:ext cx="1250950" cy="331788"/>
          </a:xfrm>
          <a:prstGeom prst="ellipse">
            <a:avLst/>
          </a:prstGeom>
          <a:gradFill rotWithShape="1">
            <a:gsLst>
              <a:gs pos="0">
                <a:schemeClr val="accent6">
                  <a:lumMod val="60000"/>
                  <a:lumOff val="40000"/>
                </a:schemeClr>
              </a:gs>
              <a:gs pos="35000">
                <a:schemeClr val="accent6">
                  <a:lumMod val="60000"/>
                  <a:lumOff val="40000"/>
                </a:schemeClr>
              </a:gs>
              <a:gs pos="100000">
                <a:srgbClr val="4F81BD">
                  <a:tint val="15000"/>
                  <a:satMod val="350000"/>
                </a:srgbClr>
              </a:gs>
            </a:gsLst>
            <a:lin ang="16200000" scaled="1"/>
          </a:gradFill>
          <a:ln w="9525" cap="flat" cmpd="sng" algn="ctr">
            <a:solidFill>
              <a:schemeClr val="accent6">
                <a:lumMod val="75000"/>
              </a:schemeClr>
            </a:solidFill>
            <a:prstDash val="solid"/>
          </a:ln>
          <a:effectLst/>
        </p:spPr>
        <p:txBody>
          <a:bodyPr lIns="72000" tIns="36000" rIns="72000" bIns="36000"/>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kern="0" noProof="0" dirty="0">
                <a:solidFill>
                  <a:prstClr val="black"/>
                </a:solidFill>
                <a:latin typeface="Meiryo UI" pitchFamily="50" charset="-128"/>
                <a:ea typeface="Meiryo UI" pitchFamily="50" charset="-128"/>
                <a:cs typeface="Meiryo UI" pitchFamily="50" charset="-128"/>
              </a:rPr>
              <a:t>安全・安心</a:t>
            </a:r>
            <a:endParaRPr kumimoji="1" lang="en-US" sz="1200" b="0" i="0" u="none" strike="noStrike" kern="0" cap="none" spc="0" normalizeH="0" baseline="0" noProof="0" dirty="0">
              <a:solidFill>
                <a:prstClr val="black"/>
              </a:solidFill>
              <a:effectLst/>
              <a:uLnTx/>
              <a:uFillTx/>
              <a:latin typeface="Meiryo UI" pitchFamily="50" charset="-128"/>
              <a:ea typeface="Meiryo UI" pitchFamily="50" charset="-128"/>
              <a:cs typeface="Meiryo UI" pitchFamily="50" charset="-128"/>
            </a:endParaRPr>
          </a:p>
        </p:txBody>
      </p:sp>
      <p:sp>
        <p:nvSpPr>
          <p:cNvPr id="19" name="テキスト ボックス 10">
            <a:extLst>
              <a:ext uri="{FF2B5EF4-FFF2-40B4-BE49-F238E27FC236}">
                <a16:creationId xmlns:a16="http://schemas.microsoft.com/office/drawing/2014/main" id="{CF8C2004-1FA9-4CB6-B448-9EB24CA0D9B1}"/>
              </a:ext>
            </a:extLst>
          </p:cNvPr>
          <p:cNvSpPr txBox="1"/>
          <p:nvPr/>
        </p:nvSpPr>
        <p:spPr>
          <a:xfrm>
            <a:off x="6381712" y="1722599"/>
            <a:ext cx="1250950" cy="336826"/>
          </a:xfrm>
          <a:prstGeom prst="ellipse">
            <a:avLst/>
          </a:prstGeom>
          <a:gradFill rotWithShape="1">
            <a:gsLst>
              <a:gs pos="0">
                <a:schemeClr val="accent6">
                  <a:lumMod val="60000"/>
                  <a:lumOff val="40000"/>
                </a:schemeClr>
              </a:gs>
              <a:gs pos="35000">
                <a:schemeClr val="accent6">
                  <a:lumMod val="60000"/>
                  <a:lumOff val="40000"/>
                </a:schemeClr>
              </a:gs>
              <a:gs pos="100000">
                <a:srgbClr val="4F81BD">
                  <a:tint val="15000"/>
                  <a:satMod val="350000"/>
                </a:srgbClr>
              </a:gs>
            </a:gsLst>
            <a:lin ang="16200000" scaled="1"/>
          </a:gradFill>
          <a:ln w="9525" cap="flat" cmpd="sng" algn="ctr">
            <a:solidFill>
              <a:schemeClr val="accent6">
                <a:lumMod val="75000"/>
              </a:schemeClr>
            </a:solidFill>
            <a:prstDash val="solid"/>
          </a:ln>
          <a:effectLst/>
        </p:spPr>
        <p:txBody>
          <a:bodyPr lIns="72000" tIns="36000" rIns="72000" bIns="36000"/>
          <a:lstStyle/>
          <a:p>
            <a:pPr lvl="0" algn="ctr" defTabSz="914400">
              <a:defRPr/>
            </a:pPr>
            <a:r>
              <a:rPr kumimoji="1" lang="ja-JP" altLang="en-US" sz="1200" kern="0" dirty="0">
                <a:solidFill>
                  <a:prstClr val="black"/>
                </a:solidFill>
                <a:latin typeface="Meiryo UI" pitchFamily="50" charset="-128"/>
                <a:ea typeface="Meiryo UI" pitchFamily="50" charset="-128"/>
                <a:cs typeface="Meiryo UI" pitchFamily="50" charset="-128"/>
              </a:rPr>
              <a:t>成　長</a:t>
            </a:r>
            <a:endParaRPr kumimoji="1" lang="en-US" altLang="ja-JP" sz="1200" kern="0" dirty="0">
              <a:solidFill>
                <a:prstClr val="black"/>
              </a:solidFill>
              <a:latin typeface="Meiryo UI" pitchFamily="50" charset="-128"/>
              <a:ea typeface="Meiryo UI" pitchFamily="50" charset="-128"/>
              <a:cs typeface="Meiryo UI" pitchFamily="50" charset="-128"/>
            </a:endParaRPr>
          </a:p>
        </p:txBody>
      </p:sp>
      <p:sp>
        <p:nvSpPr>
          <p:cNvPr id="20" name="角丸四角形 42">
            <a:extLst>
              <a:ext uri="{FF2B5EF4-FFF2-40B4-BE49-F238E27FC236}">
                <a16:creationId xmlns:a16="http://schemas.microsoft.com/office/drawing/2014/main" id="{D04ACFA7-420A-449E-905B-DDE7CE388C62}"/>
              </a:ext>
            </a:extLst>
          </p:cNvPr>
          <p:cNvSpPr/>
          <p:nvPr/>
        </p:nvSpPr>
        <p:spPr>
          <a:xfrm>
            <a:off x="971598" y="2198520"/>
            <a:ext cx="7200802" cy="790099"/>
          </a:xfrm>
          <a:prstGeom prst="roundRect">
            <a:avLst>
              <a:gd name="adj" fmla="val 32207"/>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wrap="square" lIns="0" rIns="0" rtlCol="0" anchor="ctr">
            <a:spAutoFit/>
          </a:bodyPr>
          <a:lstStyle/>
          <a:p>
            <a:pPr algn="ct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大阪の成長や府民</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の安全・安心な</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暮らしを実現する、</a:t>
            </a:r>
            <a:endParaRPr lang="en-US" altLang="ja-JP"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にやさしく災害に強いスマートエネルギー都市</a:t>
            </a:r>
          </a:p>
        </p:txBody>
      </p:sp>
    </p:spTree>
    <p:extLst>
      <p:ext uri="{BB962C8B-B14F-4D97-AF65-F5344CB8AC3E}">
        <p14:creationId xmlns:p14="http://schemas.microsoft.com/office/powerpoint/2010/main" val="1025950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07504" y="1909307"/>
            <a:ext cx="8928992" cy="313774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現行プランにおいては、主として、府域における</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電力需給の逼迫への対応</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の観点から、再生可能エネルギーの普及拡大を中心に、</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エネルギーの「地産地消」を推進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してきた。</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近年は電力供給予備率が高くなっており、</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電力需給の逼迫のおそれは小さくなっている</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342900" indent="-342900" algn="just">
              <a:spcBef>
                <a:spcPts val="600"/>
              </a:spcBef>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大消費地である大阪において、</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脱炭素化に向けて、再生可能エネルギーの普及拡大とエネルギー効率の向上を加速化する必要性が増している</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再生可能エネルギーの導入ポテンシャルは</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発電がその大半を</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占めており</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エネルギー消費量全体に占める割合は</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小さい</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災害に強い社会づくりの観点から、自立・分散型エネルギーの重要性が増している</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再生可能エネルギーの調達や事業活動を通じた脱炭素化への貢献が企業の評価につながるようになってきており、あらゆる企業にとって持続的成長の観点から対応が求められている</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a:t>
            </a:r>
            <a:r>
              <a:rPr lang="ja-JP" altLang="en-US" sz="3200" b="1" dirty="0">
                <a:solidFill>
                  <a:sysClr val="window" lastClr="FFFFFF"/>
                </a:solidFill>
                <a:latin typeface="Meiryo UI" panose="020B0604030504040204" pitchFamily="50" charset="-128"/>
                <a:ea typeface="Meiryo UI" panose="020B0604030504040204" pitchFamily="50" charset="-128"/>
              </a:rPr>
              <a:t>大阪の「現状」と「強み・弱み」</a:t>
            </a:r>
            <a:endParaRPr kumimoji="1" lang="ja-JP" altLang="en-US" sz="3200" b="1" i="0" u="none" strike="noStrike" kern="1200" cap="none" spc="0" normalizeH="0" baseline="0" noProof="0" dirty="0">
              <a:solidFill>
                <a:sysClr val="window" lastClr="FFFFFF"/>
              </a:solidFill>
              <a:effectLst/>
              <a:uLnTx/>
              <a:uFillTx/>
              <a:latin typeface="Meiryo UI" panose="020B0604030504040204" pitchFamily="50" charset="-128"/>
              <a:ea typeface="Meiryo UI" panose="020B0604030504040204" pitchFamily="50" charset="-128"/>
            </a:endParaRP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4</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3" name="角丸四角形 22"/>
          <p:cNvSpPr/>
          <p:nvPr/>
        </p:nvSpPr>
        <p:spPr>
          <a:xfrm>
            <a:off x="70372" y="1695809"/>
            <a:ext cx="2125364"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a:solidFill>
                  <a:prstClr val="white"/>
                </a:solidFill>
                <a:latin typeface="Meiryo UI" pitchFamily="50" charset="-128"/>
                <a:ea typeface="Meiryo UI" pitchFamily="50" charset="-128"/>
                <a:cs typeface="Meiryo UI" pitchFamily="50" charset="-128"/>
              </a:rPr>
              <a:t>大阪の現状</a:t>
            </a:r>
          </a:p>
        </p:txBody>
      </p:sp>
      <p:sp>
        <p:nvSpPr>
          <p:cNvPr id="13" name="角丸四角形 34">
            <a:extLst>
              <a:ext uri="{FF2B5EF4-FFF2-40B4-BE49-F238E27FC236}">
                <a16:creationId xmlns:a16="http://schemas.microsoft.com/office/drawing/2014/main" id="{4E7CB4FB-0A0F-403A-9505-2C5642E558B6}"/>
              </a:ext>
            </a:extLst>
          </p:cNvPr>
          <p:cNvSpPr/>
          <p:nvPr/>
        </p:nvSpPr>
        <p:spPr>
          <a:xfrm>
            <a:off x="107504" y="828696"/>
            <a:ext cx="8928992" cy="715089"/>
          </a:xfrm>
          <a:prstGeom prst="roundRect">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wrap="square" rtlCol="0" anchor="ctr">
            <a:spAutoFit/>
          </a:bodyPr>
          <a:lstStyle/>
          <a:p>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「新たなエネルギー社会</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実現に向けて、大阪の「現状」や「強み・弱み」を踏まえた</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市の取組みの方向性を提示することが必要</a:t>
            </a:r>
          </a:p>
        </p:txBody>
      </p:sp>
    </p:spTree>
    <p:extLst>
      <p:ext uri="{BB962C8B-B14F-4D97-AF65-F5344CB8AC3E}">
        <p14:creationId xmlns:p14="http://schemas.microsoft.com/office/powerpoint/2010/main" val="65704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３．</a:t>
            </a:r>
            <a:r>
              <a:rPr lang="ja-JP" altLang="en-US" sz="3200" b="1" dirty="0">
                <a:solidFill>
                  <a:sysClr val="window" lastClr="FFFFFF"/>
                </a:solidFill>
                <a:latin typeface="Meiryo UI" panose="020B0604030504040204" pitchFamily="50" charset="-128"/>
                <a:ea typeface="Meiryo UI" panose="020B0604030504040204" pitchFamily="50" charset="-128"/>
              </a:rPr>
              <a:t>大阪の「現状」と「強み・弱み」</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5</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10" name="角丸四角形 5">
            <a:extLst>
              <a:ext uri="{FF2B5EF4-FFF2-40B4-BE49-F238E27FC236}">
                <a16:creationId xmlns:a16="http://schemas.microsoft.com/office/drawing/2014/main" id="{756CE3BE-4D95-4D0D-9936-5125B1840AB0}"/>
              </a:ext>
            </a:extLst>
          </p:cNvPr>
          <p:cNvSpPr/>
          <p:nvPr/>
        </p:nvSpPr>
        <p:spPr>
          <a:xfrm>
            <a:off x="107504" y="1041399"/>
            <a:ext cx="8928992" cy="5712459"/>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36000" numCol="1" spcCol="0" rtlCol="0" fromWordArt="0" anchor="t" anchorCtr="0" forceAA="0" compatLnSpc="1">
            <a:prstTxWarp prst="textNoShape">
              <a:avLst/>
            </a:prstTxWarp>
            <a:noAutofit/>
          </a:bodyPr>
          <a:lstStyle/>
          <a:p>
            <a:pPr algn="just">
              <a:spcAft>
                <a:spcPts val="600"/>
              </a:spcAft>
            </a:pP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22">
            <a:extLst>
              <a:ext uri="{FF2B5EF4-FFF2-40B4-BE49-F238E27FC236}">
                <a16:creationId xmlns:a16="http://schemas.microsoft.com/office/drawing/2014/main" id="{399ABAEB-6E34-45F7-B3B5-7600F9D3DBCC}"/>
              </a:ext>
            </a:extLst>
          </p:cNvPr>
          <p:cNvSpPr/>
          <p:nvPr/>
        </p:nvSpPr>
        <p:spPr>
          <a:xfrm>
            <a:off x="70372" y="827902"/>
            <a:ext cx="4501628"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a:solidFill>
                  <a:prstClr val="white"/>
                </a:solidFill>
                <a:latin typeface="Meiryo UI" pitchFamily="50" charset="-128"/>
                <a:ea typeface="Meiryo UI" pitchFamily="50" charset="-128"/>
                <a:cs typeface="Meiryo UI" pitchFamily="50" charset="-128"/>
              </a:rPr>
              <a:t>大阪の強み・弱み（</a:t>
            </a:r>
            <a:r>
              <a:rPr kumimoji="1" lang="en-US" altLang="ja-JP" sz="2000" b="1" kern="0" dirty="0">
                <a:solidFill>
                  <a:prstClr val="white"/>
                </a:solidFill>
                <a:latin typeface="Meiryo UI" pitchFamily="50" charset="-128"/>
                <a:ea typeface="Meiryo UI" pitchFamily="50" charset="-128"/>
                <a:cs typeface="Meiryo UI" pitchFamily="50" charset="-128"/>
              </a:rPr>
              <a:t>SWOT</a:t>
            </a:r>
            <a:r>
              <a:rPr kumimoji="1" lang="ja-JP" altLang="en-US" sz="2000" b="1" kern="0" dirty="0">
                <a:solidFill>
                  <a:prstClr val="white"/>
                </a:solidFill>
                <a:latin typeface="Meiryo UI" pitchFamily="50" charset="-128"/>
                <a:ea typeface="Meiryo UI" pitchFamily="50" charset="-128"/>
                <a:cs typeface="Meiryo UI" pitchFamily="50" charset="-128"/>
              </a:rPr>
              <a:t>分析）</a:t>
            </a:r>
          </a:p>
        </p:txBody>
      </p:sp>
      <p:graphicFrame>
        <p:nvGraphicFramePr>
          <p:cNvPr id="12" name="表 11">
            <a:extLst>
              <a:ext uri="{FF2B5EF4-FFF2-40B4-BE49-F238E27FC236}">
                <a16:creationId xmlns:a16="http://schemas.microsoft.com/office/drawing/2014/main" id="{7416FA1E-626E-466F-AAF6-3E89C1FBC7BC}"/>
              </a:ext>
            </a:extLst>
          </p:cNvPr>
          <p:cNvGraphicFramePr>
            <a:graphicFrameLocks noGrp="1"/>
          </p:cNvGraphicFramePr>
          <p:nvPr>
            <p:extLst>
              <p:ext uri="{D42A27DB-BD31-4B8C-83A1-F6EECF244321}">
                <p14:modId xmlns:p14="http://schemas.microsoft.com/office/powerpoint/2010/main" val="2663997427"/>
              </p:ext>
            </p:extLst>
          </p:nvPr>
        </p:nvGraphicFramePr>
        <p:xfrm>
          <a:off x="251519" y="1597379"/>
          <a:ext cx="8640481" cy="5105400"/>
        </p:xfrm>
        <a:graphic>
          <a:graphicData uri="http://schemas.openxmlformats.org/drawingml/2006/table">
            <a:tbl>
              <a:tblPr bandRow="1">
                <a:tableStyleId>{16D9F66E-5EB9-4882-86FB-DCBF35E3C3E4}</a:tableStyleId>
              </a:tblPr>
              <a:tblGrid>
                <a:gridCol w="4320000">
                  <a:extLst>
                    <a:ext uri="{9D8B030D-6E8A-4147-A177-3AD203B41FA5}">
                      <a16:colId xmlns:a16="http://schemas.microsoft.com/office/drawing/2014/main" val="115002603"/>
                    </a:ext>
                  </a:extLst>
                </a:gridCol>
                <a:gridCol w="4320481">
                  <a:extLst>
                    <a:ext uri="{9D8B030D-6E8A-4147-A177-3AD203B41FA5}">
                      <a16:colId xmlns:a16="http://schemas.microsoft.com/office/drawing/2014/main" val="1894310499"/>
                    </a:ext>
                  </a:extLst>
                </a:gridCol>
              </a:tblGrid>
              <a:tr h="0">
                <a:tc>
                  <a:txBody>
                    <a:bodyPr/>
                    <a:lstStyle/>
                    <a:p>
                      <a:pPr algn="ctr"/>
                      <a:r>
                        <a:rPr kumimoji="1" lang="ja-JP" altLang="en-US" sz="1600" b="1" dirty="0">
                          <a:ln>
                            <a:noFill/>
                          </a:ln>
                          <a:latin typeface="Meiryo UI" panose="020B0604030504040204" pitchFamily="50" charset="-128"/>
                          <a:ea typeface="Meiryo UI" panose="020B0604030504040204" pitchFamily="50" charset="-128"/>
                        </a:rPr>
                        <a:t>強み（</a:t>
                      </a:r>
                      <a:r>
                        <a:rPr kumimoji="1" lang="en-US" altLang="ja-JP" sz="1600" b="1" dirty="0">
                          <a:ln>
                            <a:noFill/>
                          </a:ln>
                          <a:latin typeface="Meiryo UI" panose="020B0604030504040204" pitchFamily="50" charset="-128"/>
                          <a:ea typeface="Meiryo UI" panose="020B0604030504040204" pitchFamily="50" charset="-128"/>
                        </a:rPr>
                        <a:t>Strengths</a:t>
                      </a:r>
                      <a:r>
                        <a:rPr kumimoji="1" lang="ja-JP" altLang="en-US" sz="1600" b="1" dirty="0">
                          <a:ln>
                            <a:noFill/>
                          </a:ln>
                          <a:latin typeface="Meiryo UI" panose="020B0604030504040204" pitchFamily="50" charset="-128"/>
                          <a:ea typeface="Meiryo UI" panose="020B0604030504040204" pitchFamily="50" charset="-128"/>
                        </a:rPr>
                        <a:t>）</a:t>
                      </a:r>
                    </a:p>
                  </a:txBody>
                  <a:tcPr anchor="ctr"/>
                </a:tc>
                <a:tc>
                  <a:txBody>
                    <a:bodyPr/>
                    <a:lstStyle/>
                    <a:p>
                      <a:pPr algn="ctr"/>
                      <a:r>
                        <a:rPr kumimoji="1" lang="ja-JP" altLang="en-US" sz="1600" b="1" dirty="0">
                          <a:ln>
                            <a:noFill/>
                          </a:ln>
                          <a:latin typeface="Meiryo UI" panose="020B0604030504040204" pitchFamily="50" charset="-128"/>
                          <a:ea typeface="Meiryo UI" panose="020B0604030504040204" pitchFamily="50" charset="-128"/>
                        </a:rPr>
                        <a:t>機会（</a:t>
                      </a:r>
                      <a:r>
                        <a:rPr kumimoji="1" lang="en-US" altLang="ja-JP" sz="1600" b="1" dirty="0">
                          <a:ln>
                            <a:noFill/>
                          </a:ln>
                          <a:latin typeface="Meiryo UI" panose="020B0604030504040204" pitchFamily="50" charset="-128"/>
                          <a:ea typeface="Meiryo UI" panose="020B0604030504040204" pitchFamily="50" charset="-128"/>
                        </a:rPr>
                        <a:t>Opportunities</a:t>
                      </a:r>
                      <a:r>
                        <a:rPr kumimoji="1" lang="ja-JP" altLang="en-US" sz="1600" b="1" dirty="0">
                          <a:ln>
                            <a:noFill/>
                          </a:ln>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452000573"/>
                  </a:ext>
                </a:extLst>
              </a:tr>
              <a:tr h="2664000">
                <a:tc>
                  <a:txBody>
                    <a:bodyPr/>
                    <a:lstStyle/>
                    <a:p>
                      <a:pPr marL="285750" indent="-285750">
                        <a:spcAft>
                          <a:spcPts val="600"/>
                        </a:spcAft>
                        <a:buFont typeface="Wingdings" panose="05000000000000000000" pitchFamily="2" charset="2"/>
                        <a:buChar char="Ø"/>
                      </a:pPr>
                      <a:r>
                        <a:rPr kumimoji="1" lang="ja-JP" altLang="en-US" sz="1600" b="1" u="sng" dirty="0">
                          <a:ln>
                            <a:noFill/>
                          </a:ln>
                          <a:latin typeface="Meiryo UI" panose="020B0604030504040204" pitchFamily="50" charset="-128"/>
                          <a:ea typeface="Meiryo UI" panose="020B0604030504040204" pitchFamily="50" charset="-128"/>
                        </a:rPr>
                        <a:t>大消費地としての影響力</a:t>
                      </a:r>
                      <a:endParaRPr kumimoji="1" lang="en-US" altLang="ja-JP" sz="1600" b="1" u="sng" dirty="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a:ln>
                            <a:noFill/>
                          </a:ln>
                          <a:latin typeface="Meiryo UI" panose="020B0604030504040204" pitchFamily="50" charset="-128"/>
                          <a:ea typeface="Meiryo UI" panose="020B0604030504040204" pitchFamily="50" charset="-128"/>
                        </a:rPr>
                        <a:t>大都市の機能がコンパクトに集積</a:t>
                      </a:r>
                      <a:endParaRPr kumimoji="1" lang="en-US" altLang="ja-JP" sz="1600" b="1" u="sng" dirty="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0" dirty="0">
                          <a:ln>
                            <a:noFill/>
                          </a:ln>
                          <a:latin typeface="Meiryo UI" panose="020B0604030504040204" pitchFamily="50" charset="-128"/>
                          <a:ea typeface="Meiryo UI" panose="020B0604030504040204" pitchFamily="50" charset="-128"/>
                        </a:rPr>
                        <a:t>府民・事業者に向けた</a:t>
                      </a:r>
                      <a:r>
                        <a:rPr kumimoji="1" lang="ja-JP" altLang="en-US" sz="1600" b="1" u="sng" dirty="0">
                          <a:ln>
                            <a:noFill/>
                          </a:ln>
                          <a:latin typeface="Meiryo UI" panose="020B0604030504040204" pitchFamily="50" charset="-128"/>
                          <a:ea typeface="Meiryo UI" panose="020B0604030504040204" pitchFamily="50" charset="-128"/>
                        </a:rPr>
                        <a:t>発信力</a:t>
                      </a:r>
                      <a:endParaRPr kumimoji="1" lang="en-US" altLang="ja-JP" sz="1600" b="1" u="sng"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0" u="none" dirty="0">
                          <a:ln>
                            <a:noFill/>
                          </a:ln>
                          <a:latin typeface="Meiryo UI" panose="020B0604030504040204" pitchFamily="50" charset="-128"/>
                          <a:ea typeface="Meiryo UI" panose="020B0604030504040204" pitchFamily="50" charset="-128"/>
                        </a:rPr>
                        <a:t>環境先進都市としての</a:t>
                      </a:r>
                      <a:r>
                        <a:rPr kumimoji="1" lang="ja-JP" altLang="en-US" sz="1600" b="1" u="sng" dirty="0">
                          <a:ln>
                            <a:noFill/>
                          </a:ln>
                          <a:latin typeface="Meiryo UI" panose="020B0604030504040204" pitchFamily="50" charset="-128"/>
                          <a:ea typeface="Meiryo UI" panose="020B0604030504040204" pitchFamily="50" charset="-128"/>
                        </a:rPr>
                        <a:t>経験・レガシー</a:t>
                      </a:r>
                      <a:r>
                        <a:rPr kumimoji="1" lang="ja-JP" altLang="en-US" sz="1600" b="0" dirty="0">
                          <a:ln>
                            <a:noFill/>
                          </a:ln>
                          <a:latin typeface="Meiryo UI" panose="020B0604030504040204" pitchFamily="50" charset="-128"/>
                          <a:ea typeface="Meiryo UI" panose="020B0604030504040204" pitchFamily="50" charset="-128"/>
                        </a:rPr>
                        <a:t>の蓄積</a:t>
                      </a:r>
                      <a:endParaRPr kumimoji="1" lang="en-US" altLang="ja-JP" sz="1600" b="0"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0" dirty="0">
                          <a:ln>
                            <a:noFill/>
                          </a:ln>
                          <a:latin typeface="Meiryo UI" panose="020B0604030504040204" pitchFamily="50" charset="-128"/>
                          <a:ea typeface="Meiryo UI" panose="020B0604030504040204" pitchFamily="50" charset="-128"/>
                        </a:rPr>
                        <a:t>災害の経験を踏まえた高い</a:t>
                      </a:r>
                      <a:r>
                        <a:rPr kumimoji="1" lang="ja-JP" altLang="en-US" sz="1600" b="1" u="sng" dirty="0">
                          <a:ln>
                            <a:noFill/>
                          </a:ln>
                          <a:latin typeface="Meiryo UI" panose="020B0604030504040204" pitchFamily="50" charset="-128"/>
                          <a:ea typeface="Meiryo UI" panose="020B0604030504040204" pitchFamily="50" charset="-128"/>
                        </a:rPr>
                        <a:t>防災意識</a:t>
                      </a:r>
                      <a:endParaRPr kumimoji="1" lang="en-US" altLang="ja-JP" sz="1600" b="1" u="sng"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1" u="sng" dirty="0">
                          <a:ln>
                            <a:noFill/>
                          </a:ln>
                          <a:latin typeface="Meiryo UI" panose="020B0604030504040204" pitchFamily="50" charset="-128"/>
                          <a:ea typeface="Meiryo UI" panose="020B0604030504040204" pitchFamily="50" charset="-128"/>
                        </a:rPr>
                        <a:t>環境・新エネルギー産業</a:t>
                      </a:r>
                      <a:r>
                        <a:rPr kumimoji="1" lang="ja-JP" altLang="en-US" sz="1600" b="0" dirty="0">
                          <a:ln>
                            <a:noFill/>
                          </a:ln>
                          <a:latin typeface="Meiryo UI" panose="020B0604030504040204" pitchFamily="50" charset="-128"/>
                          <a:ea typeface="Meiryo UI" panose="020B0604030504040204" pitchFamily="50" charset="-128"/>
                        </a:rPr>
                        <a:t>の集積</a:t>
                      </a:r>
                      <a:endParaRPr kumimoji="1" lang="en-US" altLang="ja-JP" sz="1600" b="0"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0" dirty="0">
                          <a:ln>
                            <a:noFill/>
                          </a:ln>
                          <a:latin typeface="Meiryo UI" panose="020B0604030504040204" pitchFamily="50" charset="-128"/>
                          <a:ea typeface="Meiryo UI" panose="020B0604030504040204" pitchFamily="50" charset="-128"/>
                        </a:rPr>
                        <a:t>高い技術を有する</a:t>
                      </a:r>
                      <a:r>
                        <a:rPr kumimoji="1" lang="ja-JP" altLang="en-US" sz="1600" b="1" u="sng" dirty="0">
                          <a:ln>
                            <a:noFill/>
                          </a:ln>
                          <a:latin typeface="Meiryo UI" panose="020B0604030504040204" pitchFamily="50" charset="-128"/>
                          <a:ea typeface="Meiryo UI" panose="020B0604030504040204" pitchFamily="50" charset="-128"/>
                        </a:rPr>
                        <a:t>ものづくり中小企業</a:t>
                      </a:r>
                      <a:r>
                        <a:rPr kumimoji="1" lang="ja-JP" altLang="en-US" sz="1600" b="0" dirty="0">
                          <a:ln>
                            <a:noFill/>
                          </a:ln>
                          <a:latin typeface="Meiryo UI" panose="020B0604030504040204" pitchFamily="50" charset="-128"/>
                          <a:ea typeface="Meiryo UI" panose="020B0604030504040204" pitchFamily="50" charset="-128"/>
                        </a:rPr>
                        <a:t>の集積</a:t>
                      </a:r>
                      <a:endParaRPr kumimoji="1" lang="en-US" altLang="ja-JP" sz="1600" b="0"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0" dirty="0">
                          <a:ln>
                            <a:noFill/>
                          </a:ln>
                          <a:latin typeface="Meiryo UI" panose="020B0604030504040204" pitchFamily="50" charset="-128"/>
                          <a:ea typeface="Meiryo UI" panose="020B0604030504040204" pitchFamily="50" charset="-128"/>
                        </a:rPr>
                        <a:t>先端研究を担う</a:t>
                      </a:r>
                      <a:r>
                        <a:rPr kumimoji="1" lang="ja-JP" altLang="en-US" sz="1600" b="1" u="sng" dirty="0">
                          <a:ln>
                            <a:noFill/>
                          </a:ln>
                          <a:latin typeface="Meiryo UI" panose="020B0604030504040204" pitchFamily="50" charset="-128"/>
                          <a:ea typeface="Meiryo UI" panose="020B0604030504040204" pitchFamily="50" charset="-128"/>
                        </a:rPr>
                        <a:t>学術・研究機関の集積</a:t>
                      </a: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1" u="sng" dirty="0">
                          <a:ln>
                            <a:noFill/>
                          </a:ln>
                          <a:latin typeface="Meiryo UI" panose="020B0604030504040204" pitchFamily="50" charset="-128"/>
                          <a:ea typeface="Meiryo UI" panose="020B0604030504040204" pitchFamily="50" charset="-128"/>
                        </a:rPr>
                        <a:t>大手エネルギー事業者</a:t>
                      </a:r>
                      <a:r>
                        <a:rPr kumimoji="1" lang="ja-JP" altLang="en-US" sz="1600" b="0" dirty="0">
                          <a:ln>
                            <a:noFill/>
                          </a:ln>
                          <a:latin typeface="Meiryo UI" panose="020B0604030504040204" pitchFamily="50" charset="-128"/>
                          <a:ea typeface="Meiryo UI" panose="020B0604030504040204" pitchFamily="50" charset="-128"/>
                        </a:rPr>
                        <a:t>の存在</a:t>
                      </a:r>
                      <a:endParaRPr kumimoji="1" lang="en-US" altLang="ja-JP" sz="1600" b="0" dirty="0">
                        <a:ln>
                          <a:noFill/>
                        </a:ln>
                        <a:latin typeface="Meiryo UI" panose="020B0604030504040204" pitchFamily="50" charset="-128"/>
                        <a:ea typeface="Meiryo UI" panose="020B0604030504040204" pitchFamily="50" charset="-128"/>
                      </a:endParaRPr>
                    </a:p>
                  </a:txBody>
                  <a:tcPr/>
                </a:tc>
                <a:tc>
                  <a:txBody>
                    <a:bodyPr/>
                    <a:lstStyle/>
                    <a:p>
                      <a:pPr marL="285750" indent="-285750">
                        <a:spcAft>
                          <a:spcPts val="600"/>
                        </a:spcAft>
                        <a:buFont typeface="Wingdings" panose="05000000000000000000" pitchFamily="2" charset="2"/>
                        <a:buChar char="Ø"/>
                      </a:pPr>
                      <a:r>
                        <a:rPr kumimoji="1" lang="ja-JP" altLang="en-US" sz="1600" b="0" dirty="0">
                          <a:ln>
                            <a:noFill/>
                          </a:ln>
                          <a:latin typeface="Meiryo UI" panose="020B0604030504040204" pitchFamily="50" charset="-128"/>
                          <a:ea typeface="Meiryo UI" panose="020B0604030504040204" pitchFamily="50" charset="-128"/>
                        </a:rPr>
                        <a:t>環境・新エネルギー</a:t>
                      </a:r>
                      <a:r>
                        <a:rPr kumimoji="1" lang="ja-JP" altLang="en-US" sz="1600" b="1" u="sng" dirty="0">
                          <a:ln>
                            <a:noFill/>
                          </a:ln>
                          <a:latin typeface="Meiryo UI" panose="020B0604030504040204" pitchFamily="50" charset="-128"/>
                          <a:ea typeface="Meiryo UI" panose="020B0604030504040204" pitchFamily="50" charset="-128"/>
                        </a:rPr>
                        <a:t>市場の世界的な拡大</a:t>
                      </a:r>
                    </a:p>
                    <a:p>
                      <a:pPr marL="285750" indent="-285750">
                        <a:spcAft>
                          <a:spcPts val="600"/>
                        </a:spcAft>
                        <a:buFont typeface="Wingdings" panose="05000000000000000000" pitchFamily="2" charset="2"/>
                        <a:buChar char="Ø"/>
                      </a:pPr>
                      <a:r>
                        <a:rPr kumimoji="1" lang="en-US" altLang="ja-JP" sz="1600" b="0" dirty="0">
                          <a:ln>
                            <a:noFill/>
                          </a:ln>
                          <a:latin typeface="Meiryo UI" panose="020B0604030504040204" pitchFamily="50" charset="-128"/>
                          <a:ea typeface="Meiryo UI" panose="020B0604030504040204" pitchFamily="50" charset="-128"/>
                        </a:rPr>
                        <a:t>AI</a:t>
                      </a:r>
                      <a:r>
                        <a:rPr kumimoji="1" lang="ja-JP" altLang="en-US" sz="1600" b="0" dirty="0">
                          <a:ln>
                            <a:noFill/>
                          </a:ln>
                          <a:latin typeface="Meiryo UI" panose="020B0604030504040204" pitchFamily="50" charset="-128"/>
                          <a:ea typeface="Meiryo UI" panose="020B0604030504040204" pitchFamily="50" charset="-128"/>
                        </a:rPr>
                        <a:t>や</a:t>
                      </a:r>
                      <a:r>
                        <a:rPr kumimoji="1" lang="en-US" altLang="ja-JP" sz="1600" b="0" dirty="0" err="1">
                          <a:ln>
                            <a:noFill/>
                          </a:ln>
                          <a:latin typeface="Meiryo UI" panose="020B0604030504040204" pitchFamily="50" charset="-128"/>
                          <a:ea typeface="Meiryo UI" panose="020B0604030504040204" pitchFamily="50" charset="-128"/>
                        </a:rPr>
                        <a:t>IoT</a:t>
                      </a:r>
                      <a:r>
                        <a:rPr kumimoji="1" lang="ja-JP" altLang="en-US" sz="1600" b="0" dirty="0">
                          <a:ln>
                            <a:noFill/>
                          </a:ln>
                          <a:latin typeface="Meiryo UI" panose="020B0604030504040204" pitchFamily="50" charset="-128"/>
                          <a:ea typeface="Meiryo UI" panose="020B0604030504040204" pitchFamily="50" charset="-128"/>
                        </a:rPr>
                        <a:t>など</a:t>
                      </a:r>
                      <a:r>
                        <a:rPr kumimoji="1" lang="ja-JP" altLang="en-US" sz="1600" b="1" u="sng" dirty="0">
                          <a:ln>
                            <a:noFill/>
                          </a:ln>
                          <a:latin typeface="Meiryo UI" panose="020B0604030504040204" pitchFamily="50" charset="-128"/>
                          <a:ea typeface="Meiryo UI" panose="020B0604030504040204" pitchFamily="50" charset="-128"/>
                        </a:rPr>
                        <a:t>新たな技術の進展</a:t>
                      </a:r>
                      <a:endParaRPr kumimoji="1" lang="en-US" altLang="ja-JP" sz="1600" b="1" u="sng" dirty="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a:ln>
                            <a:noFill/>
                          </a:ln>
                          <a:latin typeface="Meiryo UI" panose="020B0604030504040204" pitchFamily="50" charset="-128"/>
                          <a:ea typeface="Meiryo UI" panose="020B0604030504040204" pitchFamily="50" charset="-128"/>
                        </a:rPr>
                        <a:t>大阪・関西万博</a:t>
                      </a:r>
                      <a:r>
                        <a:rPr kumimoji="1" lang="ja-JP" altLang="en-US" sz="1600" b="0" dirty="0">
                          <a:ln>
                            <a:noFill/>
                          </a:ln>
                          <a:latin typeface="Meiryo UI" panose="020B0604030504040204" pitchFamily="50" charset="-128"/>
                          <a:ea typeface="Meiryo UI" panose="020B0604030504040204" pitchFamily="50" charset="-128"/>
                        </a:rPr>
                        <a:t>の開催</a:t>
                      </a:r>
                      <a:endParaRPr kumimoji="1" lang="en-US" altLang="ja-JP" sz="1600" b="0" dirty="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a:ln>
                            <a:noFill/>
                          </a:ln>
                          <a:latin typeface="Meiryo UI" panose="020B0604030504040204" pitchFamily="50" charset="-128"/>
                          <a:ea typeface="Meiryo UI" panose="020B0604030504040204" pitchFamily="50" charset="-128"/>
                        </a:rPr>
                        <a:t>コロナ危機を受けた社会変化</a:t>
                      </a:r>
                      <a:r>
                        <a:rPr kumimoji="1" lang="ja-JP" altLang="en-US" sz="1600" b="0" dirty="0">
                          <a:ln>
                            <a:noFill/>
                          </a:ln>
                          <a:latin typeface="Meiryo UI" panose="020B0604030504040204" pitchFamily="50" charset="-128"/>
                          <a:ea typeface="Meiryo UI" panose="020B0604030504040204" pitchFamily="50" charset="-128"/>
                        </a:rPr>
                        <a:t>への対応</a:t>
                      </a:r>
                    </a:p>
                  </a:txBody>
                  <a:tcPr/>
                </a:tc>
                <a:extLst>
                  <a:ext uri="{0D108BD9-81ED-4DB2-BD59-A6C34878D82A}">
                    <a16:rowId xmlns:a16="http://schemas.microsoft.com/office/drawing/2014/main" val="835530830"/>
                  </a:ext>
                </a:extLst>
              </a:tr>
              <a:tr h="12848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n>
                            <a:noFill/>
                          </a:ln>
                          <a:latin typeface="Meiryo UI" panose="020B0604030504040204" pitchFamily="50" charset="-128"/>
                          <a:ea typeface="Meiryo UI" panose="020B0604030504040204" pitchFamily="50" charset="-128"/>
                        </a:rPr>
                        <a:t>弱み（</a:t>
                      </a:r>
                      <a:r>
                        <a:rPr kumimoji="1" lang="en-US" altLang="ja-JP" sz="1600" b="1" dirty="0">
                          <a:ln>
                            <a:noFill/>
                          </a:ln>
                          <a:latin typeface="Meiryo UI" panose="020B0604030504040204" pitchFamily="50" charset="-128"/>
                          <a:ea typeface="Meiryo UI" panose="020B0604030504040204" pitchFamily="50" charset="-128"/>
                        </a:rPr>
                        <a:t>Weaknesses</a:t>
                      </a:r>
                      <a:r>
                        <a:rPr kumimoji="1" lang="ja-JP" altLang="en-US" sz="1600" b="1" dirty="0">
                          <a:ln>
                            <a:noFill/>
                          </a:ln>
                          <a:latin typeface="Meiryo UI" panose="020B0604030504040204" pitchFamily="50" charset="-128"/>
                          <a:ea typeface="Meiryo UI" panose="020B0604030504040204" pitchFamily="50" charset="-128"/>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n>
                            <a:noFill/>
                          </a:ln>
                          <a:latin typeface="Meiryo UI" panose="020B0604030504040204" pitchFamily="50" charset="-128"/>
                          <a:ea typeface="Meiryo UI" panose="020B0604030504040204" pitchFamily="50" charset="-128"/>
                        </a:rPr>
                        <a:t>脅威（</a:t>
                      </a:r>
                      <a:r>
                        <a:rPr kumimoji="1" lang="en-US" altLang="ja-JP" sz="1600" b="1" dirty="0">
                          <a:ln>
                            <a:noFill/>
                          </a:ln>
                          <a:latin typeface="Meiryo UI" panose="020B0604030504040204" pitchFamily="50" charset="-128"/>
                          <a:ea typeface="Meiryo UI" panose="020B0604030504040204" pitchFamily="50" charset="-128"/>
                        </a:rPr>
                        <a:t>Threats</a:t>
                      </a:r>
                      <a:r>
                        <a:rPr kumimoji="1" lang="ja-JP" altLang="en-US" sz="1600" b="1" dirty="0">
                          <a:ln>
                            <a:noFill/>
                          </a:ln>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1704474551"/>
                  </a:ext>
                </a:extLst>
              </a:tr>
              <a:tr h="1404000">
                <a:tc>
                  <a:txBody>
                    <a:bodyPr/>
                    <a:lstStyle/>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1" u="sng" dirty="0">
                          <a:ln>
                            <a:noFill/>
                          </a:ln>
                          <a:latin typeface="Meiryo UI" panose="020B0604030504040204" pitchFamily="50" charset="-128"/>
                          <a:ea typeface="Meiryo UI" panose="020B0604030504040204" pitchFamily="50" charset="-128"/>
                        </a:rPr>
                        <a:t>再生可能エネルギーの限定的なポテンシャル</a:t>
                      </a:r>
                      <a:r>
                        <a:rPr kumimoji="1" lang="ja-JP" altLang="en-US" sz="1600" b="0" u="none" dirty="0">
                          <a:ln>
                            <a:noFill/>
                          </a:ln>
                          <a:latin typeface="Meiryo UI" panose="020B0604030504040204" pitchFamily="50" charset="-128"/>
                          <a:ea typeface="Meiryo UI" panose="020B0604030504040204" pitchFamily="50" charset="-128"/>
                        </a:rPr>
                        <a:t>（面積が</a:t>
                      </a:r>
                      <a:r>
                        <a:rPr kumimoji="1" lang="ja-JP" altLang="en-US" sz="1600" b="0" dirty="0">
                          <a:ln>
                            <a:noFill/>
                          </a:ln>
                          <a:latin typeface="Meiryo UI" panose="020B0604030504040204" pitchFamily="50" charset="-128"/>
                          <a:ea typeface="Meiryo UI" panose="020B0604030504040204" pitchFamily="50" charset="-128"/>
                        </a:rPr>
                        <a:t>狭小、都市部の過密、風況等）</a:t>
                      </a:r>
                      <a:endParaRPr kumimoji="1" lang="en-US" altLang="ja-JP" sz="1600" b="0" dirty="0">
                        <a:ln>
                          <a:noFill/>
                        </a:ln>
                        <a:latin typeface="Meiryo UI" panose="020B0604030504040204" pitchFamily="50" charset="-128"/>
                        <a:ea typeface="Meiryo UI" panose="020B0604030504040204" pitchFamily="50" charset="-128"/>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Ø"/>
                        <a:tabLst/>
                        <a:defRPr/>
                      </a:pPr>
                      <a:r>
                        <a:rPr kumimoji="1" lang="ja-JP" altLang="en-US" sz="1600" b="1" u="sng" dirty="0">
                          <a:ln>
                            <a:noFill/>
                          </a:ln>
                          <a:latin typeface="Meiryo UI" panose="020B0604030504040204" pitchFamily="50" charset="-128"/>
                          <a:ea typeface="Meiryo UI" panose="020B0604030504040204" pitchFamily="50" charset="-128"/>
                        </a:rPr>
                        <a:t>建築ストックの省エネルギー対策の遅れ</a:t>
                      </a:r>
                    </a:p>
                    <a:p>
                      <a:pPr marL="285750" indent="-285750">
                        <a:spcAft>
                          <a:spcPts val="600"/>
                        </a:spcAft>
                        <a:buFont typeface="Wingdings" panose="05000000000000000000" pitchFamily="2" charset="2"/>
                        <a:buChar char="Ø"/>
                      </a:pPr>
                      <a:r>
                        <a:rPr kumimoji="1" lang="ja-JP" altLang="en-US" sz="1600" b="1" u="sng" dirty="0">
                          <a:ln>
                            <a:noFill/>
                          </a:ln>
                          <a:latin typeface="Meiryo UI" panose="020B0604030504040204" pitchFamily="50" charset="-128"/>
                          <a:ea typeface="Meiryo UI" panose="020B0604030504040204" pitchFamily="50" charset="-128"/>
                        </a:rPr>
                        <a:t>資金</a:t>
                      </a:r>
                      <a:endParaRPr kumimoji="1" lang="en-US" altLang="ja-JP" sz="1600" b="1" u="sng" dirty="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0" dirty="0">
                          <a:ln>
                            <a:noFill/>
                          </a:ln>
                          <a:latin typeface="Meiryo UI" panose="020B0604030504040204" pitchFamily="50" charset="-128"/>
                          <a:ea typeface="Meiryo UI" panose="020B0604030504040204" pitchFamily="50" charset="-128"/>
                        </a:rPr>
                        <a:t>高度成長期に建設された</a:t>
                      </a:r>
                      <a:r>
                        <a:rPr kumimoji="1" lang="ja-JP" altLang="en-US" sz="1600" b="1" u="sng" dirty="0">
                          <a:ln>
                            <a:noFill/>
                          </a:ln>
                          <a:latin typeface="Meiryo UI" panose="020B0604030504040204" pitchFamily="50" charset="-128"/>
                          <a:ea typeface="Meiryo UI" panose="020B0604030504040204" pitchFamily="50" charset="-128"/>
                        </a:rPr>
                        <a:t>インフラの老朽化</a:t>
                      </a:r>
                    </a:p>
                  </a:txBody>
                  <a:tcPr/>
                </a:tc>
                <a:tc>
                  <a:txBody>
                    <a:bodyPr/>
                    <a:lstStyle/>
                    <a:p>
                      <a:pPr marL="285750" indent="-285750">
                        <a:spcAft>
                          <a:spcPts val="600"/>
                        </a:spcAft>
                        <a:buFont typeface="Wingdings" panose="05000000000000000000" pitchFamily="2" charset="2"/>
                        <a:buChar char="Ø"/>
                      </a:pPr>
                      <a:r>
                        <a:rPr kumimoji="1" lang="ja-JP" altLang="en-US" sz="1600" b="0" dirty="0">
                          <a:ln>
                            <a:noFill/>
                          </a:ln>
                          <a:latin typeface="Meiryo UI" panose="020B0604030504040204" pitchFamily="50" charset="-128"/>
                          <a:ea typeface="Meiryo UI" panose="020B0604030504040204" pitchFamily="50" charset="-128"/>
                        </a:rPr>
                        <a:t>急速な</a:t>
                      </a:r>
                      <a:r>
                        <a:rPr kumimoji="1" lang="ja-JP" altLang="en-US" sz="1600" b="1" u="sng" dirty="0">
                          <a:ln>
                            <a:noFill/>
                          </a:ln>
                          <a:latin typeface="Meiryo UI" panose="020B0604030504040204" pitchFamily="50" charset="-128"/>
                          <a:ea typeface="Meiryo UI" panose="020B0604030504040204" pitchFamily="50" charset="-128"/>
                        </a:rPr>
                        <a:t>高齢化の進展</a:t>
                      </a:r>
                      <a:r>
                        <a:rPr kumimoji="1" lang="ja-JP" altLang="en-US" sz="1600" b="0" dirty="0">
                          <a:ln>
                            <a:noFill/>
                          </a:ln>
                          <a:latin typeface="Meiryo UI" panose="020B0604030504040204" pitchFamily="50" charset="-128"/>
                          <a:ea typeface="Meiryo UI" panose="020B0604030504040204" pitchFamily="50" charset="-128"/>
                        </a:rPr>
                        <a:t>、</a:t>
                      </a:r>
                      <a:r>
                        <a:rPr kumimoji="1" lang="ja-JP" altLang="en-US" sz="1600" b="1" u="sng" dirty="0">
                          <a:ln>
                            <a:noFill/>
                          </a:ln>
                          <a:latin typeface="Meiryo UI" panose="020B0604030504040204" pitchFamily="50" charset="-128"/>
                          <a:ea typeface="Meiryo UI" panose="020B0604030504040204" pitchFamily="50" charset="-128"/>
                        </a:rPr>
                        <a:t>労働力人口の減少</a:t>
                      </a:r>
                      <a:endParaRPr kumimoji="1" lang="en-US" altLang="ja-JP" sz="1600" b="1" u="sng" dirty="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a:ln>
                            <a:noFill/>
                          </a:ln>
                          <a:latin typeface="Meiryo UI" panose="020B0604030504040204" pitchFamily="50" charset="-128"/>
                          <a:ea typeface="Meiryo UI" panose="020B0604030504040204" pitchFamily="50" charset="-128"/>
                        </a:rPr>
                        <a:t>気候変動の深刻化</a:t>
                      </a:r>
                      <a:endParaRPr kumimoji="1" lang="en-US" altLang="ja-JP" sz="1600" b="1" u="sng" dirty="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a:ln>
                            <a:noFill/>
                          </a:ln>
                          <a:latin typeface="Meiryo UI" panose="020B0604030504040204" pitchFamily="50" charset="-128"/>
                          <a:ea typeface="Meiryo UI" panose="020B0604030504040204" pitchFamily="50" charset="-128"/>
                        </a:rPr>
                        <a:t>自然災害の激甚化・頻発化</a:t>
                      </a:r>
                      <a:endParaRPr kumimoji="1" lang="en-US" altLang="ja-JP" sz="1600" b="1" u="sng" dirty="0">
                        <a:ln>
                          <a:noFill/>
                        </a:ln>
                        <a:latin typeface="Meiryo UI" panose="020B0604030504040204" pitchFamily="50" charset="-128"/>
                        <a:ea typeface="Meiryo UI" panose="020B0604030504040204" pitchFamily="50" charset="-128"/>
                      </a:endParaRPr>
                    </a:p>
                    <a:p>
                      <a:pPr marL="285750" indent="-285750">
                        <a:spcAft>
                          <a:spcPts val="600"/>
                        </a:spcAft>
                        <a:buFont typeface="Wingdings" panose="05000000000000000000" pitchFamily="2" charset="2"/>
                        <a:buChar char="Ø"/>
                      </a:pPr>
                      <a:r>
                        <a:rPr kumimoji="1" lang="ja-JP" altLang="en-US" sz="1600" b="1" u="sng" dirty="0">
                          <a:ln>
                            <a:noFill/>
                          </a:ln>
                          <a:latin typeface="Meiryo UI" panose="020B0604030504040204" pitchFamily="50" charset="-128"/>
                          <a:ea typeface="Meiryo UI" panose="020B0604030504040204" pitchFamily="50" charset="-128"/>
                        </a:rPr>
                        <a:t>知識・技術の継承</a:t>
                      </a:r>
                      <a:endParaRPr kumimoji="1" lang="en-US" altLang="ja-JP" sz="1600" b="1" u="sng" dirty="0">
                        <a:ln>
                          <a:noFill/>
                        </a:ln>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836851943"/>
                  </a:ext>
                </a:extLst>
              </a:tr>
            </a:tbl>
          </a:graphicData>
        </a:graphic>
      </p:graphicFrame>
      <p:sp>
        <p:nvSpPr>
          <p:cNvPr id="13" name="正方形/長方形 12">
            <a:extLst>
              <a:ext uri="{FF2B5EF4-FFF2-40B4-BE49-F238E27FC236}">
                <a16:creationId xmlns:a16="http://schemas.microsoft.com/office/drawing/2014/main" id="{6123077F-4A92-472C-AAB0-AF48001242D4}"/>
              </a:ext>
            </a:extLst>
          </p:cNvPr>
          <p:cNvSpPr/>
          <p:nvPr/>
        </p:nvSpPr>
        <p:spPr>
          <a:xfrm>
            <a:off x="251519" y="1258825"/>
            <a:ext cx="4320481" cy="338554"/>
          </a:xfrm>
          <a:prstGeom prst="rect">
            <a:avLst/>
          </a:prstGeom>
        </p:spPr>
        <p:txBody>
          <a:bodyPr wrap="square">
            <a:spAutoFit/>
          </a:bodyPr>
          <a:lstStyle/>
          <a:p>
            <a:pPr algn="ctr"/>
            <a:r>
              <a:rPr kumimoji="1" lang="ja-JP" altLang="en-US" sz="1600" b="1" kern="0" dirty="0">
                <a:latin typeface="Meiryo UI" pitchFamily="50" charset="-128"/>
                <a:ea typeface="Meiryo UI" pitchFamily="50" charset="-128"/>
                <a:cs typeface="Meiryo UI" pitchFamily="50" charset="-128"/>
              </a:rPr>
              <a:t>内部環境</a:t>
            </a:r>
            <a:endParaRPr lang="ja-JP" altLang="en-US" sz="1600" dirty="0"/>
          </a:p>
        </p:txBody>
      </p:sp>
      <p:sp>
        <p:nvSpPr>
          <p:cNvPr id="14" name="正方形/長方形 13">
            <a:extLst>
              <a:ext uri="{FF2B5EF4-FFF2-40B4-BE49-F238E27FC236}">
                <a16:creationId xmlns:a16="http://schemas.microsoft.com/office/drawing/2014/main" id="{AE62BCD9-6FDB-444A-B41A-8FA0F5650195}"/>
              </a:ext>
            </a:extLst>
          </p:cNvPr>
          <p:cNvSpPr/>
          <p:nvPr/>
        </p:nvSpPr>
        <p:spPr>
          <a:xfrm>
            <a:off x="4572000" y="1258825"/>
            <a:ext cx="4320481" cy="338554"/>
          </a:xfrm>
          <a:prstGeom prst="rect">
            <a:avLst/>
          </a:prstGeom>
        </p:spPr>
        <p:txBody>
          <a:bodyPr wrap="square">
            <a:spAutoFit/>
          </a:bodyPr>
          <a:lstStyle/>
          <a:p>
            <a:pPr algn="ctr"/>
            <a:r>
              <a:rPr kumimoji="1" lang="ja-JP" altLang="en-US" sz="1600" b="1" kern="0" dirty="0">
                <a:latin typeface="Meiryo UI" pitchFamily="50" charset="-128"/>
                <a:ea typeface="Meiryo UI" pitchFamily="50" charset="-128"/>
                <a:cs typeface="Meiryo UI" pitchFamily="50" charset="-128"/>
              </a:rPr>
              <a:t>外部環境</a:t>
            </a:r>
            <a:endParaRPr lang="ja-JP" altLang="en-US" sz="1600" dirty="0"/>
          </a:p>
        </p:txBody>
      </p:sp>
    </p:spTree>
    <p:extLst>
      <p:ext uri="{BB962C8B-B14F-4D97-AF65-F5344CB8AC3E}">
        <p14:creationId xmlns:p14="http://schemas.microsoft.com/office/powerpoint/2010/main" val="1652272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４．</a:t>
            </a:r>
            <a:r>
              <a:rPr lang="ja-JP" altLang="en-US" sz="3200" b="1" dirty="0">
                <a:solidFill>
                  <a:sysClr val="window" lastClr="FFFFFF"/>
                </a:solidFill>
                <a:latin typeface="Meiryo UI" panose="020B0604030504040204" pitchFamily="50" charset="-128"/>
                <a:ea typeface="Meiryo UI" panose="020B0604030504040204" pitchFamily="50" charset="-128"/>
              </a:rPr>
              <a:t>今後の取組みの方向性と対策の観点</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6</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49" name="角丸四角形 48"/>
          <p:cNvSpPr/>
          <p:nvPr/>
        </p:nvSpPr>
        <p:spPr>
          <a:xfrm>
            <a:off x="107504" y="1041400"/>
            <a:ext cx="8928992" cy="3476300"/>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36000" numCol="1" spcCol="0" rtlCol="0" fromWordArt="0" anchor="t" anchorCtr="0" forceAA="0" compatLnSpc="1">
            <a:prstTxWarp prst="textNoShape">
              <a:avLst/>
            </a:prstTxWarp>
            <a:spAutoFit/>
          </a:bodyPr>
          <a:lstStyle/>
          <a:p>
            <a:pPr marL="342900" indent="-342900" algn="just">
              <a:spcBef>
                <a:spcPts val="600"/>
              </a:spcBef>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エネルギーの大消費地である大阪の特性を踏まえ、</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引き続きエネルギーの「地産地消」を推進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他地域との連携を含めた広域的な再生可能エネルギーの調達の促進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社会・都市全体での</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熱も含めたエネルギー効率の向上を推進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将来の脱炭素化を見据えた地域の低炭素化を推進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するとともに、</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災害時等に備えたレジリエンスの強化を推進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すべき。</a:t>
            </a:r>
          </a:p>
          <a:p>
            <a:pPr marL="342900" indent="-342900" algn="just">
              <a:spcBef>
                <a:spcPts val="600"/>
              </a:spcBef>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太陽光・風力など出力の変動が大きい再生可能エネルギーの導入量の増加に伴い、必要となる</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電力需給調整力の確保の観点から</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、需要の平準化（ピークカットやピークシフト）のみならず、</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蓄電システムの活用を含め、需要サイドと供給サイドが一体になって柔軟にエネルギー消費量や消費パターンをコントロールする取組みを推進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just">
              <a:spcBef>
                <a:spcPts val="600"/>
              </a:spcBef>
              <a:buFont typeface="Meiryo UI" panose="020B0604030504040204" pitchFamily="50" charset="-128"/>
              <a:buChar char="◯"/>
            </a:pPr>
            <a:r>
              <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年大阪・関西万博の活用も意識しつつ、蓄電池や水素をはじめとした</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エネルギー関連産業の振興</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を図ることに加え、</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再生可能エネルギーの調達など事業活動を通じた脱炭素化への対応の観点から、大阪のあらゆる企業の持続的成長を支援</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すべき。</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角丸四角形 49"/>
          <p:cNvSpPr/>
          <p:nvPr/>
        </p:nvSpPr>
        <p:spPr>
          <a:xfrm>
            <a:off x="70372" y="827902"/>
            <a:ext cx="4069580"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a:solidFill>
                  <a:prstClr val="white"/>
                </a:solidFill>
                <a:latin typeface="Meiryo UI" pitchFamily="50" charset="-128"/>
                <a:ea typeface="Meiryo UI" pitchFamily="50" charset="-128"/>
                <a:cs typeface="Meiryo UI" pitchFamily="50" charset="-128"/>
              </a:rPr>
              <a:t>今後の取組みの方向性（案）</a:t>
            </a:r>
          </a:p>
        </p:txBody>
      </p:sp>
      <p:sp>
        <p:nvSpPr>
          <p:cNvPr id="6" name="二等辺三角形 5">
            <a:extLst>
              <a:ext uri="{FF2B5EF4-FFF2-40B4-BE49-F238E27FC236}">
                <a16:creationId xmlns:a16="http://schemas.microsoft.com/office/drawing/2014/main" id="{8EB6AAAF-6F00-4DC2-B2CB-58E18E0EE2A0}"/>
              </a:ext>
            </a:extLst>
          </p:cNvPr>
          <p:cNvSpPr/>
          <p:nvPr/>
        </p:nvSpPr>
        <p:spPr>
          <a:xfrm>
            <a:off x="3131837" y="4604873"/>
            <a:ext cx="2880322" cy="215724"/>
          </a:xfrm>
          <a:prstGeom prst="triangle">
            <a:avLst>
              <a:gd name="adj" fmla="val 495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34">
            <a:extLst>
              <a:ext uri="{FF2B5EF4-FFF2-40B4-BE49-F238E27FC236}">
                <a16:creationId xmlns:a16="http://schemas.microsoft.com/office/drawing/2014/main" id="{9576119F-F433-4BF5-B367-F72EC7531A64}"/>
              </a:ext>
            </a:extLst>
          </p:cNvPr>
          <p:cNvSpPr/>
          <p:nvPr/>
        </p:nvSpPr>
        <p:spPr>
          <a:xfrm>
            <a:off x="107504" y="4907770"/>
            <a:ext cx="8928992" cy="715089"/>
          </a:xfrm>
          <a:prstGeom prst="roundRect">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wrap="square" rtlCol="0" anchor="ctr">
            <a:spAutoFit/>
          </a:bodyPr>
          <a:lstStyle/>
          <a:p>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コロナ禍に</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より生じる社会変革（新た</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な働き方や生活</a:t>
            </a:r>
            <a:r>
              <a:rPr lang="ja-JP" altLang="en-US" b="1"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様式の変化等）を契機として、これらの取組みを加速度的に推進。</a:t>
            </a:r>
            <a:endPar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35620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楕円 23"/>
          <p:cNvSpPr/>
          <p:nvPr/>
        </p:nvSpPr>
        <p:spPr>
          <a:xfrm>
            <a:off x="971600" y="2466841"/>
            <a:ext cx="7200800" cy="1440000"/>
          </a:xfrm>
          <a:prstGeom prst="ellipse">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2" name="楕円 21"/>
          <p:cNvSpPr/>
          <p:nvPr/>
        </p:nvSpPr>
        <p:spPr>
          <a:xfrm>
            <a:off x="3851921" y="2115792"/>
            <a:ext cx="5184574" cy="1080000"/>
          </a:xfrm>
          <a:prstGeom prst="ellipse">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1" name="楕円 20"/>
          <p:cNvSpPr/>
          <p:nvPr/>
        </p:nvSpPr>
        <p:spPr>
          <a:xfrm>
            <a:off x="107500" y="2121679"/>
            <a:ext cx="5184580" cy="1080000"/>
          </a:xfrm>
          <a:prstGeom prst="ellipse">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23" name="楕円 22"/>
          <p:cNvSpPr/>
          <p:nvPr/>
        </p:nvSpPr>
        <p:spPr>
          <a:xfrm>
            <a:off x="2112922" y="1369338"/>
            <a:ext cx="4918156" cy="1440000"/>
          </a:xfrm>
          <a:prstGeom prst="ellipse">
            <a:avLst/>
          </a:prstGeom>
          <a:solidFill>
            <a:srgbClr val="92D050">
              <a:alpha val="30000"/>
            </a:srgbClr>
          </a:solidFill>
          <a:ln w="1905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endParaRPr kumimoji="1" lang="ja-JP" altLang="en-US" sz="14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４．</a:t>
            </a:r>
            <a:r>
              <a:rPr lang="ja-JP" altLang="en-US" sz="3200" b="1" dirty="0">
                <a:solidFill>
                  <a:sysClr val="window" lastClr="FFFFFF"/>
                </a:solidFill>
                <a:latin typeface="Meiryo UI" panose="020B0604030504040204" pitchFamily="50" charset="-128"/>
                <a:ea typeface="Meiryo UI" panose="020B0604030504040204" pitchFamily="50" charset="-128"/>
              </a:rPr>
              <a:t>今後の取組みの方向性と対策の観点</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7</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6" name="二等辺三角形 5">
            <a:extLst>
              <a:ext uri="{FF2B5EF4-FFF2-40B4-BE49-F238E27FC236}">
                <a16:creationId xmlns:a16="http://schemas.microsoft.com/office/drawing/2014/main" id="{8EB6AAAF-6F00-4DC2-B2CB-58E18E0EE2A0}"/>
              </a:ext>
            </a:extLst>
          </p:cNvPr>
          <p:cNvSpPr/>
          <p:nvPr/>
        </p:nvSpPr>
        <p:spPr>
          <a:xfrm rot="10800000">
            <a:off x="3131837" y="4144141"/>
            <a:ext cx="2880322" cy="215724"/>
          </a:xfrm>
          <a:prstGeom prst="triangle">
            <a:avLst>
              <a:gd name="adj" fmla="val 49559"/>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49">
            <a:extLst>
              <a:ext uri="{FF2B5EF4-FFF2-40B4-BE49-F238E27FC236}">
                <a16:creationId xmlns:a16="http://schemas.microsoft.com/office/drawing/2014/main" id="{6CA3C51A-5E66-40DC-8440-9C100F505B23}"/>
              </a:ext>
            </a:extLst>
          </p:cNvPr>
          <p:cNvSpPr/>
          <p:nvPr/>
        </p:nvSpPr>
        <p:spPr>
          <a:xfrm>
            <a:off x="70372" y="827902"/>
            <a:ext cx="3637532"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a:solidFill>
                  <a:prstClr val="white"/>
                </a:solidFill>
                <a:latin typeface="Meiryo UI" pitchFamily="50" charset="-128"/>
                <a:ea typeface="Meiryo UI" pitchFamily="50" charset="-128"/>
                <a:cs typeface="Meiryo UI" pitchFamily="50" charset="-128"/>
              </a:rPr>
              <a:t>今後の対策の観点（案）</a:t>
            </a:r>
          </a:p>
        </p:txBody>
      </p:sp>
      <p:sp>
        <p:nvSpPr>
          <p:cNvPr id="2" name="正方形/長方形 1">
            <a:extLst>
              <a:ext uri="{FF2B5EF4-FFF2-40B4-BE49-F238E27FC236}">
                <a16:creationId xmlns:a16="http://schemas.microsoft.com/office/drawing/2014/main" id="{2CFD57A6-B333-4367-9BFF-F8239BBA707D}"/>
              </a:ext>
            </a:extLst>
          </p:cNvPr>
          <p:cNvSpPr/>
          <p:nvPr/>
        </p:nvSpPr>
        <p:spPr>
          <a:xfrm>
            <a:off x="2600767" y="1648803"/>
            <a:ext cx="3910045" cy="369332"/>
          </a:xfrm>
          <a:prstGeom prst="rect">
            <a:avLst/>
          </a:prstGeom>
        </p:spPr>
        <p:txBody>
          <a:bodyPr wrap="none">
            <a:spAutoFit/>
          </a:bodyPr>
          <a:lstStyle/>
          <a:p>
            <a:pPr algn="ctr"/>
            <a:r>
              <a:rPr kumimoji="1" lang="ja-JP" altLang="en-US" b="1" dirty="0">
                <a:latin typeface="Meiryo UI" panose="020B0604030504040204" pitchFamily="50" charset="-128"/>
                <a:ea typeface="Meiryo UI" panose="020B0604030504040204" pitchFamily="50" charset="-128"/>
              </a:rPr>
              <a:t>（１）再生可能エネルギーの普及拡大</a:t>
            </a:r>
          </a:p>
        </p:txBody>
      </p:sp>
      <p:sp>
        <p:nvSpPr>
          <p:cNvPr id="3" name="正方形/長方形 2">
            <a:extLst>
              <a:ext uri="{FF2B5EF4-FFF2-40B4-BE49-F238E27FC236}">
                <a16:creationId xmlns:a16="http://schemas.microsoft.com/office/drawing/2014/main" id="{60FE8CB3-794E-4ED5-9D92-7B6CE9E51EC0}"/>
              </a:ext>
            </a:extLst>
          </p:cNvPr>
          <p:cNvSpPr/>
          <p:nvPr/>
        </p:nvSpPr>
        <p:spPr>
          <a:xfrm>
            <a:off x="251520" y="2474672"/>
            <a:ext cx="3811021" cy="369332"/>
          </a:xfrm>
          <a:prstGeom prst="rect">
            <a:avLst/>
          </a:prstGeom>
        </p:spPr>
        <p:txBody>
          <a:bodyPr wrap="square">
            <a:spAutoFit/>
          </a:bodyPr>
          <a:lstStyle/>
          <a:p>
            <a:r>
              <a:rPr kumimoji="1" lang="ja-JP" altLang="en-US" b="1" dirty="0">
                <a:latin typeface="Meiryo UI" panose="020B0604030504040204" pitchFamily="50" charset="-128"/>
                <a:ea typeface="Meiryo UI" panose="020B0604030504040204" pitchFamily="50" charset="-128"/>
              </a:rPr>
              <a:t>（２）エネルギー効率の向上</a:t>
            </a:r>
          </a:p>
        </p:txBody>
      </p:sp>
      <p:sp>
        <p:nvSpPr>
          <p:cNvPr id="25" name="正方形/長方形 24">
            <a:extLst>
              <a:ext uri="{FF2B5EF4-FFF2-40B4-BE49-F238E27FC236}">
                <a16:creationId xmlns:a16="http://schemas.microsoft.com/office/drawing/2014/main" id="{469392C9-06DB-4334-A1BB-570A4B8CEF81}"/>
              </a:ext>
            </a:extLst>
          </p:cNvPr>
          <p:cNvSpPr/>
          <p:nvPr/>
        </p:nvSpPr>
        <p:spPr>
          <a:xfrm>
            <a:off x="1403648" y="3244334"/>
            <a:ext cx="6336704" cy="369332"/>
          </a:xfrm>
          <a:prstGeom prst="rect">
            <a:avLst/>
          </a:prstGeom>
        </p:spPr>
        <p:txBody>
          <a:bodyPr wrap="square">
            <a:spAutoFit/>
          </a:bodyPr>
          <a:lstStyle/>
          <a:p>
            <a:pPr algn="ctr"/>
            <a:r>
              <a:rPr kumimoji="1" lang="ja-JP" altLang="en-US" b="1" dirty="0">
                <a:latin typeface="Meiryo UI" panose="020B0604030504040204" pitchFamily="50" charset="-128"/>
                <a:ea typeface="Meiryo UI" panose="020B0604030504040204" pitchFamily="50" charset="-128"/>
              </a:rPr>
              <a:t>（４）エネルギー関連産業の振興とあらゆる企業の持続的成長</a:t>
            </a:r>
          </a:p>
        </p:txBody>
      </p:sp>
      <p:sp>
        <p:nvSpPr>
          <p:cNvPr id="5" name="正方形/長方形 4">
            <a:extLst>
              <a:ext uri="{FF2B5EF4-FFF2-40B4-BE49-F238E27FC236}">
                <a16:creationId xmlns:a16="http://schemas.microsoft.com/office/drawing/2014/main" id="{7638B8A2-C3D1-4615-A8F6-A120EAC36E50}"/>
              </a:ext>
            </a:extLst>
          </p:cNvPr>
          <p:cNvSpPr/>
          <p:nvPr/>
        </p:nvSpPr>
        <p:spPr>
          <a:xfrm>
            <a:off x="4427984" y="2475096"/>
            <a:ext cx="4464496" cy="369332"/>
          </a:xfrm>
          <a:prstGeom prst="rect">
            <a:avLst/>
          </a:prstGeom>
        </p:spPr>
        <p:txBody>
          <a:bodyPr wrap="square">
            <a:spAutoFit/>
          </a:bodyPr>
          <a:lstStyle/>
          <a:p>
            <a:pPr algn="r"/>
            <a:r>
              <a:rPr kumimoji="1" lang="ja-JP" altLang="en-US" b="1" dirty="0">
                <a:latin typeface="Meiryo UI" panose="020B0604030504040204" pitchFamily="50" charset="-128"/>
                <a:ea typeface="Meiryo UI" panose="020B0604030504040204" pitchFamily="50" charset="-128"/>
              </a:rPr>
              <a:t>（３）レジリエンスと</a:t>
            </a:r>
            <a:r>
              <a:rPr kumimoji="1" lang="zh-TW" altLang="en-US" b="1" dirty="0">
                <a:latin typeface="Meiryo UI" panose="020B0604030504040204" pitchFamily="50" charset="-128"/>
                <a:ea typeface="Meiryo UI" panose="020B0604030504040204" pitchFamily="50" charset="-128"/>
              </a:rPr>
              <a:t>電力需給調整力</a:t>
            </a:r>
            <a:r>
              <a:rPr kumimoji="1" lang="ja-JP" altLang="en-US" b="1" dirty="0">
                <a:latin typeface="Meiryo UI" panose="020B0604030504040204" pitchFamily="50" charset="-128"/>
                <a:ea typeface="Meiryo UI" panose="020B0604030504040204" pitchFamily="50" charset="-128"/>
              </a:rPr>
              <a:t>の強化</a:t>
            </a:r>
          </a:p>
        </p:txBody>
      </p:sp>
      <p:sp>
        <p:nvSpPr>
          <p:cNvPr id="31" name="角丸四角形 34">
            <a:extLst>
              <a:ext uri="{FF2B5EF4-FFF2-40B4-BE49-F238E27FC236}">
                <a16:creationId xmlns:a16="http://schemas.microsoft.com/office/drawing/2014/main" id="{9576119F-F433-4BF5-B367-F72EC7531A64}"/>
              </a:ext>
            </a:extLst>
          </p:cNvPr>
          <p:cNvSpPr/>
          <p:nvPr/>
        </p:nvSpPr>
        <p:spPr>
          <a:xfrm>
            <a:off x="107504" y="4459546"/>
            <a:ext cx="8928992" cy="715089"/>
          </a:xfrm>
          <a:prstGeom prst="roundRect">
            <a:avLst/>
          </a:prstGeom>
          <a:gradFill>
            <a:gsLst>
              <a:gs pos="0">
                <a:schemeClr val="accent6">
                  <a:lumMod val="20000"/>
                  <a:lumOff val="80000"/>
                </a:schemeClr>
              </a:gs>
              <a:gs pos="50000">
                <a:schemeClr val="accent6">
                  <a:lumMod val="40000"/>
                  <a:lumOff val="60000"/>
                </a:schemeClr>
              </a:gs>
              <a:gs pos="100000">
                <a:schemeClr val="accent6">
                  <a:lumMod val="60000"/>
                  <a:lumOff val="40000"/>
                </a:schemeClr>
              </a:gs>
            </a:gsLst>
          </a:gradFill>
          <a:ln w="19050"/>
        </p:spPr>
        <p:style>
          <a:lnRef idx="1">
            <a:schemeClr val="accent6"/>
          </a:lnRef>
          <a:fillRef idx="2">
            <a:schemeClr val="accent6"/>
          </a:fillRef>
          <a:effectRef idx="1">
            <a:schemeClr val="accent6"/>
          </a:effectRef>
          <a:fontRef idx="minor">
            <a:schemeClr val="dk1"/>
          </a:fontRef>
        </p:style>
        <p:txBody>
          <a:bodyPr wrap="square" rtlCol="0" anchor="ctr">
            <a:spAutoFit/>
          </a:bodyPr>
          <a:lstStyle/>
          <a:p>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今後の取組みの方向性の下、</a:t>
            </a:r>
            <a:r>
              <a:rPr lang="en-US" altLang="ja-JP"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つの対策の観点ごとに取組方針を示し、様々な施策・事業を推進すべき</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なお、個々の施策・事業は、複数の対策の観点に関連付けられ得ることに留意</a:t>
            </a:r>
          </a:p>
        </p:txBody>
      </p:sp>
    </p:spTree>
    <p:extLst>
      <p:ext uri="{BB962C8B-B14F-4D97-AF65-F5344CB8AC3E}">
        <p14:creationId xmlns:p14="http://schemas.microsoft.com/office/powerpoint/2010/main" val="3133772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07504" y="2164617"/>
            <a:ext cx="8928992" cy="4648759"/>
          </a:xfrm>
          <a:prstGeom prst="roundRect">
            <a:avLst>
              <a:gd name="adj" fmla="val 0"/>
            </a:avLst>
          </a:prstGeom>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72000" rIns="90000" bIns="36000" numCol="1" spcCol="0" rtlCol="0" fromWordArt="0" anchor="t" anchorCtr="0" forceAA="0" compatLnSpc="1">
            <a:prstTxWarp prst="textNoShape">
              <a:avLst/>
            </a:prstTxWarp>
            <a:spAutoFit/>
          </a:bodyPr>
          <a:lstStyle/>
          <a:p>
            <a:pPr algn="just">
              <a:spcBef>
                <a:spcPts val="600"/>
              </a:spcBef>
            </a:pPr>
            <a:r>
              <a:rPr lang="ja-JP" altLang="en-US"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（具体的な取組みイメージの例）</a:t>
            </a:r>
            <a:endParaRPr lang="en-US" altLang="ja-JP"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太陽光発電の普及促進</a:t>
            </a:r>
            <a:endParaRPr lang="en-US" altLang="ja-JP"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住宅用・非住宅用（事業用）ともに、</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需給一体型モデルの普及</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635000" lvl="1" algn="just"/>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（例）太陽光パネル及び蓄電池</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の共同購入</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PPA</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事業者登録制度</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事業用については、大規模な開発や建築物における導入</a:t>
            </a:r>
            <a:r>
              <a:rPr lang="ja-JP" altLang="en-US" sz="16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義務化</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規制的手法</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も活用。</a:t>
            </a:r>
            <a:endParaRPr lang="en-US" altLang="ja-JP"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快適で健康にもいい</a:t>
            </a:r>
            <a:r>
              <a:rPr lang="en-US" altLang="ja-JP"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ZEH</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en-US" altLang="ja-JP"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ZEB</a:t>
            </a:r>
            <a:r>
              <a:rPr lang="ja-JP" altLang="en-US" sz="1600"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a:t>
            </a:r>
            <a:r>
              <a:rPr lang="ja-JP" altLang="en-US" sz="16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を推進。</a:t>
            </a:r>
          </a:p>
          <a:p>
            <a:pPr marL="285750" lvl="0" indent="-285750">
              <a:spcBef>
                <a:spcPts val="600"/>
              </a:spcBef>
              <a:buFont typeface="Wingdings" panose="05000000000000000000" pitchFamily="2" charset="2"/>
              <a:buChar char="n"/>
            </a:pP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その他の再生可能エネルギーの普及促進</a:t>
            </a:r>
            <a:endParaRPr lang="en-US" altLang="ja-JP"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ごみ処理施設における余熱利用や下水汚泥のエネルギー利用など</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都市型の廃棄物・バイオマス資源の有効活用</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を引き続き推進。</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太陽熱、バイオマス熱、地中熱など</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再生可能エネルギー熱の利用</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spcBef>
                <a:spcPts val="600"/>
              </a:spcBef>
              <a:buFont typeface="Wingdings" panose="05000000000000000000" pitchFamily="2" charset="2"/>
              <a:buChar char="n"/>
            </a:pPr>
            <a:r>
              <a:rPr lang="ja-JP" altLang="en-US"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再生可能エネルギーの調達の促進</a:t>
            </a:r>
            <a:endParaRPr lang="en-US" altLang="ja-JP" b="1"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庁舎における再生可能エネルギー電気の調達など</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府市の率先行動</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を推進。</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35000" lvl="1" algn="just"/>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（例</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）庁舎等に</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おける再エネ電気の</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調達</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en-US" altLang="ja-JP"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RE100</a:t>
            </a: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などに取り組む府内の事業者の支援</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635000" lvl="1" algn="just"/>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（例）再エネ</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宣言 </a:t>
            </a:r>
            <a:r>
              <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RE Action</a:t>
            </a:r>
            <a:r>
              <a:rPr lang="ja-JP" altLang="en-US" sz="1600" kern="1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自治体連携による域外再エネ電気のマッチング事業</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539750" indent="-361950" algn="just">
              <a:buFont typeface="Wingdings" panose="05000000000000000000" pitchFamily="2" charset="2"/>
              <a:buChar char="Ø"/>
            </a:pPr>
            <a:r>
              <a:rPr lang="ja-JP" altLang="en-US" sz="1600" b="1" u="sng"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府民や事業者が再生可能エネルギー電気を選択しやすい環境づくり</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などを推進。</a:t>
            </a:r>
            <a:endParaRPr lang="en-US" altLang="ja-JP"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262063" lvl="1" indent="-627063" algn="just"/>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（例</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）再エネ</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電気を取り扱っている小売</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電気事</a:t>
            </a:r>
            <a:r>
              <a:rPr lang="ja-JP" altLang="en-US" sz="1600"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業者を選択するための情報提供</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タイトル 1"/>
          <p:cNvSpPr txBox="1">
            <a:spLocks/>
          </p:cNvSpPr>
          <p:nvPr/>
        </p:nvSpPr>
        <p:spPr bwMode="auto">
          <a:xfrm>
            <a:off x="0" y="0"/>
            <a:ext cx="9143999" cy="692696"/>
          </a:xfrm>
          <a:prstGeom prst="rect">
            <a:avLst/>
          </a:prstGeom>
          <a:gradFill rotWithShape="1">
            <a:gsLst>
              <a:gs pos="0">
                <a:srgbClr val="00B050"/>
              </a:gs>
              <a:gs pos="80000">
                <a:srgbClr val="00B050"/>
              </a:gs>
              <a:gs pos="100000">
                <a:srgbClr val="00B050"/>
              </a:gs>
            </a:gsLst>
            <a:lin ang="54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fontAlgn="base">
              <a:spcBef>
                <a:spcPct val="0"/>
              </a:spcBef>
              <a:spcAft>
                <a:spcPct val="0"/>
              </a:spcAft>
              <a:defRPr kumimoji="1" sz="4400" kern="1200">
                <a:solidFill>
                  <a:schemeClr val="lt1"/>
                </a:solidFill>
                <a:latin typeface="+mn-lt"/>
                <a:ea typeface="+mn-ea"/>
                <a:cs typeface="+mn-cs"/>
              </a:defRPr>
            </a:lvl1pPr>
            <a:lvl2pPr algn="ctr" rtl="0" fontAlgn="base">
              <a:spcBef>
                <a:spcPct val="0"/>
              </a:spcBef>
              <a:spcAft>
                <a:spcPct val="0"/>
              </a:spcAft>
              <a:defRPr kumimoji="1" sz="4400">
                <a:solidFill>
                  <a:schemeClr val="lt1"/>
                </a:solidFill>
                <a:latin typeface="+mn-lt"/>
                <a:ea typeface="+mn-ea"/>
                <a:cs typeface="+mn-cs"/>
              </a:defRPr>
            </a:lvl2pPr>
            <a:lvl3pPr algn="ctr" rtl="0" fontAlgn="base">
              <a:spcBef>
                <a:spcPct val="0"/>
              </a:spcBef>
              <a:spcAft>
                <a:spcPct val="0"/>
              </a:spcAft>
              <a:defRPr kumimoji="1" sz="4400">
                <a:solidFill>
                  <a:schemeClr val="lt1"/>
                </a:solidFill>
                <a:latin typeface="+mn-lt"/>
                <a:ea typeface="+mn-ea"/>
                <a:cs typeface="+mn-cs"/>
              </a:defRPr>
            </a:lvl3pPr>
            <a:lvl4pPr algn="ctr" rtl="0" fontAlgn="base">
              <a:spcBef>
                <a:spcPct val="0"/>
              </a:spcBef>
              <a:spcAft>
                <a:spcPct val="0"/>
              </a:spcAft>
              <a:defRPr kumimoji="1" sz="4400">
                <a:solidFill>
                  <a:schemeClr val="lt1"/>
                </a:solidFill>
                <a:latin typeface="+mn-lt"/>
                <a:ea typeface="+mn-ea"/>
                <a:cs typeface="+mn-cs"/>
              </a:defRPr>
            </a:lvl4pPr>
            <a:lvl5pPr algn="ctr" rtl="0" fontAlgn="base">
              <a:spcBef>
                <a:spcPct val="0"/>
              </a:spcBef>
              <a:spcAft>
                <a:spcPct val="0"/>
              </a:spcAft>
              <a:defRPr kumimoji="1" sz="4400">
                <a:solidFill>
                  <a:schemeClr val="lt1"/>
                </a:solidFill>
                <a:latin typeface="+mn-lt"/>
                <a:ea typeface="+mn-ea"/>
                <a:cs typeface="+mn-cs"/>
              </a:defRPr>
            </a:lvl5pPr>
            <a:lvl6pPr marL="457200" algn="ctr" rtl="0" fontAlgn="base">
              <a:spcBef>
                <a:spcPct val="0"/>
              </a:spcBef>
              <a:spcAft>
                <a:spcPct val="0"/>
              </a:spcAft>
              <a:defRPr kumimoji="1" sz="4400">
                <a:solidFill>
                  <a:schemeClr val="lt1"/>
                </a:solidFill>
                <a:latin typeface="+mn-lt"/>
                <a:ea typeface="+mn-ea"/>
                <a:cs typeface="+mn-cs"/>
              </a:defRPr>
            </a:lvl6pPr>
            <a:lvl7pPr marL="914400" algn="ctr" rtl="0" fontAlgn="base">
              <a:spcBef>
                <a:spcPct val="0"/>
              </a:spcBef>
              <a:spcAft>
                <a:spcPct val="0"/>
              </a:spcAft>
              <a:defRPr kumimoji="1" sz="4400">
                <a:solidFill>
                  <a:schemeClr val="lt1"/>
                </a:solidFill>
                <a:latin typeface="+mn-lt"/>
                <a:ea typeface="+mn-ea"/>
                <a:cs typeface="+mn-cs"/>
              </a:defRPr>
            </a:lvl7pPr>
            <a:lvl8pPr marL="1371600" algn="ctr" rtl="0" fontAlgn="base">
              <a:spcBef>
                <a:spcPct val="0"/>
              </a:spcBef>
              <a:spcAft>
                <a:spcPct val="0"/>
              </a:spcAft>
              <a:defRPr kumimoji="1" sz="4400">
                <a:solidFill>
                  <a:schemeClr val="lt1"/>
                </a:solidFill>
                <a:latin typeface="+mn-lt"/>
                <a:ea typeface="+mn-ea"/>
                <a:cs typeface="+mn-cs"/>
              </a:defRPr>
            </a:lvl8pPr>
            <a:lvl9pPr marL="1828800" algn="ctr" rtl="0" fontAlgn="base">
              <a:spcBef>
                <a:spcPct val="0"/>
              </a:spcBef>
              <a:spcAft>
                <a:spcPct val="0"/>
              </a:spcAft>
              <a:defRPr kumimoji="1" sz="4400">
                <a:solidFill>
                  <a:schemeClr val="lt1"/>
                </a:solidFill>
                <a:latin typeface="+mn-lt"/>
                <a:ea typeface="+mn-ea"/>
                <a:cs typeface="+mn-cs"/>
              </a:defRPr>
            </a:lvl9pPr>
          </a:lstStyle>
          <a:p>
            <a:pPr lvl="0" algn="l" defTabSz="914400" fontAlgn="auto">
              <a:spcAft>
                <a:spcPts val="0"/>
              </a:spcAft>
              <a:defRPr/>
            </a:pPr>
            <a:r>
              <a:rPr lang="ja-JP" altLang="en-US" sz="3200" b="1" dirty="0" smtClean="0">
                <a:solidFill>
                  <a:sysClr val="window" lastClr="FFFFFF"/>
                </a:solidFill>
                <a:latin typeface="Meiryo UI" panose="020B0604030504040204" pitchFamily="50" charset="-128"/>
                <a:ea typeface="Meiryo UI" panose="020B0604030504040204" pitchFamily="50" charset="-128"/>
              </a:rPr>
              <a:t>５．対策の観点ごとの</a:t>
            </a:r>
            <a:r>
              <a:rPr lang="ja-JP" altLang="en-US" sz="3200" b="1" dirty="0">
                <a:solidFill>
                  <a:sysClr val="window" lastClr="FFFFFF"/>
                </a:solidFill>
                <a:latin typeface="Meiryo UI" panose="020B0604030504040204" pitchFamily="50" charset="-128"/>
                <a:ea typeface="Meiryo UI" panose="020B0604030504040204" pitchFamily="50" charset="-128"/>
              </a:rPr>
              <a:t>取組</a:t>
            </a:r>
            <a:r>
              <a:rPr lang="ja-JP" altLang="en-US" sz="3200" b="1" dirty="0" smtClean="0">
                <a:solidFill>
                  <a:sysClr val="window" lastClr="FFFFFF"/>
                </a:solidFill>
                <a:latin typeface="Meiryo UI" panose="020B0604030504040204" pitchFamily="50" charset="-128"/>
                <a:ea typeface="Meiryo UI" panose="020B0604030504040204" pitchFamily="50" charset="-128"/>
              </a:rPr>
              <a:t>方針（案）（</a:t>
            </a:r>
            <a:r>
              <a:rPr lang="ja-JP" altLang="en-US" sz="3200" b="1" dirty="0">
                <a:solidFill>
                  <a:sysClr val="window" lastClr="FFFFFF"/>
                </a:solidFill>
                <a:latin typeface="Meiryo UI" panose="020B0604030504040204" pitchFamily="50" charset="-128"/>
                <a:ea typeface="Meiryo UI" panose="020B0604030504040204" pitchFamily="50" charset="-128"/>
              </a:rPr>
              <a:t>１）</a:t>
            </a:r>
          </a:p>
        </p:txBody>
      </p:sp>
      <p:sp>
        <p:nvSpPr>
          <p:cNvPr id="9" name="円/楕円 30"/>
          <p:cNvSpPr/>
          <p:nvPr/>
        </p:nvSpPr>
        <p:spPr>
          <a:xfrm>
            <a:off x="8604447" y="104141"/>
            <a:ext cx="485799" cy="484413"/>
          </a:xfrm>
          <a:prstGeom prst="ellipse">
            <a:avLst/>
          </a:prstGeom>
          <a:solidFill>
            <a:schemeClr val="bg1"/>
          </a:solidFill>
          <a:ln w="19050">
            <a:solidFill>
              <a:schemeClr val="accent6">
                <a:lumMod val="50000"/>
              </a:schemeClr>
            </a:solidFill>
          </a:ln>
        </p:spPr>
        <p:style>
          <a:lnRef idx="0">
            <a:schemeClr val="accent6"/>
          </a:lnRef>
          <a:fillRef idx="3">
            <a:schemeClr val="accent6"/>
          </a:fillRef>
          <a:effectRef idx="3">
            <a:schemeClr val="accent6"/>
          </a:effectRef>
          <a:fontRef idx="minor">
            <a:schemeClr val="lt1"/>
          </a:fontRef>
        </p:style>
        <p:txBody>
          <a:bodyPr wrap="square" lIns="0" tIns="0" rIns="0" bIns="0" rtlCol="0" anchor="ctr"/>
          <a:lstStyle/>
          <a:p>
            <a:pPr algn="ctr"/>
            <a:fld id="{9439D75A-5D0D-4091-BA6B-B620B8DC6492}" type="slidenum">
              <a:rPr lang="ja-JP" altLang="en-US" sz="1600" b="1" smtClean="0">
                <a:solidFill>
                  <a:schemeClr val="accent6">
                    <a:lumMod val="50000"/>
                  </a:schemeClr>
                </a:solidFill>
                <a:latin typeface="Meiryo UI" panose="020B0604030504040204" pitchFamily="50" charset="-128"/>
                <a:ea typeface="Meiryo UI" panose="020B0604030504040204" pitchFamily="50" charset="-128"/>
              </a:rPr>
              <a:t>8</a:t>
            </a:fld>
            <a:endParaRPr lang="en-US" altLang="ja-JP" sz="1600" b="1" dirty="0">
              <a:solidFill>
                <a:schemeClr val="accent6">
                  <a:lumMod val="50000"/>
                </a:schemeClr>
              </a:solidFill>
              <a:latin typeface="Meiryo UI" panose="020B0604030504040204" pitchFamily="50" charset="-128"/>
              <a:ea typeface="Meiryo UI" panose="020B0604030504040204" pitchFamily="50" charset="-128"/>
            </a:endParaRPr>
          </a:p>
        </p:txBody>
      </p:sp>
      <p:sp>
        <p:nvSpPr>
          <p:cNvPr id="6" name="角丸四角形 48">
            <a:extLst>
              <a:ext uri="{FF2B5EF4-FFF2-40B4-BE49-F238E27FC236}">
                <a16:creationId xmlns:a16="http://schemas.microsoft.com/office/drawing/2014/main" id="{8B3BF55D-CD81-462A-9B30-D5B253F57CAC}"/>
              </a:ext>
            </a:extLst>
          </p:cNvPr>
          <p:cNvSpPr/>
          <p:nvPr/>
        </p:nvSpPr>
        <p:spPr>
          <a:xfrm>
            <a:off x="107504" y="1041400"/>
            <a:ext cx="8928992" cy="1029476"/>
          </a:xfrm>
          <a:prstGeom prst="roundRect">
            <a:avLst>
              <a:gd name="adj" fmla="val 0"/>
            </a:avLst>
          </a:prstGeom>
          <a:solidFill>
            <a:schemeClr val="bg1"/>
          </a:solidFill>
          <a:ln w="19050">
            <a:solidFill>
              <a:schemeClr val="accent6"/>
            </a:solidFill>
            <a:prstDash val="solid"/>
          </a:ln>
          <a:effectLst>
            <a:outerShdw blurRad="50800" dist="38100" dir="2100000" algn="tl"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252000" rIns="91440" bIns="36000" numCol="1" spcCol="0" rtlCol="0" fromWordArt="0" anchor="t" anchorCtr="0" forceAA="0" compatLnSpc="1">
            <a:prstTxWarp prst="textNoShape">
              <a:avLst/>
            </a:prstTxWarp>
            <a:spAutoFit/>
          </a:bodyPr>
          <a:lstStyle/>
          <a:p>
            <a:pPr marL="342900" lvl="0" indent="-342900">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府域の導入ポテンシャルを考慮し、引き続き、</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太陽光発電の普及促進に力点を置き</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、その他の再生可能エネルギーも含めて、</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特に地域で需給一体的に活用されるものの普及促進の取組みを推進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buFont typeface="Meiryo UI" panose="020B0604030504040204" pitchFamily="50" charset="-128"/>
              <a:buChar char="◯"/>
            </a:pP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府域の需要家による</a:t>
            </a:r>
            <a:r>
              <a:rPr lang="ja-JP" altLang="en-US" sz="1600" b="1" u="sng"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再生可能エネルギーの調達の促進に向けた取組みを推進</a:t>
            </a:r>
            <a:r>
              <a:rPr lang="ja-JP" altLang="en-US"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6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49">
            <a:extLst>
              <a:ext uri="{FF2B5EF4-FFF2-40B4-BE49-F238E27FC236}">
                <a16:creationId xmlns:a16="http://schemas.microsoft.com/office/drawing/2014/main" id="{4F75BC97-4C0C-45A1-AA7F-3EA306ED923C}"/>
              </a:ext>
            </a:extLst>
          </p:cNvPr>
          <p:cNvSpPr/>
          <p:nvPr/>
        </p:nvSpPr>
        <p:spPr>
          <a:xfrm>
            <a:off x="70372" y="827902"/>
            <a:ext cx="5005684" cy="414238"/>
          </a:xfrm>
          <a:prstGeom prst="roundRect">
            <a:avLst>
              <a:gd name="adj" fmla="val 50000"/>
            </a:avLst>
          </a:prstGeom>
          <a:gradFill rotWithShape="1">
            <a:gsLst>
              <a:gs pos="0">
                <a:schemeClr val="accent6">
                  <a:lumMod val="50000"/>
                </a:schemeClr>
              </a:gs>
              <a:gs pos="80000">
                <a:schemeClr val="accent6">
                  <a:lumMod val="75000"/>
                </a:schemeClr>
              </a:gs>
              <a:gs pos="100000">
                <a:schemeClr val="accent6"/>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lIns="360000" rIns="360000" anchor="ctr"/>
          <a:lstStyle/>
          <a:p>
            <a:pPr lvl="0" algn="ctr" defTabSz="914400">
              <a:defRPr/>
            </a:pPr>
            <a:r>
              <a:rPr kumimoji="1" lang="ja-JP" altLang="en-US" sz="2000" b="1" kern="0" dirty="0">
                <a:solidFill>
                  <a:prstClr val="white"/>
                </a:solidFill>
                <a:latin typeface="Meiryo UI" pitchFamily="50" charset="-128"/>
                <a:ea typeface="Meiryo UI" pitchFamily="50" charset="-128"/>
                <a:cs typeface="Meiryo UI" pitchFamily="50" charset="-128"/>
              </a:rPr>
              <a:t>（１）再生可能エネルギーの普及拡大</a:t>
            </a:r>
          </a:p>
        </p:txBody>
      </p:sp>
    </p:spTree>
    <p:extLst>
      <p:ext uri="{BB962C8B-B14F-4D97-AF65-F5344CB8AC3E}">
        <p14:creationId xmlns:p14="http://schemas.microsoft.com/office/powerpoint/2010/main" val="210895560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lumMod val="20000"/>
            <a:lumOff val="80000"/>
          </a:schemeClr>
        </a:solidFill>
        <a:ln w="19050">
          <a:solidFill>
            <a:schemeClr val="accent6"/>
          </a:solidFill>
          <a:prstDash val="solid"/>
        </a:ln>
        <a:effectLst>
          <a:outerShdw blurRad="50800" dist="38100" dir="2100000" algn="tl" rotWithShape="0">
            <a:schemeClr val="bg1">
              <a:alpha val="40000"/>
            </a:schemeClr>
          </a:outerShdw>
        </a:effectLst>
      </a:spPr>
      <a:bodyPr rot="0" spcFirstLastPara="0" vert="horz" wrap="square" lIns="91440" tIns="252000" rIns="90000" bIns="36000" numCol="1" spcCol="0" rtlCol="0" fromWordArt="0" anchor="t" anchorCtr="0" forceAA="0" compatLnSpc="1">
        <a:prstTxWarp prst="textNoShape">
          <a:avLst/>
        </a:prstTxWarp>
        <a:spAutoFit/>
      </a:bodyPr>
      <a:lstStyle>
        <a:defPPr marL="342900" indent="-342900" algn="just">
          <a:spcBef>
            <a:spcPts val="600"/>
          </a:spcBef>
          <a:buFont typeface="Wingdings" panose="05000000000000000000" pitchFamily="2" charset="2"/>
          <a:buChar char="n"/>
          <a:defRPr sz="20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3464</Words>
  <Application>Microsoft Office PowerPoint</Application>
  <PresentationFormat>画面に合わせる (4:3)</PresentationFormat>
  <Paragraphs>236</Paragraphs>
  <Slides>17</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17</vt:i4>
      </vt:variant>
    </vt:vector>
  </HeadingPairs>
  <TitlesOfParts>
    <vt:vector size="26" baseType="lpstr">
      <vt:lpstr>Meiryo UI</vt:lpstr>
      <vt:lpstr>ＭＳ Ｐゴシック</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志知　和明</cp:lastModifiedBy>
  <cp:revision>13</cp:revision>
  <cp:lastPrinted>2020-08-04T10:21:29Z</cp:lastPrinted>
  <dcterms:modified xsi:type="dcterms:W3CDTF">2020-08-04T10:50:08Z</dcterms:modified>
</cp:coreProperties>
</file>