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Lst>
  <p:notesMasterIdLst>
    <p:notesMasterId r:id="rId8"/>
  </p:notesMasterIdLst>
  <p:sldIdLst>
    <p:sldId id="256" r:id="rId2"/>
    <p:sldId id="264" r:id="rId3"/>
    <p:sldId id="267" r:id="rId4"/>
    <p:sldId id="266" r:id="rId5"/>
    <p:sldId id="269" r:id="rId6"/>
    <p:sldId id="263" r:id="rId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1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howGuides="1">
      <p:cViewPr varScale="1">
        <p:scale>
          <a:sx n="74" d="100"/>
          <a:sy n="74" d="100"/>
        </p:scale>
        <p:origin x="1290" y="72"/>
      </p:cViewPr>
      <p:guideLst>
        <p:guide orient="horz" pos="411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A189566-4FF3-4F1E-92AC-4EF386251ECC}" type="datetimeFigureOut">
              <a:rPr kumimoji="1" lang="ja-JP" altLang="en-US" smtClean="0"/>
              <a:t>2020/1/28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45B057B-5D24-43B2-A415-B0F23F0C5B61}" type="slidenum">
              <a:rPr kumimoji="1" lang="ja-JP" altLang="en-US" smtClean="0"/>
              <a:t>‹#›</a:t>
            </a:fld>
            <a:endParaRPr kumimoji="1" lang="ja-JP" altLang="en-US"/>
          </a:p>
        </p:txBody>
      </p:sp>
    </p:spTree>
    <p:extLst>
      <p:ext uri="{BB962C8B-B14F-4D97-AF65-F5344CB8AC3E}">
        <p14:creationId xmlns:p14="http://schemas.microsoft.com/office/powerpoint/2010/main" val="2399819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DED90D2-73D4-422D-A5EA-5A282B10BDA9}" type="datetime1">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5B128E-F570-472B-8837-3D0BBE7378AE}" type="datetime1">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2AF2B68-1134-4FCD-84A4-3B8B0FE79B0B}" type="datetime1">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1C3B75-5C54-4703-867E-066E1CE62F7C}" type="datetime1">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718A484-CCDA-4A0A-B124-16877EF71EFC}" type="datetime1">
              <a:rPr kumimoji="1" lang="ja-JP" altLang="en-US" smtClean="0"/>
              <a:t>2020/1/28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4D79FD7-905E-4CA1-AB51-FBDA2D423C74}" type="datetime1">
              <a:rPr kumimoji="1" lang="ja-JP" altLang="en-US" smtClean="0"/>
              <a:t>2020/1/28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309F1EE-78A6-408D-84CF-9CE69F8EE4CC}" type="datetime1">
              <a:rPr kumimoji="1" lang="ja-JP" altLang="en-US" smtClean="0"/>
              <a:t>2020/1/28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0485133-7D85-43E4-A52C-6857E3AC9D21}" type="datetime1">
              <a:rPr kumimoji="1" lang="ja-JP" altLang="en-US" smtClean="0"/>
              <a:t>2020/1/28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A00F05-3E00-4F2D-BFCE-B624A78B5720}" type="datetime1">
              <a:rPr kumimoji="1" lang="ja-JP" altLang="en-US" smtClean="0"/>
              <a:t>2020/1/28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B349629-601E-4443-BB7D-ADEEFF4BEE34}" type="datetime1">
              <a:rPr kumimoji="1" lang="ja-JP" altLang="en-US" smtClean="0"/>
              <a:t>2020/1/28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DD1925-B2EA-4CC7-AE7E-4411BC6887C9}" type="datetime1">
              <a:rPr kumimoji="1" lang="ja-JP" altLang="en-US" smtClean="0"/>
              <a:t>2020/1/28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E50C3C-17E8-46FF-BDEF-1B64CD63131E}" type="datetime1">
              <a:rPr kumimoji="1" lang="ja-JP" altLang="en-US" smtClean="0"/>
              <a:t>2020/1/28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600" b="1" dirty="0" smtClean="0">
                <a:solidFill>
                  <a:sysClr val="window" lastClr="FFFFFF"/>
                </a:solidFill>
                <a:latin typeface="Meiryo UI" panose="020B0604030504040204" pitchFamily="50" charset="-128"/>
                <a:ea typeface="Meiryo UI" panose="020B0604030504040204" pitchFamily="50" charset="-128"/>
              </a:rPr>
              <a:t>大阪府市エネルギー政策</a:t>
            </a:r>
            <a:r>
              <a:rPr lang="ja-JP" altLang="en-US" sz="3600" b="1" dirty="0">
                <a:solidFill>
                  <a:sysClr val="window" lastClr="FFFFFF"/>
                </a:solidFill>
                <a:latin typeface="Meiryo UI" panose="020B0604030504040204" pitchFamily="50" charset="-128"/>
                <a:ea typeface="Meiryo UI" panose="020B0604030504040204" pitchFamily="50" charset="-128"/>
              </a:rPr>
              <a:t>審</a:t>
            </a:r>
            <a:r>
              <a:rPr lang="ja-JP" altLang="en-US" sz="3600" b="1" dirty="0" smtClean="0">
                <a:solidFill>
                  <a:sysClr val="window" lastClr="FFFFFF"/>
                </a:solidFill>
                <a:latin typeface="Meiryo UI" panose="020B0604030504040204" pitchFamily="50" charset="-128"/>
                <a:ea typeface="Meiryo UI" panose="020B0604030504040204" pitchFamily="50" charset="-128"/>
              </a:rPr>
              <a:t>議会について</a:t>
            </a:r>
            <a:endParaRPr kumimoji="1" lang="ja-JP" altLang="en-US" sz="36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年</a:t>
            </a: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1</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25</a:t>
            </a:r>
            <a:r>
              <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rPr>
              <a:t>日</a:t>
            </a:r>
            <a:endParaRPr kumimoji="1" lang="en-US" altLang="ja-JP"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lang="ja-JP" altLang="en-US" sz="2800" kern="0" dirty="0" smtClean="0">
                <a:latin typeface="Meiryo UI" panose="020B0604030504040204" pitchFamily="50" charset="-128"/>
                <a:ea typeface="Meiryo UI" panose="020B0604030504040204" pitchFamily="50" charset="-128"/>
              </a:rPr>
              <a:t>大阪府・大阪市</a:t>
            </a:r>
            <a:endParaRPr kumimoji="1" lang="ja-JP" altLang="en-US" sz="28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atin typeface="Meiryo UI" panose="020B0604030504040204" pitchFamily="50" charset="-128"/>
                <a:ea typeface="Meiryo UI" panose="020B0604030504040204" pitchFamily="50" charset="-128"/>
              </a:rPr>
              <a:t>資料２－２</a:t>
            </a:r>
            <a:endParaRPr kumimoji="1" lang="ja-JP" altLang="en-US" sz="20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１．大阪府市エネルギー</a:t>
            </a:r>
            <a:r>
              <a:rPr lang="ja-JP" altLang="en-US" sz="3200" b="1" dirty="0">
                <a:solidFill>
                  <a:sysClr val="window" lastClr="FFFFFF"/>
                </a:solidFill>
                <a:latin typeface="Meiryo UI" panose="020B0604030504040204" pitchFamily="50" charset="-128"/>
                <a:ea typeface="Meiryo UI" panose="020B0604030504040204" pitchFamily="50" charset="-128"/>
              </a:rPr>
              <a:t>政策審議会</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1" name="角丸四角形 10"/>
          <p:cNvSpPr/>
          <p:nvPr/>
        </p:nvSpPr>
        <p:spPr>
          <a:xfrm>
            <a:off x="107504" y="1752390"/>
            <a:ext cx="8928992" cy="146751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lgn="just">
              <a:spcAft>
                <a:spcPts val="600"/>
              </a:spcAft>
            </a:pP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所掌事務</a:t>
            </a: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太陽光その他の再生可能エネルギーの普及、エネルギーの消費の抑制並びに電力の需要の平準化及び供給の安定化に関する施策についての調査審議に関すること。</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その他知事及び市長が指定する事項に関すること。</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二等辺三角形 9"/>
          <p:cNvSpPr/>
          <p:nvPr/>
        </p:nvSpPr>
        <p:spPr>
          <a:xfrm rot="10800000">
            <a:off x="3131839" y="3355298"/>
            <a:ext cx="2880322"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107504" y="832583"/>
            <a:ext cx="8928992" cy="77501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spcAft>
                <a:spcPts val="600"/>
              </a:spcAft>
            </a:pP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審議会の設置</a:t>
            </a: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spcAft>
                <a:spcPts val="600"/>
              </a:spcAft>
              <a:buFont typeface="Meiryo UI" panose="020B0604030504040204" pitchFamily="50" charset="-128"/>
              <a:buChar char="○"/>
            </a:pPr>
            <a:r>
              <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府市共同で「大阪府市エネルギー政策審議会」を</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2" name="角丸四角形 1"/>
          <p:cNvSpPr/>
          <p:nvPr/>
        </p:nvSpPr>
        <p:spPr>
          <a:xfrm>
            <a:off x="323528" y="3682873"/>
            <a:ext cx="8523818" cy="720080"/>
          </a:xfrm>
          <a:prstGeom prst="roundRect">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府市において、審議会の答申を</a:t>
            </a:r>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おおさかエネルギー地産地消推進プラン</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」の改定案を作成</a:t>
            </a:r>
            <a:endParaRPr kumimoji="1" lang="ja-JP" altLang="en-US" sz="2000" dirty="0"/>
          </a:p>
        </p:txBody>
      </p:sp>
      <p:sp>
        <p:nvSpPr>
          <p:cNvPr id="13" name="二等辺三角形 12"/>
          <p:cNvSpPr/>
          <p:nvPr/>
        </p:nvSpPr>
        <p:spPr>
          <a:xfrm rot="10800000">
            <a:off x="3131839" y="4514803"/>
            <a:ext cx="2880322"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円/楕円 2"/>
          <p:cNvSpPr/>
          <p:nvPr/>
        </p:nvSpPr>
        <p:spPr>
          <a:xfrm>
            <a:off x="1547663" y="4842378"/>
            <a:ext cx="6048672" cy="704399"/>
          </a:xfrm>
          <a:prstGeom prst="ellipse">
            <a:avLst/>
          </a:prstGeom>
          <a:solidFill>
            <a:schemeClr val="accent6">
              <a:lumMod val="60000"/>
              <a:lumOff val="4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パブリックコメント</a:t>
            </a:r>
            <a:endParaRPr kumimoji="1" lang="ja-JP" altLang="en-US" sz="2000" dirty="0"/>
          </a:p>
        </p:txBody>
      </p:sp>
      <p:sp>
        <p:nvSpPr>
          <p:cNvPr id="15" name="角丸四角形 14"/>
          <p:cNvSpPr/>
          <p:nvPr/>
        </p:nvSpPr>
        <p:spPr>
          <a:xfrm>
            <a:off x="323528" y="5986202"/>
            <a:ext cx="8523818" cy="720080"/>
          </a:xfrm>
          <a:prstGeom prst="roundRect">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2000" b="1"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プラン改定（</a:t>
            </a: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月予定）</a:t>
            </a:r>
            <a:endParaRPr kumimoji="1" lang="ja-JP" altLang="en-US" sz="2000" dirty="0"/>
          </a:p>
        </p:txBody>
      </p:sp>
      <p:sp>
        <p:nvSpPr>
          <p:cNvPr id="16" name="二等辺三角形 15"/>
          <p:cNvSpPr/>
          <p:nvPr/>
        </p:nvSpPr>
        <p:spPr>
          <a:xfrm rot="10800000">
            <a:off x="3131839" y="5658627"/>
            <a:ext cx="2880322"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59464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07504" y="4039088"/>
            <a:ext cx="8928992" cy="131362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indent="-342900" algn="just">
              <a:spcAft>
                <a:spcPts val="600"/>
              </a:spcAft>
              <a:buFont typeface="Meiryo UI" panose="020B0604030504040204" pitchFamily="50" charset="-128"/>
              <a:buChar char="○"/>
            </a:pPr>
            <a:r>
              <a:rPr lang="en-US" altLang="ja-JP"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年度以降も引き続き、府市が緊密に連携し、「新た</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なエネルギー社会の</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構築」に向けた取組みを進めていくため</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までの取組みを検証するとともに、社会情勢等の変化を</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万博が開催される</a:t>
            </a:r>
            <a:r>
              <a:rPr lang="en-US" altLang="ja-JP"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年を中間とし、</a:t>
            </a:r>
            <a:r>
              <a:rPr lang="en-US" altLang="ja-JP"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の目標年で</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r>
              <a:rPr lang="en-US" altLang="ja-JP"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を見据えた、今後の方向性等について</a:t>
            </a:r>
            <a:r>
              <a:rPr lang="ja-JP" altLang="en-US" sz="2000" b="1" u="sng"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a:t>
            </a:r>
            <a:r>
              <a:rPr lang="ja-JP" altLang="en-US" sz="2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２．経緯</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角丸四角形 5"/>
          <p:cNvSpPr/>
          <p:nvPr/>
        </p:nvSpPr>
        <p:spPr>
          <a:xfrm>
            <a:off x="107504" y="836712"/>
            <a:ext cx="8928992" cy="269861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東日本</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大震災に伴う福島第一原子力発電所の</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事故を契機として、</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電力需給がひっ迫するなど、府域の住民や事業者にも多大な影響があった。</a:t>
            </a:r>
            <a:r>
              <a:rPr lang="ja-JP" altLang="en-US" sz="20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エネルギー政策は、国や電力事業者任せにせず、地方公共団体が積極的に関与することが重要</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府市では、原発への依存度の低下など「</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」を目指し、「</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おおさかエネルギー地産地消推進プラン</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月に共同して策定。</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可能エネルギーの普及</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拡大（</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地産）</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を中心</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に地域特性に応じたエネルギーの効率的な使用（地消）</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エネルギーの地産地消の</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を目的</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の具体的な導入目標を設定した上で、取組みを進めている</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二等辺三角形 8"/>
          <p:cNvSpPr/>
          <p:nvPr/>
        </p:nvSpPr>
        <p:spPr>
          <a:xfrm rot="10800000">
            <a:off x="3131839" y="3679347"/>
            <a:ext cx="2880322"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8894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３．諮問</a:t>
            </a:r>
            <a:r>
              <a:rPr lang="ja-JP" altLang="en-US" sz="3200" b="1" dirty="0">
                <a:solidFill>
                  <a:sysClr val="window" lastClr="FFFFFF"/>
                </a:solidFill>
                <a:latin typeface="Meiryo UI" panose="020B0604030504040204" pitchFamily="50" charset="-128"/>
                <a:ea typeface="Meiryo UI" panose="020B0604030504040204" pitchFamily="50" charset="-128"/>
              </a:rPr>
              <a:t>事項</a:t>
            </a:r>
          </a:p>
        </p:txBody>
      </p:sp>
      <p:sp>
        <p:nvSpPr>
          <p:cNvPr id="26" name="角丸四角形 25"/>
          <p:cNvSpPr/>
          <p:nvPr/>
        </p:nvSpPr>
        <p:spPr>
          <a:xfrm>
            <a:off x="107504" y="836712"/>
            <a:ext cx="8928992" cy="77501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lgn="just">
              <a:spcAft>
                <a:spcPts val="600"/>
              </a:spcAft>
            </a:pP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諮問事項</a:t>
            </a: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府市によるエネルギー政策のあり方</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二等辺三角形 8"/>
          <p:cNvSpPr/>
          <p:nvPr/>
        </p:nvSpPr>
        <p:spPr>
          <a:xfrm rot="10800000">
            <a:off x="3131839" y="1752086"/>
            <a:ext cx="2880322"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107504" y="2108170"/>
            <a:ext cx="8928992" cy="3929725"/>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lgn="just">
              <a:spcAft>
                <a:spcPts val="600"/>
              </a:spcAft>
            </a:pP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検討・審議の視点</a:t>
            </a:r>
            <a:r>
              <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Aft>
                <a:spcPts val="600"/>
              </a:spcAft>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「新たなエネルギー社会の構築」に向けて、</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府市が実施すべき中長期的なエネルギー政策のあり方（方向性や具体的な施策等）について広く検討する</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大阪の地域特性に応じて、</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活動をはじめ大阪の成長や安全・安心で安定した府民生活と</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調和を図る</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現行プラン策定時とは異なる社会情勢等を踏まえる</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0100" lvl="1" indent="-342900" algn="just">
              <a:spcAft>
                <a:spcPts val="600"/>
              </a:spcAft>
              <a:buFont typeface="Wingdings" panose="05000000000000000000" pitchFamily="2" charset="2"/>
              <a:buChar char="Ø"/>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国内の動向：電力</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システムの改革、原子力安全規制の改革、長期エネルギー需給見通し（エネルギーミックス）の決定、電力分野の</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デジタル化　等</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0100" lvl="1" indent="-342900" algn="just">
              <a:spcAft>
                <a:spcPts val="600"/>
              </a:spcAft>
              <a:buFont typeface="Wingdings" panose="05000000000000000000" pitchFamily="2" charset="2"/>
              <a:buChar char="Ø"/>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国際的な動向：</a:t>
            </a:r>
            <a:r>
              <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の採択、パリ協定の発効、</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投資の拡大、</a:t>
            </a:r>
            <a:r>
              <a:rPr lang="en-US" altLang="ja-JP"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など国際イニシアティブへの</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　等</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・新エネルギー関連分野に</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おける</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振興にも</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つなげる</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9867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3200" b="1" dirty="0">
                <a:solidFill>
                  <a:sysClr val="window" lastClr="FFFFFF"/>
                </a:solidFill>
                <a:latin typeface="Meiryo UI" panose="020B0604030504040204" pitchFamily="50" charset="-128"/>
                <a:ea typeface="Meiryo UI" panose="020B0604030504040204" pitchFamily="50" charset="-128"/>
              </a:rPr>
              <a:t>【</a:t>
            </a:r>
            <a:r>
              <a:rPr lang="ja-JP" altLang="en-US" sz="3200" b="1" dirty="0" smtClean="0">
                <a:solidFill>
                  <a:sysClr val="window" lastClr="FFFFFF"/>
                </a:solidFill>
                <a:latin typeface="Meiryo UI" panose="020B0604030504040204" pitchFamily="50" charset="-128"/>
                <a:ea typeface="Meiryo UI" panose="020B0604030504040204" pitchFamily="50" charset="-128"/>
              </a:rPr>
              <a:t>参考</a:t>
            </a:r>
            <a:r>
              <a:rPr lang="en-US" altLang="ja-JP" sz="3200" b="1" dirty="0" smtClean="0">
                <a:solidFill>
                  <a:sysClr val="window" lastClr="FFFFFF"/>
                </a:solidFill>
                <a:latin typeface="Meiryo UI" panose="020B0604030504040204" pitchFamily="50" charset="-128"/>
                <a:ea typeface="Meiryo UI" panose="020B0604030504040204" pitchFamily="50" charset="-128"/>
              </a:rPr>
              <a:t>】</a:t>
            </a:r>
            <a:r>
              <a:rPr lang="ja-JP" altLang="en-US" sz="3200" b="1" dirty="0" smtClean="0">
                <a:solidFill>
                  <a:sysClr val="window" lastClr="FFFFFF"/>
                </a:solidFill>
                <a:latin typeface="Meiryo UI" panose="020B0604030504040204" pitchFamily="50" charset="-128"/>
                <a:ea typeface="Meiryo UI" panose="020B0604030504040204" pitchFamily="50" charset="-128"/>
              </a:rPr>
              <a:t>エネルギー政策と地球温暖化対策の</a:t>
            </a:r>
            <a:r>
              <a:rPr lang="ja-JP" altLang="en-US" sz="3200" b="1" dirty="0">
                <a:solidFill>
                  <a:sysClr val="window" lastClr="FFFFFF"/>
                </a:solidFill>
                <a:latin typeface="Meiryo UI" panose="020B0604030504040204" pitchFamily="50" charset="-128"/>
                <a:ea typeface="Meiryo UI" panose="020B0604030504040204" pitchFamily="50" charset="-128"/>
              </a:rPr>
              <a:t>関係</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179512" y="793743"/>
            <a:ext cx="3312369" cy="369332"/>
          </a:xfrm>
          <a:prstGeom prst="rect">
            <a:avLst/>
          </a:prstGeom>
          <a:noFill/>
        </p:spPr>
        <p:txBody>
          <a:bodyPr wrap="square" lIns="0" rIns="0" rtlCol="0">
            <a:spAutoFit/>
          </a:bodyPr>
          <a:lstStyle/>
          <a:p>
            <a:pPr algn="ct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エネルギー政策</a:t>
            </a:r>
            <a:endParaRPr kumimoji="1" lang="ja-JP" altLang="en-US"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4447262" y="791644"/>
            <a:ext cx="4511917" cy="369332"/>
          </a:xfrm>
          <a:prstGeom prst="rect">
            <a:avLst/>
          </a:prstGeom>
          <a:noFill/>
        </p:spPr>
        <p:txBody>
          <a:bodyPr wrap="square" lIns="0" rIns="0" rtlCol="0">
            <a:spAutoFit/>
          </a:bodyPr>
          <a:lstStyle/>
          <a:p>
            <a:pPr algn="ctr"/>
            <a:r>
              <a:rPr kumimoji="1" lang="ja-JP" altLang="en-US" b="1" dirty="0" smtClean="0">
                <a:solidFill>
                  <a:schemeClr val="accent2">
                    <a:lumMod val="50000"/>
                  </a:schemeClr>
                </a:solidFill>
                <a:latin typeface="Meiryo UI" panose="020B0604030504040204" pitchFamily="50" charset="-128"/>
                <a:ea typeface="Meiryo UI" panose="020B0604030504040204" pitchFamily="50" charset="-128"/>
              </a:rPr>
              <a:t>地球温暖化対策</a:t>
            </a:r>
            <a:endParaRPr kumimoji="1" lang="en-US" altLang="ja-JP" b="1" dirty="0" smtClean="0">
              <a:solidFill>
                <a:schemeClr val="accent2">
                  <a:lumMod val="50000"/>
                </a:schemeClr>
              </a:solidFill>
              <a:latin typeface="Meiryo UI" panose="020B0604030504040204" pitchFamily="50" charset="-128"/>
              <a:ea typeface="Meiryo UI" panose="020B0604030504040204" pitchFamily="50" charset="-128"/>
            </a:endParaRPr>
          </a:p>
        </p:txBody>
      </p:sp>
      <p:sp>
        <p:nvSpPr>
          <p:cNvPr id="33" name="角丸四角形 32"/>
          <p:cNvSpPr/>
          <p:nvPr/>
        </p:nvSpPr>
        <p:spPr>
          <a:xfrm>
            <a:off x="179512" y="1765267"/>
            <a:ext cx="3312369" cy="1025347"/>
          </a:xfrm>
          <a:prstGeom prst="roundRect">
            <a:avLst/>
          </a:prstGeom>
          <a:solidFill>
            <a:srgbClr val="92D050">
              <a:alpha val="30000"/>
            </a:srgb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pPr algn="ctr"/>
            <a:r>
              <a:rPr kumimoji="1" lang="ja-JP" altLang="en-US" sz="1400" b="1" u="sng" dirty="0" smtClean="0">
                <a:solidFill>
                  <a:schemeClr val="accent6">
                    <a:lumMod val="50000"/>
                  </a:schemeClr>
                </a:solidFill>
                <a:latin typeface="Meiryo UI" panose="020B0604030504040204" pitchFamily="50" charset="-128"/>
                <a:ea typeface="Meiryo UI" panose="020B0604030504040204" pitchFamily="50" charset="-128"/>
              </a:rPr>
              <a:t>エネルギーの地産地消</a:t>
            </a:r>
            <a:endParaRPr kumimoji="1" lang="en-US" altLang="ja-JP" sz="1400" b="1" u="sng" dirty="0">
              <a:solidFill>
                <a:schemeClr val="accent6">
                  <a:lumMod val="50000"/>
                </a:schemeClr>
              </a:solidFill>
              <a:latin typeface="Meiryo UI" panose="020B0604030504040204" pitchFamily="50" charset="-128"/>
              <a:ea typeface="Meiryo UI" panose="020B0604030504040204" pitchFamily="50" charset="-128"/>
            </a:endParaRPr>
          </a:p>
          <a:p>
            <a:pPr marL="177800" indent="-177800">
              <a:buFont typeface="Arial" panose="020B0604020202020204" pitchFamily="34" charset="0"/>
              <a:buChar char="•"/>
            </a:pP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再生</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可能エネルギーの普及拡大（地産</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a:t>
            </a:r>
            <a:endPar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endParaRPr>
          </a:p>
          <a:p>
            <a:pPr marL="177800" indent="-177800">
              <a:buFont typeface="Arial" panose="020B0604020202020204" pitchFamily="34" charset="0"/>
              <a:buChar char="•"/>
            </a:pP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地域</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特性に応じたエネルギー</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の効率的</a:t>
            </a: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な使用（地消</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　など</a:t>
            </a:r>
            <a:endParaRPr kumimoji="1" lang="ja-JP" altLang="en-US" sz="1400"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4" name="角丸四角形 33"/>
          <p:cNvSpPr/>
          <p:nvPr/>
        </p:nvSpPr>
        <p:spPr>
          <a:xfrm>
            <a:off x="4447263" y="1765267"/>
            <a:ext cx="4511916" cy="1025347"/>
          </a:xfrm>
          <a:prstGeom prst="roundRect">
            <a:avLst/>
          </a:prstGeom>
          <a:solidFill>
            <a:srgbClr val="FFC000">
              <a:alpha val="30000"/>
            </a:srgb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pPr algn="ctr"/>
            <a:r>
              <a:rPr lang="ja-JP" altLang="en-US" sz="1400" b="1" u="sng"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地球温暖化対策</a:t>
            </a:r>
            <a:endParaRPr lang="en-US" altLang="ja-JP" sz="1400" b="1" u="sng"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endParaRPr>
          </a:p>
          <a:p>
            <a:pPr marL="177800" indent="-177800">
              <a:buFont typeface="Arial" panose="020B0604020202020204" pitchFamily="34" charset="0"/>
              <a:buChar char="•"/>
            </a:pPr>
            <a:r>
              <a:rPr lang="ja-JP" altLang="en-US" sz="1400"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温室効果ガスの排出の</a:t>
            </a:r>
            <a:r>
              <a:rPr lang="ja-JP" altLang="en-US" sz="1400"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抑制</a:t>
            </a:r>
            <a:endParaRPr lang="en-US" altLang="ja-JP" sz="1400"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endParaRPr>
          </a:p>
          <a:p>
            <a:pPr marL="177800" indent="-177800">
              <a:buFont typeface="Arial" panose="020B0604020202020204" pitchFamily="34" charset="0"/>
              <a:buChar char="•"/>
            </a:pPr>
            <a:r>
              <a:rPr lang="ja-JP" altLang="en-US" sz="1400"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温室</a:t>
            </a:r>
            <a:r>
              <a:rPr lang="ja-JP" altLang="en-US" sz="1400"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効果ガスの吸収</a:t>
            </a:r>
            <a:r>
              <a:rPr lang="ja-JP" altLang="en-US" sz="1400"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作用の保全及び</a:t>
            </a:r>
            <a:r>
              <a:rPr lang="ja-JP" altLang="en-US" sz="1400"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強化　など</a:t>
            </a:r>
            <a:endParaRPr lang="en-US" altLang="ja-JP" sz="1400"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35" name="テキスト ボックス 34"/>
          <p:cNvSpPr txBox="1"/>
          <p:nvPr/>
        </p:nvSpPr>
        <p:spPr>
          <a:xfrm>
            <a:off x="3491881" y="2142416"/>
            <a:ext cx="955383" cy="307777"/>
          </a:xfrm>
          <a:prstGeom prst="rect">
            <a:avLst/>
          </a:prstGeom>
          <a:noFill/>
        </p:spPr>
        <p:txBody>
          <a:bodyPr wrap="square" lIns="0" rIns="0" rtlCol="0">
            <a:spAutoFit/>
          </a:bodyPr>
          <a:lstStyle/>
          <a:p>
            <a:pPr algn="ctr"/>
            <a:r>
              <a:rPr kumimoji="1" lang="ja-JP" altLang="en-US" sz="1400" b="1" dirty="0" smtClean="0">
                <a:latin typeface="Meiryo UI" panose="020B0604030504040204" pitchFamily="50" charset="-128"/>
                <a:ea typeface="Meiryo UI" panose="020B0604030504040204" pitchFamily="50" charset="-128"/>
              </a:rPr>
              <a:t>目的</a:t>
            </a:r>
            <a:endParaRPr kumimoji="1" lang="ja-JP" altLang="en-US" sz="1400" b="1" dirty="0">
              <a:latin typeface="Meiryo UI" panose="020B0604030504040204" pitchFamily="50" charset="-128"/>
              <a:ea typeface="Meiryo UI" panose="020B0604030504040204" pitchFamily="50" charset="-128"/>
            </a:endParaRPr>
          </a:p>
        </p:txBody>
      </p:sp>
      <p:sp>
        <p:nvSpPr>
          <p:cNvPr id="46" name="角丸四角形 45"/>
          <p:cNvSpPr/>
          <p:nvPr/>
        </p:nvSpPr>
        <p:spPr>
          <a:xfrm>
            <a:off x="179512" y="1178474"/>
            <a:ext cx="3312370" cy="535635"/>
          </a:xfrm>
          <a:prstGeom prst="roundRect">
            <a:avLst/>
          </a:prstGeom>
          <a:solidFill>
            <a:srgbClr val="92D050">
              <a:alpha val="30000"/>
            </a:srgb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kumimoji="1" lang="ja-JP" altLang="en-US" sz="1400" b="1" dirty="0" smtClean="0">
                <a:solidFill>
                  <a:schemeClr val="accent6">
                    <a:lumMod val="50000"/>
                  </a:schemeClr>
                </a:solidFill>
                <a:latin typeface="Meiryo UI" panose="020B0604030504040204" pitchFamily="50" charset="-128"/>
                <a:ea typeface="Meiryo UI" panose="020B0604030504040204" pitchFamily="50" charset="-128"/>
              </a:rPr>
              <a:t>おおさかエネルギー地産地消推進プラン</a:t>
            </a:r>
            <a:endParaRPr kumimoji="1" lang="en-US" altLang="ja-JP" sz="14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47" name="角丸四角形 46"/>
          <p:cNvSpPr/>
          <p:nvPr/>
        </p:nvSpPr>
        <p:spPr>
          <a:xfrm>
            <a:off x="4447264" y="1178474"/>
            <a:ext cx="2244481" cy="535635"/>
          </a:xfrm>
          <a:prstGeom prst="roundRect">
            <a:avLst/>
          </a:prstGeom>
          <a:solidFill>
            <a:srgbClr val="FFC000">
              <a:alpha val="30000"/>
            </a:srgb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lang="ja-JP"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大阪府</a:t>
            </a:r>
            <a:r>
              <a:rPr lang="zh-CN"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地球</a:t>
            </a:r>
            <a:r>
              <a:rPr lang="zh-CN" altLang="en-US"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温暖化</a:t>
            </a:r>
            <a:r>
              <a:rPr lang="zh-CN"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対策</a:t>
            </a:r>
            <a:r>
              <a:rPr lang="en-US" altLang="zh-CN"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
            </a:r>
            <a:br>
              <a:rPr lang="en-US" altLang="zh-CN"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br>
            <a:r>
              <a:rPr lang="zh-CN"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実行計画（</a:t>
            </a:r>
            <a:r>
              <a:rPr lang="zh-CN" altLang="en-US"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区域施策編</a:t>
            </a:r>
            <a:r>
              <a:rPr lang="zh-CN"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a:t>
            </a:r>
            <a:endParaRPr lang="zh-CN" altLang="en-US"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48" name="テキスト ボックス 47"/>
          <p:cNvSpPr txBox="1"/>
          <p:nvPr/>
        </p:nvSpPr>
        <p:spPr>
          <a:xfrm>
            <a:off x="3491881" y="1291871"/>
            <a:ext cx="955383" cy="307777"/>
          </a:xfrm>
          <a:prstGeom prst="rect">
            <a:avLst/>
          </a:prstGeom>
          <a:noFill/>
        </p:spPr>
        <p:txBody>
          <a:bodyPr wrap="square" lIns="0" rIns="0" rtlCol="0">
            <a:spAutoFit/>
          </a:bodyPr>
          <a:lstStyle/>
          <a:p>
            <a:pPr algn="ctr"/>
            <a:r>
              <a:rPr kumimoji="1" lang="ja-JP" altLang="en-US" sz="1400" b="1" dirty="0" smtClean="0">
                <a:latin typeface="Meiryo UI" panose="020B0604030504040204" pitchFamily="50" charset="-128"/>
                <a:ea typeface="Meiryo UI" panose="020B0604030504040204" pitchFamily="50" charset="-128"/>
              </a:rPr>
              <a:t>計画</a:t>
            </a:r>
            <a:endParaRPr kumimoji="1" lang="ja-JP" altLang="en-US" sz="1400" b="1" dirty="0">
              <a:latin typeface="Meiryo UI" panose="020B0604030504040204" pitchFamily="50" charset="-128"/>
              <a:ea typeface="Meiryo UI" panose="020B0604030504040204" pitchFamily="50" charset="-128"/>
            </a:endParaRPr>
          </a:p>
        </p:txBody>
      </p:sp>
      <p:sp>
        <p:nvSpPr>
          <p:cNvPr id="49" name="角丸四角形 48"/>
          <p:cNvSpPr/>
          <p:nvPr/>
        </p:nvSpPr>
        <p:spPr>
          <a:xfrm>
            <a:off x="179512" y="2841974"/>
            <a:ext cx="3312369" cy="1605078"/>
          </a:xfrm>
          <a:prstGeom prst="roundRect">
            <a:avLst>
              <a:gd name="adj" fmla="val 7004"/>
            </a:avLst>
          </a:prstGeom>
          <a:solidFill>
            <a:srgbClr val="92D050">
              <a:alpha val="30000"/>
            </a:srgb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pPr algn="ctr"/>
            <a:r>
              <a:rPr kumimoji="1" lang="ja-JP" altLang="en-US" sz="1400" b="1" u="sng" dirty="0">
                <a:solidFill>
                  <a:schemeClr val="accent6">
                    <a:lumMod val="50000"/>
                  </a:schemeClr>
                </a:solidFill>
                <a:latin typeface="Meiryo UI" panose="020B0604030504040204" pitchFamily="50" charset="-128"/>
                <a:ea typeface="Meiryo UI" panose="020B0604030504040204" pitchFamily="50" charset="-128"/>
              </a:rPr>
              <a:t>新たなエネルギー社会</a:t>
            </a:r>
          </a:p>
          <a:p>
            <a:pPr marL="179388" indent="-179388">
              <a:buFont typeface="Arial" panose="020B0604020202020204" pitchFamily="34" charset="0"/>
              <a:buChar cha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原発への依存度の低下</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endParaRPr>
          </a:p>
          <a:p>
            <a:pPr marL="179388" indent="-179388">
              <a:buFont typeface="Arial" panose="020B0604020202020204" pitchFamily="34" charset="0"/>
              <a:buChar cha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rPr>
              <a:t>供給主体の多様化による</a:t>
            </a:r>
            <a:r>
              <a:rPr kumimoji="1" lang="ja-JP" altLang="en-US" sz="1400" dirty="0" smtClean="0">
                <a:solidFill>
                  <a:schemeClr val="accent6">
                    <a:lumMod val="50000"/>
                  </a:schemeClr>
                </a:solidFill>
                <a:latin typeface="Meiryo UI" panose="020B0604030504040204" pitchFamily="50" charset="-128"/>
                <a:ea typeface="Meiryo UI" panose="020B0604030504040204" pitchFamily="50" charset="-128"/>
              </a:rPr>
              <a:t>分散型電源　等</a:t>
            </a:r>
            <a:endParaRPr kumimoji="1" lang="en-US" altLang="ja-JP" sz="1400" dirty="0" smtClean="0">
              <a:solidFill>
                <a:schemeClr val="accent6">
                  <a:lumMod val="50000"/>
                </a:schemeClr>
              </a:solidFill>
              <a:latin typeface="Meiryo UI" panose="020B0604030504040204" pitchFamily="50" charset="-128"/>
              <a:ea typeface="Meiryo UI" panose="020B0604030504040204" pitchFamily="50" charset="-128"/>
            </a:endParaRPr>
          </a:p>
          <a:p>
            <a:pPr>
              <a:spcBef>
                <a:spcPts val="600"/>
              </a:spcBef>
            </a:pPr>
            <a:r>
              <a:rPr kumimoji="1" lang="ja-JP" altLang="en-US" sz="1400" b="1" dirty="0" smtClean="0">
                <a:solidFill>
                  <a:schemeClr val="accent6">
                    <a:lumMod val="50000"/>
                  </a:schemeClr>
                </a:solidFill>
                <a:latin typeface="Meiryo UI" panose="020B0604030504040204" pitchFamily="50" charset="-128"/>
                <a:ea typeface="Meiryo UI" panose="020B0604030504040204" pitchFamily="50" charset="-128"/>
              </a:rPr>
              <a:t>＜</a:t>
            </a:r>
            <a:r>
              <a:rPr kumimoji="1" lang="en-US" altLang="ja-JP" sz="1400" b="1" dirty="0" smtClean="0">
                <a:solidFill>
                  <a:schemeClr val="accent6">
                    <a:lumMod val="50000"/>
                  </a:schemeClr>
                </a:solidFill>
                <a:latin typeface="Meiryo UI" panose="020B0604030504040204" pitchFamily="50" charset="-128"/>
                <a:ea typeface="Meiryo UI" panose="020B0604030504040204" pitchFamily="50" charset="-128"/>
              </a:rPr>
              <a:t>2020</a:t>
            </a:r>
            <a:r>
              <a:rPr kumimoji="1" lang="ja-JP" altLang="en-US" sz="1400" b="1" dirty="0" smtClean="0">
                <a:solidFill>
                  <a:schemeClr val="accent6">
                    <a:lumMod val="50000"/>
                  </a:schemeClr>
                </a:solidFill>
                <a:latin typeface="Meiryo UI" panose="020B0604030504040204" pitchFamily="50" charset="-128"/>
                <a:ea typeface="Meiryo UI" panose="020B0604030504040204" pitchFamily="50" charset="-128"/>
              </a:rPr>
              <a:t>年度＞</a:t>
            </a:r>
            <a:endParaRPr kumimoji="1" lang="en-US" altLang="ja-JP" sz="1400" b="1" dirty="0" smtClean="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accent6">
                    <a:lumMod val="50000"/>
                  </a:schemeClr>
                </a:solidFill>
                <a:latin typeface="Meiryo UI" panose="020B0604030504040204" pitchFamily="50" charset="-128"/>
                <a:ea typeface="Meiryo UI" panose="020B0604030504040204" pitchFamily="50" charset="-128"/>
              </a:rPr>
              <a:t>「</a:t>
            </a:r>
            <a:r>
              <a:rPr kumimoji="1" lang="ja-JP" altLang="en-US" sz="1400" b="1" dirty="0">
                <a:solidFill>
                  <a:schemeClr val="accent6">
                    <a:lumMod val="50000"/>
                  </a:schemeClr>
                </a:solidFill>
                <a:latin typeface="Meiryo UI" panose="020B0604030504040204" pitchFamily="50" charset="-128"/>
                <a:ea typeface="Meiryo UI" panose="020B0604030504040204" pitchFamily="50" charset="-128"/>
              </a:rPr>
              <a:t>供給力の増加」と「需要の削減」で</a:t>
            </a:r>
            <a:r>
              <a:rPr kumimoji="1" lang="en-US" altLang="ja-JP" sz="1400" b="1" dirty="0">
                <a:solidFill>
                  <a:schemeClr val="accent6">
                    <a:lumMod val="50000"/>
                  </a:schemeClr>
                </a:solidFill>
                <a:latin typeface="Meiryo UI" panose="020B0604030504040204" pitchFamily="50" charset="-128"/>
                <a:ea typeface="Meiryo UI" panose="020B0604030504040204" pitchFamily="50" charset="-128"/>
              </a:rPr>
              <a:t/>
            </a:r>
            <a:br>
              <a:rPr kumimoji="1" lang="en-US" altLang="ja-JP" sz="1400" b="1" dirty="0">
                <a:solidFill>
                  <a:schemeClr val="accent6">
                    <a:lumMod val="50000"/>
                  </a:schemeClr>
                </a:solidFill>
                <a:latin typeface="Meiryo UI" panose="020B0604030504040204" pitchFamily="50" charset="-128"/>
                <a:ea typeface="Meiryo UI" panose="020B0604030504040204" pitchFamily="50" charset="-128"/>
              </a:rPr>
            </a:br>
            <a:r>
              <a:rPr kumimoji="1" lang="en-US" altLang="ja-JP" sz="1400" b="1" dirty="0">
                <a:solidFill>
                  <a:schemeClr val="accent6">
                    <a:lumMod val="50000"/>
                  </a:schemeClr>
                </a:solidFill>
                <a:latin typeface="Meiryo UI" panose="020B0604030504040204" pitchFamily="50" charset="-128"/>
                <a:ea typeface="Meiryo UI" panose="020B0604030504040204" pitchFamily="50" charset="-128"/>
              </a:rPr>
              <a:t>150</a:t>
            </a:r>
            <a:r>
              <a:rPr kumimoji="1" lang="ja-JP" altLang="en-US" sz="1400" b="1" dirty="0">
                <a:solidFill>
                  <a:schemeClr val="accent6">
                    <a:lumMod val="50000"/>
                  </a:schemeClr>
                </a:solidFill>
                <a:latin typeface="Meiryo UI" panose="020B0604030504040204" pitchFamily="50" charset="-128"/>
                <a:ea typeface="Meiryo UI" panose="020B0604030504040204" pitchFamily="50" charset="-128"/>
              </a:rPr>
              <a:t>万</a:t>
            </a:r>
            <a:r>
              <a:rPr kumimoji="1" lang="en-US" altLang="ja-JP" sz="1400" b="1" dirty="0">
                <a:solidFill>
                  <a:schemeClr val="accent6">
                    <a:lumMod val="50000"/>
                  </a:schemeClr>
                </a:solidFill>
                <a:latin typeface="Meiryo UI" panose="020B0604030504040204" pitchFamily="50" charset="-128"/>
                <a:ea typeface="Meiryo UI" panose="020B0604030504040204" pitchFamily="50" charset="-128"/>
              </a:rPr>
              <a:t>kW</a:t>
            </a:r>
            <a:r>
              <a:rPr kumimoji="1" lang="ja-JP" altLang="en-US" sz="1400" b="1" dirty="0">
                <a:solidFill>
                  <a:schemeClr val="accent6">
                    <a:lumMod val="50000"/>
                  </a:schemeClr>
                </a:solidFill>
                <a:latin typeface="Meiryo UI" panose="020B0604030504040204" pitchFamily="50" charset="-128"/>
                <a:ea typeface="Meiryo UI" panose="020B0604030504040204" pitchFamily="50" charset="-128"/>
              </a:rPr>
              <a:t>以上を新たに</a:t>
            </a:r>
            <a:r>
              <a:rPr kumimoji="1" lang="ja-JP" altLang="en-US" sz="1400" b="1" dirty="0" smtClean="0">
                <a:solidFill>
                  <a:schemeClr val="accent6">
                    <a:lumMod val="50000"/>
                  </a:schemeClr>
                </a:solidFill>
                <a:latin typeface="Meiryo UI" panose="020B0604030504040204" pitchFamily="50" charset="-128"/>
                <a:ea typeface="Meiryo UI" panose="020B0604030504040204" pitchFamily="50" charset="-128"/>
              </a:rPr>
              <a:t>創出</a:t>
            </a:r>
            <a:endParaRPr kumimoji="1" lang="ja-JP" altLang="en-US"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50" name="角丸四角形 49"/>
          <p:cNvSpPr/>
          <p:nvPr/>
        </p:nvSpPr>
        <p:spPr>
          <a:xfrm>
            <a:off x="4447263" y="2836844"/>
            <a:ext cx="2244482" cy="1610208"/>
          </a:xfrm>
          <a:prstGeom prst="roundRect">
            <a:avLst>
              <a:gd name="adj" fmla="val 7221"/>
            </a:avLst>
          </a:prstGeom>
          <a:solidFill>
            <a:srgbClr val="FFC000">
              <a:alpha val="30000"/>
            </a:srgb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pPr lvl="0"/>
            <a:r>
              <a:rPr kumimoji="1" lang="ja-JP" altLang="en-US" sz="1400" b="1" dirty="0" smtClean="0">
                <a:solidFill>
                  <a:schemeClr val="accent2">
                    <a:lumMod val="50000"/>
                  </a:schemeClr>
                </a:solidFill>
                <a:latin typeface="Meiryo UI" panose="020B0604030504040204" pitchFamily="50" charset="-128"/>
                <a:ea typeface="Meiryo UI" panose="020B0604030504040204" pitchFamily="50" charset="-128"/>
              </a:rPr>
              <a:t>計画目標＜</a:t>
            </a:r>
            <a:r>
              <a:rPr kumimoji="1" lang="en-US" altLang="ja-JP" sz="1400" b="1" dirty="0">
                <a:solidFill>
                  <a:schemeClr val="accent2">
                    <a:lumMod val="50000"/>
                  </a:schemeClr>
                </a:solidFill>
                <a:latin typeface="Meiryo UI" panose="020B0604030504040204" pitchFamily="50" charset="-128"/>
                <a:ea typeface="Meiryo UI" panose="020B0604030504040204" pitchFamily="50" charset="-128"/>
              </a:rPr>
              <a:t>2020</a:t>
            </a:r>
            <a:r>
              <a:rPr kumimoji="1" lang="ja-JP" altLang="en-US" sz="1400" b="1" dirty="0" smtClean="0">
                <a:solidFill>
                  <a:schemeClr val="accent2">
                    <a:lumMod val="50000"/>
                  </a:schemeClr>
                </a:solidFill>
                <a:latin typeface="Meiryo UI" panose="020B0604030504040204" pitchFamily="50" charset="-128"/>
                <a:ea typeface="Meiryo UI" panose="020B0604030504040204" pitchFamily="50" charset="-128"/>
              </a:rPr>
              <a:t>年</a:t>
            </a:r>
            <a:r>
              <a:rPr kumimoji="1" lang="ja-JP" altLang="en-US" sz="1400" b="1" dirty="0">
                <a:solidFill>
                  <a:schemeClr val="accent2">
                    <a:lumMod val="50000"/>
                  </a:schemeClr>
                </a:solidFill>
                <a:latin typeface="Meiryo UI" panose="020B0604030504040204" pitchFamily="50" charset="-128"/>
                <a:ea typeface="Meiryo UI" panose="020B0604030504040204" pitchFamily="50" charset="-128"/>
              </a:rPr>
              <a:t>度</a:t>
            </a:r>
            <a:r>
              <a:rPr kumimoji="1" lang="ja-JP" altLang="en-US" sz="1400" b="1" dirty="0" smtClean="0">
                <a:solidFill>
                  <a:schemeClr val="accent2">
                    <a:lumMod val="50000"/>
                  </a:schemeClr>
                </a:solidFill>
                <a:latin typeface="Meiryo UI" panose="020B0604030504040204" pitchFamily="50" charset="-128"/>
                <a:ea typeface="Meiryo UI" panose="020B0604030504040204" pitchFamily="50" charset="-128"/>
              </a:rPr>
              <a:t>＞</a:t>
            </a:r>
            <a:endParaRPr kumimoji="1" lang="en-US" altLang="ja-JP" sz="1400" b="1" dirty="0">
              <a:solidFill>
                <a:schemeClr val="accent2">
                  <a:lumMod val="50000"/>
                </a:schemeClr>
              </a:solidFill>
              <a:latin typeface="Meiryo UI" panose="020B0604030504040204" pitchFamily="50" charset="-128"/>
              <a:ea typeface="Meiryo UI" panose="020B0604030504040204" pitchFamily="50" charset="-128"/>
            </a:endParaRPr>
          </a:p>
          <a:p>
            <a:pPr lvl="0"/>
            <a:r>
              <a:rPr kumimoji="1" lang="en-US" altLang="ja-JP"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 </a:t>
            </a:r>
            <a:r>
              <a:rPr lang="en-US" altLang="ja-JP"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2005</a:t>
            </a:r>
            <a:r>
              <a:rPr lang="ja-JP" altLang="en-US"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年度比</a:t>
            </a:r>
            <a:r>
              <a:rPr lang="en-US" altLang="ja-JP"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7%</a:t>
            </a:r>
            <a:r>
              <a:rPr lang="ja-JP"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削減</a:t>
            </a:r>
            <a:endParaRPr kumimoji="1" lang="en-US" altLang="ja-JP" sz="1400" b="1" dirty="0">
              <a:solidFill>
                <a:schemeClr val="accent2">
                  <a:lumMod val="50000"/>
                </a:schemeClr>
              </a:solidFill>
              <a:latin typeface="Meiryo UI" panose="020B0604030504040204" pitchFamily="50" charset="-128"/>
              <a:ea typeface="Meiryo UI" panose="020B0604030504040204" pitchFamily="50" charset="-128"/>
            </a:endParaRPr>
          </a:p>
        </p:txBody>
      </p:sp>
      <p:sp>
        <p:nvSpPr>
          <p:cNvPr id="16"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27" name="角丸四角形 26"/>
          <p:cNvSpPr/>
          <p:nvPr/>
        </p:nvSpPr>
        <p:spPr>
          <a:xfrm>
            <a:off x="179511" y="5158479"/>
            <a:ext cx="3312369" cy="1421547"/>
          </a:xfrm>
          <a:prstGeom prst="roundRect">
            <a:avLst>
              <a:gd name="adj" fmla="val 0"/>
            </a:avLst>
          </a:prstGeom>
          <a:solidFill>
            <a:srgbClr val="92D050">
              <a:alpha val="65000"/>
            </a:srgbClr>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72000" bIns="36000" numCol="1" spcCol="0" rtlCol="0" fromWordArt="0" anchor="t" anchorCtr="0" forceAA="0" compatLnSpc="1">
            <a:prstTxWarp prst="textNoShape">
              <a:avLst/>
            </a:prstTxWarp>
            <a:noAutofit/>
          </a:bodyPr>
          <a:lstStyle/>
          <a:p>
            <a:r>
              <a:rPr kumimoji="1" lang="ja-JP" altLang="en-US" sz="1400" b="1" dirty="0">
                <a:solidFill>
                  <a:schemeClr val="accent6">
                    <a:lumMod val="50000"/>
                  </a:schemeClr>
                </a:solidFill>
                <a:latin typeface="Meiryo UI" panose="020B0604030504040204" pitchFamily="50" charset="-128"/>
                <a:ea typeface="Meiryo UI" panose="020B0604030504040204" pitchFamily="50" charset="-128"/>
              </a:rPr>
              <a:t>大阪の地域特性に応じて、産業活動をはじめ大阪の成長や安全・安心で安定した府民生活と調和を</a:t>
            </a:r>
            <a:r>
              <a:rPr kumimoji="1" lang="ja-JP" altLang="en-US" sz="1400" b="1" dirty="0" smtClean="0">
                <a:solidFill>
                  <a:schemeClr val="accent6">
                    <a:lumMod val="50000"/>
                  </a:schemeClr>
                </a:solidFill>
                <a:latin typeface="Meiryo UI" panose="020B0604030504040204" pitchFamily="50" charset="-128"/>
                <a:ea typeface="Meiryo UI" panose="020B0604030504040204" pitchFamily="50" charset="-128"/>
              </a:rPr>
              <a:t>図りながら、「新たなエネルギー社会の構築」を目指し、</a:t>
            </a:r>
            <a:r>
              <a:rPr kumimoji="1" lang="en-US" altLang="ja-JP" sz="1400" b="1" dirty="0" smtClean="0">
                <a:solidFill>
                  <a:schemeClr val="accent6">
                    <a:lumMod val="50000"/>
                  </a:schemeClr>
                </a:solidFill>
                <a:latin typeface="Meiryo UI" panose="020B0604030504040204" pitchFamily="50" charset="-128"/>
                <a:ea typeface="Meiryo UI" panose="020B0604030504040204" pitchFamily="50" charset="-128"/>
              </a:rPr>
              <a:t> 2030</a:t>
            </a:r>
            <a:r>
              <a:rPr kumimoji="1" lang="ja-JP" altLang="en-US" sz="1400" b="1" dirty="0" smtClean="0">
                <a:solidFill>
                  <a:schemeClr val="accent6">
                    <a:lumMod val="50000"/>
                  </a:schemeClr>
                </a:solidFill>
                <a:latin typeface="Meiryo UI" panose="020B0604030504040204" pitchFamily="50" charset="-128"/>
                <a:ea typeface="Meiryo UI" panose="020B0604030504040204" pitchFamily="50" charset="-128"/>
              </a:rPr>
              <a:t>年度までの府市による中長期的なエネルギー政策のあり方について検討</a:t>
            </a:r>
            <a:endParaRPr kumimoji="1" lang="en-US" altLang="ja-JP" sz="14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28" name="角丸四角形 27"/>
          <p:cNvSpPr/>
          <p:nvPr/>
        </p:nvSpPr>
        <p:spPr>
          <a:xfrm>
            <a:off x="4447262" y="5158480"/>
            <a:ext cx="2244483" cy="1421547"/>
          </a:xfrm>
          <a:prstGeom prst="roundRect">
            <a:avLst>
              <a:gd name="adj" fmla="val 0"/>
            </a:avLst>
          </a:prstGeom>
          <a:solidFill>
            <a:srgbClr val="FFC000">
              <a:alpha val="65000"/>
            </a:srgbClr>
          </a:soli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72000" bIns="36000" numCol="1" spcCol="0" rtlCol="0" fromWordArt="0" anchor="t" anchorCtr="0" forceAA="0" compatLnSpc="1">
            <a:prstTxWarp prst="textNoShape">
              <a:avLst/>
            </a:prstTxWarp>
            <a:noAutofit/>
          </a:bodyPr>
          <a:lstStyle/>
          <a:p>
            <a:r>
              <a:rPr lang="en-US" altLang="ja-JP"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2050</a:t>
            </a:r>
            <a:r>
              <a:rPr lang="ja-JP"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年に</a:t>
            </a:r>
            <a:r>
              <a:rPr lang="en-US" altLang="ja-JP"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CO2</a:t>
            </a:r>
            <a:r>
              <a:rPr lang="ja-JP"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排出量の実質ゼロをめざすべき将来像に掲げ、</a:t>
            </a:r>
            <a:r>
              <a:rPr lang="en-US" altLang="ja-JP"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2030</a:t>
            </a:r>
            <a:r>
              <a:rPr lang="ja-JP"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年度までを計画期間とした地球温暖化対策について検討</a:t>
            </a:r>
            <a:endParaRPr lang="ja-JP" altLang="en-US"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30" name="テキスト ボックス 29"/>
          <p:cNvSpPr txBox="1"/>
          <p:nvPr/>
        </p:nvSpPr>
        <p:spPr>
          <a:xfrm>
            <a:off x="3491881" y="3488059"/>
            <a:ext cx="955381" cy="307777"/>
          </a:xfrm>
          <a:prstGeom prst="rect">
            <a:avLst/>
          </a:prstGeom>
          <a:noFill/>
        </p:spPr>
        <p:txBody>
          <a:bodyPr wrap="square" lIns="0" rIns="0" rtlCol="0">
            <a:spAutoFit/>
          </a:bodyPr>
          <a:lstStyle/>
          <a:p>
            <a:pPr algn="ctr"/>
            <a:r>
              <a:rPr kumimoji="1" lang="ja-JP" altLang="en-US" sz="1400" b="1" dirty="0" smtClean="0">
                <a:latin typeface="Meiryo UI" panose="020B0604030504040204" pitchFamily="50" charset="-128"/>
                <a:ea typeface="Meiryo UI" panose="020B0604030504040204" pitchFamily="50" charset="-128"/>
              </a:rPr>
              <a:t>目標</a:t>
            </a:r>
            <a:endParaRPr kumimoji="1" lang="en-US" altLang="ja-JP" sz="1400" b="1" dirty="0" smtClean="0">
              <a:latin typeface="Meiryo UI" panose="020B0604030504040204" pitchFamily="50" charset="-128"/>
              <a:ea typeface="Meiryo UI" panose="020B0604030504040204" pitchFamily="50" charset="-128"/>
            </a:endParaRPr>
          </a:p>
        </p:txBody>
      </p:sp>
      <p:sp>
        <p:nvSpPr>
          <p:cNvPr id="36" name="下矢印 35"/>
          <p:cNvSpPr/>
          <p:nvPr/>
        </p:nvSpPr>
        <p:spPr>
          <a:xfrm>
            <a:off x="5845970" y="4492480"/>
            <a:ext cx="1714504" cy="247909"/>
          </a:xfrm>
          <a:prstGeom prst="downArrow">
            <a:avLst>
              <a:gd name="adj1" fmla="val 60698"/>
              <a:gd name="adj2" fmla="val 67633"/>
            </a:avLst>
          </a:prstGeom>
          <a:solidFill>
            <a:srgbClr val="FFC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1" name="角丸四角形 40"/>
          <p:cNvSpPr/>
          <p:nvPr/>
        </p:nvSpPr>
        <p:spPr>
          <a:xfrm>
            <a:off x="6714699" y="1178474"/>
            <a:ext cx="2244481" cy="535635"/>
          </a:xfrm>
          <a:prstGeom prst="roundRect">
            <a:avLst/>
          </a:prstGeom>
          <a:solidFill>
            <a:srgbClr val="FFC000">
              <a:alpha val="30000"/>
            </a:srgb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0" rIns="36000" bIns="0" numCol="1" spcCol="0" rtlCol="0" fromWordArt="0" anchor="ctr" anchorCtr="0" forceAA="0" compatLnSpc="1">
            <a:prstTxWarp prst="textNoShape">
              <a:avLst/>
            </a:prstTxWarp>
            <a:noAutofit/>
          </a:bodyPr>
          <a:lstStyle/>
          <a:p>
            <a:pPr algn="ctr"/>
            <a:r>
              <a:rPr lang="ja-JP"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大阪市</a:t>
            </a:r>
            <a:r>
              <a:rPr lang="zh-CN"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地球</a:t>
            </a:r>
            <a:r>
              <a:rPr lang="zh-CN" altLang="en-US"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温暖化</a:t>
            </a:r>
            <a:r>
              <a:rPr lang="zh-CN"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対策</a:t>
            </a:r>
            <a:r>
              <a:rPr lang="en-US" altLang="zh-CN"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
            </a:r>
            <a:br>
              <a:rPr lang="en-US" altLang="zh-CN"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br>
            <a:r>
              <a:rPr lang="zh-CN"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実行計画（</a:t>
            </a:r>
            <a:r>
              <a:rPr lang="zh-CN" altLang="en-US"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区域施策編</a:t>
            </a:r>
            <a:r>
              <a:rPr lang="zh-CN" altLang="en-US" sz="1400" b="1" dirty="0" smtClean="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a:t>
            </a:r>
            <a:endParaRPr lang="zh-CN" altLang="en-US"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45" name="下矢印 44"/>
          <p:cNvSpPr/>
          <p:nvPr/>
        </p:nvSpPr>
        <p:spPr>
          <a:xfrm>
            <a:off x="1014448" y="4495767"/>
            <a:ext cx="1714504" cy="244622"/>
          </a:xfrm>
          <a:prstGeom prst="downArrow">
            <a:avLst>
              <a:gd name="adj1" fmla="val 61589"/>
              <a:gd name="adj2" fmla="val 67142"/>
            </a:avLst>
          </a:prstGeom>
          <a:solidFill>
            <a:srgbClr val="92D05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1200" dirty="0">
              <a:solidFill>
                <a:schemeClr val="accent6">
                  <a:lumMod val="50000"/>
                </a:schemeClr>
              </a:solidFill>
              <a:latin typeface="Meiryo UI" panose="020B0604030504040204" pitchFamily="50" charset="-128"/>
              <a:ea typeface="Meiryo UI" panose="020B0604030504040204" pitchFamily="50" charset="-128"/>
            </a:endParaRPr>
          </a:p>
        </p:txBody>
      </p:sp>
      <p:sp>
        <p:nvSpPr>
          <p:cNvPr id="40" name="角丸四角形 39"/>
          <p:cNvSpPr/>
          <p:nvPr/>
        </p:nvSpPr>
        <p:spPr>
          <a:xfrm>
            <a:off x="6714699" y="2836844"/>
            <a:ext cx="2244482" cy="1610208"/>
          </a:xfrm>
          <a:prstGeom prst="roundRect">
            <a:avLst>
              <a:gd name="adj" fmla="val 6588"/>
            </a:avLst>
          </a:prstGeom>
          <a:solidFill>
            <a:srgbClr val="FFC000">
              <a:alpha val="30000"/>
            </a:srgb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0" bIns="0" numCol="1" spcCol="0" rtlCol="0" fromWordArt="0" anchor="t" anchorCtr="0" forceAA="0" compatLnSpc="1">
            <a:prstTxWarp prst="textNoShape">
              <a:avLst/>
            </a:prstTxWarp>
            <a:noAutofit/>
          </a:bodyPr>
          <a:lstStyle/>
          <a:p>
            <a:pPr lvl="0"/>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計画目標＜</a:t>
            </a:r>
            <a:r>
              <a:rPr kumimoji="1" lang="en-US" altLang="zh-TW" sz="1400" b="1" dirty="0">
                <a:solidFill>
                  <a:srgbClr val="ED7D31">
                    <a:lumMod val="50000"/>
                  </a:srgbClr>
                </a:solidFill>
                <a:latin typeface="Meiryo UI" panose="020B0604030504040204" pitchFamily="50" charset="-128"/>
                <a:ea typeface="Meiryo UI" panose="020B0604030504040204" pitchFamily="50" charset="-128"/>
              </a:rPr>
              <a:t>2020</a:t>
            </a:r>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年度＞</a:t>
            </a:r>
          </a:p>
          <a:p>
            <a:pPr lvl="0"/>
            <a:r>
              <a:rPr kumimoji="1" lang="ja-JP" altLang="en-US" sz="1400" b="1" dirty="0">
                <a:solidFill>
                  <a:srgbClr val="ED7D31">
                    <a:lumMod val="50000"/>
                  </a:srgbClr>
                </a:solidFill>
                <a:latin typeface="Meiryo UI" panose="020B0604030504040204" pitchFamily="50" charset="-128"/>
                <a:ea typeface="Meiryo UI" panose="020B0604030504040204" pitchFamily="50" charset="-128"/>
              </a:rPr>
              <a:t> </a:t>
            </a:r>
            <a:r>
              <a:rPr kumimoji="1" lang="en-US" altLang="zh-TW" sz="1400" b="1" dirty="0" smtClean="0">
                <a:solidFill>
                  <a:srgbClr val="ED7D31">
                    <a:lumMod val="50000"/>
                  </a:srgbClr>
                </a:solidFill>
                <a:latin typeface="Meiryo UI" panose="020B0604030504040204" pitchFamily="50" charset="-128"/>
                <a:ea typeface="Meiryo UI" panose="020B0604030504040204" pitchFamily="50" charset="-128"/>
              </a:rPr>
              <a:t>2013</a:t>
            </a:r>
            <a:r>
              <a:rPr kumimoji="1" lang="zh-TW" altLang="en-US" sz="1400" b="1" dirty="0" smtClean="0">
                <a:solidFill>
                  <a:srgbClr val="ED7D31">
                    <a:lumMod val="50000"/>
                  </a:srgbClr>
                </a:solidFill>
                <a:latin typeface="Meiryo UI" panose="020B0604030504040204" pitchFamily="50" charset="-128"/>
                <a:ea typeface="Meiryo UI" panose="020B0604030504040204" pitchFamily="50" charset="-128"/>
              </a:rPr>
              <a:t>年度比</a:t>
            </a:r>
            <a:r>
              <a:rPr kumimoji="1" lang="en-US" altLang="ja-JP" sz="1400" b="1" dirty="0" smtClean="0">
                <a:solidFill>
                  <a:srgbClr val="ED7D31">
                    <a:lumMod val="50000"/>
                  </a:srgbClr>
                </a:solidFill>
                <a:latin typeface="Meiryo UI" panose="020B0604030504040204" pitchFamily="50" charset="-128"/>
                <a:ea typeface="Meiryo UI" panose="020B0604030504040204" pitchFamily="50" charset="-128"/>
              </a:rPr>
              <a:t>5%</a:t>
            </a:r>
            <a:r>
              <a:rPr kumimoji="1" lang="zh-TW" altLang="en-US" sz="1400" b="1" dirty="0" smtClean="0">
                <a:solidFill>
                  <a:srgbClr val="ED7D31">
                    <a:lumMod val="50000"/>
                  </a:srgbClr>
                </a:solidFill>
                <a:latin typeface="Meiryo UI" panose="020B0604030504040204" pitchFamily="50" charset="-128"/>
                <a:ea typeface="Meiryo UI" panose="020B0604030504040204" pitchFamily="50" charset="-128"/>
              </a:rPr>
              <a:t>以上</a:t>
            </a:r>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削減</a:t>
            </a:r>
          </a:p>
          <a:p>
            <a:pPr lvl="0">
              <a:spcBef>
                <a:spcPts val="600"/>
              </a:spcBef>
            </a:pPr>
            <a:r>
              <a:rPr kumimoji="1" lang="zh-TW" altLang="en-US" sz="1400" b="1" dirty="0" smtClean="0">
                <a:solidFill>
                  <a:srgbClr val="ED7D31">
                    <a:lumMod val="50000"/>
                  </a:srgbClr>
                </a:solidFill>
                <a:latin typeface="Meiryo UI" panose="020B0604030504040204" pitchFamily="50" charset="-128"/>
                <a:ea typeface="Meiryo UI" panose="020B0604030504040204" pitchFamily="50" charset="-128"/>
              </a:rPr>
              <a:t>中期</a:t>
            </a:r>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目標＜</a:t>
            </a:r>
            <a:r>
              <a:rPr kumimoji="1" lang="en-US" altLang="zh-TW" sz="1400" b="1" dirty="0">
                <a:solidFill>
                  <a:srgbClr val="ED7D31">
                    <a:lumMod val="50000"/>
                  </a:srgbClr>
                </a:solidFill>
                <a:latin typeface="Meiryo UI" panose="020B0604030504040204" pitchFamily="50" charset="-128"/>
                <a:ea typeface="Meiryo UI" panose="020B0604030504040204" pitchFamily="50" charset="-128"/>
              </a:rPr>
              <a:t>2030</a:t>
            </a:r>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年度＞</a:t>
            </a:r>
          </a:p>
          <a:p>
            <a:pPr lvl="0"/>
            <a:r>
              <a:rPr kumimoji="1" lang="en-US" altLang="zh-TW" sz="1400" b="1" dirty="0" smtClean="0">
                <a:solidFill>
                  <a:srgbClr val="ED7D31">
                    <a:lumMod val="50000"/>
                  </a:srgbClr>
                </a:solidFill>
                <a:latin typeface="Meiryo UI" panose="020B0604030504040204" pitchFamily="50" charset="-128"/>
                <a:ea typeface="Meiryo UI" panose="020B0604030504040204" pitchFamily="50" charset="-128"/>
              </a:rPr>
              <a:t> 2013</a:t>
            </a:r>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年度比</a:t>
            </a:r>
            <a:r>
              <a:rPr kumimoji="1" lang="en-US" altLang="zh-TW" sz="1400" b="1" dirty="0">
                <a:solidFill>
                  <a:srgbClr val="ED7D31">
                    <a:lumMod val="50000"/>
                  </a:srgbClr>
                </a:solidFill>
                <a:latin typeface="Meiryo UI" panose="020B0604030504040204" pitchFamily="50" charset="-128"/>
                <a:ea typeface="Meiryo UI" panose="020B0604030504040204" pitchFamily="50" charset="-128"/>
              </a:rPr>
              <a:t>30%</a:t>
            </a:r>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削減</a:t>
            </a:r>
          </a:p>
          <a:p>
            <a:pPr lvl="0">
              <a:spcBef>
                <a:spcPts val="600"/>
              </a:spcBef>
            </a:pPr>
            <a:r>
              <a:rPr kumimoji="1" lang="zh-TW" altLang="en-US" sz="1400" b="1" dirty="0" smtClean="0">
                <a:solidFill>
                  <a:srgbClr val="ED7D31">
                    <a:lumMod val="50000"/>
                  </a:srgbClr>
                </a:solidFill>
                <a:latin typeface="Meiryo UI" panose="020B0604030504040204" pitchFamily="50" charset="-128"/>
                <a:ea typeface="Meiryo UI" panose="020B0604030504040204" pitchFamily="50" charset="-128"/>
              </a:rPr>
              <a:t>長期</a:t>
            </a:r>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目標＜</a:t>
            </a:r>
            <a:r>
              <a:rPr kumimoji="1" lang="en-US" altLang="zh-TW" sz="1400" b="1" dirty="0">
                <a:solidFill>
                  <a:srgbClr val="ED7D31">
                    <a:lumMod val="50000"/>
                  </a:srgbClr>
                </a:solidFill>
                <a:latin typeface="Meiryo UI" panose="020B0604030504040204" pitchFamily="50" charset="-128"/>
                <a:ea typeface="Meiryo UI" panose="020B0604030504040204" pitchFamily="50" charset="-128"/>
              </a:rPr>
              <a:t>2050</a:t>
            </a:r>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年度＞</a:t>
            </a:r>
          </a:p>
          <a:p>
            <a:pPr lvl="0"/>
            <a:r>
              <a:rPr kumimoji="1" lang="en-US" altLang="zh-TW" sz="1400" b="1" dirty="0" smtClean="0">
                <a:solidFill>
                  <a:srgbClr val="ED7D31">
                    <a:lumMod val="50000"/>
                  </a:srgbClr>
                </a:solidFill>
                <a:latin typeface="Meiryo UI" panose="020B0604030504040204" pitchFamily="50" charset="-128"/>
                <a:ea typeface="Meiryo UI" panose="020B0604030504040204" pitchFamily="50" charset="-128"/>
              </a:rPr>
              <a:t> 1990</a:t>
            </a:r>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年度比</a:t>
            </a:r>
            <a:r>
              <a:rPr kumimoji="1" lang="en-US" altLang="zh-TW" sz="1400" b="1" dirty="0">
                <a:solidFill>
                  <a:srgbClr val="ED7D31">
                    <a:lumMod val="50000"/>
                  </a:srgbClr>
                </a:solidFill>
                <a:latin typeface="Meiryo UI" panose="020B0604030504040204" pitchFamily="50" charset="-128"/>
                <a:ea typeface="Meiryo UI" panose="020B0604030504040204" pitchFamily="50" charset="-128"/>
              </a:rPr>
              <a:t>80</a:t>
            </a:r>
            <a:r>
              <a:rPr kumimoji="1" lang="zh-TW" altLang="en-US" sz="1400" b="1" dirty="0">
                <a:solidFill>
                  <a:srgbClr val="ED7D31">
                    <a:lumMod val="50000"/>
                  </a:srgbClr>
                </a:solidFill>
                <a:latin typeface="Meiryo UI" panose="020B0604030504040204" pitchFamily="50" charset="-128"/>
                <a:ea typeface="Meiryo UI" panose="020B0604030504040204" pitchFamily="50" charset="-128"/>
              </a:rPr>
              <a:t>％削減</a:t>
            </a:r>
          </a:p>
        </p:txBody>
      </p:sp>
      <p:sp>
        <p:nvSpPr>
          <p:cNvPr id="52" name="テキスト ボックス 51"/>
          <p:cNvSpPr txBox="1"/>
          <p:nvPr/>
        </p:nvSpPr>
        <p:spPr>
          <a:xfrm>
            <a:off x="3491881" y="5576864"/>
            <a:ext cx="955381" cy="584775"/>
          </a:xfrm>
          <a:prstGeom prst="rect">
            <a:avLst/>
          </a:prstGeom>
          <a:noFill/>
        </p:spPr>
        <p:txBody>
          <a:bodyPr wrap="square" lIns="0" rIns="0" rtlCol="0">
            <a:spAutoFit/>
          </a:bodyPr>
          <a:lstStyle/>
          <a:p>
            <a:pPr algn="ctr"/>
            <a:r>
              <a:rPr kumimoji="1" lang="ja-JP" altLang="en-US" sz="1600" b="1" dirty="0" smtClean="0">
                <a:latin typeface="Meiryo UI" panose="020B0604030504040204" pitchFamily="50" charset="-128"/>
                <a:ea typeface="Meiryo UI" panose="020B0604030504040204" pitchFamily="50" charset="-128"/>
              </a:rPr>
              <a:t>今後の</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検討</a:t>
            </a:r>
            <a:r>
              <a:rPr kumimoji="1" lang="ja-JP" altLang="en-US" sz="1600" b="1" dirty="0">
                <a:latin typeface="Meiryo UI" panose="020B0604030504040204" pitchFamily="50" charset="-128"/>
                <a:ea typeface="Meiryo UI" panose="020B0604030504040204" pitchFamily="50" charset="-128"/>
              </a:rPr>
              <a:t>事項</a:t>
            </a:r>
            <a:endParaRPr kumimoji="1" lang="en-US" altLang="ja-JP" sz="1600" b="1" dirty="0" smtClean="0">
              <a:latin typeface="Meiryo UI" panose="020B0604030504040204" pitchFamily="50" charset="-128"/>
              <a:ea typeface="Meiryo UI" panose="020B0604030504040204" pitchFamily="50" charset="-128"/>
            </a:endParaRPr>
          </a:p>
        </p:txBody>
      </p:sp>
      <p:sp>
        <p:nvSpPr>
          <p:cNvPr id="54" name="角丸四角形 53"/>
          <p:cNvSpPr/>
          <p:nvPr/>
        </p:nvSpPr>
        <p:spPr>
          <a:xfrm>
            <a:off x="6714699" y="5158480"/>
            <a:ext cx="2244483" cy="1421547"/>
          </a:xfrm>
          <a:prstGeom prst="roundRect">
            <a:avLst>
              <a:gd name="adj" fmla="val 0"/>
            </a:avLst>
          </a:prstGeom>
          <a:solidFill>
            <a:srgbClr val="FFC000">
              <a:alpha val="65000"/>
            </a:srgbClr>
          </a:solid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72000" bIns="36000" numCol="1" spcCol="0" rtlCol="0" fromWordArt="0" anchor="t" anchorCtr="0" forceAA="0" compatLnSpc="1">
            <a:prstTxWarp prst="textNoShape">
              <a:avLst/>
            </a:prstTxWarp>
            <a:noAutofit/>
          </a:bodyPr>
          <a:lstStyle/>
          <a:p>
            <a:r>
              <a:rPr lang="ja-JP" altLang="en-US" sz="1400" b="1" dirty="0">
                <a:solidFill>
                  <a:schemeClr val="accent2">
                    <a:lumMod val="50000"/>
                  </a:schemeClr>
                </a:solidFill>
                <a:latin typeface="Meiryo UI" panose="020B0604030504040204" pitchFamily="50" charset="-128"/>
                <a:ea typeface="Meiryo UI" panose="020B0604030504040204" pitchFamily="50" charset="-128"/>
                <a:cs typeface="Arial" panose="020B0604020202020204" pitchFamily="34" charset="0"/>
              </a:rPr>
              <a:t>社会情勢や国内外の動向を踏まえ中長期を見据えた地球温暖化対策について検討</a:t>
            </a:r>
          </a:p>
        </p:txBody>
      </p:sp>
      <p:sp>
        <p:nvSpPr>
          <p:cNvPr id="25" name="テキスト ボックス 24"/>
          <p:cNvSpPr txBox="1"/>
          <p:nvPr/>
        </p:nvSpPr>
        <p:spPr>
          <a:xfrm>
            <a:off x="179511" y="4764898"/>
            <a:ext cx="3312370" cy="369332"/>
          </a:xfrm>
          <a:prstGeom prst="rect">
            <a:avLst/>
          </a:prstGeom>
          <a:noFill/>
        </p:spPr>
        <p:txBody>
          <a:bodyPr wrap="square" lIns="0" rIns="0" rtlCol="0">
            <a:spAutoFit/>
          </a:bodyPr>
          <a:lstStyle/>
          <a:p>
            <a:pPr algn="ct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大阪府市エネルギー政策審議会</a:t>
            </a:r>
            <a:endParaRPr kumimoji="1" lang="ja-JP" altLang="en-US"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4447262" y="4762799"/>
            <a:ext cx="4511917" cy="369332"/>
          </a:xfrm>
          <a:prstGeom prst="rect">
            <a:avLst/>
          </a:prstGeom>
          <a:noFill/>
        </p:spPr>
        <p:txBody>
          <a:bodyPr wrap="square" lIns="0" rIns="0" rtlCol="0">
            <a:spAutoFit/>
          </a:bodyPr>
          <a:lstStyle/>
          <a:p>
            <a:pPr algn="ctr"/>
            <a:r>
              <a:rPr kumimoji="1" lang="ja-JP" altLang="en-US" b="1" dirty="0" smtClean="0">
                <a:solidFill>
                  <a:schemeClr val="accent2">
                    <a:lumMod val="50000"/>
                  </a:schemeClr>
                </a:solidFill>
                <a:latin typeface="Meiryo UI" panose="020B0604030504040204" pitchFamily="50" charset="-128"/>
                <a:ea typeface="Meiryo UI" panose="020B0604030504040204" pitchFamily="50" charset="-128"/>
              </a:rPr>
              <a:t>大阪府環境審議会／大阪市環境</a:t>
            </a:r>
            <a:r>
              <a:rPr kumimoji="1" lang="ja-JP" altLang="en-US" b="1" dirty="0">
                <a:solidFill>
                  <a:schemeClr val="accent2">
                    <a:lumMod val="50000"/>
                  </a:schemeClr>
                </a:solidFill>
                <a:latin typeface="Meiryo UI" panose="020B0604030504040204" pitchFamily="50" charset="-128"/>
                <a:ea typeface="Meiryo UI" panose="020B0604030504040204" pitchFamily="50" charset="-128"/>
              </a:rPr>
              <a:t>審議会</a:t>
            </a:r>
            <a:endParaRPr kumimoji="1" lang="en-US" altLang="ja-JP" b="1" dirty="0" smtClean="0">
              <a:solidFill>
                <a:schemeClr val="accent2">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1071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179512" y="792932"/>
            <a:ext cx="4392488" cy="400110"/>
          </a:xfrm>
          <a:prstGeom prst="rect">
            <a:avLst/>
          </a:prstGeom>
          <a:noFill/>
        </p:spPr>
        <p:txBody>
          <a:bodyPr wrap="square" lIns="0" rIns="0" rtlCol="0">
            <a:spAutoFit/>
          </a:bodyPr>
          <a:lstStyle/>
          <a:p>
            <a:pPr algn="ctr"/>
            <a:r>
              <a:rPr kumimoji="1" lang="ja-JP" altLang="en-US" sz="2000" b="1" dirty="0" smtClean="0">
                <a:solidFill>
                  <a:schemeClr val="accent6">
                    <a:lumMod val="50000"/>
                  </a:schemeClr>
                </a:solidFill>
                <a:latin typeface="Meiryo UI" panose="020B0604030504040204" pitchFamily="50" charset="-128"/>
                <a:ea typeface="Meiryo UI" panose="020B0604030504040204" pitchFamily="50" charset="-128"/>
              </a:rPr>
              <a:t>エネルギー政策審議会</a:t>
            </a:r>
            <a:endParaRPr kumimoji="1" lang="ja-JP" altLang="en-US" sz="20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4572000" y="795827"/>
            <a:ext cx="4387179" cy="400110"/>
          </a:xfrm>
          <a:prstGeom prst="rect">
            <a:avLst/>
          </a:prstGeom>
          <a:noFill/>
        </p:spPr>
        <p:txBody>
          <a:bodyPr wrap="square" lIns="0" rIns="0" rtlCol="0">
            <a:spAutoFit/>
          </a:bodyPr>
          <a:lstStyle/>
          <a:p>
            <a:pPr algn="ctr"/>
            <a:r>
              <a:rPr kumimoji="1" lang="ja-JP" altLang="en-US" sz="2000" b="1" dirty="0" smtClean="0">
                <a:solidFill>
                  <a:schemeClr val="accent2">
                    <a:lumMod val="50000"/>
                  </a:schemeClr>
                </a:solidFill>
                <a:latin typeface="Meiryo UI" panose="020B0604030504040204" pitchFamily="50" charset="-128"/>
                <a:ea typeface="Meiryo UI" panose="020B0604030504040204" pitchFamily="50" charset="-128"/>
              </a:rPr>
              <a:t>環境審議会</a:t>
            </a:r>
            <a:endParaRPr kumimoji="1" lang="en-US" altLang="ja-JP" sz="2000" b="1" dirty="0" smtClean="0">
              <a:solidFill>
                <a:schemeClr val="accent2">
                  <a:lumMod val="50000"/>
                </a:schemeClr>
              </a:solidFill>
              <a:latin typeface="Meiryo UI" panose="020B0604030504040204" pitchFamily="50" charset="-128"/>
              <a:ea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en-US" altLang="ja-JP" sz="3200" b="1" dirty="0">
                <a:solidFill>
                  <a:sysClr val="window" lastClr="FFFFFF"/>
                </a:solidFill>
                <a:latin typeface="Meiryo UI" panose="020B0604030504040204" pitchFamily="50" charset="-128"/>
                <a:ea typeface="Meiryo UI" panose="020B0604030504040204" pitchFamily="50" charset="-128"/>
              </a:rPr>
              <a:t>【</a:t>
            </a:r>
            <a:r>
              <a:rPr lang="ja-JP" altLang="en-US" sz="3200" b="1" dirty="0" smtClean="0">
                <a:solidFill>
                  <a:sysClr val="window" lastClr="FFFFFF"/>
                </a:solidFill>
                <a:latin typeface="Meiryo UI" panose="020B0604030504040204" pitchFamily="50" charset="-128"/>
                <a:ea typeface="Meiryo UI" panose="020B0604030504040204" pitchFamily="50" charset="-128"/>
              </a:rPr>
              <a:t>参考</a:t>
            </a:r>
            <a:r>
              <a:rPr lang="en-US" altLang="ja-JP" sz="3200" b="1" dirty="0" smtClean="0">
                <a:solidFill>
                  <a:sysClr val="window" lastClr="FFFFFF"/>
                </a:solidFill>
                <a:latin typeface="Meiryo UI" panose="020B0604030504040204" pitchFamily="50" charset="-128"/>
                <a:ea typeface="Meiryo UI" panose="020B0604030504040204" pitchFamily="50" charset="-128"/>
              </a:rPr>
              <a:t>】</a:t>
            </a:r>
            <a:r>
              <a:rPr lang="ja-JP" altLang="en-US" sz="3200" b="1" dirty="0" smtClean="0">
                <a:solidFill>
                  <a:sysClr val="window" lastClr="FFFFFF"/>
                </a:solidFill>
                <a:latin typeface="Meiryo UI" panose="020B0604030504040204" pitchFamily="50" charset="-128"/>
                <a:ea typeface="Meiryo UI" panose="020B0604030504040204" pitchFamily="50" charset="-128"/>
              </a:rPr>
              <a:t>エネルギー政策審議会と環境審議会の</a:t>
            </a:r>
            <a:r>
              <a:rPr lang="ja-JP" altLang="en-US" sz="3200" b="1" dirty="0">
                <a:solidFill>
                  <a:sysClr val="window" lastClr="FFFFFF"/>
                </a:solidFill>
                <a:latin typeface="Meiryo UI" panose="020B0604030504040204" pitchFamily="50" charset="-128"/>
                <a:ea typeface="Meiryo UI" panose="020B0604030504040204" pitchFamily="50" charset="-128"/>
              </a:rPr>
              <a:t>関係</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1" name="角丸四角形 10"/>
          <p:cNvSpPr/>
          <p:nvPr/>
        </p:nvSpPr>
        <p:spPr>
          <a:xfrm>
            <a:off x="107504" y="5581113"/>
            <a:ext cx="8928992" cy="1082792"/>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indent="-342900" algn="just">
              <a:spcAft>
                <a:spcPts val="600"/>
              </a:spcAft>
              <a:buFont typeface="Meiryo UI" panose="020B0604030504040204" pitchFamily="50" charset="-128"/>
              <a:buChar char="○"/>
            </a:pP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府市のエネルギー政策審議会と環境審議会は、設置目的が異なる</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が、両者の具体的な施策</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方向性等については、</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審議対象が</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部分的に</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重複</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00100" lvl="1" indent="-342900" algn="just">
              <a:spcAft>
                <a:spcPts val="600"/>
              </a:spcAft>
              <a:buFont typeface="Meiryo UI" panose="020B0604030504040204" pitchFamily="50" charset="-128"/>
              <a:buChar char="⇒"/>
            </a:pP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事務局において施策の整合性が確保されるよう調整</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17" name="楕円 16"/>
          <p:cNvSpPr/>
          <p:nvPr/>
        </p:nvSpPr>
        <p:spPr>
          <a:xfrm>
            <a:off x="2659179" y="1505992"/>
            <a:ext cx="6300000" cy="3723207"/>
          </a:xfrm>
          <a:prstGeom prst="ellipse">
            <a:avLst/>
          </a:prstGeom>
          <a:solidFill>
            <a:srgbClr val="FFC000">
              <a:alpha val="30000"/>
            </a:srgb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b="1">
              <a:latin typeface="Meiryo UI" panose="020B0604030504040204" pitchFamily="50" charset="-128"/>
              <a:ea typeface="Meiryo UI" panose="020B0604030504040204" pitchFamily="50" charset="-128"/>
            </a:endParaRPr>
          </a:p>
        </p:txBody>
      </p:sp>
      <p:sp>
        <p:nvSpPr>
          <p:cNvPr id="18" name="楕円 17"/>
          <p:cNvSpPr/>
          <p:nvPr/>
        </p:nvSpPr>
        <p:spPr>
          <a:xfrm>
            <a:off x="179512" y="1505992"/>
            <a:ext cx="6300000" cy="3723207"/>
          </a:xfrm>
          <a:prstGeom prst="ellipse">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3244067" y="2259461"/>
            <a:ext cx="2668652" cy="307777"/>
          </a:xfrm>
          <a:prstGeom prst="rect">
            <a:avLst/>
          </a:prstGeom>
          <a:noFill/>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rPr>
              <a:t>再生可能エネルギーの普及</a:t>
            </a:r>
            <a:endParaRPr kumimoji="1" lang="ja-JP" altLang="en-US" sz="1400"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2836495" y="2998263"/>
            <a:ext cx="3451720" cy="707886"/>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エネルギー消費の抑制</a:t>
            </a: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（省エネ・省</a:t>
            </a:r>
            <a:r>
              <a:rPr kumimoji="1" lang="en-US" altLang="ja-JP" sz="1400" b="1" dirty="0">
                <a:latin typeface="Meiryo UI" panose="020B0604030504040204" pitchFamily="50" charset="-128"/>
                <a:ea typeface="Meiryo UI" panose="020B0604030504040204" pitchFamily="50" charset="-128"/>
              </a:rPr>
              <a:t>CO2</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
            </a:r>
            <a:br>
              <a:rPr kumimoji="1" lang="en-US" altLang="ja-JP" sz="1400" b="1"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（家庭・業務・産業部門）</a:t>
            </a:r>
          </a:p>
        </p:txBody>
      </p:sp>
      <p:sp>
        <p:nvSpPr>
          <p:cNvPr id="21" name="テキスト ボックス 20"/>
          <p:cNvSpPr txBox="1"/>
          <p:nvPr/>
        </p:nvSpPr>
        <p:spPr>
          <a:xfrm>
            <a:off x="6119407" y="2502293"/>
            <a:ext cx="2839772" cy="492443"/>
          </a:xfrm>
          <a:prstGeom prst="rect">
            <a:avLst/>
          </a:prstGeom>
          <a:noFill/>
        </p:spPr>
        <p:txBody>
          <a:bodyPr wrap="square" lIns="0" rIns="0" rtlCol="0">
            <a:spAutoFit/>
          </a:bodyPr>
          <a:lstStyle/>
          <a:p>
            <a:pPr algn="ctr"/>
            <a:r>
              <a:rPr kumimoji="1" lang="ja-JP" altLang="en-US" sz="1400" b="1" dirty="0">
                <a:latin typeface="Meiryo UI" panose="020B0604030504040204" pitchFamily="50" charset="-128"/>
                <a:ea typeface="Meiryo UI" panose="020B0604030504040204" pitchFamily="50" charset="-128"/>
              </a:rPr>
              <a:t>その他</a:t>
            </a:r>
            <a:r>
              <a:rPr kumimoji="1" lang="ja-JP" altLang="en-US" sz="1400" b="1" dirty="0" smtClean="0">
                <a:latin typeface="Meiryo UI" panose="020B0604030504040204" pitchFamily="50" charset="-128"/>
                <a:ea typeface="Meiryo UI" panose="020B0604030504040204" pitchFamily="50" charset="-128"/>
              </a:rPr>
              <a:t>ガスの排出抑制対策</a:t>
            </a:r>
            <a:r>
              <a:rPr kumimoji="1" lang="en-US" altLang="ja-JP" sz="1400" b="1" dirty="0">
                <a:latin typeface="Meiryo UI" panose="020B0604030504040204" pitchFamily="50" charset="-128"/>
                <a:ea typeface="Meiryo UI" panose="020B0604030504040204" pitchFamily="50" charset="-128"/>
              </a:rPr>
              <a:t/>
            </a:r>
            <a:br>
              <a:rPr kumimoji="1" lang="en-US" altLang="ja-JP" sz="1400" b="1"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CH4</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N2O</a:t>
            </a:r>
            <a:r>
              <a:rPr kumimoji="1" lang="ja-JP" altLang="en-US" sz="1200" dirty="0">
                <a:latin typeface="Meiryo UI" panose="020B0604030504040204" pitchFamily="50" charset="-128"/>
                <a:ea typeface="Meiryo UI" panose="020B0604030504040204" pitchFamily="50" charset="-128"/>
              </a:rPr>
              <a:t>・代替フロン等）</a:t>
            </a:r>
          </a:p>
        </p:txBody>
      </p:sp>
      <p:sp>
        <p:nvSpPr>
          <p:cNvPr id="22" name="テキスト ボックス 21"/>
          <p:cNvSpPr txBox="1"/>
          <p:nvPr/>
        </p:nvSpPr>
        <p:spPr>
          <a:xfrm>
            <a:off x="6312610" y="4189301"/>
            <a:ext cx="1715774" cy="307777"/>
          </a:xfrm>
          <a:prstGeom prst="rect">
            <a:avLst/>
          </a:prstGeom>
          <a:noFill/>
        </p:spPr>
        <p:txBody>
          <a:bodyPr wrap="square" rtlCol="0">
            <a:spAutoFit/>
          </a:bodyPr>
          <a:lstStyle/>
          <a:p>
            <a:pPr algn="ctr"/>
            <a:r>
              <a:rPr kumimoji="1" lang="en-US" altLang="ja-JP" sz="1400" b="1" dirty="0" smtClean="0">
                <a:latin typeface="Meiryo UI" panose="020B0604030504040204" pitchFamily="50" charset="-128"/>
                <a:ea typeface="Meiryo UI" panose="020B0604030504040204" pitchFamily="50" charset="-128"/>
              </a:rPr>
              <a:t>CO2</a:t>
            </a:r>
            <a:r>
              <a:rPr kumimoji="1" lang="ja-JP" altLang="en-US" sz="1400" b="1" dirty="0" smtClean="0">
                <a:latin typeface="Meiryo UI" panose="020B0604030504040204" pitchFamily="50" charset="-128"/>
                <a:ea typeface="Meiryo UI" panose="020B0604030504040204" pitchFamily="50" charset="-128"/>
              </a:rPr>
              <a:t>の吸収源対策</a:t>
            </a:r>
            <a:endParaRPr kumimoji="1" lang="ja-JP" altLang="en-US" sz="1400" b="1"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235106" y="4725144"/>
            <a:ext cx="2289222" cy="307777"/>
          </a:xfrm>
          <a:prstGeom prst="rect">
            <a:avLst/>
          </a:prstGeom>
          <a:noFill/>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rPr>
              <a:t>気候変動の影響への適応</a:t>
            </a:r>
            <a:endParaRPr kumimoji="1" lang="ja-JP" altLang="en-US" sz="1400" b="1"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1192248" y="2005543"/>
            <a:ext cx="1937430"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電力需要の平準化</a:t>
            </a:r>
          </a:p>
        </p:txBody>
      </p:sp>
      <p:sp>
        <p:nvSpPr>
          <p:cNvPr id="25" name="テキスト ボックス 24"/>
          <p:cNvSpPr txBox="1"/>
          <p:nvPr/>
        </p:nvSpPr>
        <p:spPr>
          <a:xfrm>
            <a:off x="530452" y="2812871"/>
            <a:ext cx="1937430"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電力供給の安定化</a:t>
            </a:r>
          </a:p>
        </p:txBody>
      </p:sp>
      <p:sp>
        <p:nvSpPr>
          <p:cNvPr id="26" name="テキスト ボックス 25"/>
          <p:cNvSpPr txBox="1"/>
          <p:nvPr/>
        </p:nvSpPr>
        <p:spPr>
          <a:xfrm>
            <a:off x="3347864" y="4162038"/>
            <a:ext cx="2428980" cy="523220"/>
          </a:xfrm>
          <a:prstGeom prst="rect">
            <a:avLst/>
          </a:prstGeom>
          <a:noFill/>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rPr>
              <a:t>災害等の緊急時の</a:t>
            </a:r>
            <a:endParaRPr kumimoji="1" lang="en-US" altLang="ja-JP" sz="1400" b="1" smtClean="0">
              <a:latin typeface="Meiryo UI" panose="020B0604030504040204" pitchFamily="50" charset="-128"/>
              <a:ea typeface="Meiryo UI" panose="020B0604030504040204" pitchFamily="50" charset="-128"/>
            </a:endParaRPr>
          </a:p>
          <a:p>
            <a:pPr algn="ctr"/>
            <a:r>
              <a:rPr kumimoji="1" lang="ja-JP" altLang="en-US" sz="1400" b="1" smtClean="0">
                <a:latin typeface="Meiryo UI" panose="020B0604030504040204" pitchFamily="50" charset="-128"/>
                <a:ea typeface="Meiryo UI" panose="020B0604030504040204" pitchFamily="50" charset="-128"/>
              </a:rPr>
              <a:t>レジリエンス</a:t>
            </a:r>
            <a:r>
              <a:rPr kumimoji="1" lang="ja-JP" altLang="en-US" sz="1400" b="1" dirty="0" smtClean="0">
                <a:latin typeface="Meiryo UI" panose="020B0604030504040204" pitchFamily="50" charset="-128"/>
                <a:ea typeface="Meiryo UI" panose="020B0604030504040204" pitchFamily="50" charset="-128"/>
              </a:rPr>
              <a:t>強化</a:t>
            </a:r>
            <a:endParaRPr kumimoji="1" lang="ja-JP" altLang="en-US" sz="1400" b="1"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5546043" y="1776029"/>
            <a:ext cx="2124200" cy="492443"/>
          </a:xfrm>
          <a:prstGeom prst="rect">
            <a:avLst/>
          </a:prstGeom>
          <a:noFill/>
        </p:spPr>
        <p:txBody>
          <a:bodyPr wrap="square" rtlCol="0">
            <a:spAutoFit/>
          </a:bodyPr>
          <a:lstStyle/>
          <a:p>
            <a:pPr algn="ctr"/>
            <a:r>
              <a:rPr kumimoji="1" lang="en-US" altLang="ja-JP" sz="1400" b="1" dirty="0" smtClean="0">
                <a:latin typeface="Meiryo UI" panose="020B0604030504040204" pitchFamily="50" charset="-128"/>
                <a:ea typeface="Meiryo UI" panose="020B0604030504040204" pitchFamily="50" charset="-128"/>
              </a:rPr>
              <a:t>CO2</a:t>
            </a:r>
            <a:r>
              <a:rPr kumimoji="1" lang="ja-JP" altLang="en-US" sz="1400" b="1" dirty="0" err="1" smtClean="0">
                <a:latin typeface="Meiryo UI" panose="020B0604030504040204" pitchFamily="50" charset="-128"/>
                <a:ea typeface="Meiryo UI" panose="020B0604030504040204" pitchFamily="50" charset="-128"/>
              </a:rPr>
              <a:t>の排</a:t>
            </a:r>
            <a:r>
              <a:rPr kumimoji="1" lang="ja-JP" altLang="en-US" sz="1400" b="1" dirty="0" smtClean="0">
                <a:latin typeface="Meiryo UI" panose="020B0604030504040204" pitchFamily="50" charset="-128"/>
                <a:ea typeface="Meiryo UI" panose="020B0604030504040204" pitchFamily="50" charset="-128"/>
              </a:rPr>
              <a:t>出抑制対策</a:t>
            </a:r>
            <a:endParaRPr kumimoji="1" lang="en-US" altLang="ja-JP" sz="1400" b="1"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（運輸・廃棄物部門</a:t>
            </a:r>
            <a:r>
              <a:rPr kumimoji="1" lang="en-US" altLang="ja-JP" sz="1200" dirty="0" smtClean="0">
                <a:latin typeface="Meiryo UI" panose="020B0604030504040204" pitchFamily="50" charset="-128"/>
                <a:ea typeface="Meiryo UI" panose="020B0604030504040204" pitchFamily="50" charset="-128"/>
              </a:rPr>
              <a:t>)</a:t>
            </a:r>
          </a:p>
        </p:txBody>
      </p:sp>
      <p:sp>
        <p:nvSpPr>
          <p:cNvPr id="28" name="テキスト ボックス 27"/>
          <p:cNvSpPr txBox="1"/>
          <p:nvPr/>
        </p:nvSpPr>
        <p:spPr>
          <a:xfrm>
            <a:off x="6245842" y="3266182"/>
            <a:ext cx="2862662" cy="492443"/>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エネルギーの低炭素化</a:t>
            </a: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（家庭・業務・産業・エネルギー</a:t>
            </a:r>
            <a:r>
              <a:rPr kumimoji="1" lang="ja-JP" altLang="en-US" sz="1200" dirty="0">
                <a:latin typeface="Meiryo UI" panose="020B0604030504040204" pitchFamily="50" charset="-128"/>
                <a:ea typeface="Meiryo UI" panose="020B0604030504040204" pitchFamily="50" charset="-128"/>
              </a:rPr>
              <a:t>転換部門）</a:t>
            </a:r>
          </a:p>
        </p:txBody>
      </p:sp>
      <p:sp>
        <p:nvSpPr>
          <p:cNvPr id="29" name="テキスト ボックス 28"/>
          <p:cNvSpPr txBox="1"/>
          <p:nvPr/>
        </p:nvSpPr>
        <p:spPr>
          <a:xfrm>
            <a:off x="751189" y="4429477"/>
            <a:ext cx="2871586" cy="307777"/>
          </a:xfrm>
          <a:prstGeom prst="rect">
            <a:avLst/>
          </a:prstGeom>
          <a:noFill/>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rPr>
              <a:t>エネルギー関連産業の振興</a:t>
            </a:r>
            <a:endParaRPr kumimoji="1" lang="ja-JP" altLang="en-US" sz="1400" b="1"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3790108" y="1198216"/>
            <a:ext cx="1544490" cy="307777"/>
          </a:xfrm>
          <a:prstGeom prst="rect">
            <a:avLst/>
          </a:prstGeom>
          <a:noFill/>
        </p:spPr>
        <p:txBody>
          <a:bodyPr wrap="square" lIns="0" rIns="0" rtlCol="0">
            <a:spAutoFit/>
          </a:bodyPr>
          <a:lstStyle/>
          <a:p>
            <a:pPr algn="ctr"/>
            <a:r>
              <a:rPr kumimoji="1" lang="ja-JP" altLang="en-US" sz="1400" b="1" dirty="0" smtClean="0">
                <a:latin typeface="Meiryo UI" panose="020B0604030504040204" pitchFamily="50" charset="-128"/>
                <a:ea typeface="Meiryo UI" panose="020B0604030504040204" pitchFamily="50" charset="-128"/>
              </a:rPr>
              <a:t>施策の方向性</a:t>
            </a:r>
            <a:endParaRPr kumimoji="1" lang="ja-JP" altLang="en-US" sz="1400" b="1"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530452" y="3620199"/>
            <a:ext cx="1937430" cy="307777"/>
          </a:xfrm>
          <a:prstGeom prst="rect">
            <a:avLst/>
          </a:prstGeom>
          <a:noFill/>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rPr>
              <a:t>蓄エネルギー</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0663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923</Words>
  <Application>Microsoft Office PowerPoint</Application>
  <PresentationFormat>画面に合わせる (4:3)</PresentationFormat>
  <Paragraphs>91</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2020-01-28T06:04:52Z</dcterms:modified>
</cp:coreProperties>
</file>