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660" r:id="rId1"/>
  </p:sldMasterIdLst>
  <p:sldIdLst>
    <p:sldId id="256" r:id="rId2"/>
    <p:sldId id="269" r:id="rId3"/>
    <p:sldId id="270" r:id="rId4"/>
    <p:sldId id="278" r:id="rId5"/>
    <p:sldId id="272" r:id="rId6"/>
    <p:sldId id="279" r:id="rId7"/>
    <p:sldId id="280" r:id="rId8"/>
    <p:sldId id="281" r:id="rId9"/>
  </p:sldIdLst>
  <p:sldSz cx="9144000" cy="6858000" type="screen4x3"/>
  <p:notesSz cx="6646863" cy="97774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志知　和明" initials="志知　和明" lastIdx="1" clrIdx="0">
    <p:extLst>
      <p:ext uri="{19B8F6BF-5375-455C-9EA6-DF929625EA0E}">
        <p15:presenceInfo xmlns:p15="http://schemas.microsoft.com/office/powerpoint/2012/main" userId="S-1-5-21-161959346-1900351369-444732941-4568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howGuides="1">
      <p:cViewPr varScale="1">
        <p:scale>
          <a:sx n="68" d="100"/>
          <a:sy n="68" d="100"/>
        </p:scale>
        <p:origin x="288" y="7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B5E6D212-DAD6-4231-BD10-6DFDF831D5C7}" type="datetimeFigureOut">
              <a:rPr kumimoji="1" lang="ja-JP" altLang="en-US" smtClean="0"/>
              <a:t>2020/9/10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30DF1FA-2879-4CB1-9630-E4043495BA91}" type="slidenum">
              <a:rPr kumimoji="1" lang="ja-JP" altLang="en-US" smtClean="0"/>
              <a:t>‹#›</a:t>
            </a:fld>
            <a:endParaRPr kumimoji="1" lang="ja-JP" altLang="en-US"/>
          </a:p>
        </p:txBody>
      </p:sp>
    </p:spTree>
    <p:extLst>
      <p:ext uri="{BB962C8B-B14F-4D97-AF65-F5344CB8AC3E}">
        <p14:creationId xmlns:p14="http://schemas.microsoft.com/office/powerpoint/2010/main" val="10507285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B5E6D212-DAD6-4231-BD10-6DFDF831D5C7}" type="datetimeFigureOut">
              <a:rPr kumimoji="1" lang="ja-JP" altLang="en-US" smtClean="0"/>
              <a:t>2020/9/10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30DF1FA-2879-4CB1-9630-E4043495BA91}" type="slidenum">
              <a:rPr kumimoji="1" lang="ja-JP" altLang="en-US" smtClean="0"/>
              <a:t>‹#›</a:t>
            </a:fld>
            <a:endParaRPr kumimoji="1" lang="ja-JP" altLang="en-US"/>
          </a:p>
        </p:txBody>
      </p:sp>
    </p:spTree>
    <p:extLst>
      <p:ext uri="{BB962C8B-B14F-4D97-AF65-F5344CB8AC3E}">
        <p14:creationId xmlns:p14="http://schemas.microsoft.com/office/powerpoint/2010/main" val="12415763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B5E6D212-DAD6-4231-BD10-6DFDF831D5C7}" type="datetimeFigureOut">
              <a:rPr kumimoji="1" lang="ja-JP" altLang="en-US" smtClean="0"/>
              <a:t>2020/9/10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30DF1FA-2879-4CB1-9630-E4043495BA91}" type="slidenum">
              <a:rPr kumimoji="1" lang="ja-JP" altLang="en-US" smtClean="0"/>
              <a:t>‹#›</a:t>
            </a:fld>
            <a:endParaRPr kumimoji="1" lang="ja-JP" altLang="en-US"/>
          </a:p>
        </p:txBody>
      </p:sp>
    </p:spTree>
    <p:extLst>
      <p:ext uri="{BB962C8B-B14F-4D97-AF65-F5344CB8AC3E}">
        <p14:creationId xmlns:p14="http://schemas.microsoft.com/office/powerpoint/2010/main" val="8511845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B5E6D212-DAD6-4231-BD10-6DFDF831D5C7}" type="datetimeFigureOut">
              <a:rPr kumimoji="1" lang="ja-JP" altLang="en-US" smtClean="0"/>
              <a:t>2020/9/10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30DF1FA-2879-4CB1-9630-E4043495BA91}" type="slidenum">
              <a:rPr kumimoji="1" lang="ja-JP" altLang="en-US" smtClean="0"/>
              <a:t>‹#›</a:t>
            </a:fld>
            <a:endParaRPr kumimoji="1" lang="ja-JP" altLang="en-US"/>
          </a:p>
        </p:txBody>
      </p:sp>
    </p:spTree>
    <p:extLst>
      <p:ext uri="{BB962C8B-B14F-4D97-AF65-F5344CB8AC3E}">
        <p14:creationId xmlns:p14="http://schemas.microsoft.com/office/powerpoint/2010/main" val="16571781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B5E6D212-DAD6-4231-BD10-6DFDF831D5C7}" type="datetimeFigureOut">
              <a:rPr kumimoji="1" lang="ja-JP" altLang="en-US" smtClean="0"/>
              <a:t>2020/9/10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30DF1FA-2879-4CB1-9630-E4043495BA91}" type="slidenum">
              <a:rPr kumimoji="1" lang="ja-JP" altLang="en-US" smtClean="0"/>
              <a:t>‹#›</a:t>
            </a:fld>
            <a:endParaRPr kumimoji="1" lang="ja-JP" altLang="en-US"/>
          </a:p>
        </p:txBody>
      </p:sp>
    </p:spTree>
    <p:extLst>
      <p:ext uri="{BB962C8B-B14F-4D97-AF65-F5344CB8AC3E}">
        <p14:creationId xmlns:p14="http://schemas.microsoft.com/office/powerpoint/2010/main" val="39504579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B5E6D212-DAD6-4231-BD10-6DFDF831D5C7}" type="datetimeFigureOut">
              <a:rPr kumimoji="1" lang="ja-JP" altLang="en-US" smtClean="0"/>
              <a:t>2020/9/10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30DF1FA-2879-4CB1-9630-E4043495BA91}" type="slidenum">
              <a:rPr kumimoji="1" lang="ja-JP" altLang="en-US" smtClean="0"/>
              <a:t>‹#›</a:t>
            </a:fld>
            <a:endParaRPr kumimoji="1" lang="ja-JP" altLang="en-US"/>
          </a:p>
        </p:txBody>
      </p:sp>
    </p:spTree>
    <p:extLst>
      <p:ext uri="{BB962C8B-B14F-4D97-AF65-F5344CB8AC3E}">
        <p14:creationId xmlns:p14="http://schemas.microsoft.com/office/powerpoint/2010/main" val="22655645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B5E6D212-DAD6-4231-BD10-6DFDF831D5C7}" type="datetimeFigureOut">
              <a:rPr kumimoji="1" lang="ja-JP" altLang="en-US" smtClean="0"/>
              <a:t>2020/9/10</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930DF1FA-2879-4CB1-9630-E4043495BA91}" type="slidenum">
              <a:rPr kumimoji="1" lang="ja-JP" altLang="en-US" smtClean="0"/>
              <a:t>‹#›</a:t>
            </a:fld>
            <a:endParaRPr kumimoji="1" lang="ja-JP" altLang="en-US"/>
          </a:p>
        </p:txBody>
      </p:sp>
    </p:spTree>
    <p:extLst>
      <p:ext uri="{BB962C8B-B14F-4D97-AF65-F5344CB8AC3E}">
        <p14:creationId xmlns:p14="http://schemas.microsoft.com/office/powerpoint/2010/main" val="8878619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B5E6D212-DAD6-4231-BD10-6DFDF831D5C7}" type="datetimeFigureOut">
              <a:rPr kumimoji="1" lang="ja-JP" altLang="en-US" smtClean="0"/>
              <a:t>2020/9/10</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930DF1FA-2879-4CB1-9630-E4043495BA91}" type="slidenum">
              <a:rPr kumimoji="1" lang="ja-JP" altLang="en-US" smtClean="0"/>
              <a:t>‹#›</a:t>
            </a:fld>
            <a:endParaRPr kumimoji="1" lang="ja-JP" altLang="en-US"/>
          </a:p>
        </p:txBody>
      </p:sp>
    </p:spTree>
    <p:extLst>
      <p:ext uri="{BB962C8B-B14F-4D97-AF65-F5344CB8AC3E}">
        <p14:creationId xmlns:p14="http://schemas.microsoft.com/office/powerpoint/2010/main" val="22780958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5E6D212-DAD6-4231-BD10-6DFDF831D5C7}" type="datetimeFigureOut">
              <a:rPr kumimoji="1" lang="ja-JP" altLang="en-US" smtClean="0"/>
              <a:t>2020/9/10</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930DF1FA-2879-4CB1-9630-E4043495BA91}" type="slidenum">
              <a:rPr kumimoji="1" lang="ja-JP" altLang="en-US" smtClean="0"/>
              <a:t>‹#›</a:t>
            </a:fld>
            <a:endParaRPr kumimoji="1" lang="ja-JP" altLang="en-US"/>
          </a:p>
        </p:txBody>
      </p:sp>
    </p:spTree>
    <p:extLst>
      <p:ext uri="{BB962C8B-B14F-4D97-AF65-F5344CB8AC3E}">
        <p14:creationId xmlns:p14="http://schemas.microsoft.com/office/powerpoint/2010/main" val="21055130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B5E6D212-DAD6-4231-BD10-6DFDF831D5C7}" type="datetimeFigureOut">
              <a:rPr kumimoji="1" lang="ja-JP" altLang="en-US" smtClean="0"/>
              <a:t>2020/9/10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30DF1FA-2879-4CB1-9630-E4043495BA91}" type="slidenum">
              <a:rPr kumimoji="1" lang="ja-JP" altLang="en-US" smtClean="0"/>
              <a:t>‹#›</a:t>
            </a:fld>
            <a:endParaRPr kumimoji="1" lang="ja-JP" altLang="en-US"/>
          </a:p>
        </p:txBody>
      </p:sp>
    </p:spTree>
    <p:extLst>
      <p:ext uri="{BB962C8B-B14F-4D97-AF65-F5344CB8AC3E}">
        <p14:creationId xmlns:p14="http://schemas.microsoft.com/office/powerpoint/2010/main" val="42186539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B5E6D212-DAD6-4231-BD10-6DFDF831D5C7}" type="datetimeFigureOut">
              <a:rPr kumimoji="1" lang="ja-JP" altLang="en-US" smtClean="0"/>
              <a:t>2020/9/10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30DF1FA-2879-4CB1-9630-E4043495BA91}" type="slidenum">
              <a:rPr kumimoji="1" lang="ja-JP" altLang="en-US" smtClean="0"/>
              <a:t>‹#›</a:t>
            </a:fld>
            <a:endParaRPr kumimoji="1" lang="ja-JP" altLang="en-US"/>
          </a:p>
        </p:txBody>
      </p:sp>
    </p:spTree>
    <p:extLst>
      <p:ext uri="{BB962C8B-B14F-4D97-AF65-F5344CB8AC3E}">
        <p14:creationId xmlns:p14="http://schemas.microsoft.com/office/powerpoint/2010/main" val="36599683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5E6D212-DAD6-4231-BD10-6DFDF831D5C7}" type="datetimeFigureOut">
              <a:rPr kumimoji="1" lang="ja-JP" altLang="en-US" smtClean="0"/>
              <a:t>2020/9/10</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30DF1FA-2879-4CB1-9630-E4043495BA91}" type="slidenum">
              <a:rPr kumimoji="1" lang="ja-JP" altLang="en-US" smtClean="0"/>
              <a:t>‹#›</a:t>
            </a:fld>
            <a:endParaRPr kumimoji="1" lang="ja-JP" altLang="en-US"/>
          </a:p>
        </p:txBody>
      </p:sp>
    </p:spTree>
    <p:extLst>
      <p:ext uri="{BB962C8B-B14F-4D97-AF65-F5344CB8AC3E}">
        <p14:creationId xmlns:p14="http://schemas.microsoft.com/office/powerpoint/2010/main" val="311950596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1"/>
          <p:cNvSpPr txBox="1">
            <a:spLocks/>
          </p:cNvSpPr>
          <p:nvPr/>
        </p:nvSpPr>
        <p:spPr bwMode="auto">
          <a:xfrm>
            <a:off x="0" y="1700808"/>
            <a:ext cx="9143999" cy="2160240"/>
          </a:xfrm>
          <a:prstGeom prst="rect">
            <a:avLst/>
          </a:prstGeom>
          <a:gradFill rotWithShape="1">
            <a:gsLst>
              <a:gs pos="0">
                <a:srgbClr val="00B050"/>
              </a:gs>
              <a:gs pos="80000">
                <a:srgbClr val="00B050"/>
              </a:gs>
              <a:gs pos="100000">
                <a:srgbClr val="00B050"/>
              </a:gs>
            </a:gsLst>
            <a:lin ang="54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rmAutofit/>
          </a:bodyPr>
          <a:lstStyle>
            <a:lvl1pPr algn="ctr" rtl="0" fontAlgn="base">
              <a:spcBef>
                <a:spcPct val="0"/>
              </a:spcBef>
              <a:spcAft>
                <a:spcPct val="0"/>
              </a:spcAft>
              <a:defRPr kumimoji="1" sz="4400" kern="1200">
                <a:solidFill>
                  <a:schemeClr val="lt1"/>
                </a:solidFill>
                <a:latin typeface="+mn-lt"/>
                <a:ea typeface="+mn-ea"/>
                <a:cs typeface="+mn-cs"/>
              </a:defRPr>
            </a:lvl1pPr>
            <a:lvl2pPr algn="ctr" rtl="0" fontAlgn="base">
              <a:spcBef>
                <a:spcPct val="0"/>
              </a:spcBef>
              <a:spcAft>
                <a:spcPct val="0"/>
              </a:spcAft>
              <a:defRPr kumimoji="1" sz="4400">
                <a:solidFill>
                  <a:schemeClr val="lt1"/>
                </a:solidFill>
                <a:latin typeface="+mn-lt"/>
                <a:ea typeface="+mn-ea"/>
                <a:cs typeface="+mn-cs"/>
              </a:defRPr>
            </a:lvl2pPr>
            <a:lvl3pPr algn="ctr" rtl="0" fontAlgn="base">
              <a:spcBef>
                <a:spcPct val="0"/>
              </a:spcBef>
              <a:spcAft>
                <a:spcPct val="0"/>
              </a:spcAft>
              <a:defRPr kumimoji="1" sz="4400">
                <a:solidFill>
                  <a:schemeClr val="lt1"/>
                </a:solidFill>
                <a:latin typeface="+mn-lt"/>
                <a:ea typeface="+mn-ea"/>
                <a:cs typeface="+mn-cs"/>
              </a:defRPr>
            </a:lvl3pPr>
            <a:lvl4pPr algn="ctr" rtl="0" fontAlgn="base">
              <a:spcBef>
                <a:spcPct val="0"/>
              </a:spcBef>
              <a:spcAft>
                <a:spcPct val="0"/>
              </a:spcAft>
              <a:defRPr kumimoji="1" sz="4400">
                <a:solidFill>
                  <a:schemeClr val="lt1"/>
                </a:solidFill>
                <a:latin typeface="+mn-lt"/>
                <a:ea typeface="+mn-ea"/>
                <a:cs typeface="+mn-cs"/>
              </a:defRPr>
            </a:lvl4pPr>
            <a:lvl5pPr algn="ctr" rtl="0" fontAlgn="base">
              <a:spcBef>
                <a:spcPct val="0"/>
              </a:spcBef>
              <a:spcAft>
                <a:spcPct val="0"/>
              </a:spcAft>
              <a:defRPr kumimoji="1" sz="4400">
                <a:solidFill>
                  <a:schemeClr val="lt1"/>
                </a:solidFill>
                <a:latin typeface="+mn-lt"/>
                <a:ea typeface="+mn-ea"/>
                <a:cs typeface="+mn-cs"/>
              </a:defRPr>
            </a:lvl5pPr>
            <a:lvl6pPr marL="457200" algn="ctr" rtl="0" fontAlgn="base">
              <a:spcBef>
                <a:spcPct val="0"/>
              </a:spcBef>
              <a:spcAft>
                <a:spcPct val="0"/>
              </a:spcAft>
              <a:defRPr kumimoji="1" sz="4400">
                <a:solidFill>
                  <a:schemeClr val="lt1"/>
                </a:solidFill>
                <a:latin typeface="+mn-lt"/>
                <a:ea typeface="+mn-ea"/>
                <a:cs typeface="+mn-cs"/>
              </a:defRPr>
            </a:lvl6pPr>
            <a:lvl7pPr marL="914400" algn="ctr" rtl="0" fontAlgn="base">
              <a:spcBef>
                <a:spcPct val="0"/>
              </a:spcBef>
              <a:spcAft>
                <a:spcPct val="0"/>
              </a:spcAft>
              <a:defRPr kumimoji="1" sz="4400">
                <a:solidFill>
                  <a:schemeClr val="lt1"/>
                </a:solidFill>
                <a:latin typeface="+mn-lt"/>
                <a:ea typeface="+mn-ea"/>
                <a:cs typeface="+mn-cs"/>
              </a:defRPr>
            </a:lvl7pPr>
            <a:lvl8pPr marL="1371600" algn="ctr" rtl="0" fontAlgn="base">
              <a:spcBef>
                <a:spcPct val="0"/>
              </a:spcBef>
              <a:spcAft>
                <a:spcPct val="0"/>
              </a:spcAft>
              <a:defRPr kumimoji="1" sz="4400">
                <a:solidFill>
                  <a:schemeClr val="lt1"/>
                </a:solidFill>
                <a:latin typeface="+mn-lt"/>
                <a:ea typeface="+mn-ea"/>
                <a:cs typeface="+mn-cs"/>
              </a:defRPr>
            </a:lvl8pPr>
            <a:lvl9pPr marL="1828800" algn="ctr" rtl="0" fontAlgn="base">
              <a:spcBef>
                <a:spcPct val="0"/>
              </a:spcBef>
              <a:spcAft>
                <a:spcPct val="0"/>
              </a:spcAft>
              <a:defRPr kumimoji="1" sz="4400">
                <a:solidFill>
                  <a:schemeClr val="lt1"/>
                </a:solidFill>
                <a:latin typeface="+mn-lt"/>
                <a:ea typeface="+mn-ea"/>
                <a:cs typeface="+mn-cs"/>
              </a:defRPr>
            </a:lvl9pPr>
          </a:lstStyle>
          <a:p>
            <a:pPr lvl="0" defTabSz="914400" fontAlgn="auto">
              <a:spcAft>
                <a:spcPts val="0"/>
              </a:spcAft>
              <a:defRPr/>
            </a:pPr>
            <a:r>
              <a:rPr lang="ja-JP" altLang="en-US" sz="3600" b="1" dirty="0">
                <a:solidFill>
                  <a:sysClr val="window" lastClr="FFFFFF"/>
                </a:solidFill>
                <a:latin typeface="Meiryo UI" panose="020B0604030504040204" pitchFamily="50" charset="-128"/>
                <a:ea typeface="Meiryo UI" panose="020B0604030504040204" pitchFamily="50" charset="-128"/>
              </a:rPr>
              <a:t>前回の審議会における委員の主な</a:t>
            </a:r>
            <a:r>
              <a:rPr lang="ja-JP" altLang="en-US" sz="3600" b="1" dirty="0" smtClean="0">
                <a:solidFill>
                  <a:sysClr val="window" lastClr="FFFFFF"/>
                </a:solidFill>
                <a:latin typeface="Meiryo UI" panose="020B0604030504040204" pitchFamily="50" charset="-128"/>
                <a:ea typeface="Meiryo UI" panose="020B0604030504040204" pitchFamily="50" charset="-128"/>
              </a:rPr>
              <a:t>意見</a:t>
            </a:r>
            <a:endParaRPr kumimoji="1" lang="ja-JP" altLang="en-US" sz="3600" b="1" i="0" u="none" strike="noStrike" kern="1200" cap="none" spc="0" normalizeH="0" baseline="0" noProof="0" dirty="0">
              <a:solidFill>
                <a:sysClr val="window" lastClr="FFFFFF"/>
              </a:solidFill>
              <a:effectLst/>
              <a:uLnTx/>
              <a:uFillTx/>
              <a:latin typeface="Meiryo UI" panose="020B0604030504040204" pitchFamily="50" charset="-128"/>
              <a:ea typeface="Meiryo UI" panose="020B0604030504040204" pitchFamily="50" charset="-128"/>
            </a:endParaRPr>
          </a:p>
        </p:txBody>
      </p:sp>
      <p:sp>
        <p:nvSpPr>
          <p:cNvPr id="9" name="サブタイトル 2"/>
          <p:cNvSpPr txBox="1">
            <a:spLocks/>
          </p:cNvSpPr>
          <p:nvPr/>
        </p:nvSpPr>
        <p:spPr bwMode="auto">
          <a:xfrm>
            <a:off x="2411760" y="5445224"/>
            <a:ext cx="4320480" cy="954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eaLnBrk="1" fontAlgn="base" latinLnBrk="0" hangingPunct="1">
              <a:lnSpc>
                <a:spcPct val="100000"/>
              </a:lnSpc>
              <a:spcAft>
                <a:spcPct val="0"/>
              </a:spcAft>
              <a:buClrTx/>
              <a:buSzTx/>
              <a:buFont typeface="Arial" panose="020B0604020202020204" pitchFamily="34" charset="0"/>
              <a:buNone/>
              <a:tabLst/>
              <a:defRPr/>
            </a:pPr>
            <a:r>
              <a:rPr kumimoji="1" lang="en-US" altLang="ja-JP" sz="2800" i="0" u="none" strike="noStrike" kern="0" cap="none" spc="0" normalizeH="0" baseline="0" noProof="0" dirty="0" smtClean="0">
                <a:effectLst/>
                <a:uLnTx/>
                <a:uFillTx/>
                <a:latin typeface="Meiryo UI" panose="020B0604030504040204" pitchFamily="50" charset="-128"/>
                <a:ea typeface="Meiryo UI" panose="020B0604030504040204" pitchFamily="50" charset="-128"/>
              </a:rPr>
              <a:t>2020</a:t>
            </a:r>
            <a:r>
              <a:rPr kumimoji="1" lang="ja-JP" altLang="en-US" sz="2800" i="0" u="none" strike="noStrike" kern="0" cap="none" spc="0" normalizeH="0" baseline="0" noProof="0" dirty="0" smtClean="0">
                <a:effectLst/>
                <a:uLnTx/>
                <a:uFillTx/>
                <a:latin typeface="Meiryo UI" panose="020B0604030504040204" pitchFamily="50" charset="-128"/>
                <a:ea typeface="Meiryo UI" panose="020B0604030504040204" pitchFamily="50" charset="-128"/>
              </a:rPr>
              <a:t>年</a:t>
            </a:r>
            <a:r>
              <a:rPr lang="en-US" altLang="ja-JP" sz="2800" kern="0" dirty="0" smtClean="0">
                <a:latin typeface="Meiryo UI" panose="020B0604030504040204" pitchFamily="50" charset="-128"/>
                <a:ea typeface="Meiryo UI" panose="020B0604030504040204" pitchFamily="50" charset="-128"/>
              </a:rPr>
              <a:t>9</a:t>
            </a:r>
            <a:r>
              <a:rPr kumimoji="1" lang="ja-JP" altLang="en-US" sz="2800" i="0" u="none" strike="noStrike" kern="0" cap="none" spc="0" normalizeH="0" baseline="0" noProof="0" dirty="0" smtClean="0">
                <a:effectLst/>
                <a:uLnTx/>
                <a:uFillTx/>
                <a:latin typeface="Meiryo UI" panose="020B0604030504040204" pitchFamily="50" charset="-128"/>
                <a:ea typeface="Meiryo UI" panose="020B0604030504040204" pitchFamily="50" charset="-128"/>
              </a:rPr>
              <a:t>月</a:t>
            </a:r>
            <a:r>
              <a:rPr kumimoji="1" lang="en-US" altLang="ja-JP" sz="2800" i="0" u="none" strike="noStrike" kern="0" cap="none" spc="0" normalizeH="0" baseline="0" noProof="0" dirty="0" smtClean="0">
                <a:effectLst/>
                <a:uLnTx/>
                <a:uFillTx/>
                <a:latin typeface="Meiryo UI" panose="020B0604030504040204" pitchFamily="50" charset="-128"/>
                <a:ea typeface="Meiryo UI" panose="020B0604030504040204" pitchFamily="50" charset="-128"/>
              </a:rPr>
              <a:t>14</a:t>
            </a:r>
            <a:r>
              <a:rPr kumimoji="1" lang="ja-JP" altLang="en-US" sz="2800" i="0" u="none" strike="noStrike" kern="0" cap="none" spc="0" normalizeH="0" baseline="0" noProof="0" dirty="0" smtClean="0">
                <a:effectLst/>
                <a:uLnTx/>
                <a:uFillTx/>
                <a:latin typeface="Meiryo UI" panose="020B0604030504040204" pitchFamily="50" charset="-128"/>
                <a:ea typeface="Meiryo UI" panose="020B0604030504040204" pitchFamily="50" charset="-128"/>
              </a:rPr>
              <a:t>日</a:t>
            </a:r>
            <a:endParaRPr lang="en-US" altLang="ja-JP" sz="2800" kern="0" noProof="0" dirty="0" smtClean="0">
              <a:latin typeface="Meiryo UI" panose="020B0604030504040204" pitchFamily="50" charset="-128"/>
              <a:ea typeface="Meiryo UI" panose="020B0604030504040204" pitchFamily="50" charset="-128"/>
            </a:endParaRPr>
          </a:p>
          <a:p>
            <a:pPr marL="0" marR="0" lvl="0" indent="0" algn="ctr" defTabSz="914400" eaLnBrk="1" fontAlgn="base" latinLnBrk="0" hangingPunct="1">
              <a:lnSpc>
                <a:spcPct val="100000"/>
              </a:lnSpc>
              <a:spcAft>
                <a:spcPct val="0"/>
              </a:spcAft>
              <a:buClrTx/>
              <a:buSzTx/>
              <a:buFont typeface="Arial" panose="020B0604020202020204" pitchFamily="34" charset="0"/>
              <a:buNone/>
              <a:tabLst/>
              <a:defRPr/>
            </a:pPr>
            <a:endParaRPr lang="ja-JP" altLang="en-US" sz="2800" kern="0" dirty="0" smtClean="0">
              <a:latin typeface="Meiryo UI" panose="020B0604030504040204" pitchFamily="50" charset="-128"/>
              <a:ea typeface="Meiryo UI" panose="020B0604030504040204" pitchFamily="50" charset="-128"/>
            </a:endParaRPr>
          </a:p>
        </p:txBody>
      </p:sp>
      <p:sp>
        <p:nvSpPr>
          <p:cNvPr id="10" name="サブタイトル 2"/>
          <p:cNvSpPr txBox="1">
            <a:spLocks/>
          </p:cNvSpPr>
          <p:nvPr/>
        </p:nvSpPr>
        <p:spPr bwMode="auto">
          <a:xfrm>
            <a:off x="7452320" y="116632"/>
            <a:ext cx="1584176" cy="400110"/>
          </a:xfrm>
          <a:prstGeom prst="rect">
            <a:avLst/>
          </a:prstGeom>
          <a:noFill/>
          <a:ln w="190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eaLnBrk="1" fontAlgn="base" latinLnBrk="0" hangingPunct="1">
              <a:lnSpc>
                <a:spcPct val="100000"/>
              </a:lnSpc>
              <a:spcBef>
                <a:spcPct val="20000"/>
              </a:spcBef>
              <a:spcAft>
                <a:spcPct val="0"/>
              </a:spcAft>
              <a:buClrTx/>
              <a:buSzTx/>
              <a:buFont typeface="Arial" panose="020B0604020202020204" pitchFamily="34" charset="0"/>
              <a:buNone/>
              <a:tabLst/>
              <a:defRPr/>
            </a:pPr>
            <a:r>
              <a:rPr lang="ja-JP" altLang="en-US" sz="2000" kern="0" dirty="0" smtClean="0">
                <a:ln w="19050">
                  <a:noFill/>
                </a:ln>
                <a:latin typeface="Meiryo UI" panose="020B0604030504040204" pitchFamily="50" charset="-128"/>
                <a:ea typeface="Meiryo UI" panose="020B0604030504040204" pitchFamily="50" charset="-128"/>
              </a:rPr>
              <a:t>資料１</a:t>
            </a:r>
            <a:endParaRPr kumimoji="1" lang="ja-JP" altLang="en-US" sz="2000" i="0" u="none" strike="noStrike" kern="0" cap="none" spc="0" normalizeH="0" baseline="0" noProof="0" dirty="0" smtClean="0">
              <a:ln w="19050">
                <a:noFill/>
              </a:ln>
              <a:effectLst/>
              <a:uLnTx/>
              <a:uFillTx/>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77006322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p:cNvSpPr txBox="1">
            <a:spLocks/>
          </p:cNvSpPr>
          <p:nvPr/>
        </p:nvSpPr>
        <p:spPr bwMode="auto">
          <a:xfrm>
            <a:off x="0" y="0"/>
            <a:ext cx="9143999" cy="692696"/>
          </a:xfrm>
          <a:prstGeom prst="rect">
            <a:avLst/>
          </a:prstGeom>
          <a:gradFill rotWithShape="1">
            <a:gsLst>
              <a:gs pos="0">
                <a:srgbClr val="00B050"/>
              </a:gs>
              <a:gs pos="80000">
                <a:srgbClr val="00B050"/>
              </a:gs>
              <a:gs pos="100000">
                <a:srgbClr val="00B050"/>
              </a:gs>
            </a:gsLst>
            <a:lin ang="54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rmAutofit/>
          </a:bodyPr>
          <a:lstStyle>
            <a:lvl1pPr algn="ctr" rtl="0" fontAlgn="base">
              <a:spcBef>
                <a:spcPct val="0"/>
              </a:spcBef>
              <a:spcAft>
                <a:spcPct val="0"/>
              </a:spcAft>
              <a:defRPr kumimoji="1" sz="4400" kern="1200">
                <a:solidFill>
                  <a:schemeClr val="lt1"/>
                </a:solidFill>
                <a:latin typeface="+mn-lt"/>
                <a:ea typeface="+mn-ea"/>
                <a:cs typeface="+mn-cs"/>
              </a:defRPr>
            </a:lvl1pPr>
            <a:lvl2pPr algn="ctr" rtl="0" fontAlgn="base">
              <a:spcBef>
                <a:spcPct val="0"/>
              </a:spcBef>
              <a:spcAft>
                <a:spcPct val="0"/>
              </a:spcAft>
              <a:defRPr kumimoji="1" sz="4400">
                <a:solidFill>
                  <a:schemeClr val="lt1"/>
                </a:solidFill>
                <a:latin typeface="+mn-lt"/>
                <a:ea typeface="+mn-ea"/>
                <a:cs typeface="+mn-cs"/>
              </a:defRPr>
            </a:lvl2pPr>
            <a:lvl3pPr algn="ctr" rtl="0" fontAlgn="base">
              <a:spcBef>
                <a:spcPct val="0"/>
              </a:spcBef>
              <a:spcAft>
                <a:spcPct val="0"/>
              </a:spcAft>
              <a:defRPr kumimoji="1" sz="4400">
                <a:solidFill>
                  <a:schemeClr val="lt1"/>
                </a:solidFill>
                <a:latin typeface="+mn-lt"/>
                <a:ea typeface="+mn-ea"/>
                <a:cs typeface="+mn-cs"/>
              </a:defRPr>
            </a:lvl3pPr>
            <a:lvl4pPr algn="ctr" rtl="0" fontAlgn="base">
              <a:spcBef>
                <a:spcPct val="0"/>
              </a:spcBef>
              <a:spcAft>
                <a:spcPct val="0"/>
              </a:spcAft>
              <a:defRPr kumimoji="1" sz="4400">
                <a:solidFill>
                  <a:schemeClr val="lt1"/>
                </a:solidFill>
                <a:latin typeface="+mn-lt"/>
                <a:ea typeface="+mn-ea"/>
                <a:cs typeface="+mn-cs"/>
              </a:defRPr>
            </a:lvl4pPr>
            <a:lvl5pPr algn="ctr" rtl="0" fontAlgn="base">
              <a:spcBef>
                <a:spcPct val="0"/>
              </a:spcBef>
              <a:spcAft>
                <a:spcPct val="0"/>
              </a:spcAft>
              <a:defRPr kumimoji="1" sz="4400">
                <a:solidFill>
                  <a:schemeClr val="lt1"/>
                </a:solidFill>
                <a:latin typeface="+mn-lt"/>
                <a:ea typeface="+mn-ea"/>
                <a:cs typeface="+mn-cs"/>
              </a:defRPr>
            </a:lvl5pPr>
            <a:lvl6pPr marL="457200" algn="ctr" rtl="0" fontAlgn="base">
              <a:spcBef>
                <a:spcPct val="0"/>
              </a:spcBef>
              <a:spcAft>
                <a:spcPct val="0"/>
              </a:spcAft>
              <a:defRPr kumimoji="1" sz="4400">
                <a:solidFill>
                  <a:schemeClr val="lt1"/>
                </a:solidFill>
                <a:latin typeface="+mn-lt"/>
                <a:ea typeface="+mn-ea"/>
                <a:cs typeface="+mn-cs"/>
              </a:defRPr>
            </a:lvl6pPr>
            <a:lvl7pPr marL="914400" algn="ctr" rtl="0" fontAlgn="base">
              <a:spcBef>
                <a:spcPct val="0"/>
              </a:spcBef>
              <a:spcAft>
                <a:spcPct val="0"/>
              </a:spcAft>
              <a:defRPr kumimoji="1" sz="4400">
                <a:solidFill>
                  <a:schemeClr val="lt1"/>
                </a:solidFill>
                <a:latin typeface="+mn-lt"/>
                <a:ea typeface="+mn-ea"/>
                <a:cs typeface="+mn-cs"/>
              </a:defRPr>
            </a:lvl7pPr>
            <a:lvl8pPr marL="1371600" algn="ctr" rtl="0" fontAlgn="base">
              <a:spcBef>
                <a:spcPct val="0"/>
              </a:spcBef>
              <a:spcAft>
                <a:spcPct val="0"/>
              </a:spcAft>
              <a:defRPr kumimoji="1" sz="4400">
                <a:solidFill>
                  <a:schemeClr val="lt1"/>
                </a:solidFill>
                <a:latin typeface="+mn-lt"/>
                <a:ea typeface="+mn-ea"/>
                <a:cs typeface="+mn-cs"/>
              </a:defRPr>
            </a:lvl8pPr>
            <a:lvl9pPr marL="1828800" algn="ctr" rtl="0" fontAlgn="base">
              <a:spcBef>
                <a:spcPct val="0"/>
              </a:spcBef>
              <a:spcAft>
                <a:spcPct val="0"/>
              </a:spcAft>
              <a:defRPr kumimoji="1" sz="4400">
                <a:solidFill>
                  <a:schemeClr val="lt1"/>
                </a:solidFill>
                <a:latin typeface="+mn-lt"/>
                <a:ea typeface="+mn-ea"/>
                <a:cs typeface="+mn-cs"/>
              </a:defRPr>
            </a:lvl9pPr>
          </a:lstStyle>
          <a:p>
            <a:pPr lvl="0" algn="l" defTabSz="914400" fontAlgn="auto">
              <a:spcAft>
                <a:spcPts val="0"/>
              </a:spcAft>
              <a:defRPr/>
            </a:pPr>
            <a:r>
              <a:rPr lang="ja-JP" altLang="en-US" sz="3200" b="1" dirty="0">
                <a:solidFill>
                  <a:sysClr val="window" lastClr="FFFFFF"/>
                </a:solidFill>
                <a:latin typeface="Meiryo UI" panose="020B0604030504040204" pitchFamily="50" charset="-128"/>
                <a:ea typeface="Meiryo UI" panose="020B0604030504040204" pitchFamily="50" charset="-128"/>
              </a:rPr>
              <a:t>１</a:t>
            </a:r>
            <a:r>
              <a:rPr lang="ja-JP" altLang="en-US" sz="3200" b="1" dirty="0" smtClean="0">
                <a:solidFill>
                  <a:sysClr val="window" lastClr="FFFFFF"/>
                </a:solidFill>
                <a:latin typeface="Meiryo UI" panose="020B0604030504040204" pitchFamily="50" charset="-128"/>
                <a:ea typeface="Meiryo UI" panose="020B0604030504040204" pitchFamily="50" charset="-128"/>
              </a:rPr>
              <a:t>．「新た</a:t>
            </a:r>
            <a:r>
              <a:rPr lang="ja-JP" altLang="en-US" sz="3200" b="1" dirty="0">
                <a:solidFill>
                  <a:sysClr val="window" lastClr="FFFFFF"/>
                </a:solidFill>
                <a:latin typeface="Meiryo UI" panose="020B0604030504040204" pitchFamily="50" charset="-128"/>
                <a:ea typeface="Meiryo UI" panose="020B0604030504040204" pitchFamily="50" charset="-128"/>
              </a:rPr>
              <a:t>なエネルギー</a:t>
            </a:r>
            <a:r>
              <a:rPr lang="ja-JP" altLang="en-US" sz="3200" b="1" dirty="0" smtClean="0">
                <a:solidFill>
                  <a:sysClr val="window" lastClr="FFFFFF"/>
                </a:solidFill>
                <a:latin typeface="Meiryo UI" panose="020B0604030504040204" pitchFamily="50" charset="-128"/>
                <a:ea typeface="Meiryo UI" panose="020B0604030504040204" pitchFamily="50" charset="-128"/>
              </a:rPr>
              <a:t>社会」のイメージに</a:t>
            </a:r>
            <a:r>
              <a:rPr lang="ja-JP" altLang="en-US" sz="3200" b="1" dirty="0">
                <a:solidFill>
                  <a:sysClr val="window" lastClr="FFFFFF"/>
                </a:solidFill>
                <a:latin typeface="Meiryo UI" panose="020B0604030504040204" pitchFamily="50" charset="-128"/>
                <a:ea typeface="Meiryo UI" panose="020B0604030504040204" pitchFamily="50" charset="-128"/>
              </a:rPr>
              <a:t>ついて</a:t>
            </a:r>
            <a:endParaRPr kumimoji="1" lang="ja-JP" altLang="en-US" sz="3200" b="1" i="0" u="none" strike="noStrike" kern="1200" cap="none" spc="0" normalizeH="0" baseline="0" noProof="0" dirty="0">
              <a:ln>
                <a:noFill/>
              </a:ln>
              <a:solidFill>
                <a:sysClr val="window" lastClr="FFFFFF"/>
              </a:solidFill>
              <a:effectLst/>
              <a:uLnTx/>
              <a:uFillTx/>
              <a:latin typeface="Meiryo UI" panose="020B0604030504040204" pitchFamily="50" charset="-128"/>
              <a:ea typeface="Meiryo UI" panose="020B0604030504040204" pitchFamily="50" charset="-128"/>
            </a:endParaRPr>
          </a:p>
        </p:txBody>
      </p:sp>
      <p:sp>
        <p:nvSpPr>
          <p:cNvPr id="6" name="角丸四角形 5"/>
          <p:cNvSpPr/>
          <p:nvPr/>
        </p:nvSpPr>
        <p:spPr>
          <a:xfrm>
            <a:off x="107504" y="836712"/>
            <a:ext cx="8928992" cy="2083066"/>
          </a:xfrm>
          <a:prstGeom prst="roundRect">
            <a:avLst>
              <a:gd name="adj" fmla="val 0"/>
            </a:avLst>
          </a:prstGeom>
          <a:solidFill>
            <a:schemeClr val="bg1"/>
          </a:solidFill>
          <a:ln w="19050">
            <a:solidFill>
              <a:schemeClr val="accent6"/>
            </a:solidFill>
            <a:prstDash val="solid"/>
          </a:ln>
          <a:effectLst>
            <a:outerShdw blurRad="50800" dist="38100" dir="2100000" algn="tl" rotWithShape="0">
              <a:schemeClr val="bg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36000" numCol="1" spcCol="0" rtlCol="0" fromWordArt="0" anchor="t" anchorCtr="0" forceAA="0" compatLnSpc="1">
            <a:prstTxWarp prst="textNoShape">
              <a:avLst/>
            </a:prstTxWarp>
            <a:spAutoFit/>
          </a:bodyPr>
          <a:lstStyle/>
          <a:p>
            <a:pPr lvl="0" algn="just">
              <a:spcAft>
                <a:spcPts val="600"/>
              </a:spcAft>
            </a:pPr>
            <a:r>
              <a:rPr lang="en-US" altLang="ja-JP" sz="2000" b="1"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2000" b="1"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「新た</a:t>
            </a:r>
            <a:r>
              <a:rPr lang="ja-JP" altLang="en-US" sz="2000" b="1"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なエネルギー</a:t>
            </a:r>
            <a:r>
              <a:rPr lang="ja-JP" altLang="en-US" sz="2000" b="1"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社会」のイメージ</a:t>
            </a:r>
            <a:r>
              <a:rPr lang="en-US" altLang="ja-JP" sz="2000" b="1"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p>
          <a:p>
            <a:pPr marL="342900" lvl="0" indent="-342900" algn="just">
              <a:spcAft>
                <a:spcPts val="600"/>
              </a:spcAft>
              <a:buFont typeface="Meiryo UI" panose="020B0604030504040204" pitchFamily="50" charset="-128"/>
              <a:buChar char="○"/>
            </a:pPr>
            <a:r>
              <a:rPr lang="ja-JP" altLang="en-US" sz="20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再生可能エネルギーが大量に増えていく中で、需要サイドも柔軟性を持って再生可能エネルギーを利用しやすい状況を作っていくべきであり、</a:t>
            </a:r>
            <a:r>
              <a:rPr lang="ja-JP" altLang="en-US" sz="2000" b="1" u="sng"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望ましいスマートな建築物についてもイメージを描いていくことが必要</a:t>
            </a:r>
            <a:r>
              <a:rPr lang="ja-JP" altLang="en-US" sz="20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2000" kern="100"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pPr marL="342900" lvl="0" indent="-342900" algn="just">
              <a:spcAft>
                <a:spcPts val="600"/>
              </a:spcAft>
              <a:buFont typeface="Meiryo UI" panose="020B0604030504040204" pitchFamily="50" charset="-128"/>
              <a:buChar char="○"/>
            </a:pPr>
            <a:r>
              <a:rPr lang="ja-JP" altLang="en-US" sz="20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「エネルギー関連産業を振興」という部分についても、必ずしも狭い意味での「エネルギー関連産業」ではないことを理解してもらえるように記載すべき。</a:t>
            </a:r>
            <a:endParaRPr lang="en-US" altLang="ja-JP" sz="2000" kern="1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9" name="円/楕円 30"/>
          <p:cNvSpPr/>
          <p:nvPr/>
        </p:nvSpPr>
        <p:spPr>
          <a:xfrm>
            <a:off x="8604447" y="104141"/>
            <a:ext cx="485799" cy="484413"/>
          </a:xfrm>
          <a:prstGeom prst="ellipse">
            <a:avLst/>
          </a:prstGeom>
          <a:solidFill>
            <a:schemeClr val="bg1"/>
          </a:solidFill>
          <a:ln w="19050">
            <a:solidFill>
              <a:schemeClr val="accent6">
                <a:lumMod val="50000"/>
              </a:schemeClr>
            </a:solidFill>
          </a:ln>
        </p:spPr>
        <p:style>
          <a:lnRef idx="0">
            <a:schemeClr val="accent6"/>
          </a:lnRef>
          <a:fillRef idx="3">
            <a:schemeClr val="accent6"/>
          </a:fillRef>
          <a:effectRef idx="3">
            <a:schemeClr val="accent6"/>
          </a:effectRef>
          <a:fontRef idx="minor">
            <a:schemeClr val="lt1"/>
          </a:fontRef>
        </p:style>
        <p:txBody>
          <a:bodyPr wrap="square" lIns="0" tIns="0" rIns="0" bIns="0" rtlCol="0" anchor="ctr"/>
          <a:lstStyle/>
          <a:p>
            <a:pPr algn="ctr"/>
            <a:fld id="{9439D75A-5D0D-4091-BA6B-B620B8DC6492}" type="slidenum">
              <a:rPr lang="ja-JP" altLang="en-US" sz="1600" b="1" smtClean="0">
                <a:solidFill>
                  <a:schemeClr val="accent6">
                    <a:lumMod val="50000"/>
                  </a:schemeClr>
                </a:solidFill>
                <a:latin typeface="Meiryo UI" panose="020B0604030504040204" pitchFamily="50" charset="-128"/>
                <a:ea typeface="Meiryo UI" panose="020B0604030504040204" pitchFamily="50" charset="-128"/>
              </a:rPr>
              <a:t>1</a:t>
            </a:fld>
            <a:endParaRPr lang="en-US" altLang="ja-JP" sz="1600" b="1" dirty="0" smtClean="0">
              <a:solidFill>
                <a:schemeClr val="accent6">
                  <a:lumMod val="50000"/>
                </a:schemeClr>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28284567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p:cNvSpPr txBox="1">
            <a:spLocks/>
          </p:cNvSpPr>
          <p:nvPr/>
        </p:nvSpPr>
        <p:spPr bwMode="auto">
          <a:xfrm>
            <a:off x="0" y="0"/>
            <a:ext cx="9143999" cy="692696"/>
          </a:xfrm>
          <a:prstGeom prst="rect">
            <a:avLst/>
          </a:prstGeom>
          <a:gradFill rotWithShape="1">
            <a:gsLst>
              <a:gs pos="0">
                <a:srgbClr val="00B050"/>
              </a:gs>
              <a:gs pos="80000">
                <a:srgbClr val="00B050"/>
              </a:gs>
              <a:gs pos="100000">
                <a:srgbClr val="00B050"/>
              </a:gs>
            </a:gsLst>
            <a:lin ang="54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rmAutofit/>
          </a:bodyPr>
          <a:lstStyle>
            <a:lvl1pPr algn="ctr" rtl="0" fontAlgn="base">
              <a:spcBef>
                <a:spcPct val="0"/>
              </a:spcBef>
              <a:spcAft>
                <a:spcPct val="0"/>
              </a:spcAft>
              <a:defRPr kumimoji="1" sz="4400" kern="1200">
                <a:solidFill>
                  <a:schemeClr val="lt1"/>
                </a:solidFill>
                <a:latin typeface="+mn-lt"/>
                <a:ea typeface="+mn-ea"/>
                <a:cs typeface="+mn-cs"/>
              </a:defRPr>
            </a:lvl1pPr>
            <a:lvl2pPr algn="ctr" rtl="0" fontAlgn="base">
              <a:spcBef>
                <a:spcPct val="0"/>
              </a:spcBef>
              <a:spcAft>
                <a:spcPct val="0"/>
              </a:spcAft>
              <a:defRPr kumimoji="1" sz="4400">
                <a:solidFill>
                  <a:schemeClr val="lt1"/>
                </a:solidFill>
                <a:latin typeface="+mn-lt"/>
                <a:ea typeface="+mn-ea"/>
                <a:cs typeface="+mn-cs"/>
              </a:defRPr>
            </a:lvl2pPr>
            <a:lvl3pPr algn="ctr" rtl="0" fontAlgn="base">
              <a:spcBef>
                <a:spcPct val="0"/>
              </a:spcBef>
              <a:spcAft>
                <a:spcPct val="0"/>
              </a:spcAft>
              <a:defRPr kumimoji="1" sz="4400">
                <a:solidFill>
                  <a:schemeClr val="lt1"/>
                </a:solidFill>
                <a:latin typeface="+mn-lt"/>
                <a:ea typeface="+mn-ea"/>
                <a:cs typeface="+mn-cs"/>
              </a:defRPr>
            </a:lvl3pPr>
            <a:lvl4pPr algn="ctr" rtl="0" fontAlgn="base">
              <a:spcBef>
                <a:spcPct val="0"/>
              </a:spcBef>
              <a:spcAft>
                <a:spcPct val="0"/>
              </a:spcAft>
              <a:defRPr kumimoji="1" sz="4400">
                <a:solidFill>
                  <a:schemeClr val="lt1"/>
                </a:solidFill>
                <a:latin typeface="+mn-lt"/>
                <a:ea typeface="+mn-ea"/>
                <a:cs typeface="+mn-cs"/>
              </a:defRPr>
            </a:lvl4pPr>
            <a:lvl5pPr algn="ctr" rtl="0" fontAlgn="base">
              <a:spcBef>
                <a:spcPct val="0"/>
              </a:spcBef>
              <a:spcAft>
                <a:spcPct val="0"/>
              </a:spcAft>
              <a:defRPr kumimoji="1" sz="4400">
                <a:solidFill>
                  <a:schemeClr val="lt1"/>
                </a:solidFill>
                <a:latin typeface="+mn-lt"/>
                <a:ea typeface="+mn-ea"/>
                <a:cs typeface="+mn-cs"/>
              </a:defRPr>
            </a:lvl5pPr>
            <a:lvl6pPr marL="457200" algn="ctr" rtl="0" fontAlgn="base">
              <a:spcBef>
                <a:spcPct val="0"/>
              </a:spcBef>
              <a:spcAft>
                <a:spcPct val="0"/>
              </a:spcAft>
              <a:defRPr kumimoji="1" sz="4400">
                <a:solidFill>
                  <a:schemeClr val="lt1"/>
                </a:solidFill>
                <a:latin typeface="+mn-lt"/>
                <a:ea typeface="+mn-ea"/>
                <a:cs typeface="+mn-cs"/>
              </a:defRPr>
            </a:lvl6pPr>
            <a:lvl7pPr marL="914400" algn="ctr" rtl="0" fontAlgn="base">
              <a:spcBef>
                <a:spcPct val="0"/>
              </a:spcBef>
              <a:spcAft>
                <a:spcPct val="0"/>
              </a:spcAft>
              <a:defRPr kumimoji="1" sz="4400">
                <a:solidFill>
                  <a:schemeClr val="lt1"/>
                </a:solidFill>
                <a:latin typeface="+mn-lt"/>
                <a:ea typeface="+mn-ea"/>
                <a:cs typeface="+mn-cs"/>
              </a:defRPr>
            </a:lvl7pPr>
            <a:lvl8pPr marL="1371600" algn="ctr" rtl="0" fontAlgn="base">
              <a:spcBef>
                <a:spcPct val="0"/>
              </a:spcBef>
              <a:spcAft>
                <a:spcPct val="0"/>
              </a:spcAft>
              <a:defRPr kumimoji="1" sz="4400">
                <a:solidFill>
                  <a:schemeClr val="lt1"/>
                </a:solidFill>
                <a:latin typeface="+mn-lt"/>
                <a:ea typeface="+mn-ea"/>
                <a:cs typeface="+mn-cs"/>
              </a:defRPr>
            </a:lvl8pPr>
            <a:lvl9pPr marL="1828800" algn="ctr" rtl="0" fontAlgn="base">
              <a:spcBef>
                <a:spcPct val="0"/>
              </a:spcBef>
              <a:spcAft>
                <a:spcPct val="0"/>
              </a:spcAft>
              <a:defRPr kumimoji="1" sz="4400">
                <a:solidFill>
                  <a:schemeClr val="lt1"/>
                </a:solidFill>
                <a:latin typeface="+mn-lt"/>
                <a:ea typeface="+mn-ea"/>
                <a:cs typeface="+mn-cs"/>
              </a:defRPr>
            </a:lvl9pPr>
          </a:lstStyle>
          <a:p>
            <a:pPr lvl="0" algn="l" defTabSz="914400" fontAlgn="auto">
              <a:spcAft>
                <a:spcPts val="0"/>
              </a:spcAft>
              <a:defRPr/>
            </a:pPr>
            <a:r>
              <a:rPr lang="ja-JP" altLang="en-US" sz="3200" b="1" dirty="0" smtClean="0">
                <a:solidFill>
                  <a:sysClr val="window" lastClr="FFFFFF"/>
                </a:solidFill>
                <a:latin typeface="Meiryo UI" panose="020B0604030504040204" pitchFamily="50" charset="-128"/>
                <a:ea typeface="Meiryo UI" panose="020B0604030504040204" pitchFamily="50" charset="-128"/>
              </a:rPr>
              <a:t>２．今後の取組みの方向性と対策の観点について</a:t>
            </a:r>
            <a:endParaRPr kumimoji="1" lang="ja-JP" altLang="en-US" sz="3200" b="1" i="0" u="none" strike="noStrike" kern="1200" cap="none" spc="0" normalizeH="0" baseline="0" noProof="0" dirty="0">
              <a:solidFill>
                <a:sysClr val="window" lastClr="FFFFFF"/>
              </a:solidFill>
              <a:effectLst/>
              <a:uLnTx/>
              <a:uFillTx/>
              <a:latin typeface="Meiryo UI" panose="020B0604030504040204" pitchFamily="50" charset="-128"/>
              <a:ea typeface="Meiryo UI" panose="020B0604030504040204" pitchFamily="50" charset="-128"/>
            </a:endParaRPr>
          </a:p>
        </p:txBody>
      </p:sp>
      <p:sp>
        <p:nvSpPr>
          <p:cNvPr id="6" name="角丸四角形 5"/>
          <p:cNvSpPr/>
          <p:nvPr/>
        </p:nvSpPr>
        <p:spPr>
          <a:xfrm>
            <a:off x="107504" y="836712"/>
            <a:ext cx="8928992" cy="5083887"/>
          </a:xfrm>
          <a:prstGeom prst="roundRect">
            <a:avLst>
              <a:gd name="adj" fmla="val 0"/>
            </a:avLst>
          </a:prstGeom>
          <a:solidFill>
            <a:schemeClr val="bg1"/>
          </a:solidFill>
          <a:ln w="19050">
            <a:solidFill>
              <a:schemeClr val="accent6"/>
            </a:solidFill>
            <a:prstDash val="solid"/>
          </a:ln>
          <a:effectLst>
            <a:outerShdw blurRad="50800" dist="38100" dir="2100000" algn="tl" rotWithShape="0">
              <a:schemeClr val="bg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36000" numCol="1" spcCol="0" rtlCol="0" fromWordArt="0" anchor="t" anchorCtr="0" forceAA="0" compatLnSpc="1">
            <a:prstTxWarp prst="textNoShape">
              <a:avLst/>
            </a:prstTxWarp>
            <a:spAutoFit/>
          </a:bodyPr>
          <a:lstStyle/>
          <a:p>
            <a:pPr lvl="0" algn="just">
              <a:spcAft>
                <a:spcPts val="600"/>
              </a:spcAft>
            </a:pPr>
            <a:r>
              <a:rPr lang="en-US" altLang="ja-JP" sz="2000" b="1" kern="100" dirty="0" smtClean="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2000" b="1" kern="100" dirty="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再生可能エネルギーの普及拡大</a:t>
            </a:r>
            <a:r>
              <a:rPr lang="en-US" altLang="ja-JP" sz="2000" b="1" kern="100" dirty="0" smtClean="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2000" b="1" kern="100" dirty="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342900" indent="-342900" algn="just">
              <a:spcAft>
                <a:spcPts val="600"/>
              </a:spcAft>
              <a:buFont typeface="Meiryo UI" panose="020B0604030504040204" pitchFamily="50" charset="-128"/>
              <a:buChar char="○"/>
            </a:pPr>
            <a:r>
              <a:rPr lang="ja-JP" altLang="en-US" sz="2000" b="1" u="sng" kern="100" dirty="0" smtClean="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府域</a:t>
            </a:r>
            <a:r>
              <a:rPr lang="ja-JP" altLang="en-US" sz="2000" b="1" u="sng" kern="100" dirty="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だけで再生可能エネルギーの電力を発電するというのはなかなか難しい</a:t>
            </a:r>
            <a:r>
              <a:rPr lang="ja-JP" altLang="en-US" sz="2000" kern="100" dirty="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ので、</a:t>
            </a:r>
            <a:r>
              <a:rPr lang="ja-JP" altLang="en-US" sz="2000" b="1" u="sng" kern="100" dirty="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広域的に連携して消費のほうから再生可能エネルギーを増やしていくことをやるべき</a:t>
            </a:r>
            <a:r>
              <a:rPr lang="ja-JP" altLang="en-US" sz="2000" kern="100" dirty="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ではないか</a:t>
            </a:r>
            <a:r>
              <a:rPr lang="ja-JP" altLang="en-US" sz="2000" kern="100" dirty="0" smtClean="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2000" kern="100" dirty="0">
              <a:ln w="19050">
                <a:noFill/>
              </a:ln>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pPr marL="342900" indent="-342900" algn="just">
              <a:spcAft>
                <a:spcPts val="600"/>
              </a:spcAft>
              <a:buFont typeface="Meiryo UI" panose="020B0604030504040204" pitchFamily="50" charset="-128"/>
              <a:buChar char="○"/>
            </a:pPr>
            <a:r>
              <a:rPr lang="ja-JP" altLang="en-US" sz="2000" kern="100" dirty="0" smtClean="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再生</a:t>
            </a:r>
            <a:r>
              <a:rPr lang="ja-JP" altLang="en-US" sz="2000" kern="100" dirty="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可能エネルギーの普及拡大については、これから各主体の自主性が非常に求められてくる部分であり、</a:t>
            </a:r>
            <a:r>
              <a:rPr lang="ja-JP" altLang="en-US" sz="2000" b="1" u="sng" kern="100" dirty="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個人や事業者による色々な取組みの模索を幅広く応援していくことが必要になってくる</a:t>
            </a:r>
            <a:r>
              <a:rPr lang="ja-JP" altLang="en-US" sz="2000" kern="100" dirty="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のではないか</a:t>
            </a:r>
            <a:r>
              <a:rPr lang="ja-JP" altLang="en-US" sz="2000" kern="100" dirty="0" smtClean="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2000" kern="100" dirty="0" smtClean="0">
              <a:ln w="19050">
                <a:noFill/>
              </a:ln>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pPr lvl="0" algn="just">
              <a:spcAft>
                <a:spcPts val="600"/>
              </a:spcAft>
            </a:pPr>
            <a:r>
              <a:rPr lang="en-US" altLang="ja-JP" sz="2000" b="1" kern="100" dirty="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2000" b="1" kern="100" dirty="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エネルギー効率の向上</a:t>
            </a:r>
            <a:r>
              <a:rPr lang="en-US" altLang="ja-JP" sz="2000" b="1" kern="100" dirty="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p>
          <a:p>
            <a:pPr marL="342900" lvl="0" indent="-342900" algn="just">
              <a:spcAft>
                <a:spcPts val="600"/>
              </a:spcAft>
              <a:buFont typeface="Meiryo UI" panose="020B0604030504040204" pitchFamily="50" charset="-128"/>
              <a:buChar char="○"/>
            </a:pPr>
            <a:r>
              <a:rPr lang="ja-JP" altLang="en-US" sz="2000" kern="100" dirty="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新築住宅の一部をターゲットにするのではなく、</a:t>
            </a:r>
            <a:r>
              <a:rPr lang="ja-JP" altLang="en-US" sz="2000" b="1" u="sng" kern="100" dirty="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新築住宅全体あるいは既存住宅をターゲットにして、もっと幅広く汎用化できるような対策の底上げも必要になってくる</a:t>
            </a:r>
            <a:r>
              <a:rPr lang="ja-JP" altLang="en-US" sz="2000" kern="100" dirty="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のではないか</a:t>
            </a:r>
            <a:r>
              <a:rPr lang="ja-JP" altLang="en-US" sz="2000" kern="100" dirty="0" smtClean="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2000" kern="100" dirty="0">
              <a:ln w="19050">
                <a:noFill/>
              </a:ln>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pPr marL="342900" lvl="0" indent="-342900" algn="just">
              <a:spcAft>
                <a:spcPts val="600"/>
              </a:spcAft>
              <a:buFont typeface="Meiryo UI" panose="020B0604030504040204" pitchFamily="50" charset="-128"/>
              <a:buChar char="○"/>
            </a:pPr>
            <a:r>
              <a:rPr lang="ja-JP" altLang="en-US" sz="2000" b="1" u="sng" kern="100" dirty="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行動科学等の活用は非常に重要</a:t>
            </a:r>
            <a:r>
              <a:rPr lang="ja-JP" altLang="en-US" sz="2000" kern="100" dirty="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。今の選択が中長期的に大きく影響してくるので、また、他の人の選択によって人が選択を変えるということも知られているので、</a:t>
            </a:r>
            <a:r>
              <a:rPr lang="ja-JP" altLang="en-US" sz="2000" b="1" u="sng" kern="100" dirty="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まさに今ここで行う選択を省エネルギーの方向に誘導していくための実験等に引き続き注力して取り組んでほしい</a:t>
            </a:r>
            <a:r>
              <a:rPr lang="ja-JP" altLang="en-US" sz="2000" kern="100" dirty="0" smtClean="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2000" kern="100" dirty="0">
              <a:ln w="19050">
                <a:noFill/>
              </a:ln>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9" name="円/楕円 30"/>
          <p:cNvSpPr/>
          <p:nvPr/>
        </p:nvSpPr>
        <p:spPr>
          <a:xfrm>
            <a:off x="8604447" y="104141"/>
            <a:ext cx="485799" cy="484413"/>
          </a:xfrm>
          <a:prstGeom prst="ellipse">
            <a:avLst/>
          </a:prstGeom>
          <a:solidFill>
            <a:schemeClr val="bg1"/>
          </a:solidFill>
          <a:ln w="19050">
            <a:solidFill>
              <a:schemeClr val="accent6">
                <a:lumMod val="50000"/>
              </a:schemeClr>
            </a:solidFill>
          </a:ln>
        </p:spPr>
        <p:style>
          <a:lnRef idx="0">
            <a:schemeClr val="accent6"/>
          </a:lnRef>
          <a:fillRef idx="3">
            <a:schemeClr val="accent6"/>
          </a:fillRef>
          <a:effectRef idx="3">
            <a:schemeClr val="accent6"/>
          </a:effectRef>
          <a:fontRef idx="minor">
            <a:schemeClr val="lt1"/>
          </a:fontRef>
        </p:style>
        <p:txBody>
          <a:bodyPr wrap="square" lIns="0" tIns="0" rIns="0" bIns="0" rtlCol="0" anchor="ctr"/>
          <a:lstStyle/>
          <a:p>
            <a:pPr algn="ctr"/>
            <a:fld id="{9439D75A-5D0D-4091-BA6B-B620B8DC6492}" type="slidenum">
              <a:rPr lang="ja-JP" altLang="en-US" sz="1600" b="1" smtClean="0">
                <a:solidFill>
                  <a:schemeClr val="accent6">
                    <a:lumMod val="50000"/>
                  </a:schemeClr>
                </a:solidFill>
                <a:latin typeface="Meiryo UI" panose="020B0604030504040204" pitchFamily="50" charset="-128"/>
                <a:ea typeface="Meiryo UI" panose="020B0604030504040204" pitchFamily="50" charset="-128"/>
              </a:rPr>
              <a:t>2</a:t>
            </a:fld>
            <a:endParaRPr lang="en-US" altLang="ja-JP" sz="1600" b="1" dirty="0" smtClean="0">
              <a:solidFill>
                <a:schemeClr val="accent6">
                  <a:lumMod val="50000"/>
                </a:schemeClr>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91384993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p:cNvSpPr txBox="1">
            <a:spLocks/>
          </p:cNvSpPr>
          <p:nvPr/>
        </p:nvSpPr>
        <p:spPr bwMode="auto">
          <a:xfrm>
            <a:off x="0" y="0"/>
            <a:ext cx="9143999" cy="692696"/>
          </a:xfrm>
          <a:prstGeom prst="rect">
            <a:avLst/>
          </a:prstGeom>
          <a:gradFill rotWithShape="1">
            <a:gsLst>
              <a:gs pos="0">
                <a:srgbClr val="00B050"/>
              </a:gs>
              <a:gs pos="80000">
                <a:srgbClr val="00B050"/>
              </a:gs>
              <a:gs pos="100000">
                <a:srgbClr val="00B050"/>
              </a:gs>
            </a:gsLst>
            <a:lin ang="54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rmAutofit/>
          </a:bodyPr>
          <a:lstStyle>
            <a:lvl1pPr algn="ctr" rtl="0" fontAlgn="base">
              <a:spcBef>
                <a:spcPct val="0"/>
              </a:spcBef>
              <a:spcAft>
                <a:spcPct val="0"/>
              </a:spcAft>
              <a:defRPr kumimoji="1" sz="4400" kern="1200">
                <a:solidFill>
                  <a:schemeClr val="lt1"/>
                </a:solidFill>
                <a:latin typeface="+mn-lt"/>
                <a:ea typeface="+mn-ea"/>
                <a:cs typeface="+mn-cs"/>
              </a:defRPr>
            </a:lvl1pPr>
            <a:lvl2pPr algn="ctr" rtl="0" fontAlgn="base">
              <a:spcBef>
                <a:spcPct val="0"/>
              </a:spcBef>
              <a:spcAft>
                <a:spcPct val="0"/>
              </a:spcAft>
              <a:defRPr kumimoji="1" sz="4400">
                <a:solidFill>
                  <a:schemeClr val="lt1"/>
                </a:solidFill>
                <a:latin typeface="+mn-lt"/>
                <a:ea typeface="+mn-ea"/>
                <a:cs typeface="+mn-cs"/>
              </a:defRPr>
            </a:lvl2pPr>
            <a:lvl3pPr algn="ctr" rtl="0" fontAlgn="base">
              <a:spcBef>
                <a:spcPct val="0"/>
              </a:spcBef>
              <a:spcAft>
                <a:spcPct val="0"/>
              </a:spcAft>
              <a:defRPr kumimoji="1" sz="4400">
                <a:solidFill>
                  <a:schemeClr val="lt1"/>
                </a:solidFill>
                <a:latin typeface="+mn-lt"/>
                <a:ea typeface="+mn-ea"/>
                <a:cs typeface="+mn-cs"/>
              </a:defRPr>
            </a:lvl3pPr>
            <a:lvl4pPr algn="ctr" rtl="0" fontAlgn="base">
              <a:spcBef>
                <a:spcPct val="0"/>
              </a:spcBef>
              <a:spcAft>
                <a:spcPct val="0"/>
              </a:spcAft>
              <a:defRPr kumimoji="1" sz="4400">
                <a:solidFill>
                  <a:schemeClr val="lt1"/>
                </a:solidFill>
                <a:latin typeface="+mn-lt"/>
                <a:ea typeface="+mn-ea"/>
                <a:cs typeface="+mn-cs"/>
              </a:defRPr>
            </a:lvl4pPr>
            <a:lvl5pPr algn="ctr" rtl="0" fontAlgn="base">
              <a:spcBef>
                <a:spcPct val="0"/>
              </a:spcBef>
              <a:spcAft>
                <a:spcPct val="0"/>
              </a:spcAft>
              <a:defRPr kumimoji="1" sz="4400">
                <a:solidFill>
                  <a:schemeClr val="lt1"/>
                </a:solidFill>
                <a:latin typeface="+mn-lt"/>
                <a:ea typeface="+mn-ea"/>
                <a:cs typeface="+mn-cs"/>
              </a:defRPr>
            </a:lvl5pPr>
            <a:lvl6pPr marL="457200" algn="ctr" rtl="0" fontAlgn="base">
              <a:spcBef>
                <a:spcPct val="0"/>
              </a:spcBef>
              <a:spcAft>
                <a:spcPct val="0"/>
              </a:spcAft>
              <a:defRPr kumimoji="1" sz="4400">
                <a:solidFill>
                  <a:schemeClr val="lt1"/>
                </a:solidFill>
                <a:latin typeface="+mn-lt"/>
                <a:ea typeface="+mn-ea"/>
                <a:cs typeface="+mn-cs"/>
              </a:defRPr>
            </a:lvl6pPr>
            <a:lvl7pPr marL="914400" algn="ctr" rtl="0" fontAlgn="base">
              <a:spcBef>
                <a:spcPct val="0"/>
              </a:spcBef>
              <a:spcAft>
                <a:spcPct val="0"/>
              </a:spcAft>
              <a:defRPr kumimoji="1" sz="4400">
                <a:solidFill>
                  <a:schemeClr val="lt1"/>
                </a:solidFill>
                <a:latin typeface="+mn-lt"/>
                <a:ea typeface="+mn-ea"/>
                <a:cs typeface="+mn-cs"/>
              </a:defRPr>
            </a:lvl7pPr>
            <a:lvl8pPr marL="1371600" algn="ctr" rtl="0" fontAlgn="base">
              <a:spcBef>
                <a:spcPct val="0"/>
              </a:spcBef>
              <a:spcAft>
                <a:spcPct val="0"/>
              </a:spcAft>
              <a:defRPr kumimoji="1" sz="4400">
                <a:solidFill>
                  <a:schemeClr val="lt1"/>
                </a:solidFill>
                <a:latin typeface="+mn-lt"/>
                <a:ea typeface="+mn-ea"/>
                <a:cs typeface="+mn-cs"/>
              </a:defRPr>
            </a:lvl8pPr>
            <a:lvl9pPr marL="1828800" algn="ctr" rtl="0" fontAlgn="base">
              <a:spcBef>
                <a:spcPct val="0"/>
              </a:spcBef>
              <a:spcAft>
                <a:spcPct val="0"/>
              </a:spcAft>
              <a:defRPr kumimoji="1" sz="4400">
                <a:solidFill>
                  <a:schemeClr val="lt1"/>
                </a:solidFill>
                <a:latin typeface="+mn-lt"/>
                <a:ea typeface="+mn-ea"/>
                <a:cs typeface="+mn-cs"/>
              </a:defRPr>
            </a:lvl9pPr>
          </a:lstStyle>
          <a:p>
            <a:pPr lvl="0" algn="l" defTabSz="914400" fontAlgn="auto">
              <a:spcAft>
                <a:spcPts val="0"/>
              </a:spcAft>
              <a:defRPr/>
            </a:pPr>
            <a:r>
              <a:rPr lang="ja-JP" altLang="en-US" sz="3200" b="1" dirty="0">
                <a:solidFill>
                  <a:sysClr val="window" lastClr="FFFFFF"/>
                </a:solidFill>
                <a:latin typeface="Meiryo UI" panose="020B0604030504040204" pitchFamily="50" charset="-128"/>
                <a:ea typeface="Meiryo UI" panose="020B0604030504040204" pitchFamily="50" charset="-128"/>
              </a:rPr>
              <a:t>２．今後の取組みの方向性と対策の観点について</a:t>
            </a:r>
          </a:p>
        </p:txBody>
      </p:sp>
      <p:sp>
        <p:nvSpPr>
          <p:cNvPr id="6" name="角丸四角形 5"/>
          <p:cNvSpPr/>
          <p:nvPr/>
        </p:nvSpPr>
        <p:spPr>
          <a:xfrm>
            <a:off x="107504" y="836712"/>
            <a:ext cx="8928992" cy="5006943"/>
          </a:xfrm>
          <a:prstGeom prst="roundRect">
            <a:avLst>
              <a:gd name="adj" fmla="val 0"/>
            </a:avLst>
          </a:prstGeom>
          <a:solidFill>
            <a:schemeClr val="bg1"/>
          </a:solidFill>
          <a:ln w="19050">
            <a:solidFill>
              <a:schemeClr val="accent6"/>
            </a:solidFill>
            <a:prstDash val="solid"/>
          </a:ln>
          <a:effectLst>
            <a:outerShdw blurRad="50800" dist="38100" dir="2100000" algn="tl" rotWithShape="0">
              <a:schemeClr val="bg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36000" numCol="1" spcCol="0" rtlCol="0" fromWordArt="0" anchor="t" anchorCtr="0" forceAA="0" compatLnSpc="1">
            <a:prstTxWarp prst="textNoShape">
              <a:avLst/>
            </a:prstTxWarp>
            <a:spAutoFit/>
          </a:bodyPr>
          <a:lstStyle/>
          <a:p>
            <a:pPr lvl="0" algn="just">
              <a:spcAft>
                <a:spcPts val="600"/>
              </a:spcAft>
            </a:pPr>
            <a:r>
              <a:rPr lang="en-US" altLang="ja-JP" sz="2000" b="1" kern="100" dirty="0" smtClean="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2000" b="1" kern="100" dirty="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エネルギー関連産業の振興とあらゆる企業の持続的成長</a:t>
            </a:r>
            <a:r>
              <a:rPr lang="en-US" altLang="ja-JP" sz="2000" b="1" kern="100" dirty="0" smtClean="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p>
          <a:p>
            <a:pPr marL="342900" indent="-342900" algn="just">
              <a:spcAft>
                <a:spcPts val="600"/>
              </a:spcAft>
              <a:buFont typeface="Meiryo UI" panose="020B0604030504040204" pitchFamily="50" charset="-128"/>
              <a:buChar char="○"/>
            </a:pPr>
            <a:r>
              <a:rPr lang="ja-JP" altLang="en-US" sz="2000" b="1" u="sng" kern="100" dirty="0" smtClean="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再生</a:t>
            </a:r>
            <a:r>
              <a:rPr lang="ja-JP" altLang="en-US" sz="2000" b="1" u="sng" kern="100" dirty="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可能エネルギーを中心に社会を支えていくことが望ましいという認識を高めていく中で、自分たちできっかけを作りながら、身近なものとして色々工夫してもらうという流れが必要</a:t>
            </a:r>
            <a:r>
              <a:rPr lang="ja-JP" altLang="en-US" sz="2000" kern="100" dirty="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ではないか。特に大阪は昔から事業が盛んなので、エネルギー関連産業の振興のところは、業種を限定するのではなく、全てのところが進めていくということをもう少し記載してもいいのではないか</a:t>
            </a:r>
            <a:r>
              <a:rPr lang="ja-JP" altLang="en-US" sz="2000" kern="100" dirty="0" smtClean="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2000" kern="100" dirty="0">
              <a:ln w="19050">
                <a:noFill/>
              </a:ln>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pPr marL="342900" indent="-342900" algn="just">
              <a:spcAft>
                <a:spcPts val="600"/>
              </a:spcAft>
              <a:buFont typeface="Meiryo UI" panose="020B0604030504040204" pitchFamily="50" charset="-128"/>
              <a:buChar char="○"/>
            </a:pPr>
            <a:r>
              <a:rPr lang="ja-JP" altLang="en-US" sz="2000" b="1" u="sng" kern="100" dirty="0" smtClean="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大阪</a:t>
            </a:r>
            <a:r>
              <a:rPr lang="ja-JP" altLang="en-US" sz="2000" b="1" u="sng" kern="100" dirty="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は先進的な企業を頼りにできるし、あるいは、エネルギーの戦略や計画を進めること自身がそのような企業を後押しして、結果的に大阪の産業競争力を強くするという状況がある</a:t>
            </a:r>
            <a:r>
              <a:rPr lang="ja-JP" altLang="en-US" sz="2000" kern="100" dirty="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と思う</a:t>
            </a:r>
            <a:r>
              <a:rPr lang="ja-JP" altLang="en-US" sz="2000" kern="100" dirty="0" smtClean="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2000" kern="100" dirty="0">
              <a:ln w="19050">
                <a:noFill/>
              </a:ln>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pPr marL="342900" indent="-342900" algn="just">
              <a:spcAft>
                <a:spcPts val="600"/>
              </a:spcAft>
              <a:buFont typeface="Meiryo UI" panose="020B0604030504040204" pitchFamily="50" charset="-128"/>
              <a:buChar char="○"/>
            </a:pPr>
            <a:r>
              <a:rPr lang="ja-JP" altLang="en-US" sz="2000" b="1" u="sng" kern="100" dirty="0" smtClean="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先進的</a:t>
            </a:r>
            <a:r>
              <a:rPr lang="ja-JP" altLang="en-US" sz="2000" b="1" u="sng" kern="100" dirty="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な取組みはモデルとしていいが、一方で、広い裾野をどうしていくのかというところが重要</a:t>
            </a:r>
            <a:r>
              <a:rPr lang="ja-JP" altLang="en-US" sz="2000" kern="100" dirty="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そのためには府民の意識を上げていかないといけない。意識だけ上げようと思ってもなかなか無理なので、経済がよくなって所得が上がって、若い人が新しく新陳代謝がある中で大阪に居着かなければ、大きな投資ができないと思う。</a:t>
            </a:r>
            <a:r>
              <a:rPr lang="ja-JP" altLang="en-US" sz="2000" b="1" u="sng" kern="100" dirty="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経済を活性化するところと意識を高めるところの大きないい循環をどう作っていくのかというところが重要</a:t>
            </a:r>
            <a:r>
              <a:rPr lang="ja-JP" altLang="en-US" sz="2000" kern="100" dirty="0" smtClean="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2000" kern="100" dirty="0">
              <a:ln w="19050">
                <a:noFill/>
              </a:ln>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9" name="円/楕円 30"/>
          <p:cNvSpPr/>
          <p:nvPr/>
        </p:nvSpPr>
        <p:spPr>
          <a:xfrm>
            <a:off x="8604447" y="104141"/>
            <a:ext cx="485799" cy="484413"/>
          </a:xfrm>
          <a:prstGeom prst="ellipse">
            <a:avLst/>
          </a:prstGeom>
          <a:solidFill>
            <a:schemeClr val="bg1"/>
          </a:solidFill>
          <a:ln w="19050">
            <a:solidFill>
              <a:schemeClr val="accent6">
                <a:lumMod val="50000"/>
              </a:schemeClr>
            </a:solidFill>
          </a:ln>
        </p:spPr>
        <p:style>
          <a:lnRef idx="0">
            <a:schemeClr val="accent6"/>
          </a:lnRef>
          <a:fillRef idx="3">
            <a:schemeClr val="accent6"/>
          </a:fillRef>
          <a:effectRef idx="3">
            <a:schemeClr val="accent6"/>
          </a:effectRef>
          <a:fontRef idx="minor">
            <a:schemeClr val="lt1"/>
          </a:fontRef>
        </p:style>
        <p:txBody>
          <a:bodyPr wrap="square" lIns="0" tIns="0" rIns="0" bIns="0" rtlCol="0" anchor="ctr"/>
          <a:lstStyle/>
          <a:p>
            <a:pPr algn="ctr"/>
            <a:fld id="{9439D75A-5D0D-4091-BA6B-B620B8DC6492}" type="slidenum">
              <a:rPr lang="ja-JP" altLang="en-US" sz="1600" b="1" smtClean="0">
                <a:solidFill>
                  <a:schemeClr val="accent6">
                    <a:lumMod val="50000"/>
                  </a:schemeClr>
                </a:solidFill>
                <a:latin typeface="Meiryo UI" panose="020B0604030504040204" pitchFamily="50" charset="-128"/>
                <a:ea typeface="Meiryo UI" panose="020B0604030504040204" pitchFamily="50" charset="-128"/>
              </a:rPr>
              <a:t>3</a:t>
            </a:fld>
            <a:endParaRPr lang="en-US" altLang="ja-JP" sz="1600" b="1" dirty="0" smtClean="0">
              <a:solidFill>
                <a:schemeClr val="accent6">
                  <a:lumMod val="50000"/>
                </a:schemeClr>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79099041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p:cNvSpPr txBox="1">
            <a:spLocks/>
          </p:cNvSpPr>
          <p:nvPr/>
        </p:nvSpPr>
        <p:spPr bwMode="auto">
          <a:xfrm>
            <a:off x="0" y="0"/>
            <a:ext cx="9143999" cy="692696"/>
          </a:xfrm>
          <a:prstGeom prst="rect">
            <a:avLst/>
          </a:prstGeom>
          <a:gradFill rotWithShape="1">
            <a:gsLst>
              <a:gs pos="0">
                <a:srgbClr val="00B050"/>
              </a:gs>
              <a:gs pos="80000">
                <a:srgbClr val="00B050"/>
              </a:gs>
              <a:gs pos="100000">
                <a:srgbClr val="00B050"/>
              </a:gs>
            </a:gsLst>
            <a:lin ang="54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rmAutofit/>
          </a:bodyPr>
          <a:lstStyle>
            <a:lvl1pPr algn="ctr" rtl="0" fontAlgn="base">
              <a:spcBef>
                <a:spcPct val="0"/>
              </a:spcBef>
              <a:spcAft>
                <a:spcPct val="0"/>
              </a:spcAft>
              <a:defRPr kumimoji="1" sz="4400" kern="1200">
                <a:solidFill>
                  <a:schemeClr val="lt1"/>
                </a:solidFill>
                <a:latin typeface="+mn-lt"/>
                <a:ea typeface="+mn-ea"/>
                <a:cs typeface="+mn-cs"/>
              </a:defRPr>
            </a:lvl1pPr>
            <a:lvl2pPr algn="ctr" rtl="0" fontAlgn="base">
              <a:spcBef>
                <a:spcPct val="0"/>
              </a:spcBef>
              <a:spcAft>
                <a:spcPct val="0"/>
              </a:spcAft>
              <a:defRPr kumimoji="1" sz="4400">
                <a:solidFill>
                  <a:schemeClr val="lt1"/>
                </a:solidFill>
                <a:latin typeface="+mn-lt"/>
                <a:ea typeface="+mn-ea"/>
                <a:cs typeface="+mn-cs"/>
              </a:defRPr>
            </a:lvl2pPr>
            <a:lvl3pPr algn="ctr" rtl="0" fontAlgn="base">
              <a:spcBef>
                <a:spcPct val="0"/>
              </a:spcBef>
              <a:spcAft>
                <a:spcPct val="0"/>
              </a:spcAft>
              <a:defRPr kumimoji="1" sz="4400">
                <a:solidFill>
                  <a:schemeClr val="lt1"/>
                </a:solidFill>
                <a:latin typeface="+mn-lt"/>
                <a:ea typeface="+mn-ea"/>
                <a:cs typeface="+mn-cs"/>
              </a:defRPr>
            </a:lvl3pPr>
            <a:lvl4pPr algn="ctr" rtl="0" fontAlgn="base">
              <a:spcBef>
                <a:spcPct val="0"/>
              </a:spcBef>
              <a:spcAft>
                <a:spcPct val="0"/>
              </a:spcAft>
              <a:defRPr kumimoji="1" sz="4400">
                <a:solidFill>
                  <a:schemeClr val="lt1"/>
                </a:solidFill>
                <a:latin typeface="+mn-lt"/>
                <a:ea typeface="+mn-ea"/>
                <a:cs typeface="+mn-cs"/>
              </a:defRPr>
            </a:lvl4pPr>
            <a:lvl5pPr algn="ctr" rtl="0" fontAlgn="base">
              <a:spcBef>
                <a:spcPct val="0"/>
              </a:spcBef>
              <a:spcAft>
                <a:spcPct val="0"/>
              </a:spcAft>
              <a:defRPr kumimoji="1" sz="4400">
                <a:solidFill>
                  <a:schemeClr val="lt1"/>
                </a:solidFill>
                <a:latin typeface="+mn-lt"/>
                <a:ea typeface="+mn-ea"/>
                <a:cs typeface="+mn-cs"/>
              </a:defRPr>
            </a:lvl5pPr>
            <a:lvl6pPr marL="457200" algn="ctr" rtl="0" fontAlgn="base">
              <a:spcBef>
                <a:spcPct val="0"/>
              </a:spcBef>
              <a:spcAft>
                <a:spcPct val="0"/>
              </a:spcAft>
              <a:defRPr kumimoji="1" sz="4400">
                <a:solidFill>
                  <a:schemeClr val="lt1"/>
                </a:solidFill>
                <a:latin typeface="+mn-lt"/>
                <a:ea typeface="+mn-ea"/>
                <a:cs typeface="+mn-cs"/>
              </a:defRPr>
            </a:lvl6pPr>
            <a:lvl7pPr marL="914400" algn="ctr" rtl="0" fontAlgn="base">
              <a:spcBef>
                <a:spcPct val="0"/>
              </a:spcBef>
              <a:spcAft>
                <a:spcPct val="0"/>
              </a:spcAft>
              <a:defRPr kumimoji="1" sz="4400">
                <a:solidFill>
                  <a:schemeClr val="lt1"/>
                </a:solidFill>
                <a:latin typeface="+mn-lt"/>
                <a:ea typeface="+mn-ea"/>
                <a:cs typeface="+mn-cs"/>
              </a:defRPr>
            </a:lvl7pPr>
            <a:lvl8pPr marL="1371600" algn="ctr" rtl="0" fontAlgn="base">
              <a:spcBef>
                <a:spcPct val="0"/>
              </a:spcBef>
              <a:spcAft>
                <a:spcPct val="0"/>
              </a:spcAft>
              <a:defRPr kumimoji="1" sz="4400">
                <a:solidFill>
                  <a:schemeClr val="lt1"/>
                </a:solidFill>
                <a:latin typeface="+mn-lt"/>
                <a:ea typeface="+mn-ea"/>
                <a:cs typeface="+mn-cs"/>
              </a:defRPr>
            </a:lvl8pPr>
            <a:lvl9pPr marL="1828800" algn="ctr" rtl="0" fontAlgn="base">
              <a:spcBef>
                <a:spcPct val="0"/>
              </a:spcBef>
              <a:spcAft>
                <a:spcPct val="0"/>
              </a:spcAft>
              <a:defRPr kumimoji="1" sz="4400">
                <a:solidFill>
                  <a:schemeClr val="lt1"/>
                </a:solidFill>
                <a:latin typeface="+mn-lt"/>
                <a:ea typeface="+mn-ea"/>
                <a:cs typeface="+mn-cs"/>
              </a:defRPr>
            </a:lvl9pPr>
          </a:lstStyle>
          <a:p>
            <a:pPr lvl="0" algn="l" defTabSz="914400" fontAlgn="auto">
              <a:spcAft>
                <a:spcPts val="0"/>
              </a:spcAft>
              <a:defRPr/>
            </a:pPr>
            <a:r>
              <a:rPr lang="ja-JP" altLang="en-US" sz="3200" b="1" dirty="0" smtClean="0">
                <a:solidFill>
                  <a:sysClr val="window" lastClr="FFFFFF"/>
                </a:solidFill>
                <a:latin typeface="Meiryo UI" panose="020B0604030504040204" pitchFamily="50" charset="-128"/>
                <a:ea typeface="Meiryo UI" panose="020B0604030504040204" pitchFamily="50" charset="-128"/>
              </a:rPr>
              <a:t>３．目標設定の考え方について</a:t>
            </a:r>
            <a:endParaRPr kumimoji="1" lang="ja-JP" altLang="en-US" sz="3200" b="1" i="0" u="none" strike="noStrike" kern="1200" cap="none" spc="0" normalizeH="0" baseline="0" noProof="0" dirty="0">
              <a:solidFill>
                <a:sysClr val="window" lastClr="FFFFFF"/>
              </a:solidFill>
              <a:effectLst/>
              <a:uLnTx/>
              <a:uFillTx/>
              <a:latin typeface="Meiryo UI" panose="020B0604030504040204" pitchFamily="50" charset="-128"/>
              <a:ea typeface="Meiryo UI" panose="020B0604030504040204" pitchFamily="50" charset="-128"/>
            </a:endParaRPr>
          </a:p>
        </p:txBody>
      </p:sp>
      <p:sp>
        <p:nvSpPr>
          <p:cNvPr id="6" name="角丸四角形 5"/>
          <p:cNvSpPr/>
          <p:nvPr/>
        </p:nvSpPr>
        <p:spPr>
          <a:xfrm>
            <a:off x="107504" y="836712"/>
            <a:ext cx="8928992" cy="4391390"/>
          </a:xfrm>
          <a:prstGeom prst="roundRect">
            <a:avLst>
              <a:gd name="adj" fmla="val 0"/>
            </a:avLst>
          </a:prstGeom>
          <a:solidFill>
            <a:schemeClr val="bg1"/>
          </a:solidFill>
          <a:ln w="19050">
            <a:solidFill>
              <a:schemeClr val="accent6"/>
            </a:solidFill>
            <a:prstDash val="solid"/>
          </a:ln>
          <a:effectLst>
            <a:outerShdw blurRad="50800" dist="38100" dir="2100000" algn="tl" rotWithShape="0">
              <a:schemeClr val="bg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36000" numCol="1" spcCol="0" rtlCol="0" fromWordArt="0" anchor="t" anchorCtr="0" forceAA="0" compatLnSpc="1">
            <a:prstTxWarp prst="textNoShape">
              <a:avLst/>
            </a:prstTxWarp>
            <a:spAutoFit/>
          </a:bodyPr>
          <a:lstStyle/>
          <a:p>
            <a:pPr lvl="0" algn="just">
              <a:spcAft>
                <a:spcPts val="600"/>
              </a:spcAft>
            </a:pPr>
            <a:r>
              <a:rPr lang="en-US" altLang="ja-JP" sz="2000" b="1" kern="100" dirty="0" smtClean="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2000" b="1" kern="100" dirty="0" smtClean="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再エネ利用率</a:t>
            </a:r>
            <a:r>
              <a:rPr lang="en-US" altLang="ja-JP" sz="2000" b="1" kern="100" dirty="0" smtClean="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p>
          <a:p>
            <a:pPr marL="342900" indent="-342900" algn="just">
              <a:spcAft>
                <a:spcPts val="600"/>
              </a:spcAft>
              <a:buFont typeface="Meiryo UI" panose="020B0604030504040204" pitchFamily="50" charset="-128"/>
              <a:buChar char="○"/>
            </a:pPr>
            <a:r>
              <a:rPr lang="ja-JP" altLang="en-US" sz="2000" kern="100" dirty="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再エネ利用率に関する目標について、</a:t>
            </a:r>
            <a:r>
              <a:rPr lang="ja-JP" altLang="en-US" sz="2000" b="1" u="sng" kern="100" dirty="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これから国のエネルギーミックスが見直される動きがあり、また、原発への依存度の低下を掲げている状況で、国のエネルギーミックスと同程度以上という言葉でいいのか</a:t>
            </a:r>
            <a:r>
              <a:rPr lang="ja-JP" altLang="en-US" sz="2000" kern="100" dirty="0" smtClean="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2000" kern="100" dirty="0" smtClean="0">
              <a:ln w="19050">
                <a:noFill/>
              </a:ln>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pPr marL="342900" indent="-342900" algn="just">
              <a:spcAft>
                <a:spcPts val="600"/>
              </a:spcAft>
              <a:buFont typeface="Meiryo UI" panose="020B0604030504040204" pitchFamily="50" charset="-128"/>
              <a:buChar char="○"/>
            </a:pPr>
            <a:r>
              <a:rPr lang="ja-JP" altLang="en-US" sz="2000" kern="100" dirty="0" smtClean="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再生可能エネルギーの</a:t>
            </a:r>
            <a:r>
              <a:rPr lang="en-US" altLang="ja-JP" sz="2000" kern="100" dirty="0" smtClean="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2030</a:t>
            </a:r>
            <a:r>
              <a:rPr lang="ja-JP" altLang="en-US" sz="2000" kern="100" dirty="0" smtClean="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年目標については、国も引き上げるような動きが出てくるのではないかと思うが、</a:t>
            </a:r>
            <a:r>
              <a:rPr lang="ja-JP" altLang="en-US" sz="2000" b="1" u="sng" kern="100" dirty="0" smtClean="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今の時点でなかなか予見はできないので、進行管理の中で、国の動向も踏まえて、目標の妥当性についても確認をしていくということを盛り込むといいのではないか</a:t>
            </a:r>
            <a:r>
              <a:rPr lang="ja-JP" altLang="en-US" sz="2000" kern="100" dirty="0" smtClean="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2000" kern="100" dirty="0" smtClean="0">
              <a:ln w="19050">
                <a:noFill/>
              </a:ln>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pPr algn="just">
              <a:spcAft>
                <a:spcPts val="600"/>
              </a:spcAft>
            </a:pPr>
            <a:r>
              <a:rPr lang="en-US" altLang="ja-JP" sz="2000" b="1" kern="100" dirty="0" smtClean="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2000" b="1" kern="100" dirty="0" smtClean="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ZEB</a:t>
            </a:r>
            <a:r>
              <a:rPr lang="ja-JP" altLang="en-US" sz="2000" b="1" kern="100" dirty="0" smtClean="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2000" b="1" kern="100" dirty="0" smtClean="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ZEH</a:t>
            </a:r>
            <a:r>
              <a:rPr lang="ja-JP" altLang="en-US" sz="2000" b="1" kern="100" dirty="0" smtClean="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に係るサブ指標</a:t>
            </a:r>
            <a:r>
              <a:rPr lang="en-US" altLang="ja-JP" sz="2000" b="1" kern="100" dirty="0" smtClean="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2000" kern="100" dirty="0" smtClean="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342900" indent="-342900" algn="just">
              <a:spcAft>
                <a:spcPts val="600"/>
              </a:spcAft>
              <a:buFont typeface="Meiryo UI" panose="020B0604030504040204" pitchFamily="50" charset="-128"/>
              <a:buChar char="○"/>
            </a:pPr>
            <a:r>
              <a:rPr lang="ja-JP" altLang="en-US" sz="2000" kern="100" dirty="0" smtClean="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国</a:t>
            </a:r>
            <a:r>
              <a:rPr lang="ja-JP" altLang="en-US" sz="2000" kern="100" dirty="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がすでに新築の住宅建築物</a:t>
            </a:r>
            <a:r>
              <a:rPr lang="en-US" altLang="ja-JP" sz="2000" kern="100" dirty="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2030</a:t>
            </a:r>
            <a:r>
              <a:rPr lang="ja-JP" altLang="en-US" sz="2000" kern="100" dirty="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年</a:t>
            </a:r>
            <a:r>
              <a:rPr lang="en-US" altLang="ja-JP" sz="2000" kern="100" dirty="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ZEB</a:t>
            </a:r>
            <a:r>
              <a:rPr lang="ja-JP" altLang="en-US" sz="2000" kern="100" dirty="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2000" kern="100" dirty="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ZEH</a:t>
            </a:r>
            <a:r>
              <a:rPr lang="ja-JP" altLang="en-US" sz="2000" kern="100" dirty="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の実現を掲げており、長期戦略ではストックで既築も含めて</a:t>
            </a:r>
            <a:r>
              <a:rPr lang="en-US" altLang="ja-JP" sz="2000" kern="100" dirty="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2050</a:t>
            </a:r>
            <a:r>
              <a:rPr lang="ja-JP" altLang="en-US" sz="2000" kern="100" dirty="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年に近いできるだけ早いタイミングで</a:t>
            </a:r>
            <a:r>
              <a:rPr lang="en-US" altLang="ja-JP" sz="2000" kern="100" dirty="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ZEB</a:t>
            </a:r>
            <a:r>
              <a:rPr lang="ja-JP" altLang="en-US" sz="2000" kern="100" dirty="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2000" kern="100" dirty="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ZEH</a:t>
            </a:r>
            <a:r>
              <a:rPr lang="ja-JP" altLang="en-US" sz="2000" kern="100" dirty="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と掲げているので、それに整合的な、あるいは少なくともより野心的な目標を建築物分野には持ってもらったほうがいいのではないか</a:t>
            </a:r>
            <a:r>
              <a:rPr lang="ja-JP" altLang="en-US" sz="2000" kern="100" dirty="0" smtClean="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2000" kern="100" dirty="0">
              <a:ln w="19050">
                <a:noFill/>
              </a:ln>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9" name="円/楕円 30"/>
          <p:cNvSpPr/>
          <p:nvPr/>
        </p:nvSpPr>
        <p:spPr>
          <a:xfrm>
            <a:off x="8604447" y="104141"/>
            <a:ext cx="485799" cy="484413"/>
          </a:xfrm>
          <a:prstGeom prst="ellipse">
            <a:avLst/>
          </a:prstGeom>
          <a:solidFill>
            <a:schemeClr val="bg1"/>
          </a:solidFill>
          <a:ln w="19050">
            <a:solidFill>
              <a:schemeClr val="accent6">
                <a:lumMod val="50000"/>
              </a:schemeClr>
            </a:solidFill>
          </a:ln>
        </p:spPr>
        <p:style>
          <a:lnRef idx="0">
            <a:schemeClr val="accent6"/>
          </a:lnRef>
          <a:fillRef idx="3">
            <a:schemeClr val="accent6"/>
          </a:fillRef>
          <a:effectRef idx="3">
            <a:schemeClr val="accent6"/>
          </a:effectRef>
          <a:fontRef idx="minor">
            <a:schemeClr val="lt1"/>
          </a:fontRef>
        </p:style>
        <p:txBody>
          <a:bodyPr wrap="square" lIns="0" tIns="0" rIns="0" bIns="0" rtlCol="0" anchor="ctr"/>
          <a:lstStyle/>
          <a:p>
            <a:pPr algn="ctr"/>
            <a:fld id="{9439D75A-5D0D-4091-BA6B-B620B8DC6492}" type="slidenum">
              <a:rPr lang="ja-JP" altLang="en-US" sz="1600" b="1" smtClean="0">
                <a:solidFill>
                  <a:schemeClr val="accent6">
                    <a:lumMod val="50000"/>
                  </a:schemeClr>
                </a:solidFill>
                <a:latin typeface="Meiryo UI" panose="020B0604030504040204" pitchFamily="50" charset="-128"/>
                <a:ea typeface="Meiryo UI" panose="020B0604030504040204" pitchFamily="50" charset="-128"/>
              </a:rPr>
              <a:t>4</a:t>
            </a:fld>
            <a:endParaRPr lang="en-US" altLang="ja-JP" sz="1600" b="1" dirty="0" smtClean="0">
              <a:solidFill>
                <a:schemeClr val="accent6">
                  <a:lumMod val="50000"/>
                </a:schemeClr>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26323499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p:cNvSpPr txBox="1">
            <a:spLocks/>
          </p:cNvSpPr>
          <p:nvPr/>
        </p:nvSpPr>
        <p:spPr bwMode="auto">
          <a:xfrm>
            <a:off x="0" y="0"/>
            <a:ext cx="9143999" cy="692696"/>
          </a:xfrm>
          <a:prstGeom prst="rect">
            <a:avLst/>
          </a:prstGeom>
          <a:gradFill rotWithShape="1">
            <a:gsLst>
              <a:gs pos="0">
                <a:srgbClr val="00B050"/>
              </a:gs>
              <a:gs pos="80000">
                <a:srgbClr val="00B050"/>
              </a:gs>
              <a:gs pos="100000">
                <a:srgbClr val="00B050"/>
              </a:gs>
            </a:gsLst>
            <a:lin ang="54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rmAutofit/>
          </a:bodyPr>
          <a:lstStyle>
            <a:lvl1pPr algn="ctr" rtl="0" fontAlgn="base">
              <a:spcBef>
                <a:spcPct val="0"/>
              </a:spcBef>
              <a:spcAft>
                <a:spcPct val="0"/>
              </a:spcAft>
              <a:defRPr kumimoji="1" sz="4400" kern="1200">
                <a:solidFill>
                  <a:schemeClr val="lt1"/>
                </a:solidFill>
                <a:latin typeface="+mn-lt"/>
                <a:ea typeface="+mn-ea"/>
                <a:cs typeface="+mn-cs"/>
              </a:defRPr>
            </a:lvl1pPr>
            <a:lvl2pPr algn="ctr" rtl="0" fontAlgn="base">
              <a:spcBef>
                <a:spcPct val="0"/>
              </a:spcBef>
              <a:spcAft>
                <a:spcPct val="0"/>
              </a:spcAft>
              <a:defRPr kumimoji="1" sz="4400">
                <a:solidFill>
                  <a:schemeClr val="lt1"/>
                </a:solidFill>
                <a:latin typeface="+mn-lt"/>
                <a:ea typeface="+mn-ea"/>
                <a:cs typeface="+mn-cs"/>
              </a:defRPr>
            </a:lvl2pPr>
            <a:lvl3pPr algn="ctr" rtl="0" fontAlgn="base">
              <a:spcBef>
                <a:spcPct val="0"/>
              </a:spcBef>
              <a:spcAft>
                <a:spcPct val="0"/>
              </a:spcAft>
              <a:defRPr kumimoji="1" sz="4400">
                <a:solidFill>
                  <a:schemeClr val="lt1"/>
                </a:solidFill>
                <a:latin typeface="+mn-lt"/>
                <a:ea typeface="+mn-ea"/>
                <a:cs typeface="+mn-cs"/>
              </a:defRPr>
            </a:lvl3pPr>
            <a:lvl4pPr algn="ctr" rtl="0" fontAlgn="base">
              <a:spcBef>
                <a:spcPct val="0"/>
              </a:spcBef>
              <a:spcAft>
                <a:spcPct val="0"/>
              </a:spcAft>
              <a:defRPr kumimoji="1" sz="4400">
                <a:solidFill>
                  <a:schemeClr val="lt1"/>
                </a:solidFill>
                <a:latin typeface="+mn-lt"/>
                <a:ea typeface="+mn-ea"/>
                <a:cs typeface="+mn-cs"/>
              </a:defRPr>
            </a:lvl4pPr>
            <a:lvl5pPr algn="ctr" rtl="0" fontAlgn="base">
              <a:spcBef>
                <a:spcPct val="0"/>
              </a:spcBef>
              <a:spcAft>
                <a:spcPct val="0"/>
              </a:spcAft>
              <a:defRPr kumimoji="1" sz="4400">
                <a:solidFill>
                  <a:schemeClr val="lt1"/>
                </a:solidFill>
                <a:latin typeface="+mn-lt"/>
                <a:ea typeface="+mn-ea"/>
                <a:cs typeface="+mn-cs"/>
              </a:defRPr>
            </a:lvl5pPr>
            <a:lvl6pPr marL="457200" algn="ctr" rtl="0" fontAlgn="base">
              <a:spcBef>
                <a:spcPct val="0"/>
              </a:spcBef>
              <a:spcAft>
                <a:spcPct val="0"/>
              </a:spcAft>
              <a:defRPr kumimoji="1" sz="4400">
                <a:solidFill>
                  <a:schemeClr val="lt1"/>
                </a:solidFill>
                <a:latin typeface="+mn-lt"/>
                <a:ea typeface="+mn-ea"/>
                <a:cs typeface="+mn-cs"/>
              </a:defRPr>
            </a:lvl6pPr>
            <a:lvl7pPr marL="914400" algn="ctr" rtl="0" fontAlgn="base">
              <a:spcBef>
                <a:spcPct val="0"/>
              </a:spcBef>
              <a:spcAft>
                <a:spcPct val="0"/>
              </a:spcAft>
              <a:defRPr kumimoji="1" sz="4400">
                <a:solidFill>
                  <a:schemeClr val="lt1"/>
                </a:solidFill>
                <a:latin typeface="+mn-lt"/>
                <a:ea typeface="+mn-ea"/>
                <a:cs typeface="+mn-cs"/>
              </a:defRPr>
            </a:lvl7pPr>
            <a:lvl8pPr marL="1371600" algn="ctr" rtl="0" fontAlgn="base">
              <a:spcBef>
                <a:spcPct val="0"/>
              </a:spcBef>
              <a:spcAft>
                <a:spcPct val="0"/>
              </a:spcAft>
              <a:defRPr kumimoji="1" sz="4400">
                <a:solidFill>
                  <a:schemeClr val="lt1"/>
                </a:solidFill>
                <a:latin typeface="+mn-lt"/>
                <a:ea typeface="+mn-ea"/>
                <a:cs typeface="+mn-cs"/>
              </a:defRPr>
            </a:lvl8pPr>
            <a:lvl9pPr marL="1828800" algn="ctr" rtl="0" fontAlgn="base">
              <a:spcBef>
                <a:spcPct val="0"/>
              </a:spcBef>
              <a:spcAft>
                <a:spcPct val="0"/>
              </a:spcAft>
              <a:defRPr kumimoji="1" sz="4400">
                <a:solidFill>
                  <a:schemeClr val="lt1"/>
                </a:solidFill>
                <a:latin typeface="+mn-lt"/>
                <a:ea typeface="+mn-ea"/>
                <a:cs typeface="+mn-cs"/>
              </a:defRPr>
            </a:lvl9pPr>
          </a:lstStyle>
          <a:p>
            <a:pPr lvl="0" algn="l" defTabSz="914400" fontAlgn="auto">
              <a:spcAft>
                <a:spcPts val="0"/>
              </a:spcAft>
              <a:defRPr/>
            </a:pPr>
            <a:r>
              <a:rPr lang="ja-JP" altLang="en-US" sz="3200" b="1" dirty="0" smtClean="0">
                <a:solidFill>
                  <a:sysClr val="window" lastClr="FFFFFF"/>
                </a:solidFill>
                <a:latin typeface="Meiryo UI" panose="020B0604030504040204" pitchFamily="50" charset="-128"/>
                <a:ea typeface="Meiryo UI" panose="020B0604030504040204" pitchFamily="50" charset="-128"/>
              </a:rPr>
              <a:t>４．進行管理について</a:t>
            </a:r>
            <a:endParaRPr kumimoji="1" lang="ja-JP" altLang="en-US" sz="3200" b="1" i="0" u="none" strike="noStrike" kern="1200" cap="none" spc="0" normalizeH="0" baseline="0" noProof="0" dirty="0">
              <a:solidFill>
                <a:sysClr val="window" lastClr="FFFFFF"/>
              </a:solidFill>
              <a:effectLst/>
              <a:uLnTx/>
              <a:uFillTx/>
              <a:latin typeface="Meiryo UI" panose="020B0604030504040204" pitchFamily="50" charset="-128"/>
              <a:ea typeface="Meiryo UI" panose="020B0604030504040204" pitchFamily="50" charset="-128"/>
            </a:endParaRPr>
          </a:p>
        </p:txBody>
      </p:sp>
      <p:sp>
        <p:nvSpPr>
          <p:cNvPr id="6" name="角丸四角形 5"/>
          <p:cNvSpPr/>
          <p:nvPr/>
        </p:nvSpPr>
        <p:spPr>
          <a:xfrm>
            <a:off x="107504" y="836712"/>
            <a:ext cx="8928992" cy="3006395"/>
          </a:xfrm>
          <a:prstGeom prst="roundRect">
            <a:avLst>
              <a:gd name="adj" fmla="val 0"/>
            </a:avLst>
          </a:prstGeom>
          <a:solidFill>
            <a:schemeClr val="bg1"/>
          </a:solidFill>
          <a:ln w="19050">
            <a:solidFill>
              <a:schemeClr val="accent6"/>
            </a:solidFill>
            <a:prstDash val="solid"/>
          </a:ln>
          <a:effectLst>
            <a:outerShdw blurRad="50800" dist="38100" dir="2100000" algn="tl" rotWithShape="0">
              <a:schemeClr val="bg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36000" numCol="1" spcCol="0" rtlCol="0" fromWordArt="0" anchor="t" anchorCtr="0" forceAA="0" compatLnSpc="1">
            <a:prstTxWarp prst="textNoShape">
              <a:avLst/>
            </a:prstTxWarp>
            <a:spAutoFit/>
          </a:bodyPr>
          <a:lstStyle/>
          <a:p>
            <a:pPr lvl="0" algn="just">
              <a:spcAft>
                <a:spcPts val="600"/>
              </a:spcAft>
            </a:pPr>
            <a:r>
              <a:rPr lang="en-US" altLang="ja-JP" sz="2000" b="1" kern="100" dirty="0" smtClean="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2000" b="1" kern="100" dirty="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次期プランの進行管理</a:t>
            </a:r>
            <a:r>
              <a:rPr lang="en-US" altLang="ja-JP" sz="2000" b="1" kern="100" dirty="0" smtClean="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p>
          <a:p>
            <a:pPr marL="342900" indent="-342900" algn="just">
              <a:spcAft>
                <a:spcPts val="600"/>
              </a:spcAft>
              <a:buFont typeface="Meiryo UI" panose="020B0604030504040204" pitchFamily="50" charset="-128"/>
              <a:buChar char="○"/>
            </a:pPr>
            <a:r>
              <a:rPr lang="ja-JP" altLang="en-US" sz="2000" b="1" u="sng" kern="100" dirty="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進行管理が非常に大事</a:t>
            </a:r>
            <a:r>
              <a:rPr lang="ja-JP" altLang="en-US" sz="2000" kern="100" dirty="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。現状、府内のエネルギー消費量の実態すらしっかりわかっていない状況。</a:t>
            </a:r>
            <a:r>
              <a:rPr lang="ja-JP" altLang="en-US" sz="2000" b="1" u="sng" kern="100" dirty="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進行管理していく上でデータがないというのは大きな問題</a:t>
            </a:r>
            <a:r>
              <a:rPr lang="ja-JP" altLang="en-US" sz="2000" kern="100" dirty="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2000" b="1" u="sng" kern="100" dirty="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今後、エビデンスに基づいた議論を続けていけるよう</a:t>
            </a:r>
            <a:r>
              <a:rPr lang="ja-JP" altLang="en-US" sz="2000" kern="100" dirty="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、ルールづくりやスマートメーターのデータの活用など、</a:t>
            </a:r>
            <a:r>
              <a:rPr lang="ja-JP" altLang="en-US" sz="2000" b="1" u="sng" kern="100" dirty="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進行管理のためのデータ把握に関する議論を行ってほしい</a:t>
            </a:r>
            <a:r>
              <a:rPr lang="ja-JP" altLang="en-US" sz="2000" kern="100" dirty="0" smtClean="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2000" kern="100" dirty="0">
              <a:ln w="19050">
                <a:noFill/>
              </a:ln>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pPr marL="342900" indent="-342900" algn="just">
              <a:spcAft>
                <a:spcPts val="600"/>
              </a:spcAft>
              <a:buFont typeface="Meiryo UI" panose="020B0604030504040204" pitchFamily="50" charset="-128"/>
              <a:buChar char="○"/>
            </a:pPr>
            <a:r>
              <a:rPr lang="ja-JP" altLang="en-US" sz="2000" kern="100" dirty="0" smtClean="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府民</a:t>
            </a:r>
            <a:r>
              <a:rPr lang="ja-JP" altLang="en-US" sz="2000" kern="100" dirty="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や事業者に目標を設定してもらって、その目標をクリアしたかどうかということを自己評価もしくは何らかの算定ツールで評価し、クリアした府民や事業者にどのようなインセンティブを提供するか。そのような評価システムのイメージを持つと、おおさかスマートエネルギー協議会で具体的に何をしていくべきかということにつながるのではないか</a:t>
            </a:r>
            <a:r>
              <a:rPr lang="ja-JP" altLang="en-US" sz="2000" kern="100" dirty="0" smtClean="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2000" kern="100" dirty="0">
              <a:ln w="19050">
                <a:noFill/>
              </a:ln>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9" name="円/楕円 30"/>
          <p:cNvSpPr/>
          <p:nvPr/>
        </p:nvSpPr>
        <p:spPr>
          <a:xfrm>
            <a:off x="8604447" y="104141"/>
            <a:ext cx="485799" cy="484413"/>
          </a:xfrm>
          <a:prstGeom prst="ellipse">
            <a:avLst/>
          </a:prstGeom>
          <a:solidFill>
            <a:schemeClr val="bg1"/>
          </a:solidFill>
          <a:ln w="19050">
            <a:solidFill>
              <a:schemeClr val="accent6">
                <a:lumMod val="50000"/>
              </a:schemeClr>
            </a:solidFill>
          </a:ln>
        </p:spPr>
        <p:style>
          <a:lnRef idx="0">
            <a:schemeClr val="accent6"/>
          </a:lnRef>
          <a:fillRef idx="3">
            <a:schemeClr val="accent6"/>
          </a:fillRef>
          <a:effectRef idx="3">
            <a:schemeClr val="accent6"/>
          </a:effectRef>
          <a:fontRef idx="minor">
            <a:schemeClr val="lt1"/>
          </a:fontRef>
        </p:style>
        <p:txBody>
          <a:bodyPr wrap="square" lIns="0" tIns="0" rIns="0" bIns="0" rtlCol="0" anchor="ctr"/>
          <a:lstStyle/>
          <a:p>
            <a:pPr algn="ctr"/>
            <a:fld id="{9439D75A-5D0D-4091-BA6B-B620B8DC6492}" type="slidenum">
              <a:rPr lang="ja-JP" altLang="en-US" sz="1600" b="1" smtClean="0">
                <a:solidFill>
                  <a:schemeClr val="accent6">
                    <a:lumMod val="50000"/>
                  </a:schemeClr>
                </a:solidFill>
                <a:latin typeface="Meiryo UI" panose="020B0604030504040204" pitchFamily="50" charset="-128"/>
                <a:ea typeface="Meiryo UI" panose="020B0604030504040204" pitchFamily="50" charset="-128"/>
              </a:rPr>
              <a:t>5</a:t>
            </a:fld>
            <a:endParaRPr lang="en-US" altLang="ja-JP" sz="1600" b="1" dirty="0" smtClean="0">
              <a:solidFill>
                <a:schemeClr val="accent6">
                  <a:lumMod val="50000"/>
                </a:schemeClr>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50959378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p:cNvSpPr txBox="1">
            <a:spLocks/>
          </p:cNvSpPr>
          <p:nvPr/>
        </p:nvSpPr>
        <p:spPr bwMode="auto">
          <a:xfrm>
            <a:off x="0" y="0"/>
            <a:ext cx="9143999" cy="692696"/>
          </a:xfrm>
          <a:prstGeom prst="rect">
            <a:avLst/>
          </a:prstGeom>
          <a:gradFill rotWithShape="1">
            <a:gsLst>
              <a:gs pos="0">
                <a:srgbClr val="00B050"/>
              </a:gs>
              <a:gs pos="80000">
                <a:srgbClr val="00B050"/>
              </a:gs>
              <a:gs pos="100000">
                <a:srgbClr val="00B050"/>
              </a:gs>
            </a:gsLst>
            <a:lin ang="54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rmAutofit/>
          </a:bodyPr>
          <a:lstStyle>
            <a:lvl1pPr algn="ctr" rtl="0" fontAlgn="base">
              <a:spcBef>
                <a:spcPct val="0"/>
              </a:spcBef>
              <a:spcAft>
                <a:spcPct val="0"/>
              </a:spcAft>
              <a:defRPr kumimoji="1" sz="4400" kern="1200">
                <a:solidFill>
                  <a:schemeClr val="lt1"/>
                </a:solidFill>
                <a:latin typeface="+mn-lt"/>
                <a:ea typeface="+mn-ea"/>
                <a:cs typeface="+mn-cs"/>
              </a:defRPr>
            </a:lvl1pPr>
            <a:lvl2pPr algn="ctr" rtl="0" fontAlgn="base">
              <a:spcBef>
                <a:spcPct val="0"/>
              </a:spcBef>
              <a:spcAft>
                <a:spcPct val="0"/>
              </a:spcAft>
              <a:defRPr kumimoji="1" sz="4400">
                <a:solidFill>
                  <a:schemeClr val="lt1"/>
                </a:solidFill>
                <a:latin typeface="+mn-lt"/>
                <a:ea typeface="+mn-ea"/>
                <a:cs typeface="+mn-cs"/>
              </a:defRPr>
            </a:lvl2pPr>
            <a:lvl3pPr algn="ctr" rtl="0" fontAlgn="base">
              <a:spcBef>
                <a:spcPct val="0"/>
              </a:spcBef>
              <a:spcAft>
                <a:spcPct val="0"/>
              </a:spcAft>
              <a:defRPr kumimoji="1" sz="4400">
                <a:solidFill>
                  <a:schemeClr val="lt1"/>
                </a:solidFill>
                <a:latin typeface="+mn-lt"/>
                <a:ea typeface="+mn-ea"/>
                <a:cs typeface="+mn-cs"/>
              </a:defRPr>
            </a:lvl3pPr>
            <a:lvl4pPr algn="ctr" rtl="0" fontAlgn="base">
              <a:spcBef>
                <a:spcPct val="0"/>
              </a:spcBef>
              <a:spcAft>
                <a:spcPct val="0"/>
              </a:spcAft>
              <a:defRPr kumimoji="1" sz="4400">
                <a:solidFill>
                  <a:schemeClr val="lt1"/>
                </a:solidFill>
                <a:latin typeface="+mn-lt"/>
                <a:ea typeface="+mn-ea"/>
                <a:cs typeface="+mn-cs"/>
              </a:defRPr>
            </a:lvl4pPr>
            <a:lvl5pPr algn="ctr" rtl="0" fontAlgn="base">
              <a:spcBef>
                <a:spcPct val="0"/>
              </a:spcBef>
              <a:spcAft>
                <a:spcPct val="0"/>
              </a:spcAft>
              <a:defRPr kumimoji="1" sz="4400">
                <a:solidFill>
                  <a:schemeClr val="lt1"/>
                </a:solidFill>
                <a:latin typeface="+mn-lt"/>
                <a:ea typeface="+mn-ea"/>
                <a:cs typeface="+mn-cs"/>
              </a:defRPr>
            </a:lvl5pPr>
            <a:lvl6pPr marL="457200" algn="ctr" rtl="0" fontAlgn="base">
              <a:spcBef>
                <a:spcPct val="0"/>
              </a:spcBef>
              <a:spcAft>
                <a:spcPct val="0"/>
              </a:spcAft>
              <a:defRPr kumimoji="1" sz="4400">
                <a:solidFill>
                  <a:schemeClr val="lt1"/>
                </a:solidFill>
                <a:latin typeface="+mn-lt"/>
                <a:ea typeface="+mn-ea"/>
                <a:cs typeface="+mn-cs"/>
              </a:defRPr>
            </a:lvl6pPr>
            <a:lvl7pPr marL="914400" algn="ctr" rtl="0" fontAlgn="base">
              <a:spcBef>
                <a:spcPct val="0"/>
              </a:spcBef>
              <a:spcAft>
                <a:spcPct val="0"/>
              </a:spcAft>
              <a:defRPr kumimoji="1" sz="4400">
                <a:solidFill>
                  <a:schemeClr val="lt1"/>
                </a:solidFill>
                <a:latin typeface="+mn-lt"/>
                <a:ea typeface="+mn-ea"/>
                <a:cs typeface="+mn-cs"/>
              </a:defRPr>
            </a:lvl7pPr>
            <a:lvl8pPr marL="1371600" algn="ctr" rtl="0" fontAlgn="base">
              <a:spcBef>
                <a:spcPct val="0"/>
              </a:spcBef>
              <a:spcAft>
                <a:spcPct val="0"/>
              </a:spcAft>
              <a:defRPr kumimoji="1" sz="4400">
                <a:solidFill>
                  <a:schemeClr val="lt1"/>
                </a:solidFill>
                <a:latin typeface="+mn-lt"/>
                <a:ea typeface="+mn-ea"/>
                <a:cs typeface="+mn-cs"/>
              </a:defRPr>
            </a:lvl8pPr>
            <a:lvl9pPr marL="1828800" algn="ctr" rtl="0" fontAlgn="base">
              <a:spcBef>
                <a:spcPct val="0"/>
              </a:spcBef>
              <a:spcAft>
                <a:spcPct val="0"/>
              </a:spcAft>
              <a:defRPr kumimoji="1" sz="4400">
                <a:solidFill>
                  <a:schemeClr val="lt1"/>
                </a:solidFill>
                <a:latin typeface="+mn-lt"/>
                <a:ea typeface="+mn-ea"/>
                <a:cs typeface="+mn-cs"/>
              </a:defRPr>
            </a:lvl9pPr>
          </a:lstStyle>
          <a:p>
            <a:pPr lvl="0" algn="l" defTabSz="914400" fontAlgn="auto">
              <a:spcAft>
                <a:spcPts val="0"/>
              </a:spcAft>
              <a:defRPr/>
            </a:pPr>
            <a:r>
              <a:rPr lang="ja-JP" altLang="en-US" sz="3200" b="1" dirty="0" smtClean="0">
                <a:solidFill>
                  <a:sysClr val="window" lastClr="FFFFFF"/>
                </a:solidFill>
                <a:latin typeface="Meiryo UI" panose="020B0604030504040204" pitchFamily="50" charset="-128"/>
                <a:ea typeface="Meiryo UI" panose="020B0604030504040204" pitchFamily="50" charset="-128"/>
              </a:rPr>
              <a:t>５．次期プランの打ち出しについて</a:t>
            </a:r>
            <a:endParaRPr kumimoji="1" lang="ja-JP" altLang="en-US" sz="3200" b="1" i="0" u="none" strike="noStrike" kern="1200" cap="none" spc="0" normalizeH="0" baseline="0" noProof="0" dirty="0">
              <a:solidFill>
                <a:sysClr val="window" lastClr="FFFFFF"/>
              </a:solidFill>
              <a:effectLst/>
              <a:uLnTx/>
              <a:uFillTx/>
              <a:latin typeface="Meiryo UI" panose="020B0604030504040204" pitchFamily="50" charset="-128"/>
              <a:ea typeface="Meiryo UI" panose="020B0604030504040204" pitchFamily="50" charset="-128"/>
            </a:endParaRPr>
          </a:p>
        </p:txBody>
      </p:sp>
      <p:sp>
        <p:nvSpPr>
          <p:cNvPr id="6" name="角丸四角形 5"/>
          <p:cNvSpPr/>
          <p:nvPr/>
        </p:nvSpPr>
        <p:spPr>
          <a:xfrm>
            <a:off x="107504" y="836712"/>
            <a:ext cx="8928992" cy="4006669"/>
          </a:xfrm>
          <a:prstGeom prst="roundRect">
            <a:avLst>
              <a:gd name="adj" fmla="val 0"/>
            </a:avLst>
          </a:prstGeom>
          <a:solidFill>
            <a:schemeClr val="bg1"/>
          </a:solidFill>
          <a:ln w="19050">
            <a:solidFill>
              <a:schemeClr val="accent6"/>
            </a:solidFill>
            <a:prstDash val="solid"/>
          </a:ln>
          <a:effectLst>
            <a:outerShdw blurRad="50800" dist="38100" dir="2100000" algn="tl" rotWithShape="0">
              <a:schemeClr val="bg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36000" numCol="1" spcCol="0" rtlCol="0" fromWordArt="0" anchor="t" anchorCtr="0" forceAA="0" compatLnSpc="1">
            <a:prstTxWarp prst="textNoShape">
              <a:avLst/>
            </a:prstTxWarp>
            <a:spAutoFit/>
          </a:bodyPr>
          <a:lstStyle/>
          <a:p>
            <a:pPr lvl="0" algn="just">
              <a:spcAft>
                <a:spcPts val="600"/>
              </a:spcAft>
            </a:pPr>
            <a:r>
              <a:rPr lang="en-US" altLang="ja-JP" sz="2000" b="1" kern="100" dirty="0" smtClean="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2000" b="1" kern="100" dirty="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次期プラン</a:t>
            </a:r>
            <a:r>
              <a:rPr lang="ja-JP" altLang="en-US" sz="2000" b="1" kern="100" dirty="0" smtClean="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の売り</a:t>
            </a:r>
            <a:r>
              <a:rPr lang="en-US" altLang="ja-JP" sz="2000" b="1" kern="100" dirty="0" smtClean="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p>
          <a:p>
            <a:pPr marL="342900" indent="-342900" algn="just">
              <a:spcAft>
                <a:spcPts val="600"/>
              </a:spcAft>
              <a:buFont typeface="Meiryo UI" panose="020B0604030504040204" pitchFamily="50" charset="-128"/>
              <a:buChar char="○"/>
            </a:pPr>
            <a:r>
              <a:rPr lang="ja-JP" altLang="en-US" sz="2000" kern="100" dirty="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プラン改定の売り、大きく変わったところ、目玉みたいなものがやや見えにくくなっている。</a:t>
            </a:r>
            <a:r>
              <a:rPr lang="ja-JP" altLang="en-US" sz="2000" b="1" u="sng" kern="100" dirty="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せっかく自治体が戦略を作るので、もう少し売りみたいなものが具体的に見えるといいのではないか</a:t>
            </a:r>
            <a:r>
              <a:rPr lang="ja-JP" altLang="en-US" sz="2000" kern="100" dirty="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。大阪の戦略ならではの売り、強調できる柱のようなものがあって、それを押し出す知恵や見せ方があればさらによくなるのではないか</a:t>
            </a:r>
            <a:r>
              <a:rPr lang="ja-JP" altLang="en-US" sz="2000" kern="100" dirty="0" smtClean="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2000" kern="100" dirty="0">
              <a:ln w="19050">
                <a:noFill/>
              </a:ln>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pPr marL="342900" indent="-342900" algn="just">
              <a:spcAft>
                <a:spcPts val="600"/>
              </a:spcAft>
              <a:buFont typeface="Meiryo UI" panose="020B0604030504040204" pitchFamily="50" charset="-128"/>
              <a:buChar char="○"/>
            </a:pPr>
            <a:r>
              <a:rPr lang="ja-JP" altLang="en-US" sz="2000" kern="100" dirty="0" smtClean="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全体的</a:t>
            </a:r>
            <a:r>
              <a:rPr lang="ja-JP" altLang="en-US" sz="2000" kern="100" dirty="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な方向性に違和感はなく、エッセンスは全て含まれているのだろうが、どこかもう少し強調して見せる工夫の余地はあるのではないか。</a:t>
            </a:r>
            <a:r>
              <a:rPr lang="ja-JP" altLang="en-US" sz="2000" b="1" u="sng" kern="100" dirty="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府民に印象を持ってもらえるような見せ方やとがらせ方の案を提示してほしい</a:t>
            </a:r>
            <a:r>
              <a:rPr lang="ja-JP" altLang="en-US" sz="2000" kern="100" dirty="0" smtClean="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2000" kern="100" dirty="0">
              <a:ln w="19050">
                <a:noFill/>
              </a:ln>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pPr marL="342900" indent="-342900" algn="just">
              <a:spcAft>
                <a:spcPts val="600"/>
              </a:spcAft>
              <a:buFont typeface="Meiryo UI" panose="020B0604030504040204" pitchFamily="50" charset="-128"/>
              <a:buChar char="○"/>
            </a:pPr>
            <a:r>
              <a:rPr lang="ja-JP" altLang="en-US" sz="2000" kern="100" dirty="0" smtClean="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現行</a:t>
            </a:r>
            <a:r>
              <a:rPr lang="ja-JP" altLang="en-US" sz="2000" kern="100" dirty="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プランと違ってどこが重要だというポイントをもう少しはっきりしたほうがいいのではないか。</a:t>
            </a:r>
            <a:r>
              <a:rPr lang="ja-JP" altLang="en-US" sz="2000" b="1" u="sng" kern="100" dirty="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府民・市民に対して、それをやることがまさに安全・安心や成長につながってくるということがうまく伝わるようなメッセージングになっているかどうかを考えるといいのではないか</a:t>
            </a:r>
            <a:r>
              <a:rPr lang="ja-JP" altLang="en-US" sz="2000" kern="100" dirty="0" smtClean="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2000" kern="100" dirty="0">
              <a:ln w="19050">
                <a:noFill/>
              </a:ln>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9" name="円/楕円 30"/>
          <p:cNvSpPr/>
          <p:nvPr/>
        </p:nvSpPr>
        <p:spPr>
          <a:xfrm>
            <a:off x="8604447" y="104141"/>
            <a:ext cx="485799" cy="484413"/>
          </a:xfrm>
          <a:prstGeom prst="ellipse">
            <a:avLst/>
          </a:prstGeom>
          <a:solidFill>
            <a:schemeClr val="bg1"/>
          </a:solidFill>
          <a:ln w="19050">
            <a:solidFill>
              <a:schemeClr val="accent6">
                <a:lumMod val="50000"/>
              </a:schemeClr>
            </a:solidFill>
          </a:ln>
        </p:spPr>
        <p:style>
          <a:lnRef idx="0">
            <a:schemeClr val="accent6"/>
          </a:lnRef>
          <a:fillRef idx="3">
            <a:schemeClr val="accent6"/>
          </a:fillRef>
          <a:effectRef idx="3">
            <a:schemeClr val="accent6"/>
          </a:effectRef>
          <a:fontRef idx="minor">
            <a:schemeClr val="lt1"/>
          </a:fontRef>
        </p:style>
        <p:txBody>
          <a:bodyPr wrap="square" lIns="0" tIns="0" rIns="0" bIns="0" rtlCol="0" anchor="ctr"/>
          <a:lstStyle/>
          <a:p>
            <a:pPr algn="ctr"/>
            <a:fld id="{9439D75A-5D0D-4091-BA6B-B620B8DC6492}" type="slidenum">
              <a:rPr lang="ja-JP" altLang="en-US" sz="1600" b="1" smtClean="0">
                <a:solidFill>
                  <a:schemeClr val="accent6">
                    <a:lumMod val="50000"/>
                  </a:schemeClr>
                </a:solidFill>
                <a:latin typeface="Meiryo UI" panose="020B0604030504040204" pitchFamily="50" charset="-128"/>
                <a:ea typeface="Meiryo UI" panose="020B0604030504040204" pitchFamily="50" charset="-128"/>
              </a:rPr>
              <a:t>6</a:t>
            </a:fld>
            <a:endParaRPr lang="en-US" altLang="ja-JP" sz="1600" b="1" dirty="0" smtClean="0">
              <a:solidFill>
                <a:schemeClr val="accent6">
                  <a:lumMod val="50000"/>
                </a:schemeClr>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419649526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p:cNvSpPr txBox="1">
            <a:spLocks/>
          </p:cNvSpPr>
          <p:nvPr/>
        </p:nvSpPr>
        <p:spPr bwMode="auto">
          <a:xfrm>
            <a:off x="0" y="0"/>
            <a:ext cx="9143999" cy="692696"/>
          </a:xfrm>
          <a:prstGeom prst="rect">
            <a:avLst/>
          </a:prstGeom>
          <a:gradFill rotWithShape="1">
            <a:gsLst>
              <a:gs pos="0">
                <a:srgbClr val="00B050"/>
              </a:gs>
              <a:gs pos="80000">
                <a:srgbClr val="00B050"/>
              </a:gs>
              <a:gs pos="100000">
                <a:srgbClr val="00B050"/>
              </a:gs>
            </a:gsLst>
            <a:lin ang="54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rmAutofit/>
          </a:bodyPr>
          <a:lstStyle>
            <a:lvl1pPr algn="ctr" rtl="0" fontAlgn="base">
              <a:spcBef>
                <a:spcPct val="0"/>
              </a:spcBef>
              <a:spcAft>
                <a:spcPct val="0"/>
              </a:spcAft>
              <a:defRPr kumimoji="1" sz="4400" kern="1200">
                <a:solidFill>
                  <a:schemeClr val="lt1"/>
                </a:solidFill>
                <a:latin typeface="+mn-lt"/>
                <a:ea typeface="+mn-ea"/>
                <a:cs typeface="+mn-cs"/>
              </a:defRPr>
            </a:lvl1pPr>
            <a:lvl2pPr algn="ctr" rtl="0" fontAlgn="base">
              <a:spcBef>
                <a:spcPct val="0"/>
              </a:spcBef>
              <a:spcAft>
                <a:spcPct val="0"/>
              </a:spcAft>
              <a:defRPr kumimoji="1" sz="4400">
                <a:solidFill>
                  <a:schemeClr val="lt1"/>
                </a:solidFill>
                <a:latin typeface="+mn-lt"/>
                <a:ea typeface="+mn-ea"/>
                <a:cs typeface="+mn-cs"/>
              </a:defRPr>
            </a:lvl2pPr>
            <a:lvl3pPr algn="ctr" rtl="0" fontAlgn="base">
              <a:spcBef>
                <a:spcPct val="0"/>
              </a:spcBef>
              <a:spcAft>
                <a:spcPct val="0"/>
              </a:spcAft>
              <a:defRPr kumimoji="1" sz="4400">
                <a:solidFill>
                  <a:schemeClr val="lt1"/>
                </a:solidFill>
                <a:latin typeface="+mn-lt"/>
                <a:ea typeface="+mn-ea"/>
                <a:cs typeface="+mn-cs"/>
              </a:defRPr>
            </a:lvl3pPr>
            <a:lvl4pPr algn="ctr" rtl="0" fontAlgn="base">
              <a:spcBef>
                <a:spcPct val="0"/>
              </a:spcBef>
              <a:spcAft>
                <a:spcPct val="0"/>
              </a:spcAft>
              <a:defRPr kumimoji="1" sz="4400">
                <a:solidFill>
                  <a:schemeClr val="lt1"/>
                </a:solidFill>
                <a:latin typeface="+mn-lt"/>
                <a:ea typeface="+mn-ea"/>
                <a:cs typeface="+mn-cs"/>
              </a:defRPr>
            </a:lvl4pPr>
            <a:lvl5pPr algn="ctr" rtl="0" fontAlgn="base">
              <a:spcBef>
                <a:spcPct val="0"/>
              </a:spcBef>
              <a:spcAft>
                <a:spcPct val="0"/>
              </a:spcAft>
              <a:defRPr kumimoji="1" sz="4400">
                <a:solidFill>
                  <a:schemeClr val="lt1"/>
                </a:solidFill>
                <a:latin typeface="+mn-lt"/>
                <a:ea typeface="+mn-ea"/>
                <a:cs typeface="+mn-cs"/>
              </a:defRPr>
            </a:lvl5pPr>
            <a:lvl6pPr marL="457200" algn="ctr" rtl="0" fontAlgn="base">
              <a:spcBef>
                <a:spcPct val="0"/>
              </a:spcBef>
              <a:spcAft>
                <a:spcPct val="0"/>
              </a:spcAft>
              <a:defRPr kumimoji="1" sz="4400">
                <a:solidFill>
                  <a:schemeClr val="lt1"/>
                </a:solidFill>
                <a:latin typeface="+mn-lt"/>
                <a:ea typeface="+mn-ea"/>
                <a:cs typeface="+mn-cs"/>
              </a:defRPr>
            </a:lvl6pPr>
            <a:lvl7pPr marL="914400" algn="ctr" rtl="0" fontAlgn="base">
              <a:spcBef>
                <a:spcPct val="0"/>
              </a:spcBef>
              <a:spcAft>
                <a:spcPct val="0"/>
              </a:spcAft>
              <a:defRPr kumimoji="1" sz="4400">
                <a:solidFill>
                  <a:schemeClr val="lt1"/>
                </a:solidFill>
                <a:latin typeface="+mn-lt"/>
                <a:ea typeface="+mn-ea"/>
                <a:cs typeface="+mn-cs"/>
              </a:defRPr>
            </a:lvl7pPr>
            <a:lvl8pPr marL="1371600" algn="ctr" rtl="0" fontAlgn="base">
              <a:spcBef>
                <a:spcPct val="0"/>
              </a:spcBef>
              <a:spcAft>
                <a:spcPct val="0"/>
              </a:spcAft>
              <a:defRPr kumimoji="1" sz="4400">
                <a:solidFill>
                  <a:schemeClr val="lt1"/>
                </a:solidFill>
                <a:latin typeface="+mn-lt"/>
                <a:ea typeface="+mn-ea"/>
                <a:cs typeface="+mn-cs"/>
              </a:defRPr>
            </a:lvl8pPr>
            <a:lvl9pPr marL="1828800" algn="ctr" rtl="0" fontAlgn="base">
              <a:spcBef>
                <a:spcPct val="0"/>
              </a:spcBef>
              <a:spcAft>
                <a:spcPct val="0"/>
              </a:spcAft>
              <a:defRPr kumimoji="1" sz="4400">
                <a:solidFill>
                  <a:schemeClr val="lt1"/>
                </a:solidFill>
                <a:latin typeface="+mn-lt"/>
                <a:ea typeface="+mn-ea"/>
                <a:cs typeface="+mn-cs"/>
              </a:defRPr>
            </a:lvl9pPr>
          </a:lstStyle>
          <a:p>
            <a:pPr lvl="0" algn="l" defTabSz="914400" fontAlgn="auto">
              <a:spcAft>
                <a:spcPts val="0"/>
              </a:spcAft>
              <a:defRPr/>
            </a:pPr>
            <a:r>
              <a:rPr lang="ja-JP" altLang="en-US" sz="3200" b="1" dirty="0" smtClean="0">
                <a:solidFill>
                  <a:sysClr val="window" lastClr="FFFFFF"/>
                </a:solidFill>
                <a:latin typeface="Meiryo UI" panose="020B0604030504040204" pitchFamily="50" charset="-128"/>
                <a:ea typeface="Meiryo UI" panose="020B0604030504040204" pitchFamily="50" charset="-128"/>
              </a:rPr>
              <a:t>５．次期プランの打ち出しについて</a:t>
            </a:r>
            <a:endParaRPr kumimoji="1" lang="ja-JP" altLang="en-US" sz="3200" b="1" i="0" u="none" strike="noStrike" kern="1200" cap="none" spc="0" normalizeH="0" baseline="0" noProof="0" dirty="0">
              <a:solidFill>
                <a:sysClr val="window" lastClr="FFFFFF"/>
              </a:solidFill>
              <a:effectLst/>
              <a:uLnTx/>
              <a:uFillTx/>
              <a:latin typeface="Meiryo UI" panose="020B0604030504040204" pitchFamily="50" charset="-128"/>
              <a:ea typeface="Meiryo UI" panose="020B0604030504040204" pitchFamily="50" charset="-128"/>
            </a:endParaRPr>
          </a:p>
        </p:txBody>
      </p:sp>
      <p:sp>
        <p:nvSpPr>
          <p:cNvPr id="6" name="角丸四角形 5"/>
          <p:cNvSpPr/>
          <p:nvPr/>
        </p:nvSpPr>
        <p:spPr>
          <a:xfrm>
            <a:off x="107504" y="836712"/>
            <a:ext cx="8928992" cy="5006943"/>
          </a:xfrm>
          <a:prstGeom prst="roundRect">
            <a:avLst>
              <a:gd name="adj" fmla="val 0"/>
            </a:avLst>
          </a:prstGeom>
          <a:solidFill>
            <a:schemeClr val="bg1"/>
          </a:solidFill>
          <a:ln w="19050">
            <a:solidFill>
              <a:schemeClr val="accent6"/>
            </a:solidFill>
            <a:prstDash val="solid"/>
          </a:ln>
          <a:effectLst>
            <a:outerShdw blurRad="50800" dist="38100" dir="2100000" algn="tl" rotWithShape="0">
              <a:schemeClr val="bg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36000" numCol="1" spcCol="0" rtlCol="0" fromWordArt="0" anchor="t" anchorCtr="0" forceAA="0" compatLnSpc="1">
            <a:prstTxWarp prst="textNoShape">
              <a:avLst/>
            </a:prstTxWarp>
            <a:spAutoFit/>
          </a:bodyPr>
          <a:lstStyle/>
          <a:p>
            <a:pPr lvl="0" algn="just">
              <a:spcAft>
                <a:spcPts val="600"/>
              </a:spcAft>
            </a:pPr>
            <a:r>
              <a:rPr lang="en-US" altLang="ja-JP" sz="2000" b="1" kern="100" dirty="0" smtClean="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2000" b="1" kern="100" dirty="0" smtClean="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大阪ならではの施策</a:t>
            </a:r>
            <a:r>
              <a:rPr lang="en-US" altLang="ja-JP" sz="2000" b="1" kern="100" dirty="0" smtClean="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p>
          <a:p>
            <a:pPr marL="342900" indent="-342900" algn="just">
              <a:spcAft>
                <a:spcPts val="600"/>
              </a:spcAft>
              <a:buFont typeface="Meiryo UI" panose="020B0604030504040204" pitchFamily="50" charset="-128"/>
              <a:buChar char="○"/>
            </a:pPr>
            <a:r>
              <a:rPr lang="ja-JP" altLang="en-US" sz="2000" kern="100" dirty="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都市部で再生可能エネルギーの導入を増やしていこうとしても、障壁が大きいことは事実。そのことを直視して、ゼロ・エミッションを目指すということであれば、府市を越えたところでの対策を含めてゼロを目指すという視点があっていい。</a:t>
            </a:r>
            <a:r>
              <a:rPr lang="ja-JP" altLang="en-US" sz="2000" b="1" u="sng" kern="100" dirty="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府内での供給だけでなく、府外から手当てすることも含めた概念になっているところはもっと強調していいのではないか</a:t>
            </a:r>
            <a:r>
              <a:rPr lang="ja-JP" altLang="en-US" sz="2000" kern="100" dirty="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また、府域のエネルギー消費を減らすというよりは、他の地域からやってくる製品等に体化されたエネルギーも含めて減らすことによって、全体としてカーボンニュートラルに寄与していく姿勢のほうが、府市にとってはよくて、しかも真にグローバルに温暖化問題やエネルギー問題に貢献するという姿が示せると思う。</a:t>
            </a:r>
            <a:r>
              <a:rPr lang="ja-JP" altLang="en-US" sz="2000" b="1" u="sng" kern="100" dirty="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府市ならではの環境や制約をしっかり直視して、どのような貢献ができるのかというところをフォーカスすると、大阪ならではのものが出てきていいのではないか</a:t>
            </a:r>
            <a:r>
              <a:rPr lang="ja-JP" altLang="en-US" sz="2000" kern="100" dirty="0" smtClean="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2000" kern="100" dirty="0">
              <a:ln w="19050">
                <a:noFill/>
              </a:ln>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pPr marL="342900" indent="-342900" algn="just">
              <a:spcAft>
                <a:spcPts val="600"/>
              </a:spcAft>
              <a:buFont typeface="Meiryo UI" panose="020B0604030504040204" pitchFamily="50" charset="-128"/>
              <a:buChar char="○"/>
            </a:pPr>
            <a:r>
              <a:rPr lang="ja-JP" altLang="en-US" sz="2000" kern="100" dirty="0" smtClean="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大阪</a:t>
            </a:r>
            <a:r>
              <a:rPr lang="ja-JP" altLang="en-US" sz="2000" kern="100" dirty="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には強みになる素晴らしい主体がたくさんあり、そして、万博という機会も使って、</a:t>
            </a:r>
            <a:r>
              <a:rPr lang="ja-JP" altLang="en-US" sz="2000" b="1" u="sng" kern="100" dirty="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行政には</a:t>
            </a:r>
            <a:r>
              <a:rPr lang="en-US" altLang="ja-JP" sz="2000" b="1" u="sng" kern="100" dirty="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SDGs</a:t>
            </a:r>
            <a:r>
              <a:rPr lang="ja-JP" altLang="en-US" sz="2000" b="1" u="sng" kern="100" dirty="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でいうパートナーシップのような役割を果たして</a:t>
            </a:r>
            <a:r>
              <a:rPr lang="ja-JP" altLang="en-US" sz="2000" b="1" u="sng" kern="10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ほしい</a:t>
            </a:r>
            <a:r>
              <a:rPr lang="ja-JP" altLang="en-US" sz="2000" kern="100" smtClean="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2000" kern="100" dirty="0">
              <a:ln w="19050">
                <a:noFill/>
              </a:ln>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pPr marL="342900" indent="-342900" algn="just">
              <a:spcAft>
                <a:spcPts val="600"/>
              </a:spcAft>
              <a:buFont typeface="Meiryo UI" panose="020B0604030504040204" pitchFamily="50" charset="-128"/>
              <a:buChar char="○"/>
            </a:pPr>
            <a:r>
              <a:rPr lang="ja-JP" altLang="en-US" sz="2000" b="1" u="sng" kern="100" dirty="0" smtClean="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国</a:t>
            </a:r>
            <a:r>
              <a:rPr lang="ja-JP" altLang="en-US" sz="2000" b="1" u="sng" kern="100" dirty="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の施策を地方から引っ張る部分も必要</a:t>
            </a:r>
            <a:r>
              <a:rPr lang="ja-JP" altLang="en-US" sz="2000" kern="100" dirty="0" smtClean="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2000" kern="100" dirty="0">
              <a:ln w="19050">
                <a:noFill/>
              </a:ln>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pPr marL="342900" indent="-342900" algn="just">
              <a:spcAft>
                <a:spcPts val="600"/>
              </a:spcAft>
              <a:buFont typeface="Meiryo UI" panose="020B0604030504040204" pitchFamily="50" charset="-128"/>
              <a:buChar char="○"/>
            </a:pPr>
            <a:r>
              <a:rPr lang="ja-JP" altLang="en-US" sz="2000" kern="100" dirty="0" smtClean="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府</a:t>
            </a:r>
            <a:r>
              <a:rPr lang="ja-JP" altLang="en-US" sz="2000" kern="100" dirty="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市として目玉の施策としてとがったものを出すことが、アピーリングになるのではないか</a:t>
            </a:r>
            <a:r>
              <a:rPr lang="ja-JP" altLang="en-US" sz="2000" kern="100" dirty="0" smtClean="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2000" kern="100" dirty="0">
              <a:ln w="19050">
                <a:noFill/>
              </a:ln>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9" name="円/楕円 30"/>
          <p:cNvSpPr/>
          <p:nvPr/>
        </p:nvSpPr>
        <p:spPr>
          <a:xfrm>
            <a:off x="8604447" y="104141"/>
            <a:ext cx="485799" cy="484413"/>
          </a:xfrm>
          <a:prstGeom prst="ellipse">
            <a:avLst/>
          </a:prstGeom>
          <a:solidFill>
            <a:schemeClr val="bg1"/>
          </a:solidFill>
          <a:ln w="19050">
            <a:solidFill>
              <a:schemeClr val="accent6">
                <a:lumMod val="50000"/>
              </a:schemeClr>
            </a:solidFill>
          </a:ln>
        </p:spPr>
        <p:style>
          <a:lnRef idx="0">
            <a:schemeClr val="accent6"/>
          </a:lnRef>
          <a:fillRef idx="3">
            <a:schemeClr val="accent6"/>
          </a:fillRef>
          <a:effectRef idx="3">
            <a:schemeClr val="accent6"/>
          </a:effectRef>
          <a:fontRef idx="minor">
            <a:schemeClr val="lt1"/>
          </a:fontRef>
        </p:style>
        <p:txBody>
          <a:bodyPr wrap="square" lIns="0" tIns="0" rIns="0" bIns="0" rtlCol="0" anchor="ctr"/>
          <a:lstStyle/>
          <a:p>
            <a:pPr algn="ctr"/>
            <a:fld id="{9439D75A-5D0D-4091-BA6B-B620B8DC6492}" type="slidenum">
              <a:rPr lang="ja-JP" altLang="en-US" sz="1600" b="1" smtClean="0">
                <a:solidFill>
                  <a:schemeClr val="accent6">
                    <a:lumMod val="50000"/>
                  </a:schemeClr>
                </a:solidFill>
                <a:latin typeface="Meiryo UI" panose="020B0604030504040204" pitchFamily="50" charset="-128"/>
                <a:ea typeface="Meiryo UI" panose="020B0604030504040204" pitchFamily="50" charset="-128"/>
              </a:rPr>
              <a:t>7</a:t>
            </a:fld>
            <a:endParaRPr lang="en-US" altLang="ja-JP" sz="1600" b="1" dirty="0" smtClean="0">
              <a:solidFill>
                <a:schemeClr val="accent6">
                  <a:lumMod val="50000"/>
                </a:schemeClr>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04882492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558</TotalTime>
  <Words>1532</Words>
  <Application>Microsoft Office PowerPoint</Application>
  <PresentationFormat>画面に合わせる (4:3)</PresentationFormat>
  <Paragraphs>47</Paragraphs>
  <Slides>8</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8</vt:i4>
      </vt:variant>
    </vt:vector>
  </HeadingPairs>
  <TitlesOfParts>
    <vt:vector size="15" baseType="lpstr">
      <vt:lpstr>Meiryo UI</vt:lpstr>
      <vt:lpstr>游ゴシック</vt:lpstr>
      <vt:lpstr>游ゴシック Light</vt:lpstr>
      <vt:lpstr>Arial</vt:lpstr>
      <vt:lpstr>Calibri</vt:lpstr>
      <vt:lpstr>Calibri Light</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志知　和明</dc:creator>
  <cp:lastModifiedBy>志知　和明</cp:lastModifiedBy>
  <cp:revision>82</cp:revision>
  <cp:lastPrinted>2020-07-07T01:58:34Z</cp:lastPrinted>
  <dcterms:created xsi:type="dcterms:W3CDTF">2019-12-17T01:22:10Z</dcterms:created>
  <dcterms:modified xsi:type="dcterms:W3CDTF">2020-09-10T04:50:07Z</dcterms:modified>
</cp:coreProperties>
</file>