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9" r:id="rId5"/>
    <p:sldId id="261" r:id="rId6"/>
    <p:sldId id="260" r:id="rId7"/>
  </p:sldIdLst>
  <p:sldSz cx="14401800" cy="10440988"/>
  <p:notesSz cx="9939338" cy="6807200"/>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38" userDrawn="1">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32" autoAdjust="0"/>
    <p:restoredTop sz="94434" autoAdjust="0"/>
  </p:normalViewPr>
  <p:slideViewPr>
    <p:cSldViewPr>
      <p:cViewPr varScale="1">
        <p:scale>
          <a:sx n="47" d="100"/>
          <a:sy n="47" d="100"/>
        </p:scale>
        <p:origin x="1488" y="48"/>
      </p:cViewPr>
      <p:guideLst>
        <p:guide orient="horz" pos="5738"/>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937" cy="340306"/>
          </a:xfrm>
          <a:prstGeom prst="rect">
            <a:avLst/>
          </a:prstGeom>
        </p:spPr>
        <p:txBody>
          <a:bodyPr vert="horz" lIns="62987" tIns="31494" rIns="62987" bIns="31494"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5" y="0"/>
            <a:ext cx="4306937" cy="340306"/>
          </a:xfrm>
          <a:prstGeom prst="rect">
            <a:avLst/>
          </a:prstGeom>
        </p:spPr>
        <p:txBody>
          <a:bodyPr vert="horz" lIns="62987" tIns="31494" rIns="62987" bIns="31494" rtlCol="0"/>
          <a:lstStyle>
            <a:lvl1pPr algn="r">
              <a:defRPr sz="800"/>
            </a:lvl1pPr>
          </a:lstStyle>
          <a:p>
            <a:fld id="{97DC4E83-5AAC-4D06-818B-BD120A4FD65E}" type="datetimeFigureOut">
              <a:rPr kumimoji="1" lang="ja-JP" altLang="en-US" smtClean="0"/>
              <a:t>2020/1/30</a:t>
            </a:fld>
            <a:endParaRPr kumimoji="1" lang="ja-JP" altLang="en-US"/>
          </a:p>
        </p:txBody>
      </p:sp>
      <p:sp>
        <p:nvSpPr>
          <p:cNvPr id="4" name="スライド イメージ プレースホルダー 3"/>
          <p:cNvSpPr>
            <a:spLocks noGrp="1" noRot="1" noChangeAspect="1"/>
          </p:cNvSpPr>
          <p:nvPr>
            <p:ph type="sldImg" idx="2"/>
          </p:nvPr>
        </p:nvSpPr>
        <p:spPr>
          <a:xfrm>
            <a:off x="3211513" y="511175"/>
            <a:ext cx="3517900" cy="2551113"/>
          </a:xfrm>
          <a:prstGeom prst="rect">
            <a:avLst/>
          </a:prstGeom>
          <a:noFill/>
          <a:ln w="12700">
            <a:solidFill>
              <a:prstClr val="black"/>
            </a:solidFill>
          </a:ln>
        </p:spPr>
        <p:txBody>
          <a:bodyPr vert="horz" lIns="62987" tIns="31494" rIns="62987" bIns="31494" rtlCol="0" anchor="ctr"/>
          <a:lstStyle/>
          <a:p>
            <a:endParaRPr lang="ja-JP" altLang="en-US"/>
          </a:p>
        </p:txBody>
      </p:sp>
      <p:sp>
        <p:nvSpPr>
          <p:cNvPr id="5" name="ノート プレースホルダー 4"/>
          <p:cNvSpPr>
            <a:spLocks noGrp="1"/>
          </p:cNvSpPr>
          <p:nvPr>
            <p:ph type="body" sz="quarter" idx="3"/>
          </p:nvPr>
        </p:nvSpPr>
        <p:spPr>
          <a:xfrm>
            <a:off x="993826" y="3233448"/>
            <a:ext cx="7951689" cy="3062751"/>
          </a:xfrm>
          <a:prstGeom prst="rect">
            <a:avLst/>
          </a:prstGeom>
        </p:spPr>
        <p:txBody>
          <a:bodyPr vert="horz" lIns="62987" tIns="31494" rIns="62987" bIns="3149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09"/>
            <a:ext cx="4306937" cy="340305"/>
          </a:xfrm>
          <a:prstGeom prst="rect">
            <a:avLst/>
          </a:prstGeom>
        </p:spPr>
        <p:txBody>
          <a:bodyPr vert="horz" lIns="62987" tIns="31494" rIns="62987" bIns="31494"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5" y="6465809"/>
            <a:ext cx="4306937" cy="340305"/>
          </a:xfrm>
          <a:prstGeom prst="rect">
            <a:avLst/>
          </a:prstGeom>
        </p:spPr>
        <p:txBody>
          <a:bodyPr vert="horz" lIns="62987" tIns="31494" rIns="62987" bIns="31494"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946861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69E7D320-A2BB-4327-BC30-930F41BF9F0A}" type="datetime1">
              <a:rPr kumimoji="1" lang="ja-JP" altLang="en-US" smtClean="0"/>
              <a:t>2020/1/30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A9112D0-9E0D-4C2E-8807-7E4E5C5DDA47}" type="datetime1">
              <a:rPr kumimoji="1" lang="ja-JP" altLang="en-US" smtClean="0"/>
              <a:t>2020/1/30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3C2E8BF-B7A7-4C56-9351-EDA115267CE8}" type="datetime1">
              <a:rPr kumimoji="1" lang="ja-JP" altLang="en-US" smtClean="0"/>
              <a:t>2020/1/30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5C258CB-498C-46A5-8C13-BE219A134CF2}" type="datetime1">
              <a:rPr kumimoji="1" lang="ja-JP" altLang="en-US" smtClean="0"/>
              <a:t>2020/1/30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0ADFADA-4C0A-4AF3-ADB6-42091777832E}" type="datetime1">
              <a:rPr kumimoji="1" lang="ja-JP" altLang="en-US" smtClean="0"/>
              <a:t>2020/1/30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5639CB-7C91-48DA-91A2-E06116CDFCB8}" type="datetime1">
              <a:rPr kumimoji="1" lang="ja-JP" altLang="en-US" smtClean="0"/>
              <a:t>2020/1/30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8D3C2F7-36B7-4B70-8CCD-F135B85C5270}" type="datetime1">
              <a:rPr kumimoji="1" lang="ja-JP" altLang="en-US" smtClean="0"/>
              <a:t>2020/1/30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C08334F-3BF7-44A8-8C2C-664C26C7FD06}" type="datetime1">
              <a:rPr kumimoji="1" lang="ja-JP" altLang="en-US" smtClean="0"/>
              <a:t>2020/1/30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D035C62-DD27-4013-B1C7-397F0AA84567}" type="datetime1">
              <a:rPr kumimoji="1" lang="ja-JP" altLang="en-US" smtClean="0"/>
              <a:t>2020/1/30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a:t>マスタ タイトルの書式設定</a:t>
            </a:r>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1CDB78E-4807-43A3-8760-20E51D56741F}" type="datetime1">
              <a:rPr kumimoji="1" lang="ja-JP" altLang="en-US" smtClean="0"/>
              <a:t>2020/1/30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a:t>マスタ タイトルの書式設定</a:t>
            </a:r>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7575EB3-8745-4EE5-96F3-AD1EA1D41CDB}" type="datetime1">
              <a:rPr kumimoji="1" lang="ja-JP" altLang="en-US" smtClean="0"/>
              <a:t>2020/1/30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640C9712-12B4-46F0-A8C9-83A58EEC927E}" type="datetime1">
              <a:rPr kumimoji="1" lang="ja-JP" altLang="en-US" smtClean="0"/>
              <a:t>2020/1/30</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タイトル 1"/>
          <p:cNvSpPr>
            <a:spLocks noGrp="1"/>
          </p:cNvSpPr>
          <p:nvPr>
            <p:ph type="ctrTitle"/>
          </p:nvPr>
        </p:nvSpPr>
        <p:spPr>
          <a:xfrm>
            <a:off x="0" y="324014"/>
            <a:ext cx="12996000" cy="576000"/>
          </a:xfrm>
          <a:solidFill>
            <a:schemeClr val="tx1">
              <a:lumMod val="75000"/>
              <a:lumOff val="25000"/>
            </a:schemeClr>
          </a:solidFill>
          <a:ln w="15875">
            <a:noFill/>
          </a:ln>
        </p:spPr>
        <p:txBody>
          <a:bodyPr lIns="72000" rIns="72000">
            <a:normAutofit/>
          </a:bodyPr>
          <a:lstStyle/>
          <a:p>
            <a:pPr algn="l"/>
            <a:r>
              <a:rPr lang="ja-JP" altLang="en-US" sz="2200" dirty="0">
                <a:solidFill>
                  <a:schemeClr val="bg1"/>
                </a:solidFill>
              </a:rPr>
              <a:t>公立大学法人大阪に係る第１期中期目標の変更（案）の概要</a:t>
            </a:r>
            <a:r>
              <a:rPr kumimoji="1" lang="ja-JP" altLang="en-US" sz="2200" dirty="0">
                <a:solidFill>
                  <a:schemeClr val="bg1"/>
                </a:solidFill>
              </a:rPr>
              <a:t>　　　　　　　　　　　　　　　　　　　　　　　　　　　　　　　　　　　　　　　　　　　　</a:t>
            </a:r>
            <a:endParaRPr kumimoji="1" lang="ja-JP" altLang="en-US" sz="1400" dirty="0">
              <a:solidFill>
                <a:schemeClr val="bg1"/>
              </a:solidFill>
            </a:endParaRPr>
          </a:p>
        </p:txBody>
      </p:sp>
      <p:sp>
        <p:nvSpPr>
          <p:cNvPr id="84" name="正方形/長方形 83"/>
          <p:cNvSpPr/>
          <p:nvPr/>
        </p:nvSpPr>
        <p:spPr>
          <a:xfrm>
            <a:off x="1190140" y="2375949"/>
            <a:ext cx="12131440" cy="3577115"/>
          </a:xfrm>
          <a:prstGeom prst="rect">
            <a:avLst/>
          </a:prstGeom>
          <a:ln>
            <a:solidFill>
              <a:schemeClr val="tx1"/>
            </a:solidFill>
          </a:ln>
        </p:spPr>
        <p:txBody>
          <a:bodyPr wrap="square" lIns="180000" rIns="432000" bIns="144000" anchor="ctr">
            <a:spAutoFit/>
          </a:bodyPr>
          <a:lstStyle/>
          <a:p>
            <a:pPr marL="606425" marR="116840" indent="-342900">
              <a:buFont typeface="Arial" panose="020B0604020202020204" pitchFamily="34" charset="0"/>
              <a:buChar char="•"/>
            </a:pPr>
            <a:endParaRPr lang="en-US" altLang="ja-JP" sz="2000" dirty="0" smtClean="0">
              <a:latin typeface="ＭＳ ゴシック" panose="020B0609070205080204" pitchFamily="49" charset="-128"/>
              <a:ea typeface="ＭＳ ゴシック" panose="020B0609070205080204" pitchFamily="49" charset="-128"/>
            </a:endParaRPr>
          </a:p>
          <a:p>
            <a:pPr marL="263525" marR="116840">
              <a:lnSpc>
                <a:spcPct val="200000"/>
              </a:lnSpc>
            </a:pPr>
            <a:r>
              <a:rPr lang="ja-JP" altLang="en-US" sz="2000" dirty="0" smtClean="0">
                <a:latin typeface="ＭＳ ゴシック" panose="020B0609070205080204" pitchFamily="49" charset="-128"/>
                <a:ea typeface="ＭＳ ゴシック" panose="020B0609070205080204" pitchFamily="49" charset="-128"/>
              </a:rPr>
              <a:t>令和２年１月、大阪府、大阪市、公立大学法人大阪による新大学基本構想を策定。</a:t>
            </a:r>
            <a:endParaRPr lang="en-US" altLang="ja-JP" sz="2000" dirty="0">
              <a:latin typeface="ＭＳ ゴシック" panose="020B0609070205080204" pitchFamily="49" charset="-128"/>
              <a:ea typeface="ＭＳ ゴシック" panose="020B0609070205080204" pitchFamily="49" charset="-128"/>
            </a:endParaRPr>
          </a:p>
          <a:p>
            <a:pPr marL="711200" marR="116840" indent="-342900">
              <a:lnSpc>
                <a:spcPct val="200000"/>
              </a:lnSpc>
              <a:buFont typeface="Arial" panose="020B0604020202020204" pitchFamily="34" charset="0"/>
              <a:buChar char="•"/>
            </a:pPr>
            <a:r>
              <a:rPr lang="ja-JP" altLang="en-US" sz="2000" dirty="0" smtClean="0">
                <a:latin typeface="ＭＳ ゴシック" panose="020B0609070205080204" pitchFamily="49" charset="-128"/>
                <a:ea typeface="ＭＳ ゴシック" panose="020B0609070205080204" pitchFamily="49" charset="-128"/>
              </a:rPr>
              <a:t>これを踏まえ、今回</a:t>
            </a:r>
            <a:r>
              <a:rPr lang="ja-JP" altLang="en-US" sz="2000" dirty="0">
                <a:latin typeface="ＭＳ ゴシック" panose="020B0609070205080204" pitchFamily="49" charset="-128"/>
                <a:ea typeface="ＭＳ ゴシック" panose="020B0609070205080204" pitchFamily="49" charset="-128"/>
              </a:rPr>
              <a:t>、中期目標を変更し</a:t>
            </a:r>
            <a:r>
              <a:rPr lang="ja-JP" altLang="en-US" sz="2000" dirty="0" smtClean="0">
                <a:latin typeface="ＭＳ ゴシック" panose="020B0609070205080204" pitchFamily="49" charset="-128"/>
                <a:ea typeface="ＭＳ ゴシック" panose="020B0609070205080204" pitchFamily="49" charset="-128"/>
              </a:rPr>
              <a:t>、大阪市立</a:t>
            </a:r>
            <a:r>
              <a:rPr lang="ja-JP" altLang="en-US" sz="2000" dirty="0">
                <a:latin typeface="ＭＳ ゴシック" panose="020B0609070205080204" pitchFamily="49" charset="-128"/>
                <a:ea typeface="ＭＳ ゴシック" panose="020B0609070205080204" pitchFamily="49" charset="-128"/>
              </a:rPr>
              <a:t>大学と</a:t>
            </a:r>
            <a:r>
              <a:rPr lang="ja-JP" altLang="en-US" sz="2000" dirty="0" smtClean="0">
                <a:latin typeface="ＭＳ ゴシック" panose="020B0609070205080204" pitchFamily="49" charset="-128"/>
                <a:ea typeface="ＭＳ ゴシック" panose="020B0609070205080204" pitchFamily="49" charset="-128"/>
              </a:rPr>
              <a:t>大阪府立</a:t>
            </a:r>
            <a:r>
              <a:rPr lang="ja-JP" altLang="en-US" sz="2000" dirty="0">
                <a:latin typeface="ＭＳ ゴシック" panose="020B0609070205080204" pitchFamily="49" charset="-128"/>
                <a:ea typeface="ＭＳ ゴシック" panose="020B0609070205080204" pitchFamily="49" charset="-128"/>
              </a:rPr>
              <a:t>大学</a:t>
            </a:r>
            <a:r>
              <a:rPr lang="ja-JP" altLang="en-US" sz="2000" dirty="0" smtClean="0">
                <a:latin typeface="ＭＳ ゴシック" panose="020B0609070205080204" pitchFamily="49" charset="-128"/>
                <a:ea typeface="ＭＳ ゴシック" panose="020B0609070205080204" pitchFamily="49" charset="-128"/>
              </a:rPr>
              <a:t>の統合による</a:t>
            </a:r>
            <a:r>
              <a:rPr lang="ja-JP" altLang="en-US" sz="2000" u="sng" dirty="0" smtClean="0">
                <a:latin typeface="ＭＳ ゴシック" panose="020B0609070205080204" pitchFamily="49" charset="-128"/>
                <a:ea typeface="ＭＳ ゴシック" panose="020B0609070205080204" pitchFamily="49" charset="-128"/>
              </a:rPr>
              <a:t>新大学を</a:t>
            </a:r>
            <a:r>
              <a:rPr lang="en-US" altLang="ja-JP" sz="2000" u="sng" dirty="0" smtClean="0">
                <a:latin typeface="ＭＳ ゴシック" panose="020B0609070205080204" pitchFamily="49" charset="-128"/>
                <a:ea typeface="ＭＳ ゴシック" panose="020B0609070205080204" pitchFamily="49" charset="-128"/>
              </a:rPr>
              <a:t>2022</a:t>
            </a:r>
            <a:r>
              <a:rPr lang="ja-JP" altLang="en-US" sz="2000" u="sng" dirty="0">
                <a:latin typeface="ＭＳ ゴシック" panose="020B0609070205080204" pitchFamily="49" charset="-128"/>
                <a:ea typeface="ＭＳ ゴシック" panose="020B0609070205080204" pitchFamily="49" charset="-128"/>
              </a:rPr>
              <a:t>年度に設置する旨を</a:t>
            </a:r>
            <a:r>
              <a:rPr lang="ja-JP" altLang="en-US" sz="2000" u="sng" dirty="0" smtClean="0">
                <a:latin typeface="ＭＳ ゴシック" panose="020B0609070205080204" pitchFamily="49" charset="-128"/>
                <a:ea typeface="ＭＳ ゴシック" panose="020B0609070205080204" pitchFamily="49" charset="-128"/>
              </a:rPr>
              <a:t>明記</a:t>
            </a:r>
            <a:r>
              <a:rPr lang="ja-JP" altLang="en-US" sz="2000" dirty="0" smtClean="0">
                <a:latin typeface="ＭＳ ゴシック" panose="020B0609070205080204" pitchFamily="49" charset="-128"/>
                <a:ea typeface="ＭＳ ゴシック" panose="020B0609070205080204" pitchFamily="49" charset="-128"/>
              </a:rPr>
              <a:t>。</a:t>
            </a:r>
            <a:endParaRPr lang="en-US" altLang="ja-JP" sz="2000" dirty="0">
              <a:latin typeface="ＭＳ ゴシック" panose="020B0609070205080204" pitchFamily="49" charset="-128"/>
              <a:ea typeface="ＭＳ ゴシック" panose="020B0609070205080204" pitchFamily="49" charset="-128"/>
            </a:endParaRPr>
          </a:p>
          <a:p>
            <a:pPr marL="711200" marR="116840" indent="-342900">
              <a:lnSpc>
                <a:spcPct val="200000"/>
              </a:lnSpc>
              <a:buFont typeface="Arial" panose="020B0604020202020204" pitchFamily="34" charset="0"/>
              <a:buChar char="•"/>
            </a:pPr>
            <a:r>
              <a:rPr lang="ja-JP" altLang="en-US" sz="2000" u="sng" dirty="0" smtClean="0">
                <a:latin typeface="ＭＳ ゴシック" panose="020B0609070205080204" pitchFamily="49" charset="-128"/>
                <a:ea typeface="ＭＳ ゴシック" panose="020B0609070205080204" pitchFamily="49" charset="-128"/>
              </a:rPr>
              <a:t>新</a:t>
            </a:r>
            <a:r>
              <a:rPr lang="ja-JP" altLang="en-US" sz="2000" u="sng" dirty="0">
                <a:latin typeface="ＭＳ ゴシック" panose="020B0609070205080204" pitchFamily="49" charset="-128"/>
                <a:ea typeface="ＭＳ ゴシック" panose="020B0609070205080204" pitchFamily="49" charset="-128"/>
              </a:rPr>
              <a:t>大学の基本的役割（教育・研究・社会貢献）</a:t>
            </a:r>
            <a:r>
              <a:rPr lang="ja-JP" altLang="en-US" sz="2000" dirty="0">
                <a:latin typeface="ＭＳ ゴシック" panose="020B0609070205080204" pitchFamily="49" charset="-128"/>
                <a:ea typeface="ＭＳ ゴシック" panose="020B0609070205080204" pitchFamily="49" charset="-128"/>
              </a:rPr>
              <a:t>や、大阪の発展に貢献する</a:t>
            </a:r>
            <a:r>
              <a:rPr lang="ja-JP" altLang="en-US" sz="2000" u="sng" dirty="0">
                <a:latin typeface="ＭＳ ゴシック" panose="020B0609070205080204" pitchFamily="49" charset="-128"/>
                <a:ea typeface="ＭＳ ゴシック" panose="020B0609070205080204" pitchFamily="49" charset="-128"/>
              </a:rPr>
              <a:t>２つの</a:t>
            </a:r>
            <a:r>
              <a:rPr lang="ja-JP" altLang="en-US" sz="2000" u="sng" dirty="0" smtClean="0">
                <a:latin typeface="ＭＳ ゴシック" panose="020B0609070205080204" pitchFamily="49" charset="-128"/>
                <a:ea typeface="ＭＳ ゴシック" panose="020B0609070205080204" pitchFamily="49" charset="-128"/>
              </a:rPr>
              <a:t>新機能（都市シンクタンク機能や技術</a:t>
            </a:r>
            <a:r>
              <a:rPr lang="ja-JP" altLang="en-US" sz="2000" u="sng" dirty="0">
                <a:latin typeface="ＭＳ ゴシック" panose="020B0609070205080204" pitchFamily="49" charset="-128"/>
                <a:ea typeface="ＭＳ ゴシック" panose="020B0609070205080204" pitchFamily="49" charset="-128"/>
              </a:rPr>
              <a:t>インキュベーション機能）</a:t>
            </a:r>
            <a:r>
              <a:rPr lang="ja-JP" altLang="en-US" sz="2000" dirty="0" smtClean="0">
                <a:latin typeface="ＭＳ ゴシック" panose="020B0609070205080204" pitchFamily="49" charset="-128"/>
                <a:ea typeface="ＭＳ ゴシック" panose="020B0609070205080204" pitchFamily="49" charset="-128"/>
              </a:rPr>
              <a:t>、</a:t>
            </a:r>
            <a:r>
              <a:rPr lang="ja-JP" altLang="en-US" sz="2000" u="sng" dirty="0" smtClean="0">
                <a:latin typeface="ＭＳ ゴシック" panose="020B0609070205080204" pitchFamily="49" charset="-128"/>
                <a:ea typeface="ＭＳ ゴシック" panose="020B0609070205080204" pitchFamily="49" charset="-128"/>
              </a:rPr>
              <a:t>国際力</a:t>
            </a:r>
            <a:r>
              <a:rPr lang="ja-JP" altLang="en-US" sz="2000" u="sng" dirty="0">
                <a:latin typeface="ＭＳ ゴシック" panose="020B0609070205080204" pitchFamily="49" charset="-128"/>
                <a:ea typeface="ＭＳ ゴシック" panose="020B0609070205080204" pitchFamily="49" charset="-128"/>
              </a:rPr>
              <a:t>の強化</a:t>
            </a:r>
            <a:r>
              <a:rPr lang="ja-JP" altLang="en-US" sz="2000" dirty="0">
                <a:latin typeface="ＭＳ ゴシック" panose="020B0609070205080204" pitchFamily="49" charset="-128"/>
                <a:ea typeface="ＭＳ ゴシック" panose="020B0609070205080204" pitchFamily="49" charset="-128"/>
              </a:rPr>
              <a:t>などの内容</a:t>
            </a:r>
            <a:r>
              <a:rPr lang="ja-JP" altLang="en-US" sz="2000" dirty="0" smtClean="0">
                <a:latin typeface="ＭＳ ゴシック" panose="020B0609070205080204" pitchFamily="49" charset="-128"/>
                <a:ea typeface="ＭＳ ゴシック" panose="020B0609070205080204" pitchFamily="49" charset="-128"/>
              </a:rPr>
              <a:t>を</a:t>
            </a:r>
            <a:r>
              <a:rPr lang="ja-JP" altLang="en-US" sz="2000" u="sng" dirty="0" smtClean="0">
                <a:latin typeface="ＭＳ ゴシック" panose="020B0609070205080204" pitchFamily="49" charset="-128"/>
                <a:ea typeface="ＭＳ ゴシック" panose="020B0609070205080204" pitchFamily="49" charset="-128"/>
              </a:rPr>
              <a:t>目標に追加</a:t>
            </a:r>
            <a:r>
              <a:rPr lang="ja-JP" altLang="en-US" sz="2000" dirty="0" smtClean="0">
                <a:latin typeface="ＭＳ ゴシック" panose="020B0609070205080204" pitchFamily="49" charset="-128"/>
                <a:ea typeface="ＭＳ ゴシック" panose="020B0609070205080204" pitchFamily="49" charset="-128"/>
              </a:rPr>
              <a:t>。</a:t>
            </a:r>
            <a:endParaRPr lang="en-US" altLang="ja-JP" sz="2000" dirty="0" smtClean="0">
              <a:latin typeface="ＭＳ ゴシック" panose="020B0609070205080204" pitchFamily="49" charset="-128"/>
              <a:ea typeface="ＭＳ ゴシック" panose="020B0609070205080204" pitchFamily="49" charset="-128"/>
            </a:endParaRPr>
          </a:p>
        </p:txBody>
      </p:sp>
      <p:sp>
        <p:nvSpPr>
          <p:cNvPr id="83" name="タイトル 1"/>
          <p:cNvSpPr txBox="1">
            <a:spLocks/>
          </p:cNvSpPr>
          <p:nvPr/>
        </p:nvSpPr>
        <p:spPr>
          <a:xfrm>
            <a:off x="1190140" y="1871933"/>
            <a:ext cx="3600400" cy="504016"/>
          </a:xfrm>
          <a:prstGeom prst="rect">
            <a:avLst/>
          </a:prstGeom>
          <a:solidFill>
            <a:schemeClr val="accent2">
              <a:lumMod val="40000"/>
              <a:lumOff val="60000"/>
            </a:schemeClr>
          </a:solidFill>
          <a:ln w="1587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200" b="1" dirty="0" smtClean="0">
                <a:latin typeface="ＭＳ ゴシック" panose="020B0609070205080204" pitchFamily="49" charset="-128"/>
                <a:ea typeface="ＭＳ ゴシック" panose="020B0609070205080204" pitchFamily="49" charset="-128"/>
              </a:rPr>
              <a:t>変更</a:t>
            </a:r>
            <a:r>
              <a:rPr lang="ja-JP" altLang="en-US" sz="2200" b="1" dirty="0">
                <a:latin typeface="ＭＳ ゴシック" panose="020B0609070205080204" pitchFamily="49" charset="-128"/>
                <a:ea typeface="ＭＳ ゴシック" panose="020B0609070205080204" pitchFamily="49" charset="-128"/>
              </a:rPr>
              <a:t>（案）の考え方</a:t>
            </a:r>
          </a:p>
        </p:txBody>
      </p:sp>
      <p:sp>
        <p:nvSpPr>
          <p:cNvPr id="23" name="正方形/長方形 22">
            <a:extLst>
              <a:ext uri="{FF2B5EF4-FFF2-40B4-BE49-F238E27FC236}">
                <a16:creationId xmlns:a16="http://schemas.microsoft.com/office/drawing/2014/main" id="{889B6BC3-23E6-44A5-8C8C-DEEB1E00215D}"/>
              </a:ext>
            </a:extLst>
          </p:cNvPr>
          <p:cNvSpPr/>
          <p:nvPr/>
        </p:nvSpPr>
        <p:spPr>
          <a:xfrm>
            <a:off x="1549816" y="7825192"/>
            <a:ext cx="11771764" cy="38670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ja-JP" altLang="en-US" sz="2000" b="1" u="sng" dirty="0" smtClean="0">
                <a:solidFill>
                  <a:schemeClr val="tx1"/>
                </a:solidFill>
                <a:latin typeface="ＭＳ ゴシック" panose="020B0609070205080204" pitchFamily="49" charset="-128"/>
                <a:ea typeface="ＭＳ ゴシック" panose="020B0609070205080204" pitchFamily="49" charset="-128"/>
              </a:rPr>
              <a:t>両大学</a:t>
            </a:r>
            <a:r>
              <a:rPr lang="ja-JP" altLang="en-US" sz="2000" b="1" u="sng" dirty="0">
                <a:solidFill>
                  <a:schemeClr val="tx1"/>
                </a:solidFill>
                <a:latin typeface="ＭＳ ゴシック" panose="020B0609070205080204" pitchFamily="49" charset="-128"/>
                <a:ea typeface="ＭＳ ゴシック" panose="020B0609070205080204" pitchFamily="49" charset="-128"/>
              </a:rPr>
              <a:t>の統合等に関する目標を明記した「第７」について、新大学に関する</a:t>
            </a:r>
            <a:r>
              <a:rPr lang="ja-JP" altLang="en-US" sz="2000" b="1" u="sng" dirty="0" smtClean="0">
                <a:solidFill>
                  <a:schemeClr val="tx1"/>
                </a:solidFill>
                <a:latin typeface="ＭＳ ゴシック" panose="020B0609070205080204" pitchFamily="49" charset="-128"/>
                <a:ea typeface="ＭＳ ゴシック" panose="020B0609070205080204" pitchFamily="49" charset="-128"/>
              </a:rPr>
              <a:t>事項を追加。</a:t>
            </a:r>
            <a:endParaRPr lang="en-US" altLang="ja-JP" sz="2000" b="1" u="sng" dirty="0">
              <a:solidFill>
                <a:schemeClr val="tx1"/>
              </a:solidFill>
              <a:latin typeface="ＭＳ ゴシック" panose="020B0609070205080204" pitchFamily="49" charset="-128"/>
              <a:ea typeface="ＭＳ ゴシック" panose="020B0609070205080204" pitchFamily="49" charset="-128"/>
            </a:endParaRPr>
          </a:p>
        </p:txBody>
      </p:sp>
      <p:sp>
        <p:nvSpPr>
          <p:cNvPr id="27" name="正方形/長方形 26"/>
          <p:cNvSpPr/>
          <p:nvPr/>
        </p:nvSpPr>
        <p:spPr>
          <a:xfrm>
            <a:off x="13106731" y="324014"/>
            <a:ext cx="1152000" cy="576000"/>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a:t>
            </a:r>
            <a:r>
              <a:rPr kumimoji="0" lang="ja-JP" altLang="en-US" sz="1800" kern="100" dirty="0">
                <a:solidFill>
                  <a:prstClr val="black"/>
                </a:solidFill>
                <a:latin typeface="ＭＳ Ｐゴシック" panose="020B0600070205080204" pitchFamily="50" charset="-128"/>
                <a:ea typeface="ＭＳ Ｐゴシック" panose="020B0600070205080204" pitchFamily="50" charset="-128"/>
                <a:cs typeface="Times New Roman"/>
              </a:rPr>
              <a:t>２</a:t>
            </a:r>
            <a:endParaRPr kumimoji="0" lang="ja-JP" altLang="en-US" sz="18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4" name="スライド番号プレースホルダー 3"/>
          <p:cNvSpPr>
            <a:spLocks noGrp="1"/>
          </p:cNvSpPr>
          <p:nvPr>
            <p:ph type="sldNum" sz="quarter" idx="12"/>
          </p:nvPr>
        </p:nvSpPr>
        <p:spPr>
          <a:xfrm>
            <a:off x="13639756" y="9766943"/>
            <a:ext cx="574979" cy="555886"/>
          </a:xfrm>
        </p:spPr>
        <p:txBody>
          <a:bodyPr/>
          <a:lstStyle/>
          <a:p>
            <a:fld id="{D2D8002D-B5B0-4BAC-B1F6-782DDCCE6D9C}" type="slidenum">
              <a:rPr kumimoji="1" lang="ja-JP" altLang="en-US" smtClean="0"/>
              <a:t>1</a:t>
            </a:fld>
            <a:endParaRPr kumimoji="1" lang="ja-JP" altLang="en-US" dirty="0"/>
          </a:p>
        </p:txBody>
      </p:sp>
      <p:sp>
        <p:nvSpPr>
          <p:cNvPr id="2" name="下矢印 1"/>
          <p:cNvSpPr/>
          <p:nvPr/>
        </p:nvSpPr>
        <p:spPr>
          <a:xfrm>
            <a:off x="6175740" y="6457080"/>
            <a:ext cx="216024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91573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10893670" y="9596446"/>
            <a:ext cx="3360420" cy="555886"/>
          </a:xfrm>
        </p:spPr>
        <p:txBody>
          <a:bodyPr/>
          <a:lstStyle/>
          <a:p>
            <a:fld id="{D2D8002D-B5B0-4BAC-B1F6-782DDCCE6D9C}" type="slidenum">
              <a:rPr kumimoji="1" lang="ja-JP" altLang="en-US" smtClean="0"/>
              <a:t>2</a:t>
            </a:fld>
            <a:endParaRPr kumimoji="1" lang="ja-JP" altLang="en-US" dirty="0"/>
          </a:p>
        </p:txBody>
      </p:sp>
      <p:sp>
        <p:nvSpPr>
          <p:cNvPr id="5" name="正方形/長方形 4"/>
          <p:cNvSpPr/>
          <p:nvPr/>
        </p:nvSpPr>
        <p:spPr>
          <a:xfrm>
            <a:off x="1728292" y="6777906"/>
            <a:ext cx="11058134" cy="2992339"/>
          </a:xfrm>
          <a:prstGeom prst="rect">
            <a:avLst/>
          </a:prstGeom>
          <a:ln>
            <a:solidFill>
              <a:schemeClr val="tx1"/>
            </a:solidFill>
            <a:prstDash val="solid"/>
          </a:ln>
        </p:spPr>
        <p:txBody>
          <a:bodyPr wrap="square" tIns="72000" bIns="72000">
            <a:spAutoFit/>
          </a:bodyPr>
          <a:lstStyle/>
          <a:p>
            <a:pPr algn="ctr">
              <a:lnSpc>
                <a:spcPts val="2200"/>
              </a:lnSpc>
              <a:spcBef>
                <a:spcPts val="600"/>
              </a:spcBef>
            </a:pPr>
            <a:r>
              <a:rPr lang="ja-JP" altLang="en-US" sz="1800" b="1" dirty="0" smtClean="0">
                <a:latin typeface="+mn-ea"/>
              </a:rPr>
              <a:t>（変更後）</a:t>
            </a:r>
            <a:endParaRPr lang="en-US" altLang="ja-JP" sz="1800" b="1" dirty="0" smtClean="0">
              <a:latin typeface="+mn-ea"/>
            </a:endParaRPr>
          </a:p>
          <a:p>
            <a:pPr>
              <a:lnSpc>
                <a:spcPts val="2200"/>
              </a:lnSpc>
              <a:spcBef>
                <a:spcPts val="600"/>
              </a:spcBef>
            </a:pPr>
            <a:r>
              <a:rPr lang="ja-JP" altLang="en-US" sz="1800" dirty="0">
                <a:latin typeface="ＭＳ Ｐ明朝" panose="02020600040205080304" pitchFamily="18" charset="-128"/>
                <a:ea typeface="ＭＳ Ｐ明朝" panose="02020600040205080304" pitchFamily="18" charset="-128"/>
              </a:rPr>
              <a:t>　 </a:t>
            </a:r>
            <a:r>
              <a:rPr lang="ja-JP" altLang="en-US" sz="1800" dirty="0" smtClean="0">
                <a:latin typeface="ＭＳ Ｐ明朝" panose="02020600040205080304" pitchFamily="18" charset="-128"/>
                <a:ea typeface="ＭＳ Ｐ明朝" panose="02020600040205080304" pitchFamily="18" charset="-128"/>
              </a:rPr>
              <a:t> </a:t>
            </a:r>
            <a:r>
              <a:rPr lang="ja-JP" altLang="ja-JP" sz="1800" dirty="0" smtClean="0">
                <a:latin typeface="ＭＳ Ｐ明朝" panose="02020600040205080304" pitchFamily="18" charset="-128"/>
                <a:ea typeface="ＭＳ Ｐ明朝" panose="02020600040205080304" pitchFamily="18" charset="-128"/>
              </a:rPr>
              <a:t>世界的</a:t>
            </a:r>
            <a:r>
              <a:rPr lang="ja-JP" altLang="ja-JP" sz="1800" dirty="0">
                <a:latin typeface="ＭＳ Ｐ明朝" panose="02020600040205080304" pitchFamily="18" charset="-128"/>
                <a:ea typeface="ＭＳ Ｐ明朝" panose="02020600040205080304" pitchFamily="18" charset="-128"/>
              </a:rPr>
              <a:t>な大学間競争を勝ち抜き、より強い大阪を実現するための知的インフラ拠点としての存在感を高める</a:t>
            </a:r>
            <a:r>
              <a:rPr lang="ja-JP" altLang="ja-JP" sz="1800" dirty="0" smtClean="0">
                <a:latin typeface="ＭＳ Ｐ明朝" panose="02020600040205080304" pitchFamily="18" charset="-128"/>
                <a:ea typeface="ＭＳ Ｐ明朝" panose="02020600040205080304" pitchFamily="18" charset="-128"/>
              </a:rPr>
              <a:t>ため、</a:t>
            </a:r>
            <a:r>
              <a:rPr lang="ja-JP" altLang="ja-JP" sz="1800" u="sng" dirty="0" smtClean="0">
                <a:latin typeface="+mn-ea"/>
              </a:rPr>
              <a:t>「</a:t>
            </a:r>
            <a:r>
              <a:rPr lang="ja-JP" altLang="ja-JP" sz="1800" u="sng" dirty="0">
                <a:latin typeface="+mn-ea"/>
              </a:rPr>
              <a:t>新大学基本構想」を踏まえ</a:t>
            </a:r>
            <a:r>
              <a:rPr lang="ja-JP" altLang="ja-JP" sz="1800" u="sng" dirty="0" smtClean="0">
                <a:latin typeface="+mn-ea"/>
              </a:rPr>
              <a:t>、大阪の発展を</a:t>
            </a:r>
            <a:r>
              <a:rPr lang="ja-JP" altLang="en-US" sz="1800" u="sng" dirty="0" smtClean="0">
                <a:latin typeface="+mn-ea"/>
              </a:rPr>
              <a:t>けん</a:t>
            </a:r>
            <a:r>
              <a:rPr lang="ja-JP" altLang="ja-JP" sz="1800" u="sng" dirty="0" smtClean="0">
                <a:latin typeface="+mn-ea"/>
              </a:rPr>
              <a:t>引</a:t>
            </a:r>
            <a:r>
              <a:rPr lang="ja-JP" altLang="ja-JP" sz="1800" u="sng" dirty="0">
                <a:latin typeface="+mn-ea"/>
              </a:rPr>
              <a:t>する「知の拠点」と</a:t>
            </a:r>
            <a:r>
              <a:rPr lang="ja-JP" altLang="ja-JP" sz="1800" u="sng" dirty="0" smtClean="0">
                <a:latin typeface="+mn-ea"/>
              </a:rPr>
              <a:t>なる新</a:t>
            </a:r>
            <a:r>
              <a:rPr lang="ja-JP" altLang="ja-JP" sz="1800" u="sng" dirty="0">
                <a:latin typeface="+mn-ea"/>
              </a:rPr>
              <a:t>大学を</a:t>
            </a:r>
            <a:r>
              <a:rPr lang="en-US" altLang="ja-JP" sz="1800" u="sng" dirty="0">
                <a:latin typeface="+mn-ea"/>
              </a:rPr>
              <a:t>2022</a:t>
            </a:r>
            <a:r>
              <a:rPr lang="ja-JP" altLang="ja-JP" sz="1800" u="sng" dirty="0">
                <a:latin typeface="+mn-ea"/>
              </a:rPr>
              <a:t>年度に設置する。</a:t>
            </a:r>
            <a:r>
              <a:rPr lang="ja-JP" altLang="ja-JP" sz="1800" dirty="0">
                <a:latin typeface="ＭＳ Ｐ明朝" panose="02020600040205080304" pitchFamily="18" charset="-128"/>
                <a:ea typeface="ＭＳ Ｐ明朝" panose="02020600040205080304" pitchFamily="18" charset="-128"/>
              </a:rPr>
              <a:t>両大学の統合</a:t>
            </a:r>
            <a:r>
              <a:rPr lang="ja-JP" altLang="ja-JP" sz="1800" dirty="0" smtClean="0">
                <a:latin typeface="ＭＳ Ｐ明朝" panose="02020600040205080304" pitchFamily="18" charset="-128"/>
                <a:ea typeface="ＭＳ Ｐ明朝" panose="02020600040205080304" pitchFamily="18" charset="-128"/>
              </a:rPr>
              <a:t>にあたって</a:t>
            </a:r>
            <a:r>
              <a:rPr lang="ja-JP" altLang="ja-JP" sz="1800" dirty="0">
                <a:latin typeface="ＭＳ Ｐ明朝" panose="02020600040205080304" pitchFamily="18" charset="-128"/>
                <a:ea typeface="ＭＳ Ｐ明朝" panose="02020600040205080304" pitchFamily="18" charset="-128"/>
              </a:rPr>
              <a:t>は、ガバナンスを強化して取り組み、</a:t>
            </a:r>
            <a:r>
              <a:rPr lang="ja-JP" altLang="ja-JP" sz="1800" dirty="0" smtClean="0">
                <a:latin typeface="ＭＳ Ｐ明朝" panose="02020600040205080304" pitchFamily="18" charset="-128"/>
                <a:ea typeface="ＭＳ Ｐ明朝" panose="02020600040205080304" pitchFamily="18" charset="-128"/>
              </a:rPr>
              <a:t>その効果</a:t>
            </a:r>
            <a:r>
              <a:rPr lang="ja-JP" altLang="ja-JP" sz="1800" dirty="0">
                <a:latin typeface="ＭＳ Ｐ明朝" panose="02020600040205080304" pitchFamily="18" charset="-128"/>
                <a:ea typeface="ＭＳ Ｐ明朝" panose="02020600040205080304" pitchFamily="18" charset="-128"/>
              </a:rPr>
              <a:t>を最大限</a:t>
            </a:r>
            <a:r>
              <a:rPr lang="ja-JP" altLang="ja-JP" sz="1800" dirty="0" smtClean="0">
                <a:latin typeface="ＭＳ Ｐ明朝" panose="02020600040205080304" pitchFamily="18" charset="-128"/>
                <a:ea typeface="ＭＳ Ｐ明朝" panose="02020600040205080304" pitchFamily="18" charset="-128"/>
              </a:rPr>
              <a:t>発揮する</a:t>
            </a:r>
            <a:r>
              <a:rPr lang="ja-JP" altLang="ja-JP" sz="1800" dirty="0">
                <a:latin typeface="ＭＳ Ｐ明朝" panose="02020600040205080304" pitchFamily="18" charset="-128"/>
                <a:ea typeface="ＭＳ Ｐ明朝" panose="02020600040205080304" pitchFamily="18" charset="-128"/>
              </a:rPr>
              <a:t>。</a:t>
            </a:r>
          </a:p>
          <a:p>
            <a:pPr>
              <a:lnSpc>
                <a:spcPts val="2200"/>
              </a:lnSpc>
              <a:spcBef>
                <a:spcPts val="600"/>
              </a:spcBef>
            </a:pPr>
            <a:r>
              <a:rPr lang="ja-JP" altLang="en-US" sz="1800" dirty="0">
                <a:latin typeface="+mn-ea"/>
              </a:rPr>
              <a:t>　</a:t>
            </a:r>
            <a:r>
              <a:rPr lang="ja-JP" altLang="en-US" sz="1800" dirty="0" smtClean="0">
                <a:latin typeface="+mn-ea"/>
              </a:rPr>
              <a:t>　</a:t>
            </a:r>
            <a:r>
              <a:rPr lang="ja-JP" altLang="ja-JP" sz="1800" u="sng" dirty="0" smtClean="0">
                <a:latin typeface="+mn-ea"/>
              </a:rPr>
              <a:t>教育</a:t>
            </a:r>
            <a:r>
              <a:rPr lang="ja-JP" altLang="ja-JP" sz="1800" u="sng" dirty="0">
                <a:latin typeface="+mn-ea"/>
              </a:rPr>
              <a:t>研究組織については、まずは両大学の同種分野の融合を着実に</a:t>
            </a:r>
            <a:r>
              <a:rPr lang="ja-JP" altLang="ja-JP" sz="1800" u="sng" dirty="0" smtClean="0">
                <a:latin typeface="+mn-ea"/>
              </a:rPr>
              <a:t>進める</a:t>
            </a:r>
            <a:r>
              <a:rPr lang="ja-JP" altLang="en-US" sz="1800" u="sng" dirty="0" smtClean="0">
                <a:latin typeface="+mn-ea"/>
              </a:rPr>
              <a:t>。</a:t>
            </a:r>
            <a:endParaRPr lang="en-US" altLang="ja-JP" sz="1800" u="sng" dirty="0" smtClean="0">
              <a:latin typeface="+mn-ea"/>
            </a:endParaRPr>
          </a:p>
          <a:p>
            <a:pPr>
              <a:lnSpc>
                <a:spcPts val="2200"/>
              </a:lnSpc>
              <a:spcBef>
                <a:spcPts val="600"/>
              </a:spcBef>
            </a:pPr>
            <a:r>
              <a:rPr lang="ja-JP" altLang="en-US" sz="1800" dirty="0">
                <a:latin typeface="+mn-ea"/>
              </a:rPr>
              <a:t>　</a:t>
            </a:r>
            <a:r>
              <a:rPr lang="ja-JP" altLang="en-US" sz="1800" dirty="0" smtClean="0">
                <a:latin typeface="+mn-ea"/>
              </a:rPr>
              <a:t>　</a:t>
            </a:r>
            <a:r>
              <a:rPr lang="ja-JP" altLang="en-US" sz="1800" u="sng" dirty="0" smtClean="0">
                <a:latin typeface="+mn-ea"/>
              </a:rPr>
              <a:t>さらに、</a:t>
            </a:r>
            <a:r>
              <a:rPr lang="ja-JP" altLang="ja-JP" sz="1800" u="sng" dirty="0" smtClean="0">
                <a:latin typeface="+mn-ea"/>
              </a:rPr>
              <a:t>幅広い</a:t>
            </a:r>
            <a:r>
              <a:rPr lang="ja-JP" altLang="ja-JP" sz="1800" u="sng" dirty="0">
                <a:latin typeface="+mn-ea"/>
              </a:rPr>
              <a:t>学問体系を擁する総合大学としての特性を踏まえながら新大学の強みと特徴をより明確に打ち出すため</a:t>
            </a:r>
            <a:r>
              <a:rPr lang="ja-JP" altLang="ja-JP" sz="1800" u="sng" dirty="0" smtClean="0">
                <a:latin typeface="+mn-ea"/>
              </a:rPr>
              <a:t>、有限</a:t>
            </a:r>
            <a:r>
              <a:rPr lang="ja-JP" altLang="ja-JP" sz="1800" u="sng" dirty="0">
                <a:latin typeface="+mn-ea"/>
              </a:rPr>
              <a:t>の人材、財源</a:t>
            </a:r>
            <a:r>
              <a:rPr lang="ja-JP" altLang="ja-JP" sz="1800" u="sng" dirty="0" smtClean="0">
                <a:latin typeface="+mn-ea"/>
              </a:rPr>
              <a:t>、大学設備等の</a:t>
            </a:r>
            <a:r>
              <a:rPr lang="ja-JP" altLang="ja-JP" sz="1800" u="sng" dirty="0">
                <a:latin typeface="+mn-ea"/>
              </a:rPr>
              <a:t>資源を最大限に有効活用</a:t>
            </a:r>
            <a:r>
              <a:rPr lang="ja-JP" altLang="ja-JP" sz="1800" u="sng" dirty="0" smtClean="0">
                <a:latin typeface="+mn-ea"/>
              </a:rPr>
              <a:t>すること</a:t>
            </a:r>
            <a:r>
              <a:rPr lang="ja-JP" altLang="ja-JP" sz="1800" u="sng" dirty="0">
                <a:latin typeface="+mn-ea"/>
              </a:rPr>
              <a:t>により</a:t>
            </a:r>
            <a:r>
              <a:rPr lang="ja-JP" altLang="ja-JP" sz="1800" u="sng" dirty="0" smtClean="0">
                <a:latin typeface="+mn-ea"/>
              </a:rPr>
              <a:t>、選択</a:t>
            </a:r>
            <a:r>
              <a:rPr lang="ja-JP" altLang="ja-JP" sz="1800" u="sng" dirty="0">
                <a:latin typeface="+mn-ea"/>
              </a:rPr>
              <a:t>と集中の視点を入れつつ、時代の要請</a:t>
            </a:r>
            <a:r>
              <a:rPr lang="ja-JP" altLang="ja-JP" sz="1800" u="sng" dirty="0" smtClean="0">
                <a:latin typeface="+mn-ea"/>
              </a:rPr>
              <a:t>に応じ</a:t>
            </a:r>
            <a:r>
              <a:rPr lang="ja-JP" altLang="en-US" sz="1800" u="sng" dirty="0" smtClean="0">
                <a:latin typeface="+mn-ea"/>
              </a:rPr>
              <a:t>て</a:t>
            </a:r>
            <a:r>
              <a:rPr lang="ja-JP" altLang="ja-JP" sz="1800" u="sng" dirty="0" smtClean="0">
                <a:latin typeface="+mn-ea"/>
              </a:rPr>
              <a:t>学部</a:t>
            </a:r>
            <a:r>
              <a:rPr lang="ja-JP" altLang="ja-JP" sz="1800" u="sng" dirty="0">
                <a:latin typeface="+mn-ea"/>
              </a:rPr>
              <a:t>、研究科等の</a:t>
            </a:r>
            <a:r>
              <a:rPr lang="ja-JP" altLang="ja-JP" sz="1800" u="sng" dirty="0" smtClean="0">
                <a:latin typeface="+mn-ea"/>
              </a:rPr>
              <a:t>設置</a:t>
            </a:r>
            <a:r>
              <a:rPr lang="ja-JP" altLang="en-US" sz="1800" u="sng" dirty="0" smtClean="0">
                <a:latin typeface="+mn-ea"/>
              </a:rPr>
              <a:t>を</a:t>
            </a:r>
            <a:r>
              <a:rPr lang="ja-JP" altLang="ja-JP" sz="1800" u="sng" dirty="0" smtClean="0">
                <a:latin typeface="+mn-ea"/>
              </a:rPr>
              <a:t>検討</a:t>
            </a:r>
            <a:r>
              <a:rPr lang="ja-JP" altLang="en-US" sz="1800" u="sng" dirty="0" smtClean="0">
                <a:latin typeface="+mn-ea"/>
              </a:rPr>
              <a:t>する</a:t>
            </a:r>
            <a:r>
              <a:rPr lang="ja-JP" altLang="ja-JP" sz="1800" u="sng" dirty="0" smtClean="0">
                <a:latin typeface="+mn-ea"/>
              </a:rPr>
              <a:t>。</a:t>
            </a:r>
            <a:endParaRPr lang="ja-JP" altLang="ja-JP" sz="1800" dirty="0">
              <a:latin typeface="+mn-ea"/>
            </a:endParaRPr>
          </a:p>
          <a:p>
            <a:pPr>
              <a:lnSpc>
                <a:spcPts val="2200"/>
              </a:lnSpc>
              <a:spcBef>
                <a:spcPts val="600"/>
              </a:spcBef>
            </a:pPr>
            <a:r>
              <a:rPr lang="ja-JP" altLang="en-US" sz="1800" dirty="0">
                <a:latin typeface="ＭＳ Ｐ明朝" panose="02020600040205080304" pitchFamily="18" charset="-128"/>
                <a:ea typeface="ＭＳ Ｐ明朝" panose="02020600040205080304" pitchFamily="18" charset="-128"/>
              </a:rPr>
              <a:t>　 </a:t>
            </a:r>
            <a:r>
              <a:rPr lang="ja-JP" altLang="en-US" sz="1800" dirty="0" smtClean="0">
                <a:latin typeface="ＭＳ Ｐ明朝" panose="02020600040205080304" pitchFamily="18" charset="-128"/>
                <a:ea typeface="ＭＳ Ｐ明朝" panose="02020600040205080304" pitchFamily="18" charset="-128"/>
              </a:rPr>
              <a:t> </a:t>
            </a:r>
            <a:r>
              <a:rPr lang="ja-JP" altLang="ja-JP" sz="1800" dirty="0" smtClean="0">
                <a:latin typeface="ＭＳ Ｐ明朝" panose="02020600040205080304" pitchFamily="18" charset="-128"/>
                <a:ea typeface="ＭＳ Ｐ明朝" panose="02020600040205080304" pitchFamily="18" charset="-128"/>
              </a:rPr>
              <a:t>キャンパス</a:t>
            </a:r>
            <a:r>
              <a:rPr lang="ja-JP" altLang="ja-JP" sz="1800" dirty="0">
                <a:latin typeface="ＭＳ Ｐ明朝" panose="02020600040205080304" pitchFamily="18" charset="-128"/>
                <a:ea typeface="ＭＳ Ｐ明朝" panose="02020600040205080304" pitchFamily="18" charset="-128"/>
              </a:rPr>
              <a:t>再編</a:t>
            </a:r>
            <a:r>
              <a:rPr lang="ja-JP" altLang="ja-JP" sz="1800" u="sng" dirty="0">
                <a:latin typeface="+mn-ea"/>
              </a:rPr>
              <a:t>及びそれに伴う整備</a:t>
            </a:r>
            <a:r>
              <a:rPr lang="ja-JP" altLang="ja-JP" sz="1800" dirty="0">
                <a:latin typeface="ＭＳ Ｐ明朝" panose="02020600040205080304" pitchFamily="18" charset="-128"/>
                <a:ea typeface="ＭＳ Ｐ明朝" panose="02020600040205080304" pitchFamily="18" charset="-128"/>
              </a:rPr>
              <a:t>については、大阪府、大阪市及び法人間で緊密に連携して取り組む。</a:t>
            </a:r>
            <a:endParaRPr lang="ja-JP" altLang="en-US" sz="1800" b="1" u="sng" dirty="0">
              <a:latin typeface="ＭＳ Ｐ明朝" panose="02020600040205080304" pitchFamily="18" charset="-128"/>
              <a:ea typeface="ＭＳ Ｐ明朝" panose="02020600040205080304" pitchFamily="18" charset="-128"/>
            </a:endParaRPr>
          </a:p>
        </p:txBody>
      </p:sp>
      <p:sp>
        <p:nvSpPr>
          <p:cNvPr id="6" name="右矢印 5"/>
          <p:cNvSpPr/>
          <p:nvPr/>
        </p:nvSpPr>
        <p:spPr>
          <a:xfrm rot="5400000">
            <a:off x="6953404" y="4863365"/>
            <a:ext cx="607906" cy="29531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65867006-5C23-4961-9DA4-56DBF13FBBC9}"/>
              </a:ext>
            </a:extLst>
          </p:cNvPr>
          <p:cNvSpPr/>
          <p:nvPr/>
        </p:nvSpPr>
        <p:spPr>
          <a:xfrm>
            <a:off x="1728292" y="3889138"/>
            <a:ext cx="11058134" cy="1992066"/>
          </a:xfrm>
          <a:prstGeom prst="rect">
            <a:avLst/>
          </a:prstGeom>
          <a:ln w="9525">
            <a:solidFill>
              <a:schemeClr val="tx1"/>
            </a:solidFill>
            <a:prstDash val="solid"/>
          </a:ln>
        </p:spPr>
        <p:txBody>
          <a:bodyPr wrap="square" tIns="72000" bIns="72000">
            <a:spAutoFit/>
          </a:bodyPr>
          <a:lstStyle/>
          <a:p>
            <a:pPr algn="ctr">
              <a:lnSpc>
                <a:spcPts val="2200"/>
              </a:lnSpc>
              <a:spcBef>
                <a:spcPts val="600"/>
              </a:spcBef>
            </a:pPr>
            <a:r>
              <a:rPr lang="ja-JP" altLang="en-US" sz="1800" b="1" dirty="0" smtClean="0">
                <a:latin typeface="ＭＳ Ｐ明朝" panose="02020600040205080304" pitchFamily="18" charset="-128"/>
                <a:ea typeface="ＭＳ Ｐ明朝" panose="02020600040205080304" pitchFamily="18" charset="-128"/>
              </a:rPr>
              <a:t>（変更前）</a:t>
            </a:r>
            <a:endParaRPr lang="en-US" altLang="ja-JP" sz="1800" b="1" dirty="0" smtClean="0">
              <a:latin typeface="ＭＳ Ｐ明朝" panose="02020600040205080304" pitchFamily="18" charset="-128"/>
              <a:ea typeface="ＭＳ Ｐ明朝" panose="02020600040205080304" pitchFamily="18" charset="-128"/>
            </a:endParaRPr>
          </a:p>
          <a:p>
            <a:pPr>
              <a:lnSpc>
                <a:spcPts val="2200"/>
              </a:lnSpc>
              <a:spcBef>
                <a:spcPts val="600"/>
              </a:spcBef>
            </a:pPr>
            <a:r>
              <a:rPr lang="ja-JP" altLang="en-US" sz="1800" dirty="0">
                <a:latin typeface="ＭＳ Ｐ明朝" panose="02020600040205080304" pitchFamily="18" charset="-128"/>
                <a:ea typeface="ＭＳ Ｐ明朝" panose="02020600040205080304" pitchFamily="18" charset="-128"/>
              </a:rPr>
              <a:t>　</a:t>
            </a:r>
            <a:r>
              <a:rPr lang="ja-JP" altLang="en-US" sz="1800" dirty="0" smtClean="0">
                <a:latin typeface="ＭＳ Ｐ明朝" panose="02020600040205080304" pitchFamily="18" charset="-128"/>
                <a:ea typeface="ＭＳ Ｐ明朝" panose="02020600040205080304" pitchFamily="18" charset="-128"/>
              </a:rPr>
              <a:t>　</a:t>
            </a:r>
            <a:r>
              <a:rPr lang="ja-JP" altLang="ja-JP" sz="1800" dirty="0" smtClean="0">
                <a:latin typeface="ＭＳ Ｐ明朝" panose="02020600040205080304" pitchFamily="18" charset="-128"/>
                <a:ea typeface="ＭＳ Ｐ明朝" panose="02020600040205080304" pitchFamily="18" charset="-128"/>
              </a:rPr>
              <a:t>世界的</a:t>
            </a:r>
            <a:r>
              <a:rPr lang="ja-JP" altLang="ja-JP" sz="1800" dirty="0">
                <a:latin typeface="ＭＳ Ｐ明朝" panose="02020600040205080304" pitchFamily="18" charset="-128"/>
                <a:ea typeface="ＭＳ Ｐ明朝" panose="02020600040205080304" pitchFamily="18" charset="-128"/>
              </a:rPr>
              <a:t>な大学間競争を勝ち抜き、より強い大阪を実現するための知的インフラ拠点として存在感を高めるため</a:t>
            </a:r>
            <a:r>
              <a:rPr lang="ja-JP" altLang="ja-JP" sz="1800" dirty="0" smtClean="0">
                <a:latin typeface="ＭＳ Ｐ明朝" panose="02020600040205080304" pitchFamily="18" charset="-128"/>
                <a:ea typeface="ＭＳ Ｐ明朝" panose="02020600040205080304" pitchFamily="18" charset="-128"/>
              </a:rPr>
              <a:t>、</a:t>
            </a:r>
            <a:r>
              <a:rPr lang="ja-JP" altLang="ja-JP" sz="1800" u="sng" dirty="0" smtClean="0">
                <a:latin typeface="ＭＳ Ｐ明朝" panose="02020600040205080304" pitchFamily="18" charset="-128"/>
                <a:ea typeface="ＭＳ Ｐ明朝" panose="02020600040205080304" pitchFamily="18" charset="-128"/>
              </a:rPr>
              <a:t>「</a:t>
            </a:r>
            <a:r>
              <a:rPr lang="ja-JP" altLang="ja-JP" sz="1800" u="sng" dirty="0">
                <a:latin typeface="ＭＳ Ｐ明朝" panose="02020600040205080304" pitchFamily="18" charset="-128"/>
                <a:ea typeface="ＭＳ Ｐ明朝" panose="02020600040205080304" pitchFamily="18" charset="-128"/>
              </a:rPr>
              <a:t>新・公立大学」大阪</a:t>
            </a:r>
            <a:r>
              <a:rPr lang="ja-JP" altLang="ja-JP" sz="1800" u="sng" dirty="0" smtClean="0">
                <a:latin typeface="ＭＳ Ｐ明朝" panose="02020600040205080304" pitchFamily="18" charset="-128"/>
                <a:ea typeface="ＭＳ Ｐ明朝" panose="02020600040205080304" pitchFamily="18" charset="-128"/>
              </a:rPr>
              <a:t>モデル（</a:t>
            </a:r>
            <a:r>
              <a:rPr lang="ja-JP" altLang="ja-JP" sz="1800" u="sng" dirty="0">
                <a:latin typeface="ＭＳ Ｐ明朝" panose="02020600040205080304" pitchFamily="18" charset="-128"/>
                <a:ea typeface="ＭＳ Ｐ明朝" panose="02020600040205080304" pitchFamily="18" charset="-128"/>
              </a:rPr>
              <a:t>基本構想）</a:t>
            </a:r>
            <a:r>
              <a:rPr lang="ja-JP" altLang="ja-JP" sz="1800" u="sng" dirty="0" smtClean="0">
                <a:latin typeface="ＭＳ Ｐ明朝" panose="02020600040205080304" pitchFamily="18" charset="-128"/>
                <a:ea typeface="ＭＳ Ｐ明朝" panose="02020600040205080304" pitchFamily="18" charset="-128"/>
              </a:rPr>
              <a:t>を踏まえ</a:t>
            </a:r>
            <a:r>
              <a:rPr lang="ja-JP" altLang="ja-JP" sz="1800" u="sng" dirty="0">
                <a:latin typeface="ＭＳ Ｐ明朝" panose="02020600040205080304" pitchFamily="18" charset="-128"/>
                <a:ea typeface="ＭＳ Ｐ明朝" panose="02020600040205080304" pitchFamily="18" charset="-128"/>
              </a:rPr>
              <a:t>、世界に展開する高度</a:t>
            </a:r>
            <a:r>
              <a:rPr lang="ja-JP" altLang="ja-JP" sz="1800" u="sng" dirty="0" smtClean="0">
                <a:latin typeface="ＭＳ Ｐ明朝" panose="02020600040205080304" pitchFamily="18" charset="-128"/>
                <a:ea typeface="ＭＳ Ｐ明朝" panose="02020600040205080304" pitchFamily="18" charset="-128"/>
              </a:rPr>
              <a:t>な研究型</a:t>
            </a:r>
            <a:r>
              <a:rPr lang="ja-JP" altLang="ja-JP" sz="1800" u="sng" dirty="0">
                <a:latin typeface="ＭＳ Ｐ明朝" panose="02020600040205080304" pitchFamily="18" charset="-128"/>
                <a:ea typeface="ＭＳ Ｐ明朝" panose="02020600040205080304" pitchFamily="18" charset="-128"/>
              </a:rPr>
              <a:t>の公立大学を目指し、</a:t>
            </a:r>
            <a:r>
              <a:rPr lang="en-US" altLang="ja-JP" sz="1800" u="sng" dirty="0">
                <a:latin typeface="ＭＳ Ｐ明朝" panose="02020600040205080304" pitchFamily="18" charset="-128"/>
                <a:ea typeface="ＭＳ Ｐ明朝" panose="02020600040205080304" pitchFamily="18" charset="-128"/>
              </a:rPr>
              <a:t>2022</a:t>
            </a:r>
            <a:r>
              <a:rPr lang="ja-JP" altLang="ja-JP" sz="1800" u="sng" dirty="0">
                <a:latin typeface="ＭＳ Ｐ明朝" panose="02020600040205080304" pitchFamily="18" charset="-128"/>
                <a:ea typeface="ＭＳ Ｐ明朝" panose="02020600040205080304" pitchFamily="18" charset="-128"/>
              </a:rPr>
              <a:t>年度を目途</a:t>
            </a:r>
            <a:r>
              <a:rPr lang="ja-JP" altLang="ja-JP" sz="1800" u="sng" dirty="0" smtClean="0">
                <a:latin typeface="ＭＳ Ｐ明朝" panose="02020600040205080304" pitchFamily="18" charset="-128"/>
                <a:ea typeface="ＭＳ Ｐ明朝" panose="02020600040205080304" pitchFamily="18" charset="-128"/>
              </a:rPr>
              <a:t>とする</a:t>
            </a:r>
            <a:r>
              <a:rPr lang="ja-JP" altLang="ja-JP" sz="1800" u="sng" dirty="0">
                <a:latin typeface="ＭＳ Ｐ明朝" panose="02020600040205080304" pitchFamily="18" charset="-128"/>
                <a:ea typeface="ＭＳ Ｐ明朝" panose="02020600040205080304" pitchFamily="18" charset="-128"/>
              </a:rPr>
              <a:t>両大学の統合による新大学の実現に</a:t>
            </a:r>
            <a:r>
              <a:rPr lang="ja-JP" altLang="ja-JP" sz="1800" u="sng" dirty="0" smtClean="0">
                <a:latin typeface="ＭＳ Ｐ明朝" panose="02020600040205080304" pitchFamily="18" charset="-128"/>
                <a:ea typeface="ＭＳ Ｐ明朝" panose="02020600040205080304" pitchFamily="18" charset="-128"/>
              </a:rPr>
              <a:t>向け準備</a:t>
            </a:r>
            <a:r>
              <a:rPr lang="ja-JP" altLang="ja-JP" sz="1800" u="sng" dirty="0">
                <a:latin typeface="ＭＳ Ｐ明朝" panose="02020600040205080304" pitchFamily="18" charset="-128"/>
                <a:ea typeface="ＭＳ Ｐ明朝" panose="02020600040205080304" pitchFamily="18" charset="-128"/>
              </a:rPr>
              <a:t>を進める</a:t>
            </a:r>
            <a:r>
              <a:rPr lang="ja-JP" altLang="ja-JP" sz="1800" u="sng" dirty="0" smtClean="0">
                <a:latin typeface="ＭＳ Ｐ明朝" panose="02020600040205080304" pitchFamily="18" charset="-128"/>
                <a:ea typeface="ＭＳ Ｐ明朝" panose="02020600040205080304" pitchFamily="18" charset="-128"/>
              </a:rPr>
              <a:t>。</a:t>
            </a:r>
            <a:endParaRPr lang="en-US" altLang="ja-JP" sz="1800" u="sng" dirty="0" smtClean="0">
              <a:latin typeface="ＭＳ Ｐ明朝" panose="02020600040205080304" pitchFamily="18" charset="-128"/>
              <a:ea typeface="ＭＳ Ｐ明朝" panose="02020600040205080304" pitchFamily="18" charset="-128"/>
            </a:endParaRPr>
          </a:p>
          <a:p>
            <a:pPr>
              <a:lnSpc>
                <a:spcPts val="2200"/>
              </a:lnSpc>
              <a:spcBef>
                <a:spcPts val="600"/>
              </a:spcBef>
            </a:pPr>
            <a:r>
              <a:rPr lang="ja-JP" altLang="en-US" sz="1800" dirty="0">
                <a:latin typeface="ＭＳ Ｐ明朝" panose="02020600040205080304" pitchFamily="18" charset="-128"/>
                <a:ea typeface="ＭＳ Ｐ明朝" panose="02020600040205080304" pitchFamily="18" charset="-128"/>
              </a:rPr>
              <a:t>　</a:t>
            </a:r>
            <a:r>
              <a:rPr lang="ja-JP" altLang="en-US" sz="1800" dirty="0" smtClean="0">
                <a:latin typeface="ＭＳ Ｐ明朝" panose="02020600040205080304" pitchFamily="18" charset="-128"/>
                <a:ea typeface="ＭＳ Ｐ明朝" panose="02020600040205080304" pitchFamily="18" charset="-128"/>
              </a:rPr>
              <a:t>　</a:t>
            </a:r>
            <a:r>
              <a:rPr lang="ja-JP" altLang="ja-JP" sz="1800" u="sng" dirty="0" smtClean="0">
                <a:latin typeface="ＭＳ Ｐ明朝" panose="02020600040205080304" pitchFamily="18" charset="-128"/>
                <a:ea typeface="ＭＳ Ｐ明朝" panose="02020600040205080304" pitchFamily="18" charset="-128"/>
              </a:rPr>
              <a:t>特</a:t>
            </a:r>
            <a:r>
              <a:rPr lang="ja-JP" altLang="ja-JP" sz="1800" u="sng" dirty="0">
                <a:latin typeface="ＭＳ Ｐ明朝" panose="02020600040205080304" pitchFamily="18" charset="-128"/>
                <a:ea typeface="ＭＳ Ｐ明朝" panose="02020600040205080304" pitchFamily="18" charset="-128"/>
              </a:rPr>
              <a:t>に、教育研究組織の検討を着実に進めるとともに、</a:t>
            </a:r>
            <a:r>
              <a:rPr lang="ja-JP" altLang="ja-JP" sz="1800" dirty="0">
                <a:latin typeface="ＭＳ Ｐ明朝" panose="02020600040205080304" pitchFamily="18" charset="-128"/>
                <a:ea typeface="ＭＳ Ｐ明朝" panose="02020600040205080304" pitchFamily="18" charset="-128"/>
              </a:rPr>
              <a:t>キャンパス再編については、大阪府、大阪市及び法人間で緊密</a:t>
            </a:r>
            <a:r>
              <a:rPr lang="ja-JP" altLang="ja-JP" sz="1800" dirty="0" smtClean="0">
                <a:latin typeface="ＭＳ Ｐ明朝" panose="02020600040205080304" pitchFamily="18" charset="-128"/>
                <a:ea typeface="ＭＳ Ｐ明朝" panose="02020600040205080304" pitchFamily="18" charset="-128"/>
              </a:rPr>
              <a:t>に連携</a:t>
            </a:r>
            <a:r>
              <a:rPr lang="ja-JP" altLang="ja-JP" sz="1800" dirty="0">
                <a:latin typeface="ＭＳ Ｐ明朝" panose="02020600040205080304" pitchFamily="18" charset="-128"/>
                <a:ea typeface="ＭＳ Ｐ明朝" panose="02020600040205080304" pitchFamily="18" charset="-128"/>
              </a:rPr>
              <a:t>して取り組んでいく</a:t>
            </a:r>
            <a:r>
              <a:rPr lang="ja-JP" altLang="ja-JP" sz="1800" dirty="0" smtClean="0">
                <a:latin typeface="ＭＳ Ｐ明朝" panose="02020600040205080304" pitchFamily="18" charset="-128"/>
                <a:ea typeface="ＭＳ Ｐ明朝" panose="02020600040205080304" pitchFamily="18" charset="-128"/>
              </a:rPr>
              <a:t>。</a:t>
            </a:r>
            <a:endParaRPr lang="en-US" altLang="ja-JP" sz="1800" dirty="0" smtClean="0">
              <a:latin typeface="ＭＳ Ｐ明朝" panose="02020600040205080304" pitchFamily="18" charset="-128"/>
              <a:ea typeface="ＭＳ Ｐ明朝" panose="02020600040205080304" pitchFamily="18" charset="-128"/>
            </a:endParaRPr>
          </a:p>
        </p:txBody>
      </p:sp>
      <p:sp>
        <p:nvSpPr>
          <p:cNvPr id="8" name="正方形/長方形 7">
            <a:extLst>
              <a:ext uri="{FF2B5EF4-FFF2-40B4-BE49-F238E27FC236}">
                <a16:creationId xmlns:a16="http://schemas.microsoft.com/office/drawing/2014/main" id="{78C20D5D-3139-4797-9B1E-002174D3CA72}"/>
              </a:ext>
            </a:extLst>
          </p:cNvPr>
          <p:cNvSpPr/>
          <p:nvPr/>
        </p:nvSpPr>
        <p:spPr>
          <a:xfrm>
            <a:off x="884649" y="1626922"/>
            <a:ext cx="12745416" cy="273397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47675" indent="-352425">
              <a:lnSpc>
                <a:spcPts val="3000"/>
              </a:lnSpc>
              <a:spcBef>
                <a:spcPts val="600"/>
              </a:spcBef>
              <a:buFont typeface="Arial" panose="020B0604020202020204" pitchFamily="34" charset="0"/>
              <a:buChar char="•"/>
            </a:pPr>
            <a:r>
              <a:rPr lang="en-US" altLang="ja-JP" sz="2000" dirty="0">
                <a:solidFill>
                  <a:schemeClr val="tx1"/>
                </a:solidFill>
                <a:latin typeface="+mj-ea"/>
              </a:rPr>
              <a:t>2022</a:t>
            </a:r>
            <a:r>
              <a:rPr lang="ja-JP" altLang="en-US" sz="2000" dirty="0">
                <a:solidFill>
                  <a:schemeClr val="tx1"/>
                </a:solidFill>
                <a:latin typeface="+mj-ea"/>
              </a:rPr>
              <a:t>年度に新大学を設置する旨を明記。</a:t>
            </a:r>
            <a:endParaRPr lang="en-US" altLang="ja-JP" sz="2000" dirty="0">
              <a:solidFill>
                <a:schemeClr val="tx1"/>
              </a:solidFill>
              <a:latin typeface="+mj-ea"/>
            </a:endParaRPr>
          </a:p>
          <a:p>
            <a:pPr marL="447675" indent="-352425">
              <a:lnSpc>
                <a:spcPts val="3000"/>
              </a:lnSpc>
              <a:spcBef>
                <a:spcPts val="600"/>
              </a:spcBef>
              <a:buFont typeface="Arial" panose="020B0604020202020204" pitchFamily="34" charset="0"/>
              <a:buChar char="•"/>
            </a:pPr>
            <a:r>
              <a:rPr lang="ja-JP" altLang="en-US" sz="2000" dirty="0">
                <a:solidFill>
                  <a:schemeClr val="tx1"/>
                </a:solidFill>
                <a:latin typeface="+mj-ea"/>
              </a:rPr>
              <a:t>教育研究組織については、「まずは両大学の同種分野の融合を着実に</a:t>
            </a:r>
            <a:r>
              <a:rPr lang="ja-JP" altLang="en-US" sz="2000" dirty="0" smtClean="0">
                <a:solidFill>
                  <a:schemeClr val="tx1"/>
                </a:solidFill>
                <a:latin typeface="+mj-ea"/>
              </a:rPr>
              <a:t>進める」、「</a:t>
            </a:r>
            <a:r>
              <a:rPr lang="ja-JP" altLang="en-US" sz="2000" dirty="0">
                <a:solidFill>
                  <a:schemeClr val="tx1"/>
                </a:solidFill>
                <a:latin typeface="+mj-ea"/>
              </a:rPr>
              <a:t>選択と集中の視点を入れつつ、時代の要請に応じて学部</a:t>
            </a:r>
            <a:r>
              <a:rPr lang="ja-JP" altLang="en-US" sz="2000" dirty="0" smtClean="0">
                <a:solidFill>
                  <a:schemeClr val="tx1"/>
                </a:solidFill>
                <a:latin typeface="+mj-ea"/>
              </a:rPr>
              <a:t>、研究科</a:t>
            </a:r>
            <a:r>
              <a:rPr lang="ja-JP" altLang="en-US" sz="2000" dirty="0">
                <a:solidFill>
                  <a:schemeClr val="tx1"/>
                </a:solidFill>
                <a:latin typeface="+mj-ea"/>
              </a:rPr>
              <a:t>等の設置を</a:t>
            </a:r>
            <a:r>
              <a:rPr lang="ja-JP" altLang="en-US" sz="2000" dirty="0" smtClean="0">
                <a:solidFill>
                  <a:schemeClr val="tx1"/>
                </a:solidFill>
                <a:latin typeface="+mj-ea"/>
              </a:rPr>
              <a:t>検討する</a:t>
            </a:r>
            <a:r>
              <a:rPr lang="ja-JP" altLang="en-US" sz="2000" dirty="0">
                <a:solidFill>
                  <a:schemeClr val="tx1"/>
                </a:solidFill>
                <a:latin typeface="+mj-ea"/>
              </a:rPr>
              <a:t>」と記載。</a:t>
            </a:r>
            <a:endParaRPr lang="en-US" altLang="ja-JP" sz="2000" dirty="0">
              <a:solidFill>
                <a:schemeClr val="tx1"/>
              </a:solidFill>
              <a:latin typeface="+mj-ea"/>
            </a:endParaRPr>
          </a:p>
          <a:p>
            <a:pPr marL="447675" indent="-352425">
              <a:lnSpc>
                <a:spcPts val="3000"/>
              </a:lnSpc>
              <a:spcBef>
                <a:spcPts val="600"/>
              </a:spcBef>
              <a:buFont typeface="Arial" panose="020B0604020202020204" pitchFamily="34" charset="0"/>
              <a:buChar char="•"/>
            </a:pPr>
            <a:r>
              <a:rPr lang="ja-JP" altLang="en-US" sz="2000" dirty="0">
                <a:solidFill>
                  <a:schemeClr val="tx1"/>
                </a:solidFill>
                <a:latin typeface="+mj-ea"/>
              </a:rPr>
              <a:t>キャンパス再編及びそれに伴う整備については、府、市及び法人で緊密に連携して取り組んでいく旨を記載。</a:t>
            </a:r>
          </a:p>
        </p:txBody>
      </p:sp>
      <p:sp>
        <p:nvSpPr>
          <p:cNvPr id="9" name="テキスト ボックス 8"/>
          <p:cNvSpPr txBox="1"/>
          <p:nvPr/>
        </p:nvSpPr>
        <p:spPr>
          <a:xfrm>
            <a:off x="504156" y="1143689"/>
            <a:ext cx="7683023" cy="430887"/>
          </a:xfrm>
          <a:prstGeom prst="rect">
            <a:avLst/>
          </a:prstGeom>
          <a:noFill/>
          <a:ln>
            <a:noFill/>
            <a:prstDash val="dash"/>
          </a:ln>
        </p:spPr>
        <p:txBody>
          <a:bodyPr wrap="square" rtlCol="0">
            <a:spAutoFit/>
          </a:bodyPr>
          <a:lstStyle/>
          <a:p>
            <a:r>
              <a:rPr lang="ja-JP" altLang="en-US" sz="2200" dirty="0">
                <a:latin typeface="HGP創英角ｺﾞｼｯｸUB" panose="020B0900000000000000" pitchFamily="50" charset="-128"/>
                <a:ea typeface="HGP創英角ｺﾞｼｯｸUB" panose="020B0900000000000000" pitchFamily="50" charset="-128"/>
              </a:rPr>
              <a:t>　１　両大学の統合による新大学実現へ向けた取組の推進</a:t>
            </a:r>
          </a:p>
        </p:txBody>
      </p:sp>
      <p:sp>
        <p:nvSpPr>
          <p:cNvPr id="10" name="テキスト ボックス 9"/>
          <p:cNvSpPr txBox="1"/>
          <p:nvPr/>
        </p:nvSpPr>
        <p:spPr>
          <a:xfrm>
            <a:off x="504156" y="549246"/>
            <a:ext cx="5184576" cy="4308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2200" dirty="0">
                <a:latin typeface="HGP創英角ｺﾞｼｯｸUB" panose="020B0900000000000000" pitchFamily="50" charset="-128"/>
                <a:ea typeface="HGP創英角ｺﾞｼｯｸUB" panose="020B0900000000000000" pitchFamily="50" charset="-128"/>
              </a:rPr>
              <a:t>第７　両大学の統合等に関する目標</a:t>
            </a:r>
          </a:p>
        </p:txBody>
      </p:sp>
    </p:spTree>
    <p:extLst>
      <p:ext uri="{BB962C8B-B14F-4D97-AF65-F5344CB8AC3E}">
        <p14:creationId xmlns:p14="http://schemas.microsoft.com/office/powerpoint/2010/main" val="346705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32148" y="1710031"/>
            <a:ext cx="4777688" cy="430887"/>
          </a:xfrm>
          <a:prstGeom prst="rect">
            <a:avLst/>
          </a:prstGeom>
          <a:noFill/>
          <a:ln>
            <a:noFill/>
            <a:prstDash val="dash"/>
          </a:ln>
        </p:spPr>
        <p:txBody>
          <a:bodyPr wrap="square" rtlCol="0">
            <a:spAutoFit/>
          </a:bodyPr>
          <a:lstStyle/>
          <a:p>
            <a:r>
              <a:rPr lang="ja-JP" altLang="en-US" sz="2200" dirty="0">
                <a:latin typeface="HGP創英角ｺﾞｼｯｸUB" panose="020B0900000000000000" pitchFamily="50" charset="-128"/>
                <a:ea typeface="HGP創英角ｺﾞｼｯｸUB" panose="020B0900000000000000" pitchFamily="50" charset="-128"/>
              </a:rPr>
              <a:t>　３　新大学に関する目標</a:t>
            </a:r>
          </a:p>
        </p:txBody>
      </p:sp>
      <p:sp>
        <p:nvSpPr>
          <p:cNvPr id="6" name="正方形/長方形 5">
            <a:extLst>
              <a:ext uri="{FF2B5EF4-FFF2-40B4-BE49-F238E27FC236}">
                <a16:creationId xmlns:a16="http://schemas.microsoft.com/office/drawing/2014/main" id="{566A364D-897E-44C1-93C5-FDD42FF0A368}"/>
              </a:ext>
            </a:extLst>
          </p:cNvPr>
          <p:cNvSpPr/>
          <p:nvPr/>
        </p:nvSpPr>
        <p:spPr>
          <a:xfrm>
            <a:off x="760820" y="2209880"/>
            <a:ext cx="12892807" cy="733534"/>
          </a:xfrm>
          <a:prstGeom prst="rect">
            <a:avLst/>
          </a:prstGeom>
        </p:spPr>
        <p:txBody>
          <a:bodyPr wrap="square">
            <a:spAutoFit/>
          </a:bodyPr>
          <a:lstStyle/>
          <a:p>
            <a:pPr marL="266700" indent="-171450">
              <a:buFont typeface="Arial" panose="020B0604020202020204" pitchFamily="34" charset="0"/>
              <a:buChar char="•"/>
            </a:pPr>
            <a:r>
              <a:rPr lang="ja-JP" altLang="en-US" sz="2000" dirty="0">
                <a:latin typeface="+mj-ea"/>
              </a:rPr>
              <a:t>新大学基本構想において示している、新大学の基本的役割（教育・研究・社会貢献）、２つの新機能（都市シンクタンク機能</a:t>
            </a:r>
            <a:r>
              <a:rPr lang="ja-JP" altLang="en-US" sz="2000" dirty="0" smtClean="0">
                <a:latin typeface="+mj-ea"/>
              </a:rPr>
              <a:t>及び技術</a:t>
            </a:r>
            <a:r>
              <a:rPr lang="ja-JP" altLang="en-US" sz="2000" dirty="0">
                <a:latin typeface="+mj-ea"/>
              </a:rPr>
              <a:t>インキュベーション機能）、国際力について</a:t>
            </a:r>
            <a:r>
              <a:rPr lang="ja-JP" altLang="en-US" sz="2000" dirty="0" smtClean="0">
                <a:latin typeface="+mj-ea"/>
              </a:rPr>
              <a:t>各々新たに記載</a:t>
            </a:r>
            <a:r>
              <a:rPr lang="ja-JP" altLang="en-US" sz="2000" dirty="0">
                <a:latin typeface="+mj-ea"/>
              </a:rPr>
              <a:t>。</a:t>
            </a:r>
          </a:p>
        </p:txBody>
      </p:sp>
      <p:sp>
        <p:nvSpPr>
          <p:cNvPr id="7" name="テキスト ボックス 6"/>
          <p:cNvSpPr txBox="1"/>
          <p:nvPr/>
        </p:nvSpPr>
        <p:spPr>
          <a:xfrm>
            <a:off x="451700" y="362814"/>
            <a:ext cx="4777688" cy="430887"/>
          </a:xfrm>
          <a:prstGeom prst="rect">
            <a:avLst/>
          </a:prstGeom>
          <a:noFill/>
          <a:ln>
            <a:noFill/>
            <a:prstDash val="dash"/>
          </a:ln>
        </p:spPr>
        <p:txBody>
          <a:bodyPr wrap="square" rtlCol="0">
            <a:spAutoFit/>
          </a:bodyPr>
          <a:lstStyle/>
          <a:p>
            <a:r>
              <a:rPr lang="ja-JP" altLang="en-US" sz="2200" dirty="0">
                <a:latin typeface="HGP創英角ｺﾞｼｯｸUB" panose="020B0900000000000000" pitchFamily="50" charset="-128"/>
                <a:ea typeface="HGP創英角ｺﾞｼｯｸUB" panose="020B0900000000000000" pitchFamily="50" charset="-128"/>
              </a:rPr>
              <a:t>　２　両大学の連携の推進</a:t>
            </a:r>
          </a:p>
        </p:txBody>
      </p:sp>
      <p:sp>
        <p:nvSpPr>
          <p:cNvPr id="8" name="正方形/長方形 7">
            <a:extLst>
              <a:ext uri="{FF2B5EF4-FFF2-40B4-BE49-F238E27FC236}">
                <a16:creationId xmlns:a16="http://schemas.microsoft.com/office/drawing/2014/main" id="{E8091241-3956-4AE8-B1E9-3E684ED8DC55}"/>
              </a:ext>
            </a:extLst>
          </p:cNvPr>
          <p:cNvSpPr/>
          <p:nvPr/>
        </p:nvSpPr>
        <p:spPr>
          <a:xfrm>
            <a:off x="792188" y="794861"/>
            <a:ext cx="12925607" cy="77907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6700" indent="-171450">
              <a:spcBef>
                <a:spcPts val="600"/>
              </a:spcBef>
              <a:buFont typeface="Arial" panose="020B0604020202020204" pitchFamily="34" charset="0"/>
              <a:buChar char="•"/>
            </a:pPr>
            <a:r>
              <a:rPr lang="ja-JP" altLang="en-US" sz="2000" dirty="0" smtClean="0">
                <a:solidFill>
                  <a:schemeClr val="tx1"/>
                </a:solidFill>
                <a:latin typeface="+mj-ea"/>
              </a:rPr>
              <a:t>両大学の統合</a:t>
            </a:r>
            <a:r>
              <a:rPr lang="ja-JP" altLang="en-US" sz="2000" dirty="0">
                <a:solidFill>
                  <a:schemeClr val="tx1"/>
                </a:solidFill>
                <a:latin typeface="+mj-ea"/>
              </a:rPr>
              <a:t>に向けて、「都市シンクタンク」機能や「技術インキュベーション」機能の充実・強化に</a:t>
            </a:r>
            <a:r>
              <a:rPr lang="ja-JP" altLang="en-US" sz="2000" dirty="0" smtClean="0">
                <a:solidFill>
                  <a:schemeClr val="tx1"/>
                </a:solidFill>
                <a:latin typeface="+mj-ea"/>
              </a:rPr>
              <a:t>向けた体制</a:t>
            </a:r>
            <a:r>
              <a:rPr lang="ja-JP" altLang="en-US" sz="2000" dirty="0">
                <a:solidFill>
                  <a:schemeClr val="tx1"/>
                </a:solidFill>
                <a:latin typeface="+mj-ea"/>
              </a:rPr>
              <a:t>整備</a:t>
            </a:r>
            <a:r>
              <a:rPr lang="ja-JP" altLang="en-US" sz="2000" dirty="0" smtClean="0">
                <a:solidFill>
                  <a:schemeClr val="tx1"/>
                </a:solidFill>
                <a:latin typeface="+mj-ea"/>
              </a:rPr>
              <a:t>に取り組む</a:t>
            </a:r>
            <a:r>
              <a:rPr lang="ja-JP" altLang="en-US" sz="2000" dirty="0">
                <a:solidFill>
                  <a:schemeClr val="tx1"/>
                </a:solidFill>
                <a:latin typeface="+mj-ea"/>
              </a:rPr>
              <a:t>旨を明記。</a:t>
            </a:r>
          </a:p>
        </p:txBody>
      </p:sp>
      <p:sp>
        <p:nvSpPr>
          <p:cNvPr id="9" name="スライド番号プレースホルダー 8"/>
          <p:cNvSpPr>
            <a:spLocks noGrp="1"/>
          </p:cNvSpPr>
          <p:nvPr>
            <p:ph type="sldNum" sz="quarter" idx="12"/>
          </p:nvPr>
        </p:nvSpPr>
        <p:spPr>
          <a:xfrm>
            <a:off x="13393588" y="9880660"/>
            <a:ext cx="576154" cy="555886"/>
          </a:xfrm>
        </p:spPr>
        <p:txBody>
          <a:bodyPr/>
          <a:lstStyle/>
          <a:p>
            <a:fld id="{D2D8002D-B5B0-4BAC-B1F6-782DDCCE6D9C}" type="slidenum">
              <a:rPr kumimoji="1" lang="ja-JP" altLang="en-US" smtClean="0"/>
              <a:t>3</a:t>
            </a:fld>
            <a:endParaRPr kumimoji="1" lang="ja-JP" altLang="en-US"/>
          </a:p>
        </p:txBody>
      </p:sp>
      <p:sp>
        <p:nvSpPr>
          <p:cNvPr id="10" name="正方形/長方形 9"/>
          <p:cNvSpPr/>
          <p:nvPr/>
        </p:nvSpPr>
        <p:spPr>
          <a:xfrm>
            <a:off x="1305728" y="3057248"/>
            <a:ext cx="11802989" cy="6540252"/>
          </a:xfrm>
          <a:prstGeom prst="rect">
            <a:avLst/>
          </a:prstGeom>
          <a:ln w="9525">
            <a:prstDash val="solid"/>
          </a:ln>
        </p:spPr>
        <p:style>
          <a:lnRef idx="2">
            <a:schemeClr val="dk1"/>
          </a:lnRef>
          <a:fillRef idx="1">
            <a:schemeClr val="lt1"/>
          </a:fillRef>
          <a:effectRef idx="0">
            <a:schemeClr val="dk1"/>
          </a:effectRef>
          <a:fontRef idx="minor">
            <a:schemeClr val="dk1"/>
          </a:fontRef>
        </p:style>
        <p:txBody>
          <a:bodyPr wrap="square" lIns="180000" anchor="ctr">
            <a:spAutoFit/>
          </a:bodyPr>
          <a:lstStyle/>
          <a:p>
            <a:pPr>
              <a:spcBef>
                <a:spcPts val="600"/>
              </a:spcBef>
            </a:pPr>
            <a:r>
              <a:rPr lang="ja-JP" altLang="en-US" sz="1700" b="1" dirty="0">
                <a:latin typeface="ＭＳ Ｐゴシック" panose="020B0600070205080204" pitchFamily="50" charset="-128"/>
                <a:ea typeface="ＭＳ Ｐゴシック" panose="020B0600070205080204" pitchFamily="50" charset="-128"/>
              </a:rPr>
              <a:t>３　新大学に関する目標</a:t>
            </a:r>
            <a:endParaRPr lang="en-US" altLang="ja-JP" sz="1700" b="1" dirty="0">
              <a:latin typeface="ＭＳ Ｐゴシック" panose="020B0600070205080204" pitchFamily="50" charset="-128"/>
              <a:ea typeface="ＭＳ Ｐゴシック" panose="020B0600070205080204" pitchFamily="50" charset="-128"/>
            </a:endParaRPr>
          </a:p>
          <a:p>
            <a:pPr marL="324000" indent="-360363">
              <a:spcBef>
                <a:spcPts val="1200"/>
              </a:spcBef>
            </a:pPr>
            <a:r>
              <a:rPr lang="ja-JP" altLang="en-US" sz="1700" dirty="0">
                <a:latin typeface="ＭＳ Ｐゴシック" panose="020B0600070205080204" pitchFamily="50" charset="-128"/>
                <a:ea typeface="ＭＳ Ｐゴシック" panose="020B0600070205080204" pitchFamily="50" charset="-128"/>
              </a:rPr>
              <a:t>　</a:t>
            </a:r>
            <a:r>
              <a:rPr lang="ja-JP" altLang="en-US" sz="1700" b="1" dirty="0">
                <a:latin typeface="ＭＳ Ｐゴシック" panose="020B0600070205080204" pitchFamily="50" charset="-128"/>
                <a:ea typeface="ＭＳ Ｐゴシック" panose="020B0600070205080204" pitchFamily="50" charset="-128"/>
              </a:rPr>
              <a:t>（１）　大学として求められる基本的役割のさらなる強化</a:t>
            </a:r>
            <a:endParaRPr lang="en-US" altLang="ja-JP" sz="1700" b="1" dirty="0">
              <a:latin typeface="ＭＳ Ｐゴシック" panose="020B0600070205080204" pitchFamily="50" charset="-128"/>
              <a:ea typeface="ＭＳ Ｐゴシック" panose="020B0600070205080204" pitchFamily="50" charset="-128"/>
            </a:endParaRPr>
          </a:p>
          <a:p>
            <a:pPr marL="324000" indent="-360363"/>
            <a:r>
              <a:rPr lang="ja-JP" altLang="en-US" sz="1700" b="1" dirty="0">
                <a:latin typeface="ＭＳ Ｐゴシック" panose="020B0600070205080204" pitchFamily="50" charset="-128"/>
                <a:ea typeface="ＭＳ Ｐゴシック" panose="020B0600070205080204" pitchFamily="50" charset="-128"/>
              </a:rPr>
              <a:t>　　ア　教育に関する目標</a:t>
            </a:r>
            <a:endParaRPr lang="en-US" altLang="ja-JP" sz="1700" b="1" dirty="0">
              <a:latin typeface="ＭＳ Ｐゴシック" panose="020B0600070205080204" pitchFamily="50" charset="-128"/>
              <a:ea typeface="ＭＳ Ｐゴシック" panose="020B0600070205080204" pitchFamily="50" charset="-128"/>
            </a:endParaRPr>
          </a:p>
          <a:p>
            <a:pPr marL="720725" indent="-285750">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社会変化に対応する人材</a:t>
            </a:r>
            <a:r>
              <a:rPr lang="ja-JP" altLang="en-US" sz="1700" dirty="0" smtClean="0">
                <a:latin typeface="ＭＳ Ｐゴシック" panose="020B0600070205080204" pitchFamily="50" charset="-128"/>
                <a:ea typeface="ＭＳ Ｐゴシック" panose="020B0600070205080204" pitchFamily="50" charset="-128"/>
              </a:rPr>
              <a:t>や世界で活躍しうる高度</a:t>
            </a:r>
            <a:r>
              <a:rPr lang="ja-JP" altLang="en-US" sz="1700" dirty="0">
                <a:latin typeface="ＭＳ Ｐゴシック" panose="020B0600070205080204" pitchFamily="50" charset="-128"/>
                <a:ea typeface="ＭＳ Ｐゴシック" panose="020B0600070205080204" pitchFamily="50" charset="-128"/>
              </a:rPr>
              <a:t>な専門性を有する人材を育成</a:t>
            </a:r>
            <a:endParaRPr lang="en-US" altLang="ja-JP" sz="1700" dirty="0">
              <a:latin typeface="ＭＳ Ｐゴシック" panose="020B0600070205080204" pitchFamily="50" charset="-128"/>
              <a:ea typeface="ＭＳ Ｐゴシック" panose="020B0600070205080204" pitchFamily="50" charset="-128"/>
            </a:endParaRPr>
          </a:p>
          <a:p>
            <a:pPr marL="720725" indent="-285750">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教養や専門的能力、情報収集・分析力、行動力、自己表現力の５つ</a:t>
            </a:r>
            <a:r>
              <a:rPr lang="ja-JP" altLang="en-US" sz="1700" dirty="0" smtClean="0">
                <a:latin typeface="ＭＳ Ｐゴシック" panose="020B0600070205080204" pitchFamily="50" charset="-128"/>
                <a:ea typeface="ＭＳ Ｐゴシック" panose="020B0600070205080204" pitchFamily="50" charset="-128"/>
              </a:rPr>
              <a:t>の力を身に付け、社会</a:t>
            </a:r>
            <a:r>
              <a:rPr lang="ja-JP" altLang="en-US" sz="1700" dirty="0">
                <a:latin typeface="ＭＳ Ｐゴシック" panose="020B0600070205080204" pitchFamily="50" charset="-128"/>
                <a:ea typeface="ＭＳ Ｐゴシック" panose="020B0600070205080204" pitchFamily="50" charset="-128"/>
              </a:rPr>
              <a:t>の中で発揮できる人材を育成</a:t>
            </a:r>
            <a:r>
              <a:rPr lang="ja-JP" altLang="en-US" sz="1700" dirty="0">
                <a:solidFill>
                  <a:schemeClr val="tx1"/>
                </a:solidFill>
                <a:latin typeface="ＭＳ Ｐゴシック" panose="020B0600070205080204" pitchFamily="50" charset="-128"/>
                <a:ea typeface="ＭＳ Ｐゴシック" panose="020B0600070205080204" pitchFamily="50" charset="-128"/>
              </a:rPr>
              <a:t>する</a:t>
            </a:r>
            <a:r>
              <a:rPr lang="ja-JP" altLang="en-US" sz="1700" dirty="0" smtClean="0">
                <a:solidFill>
                  <a:schemeClr val="tx1"/>
                </a:solidFill>
                <a:latin typeface="ＭＳ Ｐゴシック" panose="020B0600070205080204" pitchFamily="50" charset="-128"/>
                <a:ea typeface="ＭＳ Ｐゴシック" panose="020B0600070205080204" pitchFamily="50" charset="-128"/>
              </a:rPr>
              <a:t>ための科目群を体系的に配置するなど、基幹教育の充実、強化を図る</a:t>
            </a:r>
            <a:endParaRPr lang="en-US" altLang="ja-JP" sz="1700" dirty="0">
              <a:solidFill>
                <a:schemeClr val="tx1"/>
              </a:solidFill>
              <a:latin typeface="ＭＳ Ｐゴシック" panose="020B0600070205080204" pitchFamily="50" charset="-128"/>
              <a:ea typeface="ＭＳ Ｐゴシック" panose="020B0600070205080204" pitchFamily="50" charset="-128"/>
            </a:endParaRPr>
          </a:p>
          <a:p>
            <a:pPr marL="324000" indent="-360363">
              <a:spcBef>
                <a:spcPts val="600"/>
              </a:spcBef>
            </a:pPr>
            <a:r>
              <a:rPr lang="en-US" altLang="ja-JP" sz="1700" b="1" dirty="0">
                <a:latin typeface="ＭＳ Ｐゴシック" panose="020B0600070205080204" pitchFamily="50" charset="-128"/>
                <a:ea typeface="ＭＳ Ｐゴシック" panose="020B0600070205080204" pitchFamily="50" charset="-128"/>
              </a:rPr>
              <a:t>    </a:t>
            </a:r>
            <a:r>
              <a:rPr lang="ja-JP" altLang="en-US" sz="1700" b="1" dirty="0">
                <a:latin typeface="ＭＳ Ｐゴシック" panose="020B0600070205080204" pitchFamily="50" charset="-128"/>
                <a:ea typeface="ＭＳ Ｐゴシック" panose="020B0600070205080204" pitchFamily="50" charset="-128"/>
              </a:rPr>
              <a:t>イ　研究に関する目標</a:t>
            </a:r>
            <a:endParaRPr lang="en-US" altLang="ja-JP" sz="1700" b="1" dirty="0">
              <a:latin typeface="ＭＳ Ｐゴシック" panose="020B0600070205080204" pitchFamily="50" charset="-128"/>
              <a:ea typeface="ＭＳ Ｐゴシック" panose="020B0600070205080204" pitchFamily="50" charset="-128"/>
            </a:endParaRPr>
          </a:p>
          <a:p>
            <a:pPr marL="720725" indent="-276225">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理系・文系・医療系の幅広い学問体系を擁する総合大学としての強みを活かし、基礎から応用までの一貫した研究を充実する</a:t>
            </a:r>
            <a:endParaRPr lang="en-US" altLang="ja-JP" sz="1700" dirty="0">
              <a:latin typeface="ＭＳ Ｐゴシック" panose="020B0600070205080204" pitchFamily="50" charset="-128"/>
              <a:ea typeface="ＭＳ Ｐゴシック" panose="020B0600070205080204" pitchFamily="50" charset="-128"/>
            </a:endParaRPr>
          </a:p>
          <a:p>
            <a:pPr marL="720725" indent="-276225">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世界をリードする先端研究や、分野の垣根を超えた複合的研究・異分野融合研究の開拓・推進に重点的に取り組む</a:t>
            </a:r>
            <a:endParaRPr lang="en-US" altLang="ja-JP" sz="1700" dirty="0">
              <a:latin typeface="ＭＳ Ｐゴシック" panose="020B0600070205080204" pitchFamily="50" charset="-128"/>
              <a:ea typeface="ＭＳ Ｐゴシック" panose="020B0600070205080204" pitchFamily="50" charset="-128"/>
            </a:endParaRPr>
          </a:p>
          <a:p>
            <a:pPr marL="324000" indent="-360363">
              <a:spcBef>
                <a:spcPts val="600"/>
              </a:spcBef>
            </a:pPr>
            <a:r>
              <a:rPr lang="ja-JP" altLang="en-US" sz="1700" b="1" dirty="0">
                <a:latin typeface="ＭＳ Ｐゴシック" panose="020B0600070205080204" pitchFamily="50" charset="-128"/>
                <a:ea typeface="ＭＳ Ｐゴシック" panose="020B0600070205080204" pitchFamily="50" charset="-128"/>
              </a:rPr>
              <a:t>　　ウ　社会貢献等に関する目標</a:t>
            </a:r>
            <a:endParaRPr lang="en-US" altLang="ja-JP" sz="1700" b="1" dirty="0">
              <a:latin typeface="ＭＳ Ｐゴシック" panose="020B0600070205080204" pitchFamily="50" charset="-128"/>
              <a:ea typeface="ＭＳ Ｐゴシック" panose="020B0600070205080204" pitchFamily="50" charset="-128"/>
            </a:endParaRPr>
          </a:p>
          <a:p>
            <a:pPr marL="720725" indent="-276225">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各教育機関や研究機関、行政機関、産業界等との連携を強化し、大阪における産学官ネットワークの中核的存在となることをめざす</a:t>
            </a:r>
            <a:endParaRPr lang="en-US" altLang="ja-JP" sz="1700" dirty="0">
              <a:latin typeface="ＭＳ Ｐゴシック" panose="020B0600070205080204" pitchFamily="50" charset="-128"/>
              <a:ea typeface="ＭＳ Ｐゴシック" panose="020B0600070205080204" pitchFamily="50" charset="-128"/>
            </a:endParaRPr>
          </a:p>
          <a:p>
            <a:pPr marL="324000" indent="-324000">
              <a:spcBef>
                <a:spcPts val="1200"/>
              </a:spcBef>
            </a:pPr>
            <a:r>
              <a:rPr lang="ja-JP" altLang="en-US" sz="1700" dirty="0">
                <a:latin typeface="ＭＳ Ｐゴシック" panose="020B0600070205080204" pitchFamily="50" charset="-128"/>
                <a:ea typeface="ＭＳ Ｐゴシック" panose="020B0600070205080204" pitchFamily="50" charset="-128"/>
              </a:rPr>
              <a:t>　</a:t>
            </a:r>
            <a:r>
              <a:rPr lang="ja-JP" altLang="en-US" sz="1700" b="1" dirty="0">
                <a:latin typeface="ＭＳ Ｐゴシック" panose="020B0600070205080204" pitchFamily="50" charset="-128"/>
                <a:ea typeface="ＭＳ Ｐゴシック" panose="020B0600070205080204" pitchFamily="50" charset="-128"/>
              </a:rPr>
              <a:t>（２）　大阪の発展に貢献する２つの新機能の整備</a:t>
            </a:r>
            <a:endParaRPr lang="en-US" altLang="ja-JP" sz="1700" b="1" dirty="0">
              <a:latin typeface="ＭＳ Ｐゴシック" panose="020B0600070205080204" pitchFamily="50" charset="-128"/>
              <a:ea typeface="ＭＳ Ｐゴシック" panose="020B0600070205080204" pitchFamily="50" charset="-128"/>
            </a:endParaRPr>
          </a:p>
          <a:p>
            <a:pPr marL="324000" indent="-324000"/>
            <a:r>
              <a:rPr lang="ja-JP" altLang="en-US" sz="1700" b="1" dirty="0">
                <a:latin typeface="ＭＳ Ｐゴシック" panose="020B0600070205080204" pitchFamily="50" charset="-128"/>
                <a:ea typeface="ＭＳ Ｐゴシック" panose="020B0600070205080204" pitchFamily="50" charset="-128"/>
              </a:rPr>
              <a:t>　　ア　都市シンクタンク機能に関する目標</a:t>
            </a:r>
            <a:endParaRPr lang="en-US" altLang="ja-JP" sz="1700" b="1" dirty="0">
              <a:latin typeface="ＭＳ Ｐゴシック" panose="020B0600070205080204" pitchFamily="50" charset="-128"/>
              <a:ea typeface="ＭＳ Ｐゴシック" panose="020B0600070205080204" pitchFamily="50" charset="-128"/>
            </a:endParaRPr>
          </a:p>
          <a:p>
            <a:pPr marL="720725" indent="-276225">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高度化、複雑化する様々な都市課題に対し、これまでの研究で培われた高度な知見を活かしつつ、パブリックデータの分析や産学官ネットワークの活用などを通じ、府、市等と密接に連携しながら大阪の都市課題解決に貢献　</a:t>
            </a:r>
            <a:endParaRPr lang="en-US" altLang="ja-JP" sz="1700" dirty="0">
              <a:latin typeface="ＭＳ Ｐゴシック" panose="020B0600070205080204" pitchFamily="50" charset="-128"/>
              <a:ea typeface="ＭＳ Ｐゴシック" panose="020B0600070205080204" pitchFamily="50" charset="-128"/>
            </a:endParaRPr>
          </a:p>
          <a:p>
            <a:pPr marL="324000" indent="-324000">
              <a:spcBef>
                <a:spcPts val="600"/>
              </a:spcBef>
            </a:pPr>
            <a:r>
              <a:rPr lang="ja-JP" altLang="en-US" sz="1700" b="1" dirty="0">
                <a:latin typeface="ＭＳ Ｐゴシック" panose="020B0600070205080204" pitchFamily="50" charset="-128"/>
                <a:ea typeface="ＭＳ Ｐゴシック" panose="020B0600070205080204" pitchFamily="50" charset="-128"/>
              </a:rPr>
              <a:t>　　イ　技術インキュベーション機能に関する目標</a:t>
            </a:r>
            <a:endParaRPr lang="en-US" altLang="ja-JP" sz="1700" b="1" dirty="0">
              <a:latin typeface="ＭＳ Ｐゴシック" panose="020B0600070205080204" pitchFamily="50" charset="-128"/>
              <a:ea typeface="ＭＳ Ｐゴシック" panose="020B0600070205080204" pitchFamily="50" charset="-128"/>
            </a:endParaRPr>
          </a:p>
          <a:p>
            <a:pPr marL="720725" indent="-276225">
              <a:buFont typeface="Arial" panose="020B0604020202020204" pitchFamily="34" charset="0"/>
              <a:buChar char="•"/>
            </a:pPr>
            <a:r>
              <a:rPr lang="ja-JP" altLang="en-US" sz="1700" dirty="0">
                <a:latin typeface="ＭＳ Ｐゴシック" panose="020B0600070205080204" pitchFamily="50" charset="-128"/>
                <a:ea typeface="ＭＳ Ｐゴシック" panose="020B0600070205080204" pitchFamily="50" charset="-128"/>
              </a:rPr>
              <a:t>理学・工学・農学・医学・獣医学・生活科学等、様々な分野の強みを持ち寄り、企業連携を進め、新たな研究に取り組むことにより大阪産業の競争力強化に貢献</a:t>
            </a:r>
            <a:endParaRPr lang="en-US" altLang="ja-JP" sz="1700" dirty="0">
              <a:latin typeface="ＭＳ Ｐゴシック" panose="020B0600070205080204" pitchFamily="50" charset="-128"/>
              <a:ea typeface="ＭＳ Ｐゴシック" panose="020B0600070205080204" pitchFamily="50" charset="-128"/>
            </a:endParaRPr>
          </a:p>
          <a:p>
            <a:pPr>
              <a:spcBef>
                <a:spcPts val="1200"/>
              </a:spcBef>
            </a:pPr>
            <a:r>
              <a:rPr lang="ja-JP" altLang="en-US" sz="1700" b="1" dirty="0">
                <a:latin typeface="ＭＳ Ｐゴシック" panose="020B0600070205080204" pitchFamily="50" charset="-128"/>
                <a:ea typeface="ＭＳ Ｐゴシック" panose="020B0600070205080204" pitchFamily="50" charset="-128"/>
              </a:rPr>
              <a:t>　（３）　国際力の強化</a:t>
            </a:r>
            <a:endParaRPr lang="en-US" altLang="ja-JP" sz="1700" b="1" dirty="0">
              <a:latin typeface="ＭＳ Ｐゴシック" panose="020B0600070205080204" pitchFamily="50" charset="-128"/>
              <a:ea typeface="ＭＳ Ｐゴシック" panose="020B0600070205080204" pitchFamily="50" charset="-128"/>
            </a:endParaRPr>
          </a:p>
          <a:p>
            <a:pPr marL="273050"/>
            <a:r>
              <a:rPr lang="ja-JP" altLang="en-US" sz="1700" dirty="0">
                <a:latin typeface="ＭＳ Ｐゴシック" panose="020B0600070205080204" pitchFamily="50" charset="-128"/>
                <a:ea typeface="ＭＳ Ｐゴシック" panose="020B0600070205080204" pitchFamily="50" charset="-128"/>
              </a:rPr>
              <a:t>　　　高度な研究力を基盤とし、海外の大学等と連携し、研究を推進するなど、国際競争力を強化する取組を展開する。</a:t>
            </a:r>
            <a:endParaRPr lang="en-US" altLang="ja-JP" sz="17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414103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0" ma:contentTypeDescription="新しいドキュメントを作成します。" ma:contentTypeScope="" ma:versionID="a50fdb1545f46e14f043b02ab4b47f64">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47E0B3-EACE-40C8-9CC9-3495A71CCE3B}">
  <ds:schemaRefs>
    <ds:schemaRef ds:uri="http://purl.org/dc/terms/"/>
    <ds:schemaRef ds:uri="http://purl.org/dc/dcmitype/"/>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5446E68-8470-4B7A-B4D0-038CF8740547}">
  <ds:schemaRefs>
    <ds:schemaRef ds:uri="http://schemas.microsoft.com/sharepoint/v3/contenttype/forms"/>
  </ds:schemaRefs>
</ds:datastoreItem>
</file>

<file path=customXml/itemProps3.xml><?xml version="1.0" encoding="utf-8"?>
<ds:datastoreItem xmlns:ds="http://schemas.openxmlformats.org/officeDocument/2006/customXml" ds:itemID="{1791B930-B95B-4234-891D-205AC8309A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320</TotalTime>
  <Words>324</Words>
  <Application>Microsoft Office PowerPoint</Application>
  <PresentationFormat>ユーザー設定</PresentationFormat>
  <Paragraphs>46</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ＭＳ Ｐゴシック</vt:lpstr>
      <vt:lpstr>ＭＳ Ｐ明朝</vt:lpstr>
      <vt:lpstr>ＭＳ ゴシック</vt:lpstr>
      <vt:lpstr>Arial</vt:lpstr>
      <vt:lpstr>Calibri</vt:lpstr>
      <vt:lpstr>Times New Roman</vt:lpstr>
      <vt:lpstr>Office テーマ</vt:lpstr>
      <vt:lpstr>公立大学法人大阪に係る第１期中期目標の変更（案）の概要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公立大学法人大阪に係る第１期中期目標の変更（案）の概要</dc:title>
  <dc:creator/>
  <cp:revision>66</cp:revision>
  <cp:lastPrinted>2020-01-28T01:18:02Z</cp:lastPrinted>
  <dcterms:modified xsi:type="dcterms:W3CDTF">2020-01-30T11:00:24Z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