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76" autoAdjust="0"/>
    <p:restoredTop sz="94660"/>
  </p:normalViewPr>
  <p:slideViewPr>
    <p:cSldViewPr>
      <p:cViewPr>
        <p:scale>
          <a:sx n="80" d="100"/>
          <a:sy n="80" d="100"/>
        </p:scale>
        <p:origin x="-162" y="199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C7AFDEFD-28FF-472D-B008-D8F1B07F2A89}" type="datetimeFigureOut">
              <a:rPr kumimoji="1" lang="ja-JP" altLang="en-US" smtClean="0"/>
              <a:t>2018/8/2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254008C7-0F4A-4E29-B32C-922D1B515AAA}" type="slidenum">
              <a:rPr kumimoji="1" lang="ja-JP" altLang="en-US" smtClean="0"/>
              <a:t>‹#›</a:t>
            </a:fld>
            <a:endParaRPr kumimoji="1" lang="ja-JP" altLang="en-US"/>
          </a:p>
        </p:txBody>
      </p:sp>
    </p:spTree>
    <p:extLst>
      <p:ext uri="{BB962C8B-B14F-4D97-AF65-F5344CB8AC3E}">
        <p14:creationId xmlns:p14="http://schemas.microsoft.com/office/powerpoint/2010/main" val="1992798816"/>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4008C7-0F4A-4E29-B32C-922D1B515AAA}" type="slidenum">
              <a:rPr kumimoji="1" lang="ja-JP" altLang="en-US" smtClean="0"/>
              <a:t>1</a:t>
            </a:fld>
            <a:endParaRPr kumimoji="1" lang="ja-JP" altLang="en-US"/>
          </a:p>
        </p:txBody>
      </p:sp>
    </p:spTree>
    <p:extLst>
      <p:ext uri="{BB962C8B-B14F-4D97-AF65-F5344CB8AC3E}">
        <p14:creationId xmlns:p14="http://schemas.microsoft.com/office/powerpoint/2010/main" val="3261273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034954F-0F13-48A6-8BBF-9202461FBF66}" type="datetimeFigureOut">
              <a:rPr kumimoji="1" lang="ja-JP" altLang="en-US" smtClean="0"/>
              <a:t>2018/8/2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9BAC99-3A9F-469C-A17A-5BEE193AB7A2}" type="slidenum">
              <a:rPr kumimoji="1" lang="ja-JP" altLang="en-US" smtClean="0"/>
              <a:t>‹#›</a:t>
            </a:fld>
            <a:endParaRPr kumimoji="1" lang="ja-JP" altLang="en-US"/>
          </a:p>
        </p:txBody>
      </p:sp>
    </p:spTree>
    <p:extLst>
      <p:ext uri="{BB962C8B-B14F-4D97-AF65-F5344CB8AC3E}">
        <p14:creationId xmlns:p14="http://schemas.microsoft.com/office/powerpoint/2010/main" val="587378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034954F-0F13-48A6-8BBF-9202461FBF66}" type="datetimeFigureOut">
              <a:rPr kumimoji="1" lang="ja-JP" altLang="en-US" smtClean="0"/>
              <a:t>2018/8/2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9BAC99-3A9F-469C-A17A-5BEE193AB7A2}" type="slidenum">
              <a:rPr kumimoji="1" lang="ja-JP" altLang="en-US" smtClean="0"/>
              <a:t>‹#›</a:t>
            </a:fld>
            <a:endParaRPr kumimoji="1" lang="ja-JP" altLang="en-US"/>
          </a:p>
        </p:txBody>
      </p:sp>
    </p:spTree>
    <p:extLst>
      <p:ext uri="{BB962C8B-B14F-4D97-AF65-F5344CB8AC3E}">
        <p14:creationId xmlns:p14="http://schemas.microsoft.com/office/powerpoint/2010/main" val="41348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034954F-0F13-48A6-8BBF-9202461FBF66}" type="datetimeFigureOut">
              <a:rPr kumimoji="1" lang="ja-JP" altLang="en-US" smtClean="0"/>
              <a:t>2018/8/2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9BAC99-3A9F-469C-A17A-5BEE193AB7A2}" type="slidenum">
              <a:rPr kumimoji="1" lang="ja-JP" altLang="en-US" smtClean="0"/>
              <a:t>‹#›</a:t>
            </a:fld>
            <a:endParaRPr kumimoji="1" lang="ja-JP" altLang="en-US"/>
          </a:p>
        </p:txBody>
      </p:sp>
    </p:spTree>
    <p:extLst>
      <p:ext uri="{BB962C8B-B14F-4D97-AF65-F5344CB8AC3E}">
        <p14:creationId xmlns:p14="http://schemas.microsoft.com/office/powerpoint/2010/main" val="380309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034954F-0F13-48A6-8BBF-9202461FBF66}" type="datetimeFigureOut">
              <a:rPr kumimoji="1" lang="ja-JP" altLang="en-US" smtClean="0"/>
              <a:t>2018/8/2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9BAC99-3A9F-469C-A17A-5BEE193AB7A2}" type="slidenum">
              <a:rPr kumimoji="1" lang="ja-JP" altLang="en-US" smtClean="0"/>
              <a:t>‹#›</a:t>
            </a:fld>
            <a:endParaRPr kumimoji="1" lang="ja-JP" altLang="en-US"/>
          </a:p>
        </p:txBody>
      </p:sp>
    </p:spTree>
    <p:extLst>
      <p:ext uri="{BB962C8B-B14F-4D97-AF65-F5344CB8AC3E}">
        <p14:creationId xmlns:p14="http://schemas.microsoft.com/office/powerpoint/2010/main" val="1888192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034954F-0F13-48A6-8BBF-9202461FBF66}" type="datetimeFigureOut">
              <a:rPr kumimoji="1" lang="ja-JP" altLang="en-US" smtClean="0"/>
              <a:t>2018/8/2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9BAC99-3A9F-469C-A17A-5BEE193AB7A2}" type="slidenum">
              <a:rPr kumimoji="1" lang="ja-JP" altLang="en-US" smtClean="0"/>
              <a:t>‹#›</a:t>
            </a:fld>
            <a:endParaRPr kumimoji="1" lang="ja-JP" altLang="en-US"/>
          </a:p>
        </p:txBody>
      </p:sp>
    </p:spTree>
    <p:extLst>
      <p:ext uri="{BB962C8B-B14F-4D97-AF65-F5344CB8AC3E}">
        <p14:creationId xmlns:p14="http://schemas.microsoft.com/office/powerpoint/2010/main" val="1834743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034954F-0F13-48A6-8BBF-9202461FBF66}" type="datetimeFigureOut">
              <a:rPr kumimoji="1" lang="ja-JP" altLang="en-US" smtClean="0"/>
              <a:t>2018/8/2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9BAC99-3A9F-469C-A17A-5BEE193AB7A2}" type="slidenum">
              <a:rPr kumimoji="1" lang="ja-JP" altLang="en-US" smtClean="0"/>
              <a:t>‹#›</a:t>
            </a:fld>
            <a:endParaRPr kumimoji="1" lang="ja-JP" altLang="en-US"/>
          </a:p>
        </p:txBody>
      </p:sp>
    </p:spTree>
    <p:extLst>
      <p:ext uri="{BB962C8B-B14F-4D97-AF65-F5344CB8AC3E}">
        <p14:creationId xmlns:p14="http://schemas.microsoft.com/office/powerpoint/2010/main" val="3866845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034954F-0F13-48A6-8BBF-9202461FBF66}" type="datetimeFigureOut">
              <a:rPr kumimoji="1" lang="ja-JP" altLang="en-US" smtClean="0"/>
              <a:t>2018/8/2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A9BAC99-3A9F-469C-A17A-5BEE193AB7A2}" type="slidenum">
              <a:rPr kumimoji="1" lang="ja-JP" altLang="en-US" smtClean="0"/>
              <a:t>‹#›</a:t>
            </a:fld>
            <a:endParaRPr kumimoji="1" lang="ja-JP" altLang="en-US"/>
          </a:p>
        </p:txBody>
      </p:sp>
    </p:spTree>
    <p:extLst>
      <p:ext uri="{BB962C8B-B14F-4D97-AF65-F5344CB8AC3E}">
        <p14:creationId xmlns:p14="http://schemas.microsoft.com/office/powerpoint/2010/main" val="1822935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034954F-0F13-48A6-8BBF-9202461FBF66}" type="datetimeFigureOut">
              <a:rPr kumimoji="1" lang="ja-JP" altLang="en-US" smtClean="0"/>
              <a:t>2018/8/2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A9BAC99-3A9F-469C-A17A-5BEE193AB7A2}" type="slidenum">
              <a:rPr kumimoji="1" lang="ja-JP" altLang="en-US" smtClean="0"/>
              <a:t>‹#›</a:t>
            </a:fld>
            <a:endParaRPr kumimoji="1" lang="ja-JP" altLang="en-US"/>
          </a:p>
        </p:txBody>
      </p:sp>
    </p:spTree>
    <p:extLst>
      <p:ext uri="{BB962C8B-B14F-4D97-AF65-F5344CB8AC3E}">
        <p14:creationId xmlns:p14="http://schemas.microsoft.com/office/powerpoint/2010/main" val="1029398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034954F-0F13-48A6-8BBF-9202461FBF66}" type="datetimeFigureOut">
              <a:rPr kumimoji="1" lang="ja-JP" altLang="en-US" smtClean="0"/>
              <a:t>2018/8/2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A9BAC99-3A9F-469C-A17A-5BEE193AB7A2}" type="slidenum">
              <a:rPr kumimoji="1" lang="ja-JP" altLang="en-US" smtClean="0"/>
              <a:t>‹#›</a:t>
            </a:fld>
            <a:endParaRPr kumimoji="1" lang="ja-JP" altLang="en-US"/>
          </a:p>
        </p:txBody>
      </p:sp>
    </p:spTree>
    <p:extLst>
      <p:ext uri="{BB962C8B-B14F-4D97-AF65-F5344CB8AC3E}">
        <p14:creationId xmlns:p14="http://schemas.microsoft.com/office/powerpoint/2010/main" val="1130917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034954F-0F13-48A6-8BBF-9202461FBF66}" type="datetimeFigureOut">
              <a:rPr kumimoji="1" lang="ja-JP" altLang="en-US" smtClean="0"/>
              <a:t>2018/8/2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9BAC99-3A9F-469C-A17A-5BEE193AB7A2}" type="slidenum">
              <a:rPr kumimoji="1" lang="ja-JP" altLang="en-US" smtClean="0"/>
              <a:t>‹#›</a:t>
            </a:fld>
            <a:endParaRPr kumimoji="1" lang="ja-JP" altLang="en-US"/>
          </a:p>
        </p:txBody>
      </p:sp>
    </p:spTree>
    <p:extLst>
      <p:ext uri="{BB962C8B-B14F-4D97-AF65-F5344CB8AC3E}">
        <p14:creationId xmlns:p14="http://schemas.microsoft.com/office/powerpoint/2010/main" val="2721571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034954F-0F13-48A6-8BBF-9202461FBF66}" type="datetimeFigureOut">
              <a:rPr kumimoji="1" lang="ja-JP" altLang="en-US" smtClean="0"/>
              <a:t>2018/8/2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9BAC99-3A9F-469C-A17A-5BEE193AB7A2}" type="slidenum">
              <a:rPr kumimoji="1" lang="ja-JP" altLang="en-US" smtClean="0"/>
              <a:t>‹#›</a:t>
            </a:fld>
            <a:endParaRPr kumimoji="1" lang="ja-JP" altLang="en-US"/>
          </a:p>
        </p:txBody>
      </p:sp>
    </p:spTree>
    <p:extLst>
      <p:ext uri="{BB962C8B-B14F-4D97-AF65-F5344CB8AC3E}">
        <p14:creationId xmlns:p14="http://schemas.microsoft.com/office/powerpoint/2010/main" val="3786150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1034954F-0F13-48A6-8BBF-9202461FBF66}" type="datetimeFigureOut">
              <a:rPr kumimoji="1" lang="ja-JP" altLang="en-US" smtClean="0"/>
              <a:t>2018/8/2</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1A9BAC99-3A9F-469C-A17A-5BEE193AB7A2}" type="slidenum">
              <a:rPr kumimoji="1" lang="ja-JP" altLang="en-US" smtClean="0"/>
              <a:t>‹#›</a:t>
            </a:fld>
            <a:endParaRPr kumimoji="1" lang="ja-JP" altLang="en-US"/>
          </a:p>
        </p:txBody>
      </p:sp>
    </p:spTree>
    <p:extLst>
      <p:ext uri="{BB962C8B-B14F-4D97-AF65-F5344CB8AC3E}">
        <p14:creationId xmlns:p14="http://schemas.microsoft.com/office/powerpoint/2010/main" val="2369353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xmlns="" id="{1EA63345-BCE6-4701-83CE-B396B42C3172}"/>
              </a:ext>
            </a:extLst>
          </p:cNvPr>
          <p:cNvSpPr>
            <a:spLocks noGrp="1"/>
          </p:cNvSpPr>
          <p:nvPr>
            <p:ph type="ctrTitle"/>
          </p:nvPr>
        </p:nvSpPr>
        <p:spPr>
          <a:xfrm>
            <a:off x="293" y="57041"/>
            <a:ext cx="12801600" cy="495087"/>
          </a:xfrm>
          <a:ln>
            <a:noFill/>
          </a:ln>
        </p:spPr>
        <p:style>
          <a:lnRef idx="1">
            <a:schemeClr val="accent1"/>
          </a:lnRef>
          <a:fillRef idx="3">
            <a:schemeClr val="accent1"/>
          </a:fillRef>
          <a:effectRef idx="2">
            <a:schemeClr val="accent1"/>
          </a:effectRef>
          <a:fontRef idx="minor">
            <a:schemeClr val="lt1"/>
          </a:fontRef>
        </p:style>
        <p:txBody>
          <a:bodyPr anchor="ctr">
            <a:noAutofit/>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公立大学法人大阪に係る第１期中期目標（案）について　　　　　　　　　　　　　　　　</a:t>
            </a:r>
          </a:p>
        </p:txBody>
      </p:sp>
      <p:sp>
        <p:nvSpPr>
          <p:cNvPr id="5" name="テキスト ボックス 4">
            <a:extLst>
              <a:ext uri="{FF2B5EF4-FFF2-40B4-BE49-F238E27FC236}">
                <a16:creationId xmlns:a16="http://schemas.microsoft.com/office/drawing/2014/main" xmlns="" id="{5FCC6862-C2B0-4DB9-9923-34CFCA0451FB}"/>
              </a:ext>
            </a:extLst>
          </p:cNvPr>
          <p:cNvSpPr txBox="1"/>
          <p:nvPr/>
        </p:nvSpPr>
        <p:spPr>
          <a:xfrm>
            <a:off x="-1" y="1119421"/>
            <a:ext cx="12801599" cy="1093619"/>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lIns="128005" tIns="64001" rIns="128005" bIns="64001" rtlCol="0">
            <a:spAutoFit/>
          </a:bodyPr>
          <a:lstStyle/>
          <a:p>
            <a:pPr marL="240008" indent="-240008">
              <a:spcAft>
                <a:spcPts val="840"/>
              </a:spcAft>
              <a:buFont typeface="Arial" panose="020B0604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年度当初の</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新法人設立にあたり、法人業務の統合や、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府大・市大（以下、「両大学」）</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及び高専業務の移行などを着実に推進し、新大学の実現に向け円滑な法人運営を確保することを第一とする。</a:t>
            </a:r>
          </a:p>
          <a:p>
            <a:pPr marL="240008" indent="-240008">
              <a:spcAft>
                <a:spcPts val="840"/>
              </a:spcAft>
              <a:buFont typeface="Arial" panose="020B0604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なお、</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当面、１法人２大学であり、現大学が並存することから、</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大学の教育研究等に関する目標については、</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教育研究の</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特性</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配慮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基本的に現行の中期目標</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承継（踏襲）</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している。</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7432" y="716221"/>
            <a:ext cx="2504936" cy="403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600" dirty="0">
                <a:latin typeface="HGS創英角ｺﾞｼｯｸUB" panose="020B0900000000000000" pitchFamily="50" charset="-128"/>
                <a:ea typeface="HGS創英角ｺﾞｼｯｸUB" panose="020B0900000000000000" pitchFamily="50" charset="-128"/>
              </a:rPr>
              <a:t>策定の基本的な考え方</a:t>
            </a:r>
          </a:p>
        </p:txBody>
      </p:sp>
      <p:sp>
        <p:nvSpPr>
          <p:cNvPr id="8" name="角丸四角形 7"/>
          <p:cNvSpPr/>
          <p:nvPr/>
        </p:nvSpPr>
        <p:spPr>
          <a:xfrm>
            <a:off x="7534176" y="2471635"/>
            <a:ext cx="3292441" cy="3847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600" dirty="0" smtClean="0">
                <a:latin typeface="HGS創英角ｺﾞｼｯｸUB" panose="020B0900000000000000" pitchFamily="50" charset="-128"/>
                <a:ea typeface="HGS創英角ｺﾞｼｯｸUB" panose="020B0900000000000000" pitchFamily="50" charset="-128"/>
              </a:rPr>
              <a:t>中期目標（案）の主</a:t>
            </a:r>
            <a:r>
              <a:rPr lang="ja-JP" altLang="en-US" sz="1600" dirty="0">
                <a:latin typeface="HGS創英角ｺﾞｼｯｸUB" panose="020B0900000000000000" pitchFamily="50" charset="-128"/>
                <a:ea typeface="HGS創英角ｺﾞｼｯｸUB" panose="020B0900000000000000" pitchFamily="50" charset="-128"/>
              </a:rPr>
              <a:t>なポイント</a:t>
            </a:r>
          </a:p>
        </p:txBody>
      </p:sp>
      <p:sp>
        <p:nvSpPr>
          <p:cNvPr id="2" name="テキスト ボックス 3"/>
          <p:cNvSpPr txBox="1">
            <a:spLocks noChangeArrowheads="1"/>
          </p:cNvSpPr>
          <p:nvPr/>
        </p:nvSpPr>
        <p:spPr bwMode="auto">
          <a:xfrm>
            <a:off x="11314887" y="120120"/>
            <a:ext cx="1336208" cy="360000"/>
          </a:xfrm>
          <a:prstGeom prst="rect">
            <a:avLst/>
          </a:prstGeom>
          <a:solidFill>
            <a:srgbClr val="FFFFFF"/>
          </a:solidFill>
          <a:ln w="9525">
            <a:solidFill>
              <a:srgbClr val="000000"/>
            </a:solidFill>
            <a:miter lim="800000"/>
            <a:headEnd/>
            <a:tailEnd/>
          </a:ln>
        </p:spPr>
        <p:txBody>
          <a:bodyPr vert="horz" wrap="square" lIns="104013" tIns="12446" rIns="104013" bIns="12446" numCol="1" anchor="ctr" anchorCtr="0" compatLnSpc="1">
            <a:prstTxWarp prst="textNoShape">
              <a:avLst/>
            </a:prstTxWarp>
          </a:bodyPr>
          <a:lstStyle/>
          <a:p>
            <a:pPr algn="ctr" eaLnBrk="0" fontAlgn="base" hangingPunct="0">
              <a:spcBef>
                <a:spcPct val="0"/>
              </a:spcBef>
              <a:spcAft>
                <a:spcPct val="0"/>
              </a:spcAft>
            </a:pPr>
            <a:r>
              <a:rPr kumimoji="0" lang="ja-JP" altLang="en-US" sz="1400" b="1" dirty="0">
                <a:latin typeface="HG丸ｺﾞｼｯｸM-PRO" panose="020F0600000000000000" pitchFamily="50" charset="-128"/>
                <a:ea typeface="HG丸ｺﾞｼｯｸM-PRO" panose="020F0600000000000000" pitchFamily="50" charset="-128"/>
              </a:rPr>
              <a:t>資料５－１</a:t>
            </a:r>
            <a:endParaRPr kumimoji="0" lang="ja-JP" altLang="ja-JP" sz="1400" dirty="0">
              <a:latin typeface="Arial" panose="020B0604020202020204" pitchFamily="34" charset="0"/>
            </a:endParaRPr>
          </a:p>
        </p:txBody>
      </p:sp>
      <p:sp>
        <p:nvSpPr>
          <p:cNvPr id="10" name="正方形/長方形 9"/>
          <p:cNvSpPr/>
          <p:nvPr/>
        </p:nvSpPr>
        <p:spPr>
          <a:xfrm>
            <a:off x="28228" y="2661002"/>
            <a:ext cx="5148436" cy="6889174"/>
          </a:xfrm>
          <a:prstGeom prst="rect">
            <a:avLst/>
          </a:prstGeom>
          <a:noFill/>
          <a:ln w="28575">
            <a:prstDash val="solid"/>
          </a:ln>
        </p:spPr>
        <p:style>
          <a:lnRef idx="2">
            <a:schemeClr val="accent1"/>
          </a:lnRef>
          <a:fillRef idx="1">
            <a:schemeClr val="lt1"/>
          </a:fillRef>
          <a:effectRef idx="0">
            <a:schemeClr val="accent1"/>
          </a:effectRef>
          <a:fontRef idx="minor">
            <a:schemeClr val="dk1"/>
          </a:fontRef>
        </p:style>
        <p:txBody>
          <a:bodyPr wrap="square" lIns="252000" tIns="64008" rIns="100800" bIns="50400">
            <a:spAutoFit/>
          </a:bodyPr>
          <a:lstStyle/>
          <a:p>
            <a:pPr>
              <a:spcBef>
                <a:spcPts val="600"/>
              </a:spcBef>
            </a:pP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000"/>
              </a:spcBef>
            </a:pP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前文</a:t>
            </a:r>
            <a:endPar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000"/>
              </a:spcBef>
              <a:spcAft>
                <a:spcPts val="300"/>
              </a:spcAft>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第１　中期目標の期間及び教育研究上の基本組織</a:t>
            </a:r>
          </a:p>
          <a:p>
            <a:r>
              <a:rPr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　中期目標の期間</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　教育研究上の基本組織</a:t>
            </a:r>
          </a:p>
          <a:p>
            <a:pPr>
              <a:spcBef>
                <a:spcPts val="1000"/>
              </a:spcBef>
              <a:spcAft>
                <a:spcPts val="300"/>
              </a:spcAft>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第２　教育研究等の質の向上に関する目標</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　大阪府立大学に関する目標</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　大阪市立大学に関する目標</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　高専に関する</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000"/>
              </a:spcBef>
              <a:spcAft>
                <a:spcPts val="300"/>
              </a:spcAft>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第３ 業務運営の改善及び効率化に関する目標 </a:t>
            </a:r>
          </a:p>
          <a:p>
            <a:r>
              <a:rPr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　運営体制</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　組織力の向上</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　施設設備の有効利用等</a:t>
            </a:r>
          </a:p>
          <a:p>
            <a:pPr>
              <a:spcBef>
                <a:spcPts val="1000"/>
              </a:spcBef>
              <a:spcAft>
                <a:spcPts val="300"/>
              </a:spcAft>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第４ 財務内容の改善に関する目標</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　自己収入等の確保 </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　効率的な運営の推進</a:t>
            </a:r>
          </a:p>
          <a:p>
            <a:pPr>
              <a:spcBef>
                <a:spcPts val="1000"/>
              </a:spcBef>
              <a:spcAft>
                <a:spcPts val="300"/>
              </a:spcAft>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第５　自己点検・評価及び当該状況に係る情報の提供に関する目標 </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　自己点検・評価の実施</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　情報の提供と戦略的広報の展開</a:t>
            </a:r>
          </a:p>
          <a:p>
            <a:pPr>
              <a:spcBef>
                <a:spcPts val="1000"/>
              </a:spcBef>
              <a:spcAft>
                <a:spcPts val="300"/>
              </a:spcAft>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第６　その他業務運営に関する重要目標</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　施設設備の整備等</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　安全管理等</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　人権の尊重</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　コンプライアンスの徹底</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　リスクマネジメントの徹底</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　支援組織の強化</a:t>
            </a:r>
          </a:p>
          <a:p>
            <a:pPr>
              <a:spcBef>
                <a:spcPts val="1000"/>
              </a:spcBef>
              <a:spcAft>
                <a:spcPts val="300"/>
              </a:spcAft>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第７　両大学の統合等に関する目標 </a:t>
            </a:r>
          </a:p>
          <a:p>
            <a:r>
              <a:rPr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　両大学の統合による新大学実現へ向けた取組の推進 </a:t>
            </a:r>
          </a:p>
          <a:p>
            <a:r>
              <a:rPr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　両大学の連携の</a:t>
            </a: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a:t>
            </a:r>
            <a:endParaRPr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1349978" y="2453184"/>
            <a:ext cx="2504936" cy="403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600" dirty="0" smtClean="0">
                <a:latin typeface="HGS創英角ｺﾞｼｯｸUB" panose="020B0900000000000000" pitchFamily="50" charset="-128"/>
                <a:ea typeface="HGS創英角ｺﾞｼｯｸUB" panose="020B0900000000000000" pitchFamily="50" charset="-128"/>
              </a:rPr>
              <a:t>中期目標（案）の項目</a:t>
            </a:r>
            <a:endParaRPr lang="ja-JP" altLang="en-US" sz="1600" dirty="0">
              <a:latin typeface="HGS創英角ｺﾞｼｯｸUB" panose="020B0900000000000000" pitchFamily="50" charset="-128"/>
              <a:ea typeface="HGS創英角ｺﾞｼｯｸUB" panose="020B0900000000000000" pitchFamily="50" charset="-128"/>
            </a:endParaRPr>
          </a:p>
        </p:txBody>
      </p:sp>
      <p:cxnSp>
        <p:nvCxnSpPr>
          <p:cNvPr id="13" name="直線矢印コネクタ 12"/>
          <p:cNvCxnSpPr/>
          <p:nvPr/>
        </p:nvCxnSpPr>
        <p:spPr>
          <a:xfrm>
            <a:off x="1662479" y="3720480"/>
            <a:ext cx="4061427" cy="0"/>
          </a:xfrm>
          <a:prstGeom prst="straightConnector1">
            <a:avLst/>
          </a:prstGeom>
          <a:ln w="28575">
            <a:prstDash val="sysDash"/>
            <a:tailEnd type="arrow"/>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5709699" y="3306142"/>
            <a:ext cx="6941396" cy="90000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spcBef>
                <a:spcPts val="600"/>
              </a:spcBef>
            </a:pP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第１　中期目標の期間及び教育研究上の基本組織</a:t>
            </a: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１　中期目標の期間</a:t>
            </a: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2019</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年（平成</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4</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1</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日から</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年（平成</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37</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3</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日までの</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6</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5824735" y="6541811"/>
            <a:ext cx="6826359" cy="29238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a:spcBef>
                <a:spcPts val="600"/>
              </a:spcBef>
            </a:pP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両大学の統合による新</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大学</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実現へ向けた</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取組の</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5819105" y="8328992"/>
            <a:ext cx="6804000" cy="56938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r>
              <a:rPr lang="ja-JP" altLang="en-US" sz="1300" b="1" dirty="0">
                <a:latin typeface="Meiryo UI" panose="020B0604030504040204" pitchFamily="50" charset="-128"/>
                <a:ea typeface="Meiryo UI" panose="020B0604030504040204" pitchFamily="50" charset="-128"/>
                <a:cs typeface="Meiryo UI" panose="020B0604030504040204" pitchFamily="50" charset="-128"/>
              </a:rPr>
              <a:t>２　両大学の連携の</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u="sng" dirty="0">
                <a:latin typeface="Meiryo UI" panose="020B0604030504040204" pitchFamily="50" charset="-128"/>
                <a:ea typeface="Meiryo UI" panose="020B0604030504040204" pitchFamily="50" charset="-128"/>
                <a:cs typeface="Meiryo UI" panose="020B0604030504040204" pitchFamily="50" charset="-128"/>
              </a:rPr>
              <a:t>⇒　４者</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タスクフォースの報告書</a:t>
            </a:r>
            <a:r>
              <a:rPr lang="ja-JP" altLang="en-US" sz="1300" b="1" u="sng" dirty="0">
                <a:latin typeface="Meiryo UI" panose="020B0604030504040204" pitchFamily="50" charset="-128"/>
                <a:ea typeface="Meiryo UI" panose="020B0604030504040204" pitchFamily="50" charset="-128"/>
                <a:cs typeface="Meiryo UI" panose="020B0604030504040204" pitchFamily="50" charset="-128"/>
              </a:rPr>
              <a:t>にも記載されている新たな機能の充実・強化を</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明記</a:t>
            </a:r>
            <a:endParaRPr lang="en-US" altLang="ja-JP" sz="1300" b="1" u="sng"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8" name="直線矢印コネクタ 17"/>
          <p:cNvCxnSpPr/>
          <p:nvPr/>
        </p:nvCxnSpPr>
        <p:spPr>
          <a:xfrm>
            <a:off x="1216224" y="5307052"/>
            <a:ext cx="4481977" cy="1"/>
          </a:xfrm>
          <a:prstGeom prst="straightConnector1">
            <a:avLst/>
          </a:prstGeom>
          <a:ln w="28575">
            <a:prstDash val="sysDash"/>
            <a:tailEnd type="arrow"/>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5962692" y="5074738"/>
            <a:ext cx="6558788" cy="461665"/>
          </a:xfrm>
          <a:prstGeom prst="rect">
            <a:avLst/>
          </a:prstGeom>
          <a:ln>
            <a:solidFill>
              <a:schemeClr val="tx1"/>
            </a:solidFill>
            <a:prstDash val="dash"/>
          </a:ln>
        </p:spPr>
        <p:txBody>
          <a:bodyPr wrap="square">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理事長</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はマネジメント力を発揮して法人運営を行い、両大学の学長及び高専の校長はリーダーシップをもって教育研究等を推進する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5824736" y="4384275"/>
            <a:ext cx="6400800" cy="569387"/>
          </a:xfrm>
          <a:prstGeom prst="rect">
            <a:avLst/>
          </a:prstGeom>
        </p:spPr>
        <p:txBody>
          <a:bodyPr>
            <a:spAutoFit/>
          </a:bodyPr>
          <a:lstStyle/>
          <a:p>
            <a:r>
              <a:rPr lang="ja-JP" altLang="en-US" sz="1300" b="1" dirty="0">
                <a:latin typeface="Meiryo UI" panose="020B0604030504040204" pitchFamily="50" charset="-128"/>
                <a:ea typeface="Meiryo UI" panose="020B0604030504040204" pitchFamily="50" charset="-128"/>
                <a:cs typeface="Meiryo UI" panose="020B0604030504040204" pitchFamily="50" charset="-128"/>
              </a:rPr>
              <a:t>第３ 業務運営の改善及び効率化に関する目標</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１　運営体制　</a:t>
            </a:r>
            <a:r>
              <a:rPr lang="ja-JP" altLang="en-US" sz="1300" b="1" u="sng" dirty="0">
                <a:latin typeface="Meiryo UI" panose="020B0604030504040204" pitchFamily="50" charset="-128"/>
                <a:ea typeface="Meiryo UI" panose="020B0604030504040204" pitchFamily="50" charset="-128"/>
                <a:cs typeface="Meiryo UI" panose="020B0604030504040204" pitchFamily="50" charset="-128"/>
              </a:rPr>
              <a:t>⇒　運営体制として、理事長と学長を分離し、それぞれの役割を明記</a:t>
            </a:r>
            <a:endParaRPr lang="en-US" altLang="ja-JP" sz="13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5709699" y="4384276"/>
            <a:ext cx="6965160" cy="1296144"/>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8" name="正方形/長方形 37"/>
          <p:cNvSpPr/>
          <p:nvPr/>
        </p:nvSpPr>
        <p:spPr>
          <a:xfrm>
            <a:off x="5962691" y="6849923"/>
            <a:ext cx="6688403" cy="1146468"/>
          </a:xfrm>
          <a:prstGeom prst="rect">
            <a:avLst/>
          </a:prstGeom>
          <a:ln>
            <a:noFill/>
            <a:prstDash val="dash"/>
          </a:ln>
        </p:spPr>
        <p:txBody>
          <a:bodyPr wrap="square">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「新</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・公立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大学」大阪</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モデル（基本構想）を踏まえ、世界に展開する高度な研究型の公立大学を目指し、</a:t>
            </a:r>
            <a:r>
              <a:rPr lang="en-US" altLang="ja-JP" sz="1200" b="1" u="sng"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年度を目途とする両大学の統合による新大学の実現に向け準備を進める</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400"/>
              </a:spcBef>
            </a:pPr>
            <a:r>
              <a:rPr lang="ja-JP" altLang="en-US" sz="1050" dirty="0">
                <a:latin typeface="ＭＳ 明朝" panose="02020609040205080304" pitchFamily="17" charset="-128"/>
                <a:ea typeface="ＭＳ 明朝" panose="02020609040205080304" pitchFamily="17" charset="-128"/>
                <a:cs typeface="Meiryo UI" panose="020B0604030504040204" pitchFamily="50" charset="-128"/>
              </a:rPr>
              <a:t>（</a:t>
            </a:r>
            <a:r>
              <a:rPr lang="ja-JP" altLang="en-US" sz="1050" dirty="0" smtClean="0">
                <a:latin typeface="ＭＳ 明朝" panose="02020609040205080304" pitchFamily="17" charset="-128"/>
                <a:ea typeface="ＭＳ 明朝" panose="02020609040205080304" pitchFamily="17" charset="-128"/>
                <a:cs typeface="Meiryo UI" panose="020B0604030504040204" pitchFamily="50" charset="-128"/>
              </a:rPr>
              <a:t>参考</a:t>
            </a:r>
            <a:r>
              <a:rPr lang="ja-JP" altLang="en-US" sz="1050" dirty="0">
                <a:latin typeface="ＭＳ 明朝" panose="02020609040205080304" pitchFamily="17" charset="-128"/>
                <a:ea typeface="ＭＳ 明朝" panose="02020609040205080304" pitchFamily="17" charset="-128"/>
                <a:cs typeface="Meiryo UI" panose="020B0604030504040204" pitchFamily="50" charset="-128"/>
              </a:rPr>
              <a:t>：現行法人の中期目標においては、それぞれの今中期目標期間中に統合をめざす旨</a:t>
            </a:r>
            <a:r>
              <a:rPr lang="ja-JP" altLang="en-US" sz="1050" dirty="0" smtClean="0">
                <a:latin typeface="ＭＳ 明朝" panose="02020609040205080304" pitchFamily="17" charset="-128"/>
                <a:ea typeface="ＭＳ 明朝" panose="02020609040205080304" pitchFamily="17" charset="-128"/>
                <a:cs typeface="Meiryo UI" panose="020B0604030504040204" pitchFamily="50" charset="-128"/>
              </a:rPr>
              <a:t>記載）</a:t>
            </a:r>
            <a:endParaRPr lang="en-US" altLang="ja-JP" sz="1050" dirty="0" smtClean="0">
              <a:latin typeface="ＭＳ 明朝" panose="02020609040205080304" pitchFamily="17" charset="-128"/>
              <a:ea typeface="ＭＳ 明朝" panose="02020609040205080304" pitchFamily="17" charset="-128"/>
              <a:cs typeface="Meiryo UI" panose="020B0604030504040204" pitchFamily="50" charset="-128"/>
            </a:endParaRPr>
          </a:p>
          <a:p>
            <a:pPr>
              <a:spcBef>
                <a:spcPts val="6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特に、</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教育</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研究組織の検討を着実に進めるとともに、キャンパス再編については、大阪府、大阪市、法人間で緊密に連携して取り組んでいく</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5698201" y="6256033"/>
            <a:ext cx="6965160" cy="180000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41" name="正方形/長方形 40"/>
          <p:cNvSpPr/>
          <p:nvPr/>
        </p:nvSpPr>
        <p:spPr>
          <a:xfrm>
            <a:off x="5962692" y="8947447"/>
            <a:ext cx="6558788" cy="461665"/>
          </a:xfrm>
          <a:prstGeom prst="rect">
            <a:avLst/>
          </a:prstGeom>
          <a:ln>
            <a:solidFill>
              <a:schemeClr val="tx1"/>
            </a:solidFill>
            <a:prstDash val="dash"/>
          </a:ln>
        </p:spPr>
        <p:txBody>
          <a:bodyPr wrap="square">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「都市シンクタンク」機能や「技術インキュベーション」機能</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の窓口を一本化し、公立大学としての機能充実・強化に取り組む</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5697817" y="8328992"/>
            <a:ext cx="6965160" cy="118800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45" name="正方形/長方形 44"/>
          <p:cNvSpPr/>
          <p:nvPr/>
        </p:nvSpPr>
        <p:spPr>
          <a:xfrm>
            <a:off x="5709699" y="3306142"/>
            <a:ext cx="4015351" cy="272758"/>
          </a:xfrm>
          <a:prstGeom prst="rect">
            <a:avLst/>
          </a:prstGeom>
          <a:solidFill>
            <a:srgbClr val="002060"/>
          </a:solidFill>
          <a:ln>
            <a:noFill/>
          </a:ln>
        </p:spPr>
        <p:style>
          <a:lnRef idx="2">
            <a:schemeClr val="accent1"/>
          </a:lnRef>
          <a:fillRef idx="1">
            <a:schemeClr val="lt1"/>
          </a:fillRef>
          <a:effectRef idx="0">
            <a:schemeClr val="accent1"/>
          </a:effectRef>
          <a:fontRef idx="minor">
            <a:schemeClr val="dk1"/>
          </a:fontRef>
        </p:style>
        <p:txBody>
          <a:bodyPr wrap="square" tIns="36000" bIns="36000">
            <a:sp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第１　中期目標の期間及び教育研究上の基本組織</a:t>
            </a:r>
            <a:endParaRPr lang="ja-JP" altLang="en-US" sz="1300" dirty="0">
              <a:solidFill>
                <a:schemeClr val="bg1"/>
              </a:solidFill>
            </a:endParaRPr>
          </a:p>
        </p:txBody>
      </p:sp>
      <p:sp>
        <p:nvSpPr>
          <p:cNvPr id="47" name="正方形/長方形 46"/>
          <p:cNvSpPr/>
          <p:nvPr/>
        </p:nvSpPr>
        <p:spPr>
          <a:xfrm>
            <a:off x="5698201" y="4368552"/>
            <a:ext cx="4015351" cy="272758"/>
          </a:xfrm>
          <a:prstGeom prst="rect">
            <a:avLst/>
          </a:prstGeom>
          <a:solidFill>
            <a:srgbClr val="002060"/>
          </a:solidFill>
          <a:ln>
            <a:noFill/>
          </a:ln>
        </p:spPr>
        <p:style>
          <a:lnRef idx="2">
            <a:schemeClr val="accent1"/>
          </a:lnRef>
          <a:fillRef idx="1">
            <a:schemeClr val="lt1"/>
          </a:fillRef>
          <a:effectRef idx="0">
            <a:schemeClr val="accent1"/>
          </a:effectRef>
          <a:fontRef idx="minor">
            <a:schemeClr val="dk1"/>
          </a:fontRef>
        </p:style>
        <p:txBody>
          <a:bodyPr wrap="square" tIns="36000" bIns="36000">
            <a:sp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第３ 業務運営の改善及び効率化に関する</a:t>
            </a:r>
            <a:r>
              <a:rPr lang="ja-JP" altLang="en-US"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目標</a:t>
            </a:r>
            <a:endPar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正方形/長方形 50"/>
          <p:cNvSpPr/>
          <p:nvPr/>
        </p:nvSpPr>
        <p:spPr>
          <a:xfrm>
            <a:off x="5697817" y="6256034"/>
            <a:ext cx="4015351" cy="272758"/>
          </a:xfrm>
          <a:prstGeom prst="rect">
            <a:avLst/>
          </a:prstGeom>
          <a:solidFill>
            <a:srgbClr val="002060"/>
          </a:solidFill>
          <a:ln>
            <a:noFill/>
          </a:ln>
        </p:spPr>
        <p:style>
          <a:lnRef idx="2">
            <a:schemeClr val="accent1"/>
          </a:lnRef>
          <a:fillRef idx="1">
            <a:schemeClr val="lt1"/>
          </a:fillRef>
          <a:effectRef idx="0">
            <a:schemeClr val="accent1"/>
          </a:effectRef>
          <a:fontRef idx="minor">
            <a:schemeClr val="dk1"/>
          </a:fontRef>
        </p:style>
        <p:txBody>
          <a:bodyPr wrap="square" tIns="36000" bIns="36000">
            <a:spAutoFit/>
          </a:bodyPr>
          <a:lstStyle/>
          <a:p>
            <a:r>
              <a:rPr lang="ja-JP" altLang="en-US"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第７　両大学</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の統合等に関する</a:t>
            </a:r>
            <a:r>
              <a:rPr lang="ja-JP" altLang="en-US"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目標</a:t>
            </a:r>
            <a:endPar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6" name="直線矢印コネクタ 55"/>
          <p:cNvCxnSpPr/>
          <p:nvPr/>
        </p:nvCxnSpPr>
        <p:spPr>
          <a:xfrm>
            <a:off x="1936304" y="9383538"/>
            <a:ext cx="3773395" cy="0"/>
          </a:xfrm>
          <a:prstGeom prst="straightConnector1">
            <a:avLst/>
          </a:prstGeom>
          <a:ln w="28575">
            <a:prstDash val="sysDash"/>
            <a:tailEnd type="arrow"/>
          </a:ln>
        </p:spPr>
        <p:style>
          <a:lnRef idx="1">
            <a:schemeClr val="accent1"/>
          </a:lnRef>
          <a:fillRef idx="0">
            <a:schemeClr val="accent1"/>
          </a:fillRef>
          <a:effectRef idx="0">
            <a:schemeClr val="accent1"/>
          </a:effectRef>
          <a:fontRef idx="minor">
            <a:schemeClr val="tx1"/>
          </a:fontRef>
        </p:style>
      </p:cxnSp>
      <p:sp>
        <p:nvSpPr>
          <p:cNvPr id="61" name="フリーフォーム 60"/>
          <p:cNvSpPr/>
          <p:nvPr/>
        </p:nvSpPr>
        <p:spPr>
          <a:xfrm>
            <a:off x="3930732" y="7255823"/>
            <a:ext cx="1769424" cy="1922456"/>
          </a:xfrm>
          <a:custGeom>
            <a:avLst/>
            <a:gdLst>
              <a:gd name="connsiteX0" fmla="*/ 0 w 1769424"/>
              <a:gd name="connsiteY0" fmla="*/ 1888177 h 1888177"/>
              <a:gd name="connsiteX1" fmla="*/ 985652 w 1769424"/>
              <a:gd name="connsiteY1" fmla="*/ 1888177 h 1888177"/>
              <a:gd name="connsiteX2" fmla="*/ 985652 w 1769424"/>
              <a:gd name="connsiteY2" fmla="*/ 0 h 1888177"/>
              <a:gd name="connsiteX3" fmla="*/ 1769424 w 1769424"/>
              <a:gd name="connsiteY3" fmla="*/ 0 h 1888177"/>
            </a:gdLst>
            <a:ahLst/>
            <a:cxnLst>
              <a:cxn ang="0">
                <a:pos x="connsiteX0" y="connsiteY0"/>
              </a:cxn>
              <a:cxn ang="0">
                <a:pos x="connsiteX1" y="connsiteY1"/>
              </a:cxn>
              <a:cxn ang="0">
                <a:pos x="connsiteX2" y="connsiteY2"/>
              </a:cxn>
              <a:cxn ang="0">
                <a:pos x="connsiteX3" y="connsiteY3"/>
              </a:cxn>
            </a:cxnLst>
            <a:rect l="l" t="t" r="r" b="b"/>
            <a:pathLst>
              <a:path w="1769424" h="1888177">
                <a:moveTo>
                  <a:pt x="0" y="1888177"/>
                </a:moveTo>
                <a:lnTo>
                  <a:pt x="985652" y="1888177"/>
                </a:lnTo>
                <a:lnTo>
                  <a:pt x="985652" y="0"/>
                </a:lnTo>
                <a:lnTo>
                  <a:pt x="1769424" y="0"/>
                </a:lnTo>
              </a:path>
            </a:pathLst>
          </a:custGeom>
          <a:noFill/>
          <a:ln w="28575">
            <a:prstDash val="sysDash"/>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067110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TotalTime>
  <Words>345</Words>
  <Application>Microsoft Office PowerPoint</Application>
  <PresentationFormat>A3 297x420 mm</PresentationFormat>
  <Paragraphs>53</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公立大学法人大阪に係る第１期中期目標（案）について　　　　　　　　　　　　　　　　</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公立大学法人大阪に係る第１期中期目標（案）について　　　　　　　　　　　　　　　　2018/7/27</dc:title>
  <dc:creator>松本　有可</dc:creator>
  <cp:lastModifiedBy>松本　有可</cp:lastModifiedBy>
  <cp:revision>27</cp:revision>
  <cp:lastPrinted>2018-08-02T10:38:45Z</cp:lastPrinted>
  <dcterms:created xsi:type="dcterms:W3CDTF">2018-07-27T10:02:02Z</dcterms:created>
  <dcterms:modified xsi:type="dcterms:W3CDTF">2018-08-02T11:15:29Z</dcterms:modified>
</cp:coreProperties>
</file>