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3024">
          <p15:clr>
            <a:srgbClr val="A4A3A4"/>
          </p15:clr>
        </p15:guide>
        <p15:guide id="4"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76" autoAdjust="0"/>
    <p:restoredTop sz="94660"/>
  </p:normalViewPr>
  <p:slideViewPr>
    <p:cSldViewPr>
      <p:cViewPr>
        <p:scale>
          <a:sx n="80" d="100"/>
          <a:sy n="80" d="100"/>
        </p:scale>
        <p:origin x="78" y="-378"/>
      </p:cViewPr>
      <p:guideLst>
        <p:guide orient="horz" pos="2160"/>
        <p:guide pos="2880"/>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7AFDEFD-28FF-472D-B008-D8F1B07F2A89}" type="datetimeFigureOut">
              <a:rPr kumimoji="1" lang="ja-JP" altLang="en-US" smtClean="0"/>
              <a:t>2019/2/20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54008C7-0F4A-4E29-B32C-922D1B515AAA}" type="slidenum">
              <a:rPr kumimoji="1" lang="ja-JP" altLang="en-US" smtClean="0"/>
              <a:t>‹#›</a:t>
            </a:fld>
            <a:endParaRPr kumimoji="1" lang="ja-JP" altLang="en-US"/>
          </a:p>
        </p:txBody>
      </p:sp>
    </p:spTree>
    <p:extLst>
      <p:ext uri="{BB962C8B-B14F-4D97-AF65-F5344CB8AC3E}">
        <p14:creationId xmlns:p14="http://schemas.microsoft.com/office/powerpoint/2010/main" val="1992798816"/>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4008C7-0F4A-4E29-B32C-922D1B515AAA}" type="slidenum">
              <a:rPr kumimoji="1" lang="ja-JP" altLang="en-US" smtClean="0"/>
              <a:t>1</a:t>
            </a:fld>
            <a:endParaRPr kumimoji="1" lang="ja-JP" altLang="en-US"/>
          </a:p>
        </p:txBody>
      </p:sp>
    </p:spTree>
    <p:extLst>
      <p:ext uri="{BB962C8B-B14F-4D97-AF65-F5344CB8AC3E}">
        <p14:creationId xmlns:p14="http://schemas.microsoft.com/office/powerpoint/2010/main" val="3261273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034954F-0F13-48A6-8BBF-9202461FBF66}"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587378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34954F-0F13-48A6-8BBF-9202461FBF66}"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41348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34954F-0F13-48A6-8BBF-9202461FBF66}"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380309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34954F-0F13-48A6-8BBF-9202461FBF66}"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1888192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034954F-0F13-48A6-8BBF-9202461FBF66}"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1834743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034954F-0F13-48A6-8BBF-9202461FBF66}" type="datetimeFigureOut">
              <a:rPr kumimoji="1" lang="ja-JP" altLang="en-US" smtClean="0"/>
              <a:t>2019/2/20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3866845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034954F-0F13-48A6-8BBF-9202461FBF66}" type="datetimeFigureOut">
              <a:rPr kumimoji="1" lang="ja-JP" altLang="en-US" smtClean="0"/>
              <a:t>2019/2/20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1822935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034954F-0F13-48A6-8BBF-9202461FBF66}" type="datetimeFigureOut">
              <a:rPr kumimoji="1" lang="ja-JP" altLang="en-US" smtClean="0"/>
              <a:t>2019/2/20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1029398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034954F-0F13-48A6-8BBF-9202461FBF66}" type="datetimeFigureOut">
              <a:rPr kumimoji="1" lang="ja-JP" altLang="en-US" smtClean="0"/>
              <a:t>2019/2/20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1130917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034954F-0F13-48A6-8BBF-9202461FBF66}" type="datetimeFigureOut">
              <a:rPr kumimoji="1" lang="ja-JP" altLang="en-US" smtClean="0"/>
              <a:t>2019/2/20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2721571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034954F-0F13-48A6-8BBF-9202461FBF66}" type="datetimeFigureOut">
              <a:rPr kumimoji="1" lang="ja-JP" altLang="en-US" smtClean="0"/>
              <a:t>2019/2/20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3786150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1034954F-0F13-48A6-8BBF-9202461FBF66}" type="datetimeFigureOut">
              <a:rPr kumimoji="1" lang="ja-JP" altLang="en-US" smtClean="0"/>
              <a:t>2019/2/20</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2369353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EA63345-BCE6-4701-83CE-B396B42C3172}"/>
              </a:ext>
            </a:extLst>
          </p:cNvPr>
          <p:cNvSpPr>
            <a:spLocks noGrp="1"/>
          </p:cNvSpPr>
          <p:nvPr>
            <p:ph type="ctrTitle"/>
          </p:nvPr>
        </p:nvSpPr>
        <p:spPr>
          <a:xfrm>
            <a:off x="293" y="57041"/>
            <a:ext cx="12801600" cy="425841"/>
          </a:xfrm>
          <a:solidFill>
            <a:srgbClr val="002060"/>
          </a:solidFill>
          <a:ln>
            <a:noFill/>
          </a:ln>
        </p:spPr>
        <p:style>
          <a:lnRef idx="1">
            <a:schemeClr val="accent1"/>
          </a:lnRef>
          <a:fillRef idx="3">
            <a:schemeClr val="accent1"/>
          </a:fillRef>
          <a:effectRef idx="2">
            <a:schemeClr val="accent1"/>
          </a:effectRef>
          <a:fontRef idx="minor">
            <a:schemeClr val="lt1"/>
          </a:fontRef>
        </p:style>
        <p:txBody>
          <a:bodyPr anchor="ctr">
            <a:noAutofit/>
          </a:bodyPr>
          <a:lstStyle/>
          <a:p>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公立大学法人大阪に係る第１期</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中期計画（</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案</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概要</a:t>
            </a:r>
            <a:r>
              <a:rPr lang="en-US" altLang="ja-JP" sz="1800" b="1"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5" name="テキスト ボックス 4">
            <a:extLst>
              <a:ext uri="{FF2B5EF4-FFF2-40B4-BE49-F238E27FC236}">
                <a16:creationId xmlns:a16="http://schemas.microsoft.com/office/drawing/2014/main" id="{5FCC6862-C2B0-4DB9-9923-34CFCA0451FB}"/>
              </a:ext>
            </a:extLst>
          </p:cNvPr>
          <p:cNvSpPr txBox="1"/>
          <p:nvPr/>
        </p:nvSpPr>
        <p:spPr>
          <a:xfrm>
            <a:off x="294" y="923243"/>
            <a:ext cx="12801599" cy="98076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lIns="128005" tIns="64001" rIns="128005" bIns="64001" rtlCol="0">
            <a:spAutoFit/>
          </a:bodyPr>
          <a:lstStyle/>
          <a:p>
            <a:pPr marL="240008" indent="-240008">
              <a:spcAft>
                <a:spcPts val="840"/>
              </a:spcAft>
              <a:buFont typeface="Arial" panose="020B0604020202020204" pitchFamily="34" charset="0"/>
              <a:buChar cha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中期計画（案）は、平成</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月に府議会・市会において可決された公立大学法人大阪に係る第１期中期目標（</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日）に基づき両法人が協議して策定し、知事・市長が認可するものである。</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40008" indent="-240008">
              <a:spcAft>
                <a:spcPts val="840"/>
              </a:spcAft>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両法人における策定の基本的な考え方としては、平成</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年度当初の</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新法人設立にあたり、法人業務の統合や、</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府大・市大（</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以下「</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両大学」）</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及び高専業務の移行などを着実に推進し、新大学の実現に向け円滑な法人運営を確保することを第一</a:t>
            </a:r>
            <a:r>
              <a:rPr lang="ja-JP"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している</a:t>
            </a:r>
            <a:r>
              <a:rPr lang="ja-JP"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40008" indent="-240008">
              <a:spcAft>
                <a:spcPts val="840"/>
              </a:spcAft>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さらに、大学</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業務における連携・共同化等、両大学の統合による新大学実現に向けた準備を進め、新法人のもとガバナンスを強化し、新しい価値を創造することにより、両大学及び高専のさらなる価値向上</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を図っていく。</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61372" y="561952"/>
            <a:ext cx="2504936" cy="3612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350" dirty="0" smtClean="0">
                <a:latin typeface="HGS創英角ｺﾞｼｯｸUB" panose="020B0900000000000000" pitchFamily="50" charset="-128"/>
                <a:ea typeface="HGS創英角ｺﾞｼｯｸUB" panose="020B0900000000000000" pitchFamily="50" charset="-128"/>
              </a:rPr>
              <a:t>策定の基本的な考え方</a:t>
            </a:r>
            <a:endParaRPr lang="ja-JP" altLang="en-US" sz="1350" dirty="0">
              <a:latin typeface="HGS創英角ｺﾞｼｯｸUB" panose="020B0900000000000000" pitchFamily="50" charset="-128"/>
              <a:ea typeface="HGS創英角ｺﾞｼｯｸUB" panose="020B0900000000000000" pitchFamily="50" charset="-128"/>
            </a:endParaRPr>
          </a:p>
        </p:txBody>
      </p:sp>
      <p:sp>
        <p:nvSpPr>
          <p:cNvPr id="8" name="角丸四角形 7"/>
          <p:cNvSpPr/>
          <p:nvPr/>
        </p:nvSpPr>
        <p:spPr>
          <a:xfrm>
            <a:off x="7061821" y="1967268"/>
            <a:ext cx="3292441" cy="3197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350" dirty="0" smtClean="0">
                <a:latin typeface="HGS創英角ｺﾞｼｯｸUB" panose="020B0900000000000000" pitchFamily="50" charset="-128"/>
                <a:ea typeface="HGS創英角ｺﾞｼｯｸUB" panose="020B0900000000000000" pitchFamily="50" charset="-128"/>
              </a:rPr>
              <a:t>中期計画（案）の主</a:t>
            </a:r>
            <a:r>
              <a:rPr lang="ja-JP" altLang="en-US" sz="1350" dirty="0">
                <a:latin typeface="HGS創英角ｺﾞｼｯｸUB" panose="020B0900000000000000" pitchFamily="50" charset="-128"/>
                <a:ea typeface="HGS創英角ｺﾞｼｯｸUB" panose="020B0900000000000000" pitchFamily="50" charset="-128"/>
              </a:rPr>
              <a:t>なポイント</a:t>
            </a:r>
          </a:p>
        </p:txBody>
      </p:sp>
      <p:sp>
        <p:nvSpPr>
          <p:cNvPr id="2" name="テキスト ボックス 3"/>
          <p:cNvSpPr txBox="1">
            <a:spLocks noChangeArrowheads="1"/>
          </p:cNvSpPr>
          <p:nvPr/>
        </p:nvSpPr>
        <p:spPr bwMode="auto">
          <a:xfrm>
            <a:off x="11301147" y="125374"/>
            <a:ext cx="1336208" cy="289174"/>
          </a:xfrm>
          <a:prstGeom prst="rect">
            <a:avLst/>
          </a:prstGeom>
          <a:solidFill>
            <a:srgbClr val="FFFFFF"/>
          </a:solidFill>
          <a:ln w="9525">
            <a:solidFill>
              <a:srgbClr val="000000"/>
            </a:solidFill>
            <a:miter lim="800000"/>
            <a:headEnd/>
            <a:tailEnd/>
          </a:ln>
        </p:spPr>
        <p:txBody>
          <a:bodyPr vert="horz" wrap="square" lIns="104013" tIns="12446" rIns="104013" bIns="12446" numCol="1" anchor="ctr" anchorCtr="0" compatLnSpc="1">
            <a:prstTxWarp prst="textNoShape">
              <a:avLst/>
            </a:prstTxWarp>
          </a:bodyPr>
          <a:lstStyle/>
          <a:p>
            <a:pPr algn="ctr" eaLnBrk="0" fontAlgn="base" hangingPunct="0">
              <a:spcBef>
                <a:spcPct val="0"/>
              </a:spcBef>
              <a:spcAft>
                <a:spcPct val="0"/>
              </a:spcAft>
            </a:pPr>
            <a:r>
              <a:rPr kumimoji="0" lang="ja-JP" altLang="en-US" sz="1300" b="1" dirty="0" smtClean="0">
                <a:latin typeface="HG丸ｺﾞｼｯｸM-PRO" panose="020F0600000000000000" pitchFamily="50" charset="-128"/>
                <a:ea typeface="HG丸ｺﾞｼｯｸM-PRO" panose="020F0600000000000000" pitchFamily="50" charset="-128"/>
              </a:rPr>
              <a:t>資料２－２</a:t>
            </a:r>
            <a:endParaRPr kumimoji="0" lang="ja-JP" altLang="ja-JP" sz="1300" dirty="0">
              <a:latin typeface="Arial" panose="020B0604020202020204" pitchFamily="34" charset="0"/>
            </a:endParaRPr>
          </a:p>
        </p:txBody>
      </p:sp>
      <p:sp>
        <p:nvSpPr>
          <p:cNvPr id="10" name="正方形/長方形 9"/>
          <p:cNvSpPr/>
          <p:nvPr/>
        </p:nvSpPr>
        <p:spPr>
          <a:xfrm>
            <a:off x="181138" y="2118581"/>
            <a:ext cx="5387213" cy="7414959"/>
          </a:xfrm>
          <a:prstGeom prst="rect">
            <a:avLst/>
          </a:prstGeom>
          <a:noFill/>
          <a:ln w="22225">
            <a:prstDash val="solid"/>
          </a:ln>
        </p:spPr>
        <p:style>
          <a:lnRef idx="2">
            <a:schemeClr val="accent1"/>
          </a:lnRef>
          <a:fillRef idx="1">
            <a:schemeClr val="lt1"/>
          </a:fillRef>
          <a:effectRef idx="0">
            <a:schemeClr val="accent1"/>
          </a:effectRef>
          <a:fontRef idx="minor">
            <a:schemeClr val="dk1"/>
          </a:fontRef>
        </p:style>
        <p:txBody>
          <a:bodyPr wrap="square" lIns="252000" tIns="64008" rIns="100800" bIns="50400">
            <a:spAutoFit/>
          </a:bodyPr>
          <a:lstStyle/>
          <a:p>
            <a:pPr>
              <a:spcBef>
                <a:spcPts val="1000"/>
              </a:spcBef>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はじめに</a:t>
            </a:r>
            <a:endPar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000"/>
              </a:spcBef>
              <a:spcAft>
                <a:spcPts val="300"/>
              </a:spcAft>
            </a:pP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第１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中期計画の期間</a:t>
            </a:r>
            <a:endPar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000"/>
              </a:spcBef>
              <a:spcAft>
                <a:spcPts val="300"/>
              </a:spcAft>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第２</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教育研究等の質の向上に関する</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目標を達成するために取るべき措置</a:t>
            </a:r>
            <a:endPar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　大阪府立</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大学の教育研究に関する目標を達成するための措置</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　大阪市立</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大学の教育</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研究に関する目標を達成するための措置</a:t>
            </a: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大阪府立大学工業高等専門学校の教育</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研究に関する目標を達成するための</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措置</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000"/>
              </a:spcBef>
              <a:spcAft>
                <a:spcPts val="300"/>
              </a:spcAft>
            </a:pP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第３ 業務運営の改善及び効率化に関する目標を達成するために取るべき措置</a:t>
            </a:r>
          </a:p>
          <a:p>
            <a:r>
              <a:rPr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　運営</a:t>
            </a:r>
            <a:r>
              <a:rPr lang="ja-JP" altLang="en-US" sz="10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体制に関する目標を達成するための措置</a:t>
            </a:r>
            <a:endParaRPr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　組織力の</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向上</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に関する目標を達成するための措置</a:t>
            </a: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　施設設備の有効利用等に関する目標を達成するための措置</a:t>
            </a:r>
          </a:p>
          <a:p>
            <a:pPr>
              <a:spcBef>
                <a:spcPts val="1000"/>
              </a:spcBef>
              <a:spcAft>
                <a:spcPts val="300"/>
              </a:spcAft>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 </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財務内容の改善に関する目標を達成するために取るべき措置</a:t>
            </a: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　自己収入等の確保に関する目標を達成するための措置</a:t>
            </a: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効率的な運営の推進に関する目標を達成するための</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措置</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自己</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点検・評価及び当該状況に係る情報の提供に関する目標を達成するために</a:t>
            </a: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取るべき措置</a:t>
            </a:r>
            <a:endPar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自己点検・評価の実施に関する目標を達成するための</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措置                                        ２</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情報の提供と戦略的広報の展開に関する目標を達成するための措置</a:t>
            </a:r>
          </a:p>
          <a:p>
            <a:pPr>
              <a:spcBef>
                <a:spcPts val="1000"/>
              </a:spcBef>
              <a:spcAft>
                <a:spcPts val="300"/>
              </a:spcAft>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第６</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その他業務運営に関する重要目標を達成するために取るべき措置</a:t>
            </a: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施設設備の整備等に関する目標を達成するための措置</a:t>
            </a: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安全管理等に関する目標を達成するための措置</a:t>
            </a: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人権の尊重に関する目標を達成するための措置</a:t>
            </a: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コンプライアンスの徹底に関する目標を達成するための措置</a:t>
            </a: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リスクマネジメントの徹底に関する目標を達成するための措置</a:t>
            </a: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支援組織の強化に関する目標を達成するための措置</a:t>
            </a:r>
          </a:p>
          <a:p>
            <a:pPr>
              <a:spcBef>
                <a:spcPts val="1000"/>
              </a:spcBef>
              <a:spcAft>
                <a:spcPts val="300"/>
              </a:spcAft>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第７</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両大学の統合等に関する目標を達成するために取るべき措置</a:t>
            </a:r>
          </a:p>
          <a:p>
            <a:r>
              <a:rPr lang="ja-JP" altLang="en-US" sz="10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両大学の統合による新大学実現へ向けた取組の</a:t>
            </a:r>
            <a:r>
              <a:rPr lang="ja-JP" altLang="en-US" sz="10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r>
              <a:rPr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に関する目標を達成するため</a:t>
            </a:r>
            <a:r>
              <a:rPr lang="ja-JP" altLang="en-US" sz="10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の措置</a:t>
            </a:r>
            <a:endParaRPr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　両大学の連携の推進に関する目標を達成するための措置</a:t>
            </a:r>
            <a:endParaRPr lang="en-US" altLang="ja-JP" sz="10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第８　予算、収支計画及び資金計画</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第９　短期借入金の限度額</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重要な財産を譲渡し、又は担保に供する計画</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剰余金の使途</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公立大学法人大阪の業務運営、財務及び会計並びに人事管理に関する</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大阪府市規約で定める事項</a:t>
            </a:r>
            <a:endPar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1502889" y="2000195"/>
            <a:ext cx="2504936" cy="3211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350" dirty="0" smtClean="0">
                <a:latin typeface="HGS創英角ｺﾞｼｯｸUB" panose="020B0900000000000000" pitchFamily="50" charset="-128"/>
                <a:ea typeface="HGS創英角ｺﾞｼｯｸUB" panose="020B0900000000000000" pitchFamily="50" charset="-128"/>
              </a:rPr>
              <a:t>中期計画（案）の項目</a:t>
            </a:r>
            <a:endParaRPr lang="ja-JP" altLang="en-US" sz="1350" dirty="0">
              <a:latin typeface="HGS創英角ｺﾞｼｯｸUB" panose="020B0900000000000000" pitchFamily="50" charset="-128"/>
              <a:ea typeface="HGS創英角ｺﾞｼｯｸUB" panose="020B0900000000000000" pitchFamily="50" charset="-128"/>
            </a:endParaRPr>
          </a:p>
        </p:txBody>
      </p:sp>
      <p:sp>
        <p:nvSpPr>
          <p:cNvPr id="16" name="正方形/長方形 15"/>
          <p:cNvSpPr/>
          <p:nvPr/>
        </p:nvSpPr>
        <p:spPr>
          <a:xfrm>
            <a:off x="5745636" y="5084860"/>
            <a:ext cx="6826359" cy="26161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spcBef>
                <a:spcPts val="600"/>
              </a:spcBef>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両大学の統合による新</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大学</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実現へ向けた</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取組の</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推進に関する目標を達成するための措置</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5767995" y="7515366"/>
            <a:ext cx="6930314" cy="171585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２　両大学の連携の</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推進に関する目標を達成するための措置</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法人統合を機に、新大学実現に先行して、両大学それぞれの特色や強みをいかしながら、これまで</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以上に</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教学面及び研究</a:t>
            </a:r>
            <a:endPar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面</a:t>
            </a:r>
            <a:r>
              <a:rPr lang="ja-JP" altLang="en-US" sz="1050" b="1" u="sng" dirty="0">
                <a:latin typeface="Meiryo UI" panose="020B0604030504040204" pitchFamily="50" charset="-128"/>
                <a:ea typeface="Meiryo UI" panose="020B0604030504040204" pitchFamily="50" charset="-128"/>
                <a:cs typeface="Meiryo UI" panose="020B0604030504040204" pitchFamily="50" charset="-128"/>
              </a:rPr>
              <a:t>の連携をより強化し、施設の共同利用や単位互換、共同研究など大学業務や</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教育研究等</a:t>
            </a:r>
            <a:r>
              <a:rPr lang="ja-JP" altLang="en-US" sz="1050" b="1" u="sng"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共同実施</a:t>
            </a:r>
            <a:r>
              <a:rPr lang="ja-JP" altLang="en-US" sz="1050" b="1" u="sng" dirty="0">
                <a:latin typeface="Meiryo UI" panose="020B0604030504040204" pitchFamily="50" charset="-128"/>
                <a:ea typeface="Meiryo UI" panose="020B0604030504040204" pitchFamily="50" charset="-128"/>
                <a:cs typeface="Meiryo UI" panose="020B0604030504040204" pitchFamily="50" charset="-128"/>
              </a:rPr>
              <a:t>にさらに</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積極的</a:t>
            </a:r>
            <a:endPar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050" b="1" u="sng" dirty="0">
                <a:latin typeface="Meiryo UI" panose="020B0604030504040204" pitchFamily="50" charset="-128"/>
                <a:ea typeface="Meiryo UI" panose="020B0604030504040204" pitchFamily="50" charset="-128"/>
                <a:cs typeface="Meiryo UI" panose="020B0604030504040204" pitchFamily="50" charset="-128"/>
              </a:rPr>
              <a:t>取り組む。</a:t>
            </a:r>
          </a:p>
          <a:p>
            <a:pPr>
              <a:spcBef>
                <a:spcPts val="600"/>
              </a:spcBef>
            </a:pP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u="sng" dirty="0">
                <a:latin typeface="Meiryo UI" panose="020B0604030504040204" pitchFamily="50" charset="-128"/>
                <a:ea typeface="Meiryo UI" panose="020B0604030504040204" pitchFamily="50" charset="-128"/>
                <a:cs typeface="Meiryo UI" panose="020B0604030504040204" pitchFamily="50" charset="-128"/>
              </a:rPr>
              <a:t>「都市シンクタンク」機能や「技術インキュベーション」機能の窓口を一本化</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し、公立大学として設立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団体と連携しながら機</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en-US" altLang="ja-JP" sz="10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能</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充実・</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強化を図る。</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b="1" u="sng"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 name="直線矢印コネクタ 17"/>
          <p:cNvCxnSpPr/>
          <p:nvPr/>
        </p:nvCxnSpPr>
        <p:spPr>
          <a:xfrm>
            <a:off x="3058908" y="3889979"/>
            <a:ext cx="2665219" cy="0"/>
          </a:xfrm>
          <a:prstGeom prst="straightConnector1">
            <a:avLst/>
          </a:prstGeom>
          <a:ln w="28575">
            <a:prstDash val="sysDash"/>
            <a:tailEnd type="arrow"/>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5817161" y="3020624"/>
            <a:ext cx="6881148" cy="1581202"/>
          </a:xfrm>
          <a:prstGeom prst="rect">
            <a:avLst/>
          </a:prstGeom>
          <a:ln>
            <a:noFill/>
            <a:prstDash val="dash"/>
          </a:ln>
        </p:spPr>
        <p:txBody>
          <a:bodyPr wrap="square">
            <a:spAutoFit/>
          </a:bodyPr>
          <a:lstStyle/>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理事長は、法人の経営に対してマネジメント力を発揮できる運営体制の構築・検証・再整備を行う。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大学間</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競争を勝ち抜くため、大学及び高専の組織運営について検証を行うとともに部局との連携を密にし</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学長及び校長</a:t>
            </a:r>
            <a:endPar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1050" b="1" u="sng" dirty="0">
                <a:latin typeface="Meiryo UI" panose="020B0604030504040204" pitchFamily="50" charset="-128"/>
                <a:ea typeface="Meiryo UI" panose="020B0604030504040204" pitchFamily="50" charset="-128"/>
                <a:cs typeface="Meiryo UI" panose="020B0604030504040204" pitchFamily="50" charset="-128"/>
              </a:rPr>
              <a:t>リーダーシップを発揮できる運営体制の構築を図る。</a:t>
            </a:r>
          </a:p>
          <a:p>
            <a:pPr>
              <a:lnSpc>
                <a:spcPct val="1500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学内外の最新のデータ等に基づく迅速な意思決定を行うため、組織的なデータの整理・収集・共有化</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方法等について</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検討</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し、ＩＲ機能の強化等を図る。　</a:t>
            </a:r>
          </a:p>
          <a:p>
            <a:pPr>
              <a:lnSpc>
                <a:spcPct val="1500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5713461" y="2398330"/>
            <a:ext cx="6400800" cy="654025"/>
          </a:xfrm>
          <a:prstGeom prst="rect">
            <a:avLst/>
          </a:prstGeom>
        </p:spPr>
        <p:txBody>
          <a:bodyPr>
            <a:spAutoFit/>
          </a:bodyPr>
          <a:lstStyle/>
          <a:p>
            <a:pPr>
              <a:lnSpc>
                <a:spcPct val="150000"/>
              </a:lnSpc>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第３ 業務運営の改善及び効率化に関する目標</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１　運営</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体制に関する目標を達成するための措置</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5737938" y="2410934"/>
            <a:ext cx="6965160" cy="2068066"/>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9" name="正方形/長方形 38"/>
          <p:cNvSpPr/>
          <p:nvPr/>
        </p:nvSpPr>
        <p:spPr>
          <a:xfrm>
            <a:off x="5746494" y="4725258"/>
            <a:ext cx="6965160" cy="2358466"/>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42" name="正方形/長方形 41"/>
          <p:cNvSpPr/>
          <p:nvPr/>
        </p:nvSpPr>
        <p:spPr>
          <a:xfrm>
            <a:off x="5746494" y="7416761"/>
            <a:ext cx="6965160" cy="1736745"/>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47" name="正方形/長方形 46"/>
          <p:cNvSpPr/>
          <p:nvPr/>
        </p:nvSpPr>
        <p:spPr>
          <a:xfrm>
            <a:off x="5735081" y="2418529"/>
            <a:ext cx="5274232" cy="283079"/>
          </a:xfrm>
          <a:prstGeom prst="rect">
            <a:avLst/>
          </a:prstGeom>
          <a:solidFill>
            <a:srgbClr val="002060"/>
          </a:solidFill>
          <a:ln>
            <a:noFill/>
          </a:ln>
        </p:spPr>
        <p:style>
          <a:lnRef idx="2">
            <a:schemeClr val="accent1"/>
          </a:lnRef>
          <a:fillRef idx="1">
            <a:schemeClr val="lt1"/>
          </a:fillRef>
          <a:effectRef idx="0">
            <a:schemeClr val="accent1"/>
          </a:effectRef>
          <a:fontRef idx="minor">
            <a:schemeClr val="dk1"/>
          </a:fontRef>
        </p:style>
        <p:txBody>
          <a:bodyPr wrap="square" tIns="36000" bIns="36000">
            <a:spAutoFit/>
          </a:bodyPr>
          <a:lstStyle/>
          <a:p>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第３ 業務運営の改善及び効率化に関する</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目標を達成するために取るべき措</a:t>
            </a:r>
            <a:r>
              <a:rPr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置</a:t>
            </a:r>
            <a:endPar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正方形/長方形 50"/>
          <p:cNvSpPr/>
          <p:nvPr/>
        </p:nvSpPr>
        <p:spPr>
          <a:xfrm>
            <a:off x="5746494" y="4734957"/>
            <a:ext cx="4607768" cy="257369"/>
          </a:xfrm>
          <a:prstGeom prst="rect">
            <a:avLst/>
          </a:prstGeom>
          <a:solidFill>
            <a:srgbClr val="002060"/>
          </a:solidFill>
          <a:ln>
            <a:noFill/>
          </a:ln>
        </p:spPr>
        <p:style>
          <a:lnRef idx="2">
            <a:schemeClr val="accent1"/>
          </a:lnRef>
          <a:fillRef idx="1">
            <a:schemeClr val="lt1"/>
          </a:fillRef>
          <a:effectRef idx="0">
            <a:schemeClr val="accent1"/>
          </a:effectRef>
          <a:fontRef idx="minor">
            <a:schemeClr val="dk1"/>
          </a:fontRef>
        </p:style>
        <p:txBody>
          <a:bodyPr wrap="square" tIns="36000" bIns="36000">
            <a:spAutoFit/>
          </a:bodyPr>
          <a:lstStyle/>
          <a:p>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第７　両大学</a:t>
            </a: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の統合等に関する</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目標を達成するために取るべき措置</a:t>
            </a:r>
            <a:endPar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6" name="直線矢印コネクタ 55"/>
          <p:cNvCxnSpPr/>
          <p:nvPr/>
        </p:nvCxnSpPr>
        <p:spPr>
          <a:xfrm>
            <a:off x="3632321" y="7608912"/>
            <a:ext cx="2081140" cy="0"/>
          </a:xfrm>
          <a:prstGeom prst="straightConnector1">
            <a:avLst/>
          </a:prstGeom>
          <a:ln w="28575">
            <a:prstDash val="sysDash"/>
            <a:tailEnd type="arrow"/>
          </a:ln>
        </p:spPr>
        <p:style>
          <a:lnRef idx="1">
            <a:schemeClr val="accent1"/>
          </a:lnRef>
          <a:fillRef idx="0">
            <a:schemeClr val="accent1"/>
          </a:fillRef>
          <a:effectRef idx="0">
            <a:schemeClr val="accent1"/>
          </a:effectRef>
          <a:fontRef idx="minor">
            <a:schemeClr val="tx1"/>
          </a:fontRef>
        </p:style>
      </p:cxnSp>
      <p:sp>
        <p:nvSpPr>
          <p:cNvPr id="61" name="フリーフォーム 60"/>
          <p:cNvSpPr/>
          <p:nvPr/>
        </p:nvSpPr>
        <p:spPr>
          <a:xfrm>
            <a:off x="5228831" y="5573138"/>
            <a:ext cx="500523" cy="1882221"/>
          </a:xfrm>
          <a:custGeom>
            <a:avLst/>
            <a:gdLst>
              <a:gd name="connsiteX0" fmla="*/ 0 w 1769424"/>
              <a:gd name="connsiteY0" fmla="*/ 1888177 h 1888177"/>
              <a:gd name="connsiteX1" fmla="*/ 985652 w 1769424"/>
              <a:gd name="connsiteY1" fmla="*/ 1888177 h 1888177"/>
              <a:gd name="connsiteX2" fmla="*/ 985652 w 1769424"/>
              <a:gd name="connsiteY2" fmla="*/ 0 h 1888177"/>
              <a:gd name="connsiteX3" fmla="*/ 1769424 w 1769424"/>
              <a:gd name="connsiteY3" fmla="*/ 0 h 1888177"/>
            </a:gdLst>
            <a:ahLst/>
            <a:cxnLst>
              <a:cxn ang="0">
                <a:pos x="connsiteX0" y="connsiteY0"/>
              </a:cxn>
              <a:cxn ang="0">
                <a:pos x="connsiteX1" y="connsiteY1"/>
              </a:cxn>
              <a:cxn ang="0">
                <a:pos x="connsiteX2" y="connsiteY2"/>
              </a:cxn>
              <a:cxn ang="0">
                <a:pos x="connsiteX3" y="connsiteY3"/>
              </a:cxn>
            </a:cxnLst>
            <a:rect l="l" t="t" r="r" b="b"/>
            <a:pathLst>
              <a:path w="1769424" h="1888177">
                <a:moveTo>
                  <a:pt x="0" y="1888177"/>
                </a:moveTo>
                <a:lnTo>
                  <a:pt x="985652" y="1888177"/>
                </a:lnTo>
                <a:lnTo>
                  <a:pt x="985652" y="0"/>
                </a:lnTo>
                <a:lnTo>
                  <a:pt x="1769424" y="0"/>
                </a:lnTo>
              </a:path>
            </a:pathLst>
          </a:custGeom>
          <a:noFill/>
          <a:ln w="28575">
            <a:prstDash val="sysDash"/>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161692" y="4174247"/>
            <a:ext cx="6881148" cy="276999"/>
          </a:xfrm>
          <a:prstGeom prst="rect">
            <a:avLst/>
          </a:prstGeom>
          <a:ln>
            <a:noFill/>
            <a:prstDash val="dash"/>
          </a:ln>
        </p:spPr>
        <p:txBody>
          <a:bodyPr wrap="square">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5817161" y="5329398"/>
            <a:ext cx="6881148" cy="1581202"/>
          </a:xfrm>
          <a:prstGeom prst="rect">
            <a:avLst/>
          </a:prstGeom>
          <a:ln>
            <a:noFill/>
            <a:prstDash val="dash"/>
          </a:ln>
        </p:spPr>
        <p:txBody>
          <a:bodyPr wrap="square">
            <a:spAutoFit/>
          </a:bodyPr>
          <a:lstStyle/>
          <a:p>
            <a:pPr>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新</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大学の実現に向けた準備を円滑に進めるため、</a:t>
            </a:r>
            <a:r>
              <a:rPr lang="ja-JP" altLang="en-US" sz="1050" b="1" u="sng" dirty="0">
                <a:latin typeface="Meiryo UI" panose="020B0604030504040204" pitchFamily="50" charset="-128"/>
                <a:ea typeface="Meiryo UI" panose="020B0604030504040204" pitchFamily="50" charset="-128"/>
                <a:cs typeface="Meiryo UI" panose="020B0604030504040204" pitchFamily="50" charset="-128"/>
              </a:rPr>
              <a:t>教育研究組織やキャンパスの再編、３</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ポリシー（ディプロマ</a:t>
            </a:r>
            <a:r>
              <a:rPr lang="ja-JP" altLang="en-US" sz="1050" b="1"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ポリシー、</a:t>
            </a:r>
            <a:endPar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カリキュラム</a:t>
            </a:r>
            <a:r>
              <a:rPr lang="ja-JP" altLang="en-US" sz="1050" b="1" u="sng" dirty="0">
                <a:latin typeface="Meiryo UI" panose="020B0604030504040204" pitchFamily="50" charset="-128"/>
                <a:ea typeface="Meiryo UI" panose="020B0604030504040204" pitchFamily="50" charset="-128"/>
                <a:cs typeface="Meiryo UI" panose="020B0604030504040204" pitchFamily="50" charset="-128"/>
              </a:rPr>
              <a:t>・ポリシー、アドミッション・</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ポリシー）、</a:t>
            </a:r>
            <a:r>
              <a:rPr lang="ja-JP" altLang="en-US" sz="1050" b="1" u="sng" dirty="0">
                <a:latin typeface="Meiryo UI" panose="020B0604030504040204" pitchFamily="50" charset="-128"/>
                <a:ea typeface="Meiryo UI" panose="020B0604030504040204" pitchFamily="50" charset="-128"/>
                <a:cs typeface="Meiryo UI" panose="020B0604030504040204" pitchFamily="50" charset="-128"/>
              </a:rPr>
              <a:t>教育</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カリキュラム</a:t>
            </a:r>
            <a:r>
              <a:rPr lang="ja-JP" altLang="en-US" sz="1050" b="1" u="sng" dirty="0">
                <a:latin typeface="Meiryo UI" panose="020B0604030504040204" pitchFamily="50" charset="-128"/>
                <a:ea typeface="Meiryo UI" panose="020B0604030504040204" pitchFamily="50" charset="-128"/>
                <a:cs typeface="Meiryo UI" panose="020B0604030504040204" pitchFamily="50" charset="-128"/>
              </a:rPr>
              <a:t>、入試科目などについて</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、理事長のマネジメントと学長</a:t>
            </a:r>
            <a:endPar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のリーダーシップのもと</a:t>
            </a:r>
            <a:r>
              <a:rPr lang="ja-JP" altLang="en-US" sz="1050" b="1" u="sng" dirty="0">
                <a:latin typeface="Meiryo UI" panose="020B0604030504040204" pitchFamily="50" charset="-128"/>
                <a:ea typeface="Meiryo UI" panose="020B0604030504040204" pitchFamily="50" charset="-128"/>
                <a:cs typeface="Meiryo UI" panose="020B0604030504040204" pitchFamily="50" charset="-128"/>
              </a:rPr>
              <a:t>検討を進め、計画的に取り組んでいく。</a:t>
            </a: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u="sng" dirty="0">
                <a:latin typeface="Meiryo UI" panose="020B0604030504040204" pitchFamily="50" charset="-128"/>
                <a:ea typeface="Meiryo UI" panose="020B0604030504040204" pitchFamily="50" charset="-128"/>
                <a:cs typeface="Meiryo UI" panose="020B0604030504040204" pitchFamily="50" charset="-128"/>
              </a:rPr>
              <a:t>特に、キャンパスの再編にあたっては、大阪府及び大阪市と緊密に連携しながら、学生の利便性や</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円滑な教育研究活動</a:t>
            </a:r>
            <a:endPar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050" b="1" u="sng" dirty="0">
                <a:latin typeface="Meiryo UI" panose="020B0604030504040204" pitchFamily="50" charset="-128"/>
                <a:ea typeface="Meiryo UI" panose="020B0604030504040204" pitchFamily="50" charset="-128"/>
                <a:cs typeface="Meiryo UI" panose="020B0604030504040204" pitchFamily="50" charset="-128"/>
              </a:rPr>
              <a:t>実施に配慮し、取り組んでいく。</a:t>
            </a:r>
          </a:p>
          <a:p>
            <a:pPr>
              <a:lnSpc>
                <a:spcPct val="150000"/>
              </a:lnSpc>
            </a:pP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新大学の実現に</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向け、学生</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・卒業生を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はじめ広く関係者に対し、積極的に意見聴取を行う。</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06711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566</TotalTime>
  <Words>289</Words>
  <Application>Microsoft Office PowerPoint</Application>
  <PresentationFormat>A3 297x420 mm</PresentationFormat>
  <Paragraphs>70</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HGS創英角ｺﾞｼｯｸUB</vt:lpstr>
      <vt:lpstr>HG丸ｺﾞｼｯｸM-PRO</vt:lpstr>
      <vt:lpstr>Meiryo UI</vt:lpstr>
      <vt:lpstr>ＭＳ Ｐゴシック</vt:lpstr>
      <vt:lpstr>Arial</vt:lpstr>
      <vt:lpstr>Calibri</vt:lpstr>
      <vt:lpstr>Office ​​テーマ</vt:lpstr>
      <vt:lpstr>公立大学法人大阪に係る第１期中期計画（案）《概要2》　　　　　　　　　　　　　　　　</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公立大学法人大阪に係る第１期中期目標（案）について　　　　　　　　　　　　　　　　2018/7/27</dc:title>
  <dc:creator>松本　有可</dc:creator>
  <cp:lastModifiedBy>向井　仁</cp:lastModifiedBy>
  <cp:revision>117</cp:revision>
  <cp:lastPrinted>2019-02-13T11:17:18Z</cp:lastPrinted>
  <dcterms:created xsi:type="dcterms:W3CDTF">2018-07-27T10:02:02Z</dcterms:created>
  <dcterms:modified xsi:type="dcterms:W3CDTF">2019-02-20T08:32:38Z</dcterms:modified>
</cp:coreProperties>
</file>