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CC0000"/>
    <a:srgbClr val="F3E9E9"/>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9832" autoAdjust="0"/>
  </p:normalViewPr>
  <p:slideViewPr>
    <p:cSldViewPr>
      <p:cViewPr>
        <p:scale>
          <a:sx n="125" d="100"/>
          <a:sy n="125" d="100"/>
        </p:scale>
        <p:origin x="138" y="-138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2019/7/29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2019/7/29</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190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smtClean="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大阪健康安全基盤研究所の平成３</a:t>
            </a:r>
            <a:r>
              <a:rPr lang="ja-JP" altLang="en-US" sz="1400" b="1" dirty="0">
                <a:solidFill>
                  <a:schemeClr val="bg1"/>
                </a:solidFill>
                <a:latin typeface="Meiryo UI" pitchFamily="50" charset="-128"/>
                <a:ea typeface="Meiryo UI" pitchFamily="50" charset="-128"/>
                <a:cs typeface="Meiryo UI" pitchFamily="50" charset="-128"/>
              </a:rPr>
              <a:t>０</a:t>
            </a:r>
            <a:r>
              <a:rPr lang="ja-JP" altLang="en-US" sz="1400" b="1" dirty="0" smtClean="0">
                <a:solidFill>
                  <a:schemeClr val="bg1"/>
                </a:solidFill>
                <a:latin typeface="Meiryo UI" pitchFamily="50" charset="-128"/>
                <a:ea typeface="Meiryo UI" pitchFamily="50" charset="-128"/>
                <a:cs typeface="Meiryo UI" pitchFamily="50" charset="-128"/>
              </a:rPr>
              <a:t>事業年度の業務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a:t>
            </a:r>
            <a:r>
              <a:rPr lang="ja-JP" altLang="en-US" sz="1400" b="1" dirty="0">
                <a:solidFill>
                  <a:schemeClr val="bg1"/>
                </a:solidFill>
                <a:latin typeface="Meiryo UI" pitchFamily="50" charset="-128"/>
                <a:ea typeface="Meiryo UI" pitchFamily="50" charset="-128"/>
                <a:cs typeface="Meiryo UI" pitchFamily="50" charset="-128"/>
              </a:rPr>
              <a:t>概要</a:t>
            </a:r>
            <a:r>
              <a:rPr lang="ja-JP" altLang="en-US" sz="1400" b="1" dirty="0" smtClean="0">
                <a:solidFill>
                  <a:schemeClr val="bg1"/>
                </a:solidFill>
                <a:latin typeface="Meiryo UI" pitchFamily="50" charset="-128"/>
                <a:ea typeface="Meiryo UI" pitchFamily="50" charset="-128"/>
                <a:cs typeface="Meiryo UI" pitchFamily="50" charset="-128"/>
              </a:rPr>
              <a:t>）</a:t>
            </a:r>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5136016"/>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687377"/>
            <a:ext cx="5943863" cy="3729769"/>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864380"/>
            <a:ext cx="4993655" cy="276999"/>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として年度計画及び中期計画のとおり進捗して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94361518"/>
              </p:ext>
            </p:extLst>
          </p:nvPr>
        </p:nvGraphicFramePr>
        <p:xfrm>
          <a:off x="6902596" y="6290096"/>
          <a:ext cx="5249694" cy="155448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大項目２</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業務運営の改善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r>
                        <a:rPr kumimoji="1" lang="ja-JP" altLang="en-US" sz="1100" smtClean="0">
                          <a:latin typeface="Meiryo UI" panose="020B0604030504040204" pitchFamily="50" charset="-128"/>
                          <a:ea typeface="Meiryo UI" panose="020B0604030504040204" pitchFamily="50" charset="-128"/>
                          <a:cs typeface="Meiryo UI" panose="020B0604030504040204" pitchFamily="50" charset="-128"/>
                        </a:rPr>
                        <a:t>財務その他</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業務運営に関する重要事項</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27781" y="1514500"/>
            <a:ext cx="5796000" cy="83782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・施設や組織の一元化に向けて、検査業務の統一化の着実な推進を図られたい。</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した精度管理室による内部監査などを実施し、検査の信頼性確保に取組んだ。試験</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検査</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して信頼性確保を図るとともに、重要</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な検査精度を保証できるよう、今後も内部精度管理に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努められた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433573"/>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5537499"/>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59586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２（①②）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987624"/>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959856"/>
            <a:ext cx="0" cy="4572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203436" y="7431338"/>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27781" y="8332392"/>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年度に人材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には至らなかった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疫学解析研究課において、疫学解析研究の専門家が少ない中で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体制の整備に取り組んだことを評価する。今後の疫学解析研究への取組みに期待する。</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・専門医研修プログラムへの参画や、学生への研修を積極的に行うなど大学との連携を強化している。引き続き</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術界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との連携を図るとともに、産業界を対象とする相談機能の強化にも取り組まれたい。</a:t>
            </a:r>
          </a:p>
        </p:txBody>
      </p:sp>
      <p:sp>
        <p:nvSpPr>
          <p:cNvPr id="111" name="正方形/長方形 110"/>
          <p:cNvSpPr/>
          <p:nvPr/>
        </p:nvSpPr>
        <p:spPr>
          <a:xfrm>
            <a:off x="252677" y="7427600"/>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地方衛生研究所の広域</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1494934483"/>
              </p:ext>
            </p:extLst>
          </p:nvPr>
        </p:nvGraphicFramePr>
        <p:xfrm>
          <a:off x="296158" y="780368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613258">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66831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３（⑦⑨⑩）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99189" y="7431338"/>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39149" y="739288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30"/>
            <a:ext cx="5796000" cy="1332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・引き続き、地方独立行政法人化のメリットを活かして、意思決定の迅速化を図り、自主的・機動的な法人運営に取り組まれたい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・人事評価制度は試行実施に至らず、所内で案を検討するに留まっている。職員の職務能力及び勤務意欲の向上を図るため、早期に試行実施及び制度構築できるよう取り組まれたい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・職員採用選考を行い、必要な人員を確保した。今後は更に地方独立行政法人化のメリットを活かし、採用時期や方法に捉われず、優秀な人材確保に取り組まれたい。</a:t>
            </a:r>
            <a:endPar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211419" y="2757411"/>
            <a:ext cx="6055993" cy="223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41415" y="3692733"/>
            <a:ext cx="5796000" cy="117855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・施設一元化へ向けて、森ノ宮・天王寺両センターにまたがる調査研究課題を集約したほか、調査研究</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審査委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員会</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から評価の仕組みを見直したことを評価する。</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競争的外部研究資金</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件）を大きく上回ったことに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加え、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新規採択率</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　 </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304</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研究機関中</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位となるなど</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、積極的な応募に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取り組んだ</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成果が出ている。引き続き競争的外部</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獲得への更なる取組みに期待する。</a:t>
            </a:r>
          </a:p>
          <a:p>
            <a:pPr>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・受託研究・共同研究について、大安研の特性を活かし、社会還元できるよう研究の充実を図られたい。</a:t>
            </a:r>
          </a:p>
        </p:txBody>
      </p:sp>
      <p:sp>
        <p:nvSpPr>
          <p:cNvPr id="151" name="正方形/長方形 150"/>
          <p:cNvSpPr/>
          <p:nvPr/>
        </p:nvSpPr>
        <p:spPr>
          <a:xfrm>
            <a:off x="236039" y="2757410"/>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2721905048"/>
              </p:ext>
            </p:extLst>
          </p:nvPr>
        </p:nvGraphicFramePr>
        <p:xfrm>
          <a:off x="296158" y="3119198"/>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（④）</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１（③）</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907172" y="2756657"/>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47132" y="266014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211418" y="5124872"/>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1418" y="58290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171" name="正方形/長方形 170"/>
          <p:cNvSpPr/>
          <p:nvPr/>
        </p:nvSpPr>
        <p:spPr>
          <a:xfrm>
            <a:off x="327781" y="6034297"/>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・麻しん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発生状況の詳細な分析を行うとともに、機能強化を推進し、リスク評価を行い、情報発信したこと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を評</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価する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。引き続き感染症等の情報収集・解析・提供の取組みを進められたい。</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報道機関に対する連絡会を９月以降毎月開催する</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、感染症情報の発信力強化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に取り組んだことを評価する</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は府民へのわかりやすさ・発信力を高めていくため、行政や民間企業等と連携した情報発信に取り組まれたい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p:cNvSpPr/>
          <p:nvPr/>
        </p:nvSpPr>
        <p:spPr>
          <a:xfrm>
            <a:off x="236038" y="512487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研修及び感染症</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5009674"/>
              </p:ext>
            </p:extLst>
          </p:nvPr>
        </p:nvGraphicFramePr>
        <p:xfrm>
          <a:off x="296158" y="548665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907171" y="512411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47131" y="502761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3107284"/>
            <a:ext cx="6055993" cy="176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4010433"/>
            <a:ext cx="5796000" cy="72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・病原体や化学物質を扱うことを考慮し、引き続き、事故の防止やコンプライアンスの徹底に努められたい。</a:t>
            </a: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統合効果を発揮して研究機能の更なる強化を図るためにも、一元化施設の整備を早期に進める必要がある</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スケジュール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にできるだけ遅れが生じることのないよう、法人が一丸となって取組みを進められたい。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583764" y="3097661"/>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財務その他</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3071135153"/>
              </p:ext>
            </p:extLst>
          </p:nvPr>
        </p:nvGraphicFramePr>
        <p:xfrm>
          <a:off x="6706624" y="3461129"/>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309690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300040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12540" y="81312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1" name="角丸四角形 60"/>
          <p:cNvSpPr/>
          <p:nvPr/>
        </p:nvSpPr>
        <p:spPr>
          <a:xfrm>
            <a:off x="210172" y="34414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3" name="角丸四角形 62"/>
          <p:cNvSpPr/>
          <p:nvPr/>
        </p:nvSpPr>
        <p:spPr>
          <a:xfrm>
            <a:off x="210172" y="1321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7" name="角丸四角形 66"/>
          <p:cNvSpPr/>
          <p:nvPr/>
        </p:nvSpPr>
        <p:spPr>
          <a:xfrm>
            <a:off x="6559117" y="377567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70" name="正方形/長方形 69"/>
          <p:cNvSpPr/>
          <p:nvPr/>
        </p:nvSpPr>
        <p:spPr>
          <a:xfrm>
            <a:off x="6675423" y="8185546"/>
            <a:ext cx="5796000" cy="1044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評価の指摘事項に取り組み、疫学解析研究部門の人材確保や法定期限内の財務諸表の提出を行ったほか、競争的外部研究資金獲得へ向けた積極的な取組みや、麻しん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スク評価を実施するなどの成果を挙げつつ、ホームページを通じた府民への情報発信、施設一元化へ向け、機器・備品の基本設計策定や検査業務や調査研究課題の集約化など、全体として計画を順調に実施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、更なる機能強化の推進や、施設統合に向けた業務統一化の取組みに期待するとともに、施設整備についてはスケジュールに遅れが生じないよう取組みを進められたい。</a:t>
            </a:r>
          </a:p>
        </p:txBody>
      </p:sp>
      <p:sp>
        <p:nvSpPr>
          <p:cNvPr id="71" name="角丸四角形 70"/>
          <p:cNvSpPr/>
          <p:nvPr/>
        </p:nvSpPr>
        <p:spPr>
          <a:xfrm>
            <a:off x="6557280" y="795078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p>
        </p:txBody>
      </p:sp>
      <p:sp>
        <p:nvSpPr>
          <p:cNvPr id="66" name="テキスト ボックス 2"/>
          <p:cNvSpPr txBox="1">
            <a:spLocks noChangeArrowheads="1"/>
          </p:cNvSpPr>
          <p:nvPr/>
        </p:nvSpPr>
        <p:spPr bwMode="auto">
          <a:xfrm>
            <a:off x="11807468" y="1006"/>
            <a:ext cx="990000" cy="396000"/>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3.xml><?xml version="1.0" encoding="utf-8"?>
<ds:datastoreItem xmlns:ds="http://schemas.openxmlformats.org/officeDocument/2006/customXml" ds:itemID="{77A72E18-4820-454B-B19C-C2410B505604}">
  <ds:schemaRefs>
    <ds:schemaRef ds:uri="http://purl.org/dc/dcmityp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5543</TotalTime>
  <Words>757</Words>
  <Application>Microsoft Office PowerPoint</Application>
  <PresentationFormat>A3 297x420 mm</PresentationFormat>
  <Paragraphs>425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山﨑　良仁</cp:lastModifiedBy>
  <cp:revision>273</cp:revision>
  <cp:lastPrinted>2019-07-26T11:38:03Z</cp:lastPrinted>
  <dcterms:created xsi:type="dcterms:W3CDTF">2015-07-30T08:12:17Z</dcterms:created>
  <dcterms:modified xsi:type="dcterms:W3CDTF">2019-07-29T01:27:00Z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