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9E9"/>
    <a:srgbClr val="F3E9E9"/>
    <a:srgbClr val="CC0000"/>
    <a:srgbClr val="0066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8879" autoAdjust="0"/>
    <p:restoredTop sz="99832" autoAdjust="0"/>
  </p:normalViewPr>
  <p:slideViewPr>
    <p:cSldViewPr>
      <p:cViewPr>
        <p:scale>
          <a:sx n="100" d="100"/>
          <a:sy n="100" d="100"/>
        </p:scale>
        <p:origin x="120" y="-12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2018/7/24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182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2018/7/24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830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2018/7/24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677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2018/7/24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585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2018/7/24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353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2018/7/24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004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2018/7/24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906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2018/7/24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494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2018/7/24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837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2018/7/24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175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2018/7/24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439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73466-F7EF-4AD4-BAD1-335BF24BF042}" type="datetimeFigureOut">
              <a:rPr kumimoji="1" lang="ja-JP" altLang="en-US" smtClean="0"/>
              <a:t>2018/7/24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328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コネクタ 17"/>
          <p:cNvCxnSpPr/>
          <p:nvPr/>
        </p:nvCxnSpPr>
        <p:spPr>
          <a:xfrm flipV="1">
            <a:off x="0" y="376666"/>
            <a:ext cx="12737504" cy="3081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192879" y="605075"/>
            <a:ext cx="6055993" cy="183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801600" cy="24460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tIns="0" bIns="0" anchor="ctr" anchorCtr="1"/>
          <a:lstStyle/>
          <a:p>
            <a:pPr algn="ctr"/>
            <a:endParaRPr lang="en-US" altLang="ja-JP" sz="14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endParaRPr lang="en-US" altLang="ja-JP" sz="1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大阪健康安全基盤研究所の</a:t>
            </a:r>
            <a:r>
              <a:rPr lang="ja-JP" altLang="en-US" sz="1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平成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２９事業年度の業務</a:t>
            </a:r>
            <a:r>
              <a:rPr lang="ja-JP" altLang="en-US" sz="1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実績に関する評価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結果（素案）</a:t>
            </a:r>
            <a:endParaRPr lang="en-US" altLang="ja-JP" sz="14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/>
            <a:endParaRPr lang="en-US" altLang="ja-JP" sz="14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/>
            <a:endParaRPr lang="ja-JP" altLang="en-US" sz="1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9" name="角丸四角形 138"/>
          <p:cNvSpPr/>
          <p:nvPr/>
        </p:nvSpPr>
        <p:spPr>
          <a:xfrm>
            <a:off x="217500" y="966861"/>
            <a:ext cx="5887356" cy="5736709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ja-JP" altLang="en-US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（小項目①～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3" name="二等辺三角形 142"/>
          <p:cNvSpPr/>
          <p:nvPr/>
        </p:nvSpPr>
        <p:spPr>
          <a:xfrm flipH="1" flipV="1">
            <a:off x="8503436" y="5268223"/>
            <a:ext cx="2134797" cy="233188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6576500" y="5879217"/>
            <a:ext cx="5943863" cy="3513853"/>
          </a:xfrm>
          <a:prstGeom prst="rect">
            <a:avLst/>
          </a:prstGeom>
          <a:noFill/>
          <a:ln w="57150" cmpd="thickThin">
            <a:solidFill>
              <a:schemeClr val="tx2">
                <a:lumMod val="75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773965" y="6088834"/>
            <a:ext cx="49936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「全体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として年度計画及び中期計画のとおり進捗して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いるが、一部項目において、次年度での改善を求める。」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56236" y="281841"/>
            <a:ext cx="2417166" cy="270287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538163" algn="l"/>
              </a:tabLst>
            </a:pP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項目別評価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687854"/>
              </p:ext>
            </p:extLst>
          </p:nvPr>
        </p:nvGraphicFramePr>
        <p:xfrm>
          <a:off x="6902596" y="6573786"/>
          <a:ext cx="5249694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06"/>
                <a:gridCol w="2736304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大項目　１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試験検査機能の充実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計画どおり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大項目　２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調査研究機能の充実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計画どおり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大項目　３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研修及び感染症情報の収集等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計画どおり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大項目　４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地方衛生研究所の広域連携及び特に拡充すべき機能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</a:t>
                      </a: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おおむね計画どおり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大項目　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業務運営の改善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</a:t>
                      </a: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おおむね計画どおり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大項目　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財務その他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業務運営に関する重要事項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</a:t>
                      </a: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おおむね計画どおり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317706" y="1514501"/>
            <a:ext cx="5787150" cy="83782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・新試験方法を導入するなど最新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の知見を取り入れた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検査を実施した。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</a:p>
          <a:p>
            <a:pPr>
              <a:lnSpc>
                <a:spcPts val="1100"/>
              </a:lnSpc>
            </a:pP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検査部門（微生物部、衛生化学部）と独立した精度管理を担う部門として企画部に精度管理室を設置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　  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両センター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で異なっていた業務管理要領等を短期間に統一し、早期に同一基準での信頼性保証を達成した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②：評価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192340" y="6433573"/>
            <a:ext cx="5912516" cy="2775072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kumimoji="1" lang="ja-JP" altLang="en-US" sz="1100" dirty="0"/>
          </a:p>
        </p:txBody>
      </p:sp>
      <p:sp>
        <p:nvSpPr>
          <p:cNvPr id="13" name="正方形/長方形 12"/>
          <p:cNvSpPr/>
          <p:nvPr/>
        </p:nvSpPr>
        <p:spPr>
          <a:xfrm>
            <a:off x="217499" y="605074"/>
            <a:ext cx="4069335" cy="26117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大項目１．　</a:t>
            </a:r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試験検査機能の充実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6608386" y="5730874"/>
            <a:ext cx="2417166" cy="270287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538163" algn="l"/>
              </a:tabLst>
            </a:pP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全体評価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06597"/>
              </p:ext>
            </p:extLst>
          </p:nvPr>
        </p:nvGraphicFramePr>
        <p:xfrm>
          <a:off x="280120" y="966862"/>
          <a:ext cx="5688634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00424"/>
                <a:gridCol w="697642"/>
                <a:gridCol w="697642"/>
                <a:gridCol w="697642"/>
                <a:gridCol w="697642"/>
                <a:gridCol w="697642"/>
              </a:tblGrid>
              <a:tr h="1533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376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０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２（①②）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4" name="正方形/長方形 53"/>
          <p:cNvSpPr/>
          <p:nvPr/>
        </p:nvSpPr>
        <p:spPr>
          <a:xfrm>
            <a:off x="4888632" y="604321"/>
            <a:ext cx="1360240" cy="2623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評価：Ａ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4528592" y="507813"/>
            <a:ext cx="216024" cy="412318"/>
          </a:xfrm>
          <a:prstGeom prst="rightArrow">
            <a:avLst>
              <a:gd name="adj1" fmla="val 50000"/>
              <a:gd name="adj2" fmla="val 10478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0" name="直線コネクタ 59"/>
          <p:cNvCxnSpPr/>
          <p:nvPr/>
        </p:nvCxnSpPr>
        <p:spPr>
          <a:xfrm>
            <a:off x="30595" y="9552291"/>
            <a:ext cx="12706909" cy="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6400800" y="5088632"/>
            <a:ext cx="6336704" cy="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12737504" y="379747"/>
            <a:ext cx="0" cy="9172544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30595" y="376666"/>
            <a:ext cx="0" cy="9175625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6400800" y="5088632"/>
            <a:ext cx="0" cy="4463659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正方形/長方形 106"/>
          <p:cNvSpPr/>
          <p:nvPr/>
        </p:nvSpPr>
        <p:spPr>
          <a:xfrm>
            <a:off x="203436" y="6832177"/>
            <a:ext cx="6055993" cy="26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252677" y="7368559"/>
            <a:ext cx="5887356" cy="5718186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（小項目⑦～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⑩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337857" y="7733231"/>
            <a:ext cx="5787150" cy="165983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2075" indent="-92075">
              <a:lnSpc>
                <a:spcPts val="11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・大阪市立環境科学研究センターと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の共同研究を実施し、衛生と環境の両分野にまたがる課題への対応能力を強化した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⑦：評価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・健康危機管理実施要領等の作成、健康危機事象模擬訓練への参加など、平常時における健康危機事象発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生時への備えを行った。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⑧：評価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疫学解析研究部門の設置へ向けて、大学や国立感染症研究所と情報交換を行い、人材確保に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取り組んだ。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⑨：評価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年度計画に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掲げた大学や企業等のニーズ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把握のみに留まらず、大阪大学の二つの研究科との連携大学院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に至った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⑩：評価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Ⅳ]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252677" y="6828439"/>
            <a:ext cx="4069335" cy="288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大項目４．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地方衛生研究所の広域</a:t>
            </a:r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連携及び特に拡充すべき機能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2" name="表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422500"/>
              </p:ext>
            </p:extLst>
          </p:nvPr>
        </p:nvGraphicFramePr>
        <p:xfrm>
          <a:off x="312196" y="7204528"/>
          <a:ext cx="5688634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00424"/>
                <a:gridCol w="697642"/>
                <a:gridCol w="697642"/>
                <a:gridCol w="697642"/>
                <a:gridCol w="697642"/>
                <a:gridCol w="697642"/>
              </a:tblGrid>
              <a:tr h="1533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376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⑩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２（⑦⑧）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１（⑨）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13" name="正方形/長方形 112"/>
          <p:cNvSpPr/>
          <p:nvPr/>
        </p:nvSpPr>
        <p:spPr>
          <a:xfrm>
            <a:off x="4899189" y="6832177"/>
            <a:ext cx="1360240" cy="288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評価：</a:t>
            </a:r>
            <a:r>
              <a:rPr lang="en-US" altLang="ja-JP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右矢印 113"/>
          <p:cNvSpPr/>
          <p:nvPr/>
        </p:nvSpPr>
        <p:spPr>
          <a:xfrm>
            <a:off x="4539149" y="6793727"/>
            <a:ext cx="216024" cy="412318"/>
          </a:xfrm>
          <a:prstGeom prst="rightArrow">
            <a:avLst>
              <a:gd name="adj1" fmla="val 50000"/>
              <a:gd name="adj2" fmla="val 10478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>
            <a:off x="6612687" y="605506"/>
            <a:ext cx="6055993" cy="194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角丸四角形 115"/>
          <p:cNvSpPr/>
          <p:nvPr/>
        </p:nvSpPr>
        <p:spPr>
          <a:xfrm>
            <a:off x="6583765" y="967292"/>
            <a:ext cx="5887356" cy="5736709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ja-JP" altLang="en-US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（小項目⑪～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⑫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6683971" y="1514931"/>
            <a:ext cx="5787150" cy="922503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2075" indent="-92075"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森ノ宮・天王寺両センターの業務統一化に向けた工程表の検討を開始するとともに、一部業務の集約化を決定した。また、機器の共同利用を開始し、検査の連携実施体制を構築したが、財務諸表等について、法に定められた期限内での提出が出来なかった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⑪：評価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・研究機関として基本的な研究論理研修、新規採用職員研修等の整備や、理事長による職員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表彰等規程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策定した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⑫：評価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6583764" y="605505"/>
            <a:ext cx="4069335" cy="26117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大項目５．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業務運営の改善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20" name="表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596953"/>
              </p:ext>
            </p:extLst>
          </p:nvPr>
        </p:nvGraphicFramePr>
        <p:xfrm>
          <a:off x="6646385" y="967293"/>
          <a:ext cx="5688634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00424"/>
                <a:gridCol w="697642"/>
                <a:gridCol w="528757"/>
                <a:gridCol w="866527"/>
                <a:gridCol w="697642"/>
                <a:gridCol w="697642"/>
              </a:tblGrid>
              <a:tr h="1533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376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０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１（⑫）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１（⑪）</a:t>
                      </a:r>
                      <a:endParaRPr lang="en-US" altLang="ja-JP" sz="1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21" name="正方形/長方形 120"/>
          <p:cNvSpPr/>
          <p:nvPr/>
        </p:nvSpPr>
        <p:spPr>
          <a:xfrm>
            <a:off x="11254897" y="604752"/>
            <a:ext cx="1360240" cy="2623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評価：</a:t>
            </a:r>
            <a:r>
              <a:rPr lang="en-US" altLang="ja-JP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2" name="右矢印 121"/>
          <p:cNvSpPr/>
          <p:nvPr/>
        </p:nvSpPr>
        <p:spPr>
          <a:xfrm>
            <a:off x="10894857" y="508244"/>
            <a:ext cx="216024" cy="412318"/>
          </a:xfrm>
          <a:prstGeom prst="rightArrow">
            <a:avLst>
              <a:gd name="adj1" fmla="val 50000"/>
              <a:gd name="adj2" fmla="val 10478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正方形/長方形 146"/>
          <p:cNvSpPr/>
          <p:nvPr/>
        </p:nvSpPr>
        <p:spPr>
          <a:xfrm>
            <a:off x="211419" y="2534697"/>
            <a:ext cx="6055993" cy="19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8" name="角丸四角形 147"/>
          <p:cNvSpPr/>
          <p:nvPr/>
        </p:nvSpPr>
        <p:spPr>
          <a:xfrm>
            <a:off x="236040" y="2896483"/>
            <a:ext cx="5887356" cy="5736709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ja-JP" altLang="en-US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（小項目③～④）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9" name="正方形/長方形 148"/>
          <p:cNvSpPr/>
          <p:nvPr/>
        </p:nvSpPr>
        <p:spPr>
          <a:xfrm>
            <a:off x="336246" y="3444123"/>
            <a:ext cx="5787150" cy="945636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2075" indent="-92075">
              <a:lnSpc>
                <a:spcPts val="1100"/>
              </a:lnSpc>
            </a:pP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新たに薬剤耐性菌の行政依頼検査を開始するとともに、独自に遺伝子型別解析を実施することで院内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感染の拡大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防止に寄与した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③：評価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Ⅳ]</a:t>
            </a:r>
            <a:endParaRPr lang="ja-JP" altLang="en-US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外部有識者による調査研究評価委員会の結果、総合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評価は５段階で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平均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3.94】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であった。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Ⅳ]</a:t>
            </a:r>
            <a:endParaRPr lang="ja-JP" altLang="en-US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外部資金への応募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件で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あり、数値目標の</a:t>
            </a:r>
            <a:r>
              <a:rPr lang="en-US" altLang="ja-JP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【40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en-US" altLang="ja-JP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を達成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ja-JP" altLang="en-US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236039" y="2534696"/>
            <a:ext cx="4069335" cy="26117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大項目２．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調査研究機能の充実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52" name="表 1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194548"/>
              </p:ext>
            </p:extLst>
          </p:nvPr>
        </p:nvGraphicFramePr>
        <p:xfrm>
          <a:off x="298660" y="2896484"/>
          <a:ext cx="5688634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00424"/>
                <a:gridCol w="697642"/>
                <a:gridCol w="697642"/>
                <a:gridCol w="697642"/>
                <a:gridCol w="697642"/>
                <a:gridCol w="697642"/>
              </a:tblGrid>
              <a:tr h="1533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376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（③）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１（④）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53" name="正方形/長方形 152"/>
          <p:cNvSpPr/>
          <p:nvPr/>
        </p:nvSpPr>
        <p:spPr>
          <a:xfrm>
            <a:off x="4907172" y="2533943"/>
            <a:ext cx="1360240" cy="2623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評価：Ａ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4" name="右矢印 153"/>
          <p:cNvSpPr/>
          <p:nvPr/>
        </p:nvSpPr>
        <p:spPr>
          <a:xfrm>
            <a:off x="4547132" y="2437435"/>
            <a:ext cx="216024" cy="412318"/>
          </a:xfrm>
          <a:prstGeom prst="rightArrow">
            <a:avLst>
              <a:gd name="adj1" fmla="val 50000"/>
              <a:gd name="adj2" fmla="val 10478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正方形/長方形 168"/>
          <p:cNvSpPr/>
          <p:nvPr/>
        </p:nvSpPr>
        <p:spPr>
          <a:xfrm>
            <a:off x="211418" y="4619737"/>
            <a:ext cx="6055993" cy="205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0" name="角丸四角形 169"/>
          <p:cNvSpPr/>
          <p:nvPr/>
        </p:nvSpPr>
        <p:spPr>
          <a:xfrm>
            <a:off x="211418" y="4884262"/>
            <a:ext cx="5887356" cy="5736709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ja-JP" altLang="en-US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（小項目⑤～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1" name="正方形/長方形 170"/>
          <p:cNvSpPr/>
          <p:nvPr/>
        </p:nvSpPr>
        <p:spPr>
          <a:xfrm>
            <a:off x="336245" y="5529163"/>
            <a:ext cx="5787150" cy="99962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2075" indent="-92075">
              <a:lnSpc>
                <a:spcPts val="11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大阪府より運営を委託されている基幹地方感染症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情報センターにおいて、感染症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解析評価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委員会を毎週開催し、府内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保健所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、医師会等と情報共有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を行った。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府内自治体の監視員等に対し技術研修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回実施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し、数値目標の</a:t>
            </a:r>
            <a:r>
              <a:rPr lang="en-US" altLang="ja-JP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【12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en-US" altLang="ja-JP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を達成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。また国内外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公衆　　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衛生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関係者や大学生などを対象に研修を実施し、その受講者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350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人で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あり、数値目標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r>
              <a:rPr lang="en-US" altLang="ja-JP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を達成し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236038" y="4619736"/>
            <a:ext cx="4069335" cy="26117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大項目３．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研修及び感染症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情報の収集等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73" name="表 1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602999"/>
              </p:ext>
            </p:extLst>
          </p:nvPr>
        </p:nvGraphicFramePr>
        <p:xfrm>
          <a:off x="298659" y="4981524"/>
          <a:ext cx="5688634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00424"/>
                <a:gridCol w="697642"/>
                <a:gridCol w="697642"/>
                <a:gridCol w="697642"/>
                <a:gridCol w="697642"/>
                <a:gridCol w="697642"/>
              </a:tblGrid>
              <a:tr h="1533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376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２（⑤⑥）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74" name="正方形/長方形 173"/>
          <p:cNvSpPr/>
          <p:nvPr/>
        </p:nvSpPr>
        <p:spPr>
          <a:xfrm>
            <a:off x="4907171" y="4618983"/>
            <a:ext cx="1360240" cy="2623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評価：Ａ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5" name="右矢印 174"/>
          <p:cNvSpPr/>
          <p:nvPr/>
        </p:nvSpPr>
        <p:spPr>
          <a:xfrm>
            <a:off x="4547131" y="4522475"/>
            <a:ext cx="216024" cy="412318"/>
          </a:xfrm>
          <a:prstGeom prst="rightArrow">
            <a:avLst>
              <a:gd name="adj1" fmla="val 50000"/>
              <a:gd name="adj2" fmla="val 10478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正方形/長方形 175"/>
          <p:cNvSpPr/>
          <p:nvPr/>
        </p:nvSpPr>
        <p:spPr>
          <a:xfrm>
            <a:off x="6589580" y="2615857"/>
            <a:ext cx="6055993" cy="23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7" name="角丸四角形 176"/>
          <p:cNvSpPr/>
          <p:nvPr/>
        </p:nvSpPr>
        <p:spPr>
          <a:xfrm>
            <a:off x="6650916" y="2998111"/>
            <a:ext cx="5887356" cy="3830328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ja-JP" altLang="en-US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（小項目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⑬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⑮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6677260" y="3519006"/>
            <a:ext cx="5787150" cy="136190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・効率的な業務執行と経費支出を実現するため、入札実施に向けた各種文書を含めた実施体制を整えた上で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en-US" altLang="ja-JP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24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件の一般競争入札を実施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が、月次の決算が出来ておらず、監事から改善を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求められるなど、適切な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　　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算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管理が行われていなかった。 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⑬：評価</a:t>
            </a:r>
            <a:r>
              <a:rPr lang="en-US" altLang="ja-JP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法人におけるコンプライアンス確保のため、行動憲章を策定し、関連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する３種類の研修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を開催した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⑭：評価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・一元化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施設の整備に向けて関係官庁との調整を進めるとともに、必要諸室等の検討を進め、基本計画を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　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⑮：評価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9" name="正方形/長方形 178"/>
          <p:cNvSpPr/>
          <p:nvPr/>
        </p:nvSpPr>
        <p:spPr>
          <a:xfrm>
            <a:off x="6612687" y="2606234"/>
            <a:ext cx="4069335" cy="2616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</a:t>
            </a:r>
            <a:r>
              <a:rPr lang="en-US" altLang="ja-JP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6.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財務その他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業務運営に関する重要事項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80" name="表 1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824178"/>
              </p:ext>
            </p:extLst>
          </p:nvPr>
        </p:nvGraphicFramePr>
        <p:xfrm>
          <a:off x="6675308" y="2968022"/>
          <a:ext cx="5688634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00424"/>
                <a:gridCol w="697642"/>
                <a:gridCol w="509172"/>
                <a:gridCol w="886112"/>
                <a:gridCol w="697642"/>
                <a:gridCol w="697642"/>
              </a:tblGrid>
              <a:tr h="1533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376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０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２（⑭⑮）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１（⑬）</a:t>
                      </a:r>
                      <a:endParaRPr lang="en-US" altLang="ja-JP" sz="1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81" name="正方形/長方形 180"/>
          <p:cNvSpPr/>
          <p:nvPr/>
        </p:nvSpPr>
        <p:spPr>
          <a:xfrm>
            <a:off x="11283820" y="2605481"/>
            <a:ext cx="1360240" cy="2623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評価：</a:t>
            </a:r>
            <a:r>
              <a:rPr lang="en-US" altLang="ja-JP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2" name="右矢印 181"/>
          <p:cNvSpPr/>
          <p:nvPr/>
        </p:nvSpPr>
        <p:spPr>
          <a:xfrm>
            <a:off x="10923780" y="2508973"/>
            <a:ext cx="216024" cy="412318"/>
          </a:xfrm>
          <a:prstGeom prst="rightArrow">
            <a:avLst>
              <a:gd name="adj1" fmla="val 50000"/>
              <a:gd name="adj2" fmla="val 10478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67620" y="47652"/>
            <a:ext cx="8315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800" smtClean="0"/>
              <a:t>資料４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6792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746D7FFC1F654FAD61CA2012E0EF5D" ma:contentTypeVersion="0" ma:contentTypeDescription="新しいドキュメントを作成します。" ma:contentTypeScope="" ma:versionID="59aede9e7f44770a14067b52d015e7a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A72E18-4820-454B-B19C-C2410B50560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003C936-67A6-4223-BF03-9220C63A67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9F49BC-5534-4943-9A77-CE1978FE3E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5457</TotalTime>
  <Words>747</Words>
  <Application>Microsoft Office PowerPoint</Application>
  <PresentationFormat>A3 297x420 mm</PresentationFormat>
  <Paragraphs>535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まきこ</dc:creator>
  <cp:lastModifiedBy>大阪府</cp:lastModifiedBy>
  <cp:revision>260</cp:revision>
  <cp:lastPrinted>2018-07-06T10:34:24Z</cp:lastPrinted>
  <dcterms:created xsi:type="dcterms:W3CDTF">2015-07-30T08:12:17Z</dcterms:created>
  <dcterms:modified xsi:type="dcterms:W3CDTF">2018-07-24T04:12:06Z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0x010100E8746D7FFC1F654FAD61CA2012E0EF5D</vt:lpwstr>
  </property>
</Properties>
</file>