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1"/>
  </p:notesMasterIdLst>
  <p:handoutMasterIdLst>
    <p:handoutMasterId r:id="rId32"/>
  </p:handoutMasterIdLst>
  <p:sldIdLst>
    <p:sldId id="257" r:id="rId2"/>
    <p:sldId id="276" r:id="rId3"/>
    <p:sldId id="318" r:id="rId4"/>
    <p:sldId id="258" r:id="rId5"/>
    <p:sldId id="269" r:id="rId6"/>
    <p:sldId id="317" r:id="rId7"/>
    <p:sldId id="275" r:id="rId8"/>
    <p:sldId id="327" r:id="rId9"/>
    <p:sldId id="265" r:id="rId10"/>
    <p:sldId id="324" r:id="rId11"/>
    <p:sldId id="283" r:id="rId12"/>
    <p:sldId id="278" r:id="rId13"/>
    <p:sldId id="332" r:id="rId14"/>
    <p:sldId id="333" r:id="rId15"/>
    <p:sldId id="334" r:id="rId16"/>
    <p:sldId id="335" r:id="rId17"/>
    <p:sldId id="336" r:id="rId18"/>
    <p:sldId id="337" r:id="rId19"/>
    <p:sldId id="338" r:id="rId20"/>
    <p:sldId id="339" r:id="rId21"/>
    <p:sldId id="325" r:id="rId22"/>
    <p:sldId id="321" r:id="rId23"/>
    <p:sldId id="286" r:id="rId24"/>
    <p:sldId id="326" r:id="rId25"/>
    <p:sldId id="287" r:id="rId26"/>
    <p:sldId id="328" r:id="rId27"/>
    <p:sldId id="329" r:id="rId28"/>
    <p:sldId id="330" r:id="rId29"/>
    <p:sldId id="331" r:id="rId30"/>
  </p:sldIdLst>
  <p:sldSz cx="9144000" cy="6858000" type="screen4x3"/>
  <p:notesSz cx="6807200" cy="9939338"/>
  <p:defaultTextStyle>
    <a:defPPr>
      <a:defRPr lang="ja-JP"/>
    </a:defPPr>
    <a:lvl1pPr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1pPr>
    <a:lvl2pPr marL="457200"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2pPr>
    <a:lvl3pPr marL="914400"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3pPr>
    <a:lvl4pPr marL="1371600"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4pPr>
    <a:lvl5pPr marL="1828800"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5pPr>
    <a:lvl6pPr marL="2286000" algn="l" defTabSz="914400" rtl="0" eaLnBrk="1" latinLnBrk="0" hangingPunct="1">
      <a:defRPr kumimoji="1" kern="1200">
        <a:solidFill>
          <a:schemeClr val="tx1"/>
        </a:solidFill>
        <a:latin typeface="Arial" charset="0"/>
        <a:ea typeface="ＭＳ Ｐゴシック" pitchFamily="4" charset="-128"/>
        <a:cs typeface="+mn-cs"/>
      </a:defRPr>
    </a:lvl6pPr>
    <a:lvl7pPr marL="2743200" algn="l" defTabSz="914400" rtl="0" eaLnBrk="1" latinLnBrk="0" hangingPunct="1">
      <a:defRPr kumimoji="1" kern="1200">
        <a:solidFill>
          <a:schemeClr val="tx1"/>
        </a:solidFill>
        <a:latin typeface="Arial" charset="0"/>
        <a:ea typeface="ＭＳ Ｐゴシック" pitchFamily="4" charset="-128"/>
        <a:cs typeface="+mn-cs"/>
      </a:defRPr>
    </a:lvl7pPr>
    <a:lvl8pPr marL="3200400" algn="l" defTabSz="914400" rtl="0" eaLnBrk="1" latinLnBrk="0" hangingPunct="1">
      <a:defRPr kumimoji="1" kern="1200">
        <a:solidFill>
          <a:schemeClr val="tx1"/>
        </a:solidFill>
        <a:latin typeface="Arial" charset="0"/>
        <a:ea typeface="ＭＳ Ｐゴシック" pitchFamily="4" charset="-128"/>
        <a:cs typeface="+mn-cs"/>
      </a:defRPr>
    </a:lvl8pPr>
    <a:lvl9pPr marL="3657600" algn="l" defTabSz="914400" rtl="0" eaLnBrk="1" latinLnBrk="0" hangingPunct="1">
      <a:defRPr kumimoji="1" kern="1200">
        <a:solidFill>
          <a:schemeClr val="tx1"/>
        </a:solidFill>
        <a:latin typeface="Arial" charset="0"/>
        <a:ea typeface="ＭＳ Ｐゴシック" pitchFamily="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7EBB"/>
    <a:srgbClr val="FB1C25"/>
    <a:srgbClr val="E869A2"/>
    <a:srgbClr val="FECBF6"/>
    <a:srgbClr val="D7FFAA"/>
    <a:srgbClr val="FFF199"/>
    <a:srgbClr val="D438CD"/>
    <a:srgbClr val="FEB0FA"/>
    <a:srgbClr val="FE75F8"/>
    <a:srgbClr val="DE67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496" autoAdjust="0"/>
    <p:restoredTop sz="96324" autoAdjust="0"/>
  </p:normalViewPr>
  <p:slideViewPr>
    <p:cSldViewPr snapToGrid="0" snapToObjects="1">
      <p:cViewPr>
        <p:scale>
          <a:sx n="110" d="100"/>
          <a:sy n="110" d="100"/>
        </p:scale>
        <p:origin x="1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50375" cy="497047"/>
          </a:xfrm>
          <a:prstGeom prst="rect">
            <a:avLst/>
          </a:prstGeom>
        </p:spPr>
        <p:txBody>
          <a:bodyPr vert="horz" lIns="92199" tIns="46099" rIns="92199" bIns="4609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221" y="1"/>
            <a:ext cx="2950374" cy="497047"/>
          </a:xfrm>
          <a:prstGeom prst="rect">
            <a:avLst/>
          </a:prstGeom>
        </p:spPr>
        <p:txBody>
          <a:bodyPr vert="horz" lIns="92199" tIns="46099" rIns="92199" bIns="46099" rtlCol="0"/>
          <a:lstStyle>
            <a:lvl1pPr algn="r">
              <a:defRPr sz="1200"/>
            </a:lvl1pPr>
          </a:lstStyle>
          <a:p>
            <a:fld id="{44B942DF-96A2-4D7B-996A-F70BD72C239E}" type="datetimeFigureOut">
              <a:rPr kumimoji="1" lang="ja-JP" altLang="en-US" smtClean="0"/>
              <a:pPr/>
              <a:t>2018/2/5</a:t>
            </a:fld>
            <a:endParaRPr kumimoji="1" lang="ja-JP" altLang="en-US"/>
          </a:p>
        </p:txBody>
      </p:sp>
      <p:sp>
        <p:nvSpPr>
          <p:cNvPr id="4" name="フッター プレースホルダー 3"/>
          <p:cNvSpPr>
            <a:spLocks noGrp="1"/>
          </p:cNvSpPr>
          <p:nvPr>
            <p:ph type="ftr" sz="quarter" idx="2"/>
          </p:nvPr>
        </p:nvSpPr>
        <p:spPr>
          <a:xfrm>
            <a:off x="1" y="9440693"/>
            <a:ext cx="2950375" cy="497046"/>
          </a:xfrm>
          <a:prstGeom prst="rect">
            <a:avLst/>
          </a:prstGeom>
        </p:spPr>
        <p:txBody>
          <a:bodyPr vert="horz" lIns="92199" tIns="46099" rIns="92199" bIns="4609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221" y="9440693"/>
            <a:ext cx="2950374" cy="497046"/>
          </a:xfrm>
          <a:prstGeom prst="rect">
            <a:avLst/>
          </a:prstGeom>
        </p:spPr>
        <p:txBody>
          <a:bodyPr vert="horz" lIns="92199" tIns="46099" rIns="92199" bIns="46099" rtlCol="0" anchor="b"/>
          <a:lstStyle>
            <a:lvl1pPr algn="r">
              <a:defRPr sz="1200"/>
            </a:lvl1pPr>
          </a:lstStyle>
          <a:p>
            <a:fld id="{2C7CB65A-EA44-4AD2-9EA9-F375898F3DAC}" type="slidenum">
              <a:rPr kumimoji="1" lang="ja-JP" altLang="en-US" smtClean="0"/>
              <a:pPr/>
              <a:t>‹#›</a:t>
            </a:fld>
            <a:endParaRPr kumimoji="1" lang="ja-JP" altLang="en-US"/>
          </a:p>
        </p:txBody>
      </p:sp>
    </p:spTree>
    <p:extLst>
      <p:ext uri="{BB962C8B-B14F-4D97-AF65-F5344CB8AC3E}">
        <p14:creationId xmlns:p14="http://schemas.microsoft.com/office/powerpoint/2010/main" val="841384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49787" cy="496967"/>
          </a:xfrm>
          <a:prstGeom prst="rect">
            <a:avLst/>
          </a:prstGeom>
        </p:spPr>
        <p:txBody>
          <a:bodyPr vert="horz" lIns="92199" tIns="46099" rIns="92199" bIns="46099" rtlCol="0"/>
          <a:lstStyle>
            <a:lvl1pPr algn="l">
              <a:defRPr sz="1200">
                <a:latin typeface="Arial" pitchFamily="4" charset="0"/>
                <a:cs typeface="ＭＳ Ｐゴシック" pitchFamily="4" charset="-128"/>
              </a:defRPr>
            </a:lvl1pPr>
          </a:lstStyle>
          <a:p>
            <a:pPr>
              <a:defRPr/>
            </a:pPr>
            <a:endParaRPr lang="ja-JP" altLang="en-US"/>
          </a:p>
        </p:txBody>
      </p:sp>
      <p:sp>
        <p:nvSpPr>
          <p:cNvPr id="3" name="日付プレースホルダ 2"/>
          <p:cNvSpPr>
            <a:spLocks noGrp="1"/>
          </p:cNvSpPr>
          <p:nvPr>
            <p:ph type="dt" idx="1"/>
          </p:nvPr>
        </p:nvSpPr>
        <p:spPr>
          <a:xfrm>
            <a:off x="3855838" y="0"/>
            <a:ext cx="2949787" cy="496967"/>
          </a:xfrm>
          <a:prstGeom prst="rect">
            <a:avLst/>
          </a:prstGeom>
        </p:spPr>
        <p:txBody>
          <a:bodyPr vert="horz" wrap="square" lIns="92199" tIns="46099" rIns="92199" bIns="46099" numCol="1" anchor="t" anchorCtr="0" compatLnSpc="1">
            <a:prstTxWarp prst="textNoShape">
              <a:avLst/>
            </a:prstTxWarp>
          </a:bodyPr>
          <a:lstStyle>
            <a:lvl1pPr algn="r">
              <a:defRPr sz="1200"/>
            </a:lvl1pPr>
          </a:lstStyle>
          <a:p>
            <a:fld id="{6C6B6471-3230-441A-B2B9-818A9BD765DB}" type="datetime1">
              <a:rPr lang="ja-JP" altLang="en-US"/>
              <a:pPr/>
              <a:t>2018/2/5</a:t>
            </a:fld>
            <a:endParaRPr lang="ja-JP" altLang="en-US"/>
          </a:p>
        </p:txBody>
      </p:sp>
      <p:sp>
        <p:nvSpPr>
          <p:cNvPr id="4" name="スライド イメージ プレースホルダ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199" tIns="46099" rIns="92199" bIns="46099" rtlCol="0" anchor="ctr"/>
          <a:lstStyle/>
          <a:p>
            <a:pPr lvl="0"/>
            <a:endParaRPr lang="ja-JP" altLang="en-US" noProof="0" smtClean="0"/>
          </a:p>
        </p:txBody>
      </p:sp>
      <p:sp>
        <p:nvSpPr>
          <p:cNvPr id="5" name="ノート プレースホルダ 4"/>
          <p:cNvSpPr>
            <a:spLocks noGrp="1"/>
          </p:cNvSpPr>
          <p:nvPr>
            <p:ph type="body" sz="quarter" idx="3"/>
          </p:nvPr>
        </p:nvSpPr>
        <p:spPr>
          <a:xfrm>
            <a:off x="680721" y="4721185"/>
            <a:ext cx="5445760" cy="4472702"/>
          </a:xfrm>
          <a:prstGeom prst="rect">
            <a:avLst/>
          </a:prstGeom>
        </p:spPr>
        <p:txBody>
          <a:bodyPr vert="horz" wrap="square" lIns="92199" tIns="46099" rIns="92199" bIns="46099" numCol="1" anchor="t" anchorCtr="0" compatLnSpc="1">
            <a:prstTxWarp prst="textNoShape">
              <a:avLst/>
            </a:prstTxWarp>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6" name="フッター プレースホルダ 5"/>
          <p:cNvSpPr>
            <a:spLocks noGrp="1"/>
          </p:cNvSpPr>
          <p:nvPr>
            <p:ph type="ftr" sz="quarter" idx="4"/>
          </p:nvPr>
        </p:nvSpPr>
        <p:spPr>
          <a:xfrm>
            <a:off x="1" y="9440646"/>
            <a:ext cx="2949787" cy="496967"/>
          </a:xfrm>
          <a:prstGeom prst="rect">
            <a:avLst/>
          </a:prstGeom>
        </p:spPr>
        <p:txBody>
          <a:bodyPr vert="horz" lIns="92199" tIns="46099" rIns="92199" bIns="46099" rtlCol="0" anchor="b"/>
          <a:lstStyle>
            <a:lvl1pPr algn="l">
              <a:defRPr sz="1200">
                <a:latin typeface="Arial" pitchFamily="4" charset="0"/>
                <a:cs typeface="ＭＳ Ｐゴシック" pitchFamily="4"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55838" y="9440646"/>
            <a:ext cx="2949787" cy="496967"/>
          </a:xfrm>
          <a:prstGeom prst="rect">
            <a:avLst/>
          </a:prstGeom>
        </p:spPr>
        <p:txBody>
          <a:bodyPr vert="horz" wrap="square" lIns="92199" tIns="46099" rIns="92199" bIns="46099" numCol="1" anchor="b" anchorCtr="0" compatLnSpc="1">
            <a:prstTxWarp prst="textNoShape">
              <a:avLst/>
            </a:prstTxWarp>
          </a:bodyPr>
          <a:lstStyle>
            <a:lvl1pPr algn="r">
              <a:defRPr sz="1200"/>
            </a:lvl1pPr>
          </a:lstStyle>
          <a:p>
            <a:fld id="{9ADD32E2-EC3E-41E6-93FA-2C430CEA6CE0}" type="slidenum">
              <a:rPr lang="ja-JP" altLang="en-US"/>
              <a:pPr/>
              <a:t>‹#›</a:t>
            </a:fld>
            <a:endParaRPr lang="ja-JP" altLang="en-US"/>
          </a:p>
        </p:txBody>
      </p:sp>
    </p:spTree>
    <p:extLst>
      <p:ext uri="{BB962C8B-B14F-4D97-AF65-F5344CB8AC3E}">
        <p14:creationId xmlns:p14="http://schemas.microsoft.com/office/powerpoint/2010/main" val="3810144003"/>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kumimoji="1" sz="1200" kern="1200">
        <a:solidFill>
          <a:schemeClr val="tx1"/>
        </a:solidFill>
        <a:latin typeface="+mn-lt"/>
        <a:ea typeface="+mn-ea"/>
        <a:cs typeface="ＭＳ Ｐゴシック" pitchFamily="4" charset="-128"/>
      </a:defRPr>
    </a:lvl1pPr>
    <a:lvl2pPr marL="457200" algn="l" defTabSz="457200" rtl="0" fontAlgn="base">
      <a:spcBef>
        <a:spcPct val="30000"/>
      </a:spcBef>
      <a:spcAft>
        <a:spcPct val="0"/>
      </a:spcAft>
      <a:defRPr kumimoji="1" sz="1200" kern="1200">
        <a:solidFill>
          <a:schemeClr val="tx1"/>
        </a:solidFill>
        <a:latin typeface="+mn-lt"/>
        <a:ea typeface="+mn-ea"/>
        <a:cs typeface="+mn-cs"/>
      </a:defRPr>
    </a:lvl2pPr>
    <a:lvl3pPr marL="914400" algn="l" defTabSz="457200" rtl="0" fontAlgn="base">
      <a:spcBef>
        <a:spcPct val="30000"/>
      </a:spcBef>
      <a:spcAft>
        <a:spcPct val="0"/>
      </a:spcAft>
      <a:defRPr kumimoji="1" sz="1200" kern="1200">
        <a:solidFill>
          <a:schemeClr val="tx1"/>
        </a:solidFill>
        <a:latin typeface="+mn-lt"/>
        <a:ea typeface="+mn-ea"/>
        <a:cs typeface="+mn-cs"/>
      </a:defRPr>
    </a:lvl3pPr>
    <a:lvl4pPr marL="1371600" algn="l" defTabSz="457200" rtl="0" fontAlgn="base">
      <a:spcBef>
        <a:spcPct val="30000"/>
      </a:spcBef>
      <a:spcAft>
        <a:spcPct val="0"/>
      </a:spcAft>
      <a:defRPr kumimoji="1" sz="1200" kern="1200">
        <a:solidFill>
          <a:schemeClr val="tx1"/>
        </a:solidFill>
        <a:latin typeface="+mn-lt"/>
        <a:ea typeface="+mn-ea"/>
        <a:cs typeface="+mn-cs"/>
      </a:defRPr>
    </a:lvl4pPr>
    <a:lvl5pPr marL="1828800" algn="l" defTabSz="457200" rtl="0" fontAlgn="base">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xfrm>
            <a:off x="922338" y="747713"/>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smtClean="0"/>
          </a:p>
        </p:txBody>
      </p:sp>
      <p:sp>
        <p:nvSpPr>
          <p:cNvPr id="16388"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fld id="{DC4838CE-1452-4BD2-B2E1-E635147265E6}" type="datetime1">
              <a:rPr lang="ja-JP" altLang="en-US" sz="1200"/>
              <a:pPr/>
              <a:t>2018/2/5</a:t>
            </a:fld>
            <a:endParaRPr lang="en-US" altLang="ja-JP" sz="1200"/>
          </a:p>
        </p:txBody>
      </p:sp>
      <p:sp>
        <p:nvSpPr>
          <p:cNvPr id="16389"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fld id="{A0C2CBD5-D4EC-4119-A784-CB2ECE974A70}" type="slidenum">
              <a:rPr lang="en-US" altLang="ja-JP" sz="1200"/>
              <a:pPr/>
              <a:t>7</a:t>
            </a:fld>
            <a:endParaRPr lang="en-US" altLang="ja-JP" sz="1200"/>
          </a:p>
        </p:txBody>
      </p:sp>
      <p:sp>
        <p:nvSpPr>
          <p:cNvPr id="16390"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a:p>
        </p:txBody>
      </p:sp>
      <p:sp>
        <p:nvSpPr>
          <p:cNvPr id="16391"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a:t>公衆衛生研究所の業務について</a:t>
            </a:r>
            <a:endParaRPr lang="en-US" altLang="ja-JP" sz="1200"/>
          </a:p>
        </p:txBody>
      </p:sp>
    </p:spTree>
    <p:extLst>
      <p:ext uri="{BB962C8B-B14F-4D97-AF65-F5344CB8AC3E}">
        <p14:creationId xmlns:p14="http://schemas.microsoft.com/office/powerpoint/2010/main" val="196078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22338" y="747713"/>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smtClean="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2018/2/5</a:t>
            </a:fld>
            <a:endParaRPr lang="en-US" altLang="ja-JP" sz="120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9</a:t>
            </a:fld>
            <a:endParaRPr lang="en-US" altLang="ja-JP" sz="120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a:t>公衆衛生研究所の業務について</a:t>
            </a:r>
            <a:endParaRPr lang="en-US" altLang="ja-JP"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22338" y="747713"/>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smtClean="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2018/2/5</a:t>
            </a:fld>
            <a:endParaRPr lang="en-US" altLang="ja-JP" sz="120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10</a:t>
            </a:fld>
            <a:endParaRPr lang="en-US" altLang="ja-JP" sz="120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a:t>公衆衛生研究所の業務について</a:t>
            </a:r>
            <a:endParaRPr lang="en-US" altLang="ja-JP" sz="1200"/>
          </a:p>
        </p:txBody>
      </p:sp>
    </p:spTree>
    <p:extLst>
      <p:ext uri="{BB962C8B-B14F-4D97-AF65-F5344CB8AC3E}">
        <p14:creationId xmlns:p14="http://schemas.microsoft.com/office/powerpoint/2010/main" val="172589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22338" y="747713"/>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smtClean="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2018/2/5</a:t>
            </a:fld>
            <a:endParaRPr lang="en-US" altLang="ja-JP" sz="120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11</a:t>
            </a:fld>
            <a:endParaRPr lang="en-US" altLang="ja-JP" sz="120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a:t>公衆衛生研究所の業務について</a:t>
            </a:r>
            <a:endParaRPr lang="en-US" altLang="ja-JP" sz="1200"/>
          </a:p>
        </p:txBody>
      </p:sp>
    </p:spTree>
    <p:extLst>
      <p:ext uri="{BB962C8B-B14F-4D97-AF65-F5344CB8AC3E}">
        <p14:creationId xmlns:p14="http://schemas.microsoft.com/office/powerpoint/2010/main" val="24239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22338" y="747713"/>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smtClean="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2018/2/5</a:t>
            </a:fld>
            <a:endParaRPr lang="en-US" altLang="ja-JP" sz="120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12</a:t>
            </a:fld>
            <a:endParaRPr lang="en-US" altLang="ja-JP" sz="120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a:t>公衆衛生研究所の業務について</a:t>
            </a:r>
            <a:endParaRPr lang="en-US" altLang="ja-JP" sz="1200"/>
          </a:p>
        </p:txBody>
      </p:sp>
    </p:spTree>
    <p:extLst>
      <p:ext uri="{BB962C8B-B14F-4D97-AF65-F5344CB8AC3E}">
        <p14:creationId xmlns:p14="http://schemas.microsoft.com/office/powerpoint/2010/main" val="974349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22338" y="747713"/>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smtClean="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2018/2/5</a:t>
            </a:fld>
            <a:endParaRPr lang="en-US" altLang="ja-JP" sz="120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21</a:t>
            </a:fld>
            <a:endParaRPr lang="en-US" altLang="ja-JP" sz="120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a:t>公衆衛生研究所の業務について</a:t>
            </a:r>
            <a:endParaRPr lang="en-US" altLang="ja-JP" sz="1200"/>
          </a:p>
        </p:txBody>
      </p:sp>
    </p:spTree>
    <p:extLst>
      <p:ext uri="{BB962C8B-B14F-4D97-AF65-F5344CB8AC3E}">
        <p14:creationId xmlns:p14="http://schemas.microsoft.com/office/powerpoint/2010/main" val="917386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22338" y="747713"/>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smtClean="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2018/2/5</a:t>
            </a:fld>
            <a:endParaRPr lang="en-US" altLang="ja-JP" sz="120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22</a:t>
            </a:fld>
            <a:endParaRPr lang="en-US" altLang="ja-JP" sz="120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8246558" indent="-3778556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60995" fontAlgn="base">
              <a:spcBef>
                <a:spcPct val="0"/>
              </a:spcBef>
              <a:spcAft>
                <a:spcPct val="0"/>
              </a:spcAft>
              <a:defRPr kumimoji="1" sz="2400">
                <a:solidFill>
                  <a:schemeClr val="tx1"/>
                </a:solidFill>
                <a:latin typeface="Arial" charset="0"/>
                <a:ea typeface="ＭＳ Ｐゴシック" pitchFamily="4" charset="-128"/>
              </a:defRPr>
            </a:lvl6pPr>
            <a:lvl7pPr marL="921990" fontAlgn="base">
              <a:spcBef>
                <a:spcPct val="0"/>
              </a:spcBef>
              <a:spcAft>
                <a:spcPct val="0"/>
              </a:spcAft>
              <a:defRPr kumimoji="1" sz="2400">
                <a:solidFill>
                  <a:schemeClr val="tx1"/>
                </a:solidFill>
                <a:latin typeface="Arial" charset="0"/>
                <a:ea typeface="ＭＳ Ｐゴシック" pitchFamily="4" charset="-128"/>
              </a:defRPr>
            </a:lvl7pPr>
            <a:lvl8pPr marL="1382984" fontAlgn="base">
              <a:spcBef>
                <a:spcPct val="0"/>
              </a:spcBef>
              <a:spcAft>
                <a:spcPct val="0"/>
              </a:spcAft>
              <a:defRPr kumimoji="1" sz="2400">
                <a:solidFill>
                  <a:schemeClr val="tx1"/>
                </a:solidFill>
                <a:latin typeface="Arial" charset="0"/>
                <a:ea typeface="ＭＳ Ｐゴシック" pitchFamily="4" charset="-128"/>
              </a:defRPr>
            </a:lvl8pPr>
            <a:lvl9pPr marL="1843979"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a:t>公衆衛生研究所の業務について</a:t>
            </a:r>
            <a:endParaRPr lang="en-US" altLang="ja-JP" sz="1200"/>
          </a:p>
        </p:txBody>
      </p:sp>
    </p:spTree>
    <p:extLst>
      <p:ext uri="{BB962C8B-B14F-4D97-AF65-F5344CB8AC3E}">
        <p14:creationId xmlns:p14="http://schemas.microsoft.com/office/powerpoint/2010/main" val="1504684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ADD32E2-EC3E-41E6-93FA-2C430CEA6CE0}" type="slidenum">
              <a:rPr lang="ja-JP" altLang="en-US"/>
              <a:pPr/>
              <a:t>26</a:t>
            </a:fld>
            <a:endParaRPr lang="ja-JP" altLang="en-US"/>
          </a:p>
        </p:txBody>
      </p:sp>
    </p:spTree>
    <p:extLst>
      <p:ext uri="{BB962C8B-B14F-4D97-AF65-F5344CB8AC3E}">
        <p14:creationId xmlns:p14="http://schemas.microsoft.com/office/powerpoint/2010/main" val="1442187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fld id="{9CFB4FFA-1983-6B4D-8CBA-7173DB2DB42A}" type="datetime1">
              <a:t>2018/2/5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27DB70FD-E3E1-44CF-9A76-B9D3A13A8DAD}" type="slidenum">
              <a:rPr lang="ja-JP" altLang="en-US"/>
              <a:pPr/>
              <a:t>‹#›</a:t>
            </a:fld>
            <a:endParaRPr lang="ja-JP" altLang="en-US"/>
          </a:p>
        </p:txBody>
      </p:sp>
    </p:spTree>
    <p:extLst>
      <p:ext uri="{BB962C8B-B14F-4D97-AF65-F5344CB8AC3E}">
        <p14:creationId xmlns:p14="http://schemas.microsoft.com/office/powerpoint/2010/main" val="1000973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25D04238-5548-EB41-9096-D394C41B0FF2}" type="datetime1">
              <a:t>2018/2/5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8D8798FC-FF0F-4631-A0D1-CCFC37A4070A}" type="slidenum">
              <a:rPr lang="ja-JP" altLang="en-US"/>
              <a:pPr/>
              <a:t>‹#›</a:t>
            </a:fld>
            <a:endParaRPr lang="ja-JP" altLang="en-US"/>
          </a:p>
        </p:txBody>
      </p:sp>
    </p:spTree>
    <p:extLst>
      <p:ext uri="{BB962C8B-B14F-4D97-AF65-F5344CB8AC3E}">
        <p14:creationId xmlns:p14="http://schemas.microsoft.com/office/powerpoint/2010/main" val="424007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3E8C4BFF-DBCD-F143-BD9B-8BC8AFF6B409}" type="datetime1">
              <a:t>2018/2/5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6812B777-E8CE-4B9A-9672-23B743AE992E}" type="slidenum">
              <a:rPr lang="ja-JP" altLang="en-US"/>
              <a:pPr/>
              <a:t>‹#›</a:t>
            </a:fld>
            <a:endParaRPr lang="ja-JP" altLang="en-US"/>
          </a:p>
        </p:txBody>
      </p:sp>
    </p:spTree>
    <p:extLst>
      <p:ext uri="{BB962C8B-B14F-4D97-AF65-F5344CB8AC3E}">
        <p14:creationId xmlns:p14="http://schemas.microsoft.com/office/powerpoint/2010/main" val="120661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47E70F00-CDF8-0449-BA71-E13A29708656}" type="datetime1">
              <a:t>2018/2/5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1F54E126-4F8F-449A-A58C-7EBF651448B1}" type="slidenum">
              <a:rPr lang="ja-JP" altLang="en-US"/>
              <a:pPr/>
              <a:t>‹#›</a:t>
            </a:fld>
            <a:endParaRPr lang="ja-JP" altLang="en-US"/>
          </a:p>
        </p:txBody>
      </p:sp>
    </p:spTree>
    <p:extLst>
      <p:ext uri="{BB962C8B-B14F-4D97-AF65-F5344CB8AC3E}">
        <p14:creationId xmlns:p14="http://schemas.microsoft.com/office/powerpoint/2010/main" val="3003761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fld id="{608A319D-2C0E-2E47-8019-506B16D16107}" type="datetime1">
              <a:t>2018/2/5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C957F1C7-5230-489B-BBA3-3BBC06462165}" type="slidenum">
              <a:rPr lang="ja-JP" altLang="en-US"/>
              <a:pPr/>
              <a:t>‹#›</a:t>
            </a:fld>
            <a:endParaRPr lang="ja-JP" altLang="en-US"/>
          </a:p>
        </p:txBody>
      </p:sp>
    </p:spTree>
    <p:extLst>
      <p:ext uri="{BB962C8B-B14F-4D97-AF65-F5344CB8AC3E}">
        <p14:creationId xmlns:p14="http://schemas.microsoft.com/office/powerpoint/2010/main" val="91605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fld id="{7C970F7F-74E4-5741-A2A2-97EF3F9B6FE7}" type="datetime1">
              <a:t>2018/2/5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AEEAC076-84E8-4651-8D67-738B7806EF4D}" type="slidenum">
              <a:rPr lang="ja-JP" altLang="en-US"/>
              <a:pPr/>
              <a:t>‹#›</a:t>
            </a:fld>
            <a:endParaRPr lang="ja-JP" altLang="en-US"/>
          </a:p>
        </p:txBody>
      </p:sp>
    </p:spTree>
    <p:extLst>
      <p:ext uri="{BB962C8B-B14F-4D97-AF65-F5344CB8AC3E}">
        <p14:creationId xmlns:p14="http://schemas.microsoft.com/office/powerpoint/2010/main" val="2704952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fld id="{16A939CF-E1E9-554D-8C53-AC42A25983F7}" type="datetime1">
              <a:t>2018/2/5</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fld id="{34DD2A35-4312-4EF0-BA55-BA7D94D4B8A7}" type="slidenum">
              <a:rPr lang="ja-JP" altLang="en-US"/>
              <a:pPr/>
              <a:t>‹#›</a:t>
            </a:fld>
            <a:endParaRPr lang="ja-JP" altLang="en-US"/>
          </a:p>
        </p:txBody>
      </p:sp>
    </p:spTree>
    <p:extLst>
      <p:ext uri="{BB962C8B-B14F-4D97-AF65-F5344CB8AC3E}">
        <p14:creationId xmlns:p14="http://schemas.microsoft.com/office/powerpoint/2010/main" val="2487158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fld id="{2834FDFE-82CC-2849-9744-0502C91CC582}" type="datetime1">
              <a:t>2018/2/5</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fld id="{B3CB1273-2CC3-4034-9C76-85AF918D5904}" type="slidenum">
              <a:rPr lang="ja-JP" altLang="en-US"/>
              <a:pPr/>
              <a:t>‹#›</a:t>
            </a:fld>
            <a:endParaRPr lang="ja-JP" altLang="en-US"/>
          </a:p>
        </p:txBody>
      </p:sp>
    </p:spTree>
    <p:extLst>
      <p:ext uri="{BB962C8B-B14F-4D97-AF65-F5344CB8AC3E}">
        <p14:creationId xmlns:p14="http://schemas.microsoft.com/office/powerpoint/2010/main" val="4103337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fld id="{ED7E0901-FBD1-7045-A1D9-81474EDE50C1}" type="datetime1">
              <a:t>2018/2/5</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a:xfrm>
            <a:off x="8084456" y="6492875"/>
            <a:ext cx="1059543" cy="365125"/>
          </a:xfrm>
        </p:spPr>
        <p:txBody>
          <a:bodyPr/>
          <a:lstStyle>
            <a:lvl1pPr>
              <a:defRPr sz="1800">
                <a:latin typeface="HG丸ｺﾞｼｯｸM-PRO" panose="020F0600000000000000" pitchFamily="50" charset="-128"/>
                <a:ea typeface="HG丸ｺﾞｼｯｸM-PRO" panose="020F0600000000000000" pitchFamily="50" charset="-128"/>
              </a:defRPr>
            </a:lvl1pPr>
          </a:lstStyle>
          <a:p>
            <a:fld id="{31574B80-8BAD-423D-BC4E-1B412F5C32AE}" type="slidenum">
              <a:rPr lang="ja-JP" altLang="en-US" smtClean="0"/>
              <a:pPr/>
              <a:t>‹#›</a:t>
            </a:fld>
            <a:endParaRPr lang="ja-JP" altLang="en-US"/>
          </a:p>
        </p:txBody>
      </p:sp>
    </p:spTree>
    <p:extLst>
      <p:ext uri="{BB962C8B-B14F-4D97-AF65-F5344CB8AC3E}">
        <p14:creationId xmlns:p14="http://schemas.microsoft.com/office/powerpoint/2010/main" val="33682252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fld id="{505070ED-F4B6-2949-9266-B187FDF3BB3B}" type="datetime1">
              <a:t>2018/2/5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7F3D11F3-2DD3-45AD-85F1-2F3EFE020300}" type="slidenum">
              <a:rPr lang="ja-JP" altLang="en-US"/>
              <a:pPr/>
              <a:t>‹#›</a:t>
            </a:fld>
            <a:endParaRPr lang="ja-JP" altLang="en-US"/>
          </a:p>
        </p:txBody>
      </p:sp>
    </p:spTree>
    <p:extLst>
      <p:ext uri="{BB962C8B-B14F-4D97-AF65-F5344CB8AC3E}">
        <p14:creationId xmlns:p14="http://schemas.microsoft.com/office/powerpoint/2010/main" val="344310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fld id="{840C28CB-6BF7-104B-BE50-AAA7CEFF66C7}" type="datetime1">
              <a:t>2018/2/5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1AF50F60-58D6-42B2-BE2E-38543404C49A}" type="slidenum">
              <a:rPr lang="ja-JP" altLang="en-US"/>
              <a:pPr/>
              <a:t>‹#›</a:t>
            </a:fld>
            <a:endParaRPr lang="ja-JP" altLang="en-US"/>
          </a:p>
        </p:txBody>
      </p:sp>
    </p:spTree>
    <p:extLst>
      <p:ext uri="{BB962C8B-B14F-4D97-AF65-F5344CB8AC3E}">
        <p14:creationId xmlns:p14="http://schemas.microsoft.com/office/powerpoint/2010/main" val="722168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4" charset="0"/>
              </a:defRPr>
            </a:lvl1pPr>
          </a:lstStyle>
          <a:p>
            <a:fld id="{8796D0E4-BEAF-9B43-9266-54E50694165E}" type="datetime1">
              <a:t>2018/2/5</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4" charset="0"/>
              </a:defRPr>
            </a:lvl1pPr>
          </a:lstStyle>
          <a:p>
            <a:fld id="{5D35EB2A-1763-44B7-9F91-BE933D80264A}"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p:titleStyle>
    <p:bodyStyle>
      <a:lvl1pPr marL="342900" indent="-342900" algn="l" defTabSz="457200" rtl="0" fontAlgn="base">
        <a:spcBef>
          <a:spcPct val="20000"/>
        </a:spcBef>
        <a:spcAft>
          <a:spcPct val="0"/>
        </a:spcAft>
        <a:buFont typeface="Arial" charset="0"/>
        <a:buChar char="•"/>
        <a:defRPr kumimoji="1" sz="3200" kern="1200">
          <a:solidFill>
            <a:schemeClr val="tx1"/>
          </a:solidFill>
          <a:latin typeface="+mn-lt"/>
          <a:ea typeface="+mn-ea"/>
          <a:cs typeface="ＭＳ Ｐゴシック" pitchFamily="4" charset="-128"/>
        </a:defRPr>
      </a:lvl1pPr>
      <a:lvl2pPr marL="742950" indent="-285750" algn="l" defTabSz="457200"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tiff"/></Relationships>
</file>

<file path=ppt/slides/_rels/slide1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タイトル 1"/>
          <p:cNvSpPr>
            <a:spLocks noGrp="1"/>
          </p:cNvSpPr>
          <p:nvPr>
            <p:ph type="title"/>
          </p:nvPr>
        </p:nvSpPr>
        <p:spPr>
          <a:xfrm>
            <a:off x="2867263" y="4974115"/>
            <a:ext cx="4696794" cy="1155867"/>
          </a:xfrm>
        </p:spPr>
        <p:txBody>
          <a:bodyPr anchor="t"/>
          <a:lstStyle/>
          <a:p>
            <a:pPr algn="just">
              <a:spcBef>
                <a:spcPts val="1200"/>
              </a:spcBef>
              <a:spcAft>
                <a:spcPts val="0"/>
              </a:spcAft>
            </a:pPr>
            <a:r>
              <a:rPr lang="ja-JP" altLang="en-US" sz="3200" b="1" dirty="0" smtClean="0">
                <a:latin typeface="+mn-ea"/>
                <a:ea typeface="+mn-ea"/>
                <a:cs typeface="HG丸ｺﾞｼｯｸM-PRO"/>
              </a:rPr>
              <a:t>地方独立行政法人</a:t>
            </a:r>
            <a:r>
              <a:rPr lang="en-US" altLang="ja-JP" sz="3200" b="1" dirty="0" smtClean="0">
                <a:latin typeface="+mn-ea"/>
                <a:ea typeface="+mn-ea"/>
                <a:cs typeface="HG丸ｺﾞｼｯｸM-PRO"/>
              </a:rPr>
              <a:t/>
            </a:r>
            <a:br>
              <a:rPr lang="en-US" altLang="ja-JP" sz="3200" b="1" dirty="0" smtClean="0">
                <a:latin typeface="+mn-ea"/>
                <a:ea typeface="+mn-ea"/>
                <a:cs typeface="HG丸ｺﾞｼｯｸM-PRO"/>
              </a:rPr>
            </a:br>
            <a:r>
              <a:rPr lang="ja-JP" altLang="en-US" sz="3200" b="1" dirty="0">
                <a:latin typeface="+mn-ea"/>
                <a:ea typeface="+mn-ea"/>
                <a:cs typeface="HG丸ｺﾞｼｯｸM-PRO"/>
              </a:rPr>
              <a:t>大阪</a:t>
            </a:r>
            <a:r>
              <a:rPr lang="ja-JP" altLang="en-US" sz="3200" b="1" dirty="0" smtClean="0">
                <a:latin typeface="+mn-ea"/>
                <a:ea typeface="+mn-ea"/>
                <a:cs typeface="HG丸ｺﾞｼｯｸM-PRO"/>
              </a:rPr>
              <a:t>健康安全基盤研究所</a:t>
            </a:r>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1F54E126-4F8F-449A-A58C-7EBF651448B1}" type="slidenum">
              <a:rPr lang="ja-JP" altLang="en-US" b="1" smtClean="0">
                <a:latin typeface="+mn-ea"/>
                <a:ea typeface="+mn-ea"/>
                <a:cs typeface="Arial" charset="0"/>
              </a:rPr>
              <a:pPr/>
              <a:t>1</a:t>
            </a:fld>
            <a:endParaRPr lang="ja-JP" altLang="en-US" b="1">
              <a:latin typeface="+mn-ea"/>
              <a:ea typeface="+mn-ea"/>
              <a:cs typeface="Arial" charset="0"/>
            </a:endParaRPr>
          </a:p>
        </p:txBody>
      </p:sp>
      <p:pic>
        <p:nvPicPr>
          <p:cNvPr id="8" name="図 7"/>
          <p:cNvPicPr/>
          <p:nvPr/>
        </p:nvPicPr>
        <p:blipFill>
          <a:blip r:embed="rId2" cstate="print">
            <a:extLst>
              <a:ext uri="{28A0092B-C50C-407E-A947-70E740481C1C}">
                <a14:useLocalDpi xmlns:a14="http://schemas.microsoft.com/office/drawing/2010/main" val="0"/>
              </a:ext>
            </a:extLst>
          </a:blip>
          <a:stretch>
            <a:fillRect/>
          </a:stretch>
        </p:blipFill>
        <p:spPr>
          <a:xfrm>
            <a:off x="1482562" y="4986756"/>
            <a:ext cx="881192" cy="1130586"/>
          </a:xfrm>
          <a:prstGeom prst="rect">
            <a:avLst/>
          </a:prstGeom>
        </p:spPr>
      </p:pic>
      <p:sp>
        <p:nvSpPr>
          <p:cNvPr id="9" name="タイトル 1"/>
          <p:cNvSpPr txBox="1">
            <a:spLocks/>
          </p:cNvSpPr>
          <p:nvPr/>
        </p:nvSpPr>
        <p:spPr bwMode="auto">
          <a:xfrm>
            <a:off x="1031149" y="907636"/>
            <a:ext cx="7188405" cy="70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3600" b="1" dirty="0" smtClean="0">
                <a:latin typeface="+mn-ea"/>
                <a:ea typeface="+mn-ea"/>
                <a:cs typeface="HG丸ｺﾞｼｯｸM-PRO"/>
              </a:rPr>
              <a:t>平成</a:t>
            </a:r>
            <a:r>
              <a:rPr lang="en-US" altLang="ja-JP" sz="3600" b="1" dirty="0" smtClean="0">
                <a:latin typeface="+mn-ea"/>
                <a:ea typeface="+mn-ea"/>
                <a:cs typeface="HG丸ｺﾞｼｯｸM-PRO"/>
              </a:rPr>
              <a:t>29</a:t>
            </a:r>
            <a:r>
              <a:rPr lang="ja-JP" altLang="en-US" sz="3600" b="1" dirty="0" smtClean="0">
                <a:latin typeface="+mn-ea"/>
                <a:ea typeface="+mn-ea"/>
                <a:cs typeface="HG丸ｺﾞｼｯｸM-PRO"/>
              </a:rPr>
              <a:t>年度法人運営状況について</a:t>
            </a:r>
          </a:p>
        </p:txBody>
      </p:sp>
      <p:sp>
        <p:nvSpPr>
          <p:cNvPr id="10" name="タイトル 1"/>
          <p:cNvSpPr txBox="1">
            <a:spLocks/>
          </p:cNvSpPr>
          <p:nvPr/>
        </p:nvSpPr>
        <p:spPr bwMode="auto">
          <a:xfrm>
            <a:off x="1175569" y="3179782"/>
            <a:ext cx="6899564" cy="70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3200" b="1" dirty="0" smtClean="0">
                <a:latin typeface="+mn-ea"/>
                <a:ea typeface="+mn-ea"/>
                <a:cs typeface="HG丸ｺﾞｼｯｸM-PRO"/>
              </a:rPr>
              <a:t>平成</a:t>
            </a:r>
            <a:r>
              <a:rPr lang="en-US" altLang="ja-JP" sz="3200" b="1" dirty="0" smtClean="0">
                <a:latin typeface="+mn-ea"/>
                <a:ea typeface="+mn-ea"/>
                <a:cs typeface="HG丸ｺﾞｼｯｸM-PRO"/>
              </a:rPr>
              <a:t>30</a:t>
            </a:r>
            <a:r>
              <a:rPr lang="ja-JP" altLang="en-US" sz="3200" b="1" dirty="0" smtClean="0">
                <a:latin typeface="+mn-ea"/>
                <a:ea typeface="+mn-ea"/>
                <a:cs typeface="HG丸ｺﾞｼｯｸM-PRO"/>
              </a:rPr>
              <a:t>年</a:t>
            </a:r>
            <a:r>
              <a:rPr lang="en-US" altLang="ja-JP" sz="3200" b="1" dirty="0" smtClean="0">
                <a:latin typeface="+mn-ea"/>
                <a:ea typeface="+mn-ea"/>
                <a:cs typeface="HG丸ｺﾞｼｯｸM-PRO"/>
              </a:rPr>
              <a:t>2</a:t>
            </a:r>
            <a:r>
              <a:rPr lang="ja-JP" altLang="en-US" sz="3200" b="1" dirty="0" smtClean="0">
                <a:latin typeface="+mn-ea"/>
                <a:ea typeface="+mn-ea"/>
                <a:cs typeface="HG丸ｺﾞｼｯｸM-PRO"/>
              </a:rPr>
              <a:t>月</a:t>
            </a:r>
            <a:r>
              <a:rPr lang="en-US" altLang="ja-JP" sz="3200" b="1" dirty="0" smtClean="0">
                <a:latin typeface="+mn-ea"/>
                <a:ea typeface="+mn-ea"/>
                <a:cs typeface="HG丸ｺﾞｼｯｸM-PRO"/>
              </a:rPr>
              <a:t>6</a:t>
            </a:r>
            <a:r>
              <a:rPr lang="ja-JP" altLang="en-US" sz="3200" b="1" dirty="0" smtClean="0">
                <a:latin typeface="+mn-ea"/>
                <a:ea typeface="+mn-ea"/>
                <a:cs typeface="HG丸ｺﾞｼｯｸM-PRO"/>
              </a:rPr>
              <a:t>日</a:t>
            </a:r>
          </a:p>
        </p:txBody>
      </p:sp>
      <p:sp>
        <p:nvSpPr>
          <p:cNvPr id="11" name="テキスト ボックス 3"/>
          <p:cNvSpPr txBox="1"/>
          <p:nvPr/>
        </p:nvSpPr>
        <p:spPr>
          <a:xfrm>
            <a:off x="7909794" y="165765"/>
            <a:ext cx="1019175" cy="4953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200" kern="100" dirty="0" smtClean="0">
                <a:effectLst/>
                <a:latin typeface="+mn-ea"/>
                <a:cs typeface="Times New Roman"/>
              </a:rPr>
              <a:t>資料</a:t>
            </a:r>
            <a:r>
              <a:rPr lang="ja-JP" altLang="en-US" sz="1200" kern="100" dirty="0" smtClean="0">
                <a:effectLst/>
                <a:latin typeface="+mn-ea"/>
                <a:cs typeface="Times New Roman"/>
              </a:rPr>
              <a:t>５</a:t>
            </a:r>
            <a:endParaRPr lang="ja-JP" sz="1050" kern="100" dirty="0">
              <a:effectLst/>
              <a:latin typeface="+mn-ea"/>
              <a:cs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7"/>
          <p:cNvSpPr txBox="1">
            <a:spLocks noChangeArrowheads="1"/>
          </p:cNvSpPr>
          <p:nvPr/>
        </p:nvSpPr>
        <p:spPr bwMode="auto">
          <a:xfrm>
            <a:off x="273050" y="1018652"/>
            <a:ext cx="44378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smtClean="0">
                <a:latin typeface="+mn-ea"/>
                <a:ea typeface="+mn-ea"/>
                <a:cs typeface="HG丸ｺﾞｼｯｸM-PRO"/>
              </a:rPr>
              <a:t>総務部・企画部の主な業務</a:t>
            </a:r>
            <a:endParaRPr lang="ja-JP" altLang="en-US" sz="2800" dirty="0">
              <a:latin typeface="+mn-ea"/>
              <a:ea typeface="+mn-ea"/>
              <a:cs typeface="HG丸ｺﾞｼｯｸM-PRO"/>
            </a:endParaRPr>
          </a:p>
        </p:txBody>
      </p:sp>
      <p:sp>
        <p:nvSpPr>
          <p:cNvPr id="14" name="テキスト ボックス 4"/>
          <p:cNvSpPr txBox="1">
            <a:spLocks noChangeArrowheads="1"/>
          </p:cNvSpPr>
          <p:nvPr/>
        </p:nvSpPr>
        <p:spPr bwMode="auto">
          <a:xfrm>
            <a:off x="783638" y="1537023"/>
            <a:ext cx="7830589"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dirty="0">
                <a:latin typeface="+mn-ea"/>
                <a:ea typeface="+mn-ea"/>
                <a:cs typeface="HG丸ｺﾞｼｯｸM-PRO"/>
              </a:rPr>
              <a:t>総務部</a:t>
            </a:r>
            <a:endParaRPr lang="en-US" altLang="ja-JP" dirty="0">
              <a:latin typeface="+mn-ea"/>
              <a:ea typeface="+mn-ea"/>
              <a:cs typeface="HG丸ｺﾞｼｯｸM-PRO"/>
            </a:endParaRPr>
          </a:p>
          <a:p>
            <a:pPr marL="304800" indent="-304800"/>
            <a:r>
              <a:rPr lang="ja-JP" altLang="en-US" dirty="0">
                <a:latin typeface="+mn-ea"/>
                <a:ea typeface="+mn-ea"/>
                <a:cs typeface="HG丸ｺﾞｼｯｸM-PRO"/>
              </a:rPr>
              <a:t>・法人の運営管理</a:t>
            </a:r>
            <a:endParaRPr lang="en-US" altLang="ja-JP" dirty="0">
              <a:latin typeface="+mn-ea"/>
              <a:ea typeface="+mn-ea"/>
              <a:cs typeface="HG丸ｺﾞｼｯｸM-PRO"/>
            </a:endParaRPr>
          </a:p>
          <a:p>
            <a:pPr marL="304800" indent="-304800"/>
            <a:r>
              <a:rPr lang="ja-JP" altLang="en-US" dirty="0">
                <a:latin typeface="+mn-ea"/>
                <a:ea typeface="+mn-ea"/>
                <a:cs typeface="HG丸ｺﾞｼｯｸM-PRO"/>
              </a:rPr>
              <a:t>・人事労務、庶務、法務、文書管理</a:t>
            </a:r>
          </a:p>
          <a:p>
            <a:pPr marL="304800" indent="-304800"/>
            <a:r>
              <a:rPr lang="ja-JP" altLang="en-US" dirty="0">
                <a:latin typeface="+mn-ea"/>
                <a:ea typeface="+mn-ea"/>
                <a:cs typeface="HG丸ｺﾞｼｯｸM-PRO"/>
              </a:rPr>
              <a:t>・予算、経理、財産管理</a:t>
            </a:r>
            <a:endParaRPr lang="en-US" altLang="ja-JP" dirty="0">
              <a:latin typeface="+mn-ea"/>
              <a:ea typeface="+mn-ea"/>
              <a:cs typeface="HG丸ｺﾞｼｯｸM-PRO"/>
            </a:endParaRPr>
          </a:p>
          <a:p>
            <a:pPr marL="304800" indent="-304800"/>
            <a:endParaRPr lang="en-US" altLang="ja-JP" dirty="0">
              <a:latin typeface="+mn-ea"/>
              <a:ea typeface="+mn-ea"/>
              <a:cs typeface="HG丸ｺﾞｼｯｸM-PRO"/>
            </a:endParaRPr>
          </a:p>
          <a:p>
            <a:pPr marL="304800" indent="-304800"/>
            <a:r>
              <a:rPr lang="ja-JP" altLang="en-US" dirty="0">
                <a:latin typeface="+mn-ea"/>
                <a:ea typeface="+mn-ea"/>
                <a:cs typeface="HG丸ｺﾞｼｯｸM-PRO"/>
              </a:rPr>
              <a:t>企画部</a:t>
            </a:r>
            <a:endParaRPr lang="en-US" altLang="ja-JP" dirty="0">
              <a:latin typeface="+mn-ea"/>
              <a:ea typeface="+mn-ea"/>
              <a:cs typeface="HG丸ｺﾞｼｯｸM-PRO"/>
            </a:endParaRPr>
          </a:p>
          <a:p>
            <a:pPr marL="304800" indent="-304800"/>
            <a:r>
              <a:rPr lang="ja-JP" altLang="en-US" dirty="0">
                <a:latin typeface="+mn-ea"/>
                <a:ea typeface="+mn-ea"/>
                <a:cs typeface="HG丸ｺﾞｼｯｸM-PRO"/>
              </a:rPr>
              <a:t>・調査研究に関する企画調整</a:t>
            </a:r>
          </a:p>
          <a:p>
            <a:pPr marL="304800" indent="-304800"/>
            <a:r>
              <a:rPr lang="ja-JP" altLang="en-US" dirty="0">
                <a:latin typeface="+mn-ea"/>
                <a:ea typeface="+mn-ea"/>
                <a:cs typeface="HG丸ｺﾞｼｯｸM-PRO"/>
              </a:rPr>
              <a:t>・健康危機事象への対応</a:t>
            </a:r>
            <a:endParaRPr lang="en-US" altLang="ja-JP" dirty="0">
              <a:latin typeface="+mn-ea"/>
              <a:ea typeface="+mn-ea"/>
              <a:cs typeface="HG丸ｺﾞｼｯｸM-PRO"/>
            </a:endParaRPr>
          </a:p>
          <a:p>
            <a:pPr marL="304800" indent="-304800"/>
            <a:r>
              <a:rPr lang="ja-JP" altLang="en-US" dirty="0">
                <a:latin typeface="+mn-ea"/>
                <a:ea typeface="+mn-ea"/>
                <a:cs typeface="HG丸ｺﾞｼｯｸM-PRO"/>
              </a:rPr>
              <a:t>・基幹感染症情報センターの運営</a:t>
            </a:r>
          </a:p>
          <a:p>
            <a:pPr marL="304800" indent="-304800"/>
            <a:r>
              <a:rPr lang="ja-JP" altLang="en-US" dirty="0">
                <a:latin typeface="+mn-ea"/>
                <a:ea typeface="+mn-ea"/>
                <a:cs typeface="HG丸ｺﾞｼｯｸM-PRO"/>
              </a:rPr>
              <a:t>・疫学解析研究</a:t>
            </a:r>
            <a:endParaRPr lang="en-US" altLang="ja-JP" dirty="0">
              <a:latin typeface="+mn-ea"/>
              <a:ea typeface="+mn-ea"/>
              <a:cs typeface="HG丸ｺﾞｼｯｸM-PRO"/>
            </a:endParaRPr>
          </a:p>
          <a:p>
            <a:pPr marL="304800" indent="-304800"/>
            <a:r>
              <a:rPr lang="ja-JP" altLang="en-US" dirty="0">
                <a:latin typeface="+mn-ea"/>
                <a:ea typeface="+mn-ea"/>
                <a:cs typeface="HG丸ｺﾞｼｯｸM-PRO"/>
              </a:rPr>
              <a:t>・試験検査の信頼性確保</a:t>
            </a:r>
          </a:p>
        </p:txBody>
      </p:sp>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10</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smtClean="0">
                <a:solidFill>
                  <a:schemeClr val="bg1"/>
                </a:solidFill>
                <a:latin typeface="+mn-ea"/>
                <a:ea typeface="+mn-ea"/>
                <a:cs typeface="HG丸ｺﾞｼｯｸM-PRO"/>
              </a:rPr>
              <a:t>2.</a:t>
            </a:r>
            <a:r>
              <a:rPr lang="ja-JP" altLang="en-US" sz="2800" dirty="0" smtClean="0">
                <a:solidFill>
                  <a:schemeClr val="bg1"/>
                </a:solidFill>
                <a:latin typeface="+mn-ea"/>
                <a:ea typeface="+mn-ea"/>
                <a:cs typeface="HG丸ｺﾞｼｯｸM-PRO"/>
              </a:rPr>
              <a:t>　業務概要</a:t>
            </a:r>
            <a:endParaRPr lang="ja-JP" altLang="en-US" sz="2800" dirty="0">
              <a:solidFill>
                <a:schemeClr val="bg1"/>
              </a:solidFill>
              <a:latin typeface="+mn-ea"/>
              <a:ea typeface="+mn-ea"/>
              <a:cs typeface="HG丸ｺﾞｼｯｸM-PRO"/>
            </a:endParaRPr>
          </a:p>
        </p:txBody>
      </p:sp>
      <p:pic>
        <p:nvPicPr>
          <p:cNvPr id="15" name="図 14"/>
          <p:cNvPicPr>
            <a:picLocks noChangeAspect="1"/>
          </p:cNvPicPr>
          <p:nvPr/>
        </p:nvPicPr>
        <p:blipFill>
          <a:blip r:embed="rId3"/>
          <a:stretch>
            <a:fillRect/>
          </a:stretch>
        </p:blipFill>
        <p:spPr>
          <a:xfrm>
            <a:off x="5402483" y="2743999"/>
            <a:ext cx="2948008" cy="2948008"/>
          </a:xfrm>
          <a:prstGeom prst="rect">
            <a:avLst/>
          </a:prstGeom>
        </p:spPr>
      </p:pic>
    </p:spTree>
    <p:extLst>
      <p:ext uri="{BB962C8B-B14F-4D97-AF65-F5344CB8AC3E}">
        <p14:creationId xmlns:p14="http://schemas.microsoft.com/office/powerpoint/2010/main" val="377196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4"/>
          <p:cNvSpPr txBox="1">
            <a:spLocks noChangeArrowheads="1"/>
          </p:cNvSpPr>
          <p:nvPr/>
        </p:nvSpPr>
        <p:spPr bwMode="auto">
          <a:xfrm>
            <a:off x="772064" y="1489032"/>
            <a:ext cx="783058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dirty="0">
                <a:latin typeface="+mn-ea"/>
                <a:ea typeface="+mn-ea"/>
                <a:cs typeface="HG丸ｺﾞｼｯｸM-PRO"/>
              </a:rPr>
              <a:t>食品衛生分野</a:t>
            </a:r>
            <a:endParaRPr lang="en-US" altLang="ja-JP" dirty="0">
              <a:latin typeface="+mn-ea"/>
              <a:ea typeface="+mn-ea"/>
              <a:cs typeface="HG丸ｺﾞｼｯｸM-PRO"/>
            </a:endParaRPr>
          </a:p>
          <a:p>
            <a:pPr marL="304800" indent="-304800"/>
            <a:r>
              <a:rPr lang="ja-JP" altLang="en-US" dirty="0">
                <a:latin typeface="+mn-ea"/>
                <a:ea typeface="+mn-ea"/>
                <a:cs typeface="HG丸ｺﾞｼｯｸM-PRO"/>
              </a:rPr>
              <a:t>・食中毒の原因因子の検索・同定</a:t>
            </a:r>
          </a:p>
          <a:p>
            <a:pPr marL="304800" indent="-304800"/>
            <a:r>
              <a:rPr lang="ja-JP" altLang="en-US" dirty="0">
                <a:latin typeface="+mn-ea"/>
                <a:ea typeface="+mn-ea"/>
                <a:cs typeface="HG丸ｺﾞｼｯｸM-PRO"/>
              </a:rPr>
              <a:t>・市販食品の安全性に関する試験・検査</a:t>
            </a:r>
            <a:endParaRPr lang="en-US" altLang="ja-JP" dirty="0">
              <a:latin typeface="+mn-ea"/>
              <a:ea typeface="+mn-ea"/>
              <a:cs typeface="HG丸ｺﾞｼｯｸM-PRO"/>
            </a:endParaRPr>
          </a:p>
          <a:p>
            <a:pPr marL="304800" indent="-304800"/>
            <a:endParaRPr lang="en-US" altLang="ja-JP" dirty="0">
              <a:latin typeface="+mn-ea"/>
              <a:ea typeface="+mn-ea"/>
              <a:cs typeface="HG丸ｺﾞｼｯｸM-PRO"/>
            </a:endParaRPr>
          </a:p>
          <a:p>
            <a:pPr marL="304800" indent="-304800"/>
            <a:r>
              <a:rPr lang="ja-JP" altLang="en-US" dirty="0">
                <a:latin typeface="+mn-ea"/>
                <a:ea typeface="+mn-ea"/>
                <a:cs typeface="HG丸ｺﾞｼｯｸM-PRO"/>
              </a:rPr>
              <a:t>感染症分野</a:t>
            </a:r>
          </a:p>
          <a:p>
            <a:pPr marL="304800" indent="-304800"/>
            <a:r>
              <a:rPr lang="ja-JP" altLang="en-US" dirty="0">
                <a:latin typeface="+mn-ea"/>
                <a:ea typeface="+mn-ea"/>
                <a:cs typeface="HG丸ｺﾞｼｯｸM-PRO"/>
              </a:rPr>
              <a:t>・各種感染症の確定診断と発生動向調査</a:t>
            </a:r>
          </a:p>
          <a:p>
            <a:pPr marL="304800" indent="-304800"/>
            <a:r>
              <a:rPr lang="ja-JP" altLang="en-US" dirty="0">
                <a:latin typeface="+mn-ea"/>
                <a:ea typeface="+mn-ea"/>
                <a:cs typeface="HG丸ｺﾞｼｯｸM-PRO"/>
              </a:rPr>
              <a:t>・病原体を媒介する節足動物の調査研究</a:t>
            </a:r>
          </a:p>
          <a:p>
            <a:pPr marL="304800" indent="-304800"/>
            <a:r>
              <a:rPr lang="ja-JP" altLang="en-US" dirty="0">
                <a:latin typeface="+mn-ea"/>
                <a:ea typeface="+mn-ea"/>
                <a:cs typeface="HG丸ｺﾞｼｯｸM-PRO"/>
              </a:rPr>
              <a:t>・感染症に関する疫学調査・解析・研究</a:t>
            </a:r>
          </a:p>
        </p:txBody>
      </p:sp>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11</a:t>
            </a:fld>
            <a:endParaRPr lang="ja-JP" altLang="en-US" sz="1200" b="1" dirty="0">
              <a:latin typeface="Arial" charset="0"/>
              <a:ea typeface="Arial" charset="0"/>
              <a:cs typeface="Arial" charset="0"/>
            </a:endParaRPr>
          </a:p>
        </p:txBody>
      </p:sp>
      <p:pic>
        <p:nvPicPr>
          <p:cNvPr id="2" name="図 1"/>
          <p:cNvPicPr>
            <a:picLocks noChangeAspect="1"/>
          </p:cNvPicPr>
          <p:nvPr/>
        </p:nvPicPr>
        <p:blipFill>
          <a:blip r:embed="rId3"/>
          <a:stretch>
            <a:fillRect/>
          </a:stretch>
        </p:blipFill>
        <p:spPr>
          <a:xfrm>
            <a:off x="1231178" y="4566482"/>
            <a:ext cx="2913611" cy="2055714"/>
          </a:xfrm>
          <a:prstGeom prst="rect">
            <a:avLst/>
          </a:prstGeom>
        </p:spPr>
      </p:pic>
      <p:pic>
        <p:nvPicPr>
          <p:cNvPr id="3" name="図 2"/>
          <p:cNvPicPr>
            <a:picLocks noChangeAspect="1"/>
          </p:cNvPicPr>
          <p:nvPr/>
        </p:nvPicPr>
        <p:blipFill>
          <a:blip r:embed="rId4"/>
          <a:stretch>
            <a:fillRect/>
          </a:stretch>
        </p:blipFill>
        <p:spPr>
          <a:xfrm>
            <a:off x="4997421" y="4562110"/>
            <a:ext cx="2746780" cy="2060086"/>
          </a:xfrm>
          <a:prstGeom prst="rect">
            <a:avLst/>
          </a:prstGeom>
        </p:spPr>
      </p:pic>
      <p:sp>
        <p:nvSpPr>
          <p:cNvPr id="9" name="テキスト ボックス 17"/>
          <p:cNvSpPr txBox="1">
            <a:spLocks noChangeArrowheads="1"/>
          </p:cNvSpPr>
          <p:nvPr/>
        </p:nvSpPr>
        <p:spPr bwMode="auto">
          <a:xfrm>
            <a:off x="273050" y="1018652"/>
            <a:ext cx="44378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smtClean="0">
                <a:latin typeface="+mn-ea"/>
                <a:ea typeface="+mn-ea"/>
                <a:cs typeface="HG丸ｺﾞｼｯｸM-PRO"/>
              </a:rPr>
              <a:t>微生物部の主な業務</a:t>
            </a:r>
            <a:endParaRPr lang="ja-JP" altLang="en-US" sz="2800" dirty="0">
              <a:latin typeface="+mn-ea"/>
              <a:ea typeface="+mn-ea"/>
              <a:cs typeface="HG丸ｺﾞｼｯｸM-PRO"/>
            </a:endParaRPr>
          </a:p>
        </p:txBody>
      </p:sp>
      <p:sp>
        <p:nvSpPr>
          <p:cNvPr id="10" name="正方形/長方形 9"/>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1"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smtClean="0">
                <a:solidFill>
                  <a:schemeClr val="bg1"/>
                </a:solidFill>
                <a:latin typeface="+mn-ea"/>
                <a:ea typeface="+mn-ea"/>
                <a:cs typeface="HG丸ｺﾞｼｯｸM-PRO"/>
              </a:rPr>
              <a:t>2.</a:t>
            </a:r>
            <a:r>
              <a:rPr lang="ja-JP" altLang="en-US" sz="2800" dirty="0" smtClean="0">
                <a:solidFill>
                  <a:schemeClr val="bg1"/>
                </a:solidFill>
                <a:latin typeface="+mn-ea"/>
                <a:ea typeface="+mn-ea"/>
                <a:cs typeface="HG丸ｺﾞｼｯｸM-PRO"/>
              </a:rPr>
              <a:t>　業務概要</a:t>
            </a:r>
            <a:endParaRPr lang="ja-JP" altLang="en-US" sz="2800" dirty="0">
              <a:solidFill>
                <a:schemeClr val="bg1"/>
              </a:solidFill>
              <a:latin typeface="+mn-ea"/>
              <a:ea typeface="+mn-ea"/>
              <a:cs typeface="HG丸ｺﾞｼｯｸM-PRO"/>
            </a:endParaRPr>
          </a:p>
        </p:txBody>
      </p:sp>
    </p:spTree>
    <p:extLst>
      <p:ext uri="{BB962C8B-B14F-4D97-AF65-F5344CB8AC3E}">
        <p14:creationId xmlns:p14="http://schemas.microsoft.com/office/powerpoint/2010/main" val="1095528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4"/>
          <p:cNvSpPr txBox="1">
            <a:spLocks noChangeArrowheads="1"/>
          </p:cNvSpPr>
          <p:nvPr/>
        </p:nvSpPr>
        <p:spPr bwMode="auto">
          <a:xfrm>
            <a:off x="500500" y="1682739"/>
            <a:ext cx="8420791"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dirty="0">
                <a:latin typeface="+mn-ea"/>
                <a:ea typeface="+mn-ea"/>
                <a:cs typeface="HG丸ｺﾞｼｯｸM-PRO"/>
              </a:rPr>
              <a:t>食品衛生分野</a:t>
            </a:r>
            <a:endParaRPr lang="en-US" altLang="ja-JP" dirty="0">
              <a:latin typeface="+mn-ea"/>
              <a:ea typeface="+mn-ea"/>
              <a:cs typeface="HG丸ｺﾞｼｯｸM-PRO"/>
            </a:endParaRPr>
          </a:p>
          <a:p>
            <a:pPr marL="304800" indent="-304800"/>
            <a:r>
              <a:rPr lang="ja-JP" altLang="en-US" dirty="0">
                <a:latin typeface="+mn-ea"/>
                <a:ea typeface="+mn-ea"/>
                <a:cs typeface="HG丸ｺﾞｼｯｸM-PRO"/>
              </a:rPr>
              <a:t>・食品添加物、残留農薬、アレルギー物質、遺伝子組換え食品、重金属、カビ毒、汚染物等の検査・研究</a:t>
            </a:r>
            <a:endParaRPr lang="en-US" altLang="ja-JP" dirty="0">
              <a:latin typeface="+mn-ea"/>
              <a:ea typeface="+mn-ea"/>
              <a:cs typeface="HG丸ｺﾞｼｯｸM-PRO"/>
            </a:endParaRPr>
          </a:p>
          <a:p>
            <a:pPr marL="304800" indent="-304800"/>
            <a:r>
              <a:rPr lang="ja-JP" altLang="en-US" dirty="0">
                <a:latin typeface="+mn-ea"/>
                <a:ea typeface="+mn-ea"/>
                <a:cs typeface="HG丸ｺﾞｼｯｸM-PRO"/>
              </a:rPr>
              <a:t>・栄養成分の試験検査</a:t>
            </a:r>
            <a:endParaRPr lang="en-US" altLang="ja-JP" dirty="0">
              <a:latin typeface="+mn-ea"/>
              <a:ea typeface="+mn-ea"/>
              <a:cs typeface="HG丸ｺﾞｼｯｸM-PRO"/>
            </a:endParaRPr>
          </a:p>
          <a:p>
            <a:pPr marL="304800" indent="-304800"/>
            <a:endParaRPr lang="en-US" altLang="ja-JP" dirty="0">
              <a:latin typeface="+mn-ea"/>
              <a:ea typeface="+mn-ea"/>
              <a:cs typeface="HG丸ｺﾞｼｯｸM-PRO"/>
            </a:endParaRPr>
          </a:p>
          <a:p>
            <a:pPr marL="304800" indent="-304800"/>
            <a:r>
              <a:rPr lang="ja-JP" altLang="en-US" dirty="0">
                <a:latin typeface="+mn-ea"/>
                <a:ea typeface="+mn-ea"/>
                <a:cs typeface="HG丸ｺﾞｼｯｸM-PRO"/>
              </a:rPr>
              <a:t>医薬品分野</a:t>
            </a:r>
          </a:p>
          <a:p>
            <a:pPr marL="304800" indent="-304800"/>
            <a:r>
              <a:rPr lang="ja-JP" altLang="en-US" dirty="0">
                <a:latin typeface="+mn-ea"/>
                <a:ea typeface="+mn-ea"/>
                <a:cs typeface="HG丸ｺﾞｼｯｸM-PRO"/>
              </a:rPr>
              <a:t>・医薬品等の品質確保及び健康被害防止に関する検査・研究</a:t>
            </a:r>
            <a:endParaRPr lang="en-US" altLang="ja-JP" dirty="0">
              <a:latin typeface="+mn-ea"/>
              <a:ea typeface="+mn-ea"/>
              <a:cs typeface="HG丸ｺﾞｼｯｸM-PRO"/>
            </a:endParaRPr>
          </a:p>
          <a:p>
            <a:pPr marL="304800" indent="-304800"/>
            <a:r>
              <a:rPr lang="ja-JP" altLang="en-US" dirty="0">
                <a:latin typeface="+mn-ea"/>
                <a:ea typeface="+mn-ea"/>
                <a:cs typeface="HG丸ｺﾞｼｯｸM-PRO"/>
              </a:rPr>
              <a:t>・危険ドラッグに関する試験・研究</a:t>
            </a:r>
            <a:endParaRPr lang="en-US" altLang="ja-JP" dirty="0">
              <a:latin typeface="+mn-ea"/>
              <a:ea typeface="+mn-ea"/>
              <a:cs typeface="HG丸ｺﾞｼｯｸM-PRO"/>
            </a:endParaRPr>
          </a:p>
          <a:p>
            <a:pPr marL="304800" indent="-304800"/>
            <a:endParaRPr lang="en-US" altLang="ja-JP" dirty="0">
              <a:latin typeface="+mn-ea"/>
              <a:ea typeface="+mn-ea"/>
              <a:cs typeface="HG丸ｺﾞｼｯｸM-PRO"/>
            </a:endParaRPr>
          </a:p>
          <a:p>
            <a:pPr marL="304800" indent="-304800"/>
            <a:r>
              <a:rPr lang="ja-JP" altLang="en-US" dirty="0">
                <a:latin typeface="+mn-ea"/>
                <a:ea typeface="+mn-ea"/>
                <a:cs typeface="HG丸ｺﾞｼｯｸM-PRO"/>
              </a:rPr>
              <a:t>生活環境分野</a:t>
            </a:r>
            <a:endParaRPr lang="en-US" altLang="ja-JP" dirty="0">
              <a:latin typeface="+mn-ea"/>
              <a:ea typeface="+mn-ea"/>
              <a:cs typeface="HG丸ｺﾞｼｯｸM-PRO"/>
            </a:endParaRPr>
          </a:p>
          <a:p>
            <a:pPr marL="342000" indent="-342000"/>
            <a:r>
              <a:rPr lang="ja-JP" altLang="en-US" dirty="0">
                <a:latin typeface="+mn-ea"/>
                <a:ea typeface="+mn-ea"/>
                <a:cs typeface="HG丸ｺﾞｼｯｸM-PRO"/>
              </a:rPr>
              <a:t>・</a:t>
            </a:r>
            <a:r>
              <a:rPr lang="ja-JP" altLang="en-US" dirty="0">
                <a:solidFill>
                  <a:srgbClr val="000000"/>
                </a:solidFill>
                <a:latin typeface="+mn-ea"/>
                <a:ea typeface="+mn-ea"/>
                <a:cs typeface="HG丸ｺﾞｼｯｸM-PRO"/>
              </a:rPr>
              <a:t>水道水等の微量有害物質の検査・研究</a:t>
            </a:r>
            <a:endParaRPr lang="en-US" altLang="ja-JP" dirty="0">
              <a:solidFill>
                <a:srgbClr val="000000"/>
              </a:solidFill>
              <a:latin typeface="+mn-ea"/>
              <a:ea typeface="+mn-ea"/>
              <a:cs typeface="HG丸ｺﾞｼｯｸM-PRO"/>
            </a:endParaRPr>
          </a:p>
          <a:p>
            <a:pPr marL="342000" indent="-342000"/>
            <a:r>
              <a:rPr lang="ja-JP" altLang="en-US" dirty="0">
                <a:latin typeface="+mn-ea"/>
                <a:ea typeface="+mn-ea"/>
                <a:cs typeface="HG丸ｺﾞｼｯｸM-PRO"/>
              </a:rPr>
              <a:t>・</a:t>
            </a:r>
            <a:r>
              <a:rPr lang="ja-JP" altLang="en-US" dirty="0">
                <a:solidFill>
                  <a:srgbClr val="000000"/>
                </a:solidFill>
                <a:latin typeface="+mn-ea"/>
                <a:ea typeface="+mn-ea"/>
                <a:cs typeface="HG丸ｺﾞｼｯｸM-PRO"/>
              </a:rPr>
              <a:t>環境中の放射能調査</a:t>
            </a:r>
            <a:endParaRPr lang="en-US" altLang="ja-JP" dirty="0">
              <a:solidFill>
                <a:srgbClr val="000000"/>
              </a:solidFill>
              <a:latin typeface="+mn-ea"/>
              <a:ea typeface="+mn-ea"/>
              <a:cs typeface="HG丸ｺﾞｼｯｸM-PRO"/>
            </a:endParaRPr>
          </a:p>
          <a:p>
            <a:pPr marL="342000" indent="-342000"/>
            <a:r>
              <a:rPr lang="ja-JP" altLang="en-US" dirty="0">
                <a:solidFill>
                  <a:srgbClr val="000000"/>
                </a:solidFill>
                <a:latin typeface="+mn-ea"/>
                <a:ea typeface="+mn-ea"/>
                <a:cs typeface="HG丸ｺﾞｼｯｸM-PRO"/>
              </a:rPr>
              <a:t>・環境微生物の検査、研究</a:t>
            </a:r>
            <a:endParaRPr lang="en-US" altLang="ja-JP" dirty="0">
              <a:solidFill>
                <a:srgbClr val="000000"/>
              </a:solidFill>
              <a:latin typeface="+mn-ea"/>
              <a:ea typeface="+mn-ea"/>
              <a:cs typeface="HG丸ｺﾞｼｯｸM-PRO"/>
            </a:endParaRPr>
          </a:p>
        </p:txBody>
      </p:sp>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12</a:t>
            </a:fld>
            <a:endParaRPr lang="ja-JP" altLang="en-US" sz="1200" b="1" dirty="0">
              <a:latin typeface="Arial" charset="0"/>
              <a:ea typeface="Arial" charset="0"/>
              <a:cs typeface="Arial" charset="0"/>
            </a:endParaRPr>
          </a:p>
        </p:txBody>
      </p:sp>
      <p:pic>
        <p:nvPicPr>
          <p:cNvPr id="5" name="図 4"/>
          <p:cNvPicPr>
            <a:picLocks noChangeAspect="1"/>
          </p:cNvPicPr>
          <p:nvPr/>
        </p:nvPicPr>
        <p:blipFill>
          <a:blip r:embed="rId3"/>
          <a:stretch>
            <a:fillRect/>
          </a:stretch>
        </p:blipFill>
        <p:spPr>
          <a:xfrm>
            <a:off x="6120586" y="2518380"/>
            <a:ext cx="2578100" cy="1270000"/>
          </a:xfrm>
          <a:prstGeom prst="rect">
            <a:avLst/>
          </a:prstGeom>
        </p:spPr>
      </p:pic>
      <p:pic>
        <p:nvPicPr>
          <p:cNvPr id="6" name="図 5"/>
          <p:cNvPicPr>
            <a:picLocks noChangeAspect="1"/>
          </p:cNvPicPr>
          <p:nvPr/>
        </p:nvPicPr>
        <p:blipFill>
          <a:blip r:embed="rId4"/>
          <a:stretch>
            <a:fillRect/>
          </a:stretch>
        </p:blipFill>
        <p:spPr>
          <a:xfrm>
            <a:off x="5976851" y="4493813"/>
            <a:ext cx="2721835" cy="1793937"/>
          </a:xfrm>
          <a:prstGeom prst="rect">
            <a:avLst/>
          </a:prstGeom>
        </p:spPr>
      </p:pic>
      <p:sp>
        <p:nvSpPr>
          <p:cNvPr id="11" name="テキスト ボックス 17"/>
          <p:cNvSpPr txBox="1">
            <a:spLocks noChangeArrowheads="1"/>
          </p:cNvSpPr>
          <p:nvPr/>
        </p:nvSpPr>
        <p:spPr bwMode="auto">
          <a:xfrm>
            <a:off x="273050" y="1018652"/>
            <a:ext cx="44378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smtClean="0">
                <a:latin typeface="+mn-ea"/>
                <a:ea typeface="+mn-ea"/>
                <a:cs typeface="HG丸ｺﾞｼｯｸM-PRO"/>
              </a:rPr>
              <a:t>衛生化学部の主な業務</a:t>
            </a:r>
            <a:endParaRPr lang="ja-JP" altLang="en-US" sz="2800" dirty="0">
              <a:latin typeface="+mn-ea"/>
              <a:ea typeface="+mn-ea"/>
              <a:cs typeface="HG丸ｺﾞｼｯｸM-PRO"/>
            </a:endParaRP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5"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smtClean="0">
                <a:solidFill>
                  <a:schemeClr val="bg1"/>
                </a:solidFill>
                <a:latin typeface="+mn-ea"/>
                <a:ea typeface="+mn-ea"/>
                <a:cs typeface="HG丸ｺﾞｼｯｸM-PRO"/>
              </a:rPr>
              <a:t>2.</a:t>
            </a:r>
            <a:r>
              <a:rPr lang="ja-JP" altLang="en-US" sz="2800" dirty="0" smtClean="0">
                <a:solidFill>
                  <a:schemeClr val="bg1"/>
                </a:solidFill>
                <a:latin typeface="+mn-ea"/>
                <a:ea typeface="+mn-ea"/>
                <a:cs typeface="HG丸ｺﾞｼｯｸM-PRO"/>
              </a:rPr>
              <a:t>　業務概要</a:t>
            </a:r>
            <a:endParaRPr lang="ja-JP" altLang="en-US" sz="2800" dirty="0">
              <a:solidFill>
                <a:schemeClr val="bg1"/>
              </a:solidFill>
              <a:latin typeface="+mn-ea"/>
              <a:ea typeface="+mn-ea"/>
              <a:cs typeface="HG丸ｺﾞｼｯｸM-PRO"/>
            </a:endParaRPr>
          </a:p>
        </p:txBody>
      </p:sp>
    </p:spTree>
    <p:extLst>
      <p:ext uri="{BB962C8B-B14F-4D97-AF65-F5344CB8AC3E}">
        <p14:creationId xmlns:p14="http://schemas.microsoft.com/office/powerpoint/2010/main" val="605958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13</a:t>
            </a:fld>
            <a:endParaRPr lang="ja-JP" altLang="en-US" sz="1200" b="1">
              <a:latin typeface="Arial" charset="0"/>
              <a:ea typeface="Arial" charset="0"/>
              <a:cs typeface="Arial" charset="0"/>
            </a:endParaRPr>
          </a:p>
        </p:txBody>
      </p:sp>
      <p:sp>
        <p:nvSpPr>
          <p:cNvPr id="3" name="正方形/長方形 2"/>
          <p:cNvSpPr/>
          <p:nvPr/>
        </p:nvSpPr>
        <p:spPr>
          <a:xfrm>
            <a:off x="517523" y="905654"/>
            <a:ext cx="8004811" cy="254106"/>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lgn="l">
              <a:spcAft>
                <a:spcPts val="0"/>
              </a:spcAft>
            </a:pPr>
            <a:r>
              <a:rPr lang="ja-JP" sz="1400" b="1" kern="100" dirty="0">
                <a:solidFill>
                  <a:srgbClr val="000000"/>
                </a:solidFill>
                <a:effectLst/>
                <a:ea typeface="ＭＳ Ｐゴシック" charset="-128"/>
                <a:cs typeface="Times New Roman" charset="0"/>
              </a:rPr>
              <a:t>第１　住民に対して提供するサービスその他の業務の質の向上に関する目標を達成するためとるべき措置</a:t>
            </a:r>
            <a:endParaRPr lang="ja-JP" sz="1400" kern="100" dirty="0">
              <a:effectLst/>
              <a:ea typeface="ＭＳ 明朝" charset="-128"/>
              <a:cs typeface="Times New Roman" charset="0"/>
            </a:endParaRPr>
          </a:p>
        </p:txBody>
      </p:sp>
      <p:sp>
        <p:nvSpPr>
          <p:cNvPr id="5" name="テキスト ボックス 4"/>
          <p:cNvSpPr txBox="1"/>
          <p:nvPr/>
        </p:nvSpPr>
        <p:spPr>
          <a:xfrm>
            <a:off x="517522" y="1329461"/>
            <a:ext cx="8210841" cy="5003934"/>
          </a:xfrm>
          <a:prstGeom prst="rect">
            <a:avLst/>
          </a:prstGeom>
          <a:noFill/>
        </p:spPr>
        <p:txBody>
          <a:bodyPr wrap="square" rtlCol="0">
            <a:spAutoFit/>
          </a:bodyPr>
          <a:lstStyle/>
          <a:p>
            <a:pPr>
              <a:spcAft>
                <a:spcPts val="500"/>
              </a:spcAft>
            </a:pPr>
            <a:r>
              <a:rPr lang="ja-JP" altLang="en-US" dirty="0">
                <a:latin typeface="+mn-ea"/>
                <a:ea typeface="+mn-ea"/>
              </a:rPr>
              <a:t>１．行政及び住民に対して果たすべき役割の維持と強化</a:t>
            </a:r>
          </a:p>
          <a:p>
            <a:pPr>
              <a:spcAft>
                <a:spcPts val="600"/>
              </a:spcAft>
            </a:pPr>
            <a:r>
              <a:rPr lang="en-US" altLang="ja-JP" dirty="0">
                <a:latin typeface="+mn-ea"/>
                <a:ea typeface="+mn-ea"/>
              </a:rPr>
              <a:t>(1) </a:t>
            </a:r>
            <a:r>
              <a:rPr lang="ja-JP" altLang="en-US" dirty="0">
                <a:latin typeface="+mn-ea"/>
                <a:ea typeface="+mn-ea"/>
              </a:rPr>
              <a:t>健康危機事象発生時等における研究所の果たすべき役割</a:t>
            </a:r>
            <a:endParaRPr lang="en-US" altLang="ja-JP" dirty="0">
              <a:latin typeface="+mn-ea"/>
              <a:ea typeface="+mn-ea"/>
            </a:endParaRPr>
          </a:p>
          <a:p>
            <a:pPr marL="360000">
              <a:spcAft>
                <a:spcPts val="600"/>
              </a:spcAft>
            </a:pPr>
            <a:r>
              <a:rPr lang="ja-JP" altLang="en-US" dirty="0">
                <a:latin typeface="+mn-ea"/>
                <a:ea typeface="+mn-ea"/>
              </a:rPr>
              <a:t>健康危機管理課を設置し、健康危機事象発生時の連携に関する協定書を府、市及び府内中核市と締結</a:t>
            </a:r>
          </a:p>
          <a:p>
            <a:pPr>
              <a:spcAft>
                <a:spcPts val="600"/>
              </a:spcAft>
            </a:pPr>
            <a:r>
              <a:rPr lang="en-US" altLang="ja-JP" dirty="0">
                <a:latin typeface="+mn-ea"/>
                <a:ea typeface="+mn-ea"/>
              </a:rPr>
              <a:t>(2) </a:t>
            </a:r>
            <a:r>
              <a:rPr lang="ja-JP" altLang="en-US" dirty="0">
                <a:latin typeface="+mn-ea"/>
                <a:ea typeface="+mn-ea"/>
              </a:rPr>
              <a:t>平常時における健康危機事象発生時への備え</a:t>
            </a:r>
            <a:endParaRPr lang="en-US" altLang="ja-JP" dirty="0">
              <a:latin typeface="+mn-ea"/>
              <a:ea typeface="+mn-ea"/>
            </a:endParaRPr>
          </a:p>
          <a:p>
            <a:pPr marL="360000">
              <a:spcAft>
                <a:spcPts val="600"/>
              </a:spcAft>
            </a:pPr>
            <a:r>
              <a:rPr lang="ja-JP" altLang="en-US" dirty="0">
                <a:latin typeface="+mn-ea"/>
                <a:ea typeface="+mn-ea"/>
              </a:rPr>
              <a:t>健康危機事象模擬訓練を実施</a:t>
            </a:r>
            <a:endParaRPr lang="en-US" altLang="ja-JP" dirty="0">
              <a:latin typeface="+mn-ea"/>
              <a:ea typeface="+mn-ea"/>
            </a:endParaRPr>
          </a:p>
          <a:p>
            <a:pPr marL="360000">
              <a:spcAft>
                <a:spcPts val="600"/>
              </a:spcAft>
            </a:pPr>
            <a:r>
              <a:rPr lang="ja-JP" altLang="en-US" dirty="0" smtClean="0">
                <a:latin typeface="+mn-ea"/>
                <a:ea typeface="+mn-ea"/>
              </a:rPr>
              <a:t>健康</a:t>
            </a:r>
            <a:r>
              <a:rPr lang="ja-JP" altLang="en-US" dirty="0">
                <a:latin typeface="+mn-ea"/>
                <a:ea typeface="+mn-ea"/>
              </a:rPr>
              <a:t>危機管理マニュアルの整備と過去の危機管理事例を収集</a:t>
            </a:r>
            <a:r>
              <a:rPr lang="ja-JP" altLang="en-US" dirty="0">
                <a:latin typeface="+mn-ea"/>
              </a:rPr>
              <a:t>（予定）</a:t>
            </a:r>
            <a:endParaRPr lang="ja-JP" altLang="en-US" dirty="0">
              <a:latin typeface="+mn-ea"/>
              <a:ea typeface="+mn-ea"/>
            </a:endParaRPr>
          </a:p>
          <a:p>
            <a:pPr>
              <a:spcAft>
                <a:spcPts val="600"/>
              </a:spcAft>
            </a:pPr>
            <a:r>
              <a:rPr lang="en-US" altLang="ja-JP" dirty="0">
                <a:latin typeface="+mn-ea"/>
                <a:ea typeface="+mn-ea"/>
              </a:rPr>
              <a:t>(3) </a:t>
            </a:r>
            <a:r>
              <a:rPr lang="ja-JP" altLang="en-US" dirty="0">
                <a:latin typeface="+mn-ea"/>
                <a:ea typeface="+mn-ea"/>
              </a:rPr>
              <a:t>試験検査機能の充実</a:t>
            </a:r>
          </a:p>
          <a:p>
            <a:pPr>
              <a:spcAft>
                <a:spcPts val="600"/>
              </a:spcAft>
            </a:pPr>
            <a:r>
              <a:rPr lang="ja-JP" altLang="en-US" dirty="0">
                <a:latin typeface="+mn-ea"/>
                <a:ea typeface="+mn-ea"/>
              </a:rPr>
              <a:t>　①　迅速かつ正確な検査の実施</a:t>
            </a:r>
            <a:endParaRPr lang="en-US" altLang="ja-JP" dirty="0">
              <a:latin typeface="+mn-ea"/>
              <a:ea typeface="+mn-ea"/>
            </a:endParaRPr>
          </a:p>
          <a:p>
            <a:pPr marL="360000">
              <a:spcAft>
                <a:spcPts val="600"/>
              </a:spcAft>
            </a:pPr>
            <a:r>
              <a:rPr lang="ja-JP" altLang="en-US" dirty="0">
                <a:latin typeface="+mn-ea"/>
                <a:ea typeface="+mn-ea"/>
              </a:rPr>
              <a:t>行政依頼検査に最新知見による検査を導入、微生物と食品化学分野での業務単位グループ制の導入、収去検査の処理日数を集計し標準処理期間</a:t>
            </a:r>
            <a:r>
              <a:rPr lang="ja-JP" altLang="en-US" dirty="0" err="1" smtClean="0">
                <a:latin typeface="+mn-ea"/>
                <a:ea typeface="+mn-ea"/>
              </a:rPr>
              <a:t>を算</a:t>
            </a:r>
            <a:r>
              <a:rPr lang="ja-JP" altLang="en-US" dirty="0" smtClean="0">
                <a:latin typeface="+mn-ea"/>
                <a:ea typeface="+mn-ea"/>
              </a:rPr>
              <a:t>出</a:t>
            </a:r>
            <a:endParaRPr lang="ja-JP" altLang="en-US" dirty="0">
              <a:latin typeface="+mn-ea"/>
              <a:ea typeface="+mn-ea"/>
            </a:endParaRPr>
          </a:p>
          <a:p>
            <a:pPr>
              <a:spcAft>
                <a:spcPts val="600"/>
              </a:spcAft>
            </a:pPr>
            <a:r>
              <a:rPr lang="ja-JP" altLang="en-US" dirty="0">
                <a:latin typeface="+mn-ea"/>
                <a:ea typeface="+mn-ea"/>
              </a:rPr>
              <a:t>　②　信頼性確保・保証業務の実施</a:t>
            </a:r>
            <a:endParaRPr lang="en-US" altLang="ja-JP" dirty="0">
              <a:latin typeface="+mn-ea"/>
              <a:ea typeface="+mn-ea"/>
            </a:endParaRPr>
          </a:p>
          <a:p>
            <a:pPr marL="360000">
              <a:spcAft>
                <a:spcPts val="600"/>
              </a:spcAft>
            </a:pPr>
            <a:r>
              <a:rPr lang="ja-JP" altLang="en-US" dirty="0">
                <a:latin typeface="+mn-ea"/>
                <a:ea typeface="+mn-ea"/>
              </a:rPr>
              <a:t>精度管理室を設置し専任研究員を配置、各検査部門での内部監査（</a:t>
            </a:r>
            <a:r>
              <a:rPr lang="en-US" altLang="ja-JP" dirty="0">
                <a:latin typeface="+mn-ea"/>
                <a:ea typeface="+mn-ea"/>
              </a:rPr>
              <a:t>9</a:t>
            </a:r>
            <a:r>
              <a:rPr lang="ja-JP" altLang="en-US" dirty="0">
                <a:latin typeface="+mn-ea"/>
                <a:ea typeface="+mn-ea"/>
              </a:rPr>
              <a:t>部門</a:t>
            </a:r>
            <a:r>
              <a:rPr lang="en-US" altLang="ja-JP" dirty="0">
                <a:latin typeface="+mn-ea"/>
                <a:ea typeface="+mn-ea"/>
              </a:rPr>
              <a:t>11</a:t>
            </a:r>
            <a:r>
              <a:rPr lang="ja-JP" altLang="en-US" dirty="0">
                <a:latin typeface="+mn-ea"/>
                <a:ea typeface="+mn-ea"/>
              </a:rPr>
              <a:t>回予定）と外部精度管理試験（</a:t>
            </a:r>
            <a:r>
              <a:rPr lang="en-US" altLang="ja-JP" dirty="0">
                <a:latin typeface="+mn-ea"/>
                <a:ea typeface="+mn-ea"/>
              </a:rPr>
              <a:t>26</a:t>
            </a:r>
            <a:r>
              <a:rPr lang="ja-JP" altLang="en-US" dirty="0">
                <a:latin typeface="+mn-ea"/>
                <a:ea typeface="+mn-ea"/>
              </a:rPr>
              <a:t>件）を実施、医薬品等の公的認定試験検査機関と水道水質検査及び特定保健用食品の登録検査機関の認定を取得 </a:t>
            </a:r>
          </a:p>
        </p:txBody>
      </p:sp>
      <p:sp>
        <p:nvSpPr>
          <p:cNvPr id="8" name="正方形/長方形 7"/>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9"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smtClean="0">
                <a:solidFill>
                  <a:schemeClr val="bg1"/>
                </a:solidFill>
                <a:latin typeface="+mn-ea"/>
                <a:ea typeface="+mn-ea"/>
                <a:cs typeface="HG丸ｺﾞｼｯｸM-PRO"/>
              </a:rPr>
              <a:t>3.</a:t>
            </a:r>
            <a:r>
              <a:rPr lang="ja-JP" altLang="en-US" sz="2800" dirty="0" smtClean="0">
                <a:solidFill>
                  <a:schemeClr val="bg1"/>
                </a:solidFill>
                <a:latin typeface="+mn-ea"/>
                <a:ea typeface="+mn-ea"/>
                <a:cs typeface="HG丸ｺﾞｼｯｸM-PRO"/>
              </a:rPr>
              <a:t>　進捗状況概要</a:t>
            </a:r>
            <a:endParaRPr lang="ja-JP" altLang="en-US" sz="2800" dirty="0">
              <a:solidFill>
                <a:schemeClr val="bg1"/>
              </a:solidFill>
              <a:latin typeface="+mn-ea"/>
              <a:ea typeface="+mn-ea"/>
              <a:cs typeface="HG丸ｺﾞｼｯｸM-PRO"/>
            </a:endParaRPr>
          </a:p>
        </p:txBody>
      </p:sp>
    </p:spTree>
    <p:extLst>
      <p:ext uri="{BB962C8B-B14F-4D97-AF65-F5344CB8AC3E}">
        <p14:creationId xmlns:p14="http://schemas.microsoft.com/office/powerpoint/2010/main" val="1960264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14</a:t>
            </a:fld>
            <a:endParaRPr lang="ja-JP" altLang="en-US" sz="1200" b="1">
              <a:latin typeface="Arial" charset="0"/>
              <a:ea typeface="Arial" charset="0"/>
              <a:cs typeface="Arial" charset="0"/>
            </a:endParaRPr>
          </a:p>
        </p:txBody>
      </p:sp>
      <p:sp>
        <p:nvSpPr>
          <p:cNvPr id="6" name="テキスト ボックス 5"/>
          <p:cNvSpPr txBox="1"/>
          <p:nvPr/>
        </p:nvSpPr>
        <p:spPr>
          <a:xfrm>
            <a:off x="517522" y="1329461"/>
            <a:ext cx="8119401" cy="4308872"/>
          </a:xfrm>
          <a:prstGeom prst="rect">
            <a:avLst/>
          </a:prstGeom>
          <a:noFill/>
        </p:spPr>
        <p:txBody>
          <a:bodyPr wrap="square" rtlCol="0">
            <a:spAutoFit/>
          </a:bodyPr>
          <a:lstStyle/>
          <a:p>
            <a:pPr>
              <a:spcAft>
                <a:spcPts val="600"/>
              </a:spcAft>
            </a:pPr>
            <a:r>
              <a:rPr lang="ja-JP" altLang="en-US" dirty="0" smtClean="0">
                <a:latin typeface="+mn-ea"/>
                <a:ea typeface="+mn-ea"/>
              </a:rPr>
              <a:t>１．行政及び住民に対して果たすべき役割の維持と強化</a:t>
            </a:r>
          </a:p>
          <a:p>
            <a:pPr>
              <a:spcAft>
                <a:spcPts val="600"/>
              </a:spcAft>
            </a:pPr>
            <a:r>
              <a:rPr lang="en-US" dirty="0" smtClean="0">
                <a:latin typeface="+mn-ea"/>
                <a:ea typeface="+mn-ea"/>
              </a:rPr>
              <a:t>(4) </a:t>
            </a:r>
            <a:r>
              <a:rPr lang="ja-JP" altLang="en-US" dirty="0" smtClean="0">
                <a:latin typeface="+mn-ea"/>
                <a:ea typeface="+mn-ea"/>
              </a:rPr>
              <a:t>調査研究機能の充実</a:t>
            </a:r>
          </a:p>
          <a:p>
            <a:pPr>
              <a:spcAft>
                <a:spcPts val="600"/>
              </a:spcAft>
            </a:pPr>
            <a:r>
              <a:rPr lang="ja-JP" altLang="en-US" dirty="0" smtClean="0">
                <a:latin typeface="+mn-ea"/>
                <a:ea typeface="+mn-ea"/>
              </a:rPr>
              <a:t>　</a:t>
            </a:r>
            <a:r>
              <a:rPr lang="en-US" altLang="ja-JP" dirty="0" smtClean="0">
                <a:latin typeface="+mn-ea"/>
                <a:ea typeface="+mn-ea"/>
              </a:rPr>
              <a:t>①</a:t>
            </a:r>
            <a:r>
              <a:rPr lang="ja-JP" altLang="en-US" dirty="0" smtClean="0">
                <a:latin typeface="+mn-ea"/>
                <a:ea typeface="+mn-ea"/>
              </a:rPr>
              <a:t>　調査研究課題の設定</a:t>
            </a:r>
            <a:endParaRPr lang="en-US" altLang="ja-JP" dirty="0" smtClean="0">
              <a:latin typeface="+mn-ea"/>
              <a:ea typeface="+mn-ea"/>
            </a:endParaRPr>
          </a:p>
          <a:p>
            <a:pPr marL="360000">
              <a:spcAft>
                <a:spcPts val="600"/>
              </a:spcAft>
            </a:pPr>
            <a:r>
              <a:rPr lang="ja-JP" altLang="en-US" dirty="0" smtClean="0">
                <a:latin typeface="+mn-ea"/>
                <a:ea typeface="+mn-ea"/>
              </a:rPr>
              <a:t>社会的ニーズを鑑みて調査研究課題を設定</a:t>
            </a:r>
            <a:endParaRPr lang="ja-JP" altLang="en-US" strike="sngStrike" dirty="0" smtClean="0">
              <a:latin typeface="+mn-ea"/>
              <a:ea typeface="+mn-ea"/>
            </a:endParaRPr>
          </a:p>
          <a:p>
            <a:pPr>
              <a:spcAft>
                <a:spcPts val="600"/>
              </a:spcAft>
            </a:pPr>
            <a:r>
              <a:rPr lang="ja-JP" altLang="en-US" dirty="0" smtClean="0">
                <a:latin typeface="+mn-ea"/>
                <a:ea typeface="+mn-ea"/>
              </a:rPr>
              <a:t>　</a:t>
            </a:r>
            <a:r>
              <a:rPr lang="en-US" altLang="ja-JP" dirty="0" smtClean="0">
                <a:latin typeface="+mn-ea"/>
                <a:ea typeface="+mn-ea"/>
              </a:rPr>
              <a:t>②</a:t>
            </a:r>
            <a:r>
              <a:rPr lang="ja-JP" altLang="en-US" dirty="0" smtClean="0">
                <a:latin typeface="+mn-ea"/>
                <a:ea typeface="+mn-ea"/>
              </a:rPr>
              <a:t>　調査研究の推進</a:t>
            </a:r>
            <a:endParaRPr lang="en-US" altLang="ja-JP" dirty="0" smtClean="0">
              <a:latin typeface="+mn-ea"/>
              <a:ea typeface="+mn-ea"/>
            </a:endParaRPr>
          </a:p>
          <a:p>
            <a:pPr marL="360000">
              <a:spcAft>
                <a:spcPts val="600"/>
              </a:spcAft>
            </a:pPr>
            <a:r>
              <a:rPr lang="ja-JP" altLang="en-US" dirty="0" smtClean="0">
                <a:latin typeface="+mn-ea"/>
                <a:ea typeface="+mn-ea"/>
              </a:rPr>
              <a:t>設定した研究課題を実施し、府市の関係部署、府下自治体、民間医療機関、国機関などに成果を還元した。また、行政依頼の未知健康危機物質の分析（危険ドラッグ）を実施、国からの受託事業を実施（感染症流行予測調査、ジェネリック医薬品品質検査、環境放射能水準調査）</a:t>
            </a:r>
          </a:p>
          <a:p>
            <a:pPr marL="360000">
              <a:spcAft>
                <a:spcPts val="600"/>
              </a:spcAft>
            </a:pPr>
            <a:r>
              <a:rPr lang="ja-JP" altLang="en-US" dirty="0" smtClean="0">
                <a:latin typeface="+mn-ea"/>
                <a:ea typeface="+mn-ea"/>
              </a:rPr>
              <a:t>研究管理等を担う研究企画課を設置、所内審査により重点研究課題を選定、大阪大学微生物病研究所と研究実施等の連携協力協定を締結（予定）</a:t>
            </a:r>
          </a:p>
          <a:p>
            <a:pPr marL="360000">
              <a:spcAft>
                <a:spcPts val="600"/>
              </a:spcAft>
            </a:pPr>
            <a:r>
              <a:rPr lang="ja-JP" altLang="en-US" dirty="0" smtClean="0">
                <a:latin typeface="+mn-ea"/>
                <a:ea typeface="+mn-ea"/>
              </a:rPr>
              <a:t>学会等参加による最新知見の収集と論文等による成果の発表</a:t>
            </a:r>
          </a:p>
          <a:p>
            <a:pPr marL="360000">
              <a:spcAft>
                <a:spcPts val="600"/>
              </a:spcAft>
            </a:pPr>
            <a:r>
              <a:rPr lang="en-US" altLang="ja-JP" dirty="0" smtClean="0">
                <a:latin typeface="+mn-ea"/>
                <a:ea typeface="+mn-ea"/>
              </a:rPr>
              <a:t>○ </a:t>
            </a:r>
            <a:r>
              <a:rPr lang="ja-JP" altLang="en-US" dirty="0" smtClean="0">
                <a:latin typeface="+mn-ea"/>
                <a:ea typeface="+mn-ea"/>
              </a:rPr>
              <a:t>論文、著書等による成果発表件数</a:t>
            </a:r>
          </a:p>
        </p:txBody>
      </p:sp>
      <p:sp>
        <p:nvSpPr>
          <p:cNvPr id="7" name="正方形/長方形 6"/>
          <p:cNvSpPr/>
          <p:nvPr/>
        </p:nvSpPr>
        <p:spPr>
          <a:xfrm>
            <a:off x="517523" y="905654"/>
            <a:ext cx="8004811" cy="254106"/>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lgn="l">
              <a:spcAft>
                <a:spcPts val="0"/>
              </a:spcAft>
            </a:pPr>
            <a:r>
              <a:rPr lang="ja-JP" sz="1400" b="1" kern="100" dirty="0">
                <a:solidFill>
                  <a:srgbClr val="000000"/>
                </a:solidFill>
                <a:effectLst/>
                <a:ea typeface="ＭＳ Ｐゴシック" charset="-128"/>
                <a:cs typeface="Times New Roman" charset="0"/>
              </a:rPr>
              <a:t>第１　住民に対して提供するサービスその他の業務の質の向上に関する目標を達成するためとるべき措置</a:t>
            </a:r>
            <a:endParaRPr lang="ja-JP" sz="1400" kern="100" dirty="0">
              <a:effectLst/>
              <a:ea typeface="ＭＳ 明朝" charset="-128"/>
              <a:cs typeface="Times New Roman" charset="0"/>
            </a:endParaRPr>
          </a:p>
        </p:txBody>
      </p:sp>
      <p:graphicFrame>
        <p:nvGraphicFramePr>
          <p:cNvPr id="10" name="表 9"/>
          <p:cNvGraphicFramePr>
            <a:graphicFrameLocks noGrp="1"/>
          </p:cNvGraphicFramePr>
          <p:nvPr>
            <p:extLst>
              <p:ext uri="{D42A27DB-BD31-4B8C-83A1-F6EECF244321}">
                <p14:modId xmlns:p14="http://schemas.microsoft.com/office/powerpoint/2010/main" val="1777815154"/>
              </p:ext>
            </p:extLst>
          </p:nvPr>
        </p:nvGraphicFramePr>
        <p:xfrm>
          <a:off x="1868398" y="5716308"/>
          <a:ext cx="6083410" cy="1044000"/>
        </p:xfrm>
        <a:graphic>
          <a:graphicData uri="http://schemas.openxmlformats.org/drawingml/2006/table">
            <a:tbl>
              <a:tblPr firstRow="1" firstCol="1" bandRow="1">
                <a:tableStyleId>{5C22544A-7EE6-4342-B048-85BDC9FD1C3A}</a:tableStyleId>
              </a:tblPr>
              <a:tblGrid>
                <a:gridCol w="1452810"/>
                <a:gridCol w="1452810"/>
                <a:gridCol w="647845"/>
                <a:gridCol w="2529945"/>
              </a:tblGrid>
              <a:tr h="342587">
                <a:tc gridSpan="2">
                  <a:txBody>
                    <a:bodyPr/>
                    <a:lstStyle/>
                    <a:p>
                      <a:pPr algn="ctr">
                        <a:spcAft>
                          <a:spcPts val="0"/>
                        </a:spcAft>
                      </a:pPr>
                      <a:r>
                        <a:rPr lang="ja-JP" sz="1800" b="1" kern="100" dirty="0">
                          <a:solidFill>
                            <a:schemeClr val="tx1"/>
                          </a:solidFill>
                          <a:effectLst/>
                        </a:rPr>
                        <a:t>数値目標</a:t>
                      </a:r>
                      <a:endParaRPr lang="ja-JP" sz="1800" b="1" kern="100" dirty="0">
                        <a:solidFill>
                          <a:schemeClr val="tx1"/>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kumimoji="1" lang="ja-JP" altLang="en-US"/>
                    </a:p>
                  </a:txBody>
                  <a:tcPr/>
                </a:tc>
                <a:tc rowSpan="3">
                  <a:txBody>
                    <a:bodyPr/>
                    <a:lstStyle/>
                    <a:p>
                      <a:pPr algn="l">
                        <a:spcAft>
                          <a:spcPts val="0"/>
                        </a:spcAft>
                      </a:pPr>
                      <a:r>
                        <a:rPr lang="en-US" sz="1800" b="0" kern="100" dirty="0">
                          <a:solidFill>
                            <a:schemeClr val="tx1"/>
                          </a:solidFill>
                          <a:effectLst/>
                        </a:rPr>
                        <a:t> </a:t>
                      </a:r>
                      <a:endParaRPr lang="ja-JP" sz="1800" b="0" kern="100" dirty="0">
                        <a:solidFill>
                          <a:schemeClr val="tx1"/>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00000"/>
                        </a:lnSpc>
                        <a:spcAft>
                          <a:spcPts val="0"/>
                        </a:spcAft>
                      </a:pPr>
                      <a:r>
                        <a:rPr lang="en-US" sz="1800" b="1" kern="100" dirty="0">
                          <a:solidFill>
                            <a:schemeClr val="tx1"/>
                          </a:solidFill>
                          <a:effectLst/>
                        </a:rPr>
                        <a:t>H29</a:t>
                      </a:r>
                      <a:r>
                        <a:rPr lang="ja-JP" sz="1800" b="1" kern="100" dirty="0">
                          <a:solidFill>
                            <a:schemeClr val="tx1"/>
                          </a:solidFill>
                          <a:effectLst/>
                        </a:rPr>
                        <a:t>年度</a:t>
                      </a:r>
                      <a:r>
                        <a:rPr lang="ja-JP" altLang="en-US" sz="1800" b="1" kern="100" dirty="0">
                          <a:solidFill>
                            <a:schemeClr val="tx1"/>
                          </a:solidFill>
                          <a:effectLst/>
                        </a:rPr>
                        <a:t>（</a:t>
                      </a:r>
                      <a:r>
                        <a:rPr lang="en-US" altLang="ja-JP" sz="1800" b="1" kern="100" dirty="0">
                          <a:solidFill>
                            <a:schemeClr val="tx1"/>
                          </a:solidFill>
                          <a:effectLst/>
                        </a:rPr>
                        <a:t>12</a:t>
                      </a:r>
                      <a:r>
                        <a:rPr lang="ja-JP" altLang="en-US" sz="1800" b="1" kern="100" dirty="0">
                          <a:solidFill>
                            <a:schemeClr val="tx1"/>
                          </a:solidFill>
                          <a:effectLst/>
                        </a:rPr>
                        <a:t>月末時点）</a:t>
                      </a:r>
                      <a:endParaRPr lang="ja-JP" sz="1800" b="1" kern="100" dirty="0">
                        <a:solidFill>
                          <a:schemeClr val="tx1"/>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43475">
                <a:tc>
                  <a:txBody>
                    <a:bodyPr/>
                    <a:lstStyle/>
                    <a:p>
                      <a:pPr algn="ctr">
                        <a:spcAft>
                          <a:spcPts val="0"/>
                        </a:spcAft>
                      </a:pPr>
                      <a:r>
                        <a:rPr lang="en-US" sz="1800" b="0" kern="100" dirty="0">
                          <a:solidFill>
                            <a:schemeClr val="tx1"/>
                          </a:solidFill>
                          <a:effectLst/>
                        </a:rPr>
                        <a:t>5</a:t>
                      </a:r>
                      <a:r>
                        <a:rPr lang="ja-JP" sz="1800" b="0" kern="100" dirty="0">
                          <a:solidFill>
                            <a:schemeClr val="tx1"/>
                          </a:solidFill>
                          <a:effectLst/>
                        </a:rPr>
                        <a:t>か年</a:t>
                      </a:r>
                      <a:endParaRPr lang="ja-JP" sz="1800" b="0" kern="100" dirty="0">
                        <a:solidFill>
                          <a:schemeClr val="tx1"/>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Aft>
                          <a:spcPts val="0"/>
                        </a:spcAft>
                      </a:pPr>
                      <a:r>
                        <a:rPr lang="ja-JP" sz="1800" b="0" kern="100" dirty="0">
                          <a:solidFill>
                            <a:schemeClr val="tx1"/>
                          </a:solidFill>
                          <a:effectLst/>
                        </a:rPr>
                        <a:t>単年度</a:t>
                      </a:r>
                      <a:endParaRPr lang="ja-JP" sz="1800" b="0" kern="100" dirty="0">
                        <a:solidFill>
                          <a:schemeClr val="tx1"/>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kumimoji="1" lang="ja-JP" altLang="en-US"/>
                    </a:p>
                  </a:txBody>
                  <a:tcPr/>
                </a:tc>
                <a:tc rowSpan="2">
                  <a:txBody>
                    <a:bodyPr/>
                    <a:lstStyle/>
                    <a:p>
                      <a:pPr algn="ctr">
                        <a:spcAft>
                          <a:spcPts val="0"/>
                        </a:spcAft>
                      </a:pPr>
                      <a:r>
                        <a:rPr lang="en-US" sz="1800" b="1" kern="100" dirty="0">
                          <a:solidFill>
                            <a:schemeClr val="tx1"/>
                          </a:solidFill>
                          <a:effectLst/>
                        </a:rPr>
                        <a:t>92</a:t>
                      </a:r>
                      <a:r>
                        <a:rPr lang="ja-JP" sz="1800" b="1" kern="100" dirty="0">
                          <a:solidFill>
                            <a:schemeClr val="tx1"/>
                          </a:solidFill>
                          <a:effectLst/>
                        </a:rPr>
                        <a:t>件</a:t>
                      </a:r>
                      <a:endParaRPr lang="ja-JP" sz="1800" b="1" kern="100" dirty="0">
                        <a:solidFill>
                          <a:schemeClr val="tx1"/>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57938">
                <a:tc>
                  <a:txBody>
                    <a:bodyPr/>
                    <a:lstStyle/>
                    <a:p>
                      <a:pPr algn="ctr">
                        <a:spcAft>
                          <a:spcPts val="0"/>
                        </a:spcAft>
                      </a:pPr>
                      <a:r>
                        <a:rPr lang="en-US" sz="1800" b="0" kern="100" dirty="0">
                          <a:solidFill>
                            <a:schemeClr val="tx1"/>
                          </a:solidFill>
                          <a:effectLst/>
                        </a:rPr>
                        <a:t>380</a:t>
                      </a:r>
                      <a:r>
                        <a:rPr lang="ja-JP" sz="1800" b="0" kern="100" dirty="0">
                          <a:solidFill>
                            <a:schemeClr val="tx1"/>
                          </a:solidFill>
                          <a:effectLst/>
                        </a:rPr>
                        <a:t>件以上</a:t>
                      </a:r>
                      <a:endParaRPr lang="ja-JP" sz="1800" b="0" kern="100" dirty="0">
                        <a:solidFill>
                          <a:schemeClr val="tx1"/>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Aft>
                          <a:spcPts val="0"/>
                        </a:spcAft>
                      </a:pPr>
                      <a:r>
                        <a:rPr lang="en-US" sz="1800" b="1" kern="100" dirty="0">
                          <a:solidFill>
                            <a:schemeClr val="tx1"/>
                          </a:solidFill>
                          <a:effectLst/>
                        </a:rPr>
                        <a:t>76</a:t>
                      </a:r>
                      <a:r>
                        <a:rPr lang="ja-JP" sz="1800" b="1" kern="100" dirty="0">
                          <a:solidFill>
                            <a:schemeClr val="tx1"/>
                          </a:solidFill>
                          <a:effectLst/>
                        </a:rPr>
                        <a:t>件</a:t>
                      </a:r>
                      <a:r>
                        <a:rPr lang="ja-JP" sz="1800" b="0" kern="100" dirty="0">
                          <a:solidFill>
                            <a:schemeClr val="tx1"/>
                          </a:solidFill>
                          <a:effectLst/>
                        </a:rPr>
                        <a:t>以上</a:t>
                      </a:r>
                      <a:endParaRPr lang="ja-JP" sz="1800" b="0" kern="100" dirty="0">
                        <a:solidFill>
                          <a:schemeClr val="tx1"/>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11" name="二等辺三角形 3"/>
          <p:cNvSpPr/>
          <p:nvPr/>
        </p:nvSpPr>
        <p:spPr>
          <a:xfrm rot="5400000">
            <a:off x="4568511" y="6087225"/>
            <a:ext cx="1044000" cy="302167"/>
          </a:xfrm>
          <a:prstGeom prst="triangle">
            <a:avLst/>
          </a:prstGeom>
          <a:solidFill>
            <a:srgbClr val="4A7EB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4"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smtClean="0">
                <a:solidFill>
                  <a:schemeClr val="bg1"/>
                </a:solidFill>
                <a:latin typeface="+mn-ea"/>
                <a:ea typeface="+mn-ea"/>
                <a:cs typeface="HG丸ｺﾞｼｯｸM-PRO"/>
              </a:rPr>
              <a:t>3.</a:t>
            </a:r>
            <a:r>
              <a:rPr lang="ja-JP" altLang="en-US" sz="2800" dirty="0" smtClean="0">
                <a:solidFill>
                  <a:schemeClr val="bg1"/>
                </a:solidFill>
                <a:latin typeface="+mn-ea"/>
                <a:ea typeface="+mn-ea"/>
                <a:cs typeface="HG丸ｺﾞｼｯｸM-PRO"/>
              </a:rPr>
              <a:t>　進捗状況概要</a:t>
            </a:r>
            <a:endParaRPr lang="ja-JP" altLang="en-US" sz="2800" dirty="0">
              <a:solidFill>
                <a:schemeClr val="bg1"/>
              </a:solidFill>
              <a:latin typeface="+mn-ea"/>
              <a:ea typeface="+mn-ea"/>
              <a:cs typeface="HG丸ｺﾞｼｯｸM-PRO"/>
            </a:endParaRPr>
          </a:p>
        </p:txBody>
      </p:sp>
    </p:spTree>
    <p:extLst>
      <p:ext uri="{BB962C8B-B14F-4D97-AF65-F5344CB8AC3E}">
        <p14:creationId xmlns:p14="http://schemas.microsoft.com/office/powerpoint/2010/main" val="1621276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15</a:t>
            </a:fld>
            <a:endParaRPr lang="ja-JP" altLang="en-US" sz="1200" b="1">
              <a:latin typeface="Arial" charset="0"/>
              <a:ea typeface="Arial" charset="0"/>
              <a:cs typeface="Arial" charset="0"/>
            </a:endParaRPr>
          </a:p>
        </p:txBody>
      </p:sp>
      <p:sp>
        <p:nvSpPr>
          <p:cNvPr id="3" name="テキスト ボックス 2"/>
          <p:cNvSpPr txBox="1"/>
          <p:nvPr/>
        </p:nvSpPr>
        <p:spPr>
          <a:xfrm>
            <a:off x="517523" y="1329461"/>
            <a:ext cx="8004810" cy="5447645"/>
          </a:xfrm>
          <a:prstGeom prst="rect">
            <a:avLst/>
          </a:prstGeom>
          <a:noFill/>
        </p:spPr>
        <p:txBody>
          <a:bodyPr wrap="square" rtlCol="0">
            <a:spAutoFit/>
          </a:bodyPr>
          <a:lstStyle/>
          <a:p>
            <a:pPr>
              <a:spcAft>
                <a:spcPts val="600"/>
              </a:spcAft>
            </a:pPr>
            <a:r>
              <a:rPr lang="ja-JP" altLang="en-US" dirty="0" smtClean="0">
                <a:latin typeface="+mn-ea"/>
                <a:ea typeface="+mn-ea"/>
              </a:rPr>
              <a:t>１．行政及び住民に対して果たすべき役割の維持と強化</a:t>
            </a:r>
          </a:p>
          <a:p>
            <a:pPr>
              <a:spcAft>
                <a:spcPts val="600"/>
              </a:spcAft>
            </a:pPr>
            <a:r>
              <a:rPr lang="en-US" dirty="0" smtClean="0">
                <a:latin typeface="+mn-ea"/>
                <a:ea typeface="+mn-ea"/>
              </a:rPr>
              <a:t>(4) </a:t>
            </a:r>
            <a:r>
              <a:rPr lang="ja-JP" altLang="en-US" dirty="0" smtClean="0">
                <a:latin typeface="+mn-ea"/>
                <a:ea typeface="+mn-ea"/>
              </a:rPr>
              <a:t>調査研究機能の充実</a:t>
            </a:r>
          </a:p>
          <a:p>
            <a:pPr>
              <a:spcAft>
                <a:spcPts val="600"/>
              </a:spcAft>
            </a:pPr>
            <a:r>
              <a:rPr lang="ja-JP" altLang="en-US" dirty="0" smtClean="0">
                <a:latin typeface="+mn-ea"/>
                <a:ea typeface="+mn-ea"/>
              </a:rPr>
              <a:t>　</a:t>
            </a:r>
            <a:r>
              <a:rPr lang="en-US" altLang="ja-JP" dirty="0" smtClean="0">
                <a:latin typeface="+mn-ea"/>
                <a:ea typeface="+mn-ea"/>
              </a:rPr>
              <a:t>③</a:t>
            </a:r>
            <a:r>
              <a:rPr lang="ja-JP" altLang="en-US" dirty="0" smtClean="0">
                <a:latin typeface="+mn-ea"/>
                <a:ea typeface="+mn-ea"/>
              </a:rPr>
              <a:t>　共同研究の推進と調査研究資金の確保</a:t>
            </a:r>
            <a:endParaRPr lang="en-US" altLang="ja-JP" dirty="0" smtClean="0">
              <a:latin typeface="+mn-ea"/>
              <a:ea typeface="+mn-ea"/>
            </a:endParaRPr>
          </a:p>
          <a:p>
            <a:pPr marL="360000">
              <a:spcAft>
                <a:spcPts val="600"/>
              </a:spcAft>
            </a:pPr>
            <a:r>
              <a:rPr lang="ja-JP" altLang="en-US" dirty="0" smtClean="0">
                <a:latin typeface="+mn-ea"/>
                <a:ea typeface="+mn-ea"/>
              </a:rPr>
              <a:t>外部資金応募促進の説明会を実施（</a:t>
            </a:r>
            <a:r>
              <a:rPr lang="en-US" altLang="ja-JP" dirty="0" smtClean="0">
                <a:latin typeface="+mn-ea"/>
                <a:ea typeface="+mn-ea"/>
              </a:rPr>
              <a:t>2</a:t>
            </a:r>
            <a:r>
              <a:rPr lang="ja-JP" altLang="en-US" dirty="0" smtClean="0">
                <a:latin typeface="+mn-ea"/>
                <a:ea typeface="+mn-ea"/>
              </a:rPr>
              <a:t>回）</a:t>
            </a:r>
          </a:p>
          <a:p>
            <a:pPr marL="360000">
              <a:spcAft>
                <a:spcPts val="600"/>
              </a:spcAft>
            </a:pPr>
            <a:r>
              <a:rPr lang="en-US" altLang="ja-JP" dirty="0" smtClean="0">
                <a:latin typeface="+mn-ea"/>
                <a:ea typeface="+mn-ea"/>
              </a:rPr>
              <a:t>○ </a:t>
            </a:r>
            <a:r>
              <a:rPr lang="ja-JP" altLang="en-US" dirty="0" smtClean="0">
                <a:latin typeface="+mn-ea"/>
                <a:ea typeface="+mn-ea"/>
              </a:rPr>
              <a:t>競争的外部資金への応募件数</a:t>
            </a:r>
            <a:endParaRPr lang="en-US" altLang="ja-JP" dirty="0" smtClean="0">
              <a:latin typeface="+mn-ea"/>
              <a:ea typeface="+mn-ea"/>
            </a:endParaRPr>
          </a:p>
          <a:p>
            <a:pPr marL="360000">
              <a:spcAft>
                <a:spcPts val="600"/>
              </a:spcAft>
            </a:pPr>
            <a:endParaRPr lang="en-US" altLang="ja-JP" dirty="0" smtClean="0">
              <a:latin typeface="+mn-ea"/>
              <a:ea typeface="+mn-ea"/>
            </a:endParaRPr>
          </a:p>
          <a:p>
            <a:pPr>
              <a:spcAft>
                <a:spcPts val="600"/>
              </a:spcAft>
            </a:pPr>
            <a:endParaRPr lang="en-US" altLang="ja-JP" dirty="0" smtClean="0">
              <a:latin typeface="+mn-ea"/>
              <a:ea typeface="+mn-ea"/>
            </a:endParaRPr>
          </a:p>
          <a:p>
            <a:pPr>
              <a:spcAft>
                <a:spcPts val="600"/>
              </a:spcAft>
            </a:pPr>
            <a:endParaRPr lang="ja-JP" altLang="en-US" dirty="0" smtClean="0">
              <a:latin typeface="+mn-ea"/>
              <a:ea typeface="+mn-ea"/>
            </a:endParaRPr>
          </a:p>
          <a:p>
            <a:pPr marL="360000">
              <a:spcAft>
                <a:spcPts val="600"/>
              </a:spcAft>
            </a:pPr>
            <a:r>
              <a:rPr lang="ja-JP" altLang="en-US" dirty="0" smtClean="0">
                <a:latin typeface="+mn-ea"/>
                <a:ea typeface="+mn-ea"/>
              </a:rPr>
              <a:t>厚労省、企業等の受託研究（</a:t>
            </a:r>
            <a:r>
              <a:rPr lang="en-US" altLang="ja-JP" dirty="0" smtClean="0">
                <a:latin typeface="+mn-ea"/>
                <a:ea typeface="+mn-ea"/>
              </a:rPr>
              <a:t>20</a:t>
            </a:r>
            <a:r>
              <a:rPr lang="ja-JP" altLang="en-US" dirty="0" smtClean="0">
                <a:latin typeface="+mn-ea"/>
                <a:ea typeface="+mn-ea"/>
              </a:rPr>
              <a:t>件）、学術分野、産業界との共同研究（</a:t>
            </a:r>
            <a:r>
              <a:rPr lang="en-US" altLang="ja-JP" dirty="0" smtClean="0">
                <a:latin typeface="+mn-ea"/>
                <a:ea typeface="+mn-ea"/>
              </a:rPr>
              <a:t>18</a:t>
            </a:r>
            <a:r>
              <a:rPr lang="ja-JP" altLang="en-US" dirty="0" smtClean="0">
                <a:latin typeface="+mn-ea"/>
                <a:ea typeface="+mn-ea"/>
              </a:rPr>
              <a:t>件）を実施</a:t>
            </a:r>
          </a:p>
          <a:p>
            <a:pPr>
              <a:spcAft>
                <a:spcPts val="600"/>
              </a:spcAft>
            </a:pPr>
            <a:r>
              <a:rPr lang="ja-JP" altLang="en-US" dirty="0" smtClean="0">
                <a:latin typeface="+mn-ea"/>
                <a:ea typeface="+mn-ea"/>
              </a:rPr>
              <a:t>　</a:t>
            </a:r>
            <a:r>
              <a:rPr lang="en-US" altLang="ja-JP" dirty="0" smtClean="0">
                <a:latin typeface="+mn-ea"/>
                <a:ea typeface="+mn-ea"/>
              </a:rPr>
              <a:t>④</a:t>
            </a:r>
            <a:r>
              <a:rPr lang="ja-JP" altLang="en-US" dirty="0" smtClean="0">
                <a:latin typeface="+mn-ea"/>
                <a:ea typeface="+mn-ea"/>
              </a:rPr>
              <a:t>　調査研究の評価</a:t>
            </a:r>
            <a:endParaRPr lang="en-US" altLang="ja-JP" dirty="0" smtClean="0">
              <a:latin typeface="+mn-ea"/>
              <a:ea typeface="+mn-ea"/>
            </a:endParaRPr>
          </a:p>
          <a:p>
            <a:pPr marL="360000">
              <a:spcAft>
                <a:spcPts val="600"/>
              </a:spcAft>
            </a:pPr>
            <a:r>
              <a:rPr lang="ja-JP" altLang="en-US" dirty="0" smtClean="0">
                <a:latin typeface="+mn-ea"/>
                <a:ea typeface="+mn-ea"/>
              </a:rPr>
              <a:t>調査研究審査委員会を設置し、研究課題を事前に審査（</a:t>
            </a:r>
            <a:r>
              <a:rPr lang="en-US" altLang="ja-JP" dirty="0" smtClean="0">
                <a:latin typeface="+mn-ea"/>
                <a:ea typeface="+mn-ea"/>
              </a:rPr>
              <a:t>16</a:t>
            </a:r>
            <a:r>
              <a:rPr lang="ja-JP" altLang="en-US" dirty="0" smtClean="0">
                <a:latin typeface="+mn-ea"/>
                <a:ea typeface="+mn-ea"/>
              </a:rPr>
              <a:t>回）、外部有識者による調査研究評価委員会を設置し、年度末に研究課題の評価を実施。</a:t>
            </a:r>
          </a:p>
          <a:p>
            <a:pPr>
              <a:spcAft>
                <a:spcPts val="600"/>
              </a:spcAft>
            </a:pPr>
            <a:r>
              <a:rPr lang="en-US" altLang="ja-JP" dirty="0" smtClean="0">
                <a:latin typeface="+mn-ea"/>
                <a:ea typeface="+mn-ea"/>
              </a:rPr>
              <a:t>(5) </a:t>
            </a:r>
            <a:r>
              <a:rPr lang="ja-JP" altLang="en-US" dirty="0" smtClean="0">
                <a:latin typeface="+mn-ea"/>
                <a:ea typeface="+mn-ea"/>
              </a:rPr>
              <a:t>感染症情報の収集・解析・提供業務の充実</a:t>
            </a:r>
            <a:endParaRPr lang="en-US" altLang="ja-JP" dirty="0" smtClean="0">
              <a:latin typeface="+mn-ea"/>
              <a:ea typeface="+mn-ea"/>
            </a:endParaRPr>
          </a:p>
          <a:p>
            <a:pPr marL="360000">
              <a:spcAft>
                <a:spcPts val="600"/>
              </a:spcAft>
            </a:pPr>
            <a:r>
              <a:rPr lang="ja-JP" altLang="en-US" dirty="0" smtClean="0">
                <a:latin typeface="+mn-ea"/>
                <a:ea typeface="+mn-ea"/>
              </a:rPr>
              <a:t>感染症解析委員会を府内行政機関、医療機関と毎週開催し情報を共有化、感染症情報センター週報で関連トピックスを発信</a:t>
            </a:r>
          </a:p>
        </p:txBody>
      </p:sp>
      <p:sp>
        <p:nvSpPr>
          <p:cNvPr id="7" name="正方形/長方形 6"/>
          <p:cNvSpPr/>
          <p:nvPr/>
        </p:nvSpPr>
        <p:spPr>
          <a:xfrm>
            <a:off x="517523" y="905654"/>
            <a:ext cx="8004811" cy="254106"/>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lgn="l">
              <a:spcAft>
                <a:spcPts val="0"/>
              </a:spcAft>
            </a:pPr>
            <a:r>
              <a:rPr lang="ja-JP" sz="1400" b="1" kern="100" dirty="0">
                <a:solidFill>
                  <a:srgbClr val="000000"/>
                </a:solidFill>
                <a:effectLst/>
                <a:ea typeface="ＭＳ Ｐゴシック" charset="-128"/>
                <a:cs typeface="Times New Roman" charset="0"/>
              </a:rPr>
              <a:t>第１　住民に対して提供するサービスその他の業務の質の向上に関する目標を達成するためとるべき措置</a:t>
            </a:r>
            <a:endParaRPr lang="ja-JP" sz="1400" kern="100" dirty="0">
              <a:effectLst/>
              <a:ea typeface="ＭＳ 明朝" charset="-128"/>
              <a:cs typeface="Times New Roman" charset="0"/>
            </a:endParaRPr>
          </a:p>
        </p:txBody>
      </p:sp>
      <p:graphicFrame>
        <p:nvGraphicFramePr>
          <p:cNvPr id="9" name="表 8"/>
          <p:cNvGraphicFramePr>
            <a:graphicFrameLocks noGrp="1"/>
          </p:cNvGraphicFramePr>
          <p:nvPr>
            <p:extLst>
              <p:ext uri="{D42A27DB-BD31-4B8C-83A1-F6EECF244321}">
                <p14:modId xmlns:p14="http://schemas.microsoft.com/office/powerpoint/2010/main" val="1248556004"/>
              </p:ext>
            </p:extLst>
          </p:nvPr>
        </p:nvGraphicFramePr>
        <p:xfrm>
          <a:off x="879676" y="3147661"/>
          <a:ext cx="7642657" cy="972000"/>
        </p:xfrm>
        <a:graphic>
          <a:graphicData uri="http://schemas.openxmlformats.org/drawingml/2006/table">
            <a:tbl>
              <a:tblPr firstRow="1" firstCol="1" bandRow="1">
                <a:tableStyleId>{5C22544A-7EE6-4342-B048-85BDC9FD1C3A}</a:tableStyleId>
              </a:tblPr>
              <a:tblGrid>
                <a:gridCol w="1169043"/>
                <a:gridCol w="1099595"/>
                <a:gridCol w="544010"/>
                <a:gridCol w="960699"/>
                <a:gridCol w="1629272"/>
                <a:gridCol w="1497708"/>
                <a:gridCol w="742330"/>
              </a:tblGrid>
              <a:tr h="337753">
                <a:tc gridSpan="2">
                  <a:txBody>
                    <a:bodyPr/>
                    <a:lstStyle/>
                    <a:p>
                      <a:pPr algn="ctr">
                        <a:spcBef>
                          <a:spcPts val="600"/>
                        </a:spcBef>
                        <a:spcAft>
                          <a:spcPts val="0"/>
                        </a:spcAft>
                      </a:pPr>
                      <a:r>
                        <a:rPr lang="ja-JP" sz="1600" b="1" kern="100" dirty="0">
                          <a:solidFill>
                            <a:srgbClr val="000000"/>
                          </a:solidFill>
                          <a:effectLst/>
                        </a:rPr>
                        <a:t>数値目標</a:t>
                      </a:r>
                      <a:endParaRPr lang="ja-JP" sz="1600" b="1"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kumimoji="1" lang="ja-JP" altLang="en-US"/>
                    </a:p>
                  </a:txBody>
                  <a:tcPr/>
                </a:tc>
                <a:tc rowSpan="3">
                  <a:txBody>
                    <a:bodyPr/>
                    <a:lstStyle/>
                    <a:p>
                      <a:pPr algn="l">
                        <a:spcBef>
                          <a:spcPts val="600"/>
                        </a:spcBef>
                        <a:spcAft>
                          <a:spcPts val="0"/>
                        </a:spcAft>
                      </a:pPr>
                      <a:r>
                        <a:rPr lang="en-US" sz="1600" kern="100" dirty="0">
                          <a:solidFill>
                            <a:srgbClr val="000000"/>
                          </a:solidFill>
                          <a:effectLst/>
                        </a:rPr>
                        <a:t> </a:t>
                      </a:r>
                      <a:endParaRPr lang="ja-JP" sz="1600" kern="100" dirty="0">
                        <a:solidFill>
                          <a:srgbClr val="000000"/>
                        </a:solidFill>
                        <a:effectLst/>
                        <a:latin typeface="Century" charset="0"/>
                        <a:ea typeface="ＭＳ 明朝" charset="-128"/>
                        <a:cs typeface="Times New Roman"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4">
                  <a:txBody>
                    <a:bodyPr/>
                    <a:lstStyle/>
                    <a:p>
                      <a:pPr algn="ctr">
                        <a:spcBef>
                          <a:spcPts val="600"/>
                        </a:spcBef>
                        <a:spcAft>
                          <a:spcPts val="0"/>
                        </a:spcAft>
                      </a:pPr>
                      <a:r>
                        <a:rPr lang="en-US" sz="1600" b="1" kern="100" dirty="0">
                          <a:solidFill>
                            <a:srgbClr val="000000"/>
                          </a:solidFill>
                          <a:effectLst/>
                        </a:rPr>
                        <a:t>H29</a:t>
                      </a:r>
                      <a:r>
                        <a:rPr lang="ja-JP" sz="1600" b="1" kern="100" dirty="0">
                          <a:solidFill>
                            <a:srgbClr val="000000"/>
                          </a:solidFill>
                          <a:effectLst/>
                        </a:rPr>
                        <a:t>年度</a:t>
                      </a:r>
                      <a:r>
                        <a:rPr lang="ja-JP" altLang="en-US" sz="1600" b="1" kern="100" dirty="0">
                          <a:solidFill>
                            <a:srgbClr val="000000"/>
                          </a:solidFill>
                          <a:effectLst/>
                        </a:rPr>
                        <a:t>（</a:t>
                      </a:r>
                      <a:r>
                        <a:rPr lang="en-US" altLang="ja-JP" sz="1600" b="1" kern="100" dirty="0">
                          <a:solidFill>
                            <a:srgbClr val="000000"/>
                          </a:solidFill>
                          <a:effectLst/>
                        </a:rPr>
                        <a:t>12</a:t>
                      </a:r>
                      <a:r>
                        <a:rPr lang="ja-JP" altLang="en-US" sz="1600" b="1" kern="100" dirty="0">
                          <a:solidFill>
                            <a:srgbClr val="000000"/>
                          </a:solidFill>
                          <a:effectLst/>
                        </a:rPr>
                        <a:t>月末時点）</a:t>
                      </a:r>
                      <a:endParaRPr lang="ja-JP" sz="1600" b="1"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62652">
                <a:tc>
                  <a:txBody>
                    <a:bodyPr/>
                    <a:lstStyle/>
                    <a:p>
                      <a:pPr algn="ctr">
                        <a:spcBef>
                          <a:spcPts val="600"/>
                        </a:spcBef>
                        <a:spcAft>
                          <a:spcPts val="0"/>
                        </a:spcAft>
                      </a:pPr>
                      <a:r>
                        <a:rPr lang="en-US" sz="1600" b="0" kern="100" dirty="0">
                          <a:solidFill>
                            <a:srgbClr val="000000"/>
                          </a:solidFill>
                          <a:effectLst/>
                        </a:rPr>
                        <a:t>5</a:t>
                      </a:r>
                      <a:r>
                        <a:rPr lang="ja-JP" sz="1600" b="0" kern="100" dirty="0">
                          <a:solidFill>
                            <a:srgbClr val="000000"/>
                          </a:solidFill>
                          <a:effectLst/>
                        </a:rPr>
                        <a:t>か年</a:t>
                      </a:r>
                      <a:endParaRPr lang="ja-JP" sz="1600" b="0"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spcAft>
                          <a:spcPts val="0"/>
                        </a:spcAft>
                      </a:pPr>
                      <a:r>
                        <a:rPr lang="ja-JP" sz="1600" kern="100" dirty="0">
                          <a:solidFill>
                            <a:srgbClr val="000000"/>
                          </a:solidFill>
                          <a:effectLst/>
                        </a:rPr>
                        <a:t>単年度</a:t>
                      </a:r>
                      <a:endParaRPr lang="ja-JP" sz="1600"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kumimoji="1" lang="ja-JP" altLang="en-US"/>
                    </a:p>
                  </a:txBody>
                  <a:tcPr/>
                </a:tc>
                <a:tc>
                  <a:txBody>
                    <a:bodyPr/>
                    <a:lstStyle/>
                    <a:p>
                      <a:pPr algn="ctr">
                        <a:spcBef>
                          <a:spcPts val="600"/>
                        </a:spcBef>
                        <a:spcAft>
                          <a:spcPts val="0"/>
                        </a:spcAft>
                      </a:pPr>
                      <a:r>
                        <a:rPr lang="ja-JP" sz="1600" kern="100" dirty="0">
                          <a:solidFill>
                            <a:srgbClr val="000000"/>
                          </a:solidFill>
                          <a:effectLst/>
                        </a:rPr>
                        <a:t>文部科研</a:t>
                      </a:r>
                      <a:endParaRPr lang="ja-JP" sz="1600"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spcAft>
                          <a:spcPts val="0"/>
                        </a:spcAft>
                      </a:pPr>
                      <a:r>
                        <a:rPr lang="ja-JP" sz="1600" kern="100" dirty="0">
                          <a:solidFill>
                            <a:srgbClr val="000000"/>
                          </a:solidFill>
                          <a:effectLst/>
                        </a:rPr>
                        <a:t>その他国</a:t>
                      </a:r>
                      <a:r>
                        <a:rPr lang="ja-JP" altLang="en-US" sz="1600" kern="100" dirty="0">
                          <a:solidFill>
                            <a:srgbClr val="000000"/>
                          </a:solidFill>
                          <a:effectLst/>
                        </a:rPr>
                        <a:t>補助金</a:t>
                      </a:r>
                      <a:endParaRPr lang="ja-JP" sz="1600"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spcAft>
                          <a:spcPts val="0"/>
                        </a:spcAft>
                      </a:pPr>
                      <a:r>
                        <a:rPr lang="ja-JP" sz="1600" kern="100" dirty="0">
                          <a:solidFill>
                            <a:srgbClr val="000000"/>
                          </a:solidFill>
                          <a:effectLst/>
                        </a:rPr>
                        <a:t>民間</a:t>
                      </a:r>
                      <a:r>
                        <a:rPr lang="ja-JP" altLang="en-US" sz="1600" kern="100" dirty="0">
                          <a:solidFill>
                            <a:srgbClr val="000000"/>
                          </a:solidFill>
                          <a:effectLst/>
                        </a:rPr>
                        <a:t>等</a:t>
                      </a:r>
                      <a:r>
                        <a:rPr lang="ja-JP" sz="1600" kern="100" dirty="0">
                          <a:solidFill>
                            <a:srgbClr val="000000"/>
                          </a:solidFill>
                          <a:effectLst/>
                        </a:rPr>
                        <a:t>助成金</a:t>
                      </a:r>
                      <a:endParaRPr lang="ja-JP" sz="1600"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spcAft>
                          <a:spcPts val="0"/>
                        </a:spcAft>
                      </a:pPr>
                      <a:r>
                        <a:rPr lang="ja-JP" sz="1600" kern="100" dirty="0">
                          <a:solidFill>
                            <a:srgbClr val="000000"/>
                          </a:solidFill>
                          <a:effectLst/>
                        </a:rPr>
                        <a:t>計</a:t>
                      </a:r>
                      <a:endParaRPr lang="ja-JP" sz="1600"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1595">
                <a:tc>
                  <a:txBody>
                    <a:bodyPr/>
                    <a:lstStyle/>
                    <a:p>
                      <a:pPr algn="ctr">
                        <a:spcBef>
                          <a:spcPts val="600"/>
                        </a:spcBef>
                        <a:spcAft>
                          <a:spcPts val="0"/>
                        </a:spcAft>
                      </a:pPr>
                      <a:r>
                        <a:rPr lang="en-US" sz="1600" b="0" kern="100" dirty="0">
                          <a:solidFill>
                            <a:srgbClr val="000000"/>
                          </a:solidFill>
                          <a:effectLst/>
                        </a:rPr>
                        <a:t>200</a:t>
                      </a:r>
                      <a:r>
                        <a:rPr lang="ja-JP" sz="1600" b="0" kern="100" dirty="0">
                          <a:solidFill>
                            <a:srgbClr val="000000"/>
                          </a:solidFill>
                          <a:effectLst/>
                        </a:rPr>
                        <a:t>件以上</a:t>
                      </a:r>
                      <a:endParaRPr lang="ja-JP" sz="1600" b="0"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spcAft>
                          <a:spcPts val="0"/>
                        </a:spcAft>
                      </a:pPr>
                      <a:r>
                        <a:rPr lang="en-US" sz="1600" b="1" kern="100" dirty="0">
                          <a:solidFill>
                            <a:srgbClr val="000000"/>
                          </a:solidFill>
                          <a:effectLst/>
                        </a:rPr>
                        <a:t>40</a:t>
                      </a:r>
                      <a:r>
                        <a:rPr lang="ja-JP" sz="1600" b="1" kern="100" dirty="0">
                          <a:solidFill>
                            <a:srgbClr val="000000"/>
                          </a:solidFill>
                          <a:effectLst/>
                        </a:rPr>
                        <a:t>件</a:t>
                      </a:r>
                      <a:r>
                        <a:rPr lang="ja-JP" sz="1600" kern="100" dirty="0">
                          <a:solidFill>
                            <a:srgbClr val="000000"/>
                          </a:solidFill>
                          <a:effectLst/>
                        </a:rPr>
                        <a:t>以上</a:t>
                      </a:r>
                      <a:endParaRPr lang="ja-JP" sz="1600"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kumimoji="1" lang="ja-JP" altLang="en-US"/>
                    </a:p>
                  </a:txBody>
                  <a:tcPr/>
                </a:tc>
                <a:tc>
                  <a:txBody>
                    <a:bodyPr/>
                    <a:lstStyle/>
                    <a:p>
                      <a:pPr algn="ctr">
                        <a:spcBef>
                          <a:spcPts val="600"/>
                        </a:spcBef>
                        <a:spcAft>
                          <a:spcPts val="0"/>
                        </a:spcAft>
                      </a:pPr>
                      <a:r>
                        <a:rPr lang="en-US" sz="1600" kern="100" dirty="0">
                          <a:solidFill>
                            <a:srgbClr val="000000"/>
                          </a:solidFill>
                          <a:effectLst/>
                        </a:rPr>
                        <a:t>44</a:t>
                      </a:r>
                      <a:r>
                        <a:rPr lang="ja-JP" sz="1600" kern="100" dirty="0">
                          <a:solidFill>
                            <a:srgbClr val="000000"/>
                          </a:solidFill>
                          <a:effectLst/>
                        </a:rPr>
                        <a:t>件</a:t>
                      </a:r>
                      <a:endParaRPr lang="ja-JP" sz="1600"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spcAft>
                          <a:spcPts val="0"/>
                        </a:spcAft>
                      </a:pPr>
                      <a:r>
                        <a:rPr lang="en-US" altLang="ja-JP" sz="1600" kern="100" dirty="0" smtClean="0">
                          <a:solidFill>
                            <a:srgbClr val="000000"/>
                          </a:solidFill>
                          <a:effectLst/>
                        </a:rPr>
                        <a:t>4</a:t>
                      </a:r>
                      <a:r>
                        <a:rPr lang="ja-JP" sz="1600" kern="100" dirty="0" smtClean="0">
                          <a:solidFill>
                            <a:srgbClr val="000000"/>
                          </a:solidFill>
                          <a:effectLst/>
                        </a:rPr>
                        <a:t>件</a:t>
                      </a:r>
                      <a:endParaRPr lang="ja-JP" sz="1600"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spcAft>
                          <a:spcPts val="0"/>
                        </a:spcAft>
                      </a:pPr>
                      <a:r>
                        <a:rPr lang="en-US" sz="1600" kern="100" dirty="0" smtClean="0">
                          <a:solidFill>
                            <a:srgbClr val="000000"/>
                          </a:solidFill>
                          <a:effectLst/>
                        </a:rPr>
                        <a:t>2</a:t>
                      </a:r>
                      <a:r>
                        <a:rPr lang="en-US" altLang="ja-JP" sz="1600" kern="100" dirty="0" smtClean="0">
                          <a:solidFill>
                            <a:srgbClr val="000000"/>
                          </a:solidFill>
                          <a:effectLst/>
                        </a:rPr>
                        <a:t>1</a:t>
                      </a:r>
                      <a:r>
                        <a:rPr lang="ja-JP" sz="1600" kern="100" dirty="0" smtClean="0">
                          <a:solidFill>
                            <a:srgbClr val="000000"/>
                          </a:solidFill>
                          <a:effectLst/>
                        </a:rPr>
                        <a:t>件</a:t>
                      </a:r>
                      <a:endParaRPr lang="ja-JP" sz="1600"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600"/>
                        </a:spcBef>
                        <a:spcAft>
                          <a:spcPts val="0"/>
                        </a:spcAft>
                      </a:pPr>
                      <a:r>
                        <a:rPr lang="en-US" altLang="ja-JP" sz="1600" b="1" kern="100" dirty="0" smtClean="0">
                          <a:solidFill>
                            <a:srgbClr val="000000"/>
                          </a:solidFill>
                          <a:effectLst/>
                        </a:rPr>
                        <a:t>69</a:t>
                      </a:r>
                      <a:r>
                        <a:rPr lang="ja-JP" sz="1600" b="1" kern="100" dirty="0" smtClean="0">
                          <a:solidFill>
                            <a:srgbClr val="000000"/>
                          </a:solidFill>
                          <a:effectLst/>
                        </a:rPr>
                        <a:t>件</a:t>
                      </a:r>
                      <a:endParaRPr lang="ja-JP" sz="1600" b="1"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10" name="二等辺三角形 8"/>
          <p:cNvSpPr/>
          <p:nvPr/>
        </p:nvSpPr>
        <p:spPr>
          <a:xfrm rot="5400000">
            <a:off x="2947924" y="3502454"/>
            <a:ext cx="933993" cy="262413"/>
          </a:xfrm>
          <a:prstGeom prst="triangle">
            <a:avLst/>
          </a:prstGeom>
          <a:solidFill>
            <a:srgbClr val="4A7EB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4"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smtClean="0">
                <a:solidFill>
                  <a:schemeClr val="bg1"/>
                </a:solidFill>
                <a:latin typeface="+mn-ea"/>
                <a:ea typeface="+mn-ea"/>
                <a:cs typeface="HG丸ｺﾞｼｯｸM-PRO"/>
              </a:rPr>
              <a:t>3.</a:t>
            </a:r>
            <a:r>
              <a:rPr lang="ja-JP" altLang="en-US" sz="2800" dirty="0" smtClean="0">
                <a:solidFill>
                  <a:schemeClr val="bg1"/>
                </a:solidFill>
                <a:latin typeface="+mn-ea"/>
                <a:ea typeface="+mn-ea"/>
                <a:cs typeface="HG丸ｺﾞｼｯｸM-PRO"/>
              </a:rPr>
              <a:t>　進捗状況概要</a:t>
            </a:r>
            <a:endParaRPr lang="ja-JP" altLang="en-US" sz="2800" dirty="0">
              <a:solidFill>
                <a:schemeClr val="bg1"/>
              </a:solidFill>
              <a:latin typeface="+mn-ea"/>
              <a:ea typeface="+mn-ea"/>
              <a:cs typeface="HG丸ｺﾞｼｯｸM-PRO"/>
            </a:endParaRPr>
          </a:p>
        </p:txBody>
      </p:sp>
    </p:spTree>
    <p:extLst>
      <p:ext uri="{BB962C8B-B14F-4D97-AF65-F5344CB8AC3E}">
        <p14:creationId xmlns:p14="http://schemas.microsoft.com/office/powerpoint/2010/main" val="1524899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16</a:t>
            </a:fld>
            <a:endParaRPr lang="ja-JP" altLang="en-US" sz="1200" b="1">
              <a:latin typeface="Arial" charset="0"/>
              <a:ea typeface="Arial" charset="0"/>
              <a:cs typeface="Arial" charset="0"/>
            </a:endParaRPr>
          </a:p>
        </p:txBody>
      </p:sp>
      <p:sp>
        <p:nvSpPr>
          <p:cNvPr id="3" name="テキスト ボックス 2"/>
          <p:cNvSpPr txBox="1"/>
          <p:nvPr/>
        </p:nvSpPr>
        <p:spPr>
          <a:xfrm>
            <a:off x="517523" y="1329461"/>
            <a:ext cx="8004810" cy="3554819"/>
          </a:xfrm>
          <a:prstGeom prst="rect">
            <a:avLst/>
          </a:prstGeom>
          <a:noFill/>
        </p:spPr>
        <p:txBody>
          <a:bodyPr wrap="square" rtlCol="0">
            <a:spAutoFit/>
          </a:bodyPr>
          <a:lstStyle/>
          <a:p>
            <a:pPr>
              <a:spcAft>
                <a:spcPts val="600"/>
              </a:spcAft>
            </a:pPr>
            <a:r>
              <a:rPr lang="ja-JP" altLang="en-US" dirty="0" smtClean="0">
                <a:latin typeface="+mn-ea"/>
                <a:ea typeface="+mn-ea"/>
              </a:rPr>
              <a:t>１．行政及び住民に対して果たすべき役割の維持と強化</a:t>
            </a:r>
          </a:p>
          <a:p>
            <a:pPr>
              <a:spcAft>
                <a:spcPts val="600"/>
              </a:spcAft>
            </a:pPr>
            <a:r>
              <a:rPr lang="en-US" dirty="0" smtClean="0">
                <a:latin typeface="+mn-ea"/>
                <a:ea typeface="+mn-ea"/>
              </a:rPr>
              <a:t>(</a:t>
            </a:r>
            <a:r>
              <a:rPr lang="en-US" altLang="ja-JP" dirty="0" smtClean="0">
                <a:latin typeface="+mn-ea"/>
                <a:ea typeface="+mn-ea"/>
              </a:rPr>
              <a:t>6) </a:t>
            </a:r>
            <a:r>
              <a:rPr lang="ja-JP" altLang="en-US" dirty="0" smtClean="0">
                <a:latin typeface="+mn-ea"/>
                <a:ea typeface="+mn-ea"/>
              </a:rPr>
              <a:t>研修指導体制の強化</a:t>
            </a:r>
            <a:endParaRPr lang="en-US" altLang="ja-JP" dirty="0" smtClean="0">
              <a:latin typeface="+mn-ea"/>
              <a:ea typeface="+mn-ea"/>
            </a:endParaRPr>
          </a:p>
          <a:p>
            <a:pPr marL="360000">
              <a:spcAft>
                <a:spcPts val="600"/>
              </a:spcAft>
            </a:pPr>
            <a:r>
              <a:rPr lang="ja-JP" altLang="en-US" dirty="0" smtClean="0">
                <a:latin typeface="+mn-ea"/>
                <a:ea typeface="+mn-ea"/>
              </a:rPr>
              <a:t>府内行政機関職員や国内外の公衆衛生関係者への研修を実施</a:t>
            </a:r>
          </a:p>
          <a:p>
            <a:pPr marL="360000">
              <a:spcAft>
                <a:spcPts val="600"/>
              </a:spcAft>
            </a:pPr>
            <a:r>
              <a:rPr lang="en-US" altLang="ja-JP" dirty="0" smtClean="0">
                <a:latin typeface="+mn-ea"/>
                <a:ea typeface="+mn-ea"/>
              </a:rPr>
              <a:t>○ </a:t>
            </a:r>
            <a:r>
              <a:rPr lang="ja-JP" altLang="en-US" dirty="0" smtClean="0">
                <a:latin typeface="+mn-ea"/>
                <a:ea typeface="+mn-ea"/>
              </a:rPr>
              <a:t>府内の行政機関関係者への研修回数</a:t>
            </a:r>
            <a:endParaRPr lang="en-US" altLang="ja-JP" dirty="0" smtClean="0">
              <a:latin typeface="+mn-ea"/>
              <a:ea typeface="+mn-ea"/>
            </a:endParaRPr>
          </a:p>
          <a:p>
            <a:pPr marL="360000">
              <a:spcAft>
                <a:spcPts val="600"/>
              </a:spcAft>
            </a:pPr>
            <a:endParaRPr lang="en-US" altLang="ja-JP" dirty="0" smtClean="0">
              <a:latin typeface="+mn-ea"/>
              <a:ea typeface="+mn-ea"/>
            </a:endParaRPr>
          </a:p>
          <a:p>
            <a:pPr marL="360000">
              <a:spcAft>
                <a:spcPts val="600"/>
              </a:spcAft>
            </a:pPr>
            <a:endParaRPr lang="en-US" altLang="ja-JP" dirty="0">
              <a:latin typeface="+mn-ea"/>
              <a:ea typeface="+mn-ea"/>
            </a:endParaRPr>
          </a:p>
          <a:p>
            <a:pPr marL="360000">
              <a:spcAft>
                <a:spcPts val="600"/>
              </a:spcAft>
            </a:pPr>
            <a:endParaRPr lang="en-US" altLang="ja-JP" dirty="0" smtClean="0">
              <a:latin typeface="+mn-ea"/>
              <a:ea typeface="+mn-ea"/>
            </a:endParaRPr>
          </a:p>
          <a:p>
            <a:pPr marL="360000">
              <a:spcAft>
                <a:spcPts val="600"/>
              </a:spcAft>
            </a:pPr>
            <a:endParaRPr lang="en-US" altLang="ja-JP" dirty="0">
              <a:latin typeface="+mn-ea"/>
              <a:ea typeface="+mn-ea"/>
            </a:endParaRPr>
          </a:p>
          <a:p>
            <a:pPr marL="360000">
              <a:spcAft>
                <a:spcPts val="600"/>
              </a:spcAft>
            </a:pPr>
            <a:endParaRPr lang="en-US" altLang="ja-JP" dirty="0" smtClean="0">
              <a:latin typeface="+mn-ea"/>
              <a:ea typeface="+mn-ea"/>
            </a:endParaRPr>
          </a:p>
          <a:p>
            <a:pPr marL="360000">
              <a:spcAft>
                <a:spcPts val="600"/>
              </a:spcAft>
            </a:pPr>
            <a:r>
              <a:rPr lang="en-US" altLang="ja-JP" dirty="0">
                <a:latin typeface="+mn-ea"/>
                <a:ea typeface="+mn-ea"/>
              </a:rPr>
              <a:t>○ </a:t>
            </a:r>
            <a:r>
              <a:rPr lang="ja-JP" altLang="en-US" dirty="0">
                <a:latin typeface="+mn-ea"/>
                <a:ea typeface="+mn-ea"/>
              </a:rPr>
              <a:t>国内外からの研修・見学受け入れ人数</a:t>
            </a:r>
          </a:p>
        </p:txBody>
      </p:sp>
      <p:sp>
        <p:nvSpPr>
          <p:cNvPr id="8" name="正方形/長方形 7"/>
          <p:cNvSpPr/>
          <p:nvPr/>
        </p:nvSpPr>
        <p:spPr>
          <a:xfrm>
            <a:off x="517523" y="905654"/>
            <a:ext cx="8004811" cy="254106"/>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lgn="l">
              <a:spcAft>
                <a:spcPts val="0"/>
              </a:spcAft>
            </a:pPr>
            <a:r>
              <a:rPr lang="ja-JP" sz="1400" b="1" kern="100" dirty="0">
                <a:solidFill>
                  <a:srgbClr val="000000"/>
                </a:solidFill>
                <a:effectLst/>
                <a:ea typeface="ＭＳ Ｐゴシック" charset="-128"/>
                <a:cs typeface="Times New Roman" charset="0"/>
              </a:rPr>
              <a:t>第１　住民に対して提供するサービスその他の業務の質の向上に関する目標を達成するためとるべき措置</a:t>
            </a:r>
            <a:endParaRPr lang="ja-JP" sz="1400" kern="100" dirty="0">
              <a:effectLst/>
              <a:ea typeface="ＭＳ 明朝" charset="-128"/>
              <a:cs typeface="Times New Roman" charset="0"/>
            </a:endParaRPr>
          </a:p>
        </p:txBody>
      </p:sp>
      <p:graphicFrame>
        <p:nvGraphicFramePr>
          <p:cNvPr id="10" name="表 9"/>
          <p:cNvGraphicFramePr>
            <a:graphicFrameLocks noGrp="1"/>
          </p:cNvGraphicFramePr>
          <p:nvPr>
            <p:extLst>
              <p:ext uri="{D42A27DB-BD31-4B8C-83A1-F6EECF244321}">
                <p14:modId xmlns:p14="http://schemas.microsoft.com/office/powerpoint/2010/main" val="181596515"/>
              </p:ext>
            </p:extLst>
          </p:nvPr>
        </p:nvGraphicFramePr>
        <p:xfrm>
          <a:off x="691469" y="2984634"/>
          <a:ext cx="7142663" cy="1328676"/>
        </p:xfrm>
        <a:graphic>
          <a:graphicData uri="http://schemas.openxmlformats.org/drawingml/2006/table">
            <a:tbl>
              <a:tblPr firstRow="1" firstCol="1" bandRow="1">
                <a:tableStyleId>{5C22544A-7EE6-4342-B048-85BDC9FD1C3A}</a:tableStyleId>
              </a:tblPr>
              <a:tblGrid>
                <a:gridCol w="1151222"/>
                <a:gridCol w="1093202"/>
                <a:gridCol w="400094"/>
                <a:gridCol w="1161173"/>
                <a:gridCol w="1275276"/>
                <a:gridCol w="1200305"/>
                <a:gridCol w="861391"/>
              </a:tblGrid>
              <a:tr h="311417">
                <a:tc gridSpan="2">
                  <a:txBody>
                    <a:bodyPr/>
                    <a:lstStyle/>
                    <a:p>
                      <a:pPr algn="ctr">
                        <a:spcAft>
                          <a:spcPts val="0"/>
                        </a:spcAft>
                      </a:pPr>
                      <a:r>
                        <a:rPr lang="ja-JP" sz="1600" b="1" kern="100" dirty="0">
                          <a:solidFill>
                            <a:srgbClr val="000000"/>
                          </a:solidFill>
                          <a:effectLst/>
                        </a:rPr>
                        <a:t>数値目標</a:t>
                      </a:r>
                      <a:endParaRPr lang="ja-JP" sz="1600" b="1" kern="100" dirty="0">
                        <a:solidFill>
                          <a:srgbClr val="000000"/>
                        </a:solidFill>
                        <a:effectLst/>
                        <a:latin typeface="Century" charset="0"/>
                        <a:ea typeface="ＭＳ 明朝" charset="-128"/>
                        <a:cs typeface="Times New Roman"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hMerge="1">
                  <a:txBody>
                    <a:bodyPr/>
                    <a:lstStyle/>
                    <a:p>
                      <a:endParaRPr kumimoji="1" lang="ja-JP" altLang="en-US"/>
                    </a:p>
                  </a:txBody>
                  <a:tcPr/>
                </a:tc>
                <a:tc rowSpan="3">
                  <a:txBody>
                    <a:bodyPr/>
                    <a:lstStyle/>
                    <a:p>
                      <a:pPr algn="l">
                        <a:spcAft>
                          <a:spcPts val="0"/>
                        </a:spcAft>
                      </a:pPr>
                      <a:r>
                        <a:rPr lang="en-US" sz="1600" b="0" kern="100" dirty="0">
                          <a:solidFill>
                            <a:srgbClr val="000000"/>
                          </a:solidFill>
                          <a:effectLst/>
                        </a:rPr>
                        <a:t> </a:t>
                      </a:r>
                      <a:endParaRPr lang="ja-JP" sz="1600" b="0" kern="100" dirty="0">
                        <a:solidFill>
                          <a:srgbClr val="000000"/>
                        </a:solidFill>
                        <a:effectLst/>
                        <a:latin typeface="Century" charset="0"/>
                        <a:ea typeface="ＭＳ 明朝" charset="-128"/>
                        <a:cs typeface="Times New Roman"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gridSpan="4">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kern="100" dirty="0">
                          <a:solidFill>
                            <a:srgbClr val="000000"/>
                          </a:solidFill>
                          <a:effectLst/>
                        </a:rPr>
                        <a:t>H29</a:t>
                      </a:r>
                      <a:r>
                        <a:rPr lang="ja-JP" sz="1600" b="1" kern="100" dirty="0">
                          <a:solidFill>
                            <a:srgbClr val="000000"/>
                          </a:solidFill>
                          <a:effectLst/>
                        </a:rPr>
                        <a:t>年度</a:t>
                      </a:r>
                      <a:r>
                        <a:rPr lang="ja-JP" altLang="en-US" sz="1600" b="1" kern="100" dirty="0">
                          <a:solidFill>
                            <a:srgbClr val="000000"/>
                          </a:solidFill>
                          <a:effectLst/>
                        </a:rPr>
                        <a:t>（</a:t>
                      </a:r>
                      <a:r>
                        <a:rPr lang="en-US" altLang="ja-JP" sz="1600" b="1" kern="100" dirty="0">
                          <a:solidFill>
                            <a:srgbClr val="000000"/>
                          </a:solidFill>
                          <a:effectLst/>
                        </a:rPr>
                        <a:t>12</a:t>
                      </a:r>
                      <a:r>
                        <a:rPr lang="ja-JP" altLang="en-US" sz="1600" b="1" kern="100" dirty="0">
                          <a:solidFill>
                            <a:srgbClr val="000000"/>
                          </a:solidFill>
                          <a:effectLst/>
                        </a:rPr>
                        <a:t>月末時点）</a:t>
                      </a:r>
                      <a:endParaRPr lang="ja-JP" altLang="ja-JP" sz="1600" b="1" kern="100" dirty="0">
                        <a:solidFill>
                          <a:srgbClr val="000000"/>
                        </a:solidFill>
                        <a:effectLst/>
                        <a:latin typeface="Century" charset="0"/>
                        <a:ea typeface="ＭＳ 明朝" charset="-128"/>
                        <a:cs typeface="Times New Roman"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65166">
                <a:tc>
                  <a:txBody>
                    <a:bodyPr/>
                    <a:lstStyle/>
                    <a:p>
                      <a:pPr algn="ctr">
                        <a:spcAft>
                          <a:spcPts val="0"/>
                        </a:spcAft>
                      </a:pPr>
                      <a:r>
                        <a:rPr lang="en-US" sz="1600" b="0" kern="100" dirty="0">
                          <a:solidFill>
                            <a:srgbClr val="000000"/>
                          </a:solidFill>
                          <a:effectLst/>
                        </a:rPr>
                        <a:t>5</a:t>
                      </a:r>
                      <a:r>
                        <a:rPr lang="ja-JP" sz="1600" b="0" kern="100" dirty="0">
                          <a:solidFill>
                            <a:srgbClr val="000000"/>
                          </a:solidFill>
                          <a:effectLst/>
                        </a:rPr>
                        <a:t>か年</a:t>
                      </a:r>
                      <a:endParaRPr lang="ja-JP" sz="1600" b="0"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spcAft>
                          <a:spcPts val="0"/>
                        </a:spcAft>
                      </a:pPr>
                      <a:r>
                        <a:rPr lang="ja-JP" sz="1600" b="0" kern="100" dirty="0">
                          <a:solidFill>
                            <a:srgbClr val="000000"/>
                          </a:solidFill>
                          <a:effectLst/>
                        </a:rPr>
                        <a:t>単年度</a:t>
                      </a:r>
                      <a:endParaRPr lang="ja-JP" sz="1600" b="0"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ctr">
                        <a:lnSpc>
                          <a:spcPct val="100000"/>
                        </a:lnSpc>
                        <a:spcBef>
                          <a:spcPts val="0"/>
                        </a:spcBef>
                        <a:spcAft>
                          <a:spcPts val="0"/>
                        </a:spcAft>
                      </a:pPr>
                      <a:r>
                        <a:rPr lang="ja-JP" sz="1600" b="0" kern="100" dirty="0">
                          <a:solidFill>
                            <a:srgbClr val="000000"/>
                          </a:solidFill>
                          <a:effectLst/>
                        </a:rPr>
                        <a:t>保健所等検査職員</a:t>
                      </a:r>
                      <a:endParaRPr lang="ja-JP" sz="1600" b="0"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lnSpc>
                          <a:spcPct val="100000"/>
                        </a:lnSpc>
                        <a:spcBef>
                          <a:spcPts val="0"/>
                        </a:spcBef>
                        <a:spcAft>
                          <a:spcPts val="0"/>
                        </a:spcAft>
                      </a:pPr>
                      <a:r>
                        <a:rPr lang="ja-JP" sz="1600" b="0" kern="100" dirty="0">
                          <a:solidFill>
                            <a:srgbClr val="000000"/>
                          </a:solidFill>
                          <a:effectLst/>
                        </a:rPr>
                        <a:t>食品・環境衛生監視員等</a:t>
                      </a:r>
                      <a:endParaRPr lang="ja-JP" sz="1600" b="0"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lnSpc>
                          <a:spcPct val="100000"/>
                        </a:lnSpc>
                        <a:spcBef>
                          <a:spcPts val="0"/>
                        </a:spcBef>
                        <a:spcAft>
                          <a:spcPts val="0"/>
                        </a:spcAft>
                      </a:pPr>
                      <a:r>
                        <a:rPr lang="ja-JP" sz="1600" b="0" kern="100" dirty="0">
                          <a:solidFill>
                            <a:srgbClr val="000000"/>
                          </a:solidFill>
                          <a:effectLst/>
                        </a:rPr>
                        <a:t>府保健所の精度管理</a:t>
                      </a:r>
                      <a:endParaRPr lang="ja-JP" sz="1600" b="0"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spcAft>
                          <a:spcPts val="0"/>
                        </a:spcAft>
                      </a:pPr>
                      <a:r>
                        <a:rPr lang="ja-JP" sz="1600" b="0" kern="100" dirty="0">
                          <a:solidFill>
                            <a:srgbClr val="000000"/>
                          </a:solidFill>
                          <a:effectLst/>
                        </a:rPr>
                        <a:t>計</a:t>
                      </a:r>
                      <a:endParaRPr lang="ja-JP" sz="1600" b="0"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452093">
                <a:tc>
                  <a:txBody>
                    <a:bodyPr/>
                    <a:lstStyle/>
                    <a:p>
                      <a:pPr algn="ctr">
                        <a:spcAft>
                          <a:spcPts val="0"/>
                        </a:spcAft>
                      </a:pPr>
                      <a:r>
                        <a:rPr lang="en-US" sz="1600" b="0" kern="100" dirty="0">
                          <a:solidFill>
                            <a:srgbClr val="000000"/>
                          </a:solidFill>
                          <a:effectLst/>
                        </a:rPr>
                        <a:t>60</a:t>
                      </a:r>
                      <a:r>
                        <a:rPr lang="ja-JP" sz="1600" b="0" kern="100" dirty="0">
                          <a:solidFill>
                            <a:srgbClr val="000000"/>
                          </a:solidFill>
                          <a:effectLst/>
                        </a:rPr>
                        <a:t>回以上</a:t>
                      </a:r>
                      <a:endParaRPr lang="ja-JP" sz="1600" b="0"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spcAft>
                          <a:spcPts val="0"/>
                        </a:spcAft>
                      </a:pPr>
                      <a:r>
                        <a:rPr lang="en-US" sz="1600" b="1" kern="100" dirty="0">
                          <a:solidFill>
                            <a:srgbClr val="000000"/>
                          </a:solidFill>
                          <a:effectLst/>
                        </a:rPr>
                        <a:t>12</a:t>
                      </a:r>
                      <a:r>
                        <a:rPr lang="ja-JP" sz="1600" b="1" kern="100" dirty="0">
                          <a:solidFill>
                            <a:srgbClr val="000000"/>
                          </a:solidFill>
                          <a:effectLst/>
                        </a:rPr>
                        <a:t>回</a:t>
                      </a:r>
                      <a:r>
                        <a:rPr lang="ja-JP" sz="1600" b="0" kern="100" dirty="0">
                          <a:solidFill>
                            <a:srgbClr val="000000"/>
                          </a:solidFill>
                          <a:effectLst/>
                        </a:rPr>
                        <a:t>以上</a:t>
                      </a:r>
                      <a:endParaRPr lang="ja-JP" sz="1600" b="0"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ctr">
                        <a:spcAft>
                          <a:spcPts val="0"/>
                        </a:spcAft>
                      </a:pPr>
                      <a:r>
                        <a:rPr lang="en-US" altLang="ja-JP" sz="1600" b="0" kern="100" dirty="0">
                          <a:solidFill>
                            <a:srgbClr val="000000"/>
                          </a:solidFill>
                          <a:effectLst/>
                        </a:rPr>
                        <a:t>8</a:t>
                      </a:r>
                      <a:r>
                        <a:rPr lang="ja-JP" sz="1600" b="0" kern="100" dirty="0">
                          <a:solidFill>
                            <a:srgbClr val="000000"/>
                          </a:solidFill>
                          <a:effectLst/>
                        </a:rPr>
                        <a:t>回</a:t>
                      </a:r>
                      <a:endParaRPr lang="ja-JP" sz="1600" b="0"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spcAft>
                          <a:spcPts val="0"/>
                        </a:spcAft>
                      </a:pPr>
                      <a:r>
                        <a:rPr lang="en-US" altLang="ja-JP" sz="1600" b="0" kern="100" dirty="0">
                          <a:solidFill>
                            <a:srgbClr val="000000"/>
                          </a:solidFill>
                          <a:effectLst/>
                        </a:rPr>
                        <a:t>7</a:t>
                      </a:r>
                      <a:r>
                        <a:rPr lang="ja-JP" sz="1600" b="0" kern="100" dirty="0">
                          <a:solidFill>
                            <a:srgbClr val="000000"/>
                          </a:solidFill>
                          <a:effectLst/>
                        </a:rPr>
                        <a:t>回</a:t>
                      </a:r>
                      <a:endParaRPr lang="ja-JP" sz="1600" b="0"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spcAft>
                          <a:spcPts val="0"/>
                        </a:spcAft>
                      </a:pPr>
                      <a:r>
                        <a:rPr lang="en-US" sz="1600" b="0" kern="100" dirty="0">
                          <a:solidFill>
                            <a:srgbClr val="000000"/>
                          </a:solidFill>
                          <a:effectLst/>
                        </a:rPr>
                        <a:t>2</a:t>
                      </a:r>
                      <a:r>
                        <a:rPr lang="ja-JP" sz="1600" b="0" kern="100" dirty="0">
                          <a:solidFill>
                            <a:srgbClr val="000000"/>
                          </a:solidFill>
                          <a:effectLst/>
                        </a:rPr>
                        <a:t>回</a:t>
                      </a:r>
                      <a:endParaRPr lang="ja-JP" sz="1600" b="0"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spcAft>
                          <a:spcPts val="0"/>
                        </a:spcAft>
                      </a:pPr>
                      <a:r>
                        <a:rPr lang="en-US" altLang="ja-JP" sz="1600" b="1" kern="100" dirty="0">
                          <a:solidFill>
                            <a:srgbClr val="000000"/>
                          </a:solidFill>
                          <a:effectLst/>
                        </a:rPr>
                        <a:t>17</a:t>
                      </a:r>
                      <a:r>
                        <a:rPr lang="ja-JP" sz="1600" b="1" kern="100" dirty="0">
                          <a:solidFill>
                            <a:srgbClr val="000000"/>
                          </a:solidFill>
                          <a:effectLst/>
                        </a:rPr>
                        <a:t>回</a:t>
                      </a:r>
                      <a:endParaRPr lang="ja-JP" sz="1600" b="1"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11" name="二等辺三角形 9"/>
          <p:cNvSpPr/>
          <p:nvPr/>
        </p:nvSpPr>
        <p:spPr>
          <a:xfrm rot="5400000">
            <a:off x="2547516" y="3561927"/>
            <a:ext cx="1191709" cy="249159"/>
          </a:xfrm>
          <a:prstGeom prst="triangle">
            <a:avLst/>
          </a:prstGeom>
          <a:solidFill>
            <a:srgbClr val="4A7EB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12" name="表 11"/>
          <p:cNvGraphicFramePr>
            <a:graphicFrameLocks noGrp="1"/>
          </p:cNvGraphicFramePr>
          <p:nvPr>
            <p:extLst>
              <p:ext uri="{D42A27DB-BD31-4B8C-83A1-F6EECF244321}">
                <p14:modId xmlns:p14="http://schemas.microsoft.com/office/powerpoint/2010/main" val="1970546694"/>
              </p:ext>
            </p:extLst>
          </p:nvPr>
        </p:nvGraphicFramePr>
        <p:xfrm>
          <a:off x="674252" y="4973734"/>
          <a:ext cx="7990372" cy="1199537"/>
        </p:xfrm>
        <a:graphic>
          <a:graphicData uri="http://schemas.openxmlformats.org/drawingml/2006/table">
            <a:tbl>
              <a:tblPr firstRow="1" firstCol="1" bandRow="1">
                <a:tableStyleId>{5C22544A-7EE6-4342-B048-85BDC9FD1C3A}</a:tableStyleId>
              </a:tblPr>
              <a:tblGrid>
                <a:gridCol w="1205259"/>
                <a:gridCol w="1099930"/>
                <a:gridCol w="402038"/>
                <a:gridCol w="777406"/>
                <a:gridCol w="967408"/>
                <a:gridCol w="861392"/>
                <a:gridCol w="1046921"/>
                <a:gridCol w="768626"/>
                <a:gridCol w="861392"/>
              </a:tblGrid>
              <a:tr h="321555">
                <a:tc gridSpan="2">
                  <a:txBody>
                    <a:bodyPr/>
                    <a:lstStyle/>
                    <a:p>
                      <a:pPr algn="ctr">
                        <a:spcAft>
                          <a:spcPts val="0"/>
                        </a:spcAft>
                      </a:pPr>
                      <a:r>
                        <a:rPr lang="ja-JP" sz="1600" b="1" kern="100" dirty="0">
                          <a:solidFill>
                            <a:srgbClr val="000000"/>
                          </a:solidFill>
                          <a:effectLst/>
                        </a:rPr>
                        <a:t>数値目標</a:t>
                      </a:r>
                      <a:endParaRPr lang="ja-JP" sz="1600" b="1"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hMerge="1">
                  <a:txBody>
                    <a:bodyPr/>
                    <a:lstStyle/>
                    <a:p>
                      <a:endParaRPr kumimoji="1" lang="ja-JP" altLang="en-US"/>
                    </a:p>
                  </a:txBody>
                  <a:tcPr/>
                </a:tc>
                <a:tc rowSpan="4">
                  <a:txBody>
                    <a:bodyPr/>
                    <a:lstStyle/>
                    <a:p>
                      <a:pPr algn="ctr">
                        <a:spcAft>
                          <a:spcPts val="0"/>
                        </a:spcAft>
                      </a:pPr>
                      <a:r>
                        <a:rPr lang="en-US" sz="1600" b="0" kern="100" dirty="0">
                          <a:solidFill>
                            <a:srgbClr val="000000"/>
                          </a:solidFill>
                          <a:effectLst/>
                        </a:rPr>
                        <a:t> </a:t>
                      </a:r>
                      <a:endParaRPr lang="ja-JP" sz="1600" b="0" kern="100" dirty="0">
                        <a:solidFill>
                          <a:srgbClr val="000000"/>
                        </a:solidFill>
                        <a:effectLst/>
                        <a:latin typeface="Century" charset="0"/>
                        <a:ea typeface="ＭＳ 明朝" charset="-128"/>
                        <a:cs typeface="Times New Roman"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gridSpan="6">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kern="100" dirty="0">
                          <a:solidFill>
                            <a:srgbClr val="000000"/>
                          </a:solidFill>
                          <a:effectLst/>
                        </a:rPr>
                        <a:t>H29</a:t>
                      </a:r>
                      <a:r>
                        <a:rPr lang="ja-JP" sz="1600" b="1" kern="100" dirty="0">
                          <a:solidFill>
                            <a:srgbClr val="000000"/>
                          </a:solidFill>
                          <a:effectLst/>
                        </a:rPr>
                        <a:t>年度</a:t>
                      </a:r>
                      <a:r>
                        <a:rPr lang="ja-JP" altLang="en-US" sz="1600" b="1" kern="100" dirty="0">
                          <a:solidFill>
                            <a:srgbClr val="000000"/>
                          </a:solidFill>
                          <a:effectLst/>
                        </a:rPr>
                        <a:t>（</a:t>
                      </a:r>
                      <a:r>
                        <a:rPr lang="en-US" altLang="ja-JP" sz="1600" b="1" kern="100" dirty="0">
                          <a:solidFill>
                            <a:srgbClr val="000000"/>
                          </a:solidFill>
                          <a:effectLst/>
                        </a:rPr>
                        <a:t>12</a:t>
                      </a:r>
                      <a:r>
                        <a:rPr lang="ja-JP" altLang="en-US" sz="1600" b="1" kern="100" dirty="0">
                          <a:solidFill>
                            <a:srgbClr val="000000"/>
                          </a:solidFill>
                          <a:effectLst/>
                        </a:rPr>
                        <a:t>月末時点）</a:t>
                      </a:r>
                      <a:endParaRPr lang="ja-JP" altLang="ja-JP" sz="1600" b="1" kern="100" dirty="0">
                        <a:solidFill>
                          <a:srgbClr val="000000"/>
                        </a:solidFill>
                        <a:effectLst/>
                        <a:latin typeface="Century" charset="0"/>
                        <a:ea typeface="ＭＳ 明朝" charset="-128"/>
                        <a:cs typeface="Times New Roman" charset="0"/>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28824">
                <a:tc>
                  <a:txBody>
                    <a:bodyPr/>
                    <a:lstStyle/>
                    <a:p>
                      <a:pPr algn="ctr">
                        <a:spcAft>
                          <a:spcPts val="0"/>
                        </a:spcAft>
                      </a:pPr>
                      <a:r>
                        <a:rPr lang="en-US" sz="1600" b="0" kern="100" dirty="0">
                          <a:solidFill>
                            <a:srgbClr val="000000"/>
                          </a:solidFill>
                          <a:effectLst/>
                        </a:rPr>
                        <a:t>5</a:t>
                      </a:r>
                      <a:r>
                        <a:rPr lang="ja-JP" sz="1600" b="0" kern="100" dirty="0">
                          <a:solidFill>
                            <a:srgbClr val="000000"/>
                          </a:solidFill>
                          <a:effectLst/>
                        </a:rPr>
                        <a:t>か年</a:t>
                      </a:r>
                      <a:endParaRPr lang="ja-JP" sz="1600" b="0"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spcAft>
                          <a:spcPts val="0"/>
                        </a:spcAft>
                      </a:pPr>
                      <a:r>
                        <a:rPr lang="ja-JP" sz="1600" b="0" kern="100" dirty="0">
                          <a:solidFill>
                            <a:srgbClr val="000000"/>
                          </a:solidFill>
                          <a:effectLst/>
                        </a:rPr>
                        <a:t>単年度</a:t>
                      </a:r>
                      <a:endParaRPr lang="ja-JP" sz="1600" b="0"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vMerge="1">
                  <a:txBody>
                    <a:bodyPr/>
                    <a:lstStyle/>
                    <a:p>
                      <a:endParaRPr kumimoji="1" lang="ja-JP" altLang="en-US"/>
                    </a:p>
                  </a:txBody>
                  <a:tcPr/>
                </a:tc>
                <a:tc rowSpan="2">
                  <a:txBody>
                    <a:bodyPr/>
                    <a:lstStyle/>
                    <a:p>
                      <a:pPr algn="ctr">
                        <a:lnSpc>
                          <a:spcPct val="100000"/>
                        </a:lnSpc>
                        <a:spcBef>
                          <a:spcPts val="0"/>
                        </a:spcBef>
                        <a:spcAft>
                          <a:spcPts val="0"/>
                        </a:spcAft>
                      </a:pPr>
                      <a:r>
                        <a:rPr lang="ja-JP" sz="1600" b="0" kern="100" dirty="0" smtClean="0">
                          <a:solidFill>
                            <a:srgbClr val="000000"/>
                          </a:solidFill>
                          <a:effectLst/>
                        </a:rPr>
                        <a:t>国際</a:t>
                      </a:r>
                      <a:endParaRPr lang="en-US" altLang="ja-JP" sz="1600" b="0" kern="100" dirty="0" smtClean="0">
                        <a:solidFill>
                          <a:srgbClr val="000000"/>
                        </a:solidFill>
                        <a:effectLst/>
                      </a:endParaRPr>
                    </a:p>
                    <a:p>
                      <a:pPr algn="ctr">
                        <a:lnSpc>
                          <a:spcPct val="100000"/>
                        </a:lnSpc>
                        <a:spcBef>
                          <a:spcPts val="0"/>
                        </a:spcBef>
                        <a:spcAft>
                          <a:spcPts val="0"/>
                        </a:spcAft>
                      </a:pPr>
                      <a:r>
                        <a:rPr lang="ja-JP" sz="1600" b="0" kern="100" dirty="0" smtClean="0">
                          <a:solidFill>
                            <a:srgbClr val="000000"/>
                          </a:solidFill>
                          <a:effectLst/>
                        </a:rPr>
                        <a:t>研修</a:t>
                      </a:r>
                      <a:endParaRPr lang="ja-JP" sz="1600" b="0"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rowSpan="2">
                  <a:txBody>
                    <a:bodyPr/>
                    <a:lstStyle/>
                    <a:p>
                      <a:pPr algn="ctr">
                        <a:lnSpc>
                          <a:spcPct val="100000"/>
                        </a:lnSpc>
                        <a:spcBef>
                          <a:spcPts val="0"/>
                        </a:spcBef>
                        <a:spcAft>
                          <a:spcPts val="0"/>
                        </a:spcAft>
                      </a:pPr>
                      <a:r>
                        <a:rPr lang="ja-JP" sz="1600" b="0" kern="100" dirty="0">
                          <a:solidFill>
                            <a:srgbClr val="000000"/>
                          </a:solidFill>
                          <a:effectLst/>
                        </a:rPr>
                        <a:t>大学等の学生</a:t>
                      </a:r>
                      <a:endParaRPr lang="ja-JP" sz="1600" b="0"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rowSpan="2">
                  <a:txBody>
                    <a:bodyPr/>
                    <a:lstStyle/>
                    <a:p>
                      <a:pPr algn="ctr">
                        <a:lnSpc>
                          <a:spcPct val="100000"/>
                        </a:lnSpc>
                        <a:spcBef>
                          <a:spcPts val="0"/>
                        </a:spcBef>
                        <a:spcAft>
                          <a:spcPts val="0"/>
                        </a:spcAft>
                      </a:pPr>
                      <a:r>
                        <a:rPr lang="ja-JP" sz="1600" b="0" kern="100" dirty="0" smtClean="0">
                          <a:solidFill>
                            <a:srgbClr val="000000"/>
                          </a:solidFill>
                          <a:effectLst/>
                        </a:rPr>
                        <a:t>薬事</a:t>
                      </a:r>
                      <a:r>
                        <a:rPr lang="ja-JP" altLang="en-US" sz="1600" b="0" kern="100" dirty="0" smtClean="0">
                          <a:solidFill>
                            <a:srgbClr val="000000"/>
                          </a:solidFill>
                          <a:effectLst/>
                        </a:rPr>
                        <a:t>　</a:t>
                      </a:r>
                      <a:r>
                        <a:rPr lang="ja-JP" sz="1600" b="0" kern="100" dirty="0" smtClean="0">
                          <a:solidFill>
                            <a:srgbClr val="000000"/>
                          </a:solidFill>
                          <a:effectLst/>
                        </a:rPr>
                        <a:t>監視員</a:t>
                      </a:r>
                      <a:endParaRPr lang="ja-JP" sz="1600" b="0"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rowSpan="2">
                  <a:txBody>
                    <a:bodyPr/>
                    <a:lstStyle/>
                    <a:p>
                      <a:pPr algn="ctr">
                        <a:lnSpc>
                          <a:spcPct val="100000"/>
                        </a:lnSpc>
                        <a:spcBef>
                          <a:spcPts val="0"/>
                        </a:spcBef>
                        <a:spcAft>
                          <a:spcPts val="0"/>
                        </a:spcAft>
                      </a:pPr>
                      <a:r>
                        <a:rPr lang="ja-JP" sz="1600" b="0" kern="100" dirty="0">
                          <a:solidFill>
                            <a:srgbClr val="000000"/>
                          </a:solidFill>
                          <a:effectLst/>
                        </a:rPr>
                        <a:t>水道検査担当者</a:t>
                      </a:r>
                      <a:endParaRPr lang="ja-JP" sz="1600" b="0"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rowSpan="2">
                  <a:txBody>
                    <a:bodyPr/>
                    <a:lstStyle/>
                    <a:p>
                      <a:pPr algn="ctr">
                        <a:lnSpc>
                          <a:spcPct val="100000"/>
                        </a:lnSpc>
                        <a:spcBef>
                          <a:spcPts val="0"/>
                        </a:spcBef>
                        <a:spcAft>
                          <a:spcPts val="0"/>
                        </a:spcAft>
                      </a:pPr>
                      <a:r>
                        <a:rPr lang="ja-JP" sz="1600" b="0" kern="100" dirty="0">
                          <a:solidFill>
                            <a:srgbClr val="000000"/>
                          </a:solidFill>
                          <a:effectLst/>
                        </a:rPr>
                        <a:t>その他</a:t>
                      </a:r>
                      <a:endParaRPr lang="ja-JP" sz="1600" b="0"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rowSpan="2">
                  <a:txBody>
                    <a:bodyPr/>
                    <a:lstStyle/>
                    <a:p>
                      <a:pPr algn="ctr">
                        <a:lnSpc>
                          <a:spcPct val="100000"/>
                        </a:lnSpc>
                        <a:spcBef>
                          <a:spcPts val="0"/>
                        </a:spcBef>
                        <a:spcAft>
                          <a:spcPts val="0"/>
                        </a:spcAft>
                      </a:pPr>
                      <a:r>
                        <a:rPr lang="ja-JP" sz="1600" b="0" kern="100" dirty="0">
                          <a:solidFill>
                            <a:srgbClr val="000000"/>
                          </a:solidFill>
                          <a:effectLst/>
                        </a:rPr>
                        <a:t>計</a:t>
                      </a:r>
                      <a:endParaRPr lang="ja-JP" sz="1600" b="0"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7603">
                <a:tc rowSpan="2">
                  <a:txBody>
                    <a:bodyPr/>
                    <a:lstStyle/>
                    <a:p>
                      <a:pPr algn="ctr">
                        <a:spcAft>
                          <a:spcPts val="0"/>
                        </a:spcAft>
                      </a:pPr>
                      <a:r>
                        <a:rPr lang="en-US" sz="1600" b="0" kern="100" dirty="0">
                          <a:solidFill>
                            <a:srgbClr val="000000"/>
                          </a:solidFill>
                          <a:effectLst/>
                        </a:rPr>
                        <a:t>1000</a:t>
                      </a:r>
                      <a:r>
                        <a:rPr lang="ja-JP" sz="1600" b="0" kern="100" dirty="0">
                          <a:solidFill>
                            <a:srgbClr val="000000"/>
                          </a:solidFill>
                          <a:effectLst/>
                        </a:rPr>
                        <a:t>人以上</a:t>
                      </a:r>
                      <a:endParaRPr lang="ja-JP" sz="1600" b="0"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rowSpan="2">
                  <a:txBody>
                    <a:bodyPr/>
                    <a:lstStyle/>
                    <a:p>
                      <a:pPr algn="ctr">
                        <a:spcAft>
                          <a:spcPts val="0"/>
                        </a:spcAft>
                      </a:pPr>
                      <a:r>
                        <a:rPr lang="en-US" sz="1600" b="1" kern="100" dirty="0">
                          <a:solidFill>
                            <a:srgbClr val="000000"/>
                          </a:solidFill>
                          <a:effectLst/>
                        </a:rPr>
                        <a:t>200</a:t>
                      </a:r>
                      <a:r>
                        <a:rPr lang="ja-JP" sz="1600" b="1" kern="100" dirty="0">
                          <a:solidFill>
                            <a:srgbClr val="000000"/>
                          </a:solidFill>
                          <a:effectLst/>
                        </a:rPr>
                        <a:t>人</a:t>
                      </a:r>
                      <a:r>
                        <a:rPr lang="ja-JP" sz="1600" b="0" kern="100" dirty="0">
                          <a:solidFill>
                            <a:srgbClr val="000000"/>
                          </a:solidFill>
                          <a:effectLst/>
                        </a:rPr>
                        <a:t>以上</a:t>
                      </a:r>
                      <a:endParaRPr lang="ja-JP" sz="1600" b="0"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21555">
                <a:tc vMerge="1">
                  <a:txBody>
                    <a:bodyPr/>
                    <a:lstStyle/>
                    <a:p>
                      <a:pPr algn="just">
                        <a:spcAft>
                          <a:spcPts val="0"/>
                        </a:spcAft>
                      </a:pPr>
                      <a:endParaRPr lang="ja-JP" sz="1600" b="0"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vMerge="1">
                  <a:txBody>
                    <a:bodyPr/>
                    <a:lstStyle/>
                    <a:p>
                      <a:pPr algn="ctr">
                        <a:spcAft>
                          <a:spcPts val="0"/>
                        </a:spcAft>
                      </a:pPr>
                      <a:endParaRPr lang="ja-JP" sz="1600" b="0"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ctr">
                        <a:spcAft>
                          <a:spcPts val="0"/>
                        </a:spcAft>
                      </a:pPr>
                      <a:r>
                        <a:rPr lang="en-US" altLang="ja-JP" sz="1600" b="0" kern="100" dirty="0">
                          <a:solidFill>
                            <a:srgbClr val="000000"/>
                          </a:solidFill>
                          <a:effectLst/>
                        </a:rPr>
                        <a:t>77</a:t>
                      </a:r>
                      <a:r>
                        <a:rPr lang="ja-JP" sz="1600" b="0" kern="100" dirty="0">
                          <a:solidFill>
                            <a:srgbClr val="000000"/>
                          </a:solidFill>
                          <a:effectLst/>
                        </a:rPr>
                        <a:t>人</a:t>
                      </a:r>
                      <a:endParaRPr lang="ja-JP" sz="1600" b="0"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spcAft>
                          <a:spcPts val="0"/>
                        </a:spcAft>
                      </a:pPr>
                      <a:r>
                        <a:rPr lang="en-US" altLang="ja-JP" sz="1600" b="0" kern="100" dirty="0">
                          <a:solidFill>
                            <a:srgbClr val="000000"/>
                          </a:solidFill>
                          <a:effectLst/>
                        </a:rPr>
                        <a:t>84</a:t>
                      </a:r>
                      <a:r>
                        <a:rPr lang="ja-JP" sz="1600" b="0" kern="100" dirty="0">
                          <a:solidFill>
                            <a:srgbClr val="000000"/>
                          </a:solidFill>
                          <a:effectLst/>
                        </a:rPr>
                        <a:t>人</a:t>
                      </a:r>
                      <a:endParaRPr lang="ja-JP" sz="1600" b="0"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spcAft>
                          <a:spcPts val="0"/>
                        </a:spcAft>
                      </a:pPr>
                      <a:r>
                        <a:rPr lang="en-US" sz="1600" b="0" kern="100" dirty="0">
                          <a:solidFill>
                            <a:srgbClr val="000000"/>
                          </a:solidFill>
                          <a:effectLst/>
                        </a:rPr>
                        <a:t>49</a:t>
                      </a:r>
                      <a:r>
                        <a:rPr lang="ja-JP" sz="1600" b="0" kern="100" dirty="0">
                          <a:solidFill>
                            <a:srgbClr val="000000"/>
                          </a:solidFill>
                          <a:effectLst/>
                        </a:rPr>
                        <a:t>人</a:t>
                      </a:r>
                      <a:endParaRPr lang="ja-JP" sz="1600" b="0"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spcAft>
                          <a:spcPts val="0"/>
                        </a:spcAft>
                      </a:pPr>
                      <a:r>
                        <a:rPr lang="en-US" sz="1600" b="0" kern="100" dirty="0">
                          <a:solidFill>
                            <a:srgbClr val="000000"/>
                          </a:solidFill>
                          <a:effectLst/>
                        </a:rPr>
                        <a:t>2</a:t>
                      </a:r>
                      <a:r>
                        <a:rPr lang="en-US" altLang="ja-JP" sz="1600" b="0" kern="100" dirty="0">
                          <a:solidFill>
                            <a:srgbClr val="000000"/>
                          </a:solidFill>
                          <a:effectLst/>
                        </a:rPr>
                        <a:t>8</a:t>
                      </a:r>
                      <a:r>
                        <a:rPr lang="ja-JP" sz="1600" b="0" kern="100" dirty="0">
                          <a:solidFill>
                            <a:srgbClr val="000000"/>
                          </a:solidFill>
                          <a:effectLst/>
                        </a:rPr>
                        <a:t>人</a:t>
                      </a:r>
                      <a:endParaRPr lang="ja-JP" sz="1600" b="0"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spcAft>
                          <a:spcPts val="0"/>
                        </a:spcAft>
                      </a:pPr>
                      <a:r>
                        <a:rPr lang="en-US" altLang="ja-JP" sz="1600" b="0" kern="100" dirty="0">
                          <a:solidFill>
                            <a:srgbClr val="000000"/>
                          </a:solidFill>
                          <a:effectLst/>
                        </a:rPr>
                        <a:t>128</a:t>
                      </a:r>
                      <a:r>
                        <a:rPr lang="ja-JP" sz="1600" b="0" kern="100" dirty="0">
                          <a:solidFill>
                            <a:srgbClr val="000000"/>
                          </a:solidFill>
                          <a:effectLst/>
                        </a:rPr>
                        <a:t>人</a:t>
                      </a:r>
                      <a:endParaRPr lang="ja-JP" sz="1600" b="0"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spcAft>
                          <a:spcPts val="0"/>
                        </a:spcAft>
                      </a:pPr>
                      <a:r>
                        <a:rPr lang="en-US" altLang="ja-JP" sz="1600" b="1" kern="100" dirty="0">
                          <a:solidFill>
                            <a:srgbClr val="000000"/>
                          </a:solidFill>
                          <a:effectLst/>
                        </a:rPr>
                        <a:t>366</a:t>
                      </a:r>
                      <a:r>
                        <a:rPr lang="ja-JP" sz="1600" b="1" kern="100" dirty="0">
                          <a:solidFill>
                            <a:srgbClr val="000000"/>
                          </a:solidFill>
                          <a:effectLst/>
                        </a:rPr>
                        <a:t>人</a:t>
                      </a:r>
                      <a:endParaRPr lang="ja-JP" sz="1600" b="1" kern="100" dirty="0">
                        <a:solidFill>
                          <a:srgbClr val="000000"/>
                        </a:solidFill>
                        <a:effectLst/>
                        <a:latin typeface="Century" charset="0"/>
                        <a:ea typeface="ＭＳ 明朝" charset="-128"/>
                        <a:cs typeface="Times New Roman"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13" name="二等辺三角形 10"/>
          <p:cNvSpPr/>
          <p:nvPr/>
        </p:nvSpPr>
        <p:spPr>
          <a:xfrm rot="5400000">
            <a:off x="2596936" y="5452837"/>
            <a:ext cx="1191709" cy="249159"/>
          </a:xfrm>
          <a:prstGeom prst="triangle">
            <a:avLst/>
          </a:prstGeom>
          <a:solidFill>
            <a:srgbClr val="4A7EB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7"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smtClean="0">
                <a:solidFill>
                  <a:schemeClr val="bg1"/>
                </a:solidFill>
                <a:latin typeface="+mn-ea"/>
                <a:ea typeface="+mn-ea"/>
                <a:cs typeface="HG丸ｺﾞｼｯｸM-PRO"/>
              </a:rPr>
              <a:t>3.</a:t>
            </a:r>
            <a:r>
              <a:rPr lang="ja-JP" altLang="en-US" sz="2800" dirty="0" smtClean="0">
                <a:solidFill>
                  <a:schemeClr val="bg1"/>
                </a:solidFill>
                <a:latin typeface="+mn-ea"/>
                <a:ea typeface="+mn-ea"/>
                <a:cs typeface="HG丸ｺﾞｼｯｸM-PRO"/>
              </a:rPr>
              <a:t>　進捗状況概要</a:t>
            </a:r>
            <a:endParaRPr lang="ja-JP" altLang="en-US" sz="2800" dirty="0">
              <a:solidFill>
                <a:schemeClr val="bg1"/>
              </a:solidFill>
              <a:latin typeface="+mn-ea"/>
              <a:ea typeface="+mn-ea"/>
              <a:cs typeface="HG丸ｺﾞｼｯｸM-PRO"/>
            </a:endParaRPr>
          </a:p>
        </p:txBody>
      </p:sp>
    </p:spTree>
    <p:extLst>
      <p:ext uri="{BB962C8B-B14F-4D97-AF65-F5344CB8AC3E}">
        <p14:creationId xmlns:p14="http://schemas.microsoft.com/office/powerpoint/2010/main" val="919902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17</a:t>
            </a:fld>
            <a:endParaRPr lang="ja-JP" altLang="en-US" sz="1200" b="1">
              <a:latin typeface="Arial" charset="0"/>
              <a:ea typeface="Arial" charset="0"/>
              <a:cs typeface="Arial" charset="0"/>
            </a:endParaRPr>
          </a:p>
        </p:txBody>
      </p:sp>
      <p:sp>
        <p:nvSpPr>
          <p:cNvPr id="5" name="テキスト ボックス 4"/>
          <p:cNvSpPr txBox="1"/>
          <p:nvPr/>
        </p:nvSpPr>
        <p:spPr>
          <a:xfrm>
            <a:off x="517523" y="1329461"/>
            <a:ext cx="8004810" cy="4462760"/>
          </a:xfrm>
          <a:prstGeom prst="rect">
            <a:avLst/>
          </a:prstGeom>
          <a:noFill/>
        </p:spPr>
        <p:txBody>
          <a:bodyPr wrap="square" rtlCol="0">
            <a:spAutoFit/>
          </a:bodyPr>
          <a:lstStyle/>
          <a:p>
            <a:pPr>
              <a:spcAft>
                <a:spcPts val="600"/>
              </a:spcAft>
            </a:pPr>
            <a:r>
              <a:rPr lang="ja-JP" altLang="en-US" dirty="0" smtClean="0">
                <a:latin typeface="+mn-ea"/>
                <a:ea typeface="+mn-ea"/>
              </a:rPr>
              <a:t>２．地方衛生研究所の広域連携における役割</a:t>
            </a:r>
          </a:p>
          <a:p>
            <a:pPr>
              <a:spcAft>
                <a:spcPts val="600"/>
              </a:spcAft>
            </a:pPr>
            <a:r>
              <a:rPr lang="en-US" altLang="ja-JP" dirty="0" smtClean="0">
                <a:latin typeface="+mn-ea"/>
                <a:ea typeface="+mn-ea"/>
              </a:rPr>
              <a:t>(1) </a:t>
            </a:r>
            <a:r>
              <a:rPr lang="ja-JP" altLang="en-US" dirty="0">
                <a:latin typeface="+mn-ea"/>
                <a:ea typeface="+mn-ea"/>
              </a:rPr>
              <a:t>全国ネットワーク及び国立研究機関との連携</a:t>
            </a:r>
            <a:endParaRPr lang="en-US" altLang="ja-JP" dirty="0">
              <a:latin typeface="+mn-ea"/>
              <a:ea typeface="+mn-ea"/>
            </a:endParaRPr>
          </a:p>
          <a:p>
            <a:pPr marL="360000">
              <a:spcAft>
                <a:spcPts val="600"/>
              </a:spcAft>
            </a:pPr>
            <a:r>
              <a:rPr lang="ja-JP" altLang="en-US" dirty="0">
                <a:latin typeface="+mn-ea"/>
                <a:ea typeface="+mn-ea"/>
              </a:rPr>
              <a:t>地方衛生研究所全国協議会の各種会議、研究会へ参加し情報交換を実施</a:t>
            </a:r>
            <a:endParaRPr lang="en-US" altLang="ja-JP" dirty="0">
              <a:latin typeface="+mn-ea"/>
              <a:ea typeface="+mn-ea"/>
            </a:endParaRPr>
          </a:p>
          <a:p>
            <a:pPr marL="360000">
              <a:spcAft>
                <a:spcPts val="600"/>
              </a:spcAft>
            </a:pPr>
            <a:r>
              <a:rPr lang="ja-JP" altLang="en-US" dirty="0">
                <a:latin typeface="+mn-ea"/>
                <a:ea typeface="+mn-ea"/>
              </a:rPr>
              <a:t>近畿のリファレンスセンターとして各種病原体の検査法共同開発、他地衛研への技術移転、検査協力等を実施</a:t>
            </a:r>
          </a:p>
          <a:p>
            <a:pPr>
              <a:spcAft>
                <a:spcPts val="600"/>
              </a:spcAft>
            </a:pPr>
            <a:r>
              <a:rPr lang="en-US" altLang="ja-JP" dirty="0" smtClean="0">
                <a:latin typeface="+mn-ea"/>
                <a:ea typeface="+mn-ea"/>
              </a:rPr>
              <a:t>(2) </a:t>
            </a:r>
            <a:r>
              <a:rPr lang="ja-JP" altLang="en-US" dirty="0" smtClean="0">
                <a:latin typeface="+mn-ea"/>
                <a:ea typeface="+mn-ea"/>
              </a:rPr>
              <a:t>全国の地方衛生研究所との連携</a:t>
            </a:r>
            <a:endParaRPr lang="en-US" altLang="ja-JP" dirty="0" smtClean="0">
              <a:latin typeface="+mn-ea"/>
              <a:ea typeface="+mn-ea"/>
            </a:endParaRPr>
          </a:p>
          <a:p>
            <a:pPr marL="360000">
              <a:spcAft>
                <a:spcPts val="600"/>
              </a:spcAft>
            </a:pPr>
            <a:r>
              <a:rPr lang="ja-JP" altLang="en-US" dirty="0" smtClean="0">
                <a:latin typeface="+mn-ea"/>
                <a:ea typeface="+mn-ea"/>
              </a:rPr>
              <a:t>東京都（危険ドラッグ薬物指定）、京都府（感染症事業助言）、千葉県（検査技術研修）、横浜市（菌株分与）、福岡県（菌株分与）</a:t>
            </a:r>
          </a:p>
          <a:p>
            <a:pPr>
              <a:spcAft>
                <a:spcPts val="600"/>
              </a:spcAft>
            </a:pPr>
            <a:r>
              <a:rPr lang="en-US" altLang="ja-JP" dirty="0" smtClean="0">
                <a:latin typeface="+mn-ea"/>
                <a:ea typeface="+mn-ea"/>
              </a:rPr>
              <a:t>(3) </a:t>
            </a:r>
            <a:r>
              <a:rPr lang="ja-JP" altLang="en-US" dirty="0" smtClean="0">
                <a:latin typeface="+mn-ea"/>
                <a:ea typeface="+mn-ea"/>
              </a:rPr>
              <a:t>行政機関等との連携</a:t>
            </a:r>
            <a:endParaRPr lang="en-US" altLang="ja-JP" dirty="0" smtClean="0">
              <a:latin typeface="+mn-ea"/>
              <a:ea typeface="+mn-ea"/>
            </a:endParaRPr>
          </a:p>
          <a:p>
            <a:pPr marL="360000">
              <a:spcAft>
                <a:spcPts val="600"/>
              </a:spcAft>
            </a:pPr>
            <a:r>
              <a:rPr lang="ja-JP" altLang="en-US" dirty="0" smtClean="0">
                <a:latin typeface="+mn-ea"/>
                <a:ea typeface="+mn-ea"/>
              </a:rPr>
              <a:t>府内中核市で困難な検査の受け入れ（</a:t>
            </a:r>
            <a:r>
              <a:rPr lang="en-US" altLang="ja-JP" dirty="0" smtClean="0">
                <a:latin typeface="+mn-ea"/>
                <a:ea typeface="+mn-ea"/>
              </a:rPr>
              <a:t>443</a:t>
            </a:r>
            <a:r>
              <a:rPr lang="ja-JP" altLang="en-US" dirty="0" smtClean="0">
                <a:latin typeface="+mn-ea"/>
                <a:ea typeface="+mn-ea"/>
              </a:rPr>
              <a:t>件以上）</a:t>
            </a:r>
            <a:endParaRPr lang="en-US" altLang="ja-JP" dirty="0" smtClean="0">
              <a:latin typeface="+mn-ea"/>
              <a:ea typeface="+mn-ea"/>
            </a:endParaRPr>
          </a:p>
          <a:p>
            <a:pPr marL="360000">
              <a:spcAft>
                <a:spcPts val="600"/>
              </a:spcAft>
            </a:pPr>
            <a:r>
              <a:rPr lang="ja-JP" altLang="en-US" dirty="0" smtClean="0">
                <a:latin typeface="+mn-ea"/>
                <a:ea typeface="+mn-ea"/>
              </a:rPr>
              <a:t>大阪市立環境科学センターとの共同研究を実施</a:t>
            </a:r>
          </a:p>
          <a:p>
            <a:pPr>
              <a:spcAft>
                <a:spcPts val="600"/>
              </a:spcAft>
            </a:pPr>
            <a:r>
              <a:rPr lang="en-US" altLang="ja-JP" dirty="0" smtClean="0">
                <a:latin typeface="+mn-ea"/>
                <a:ea typeface="+mn-ea"/>
              </a:rPr>
              <a:t>(4) </a:t>
            </a:r>
            <a:r>
              <a:rPr lang="ja-JP" altLang="en-US" dirty="0" smtClean="0">
                <a:latin typeface="+mn-ea"/>
                <a:ea typeface="+mn-ea"/>
              </a:rPr>
              <a:t>災害時や健康危機事象発生時における連携</a:t>
            </a:r>
            <a:endParaRPr lang="en-US" altLang="ja-JP" dirty="0" smtClean="0">
              <a:latin typeface="+mn-ea"/>
              <a:ea typeface="+mn-ea"/>
            </a:endParaRPr>
          </a:p>
          <a:p>
            <a:pPr marL="360000">
              <a:spcAft>
                <a:spcPts val="600"/>
              </a:spcAft>
            </a:pPr>
            <a:r>
              <a:rPr lang="ja-JP" altLang="en-US" dirty="0" smtClean="0">
                <a:latin typeface="+mn-ea"/>
                <a:ea typeface="+mn-ea"/>
              </a:rPr>
              <a:t>府市を通じて他自治体との連携協力体制を構築</a:t>
            </a:r>
          </a:p>
        </p:txBody>
      </p:sp>
      <p:sp>
        <p:nvSpPr>
          <p:cNvPr id="6" name="正方形/長方形 5"/>
          <p:cNvSpPr/>
          <p:nvPr/>
        </p:nvSpPr>
        <p:spPr>
          <a:xfrm>
            <a:off x="517523" y="905654"/>
            <a:ext cx="8004811" cy="254106"/>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lgn="l">
              <a:spcAft>
                <a:spcPts val="0"/>
              </a:spcAft>
            </a:pPr>
            <a:r>
              <a:rPr lang="ja-JP" sz="1400" b="1" kern="100" dirty="0">
                <a:solidFill>
                  <a:srgbClr val="000000"/>
                </a:solidFill>
                <a:effectLst/>
                <a:ea typeface="ＭＳ Ｐゴシック" charset="-128"/>
                <a:cs typeface="Times New Roman" charset="0"/>
              </a:rPr>
              <a:t>第１　住民に対して提供するサービスその他の業務の質の向上に関する目標を達成するためとるべき措置</a:t>
            </a:r>
            <a:endParaRPr lang="ja-JP" sz="1400" kern="100" dirty="0">
              <a:effectLst/>
              <a:ea typeface="ＭＳ 明朝" charset="-128"/>
              <a:cs typeface="Times New Roman" charset="0"/>
            </a:endParaRPr>
          </a:p>
        </p:txBody>
      </p:sp>
      <p:sp>
        <p:nvSpPr>
          <p:cNvPr id="7" name="正方形/長方形 6"/>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0"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smtClean="0">
                <a:solidFill>
                  <a:schemeClr val="bg1"/>
                </a:solidFill>
                <a:latin typeface="+mn-ea"/>
                <a:ea typeface="+mn-ea"/>
                <a:cs typeface="HG丸ｺﾞｼｯｸM-PRO"/>
              </a:rPr>
              <a:t>3.</a:t>
            </a:r>
            <a:r>
              <a:rPr lang="ja-JP" altLang="en-US" sz="2800" dirty="0" smtClean="0">
                <a:solidFill>
                  <a:schemeClr val="bg1"/>
                </a:solidFill>
                <a:latin typeface="+mn-ea"/>
                <a:ea typeface="+mn-ea"/>
                <a:cs typeface="HG丸ｺﾞｼｯｸM-PRO"/>
              </a:rPr>
              <a:t>　進捗状況概要</a:t>
            </a:r>
            <a:endParaRPr lang="ja-JP" altLang="en-US" sz="2800" dirty="0">
              <a:solidFill>
                <a:schemeClr val="bg1"/>
              </a:solidFill>
              <a:latin typeface="+mn-ea"/>
              <a:ea typeface="+mn-ea"/>
              <a:cs typeface="HG丸ｺﾞｼｯｸM-PRO"/>
            </a:endParaRPr>
          </a:p>
        </p:txBody>
      </p:sp>
    </p:spTree>
    <p:extLst>
      <p:ext uri="{BB962C8B-B14F-4D97-AF65-F5344CB8AC3E}">
        <p14:creationId xmlns:p14="http://schemas.microsoft.com/office/powerpoint/2010/main" val="1058223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18</a:t>
            </a:fld>
            <a:endParaRPr lang="ja-JP" altLang="en-US" sz="1200" b="1">
              <a:latin typeface="Arial" charset="0"/>
              <a:ea typeface="Arial" charset="0"/>
              <a:cs typeface="Arial" charset="0"/>
            </a:endParaRPr>
          </a:p>
        </p:txBody>
      </p:sp>
      <p:sp>
        <p:nvSpPr>
          <p:cNvPr id="5" name="テキスト ボックス 4"/>
          <p:cNvSpPr txBox="1"/>
          <p:nvPr/>
        </p:nvSpPr>
        <p:spPr>
          <a:xfrm>
            <a:off x="517523" y="1329461"/>
            <a:ext cx="8004810" cy="4339650"/>
          </a:xfrm>
          <a:prstGeom prst="rect">
            <a:avLst/>
          </a:prstGeom>
          <a:noFill/>
        </p:spPr>
        <p:txBody>
          <a:bodyPr wrap="square" rtlCol="0">
            <a:spAutoFit/>
          </a:bodyPr>
          <a:lstStyle/>
          <a:p>
            <a:pPr>
              <a:spcAft>
                <a:spcPts val="1800"/>
              </a:spcAft>
            </a:pPr>
            <a:r>
              <a:rPr lang="ja-JP" altLang="en-US" dirty="0" smtClean="0">
                <a:latin typeface="+mn-ea"/>
                <a:ea typeface="+mn-ea"/>
              </a:rPr>
              <a:t>３．特に拡充すべき機能と新たな事業展開</a:t>
            </a:r>
          </a:p>
          <a:p>
            <a:pPr>
              <a:spcAft>
                <a:spcPts val="600"/>
              </a:spcAft>
            </a:pPr>
            <a:r>
              <a:rPr lang="en-US" altLang="ja-JP" dirty="0" smtClean="0">
                <a:latin typeface="+mn-ea"/>
                <a:ea typeface="+mn-ea"/>
              </a:rPr>
              <a:t>(1) </a:t>
            </a:r>
            <a:r>
              <a:rPr lang="ja-JP" altLang="en-US" dirty="0" smtClean="0">
                <a:latin typeface="+mn-ea"/>
                <a:ea typeface="+mn-ea"/>
              </a:rPr>
              <a:t>健康危機管理対応</a:t>
            </a:r>
            <a:endParaRPr lang="en-US" altLang="ja-JP" dirty="0" smtClean="0">
              <a:latin typeface="+mn-ea"/>
              <a:ea typeface="+mn-ea"/>
            </a:endParaRPr>
          </a:p>
          <a:p>
            <a:pPr marL="360000">
              <a:spcAft>
                <a:spcPts val="600"/>
              </a:spcAft>
            </a:pPr>
            <a:r>
              <a:rPr lang="ja-JP" altLang="en-US" dirty="0" smtClean="0">
                <a:latin typeface="+mn-ea"/>
                <a:ea typeface="+mn-ea"/>
              </a:rPr>
              <a:t>健康危機管理課を中心に情報収集・提供（薬剤耐性菌の院内感染）、実地疫学調査の所内説明会を開催、府内行政関係職員向けのセミナーを開催</a:t>
            </a:r>
            <a:endParaRPr lang="en-US" altLang="ja-JP" dirty="0" smtClean="0">
              <a:latin typeface="+mn-ea"/>
              <a:ea typeface="+mn-ea"/>
            </a:endParaRPr>
          </a:p>
          <a:p>
            <a:pPr marL="360000">
              <a:spcAft>
                <a:spcPts val="600"/>
              </a:spcAft>
            </a:pPr>
            <a:endParaRPr lang="ja-JP" altLang="en-US" dirty="0" smtClean="0">
              <a:latin typeface="+mn-ea"/>
              <a:ea typeface="+mn-ea"/>
            </a:endParaRPr>
          </a:p>
          <a:p>
            <a:pPr>
              <a:spcAft>
                <a:spcPts val="600"/>
              </a:spcAft>
            </a:pPr>
            <a:r>
              <a:rPr lang="en-US" altLang="ja-JP" dirty="0" smtClean="0">
                <a:latin typeface="+mn-ea"/>
                <a:ea typeface="+mn-ea"/>
              </a:rPr>
              <a:t>(2) </a:t>
            </a:r>
            <a:r>
              <a:rPr lang="ja-JP" altLang="en-US" dirty="0" smtClean="0">
                <a:latin typeface="+mn-ea"/>
                <a:ea typeface="+mn-ea"/>
              </a:rPr>
              <a:t>疫学解析研究への取組み</a:t>
            </a:r>
            <a:endParaRPr lang="en-US" altLang="ja-JP" dirty="0" smtClean="0">
              <a:latin typeface="+mn-ea"/>
              <a:ea typeface="+mn-ea"/>
            </a:endParaRPr>
          </a:p>
          <a:p>
            <a:pPr marL="360000">
              <a:spcAft>
                <a:spcPts val="600"/>
              </a:spcAft>
            </a:pPr>
            <a:r>
              <a:rPr lang="ja-JP" altLang="en-US" dirty="0" smtClean="0">
                <a:latin typeface="+mn-ea"/>
                <a:ea typeface="+mn-ea"/>
              </a:rPr>
              <a:t>体制の整備に関して大学、国立感染症研究所と情報交換</a:t>
            </a:r>
            <a:endParaRPr lang="en-US" altLang="ja-JP" dirty="0" smtClean="0">
              <a:latin typeface="+mn-ea"/>
              <a:ea typeface="+mn-ea"/>
            </a:endParaRPr>
          </a:p>
          <a:p>
            <a:pPr marL="360000">
              <a:spcAft>
                <a:spcPts val="600"/>
              </a:spcAft>
            </a:pPr>
            <a:endParaRPr lang="ja-JP" altLang="en-US" dirty="0" smtClean="0">
              <a:latin typeface="+mn-ea"/>
              <a:ea typeface="+mn-ea"/>
            </a:endParaRPr>
          </a:p>
          <a:p>
            <a:pPr>
              <a:spcAft>
                <a:spcPts val="600"/>
              </a:spcAft>
            </a:pPr>
            <a:r>
              <a:rPr lang="en-US" altLang="ja-JP" dirty="0" smtClean="0">
                <a:latin typeface="+mn-ea"/>
                <a:ea typeface="+mn-ea"/>
              </a:rPr>
              <a:t>(3) </a:t>
            </a:r>
            <a:r>
              <a:rPr lang="ja-JP" altLang="en-US" dirty="0" smtClean="0">
                <a:latin typeface="+mn-ea"/>
                <a:ea typeface="+mn-ea"/>
              </a:rPr>
              <a:t>学術分野及び産業界との連携</a:t>
            </a:r>
            <a:endParaRPr lang="en-US" altLang="ja-JP" dirty="0" smtClean="0">
              <a:latin typeface="+mn-ea"/>
              <a:ea typeface="+mn-ea"/>
            </a:endParaRPr>
          </a:p>
          <a:p>
            <a:pPr marL="360000">
              <a:spcAft>
                <a:spcPts val="600"/>
              </a:spcAft>
            </a:pPr>
            <a:r>
              <a:rPr lang="ja-JP" altLang="en-US" dirty="0" smtClean="0">
                <a:latin typeface="+mn-ea"/>
                <a:ea typeface="+mn-ea"/>
              </a:rPr>
              <a:t>大阪大学医学系研究科及び薬学研究科との連携大学院開設を手続中</a:t>
            </a:r>
            <a:endParaRPr lang="en-US" altLang="ja-JP" dirty="0" smtClean="0">
              <a:latin typeface="+mn-ea"/>
              <a:ea typeface="+mn-ea"/>
            </a:endParaRPr>
          </a:p>
          <a:p>
            <a:pPr marL="360000">
              <a:spcAft>
                <a:spcPts val="600"/>
              </a:spcAft>
            </a:pPr>
            <a:r>
              <a:rPr lang="ja-JP" altLang="en-US" dirty="0">
                <a:latin typeface="+mn-ea"/>
                <a:ea typeface="+mn-ea"/>
              </a:rPr>
              <a:t>成果有体物、菌株等の提供</a:t>
            </a:r>
            <a:endParaRPr lang="en-US" altLang="ja-JP" dirty="0">
              <a:latin typeface="+mn-ea"/>
              <a:ea typeface="+mn-ea"/>
            </a:endParaRPr>
          </a:p>
          <a:p>
            <a:pPr marL="360000">
              <a:spcAft>
                <a:spcPts val="600"/>
              </a:spcAft>
            </a:pPr>
            <a:r>
              <a:rPr lang="ja-JP" altLang="en-US" dirty="0">
                <a:latin typeface="+mn-ea"/>
              </a:rPr>
              <a:t>学術分野、産業界との共同研究（</a:t>
            </a:r>
            <a:r>
              <a:rPr lang="en-US" altLang="ja-JP" dirty="0">
                <a:latin typeface="+mn-ea"/>
              </a:rPr>
              <a:t>18</a:t>
            </a:r>
            <a:r>
              <a:rPr lang="ja-JP" altLang="en-US" dirty="0">
                <a:latin typeface="+mn-ea"/>
              </a:rPr>
              <a:t>件）を実施</a:t>
            </a:r>
            <a:endParaRPr lang="ja-JP" altLang="en-US" dirty="0">
              <a:latin typeface="+mn-ea"/>
              <a:ea typeface="+mn-ea"/>
            </a:endParaRPr>
          </a:p>
        </p:txBody>
      </p:sp>
      <p:sp>
        <p:nvSpPr>
          <p:cNvPr id="6" name="正方形/長方形 5"/>
          <p:cNvSpPr/>
          <p:nvPr/>
        </p:nvSpPr>
        <p:spPr>
          <a:xfrm>
            <a:off x="517523" y="905654"/>
            <a:ext cx="8004811" cy="254106"/>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lgn="l">
              <a:spcAft>
                <a:spcPts val="0"/>
              </a:spcAft>
            </a:pPr>
            <a:r>
              <a:rPr lang="ja-JP" sz="1400" b="1" kern="100" dirty="0">
                <a:solidFill>
                  <a:srgbClr val="000000"/>
                </a:solidFill>
                <a:effectLst/>
                <a:ea typeface="ＭＳ Ｐゴシック" charset="-128"/>
                <a:cs typeface="Times New Roman" charset="0"/>
              </a:rPr>
              <a:t>第１　住民に対して提供するサービスその他の業務の質の向上に関する目標を達成するためとるべき措置</a:t>
            </a:r>
            <a:endParaRPr lang="ja-JP" sz="1400" kern="100" dirty="0">
              <a:effectLst/>
              <a:ea typeface="ＭＳ 明朝" charset="-128"/>
              <a:cs typeface="Times New Roman" charset="0"/>
            </a:endParaRPr>
          </a:p>
        </p:txBody>
      </p:sp>
      <p:sp>
        <p:nvSpPr>
          <p:cNvPr id="7" name="正方形/長方形 6"/>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0"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smtClean="0">
                <a:solidFill>
                  <a:schemeClr val="bg1"/>
                </a:solidFill>
                <a:latin typeface="+mn-ea"/>
                <a:ea typeface="+mn-ea"/>
                <a:cs typeface="HG丸ｺﾞｼｯｸM-PRO"/>
              </a:rPr>
              <a:t>3.</a:t>
            </a:r>
            <a:r>
              <a:rPr lang="ja-JP" altLang="en-US" sz="2800" dirty="0" smtClean="0">
                <a:solidFill>
                  <a:schemeClr val="bg1"/>
                </a:solidFill>
                <a:latin typeface="+mn-ea"/>
                <a:ea typeface="+mn-ea"/>
                <a:cs typeface="HG丸ｺﾞｼｯｸM-PRO"/>
              </a:rPr>
              <a:t>　進捗状況概要</a:t>
            </a:r>
            <a:endParaRPr lang="ja-JP" altLang="en-US" sz="2800" dirty="0">
              <a:solidFill>
                <a:schemeClr val="bg1"/>
              </a:solidFill>
              <a:latin typeface="+mn-ea"/>
              <a:ea typeface="+mn-ea"/>
              <a:cs typeface="HG丸ｺﾞｼｯｸM-PRO"/>
            </a:endParaRPr>
          </a:p>
        </p:txBody>
      </p:sp>
    </p:spTree>
    <p:extLst>
      <p:ext uri="{BB962C8B-B14F-4D97-AF65-F5344CB8AC3E}">
        <p14:creationId xmlns:p14="http://schemas.microsoft.com/office/powerpoint/2010/main" val="99136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19</a:t>
            </a:fld>
            <a:endParaRPr lang="ja-JP" altLang="en-US" sz="1200" b="1">
              <a:latin typeface="Arial" charset="0"/>
              <a:ea typeface="Arial" charset="0"/>
              <a:cs typeface="Arial" charset="0"/>
            </a:endParaRPr>
          </a:p>
        </p:txBody>
      </p:sp>
      <p:sp>
        <p:nvSpPr>
          <p:cNvPr id="3" name="正方形/長方形 2"/>
          <p:cNvSpPr/>
          <p:nvPr/>
        </p:nvSpPr>
        <p:spPr>
          <a:xfrm>
            <a:off x="517522" y="905654"/>
            <a:ext cx="8004811" cy="254106"/>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spcAft>
                <a:spcPts val="0"/>
              </a:spcAft>
            </a:pPr>
            <a:r>
              <a:rPr lang="ja-JP" altLang="en-US" sz="1400" b="1" kern="100" dirty="0" smtClean="0">
                <a:solidFill>
                  <a:srgbClr val="000000"/>
                </a:solidFill>
                <a:ea typeface="ＭＳ Ｐゴシック" charset="-128"/>
                <a:cs typeface="Times New Roman" charset="0"/>
              </a:rPr>
              <a:t>第２　業務運営の改善及び効率化に関する目標を達成するためとるべき措置</a:t>
            </a:r>
            <a:endParaRPr lang="ja-JP" altLang="en-US" sz="1400" b="1" kern="100" dirty="0">
              <a:solidFill>
                <a:srgbClr val="000000"/>
              </a:solidFill>
              <a:ea typeface="ＭＳ Ｐゴシック" charset="-128"/>
              <a:cs typeface="Times New Roman" charset="0"/>
            </a:endParaRPr>
          </a:p>
        </p:txBody>
      </p:sp>
      <p:sp>
        <p:nvSpPr>
          <p:cNvPr id="5" name="テキスト ボックス 4"/>
          <p:cNvSpPr txBox="1"/>
          <p:nvPr/>
        </p:nvSpPr>
        <p:spPr>
          <a:xfrm>
            <a:off x="517523" y="1329461"/>
            <a:ext cx="8004810" cy="4539704"/>
          </a:xfrm>
          <a:prstGeom prst="rect">
            <a:avLst/>
          </a:prstGeom>
          <a:noFill/>
        </p:spPr>
        <p:txBody>
          <a:bodyPr wrap="square" rtlCol="0">
            <a:spAutoFit/>
          </a:bodyPr>
          <a:lstStyle/>
          <a:p>
            <a:pPr>
              <a:spcAft>
                <a:spcPts val="600"/>
              </a:spcAft>
            </a:pPr>
            <a:r>
              <a:rPr lang="ja-JP" altLang="en-US" dirty="0" smtClean="0">
                <a:latin typeface="+mn-ea"/>
                <a:ea typeface="+mn-ea"/>
              </a:rPr>
              <a:t>１．業務運営の改善</a:t>
            </a:r>
          </a:p>
          <a:p>
            <a:pPr>
              <a:spcAft>
                <a:spcPts val="600"/>
              </a:spcAft>
            </a:pPr>
            <a:r>
              <a:rPr lang="en-US" altLang="ja-JP" dirty="0" smtClean="0">
                <a:latin typeface="+mn-ea"/>
                <a:ea typeface="+mn-ea"/>
              </a:rPr>
              <a:t>(1) </a:t>
            </a:r>
            <a:r>
              <a:rPr lang="ja-JP" altLang="en-US" dirty="0" smtClean="0">
                <a:latin typeface="+mn-ea"/>
                <a:ea typeface="+mn-ea"/>
              </a:rPr>
              <a:t>組織マネジメントの実行</a:t>
            </a:r>
            <a:endParaRPr lang="en-US" altLang="ja-JP" dirty="0" smtClean="0">
              <a:latin typeface="+mn-ea"/>
              <a:ea typeface="+mn-ea"/>
            </a:endParaRPr>
          </a:p>
          <a:p>
            <a:pPr marL="360000">
              <a:spcAft>
                <a:spcPts val="600"/>
              </a:spcAft>
            </a:pPr>
            <a:r>
              <a:rPr lang="ja-JP" altLang="en-US" dirty="0" smtClean="0">
                <a:latin typeface="+mn-ea"/>
                <a:ea typeface="+mn-ea"/>
              </a:rPr>
              <a:t>幹部会議（月</a:t>
            </a:r>
            <a:r>
              <a:rPr lang="en-US" altLang="ja-JP" dirty="0" smtClean="0">
                <a:latin typeface="+mn-ea"/>
                <a:ea typeface="+mn-ea"/>
              </a:rPr>
              <a:t>2</a:t>
            </a:r>
            <a:r>
              <a:rPr lang="ja-JP" altLang="en-US" dirty="0" smtClean="0">
                <a:latin typeface="+mn-ea"/>
                <a:ea typeface="+mn-ea"/>
              </a:rPr>
              <a:t>回）、理事会（月</a:t>
            </a:r>
            <a:r>
              <a:rPr lang="en-US" altLang="ja-JP" dirty="0" smtClean="0">
                <a:latin typeface="+mn-ea"/>
                <a:ea typeface="+mn-ea"/>
              </a:rPr>
              <a:t>1</a:t>
            </a:r>
            <a:r>
              <a:rPr lang="ja-JP" altLang="en-US" dirty="0" smtClean="0">
                <a:latin typeface="+mn-ea"/>
                <a:ea typeface="+mn-ea"/>
              </a:rPr>
              <a:t>回）による業務課題の議論、人事・予算・施設管理等の一元的執行を行う体制の整備</a:t>
            </a:r>
          </a:p>
          <a:p>
            <a:pPr>
              <a:spcAft>
                <a:spcPts val="600"/>
              </a:spcAft>
            </a:pPr>
            <a:r>
              <a:rPr lang="en-US" altLang="ja-JP" dirty="0" smtClean="0">
                <a:latin typeface="+mn-ea"/>
                <a:ea typeface="+mn-ea"/>
              </a:rPr>
              <a:t>(2) </a:t>
            </a:r>
            <a:r>
              <a:rPr lang="ja-JP" altLang="en-US" dirty="0" smtClean="0">
                <a:latin typeface="+mn-ea"/>
                <a:ea typeface="+mn-ea"/>
              </a:rPr>
              <a:t>事務処理の効率化</a:t>
            </a:r>
            <a:endParaRPr lang="en-US" altLang="ja-JP" dirty="0" smtClean="0">
              <a:latin typeface="+mn-ea"/>
              <a:ea typeface="+mn-ea"/>
            </a:endParaRPr>
          </a:p>
          <a:p>
            <a:pPr marL="360000">
              <a:spcAft>
                <a:spcPts val="600"/>
              </a:spcAft>
            </a:pPr>
            <a:r>
              <a:rPr lang="ja-JP" altLang="en-US" dirty="0" smtClean="0">
                <a:latin typeface="+mn-ea"/>
                <a:ea typeface="+mn-ea"/>
              </a:rPr>
              <a:t>事務の合理化に向け庶務業務、財務会計に関する内部情報システムを導入</a:t>
            </a:r>
          </a:p>
          <a:p>
            <a:pPr>
              <a:spcAft>
                <a:spcPts val="600"/>
              </a:spcAft>
            </a:pPr>
            <a:r>
              <a:rPr lang="en-US" altLang="ja-JP" dirty="0" smtClean="0">
                <a:latin typeface="+mn-ea"/>
                <a:ea typeface="+mn-ea"/>
              </a:rPr>
              <a:t>(3) </a:t>
            </a:r>
            <a:r>
              <a:rPr lang="ja-JP" altLang="en-US" dirty="0" smtClean="0">
                <a:latin typeface="+mn-ea"/>
                <a:ea typeface="+mn-ea"/>
              </a:rPr>
              <a:t>組織体制の強化</a:t>
            </a:r>
            <a:endParaRPr lang="en-US" altLang="ja-JP" dirty="0" smtClean="0">
              <a:latin typeface="+mn-ea"/>
              <a:ea typeface="+mn-ea"/>
            </a:endParaRPr>
          </a:p>
          <a:p>
            <a:pPr marL="360000">
              <a:spcAft>
                <a:spcPts val="600"/>
              </a:spcAft>
            </a:pPr>
            <a:r>
              <a:rPr lang="ja-JP" altLang="en-US" dirty="0" smtClean="0">
                <a:latin typeface="+mn-ea"/>
                <a:ea typeface="+mn-ea"/>
              </a:rPr>
              <a:t>業務統一化へ向けての検討会議を開催</a:t>
            </a:r>
            <a:endParaRPr lang="en-US" altLang="ja-JP" dirty="0" smtClean="0">
              <a:latin typeface="+mn-ea"/>
              <a:ea typeface="+mn-ea"/>
            </a:endParaRPr>
          </a:p>
          <a:p>
            <a:pPr marL="360000">
              <a:spcAft>
                <a:spcPts val="600"/>
              </a:spcAft>
            </a:pPr>
            <a:r>
              <a:rPr lang="ja-JP" altLang="en-US" dirty="0">
                <a:latin typeface="+mn-ea"/>
              </a:rPr>
              <a:t>一部の検査を</a:t>
            </a:r>
            <a:r>
              <a:rPr lang="ja-JP" altLang="en-US" dirty="0" smtClean="0">
                <a:latin typeface="+mn-ea"/>
                <a:ea typeface="+mn-ea"/>
              </a:rPr>
              <a:t>両センター間で連携して実施する体制を構築</a:t>
            </a:r>
          </a:p>
          <a:p>
            <a:pPr>
              <a:spcAft>
                <a:spcPts val="600"/>
              </a:spcAft>
            </a:pPr>
            <a:r>
              <a:rPr lang="en-US" altLang="ja-JP" dirty="0" smtClean="0">
                <a:latin typeface="+mn-ea"/>
                <a:ea typeface="+mn-ea"/>
              </a:rPr>
              <a:t>(4) </a:t>
            </a:r>
            <a:r>
              <a:rPr lang="ja-JP" altLang="en-US" dirty="0" smtClean="0">
                <a:latin typeface="+mn-ea"/>
                <a:ea typeface="+mn-ea"/>
              </a:rPr>
              <a:t>検査・研究体制の強化</a:t>
            </a:r>
            <a:endParaRPr lang="en-US" altLang="ja-JP" dirty="0" smtClean="0">
              <a:latin typeface="+mn-ea"/>
              <a:ea typeface="+mn-ea"/>
            </a:endParaRPr>
          </a:p>
          <a:p>
            <a:pPr marL="360000">
              <a:spcAft>
                <a:spcPts val="600"/>
              </a:spcAft>
            </a:pPr>
            <a:r>
              <a:rPr lang="ja-JP" altLang="en-US" dirty="0" smtClean="0">
                <a:latin typeface="+mn-ea"/>
                <a:ea typeface="+mn-ea"/>
              </a:rPr>
              <a:t>企画部に検査・研究体制の強化へ向けて新たに課を設置</a:t>
            </a:r>
          </a:p>
          <a:p>
            <a:pPr>
              <a:spcAft>
                <a:spcPts val="600"/>
              </a:spcAft>
            </a:pPr>
            <a:r>
              <a:rPr lang="en-US" altLang="ja-JP" dirty="0" smtClean="0">
                <a:latin typeface="+mn-ea"/>
                <a:ea typeface="+mn-ea"/>
              </a:rPr>
              <a:t>(5) </a:t>
            </a:r>
            <a:r>
              <a:rPr lang="ja-JP" altLang="en-US" dirty="0" smtClean="0">
                <a:latin typeface="+mn-ea"/>
                <a:ea typeface="+mn-ea"/>
              </a:rPr>
              <a:t>適正な料金設定</a:t>
            </a:r>
            <a:endParaRPr lang="en-US" altLang="ja-JP" dirty="0" smtClean="0">
              <a:latin typeface="+mn-ea"/>
              <a:ea typeface="+mn-ea"/>
            </a:endParaRPr>
          </a:p>
          <a:p>
            <a:pPr marL="360000">
              <a:spcAft>
                <a:spcPts val="600"/>
              </a:spcAft>
            </a:pPr>
            <a:r>
              <a:rPr lang="ja-JP" altLang="en-US" dirty="0" smtClean="0">
                <a:latin typeface="+mn-ea"/>
                <a:ea typeface="+mn-ea"/>
              </a:rPr>
              <a:t>受益者負担の原則を踏まえた検査手数料を設定</a:t>
            </a:r>
          </a:p>
        </p:txBody>
      </p:sp>
      <p:sp>
        <p:nvSpPr>
          <p:cNvPr id="7" name="正方形/長方形 6"/>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9"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smtClean="0">
                <a:solidFill>
                  <a:schemeClr val="bg1"/>
                </a:solidFill>
                <a:latin typeface="+mn-ea"/>
                <a:ea typeface="+mn-ea"/>
                <a:cs typeface="HG丸ｺﾞｼｯｸM-PRO"/>
              </a:rPr>
              <a:t>3.</a:t>
            </a:r>
            <a:r>
              <a:rPr lang="ja-JP" altLang="en-US" sz="2800" dirty="0" smtClean="0">
                <a:solidFill>
                  <a:schemeClr val="bg1"/>
                </a:solidFill>
                <a:latin typeface="+mn-ea"/>
                <a:ea typeface="+mn-ea"/>
                <a:cs typeface="HG丸ｺﾞｼｯｸM-PRO"/>
              </a:rPr>
              <a:t>　進捗状況概要</a:t>
            </a:r>
            <a:endParaRPr lang="ja-JP" altLang="en-US" sz="2800" dirty="0">
              <a:solidFill>
                <a:schemeClr val="bg1"/>
              </a:solidFill>
              <a:latin typeface="+mn-ea"/>
              <a:ea typeface="+mn-ea"/>
              <a:cs typeface="HG丸ｺﾞｼｯｸM-PRO"/>
            </a:endParaRPr>
          </a:p>
        </p:txBody>
      </p:sp>
    </p:spTree>
    <p:extLst>
      <p:ext uri="{BB962C8B-B14F-4D97-AF65-F5344CB8AC3E}">
        <p14:creationId xmlns:p14="http://schemas.microsoft.com/office/powerpoint/2010/main" val="1880942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492875"/>
            <a:ext cx="2133600" cy="365125"/>
          </a:xfrm>
        </p:spPr>
        <p:txBody>
          <a:bodyPr/>
          <a:lstStyle/>
          <a:p>
            <a:fld id="{D2D8002D-B5B0-4BAC-B1F6-782DDCCE6D9C}" type="slidenum">
              <a:rPr kumimoji="1" lang="ja-JP" altLang="en-US" b="1" smtClean="0">
                <a:latin typeface="Arial" charset="0"/>
                <a:ea typeface="Arial" charset="0"/>
                <a:cs typeface="Arial" charset="0"/>
              </a:rPr>
              <a:pPr/>
              <a:t>2</a:t>
            </a:fld>
            <a:endParaRPr kumimoji="1" lang="ja-JP" altLang="en-US" b="1">
              <a:latin typeface="Arial" charset="0"/>
              <a:ea typeface="Arial" charset="0"/>
              <a:cs typeface="Arial" charset="0"/>
            </a:endParaRPr>
          </a:p>
        </p:txBody>
      </p:sp>
      <p:sp>
        <p:nvSpPr>
          <p:cNvPr id="29" name="タイトル 1"/>
          <p:cNvSpPr txBox="1">
            <a:spLocks/>
          </p:cNvSpPr>
          <p:nvPr/>
        </p:nvSpPr>
        <p:spPr bwMode="auto">
          <a:xfrm>
            <a:off x="1122218" y="618269"/>
            <a:ext cx="6899564" cy="70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3200" dirty="0" smtClean="0">
                <a:latin typeface="+mn-ea"/>
                <a:ea typeface="+mn-ea"/>
                <a:cs typeface="HG丸ｺﾞｼｯｸM-PRO"/>
              </a:rPr>
              <a:t>資料概要</a:t>
            </a:r>
          </a:p>
        </p:txBody>
      </p:sp>
      <p:sp>
        <p:nvSpPr>
          <p:cNvPr id="13" name="テキスト ボックス 4"/>
          <p:cNvSpPr txBox="1">
            <a:spLocks noChangeArrowheads="1"/>
          </p:cNvSpPr>
          <p:nvPr/>
        </p:nvSpPr>
        <p:spPr bwMode="auto">
          <a:xfrm>
            <a:off x="739571" y="1795450"/>
            <a:ext cx="783058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en-US" altLang="ja-JP" sz="2800" dirty="0">
                <a:latin typeface="+mn-ea"/>
                <a:ea typeface="+mn-ea"/>
                <a:cs typeface="HG丸ｺﾞｼｯｸM-PRO"/>
              </a:rPr>
              <a:t>1.</a:t>
            </a:r>
            <a:r>
              <a:rPr lang="ja-JP" altLang="en-US" sz="2800" dirty="0">
                <a:latin typeface="+mn-ea"/>
                <a:ea typeface="+mn-ea"/>
                <a:cs typeface="HG丸ｺﾞｼｯｸM-PRO"/>
              </a:rPr>
              <a:t>　法人概要</a:t>
            </a:r>
            <a:r>
              <a:rPr lang="en-US" altLang="ja-JP" sz="2800" dirty="0">
                <a:latin typeface="+mn-ea"/>
                <a:ea typeface="+mn-ea"/>
                <a:cs typeface="HG丸ｺﾞｼｯｸM-PRO"/>
              </a:rPr>
              <a:t>									  3〜9</a:t>
            </a:r>
          </a:p>
          <a:p>
            <a:pPr marL="304800" indent="-304800"/>
            <a:endParaRPr lang="en-US" altLang="ja-JP" sz="2800" dirty="0">
              <a:latin typeface="+mn-ea"/>
              <a:ea typeface="+mn-ea"/>
              <a:cs typeface="HG丸ｺﾞｼｯｸM-PRO"/>
            </a:endParaRPr>
          </a:p>
          <a:p>
            <a:pPr marL="304800" indent="-304800"/>
            <a:r>
              <a:rPr lang="en-US" altLang="ja-JP" sz="2800" dirty="0">
                <a:latin typeface="+mn-ea"/>
                <a:cs typeface="HG丸ｺﾞｼｯｸM-PRO"/>
              </a:rPr>
              <a:t>2.</a:t>
            </a:r>
            <a:r>
              <a:rPr lang="ja-JP" altLang="en-US" sz="2800" dirty="0">
                <a:latin typeface="+mn-ea"/>
                <a:cs typeface="HG丸ｺﾞｼｯｸM-PRO"/>
              </a:rPr>
              <a:t>　</a:t>
            </a:r>
            <a:r>
              <a:rPr lang="ja-JP" altLang="en-US" sz="2800" dirty="0">
                <a:latin typeface="+mn-ea"/>
                <a:ea typeface="+mn-ea"/>
                <a:cs typeface="HG丸ｺﾞｼｯｸM-PRO"/>
              </a:rPr>
              <a:t>業務概要</a:t>
            </a:r>
            <a:r>
              <a:rPr lang="en-US" altLang="ja-JP" sz="2800" dirty="0">
                <a:latin typeface="+mn-ea"/>
                <a:ea typeface="+mn-ea"/>
                <a:cs typeface="HG丸ｺﾞｼｯｸM-PRO"/>
              </a:rPr>
              <a:t>									10〜12</a:t>
            </a:r>
          </a:p>
          <a:p>
            <a:pPr marL="304800" indent="-304800"/>
            <a:endParaRPr lang="en-US" altLang="ja-JP" sz="2800" dirty="0">
              <a:latin typeface="+mn-ea"/>
              <a:ea typeface="+mn-ea"/>
              <a:cs typeface="HG丸ｺﾞｼｯｸM-PRO"/>
            </a:endParaRPr>
          </a:p>
          <a:p>
            <a:pPr marL="304800" indent="-304800"/>
            <a:r>
              <a:rPr lang="en-US" altLang="ja-JP" sz="2800" dirty="0">
                <a:latin typeface="+mn-ea"/>
                <a:cs typeface="HG丸ｺﾞｼｯｸM-PRO"/>
              </a:rPr>
              <a:t>3.</a:t>
            </a:r>
            <a:r>
              <a:rPr lang="ja-JP" altLang="en-US" sz="2800" dirty="0">
                <a:latin typeface="+mn-ea"/>
                <a:cs typeface="HG丸ｺﾞｼｯｸM-PRO"/>
              </a:rPr>
              <a:t>　</a:t>
            </a:r>
            <a:r>
              <a:rPr lang="ja-JP" altLang="en-US" sz="2800" dirty="0">
                <a:latin typeface="+mn-ea"/>
                <a:ea typeface="+mn-ea"/>
                <a:cs typeface="HG丸ｺﾞｼｯｸM-PRO"/>
              </a:rPr>
              <a:t>進捗状況概要</a:t>
            </a:r>
            <a:r>
              <a:rPr lang="en-US" altLang="ja-JP" sz="2800" dirty="0">
                <a:latin typeface="+mn-ea"/>
                <a:ea typeface="+mn-ea"/>
                <a:cs typeface="HG丸ｺﾞｼｯｸM-PRO"/>
              </a:rPr>
              <a:t>								13〜22</a:t>
            </a:r>
          </a:p>
          <a:p>
            <a:pPr marL="304800" indent="-304800"/>
            <a:endParaRPr lang="en-US" altLang="ja-JP" sz="2800" dirty="0">
              <a:latin typeface="+mn-ea"/>
              <a:ea typeface="+mn-ea"/>
              <a:cs typeface="HG丸ｺﾞｼｯｸM-PRO"/>
            </a:endParaRPr>
          </a:p>
          <a:p>
            <a:pPr marL="304800" indent="-304800"/>
            <a:r>
              <a:rPr lang="en-US" altLang="ja-JP" sz="2800" dirty="0">
                <a:latin typeface="+mn-ea"/>
                <a:cs typeface="HG丸ｺﾞｼｯｸM-PRO"/>
              </a:rPr>
              <a:t>4.</a:t>
            </a:r>
            <a:r>
              <a:rPr lang="ja-JP" altLang="en-US" sz="2800" dirty="0">
                <a:latin typeface="+mn-ea"/>
                <a:cs typeface="HG丸ｺﾞｼｯｸM-PRO"/>
              </a:rPr>
              <a:t>　</a:t>
            </a:r>
            <a:r>
              <a:rPr lang="ja-JP" altLang="en-US" sz="2800" dirty="0">
                <a:latin typeface="+mn-ea"/>
                <a:ea typeface="+mn-ea"/>
                <a:cs typeface="HG丸ｺﾞｼｯｸM-PRO"/>
              </a:rPr>
              <a:t>統合・独法化の効果と今後の課題</a:t>
            </a:r>
            <a:r>
              <a:rPr lang="en-US" altLang="ja-JP" sz="2800" dirty="0">
                <a:latin typeface="+mn-ea"/>
                <a:ea typeface="+mn-ea"/>
                <a:cs typeface="HG丸ｺﾞｼｯｸM-PRO"/>
              </a:rPr>
              <a:t>	23〜25</a:t>
            </a:r>
          </a:p>
          <a:p>
            <a:pPr marL="304800" indent="-304800"/>
            <a:endParaRPr lang="en-US" altLang="ja-JP" sz="2800" dirty="0">
              <a:latin typeface="+mn-ea"/>
              <a:ea typeface="+mn-ea"/>
              <a:cs typeface="HG丸ｺﾞｼｯｸM-PRO"/>
            </a:endParaRPr>
          </a:p>
          <a:p>
            <a:pPr marL="304800" indent="-304800"/>
            <a:r>
              <a:rPr lang="en-US" altLang="ja-JP" sz="2800" dirty="0">
                <a:latin typeface="+mn-ea"/>
                <a:cs typeface="HG丸ｺﾞｼｯｸM-PRO"/>
              </a:rPr>
              <a:t>5.</a:t>
            </a:r>
            <a:r>
              <a:rPr lang="ja-JP" altLang="en-US" sz="2800" dirty="0">
                <a:latin typeface="+mn-ea"/>
                <a:cs typeface="HG丸ｺﾞｼｯｸM-PRO"/>
              </a:rPr>
              <a:t>　</a:t>
            </a:r>
            <a:r>
              <a:rPr lang="ja-JP" altLang="en-US" sz="2800" dirty="0">
                <a:latin typeface="+mn-ea"/>
                <a:ea typeface="+mn-ea"/>
                <a:cs typeface="HG丸ｺﾞｼｯｸM-PRO"/>
              </a:rPr>
              <a:t>一元化施設整備計画</a:t>
            </a:r>
            <a:r>
              <a:rPr lang="en-US" altLang="ja-JP" sz="2800" dirty="0">
                <a:latin typeface="+mn-ea"/>
                <a:ea typeface="+mn-ea"/>
                <a:cs typeface="HG丸ｺﾞｼｯｸM-PRO"/>
              </a:rPr>
              <a:t>					26〜29</a:t>
            </a:r>
            <a:endParaRPr lang="ja-JP" altLang="en-US" sz="2800" dirty="0">
              <a:latin typeface="+mn-ea"/>
              <a:ea typeface="+mn-ea"/>
              <a:cs typeface="HG丸ｺﾞｼｯｸM-PRO"/>
            </a:endParaRPr>
          </a:p>
        </p:txBody>
      </p:sp>
    </p:spTree>
    <p:extLst>
      <p:ext uri="{BB962C8B-B14F-4D97-AF65-F5344CB8AC3E}">
        <p14:creationId xmlns:p14="http://schemas.microsoft.com/office/powerpoint/2010/main" val="1621800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20</a:t>
            </a:fld>
            <a:endParaRPr lang="ja-JP" altLang="en-US" sz="1200" b="1">
              <a:latin typeface="Arial" charset="0"/>
              <a:ea typeface="Arial" charset="0"/>
              <a:cs typeface="Arial" charset="0"/>
            </a:endParaRPr>
          </a:p>
        </p:txBody>
      </p:sp>
      <p:sp>
        <p:nvSpPr>
          <p:cNvPr id="5" name="テキスト ボックス 4"/>
          <p:cNvSpPr txBox="1"/>
          <p:nvPr/>
        </p:nvSpPr>
        <p:spPr>
          <a:xfrm>
            <a:off x="517523" y="1329461"/>
            <a:ext cx="8004810" cy="2492990"/>
          </a:xfrm>
          <a:prstGeom prst="rect">
            <a:avLst/>
          </a:prstGeom>
          <a:noFill/>
        </p:spPr>
        <p:txBody>
          <a:bodyPr wrap="square" rtlCol="0">
            <a:spAutoFit/>
          </a:bodyPr>
          <a:lstStyle/>
          <a:p>
            <a:pPr>
              <a:spcAft>
                <a:spcPts val="600"/>
              </a:spcAft>
            </a:pPr>
            <a:r>
              <a:rPr lang="ja-JP" altLang="en-US" dirty="0" smtClean="0">
                <a:latin typeface="+mn-ea"/>
                <a:ea typeface="+mn-ea"/>
              </a:rPr>
              <a:t>２．職員の能力向上に向けた取組</a:t>
            </a:r>
          </a:p>
          <a:p>
            <a:pPr>
              <a:spcAft>
                <a:spcPts val="600"/>
              </a:spcAft>
            </a:pPr>
            <a:r>
              <a:rPr lang="en-US" altLang="ja-JP" dirty="0" smtClean="0">
                <a:latin typeface="+mn-ea"/>
                <a:ea typeface="+mn-ea"/>
              </a:rPr>
              <a:t>(1) </a:t>
            </a:r>
            <a:r>
              <a:rPr lang="ja-JP" altLang="en-US" dirty="0" smtClean="0">
                <a:latin typeface="+mn-ea"/>
                <a:ea typeface="+mn-ea"/>
              </a:rPr>
              <a:t>人材の育成及び確保</a:t>
            </a:r>
            <a:endParaRPr lang="en-US" altLang="ja-JP" dirty="0" smtClean="0">
              <a:latin typeface="+mn-ea"/>
              <a:ea typeface="+mn-ea"/>
            </a:endParaRPr>
          </a:p>
          <a:p>
            <a:pPr marL="360000">
              <a:spcAft>
                <a:spcPts val="600"/>
              </a:spcAft>
            </a:pPr>
            <a:r>
              <a:rPr lang="ja-JP" altLang="en-US" dirty="0" smtClean="0">
                <a:latin typeface="+mn-ea"/>
                <a:ea typeface="+mn-ea"/>
              </a:rPr>
              <a:t>研究員の採用選考を実施、若手研究員の国立機関での研修を実施</a:t>
            </a:r>
          </a:p>
          <a:p>
            <a:pPr>
              <a:spcAft>
                <a:spcPts val="600"/>
              </a:spcAft>
            </a:pPr>
            <a:r>
              <a:rPr lang="en-US" altLang="ja-JP" dirty="0" smtClean="0">
                <a:latin typeface="+mn-ea"/>
                <a:ea typeface="+mn-ea"/>
              </a:rPr>
              <a:t>(2) </a:t>
            </a:r>
            <a:r>
              <a:rPr lang="ja-JP" altLang="en-US" dirty="0" smtClean="0">
                <a:latin typeface="+mn-ea"/>
                <a:ea typeface="+mn-ea"/>
              </a:rPr>
              <a:t>研修制度の確立</a:t>
            </a:r>
            <a:endParaRPr lang="en-US" altLang="ja-JP" dirty="0" smtClean="0">
              <a:latin typeface="+mn-ea"/>
              <a:ea typeface="+mn-ea"/>
            </a:endParaRPr>
          </a:p>
          <a:p>
            <a:pPr marL="360000">
              <a:spcAft>
                <a:spcPts val="600"/>
              </a:spcAft>
            </a:pPr>
            <a:r>
              <a:rPr lang="ja-JP" altLang="en-US" dirty="0" smtClean="0">
                <a:latin typeface="+mn-ea"/>
                <a:ea typeface="+mn-ea"/>
              </a:rPr>
              <a:t>人材交流促進へ向け共同研究者受入要綱を策定</a:t>
            </a:r>
          </a:p>
          <a:p>
            <a:pPr>
              <a:spcAft>
                <a:spcPts val="600"/>
              </a:spcAft>
            </a:pPr>
            <a:r>
              <a:rPr lang="en-US" altLang="ja-JP" dirty="0" smtClean="0">
                <a:latin typeface="+mn-ea"/>
                <a:ea typeface="+mn-ea"/>
              </a:rPr>
              <a:t>(3) </a:t>
            </a:r>
            <a:r>
              <a:rPr lang="ja-JP" altLang="en-US" dirty="0" smtClean="0">
                <a:latin typeface="+mn-ea"/>
                <a:ea typeface="+mn-ea"/>
              </a:rPr>
              <a:t>人事評価制度の確立</a:t>
            </a:r>
            <a:endParaRPr lang="en-US" altLang="ja-JP" dirty="0" smtClean="0">
              <a:latin typeface="+mn-ea"/>
              <a:ea typeface="+mn-ea"/>
            </a:endParaRPr>
          </a:p>
          <a:p>
            <a:pPr marL="360000">
              <a:spcAft>
                <a:spcPts val="600"/>
              </a:spcAft>
            </a:pPr>
            <a:r>
              <a:rPr lang="ja-JP" altLang="en-US" dirty="0" smtClean="0">
                <a:latin typeface="+mn-ea"/>
                <a:ea typeface="+mn-ea"/>
              </a:rPr>
              <a:t>理事長による職員表彰等規程を策定</a:t>
            </a:r>
          </a:p>
        </p:txBody>
      </p:sp>
      <p:sp>
        <p:nvSpPr>
          <p:cNvPr id="6" name="正方形/長方形 5"/>
          <p:cNvSpPr/>
          <p:nvPr/>
        </p:nvSpPr>
        <p:spPr>
          <a:xfrm>
            <a:off x="517523" y="3971680"/>
            <a:ext cx="8004811" cy="254106"/>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spcAft>
                <a:spcPts val="0"/>
              </a:spcAft>
            </a:pPr>
            <a:r>
              <a:rPr lang="ja-JP" altLang="en-US" sz="1400" b="1" kern="100" dirty="0" smtClean="0">
                <a:solidFill>
                  <a:srgbClr val="000000"/>
                </a:solidFill>
                <a:ea typeface="ＭＳ Ｐゴシック" charset="-128"/>
                <a:cs typeface="Times New Roman" charset="0"/>
              </a:rPr>
              <a:t>第３　財務内容の改善に関する目標を達成するためとるべき措置</a:t>
            </a:r>
          </a:p>
        </p:txBody>
      </p:sp>
      <p:sp>
        <p:nvSpPr>
          <p:cNvPr id="7" name="テキスト ボックス 6"/>
          <p:cNvSpPr txBox="1"/>
          <p:nvPr/>
        </p:nvSpPr>
        <p:spPr>
          <a:xfrm>
            <a:off x="517523" y="4277237"/>
            <a:ext cx="8136026" cy="800219"/>
          </a:xfrm>
          <a:prstGeom prst="rect">
            <a:avLst/>
          </a:prstGeom>
          <a:noFill/>
        </p:spPr>
        <p:txBody>
          <a:bodyPr wrap="square" rtlCol="0">
            <a:spAutoFit/>
          </a:bodyPr>
          <a:lstStyle/>
          <a:p>
            <a:pPr>
              <a:spcAft>
                <a:spcPts val="1200"/>
              </a:spcAft>
            </a:pPr>
            <a:r>
              <a:rPr lang="ja-JP" altLang="en-US" dirty="0" smtClean="0">
                <a:latin typeface="+mn-ea"/>
                <a:ea typeface="+mn-ea"/>
              </a:rPr>
              <a:t>・予算の効率的な執行に向けて、法人</a:t>
            </a:r>
            <a:r>
              <a:rPr lang="en-US" altLang="ja-JP" dirty="0" smtClean="0">
                <a:latin typeface="+mn-ea"/>
                <a:ea typeface="+mn-ea"/>
              </a:rPr>
              <a:t>HP</a:t>
            </a:r>
            <a:r>
              <a:rPr lang="ja-JP" altLang="en-US" dirty="0" smtClean="0">
                <a:latin typeface="+mn-ea"/>
                <a:ea typeface="+mn-ea"/>
              </a:rPr>
              <a:t>を活用した一般競争入札を実施</a:t>
            </a:r>
          </a:p>
          <a:p>
            <a:pPr>
              <a:spcAft>
                <a:spcPts val="1200"/>
              </a:spcAft>
            </a:pPr>
            <a:r>
              <a:rPr lang="ja-JP" altLang="en-US" dirty="0" smtClean="0">
                <a:latin typeface="+mn-ea"/>
                <a:ea typeface="+mn-ea"/>
              </a:rPr>
              <a:t>・職員のコスト意識の向上を図るため、会計監査法人による会計研修の実施を予定</a:t>
            </a:r>
          </a:p>
        </p:txBody>
      </p:sp>
      <p:sp>
        <p:nvSpPr>
          <p:cNvPr id="8" name="正方形/長方形 7"/>
          <p:cNvSpPr/>
          <p:nvPr/>
        </p:nvSpPr>
        <p:spPr>
          <a:xfrm>
            <a:off x="517522" y="905654"/>
            <a:ext cx="8004811" cy="254106"/>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spcAft>
                <a:spcPts val="0"/>
              </a:spcAft>
            </a:pPr>
            <a:r>
              <a:rPr lang="ja-JP" altLang="en-US" sz="1400" b="1" kern="100" dirty="0" smtClean="0">
                <a:solidFill>
                  <a:srgbClr val="000000"/>
                </a:solidFill>
                <a:ea typeface="ＭＳ Ｐゴシック" charset="-128"/>
                <a:cs typeface="Times New Roman" charset="0"/>
              </a:rPr>
              <a:t>第２　業務運営の改善及び効率化に関する目標を達成するためとるべき措置</a:t>
            </a:r>
            <a:endParaRPr lang="ja-JP" altLang="en-US" sz="1400" b="1" kern="100" dirty="0">
              <a:solidFill>
                <a:srgbClr val="000000"/>
              </a:solidFill>
              <a:ea typeface="ＭＳ Ｐゴシック" charset="-128"/>
              <a:cs typeface="Times New Roman" charset="0"/>
            </a:endParaRPr>
          </a:p>
        </p:txBody>
      </p:sp>
      <p:sp>
        <p:nvSpPr>
          <p:cNvPr id="11" name="正方形/長方形 10"/>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smtClean="0">
                <a:solidFill>
                  <a:schemeClr val="bg1"/>
                </a:solidFill>
                <a:latin typeface="+mn-ea"/>
                <a:ea typeface="+mn-ea"/>
                <a:cs typeface="HG丸ｺﾞｼｯｸM-PRO"/>
              </a:rPr>
              <a:t>3.</a:t>
            </a:r>
            <a:r>
              <a:rPr lang="ja-JP" altLang="en-US" sz="2800" dirty="0" smtClean="0">
                <a:solidFill>
                  <a:schemeClr val="bg1"/>
                </a:solidFill>
                <a:latin typeface="+mn-ea"/>
                <a:ea typeface="+mn-ea"/>
                <a:cs typeface="HG丸ｺﾞｼｯｸM-PRO"/>
              </a:rPr>
              <a:t>　進捗状況概要</a:t>
            </a:r>
            <a:endParaRPr lang="ja-JP" altLang="en-US" sz="2800" dirty="0">
              <a:solidFill>
                <a:schemeClr val="bg1"/>
              </a:solidFill>
              <a:latin typeface="+mn-ea"/>
              <a:ea typeface="+mn-ea"/>
              <a:cs typeface="HG丸ｺﾞｼｯｸM-PRO"/>
            </a:endParaRPr>
          </a:p>
        </p:txBody>
      </p:sp>
    </p:spTree>
    <p:extLst>
      <p:ext uri="{BB962C8B-B14F-4D97-AF65-F5344CB8AC3E}">
        <p14:creationId xmlns:p14="http://schemas.microsoft.com/office/powerpoint/2010/main" val="2039885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4"/>
          <p:cNvSpPr txBox="1">
            <a:spLocks noChangeArrowheads="1"/>
          </p:cNvSpPr>
          <p:nvPr/>
        </p:nvSpPr>
        <p:spPr bwMode="auto">
          <a:xfrm>
            <a:off x="385380" y="1449102"/>
            <a:ext cx="8530541"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252000" indent="-252000"/>
            <a:r>
              <a:rPr lang="ja-JP" altLang="en-US" sz="2000" dirty="0">
                <a:latin typeface="+mn-ea"/>
                <a:ea typeface="+mn-ea"/>
                <a:cs typeface="HG丸ｺﾞｼｯｸM-PRO"/>
              </a:rPr>
              <a:t>・健康危機発生時等の際に、行政に対する支援を迅速かつ的確に行うため、一元的に情報収集及び情報提供等を行う健康危機管理課を設置</a:t>
            </a:r>
            <a:endParaRPr lang="en-US" altLang="ja-JP" sz="2000" dirty="0">
              <a:latin typeface="+mn-ea"/>
              <a:ea typeface="+mn-ea"/>
              <a:cs typeface="HG丸ｺﾞｼｯｸM-PRO"/>
            </a:endParaRPr>
          </a:p>
          <a:p>
            <a:pPr marL="252000" indent="-252000"/>
            <a:endParaRPr lang="ja-JP" altLang="en-US" sz="2000" dirty="0">
              <a:latin typeface="+mn-ea"/>
              <a:ea typeface="+mn-ea"/>
              <a:cs typeface="HG丸ｺﾞｼｯｸM-PRO"/>
            </a:endParaRPr>
          </a:p>
          <a:p>
            <a:pPr marL="252000" indent="-252000"/>
            <a:r>
              <a:rPr lang="ja-JP" altLang="en-US" sz="2000" dirty="0">
                <a:latin typeface="+mn-ea"/>
                <a:ea typeface="+mn-ea"/>
                <a:cs typeface="HG丸ｺﾞｼｯｸM-PRO"/>
              </a:rPr>
              <a:t>・検査の信頼性を確保するため、検査部門と独立した精度管理室を設置</a:t>
            </a:r>
            <a:endParaRPr lang="en-US" altLang="ja-JP" sz="2000" dirty="0">
              <a:latin typeface="+mn-ea"/>
              <a:ea typeface="+mn-ea"/>
              <a:cs typeface="HG丸ｺﾞｼｯｸM-PRO"/>
            </a:endParaRPr>
          </a:p>
          <a:p>
            <a:pPr marL="252000" indent="-252000"/>
            <a:endParaRPr lang="ja-JP" altLang="en-US" sz="2000" dirty="0">
              <a:latin typeface="+mn-ea"/>
              <a:ea typeface="+mn-ea"/>
              <a:cs typeface="HG丸ｺﾞｼｯｸM-PRO"/>
            </a:endParaRPr>
          </a:p>
          <a:p>
            <a:pPr marL="252000" indent="-252000"/>
            <a:r>
              <a:rPr lang="ja-JP" altLang="en-US" sz="2000" dirty="0">
                <a:latin typeface="+mn-ea"/>
                <a:cs typeface="HG丸ｺﾞｼｯｸM-PRO"/>
              </a:rPr>
              <a:t>・中核市支援のため、府内中核市で対応困難な検査受け入れを実施</a:t>
            </a:r>
          </a:p>
          <a:p>
            <a:pPr marL="252000" indent="-252000"/>
            <a:endParaRPr lang="en-US" altLang="ja-JP" sz="2000" dirty="0">
              <a:latin typeface="+mn-ea"/>
              <a:ea typeface="+mn-ea"/>
              <a:cs typeface="HG丸ｺﾞｼｯｸM-PRO"/>
            </a:endParaRPr>
          </a:p>
          <a:p>
            <a:pPr marL="252000" indent="-252000"/>
            <a:r>
              <a:rPr lang="ja-JP" altLang="en-US" sz="2000" dirty="0">
                <a:latin typeface="+mn-ea"/>
                <a:ea typeface="+mn-ea"/>
                <a:cs typeface="HG丸ｺﾞｼｯｸM-PRO"/>
              </a:rPr>
              <a:t>・学術分野・産業界への支援を行うため、大学や民間企業等と共同研究、受託研究を開始</a:t>
            </a:r>
            <a:endParaRPr lang="en-US" altLang="ja-JP" sz="2000" dirty="0">
              <a:latin typeface="+mn-ea"/>
              <a:ea typeface="+mn-ea"/>
              <a:cs typeface="HG丸ｺﾞｼｯｸM-PRO"/>
            </a:endParaRPr>
          </a:p>
          <a:p>
            <a:pPr marL="252000" indent="-252000"/>
            <a:endParaRPr lang="en-US" altLang="ja-JP" sz="2000" dirty="0">
              <a:latin typeface="+mn-ea"/>
              <a:ea typeface="+mn-ea"/>
              <a:cs typeface="HG丸ｺﾞｼｯｸM-PRO"/>
            </a:endParaRPr>
          </a:p>
          <a:p>
            <a:pPr marL="252000" indent="-252000"/>
            <a:r>
              <a:rPr lang="ja-JP" altLang="en-US" sz="2000" dirty="0">
                <a:latin typeface="+mn-ea"/>
                <a:cs typeface="HG丸ｺﾞｼｯｸM-PRO"/>
              </a:rPr>
              <a:t>・</a:t>
            </a:r>
            <a:r>
              <a:rPr lang="ja-JP" altLang="en-US" sz="2000" dirty="0">
                <a:latin typeface="+mn-ea"/>
                <a:cs typeface="HGMaruGothicMPRO" charset="-128"/>
              </a:rPr>
              <a:t>人材交流の活発化による共同研究推進のため、共同研究者受入要綱を策定</a:t>
            </a:r>
          </a:p>
          <a:p>
            <a:pPr marL="252000" indent="-252000"/>
            <a:endParaRPr lang="en-US" altLang="ja-JP" sz="2000" dirty="0">
              <a:latin typeface="+mn-ea"/>
              <a:ea typeface="+mn-ea"/>
              <a:cs typeface="HG丸ｺﾞｼｯｸM-PRO"/>
            </a:endParaRPr>
          </a:p>
          <a:p>
            <a:pPr marL="252000" indent="-252000"/>
            <a:r>
              <a:rPr lang="ja-JP" altLang="en-US" sz="2000" dirty="0">
                <a:latin typeface="+mn-ea"/>
                <a:cs typeface="HG丸ｺﾞｼｯｸM-PRO"/>
              </a:rPr>
              <a:t>・公衆衛生分野の人材育成のため、</a:t>
            </a:r>
            <a:r>
              <a:rPr lang="ja-JP" altLang="en-US" sz="2000" dirty="0">
                <a:latin typeface="+mn-ea"/>
                <a:ea typeface="+mn-ea"/>
                <a:cs typeface="HGMaruGothicMPRO" charset="-128"/>
              </a:rPr>
              <a:t>大阪大学医学系研究科と連携大学院協定締結</a:t>
            </a:r>
            <a:endParaRPr lang="ja-JP" altLang="en-US" sz="2000" dirty="0">
              <a:latin typeface="+mn-ea"/>
              <a:ea typeface="+mn-ea"/>
              <a:cs typeface="HG丸ｺﾞｼｯｸM-PRO"/>
            </a:endParaRPr>
          </a:p>
        </p:txBody>
      </p:sp>
      <p:sp>
        <p:nvSpPr>
          <p:cNvPr id="4" name="スライド番号プレースホルダー 3"/>
          <p:cNvSpPr>
            <a:spLocks noGrp="1"/>
          </p:cNvSpPr>
          <p:nvPr>
            <p:ph type="sldNum" sz="quarter" idx="12"/>
          </p:nvPr>
        </p:nvSpPr>
        <p:spPr>
          <a:xfrm>
            <a:off x="8064722" y="6472901"/>
            <a:ext cx="1059543" cy="365125"/>
          </a:xfrm>
        </p:spPr>
        <p:txBody>
          <a:bodyPr/>
          <a:lstStyle/>
          <a:p>
            <a:fld id="{31574B80-8BAD-423D-BC4E-1B412F5C32AE}" type="slidenum">
              <a:rPr lang="ja-JP" altLang="en-US" sz="1200" b="1" smtClean="0">
                <a:latin typeface="Arial" charset="0"/>
                <a:ea typeface="Arial" charset="0"/>
                <a:cs typeface="Arial" charset="0"/>
              </a:rPr>
              <a:pPr/>
              <a:t>21</a:t>
            </a:fld>
            <a:endParaRPr lang="ja-JP" altLang="en-US" sz="1200" b="1" dirty="0">
              <a:latin typeface="Arial" charset="0"/>
              <a:ea typeface="Arial" charset="0"/>
              <a:cs typeface="Arial" charset="0"/>
            </a:endParaRPr>
          </a:p>
        </p:txBody>
      </p:sp>
      <p:sp>
        <p:nvSpPr>
          <p:cNvPr id="10" name="テキスト ボックス 17"/>
          <p:cNvSpPr txBox="1">
            <a:spLocks noChangeArrowheads="1"/>
          </p:cNvSpPr>
          <p:nvPr/>
        </p:nvSpPr>
        <p:spPr bwMode="auto">
          <a:xfrm>
            <a:off x="273049" y="842371"/>
            <a:ext cx="57226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smtClean="0">
                <a:latin typeface="+mn-ea"/>
                <a:ea typeface="+mn-ea"/>
                <a:cs typeface="HG丸ｺﾞｼｯｸM-PRO"/>
              </a:rPr>
              <a:t>機能強化に向けた取組み状況</a:t>
            </a:r>
            <a:endParaRPr lang="ja-JP" altLang="en-US" sz="2800" dirty="0">
              <a:latin typeface="+mn-ea"/>
              <a:ea typeface="+mn-ea"/>
              <a:cs typeface="HG丸ｺﾞｼｯｸM-PRO"/>
            </a:endParaRPr>
          </a:p>
        </p:txBody>
      </p:sp>
      <p:sp>
        <p:nvSpPr>
          <p:cNvPr id="11" name="正方形/長方形 10"/>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smtClean="0">
                <a:solidFill>
                  <a:schemeClr val="bg1"/>
                </a:solidFill>
                <a:latin typeface="+mn-ea"/>
                <a:ea typeface="+mn-ea"/>
                <a:cs typeface="HG丸ｺﾞｼｯｸM-PRO"/>
              </a:rPr>
              <a:t>3.</a:t>
            </a:r>
            <a:r>
              <a:rPr lang="ja-JP" altLang="en-US" sz="2800" dirty="0" smtClean="0">
                <a:solidFill>
                  <a:schemeClr val="bg1"/>
                </a:solidFill>
                <a:latin typeface="+mn-ea"/>
                <a:ea typeface="+mn-ea"/>
                <a:cs typeface="HG丸ｺﾞｼｯｸM-PRO"/>
              </a:rPr>
              <a:t>　進捗状況概要</a:t>
            </a:r>
            <a:endParaRPr lang="ja-JP" altLang="en-US" sz="2800" dirty="0">
              <a:solidFill>
                <a:schemeClr val="bg1"/>
              </a:solidFill>
              <a:latin typeface="+mn-ea"/>
              <a:ea typeface="+mn-ea"/>
              <a:cs typeface="HG丸ｺﾞｼｯｸM-PRO"/>
            </a:endParaRPr>
          </a:p>
        </p:txBody>
      </p:sp>
    </p:spTree>
    <p:extLst>
      <p:ext uri="{BB962C8B-B14F-4D97-AF65-F5344CB8AC3E}">
        <p14:creationId xmlns:p14="http://schemas.microsoft.com/office/powerpoint/2010/main" val="18760202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mn-ea"/>
                <a:ea typeface="+mn-ea"/>
                <a:cs typeface="Arial" charset="0"/>
              </a:rPr>
              <a:pPr/>
              <a:t>22</a:t>
            </a:fld>
            <a:endParaRPr lang="ja-JP" altLang="en-US" sz="1200" b="1" dirty="0">
              <a:latin typeface="+mn-ea"/>
              <a:ea typeface="+mn-ea"/>
              <a:cs typeface="Arial" charset="0"/>
            </a:endParaRPr>
          </a:p>
        </p:txBody>
      </p:sp>
      <p:sp>
        <p:nvSpPr>
          <p:cNvPr id="9" name="テキスト ボックス 4"/>
          <p:cNvSpPr txBox="1">
            <a:spLocks noChangeArrowheads="1"/>
          </p:cNvSpPr>
          <p:nvPr/>
        </p:nvSpPr>
        <p:spPr bwMode="auto">
          <a:xfrm>
            <a:off x="445625" y="1419465"/>
            <a:ext cx="8530541"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180000" indent="-180000"/>
            <a:r>
              <a:rPr lang="ja-JP" altLang="en-US" sz="2000" dirty="0">
                <a:latin typeface="+mn-ea"/>
                <a:cs typeface="HGMaruGothicMPRO" charset="-128"/>
              </a:rPr>
              <a:t>・森ノ宮、天王寺両センター間の業務統一化へ向けて検討開始</a:t>
            </a:r>
            <a:endParaRPr lang="en-US" altLang="ja-JP" sz="2000" dirty="0">
              <a:latin typeface="+mn-ea"/>
              <a:cs typeface="HGMaruGothicMPRO" charset="-128"/>
            </a:endParaRPr>
          </a:p>
          <a:p>
            <a:pPr marL="180000" indent="-180000"/>
            <a:endParaRPr lang="en-US" altLang="ja-JP" sz="2000" dirty="0">
              <a:latin typeface="+mn-ea"/>
              <a:cs typeface="HGMaruGothicMPRO" charset="-128"/>
            </a:endParaRPr>
          </a:p>
          <a:p>
            <a:pPr marL="180000" indent="-180000"/>
            <a:r>
              <a:rPr lang="ja-JP" altLang="en-US" sz="2000" dirty="0">
                <a:latin typeface="+mn-ea"/>
                <a:cs typeface="HGMaruGothicMPRO" charset="-128"/>
              </a:rPr>
              <a:t>・両センター間で一部の検査項目について相互に補完</a:t>
            </a:r>
            <a:endParaRPr lang="en-US" altLang="ja-JP" sz="2000" dirty="0">
              <a:latin typeface="+mn-ea"/>
              <a:cs typeface="HGMaruGothicMPRO" charset="-128"/>
            </a:endParaRPr>
          </a:p>
          <a:p>
            <a:pPr marL="180000" indent="-180000"/>
            <a:endParaRPr lang="en-US" altLang="ja-JP" sz="2000" dirty="0">
              <a:latin typeface="+mn-ea"/>
              <a:cs typeface="HGMaruGothicMPRO" charset="-128"/>
            </a:endParaRPr>
          </a:p>
          <a:p>
            <a:pPr marL="180000" indent="-180000"/>
            <a:r>
              <a:rPr lang="ja-JP" altLang="en-US" sz="2000" dirty="0">
                <a:latin typeface="+mn-ea"/>
                <a:cs typeface="HGMaruGothicMPRO" charset="-128"/>
              </a:rPr>
              <a:t>・精密分析機器や特殊分析機器の効率的利用に向けて一部共同利用開始</a:t>
            </a:r>
            <a:endParaRPr lang="en-US" altLang="ja-JP" sz="2000" dirty="0">
              <a:latin typeface="+mn-ea"/>
              <a:cs typeface="HGMaruGothicMPRO" charset="-128"/>
            </a:endParaRPr>
          </a:p>
          <a:p>
            <a:pPr marL="180000" indent="-180000"/>
            <a:endParaRPr lang="ja-JP" altLang="en-US" sz="2000" dirty="0">
              <a:latin typeface="+mn-ea"/>
              <a:cs typeface="HGMaruGothicMPRO" charset="-128"/>
            </a:endParaRPr>
          </a:p>
          <a:p>
            <a:pPr marL="180000" indent="-180000"/>
            <a:r>
              <a:rPr lang="ja-JP" altLang="en-US" sz="2000" dirty="0">
                <a:latin typeface="+mn-ea"/>
                <a:cs typeface="HGMaruGothicMPRO" charset="-128"/>
              </a:rPr>
              <a:t>・全役職員が高い倫理観と社会的責任を自覚して行動していくよう、研究所の「行動憲章」を策定</a:t>
            </a:r>
            <a:endParaRPr lang="en-US" altLang="ja-JP" sz="2000" dirty="0">
              <a:latin typeface="+mn-ea"/>
              <a:cs typeface="HGMaruGothicMPRO" charset="-128"/>
            </a:endParaRPr>
          </a:p>
          <a:p>
            <a:pPr marL="180000" indent="-180000"/>
            <a:endParaRPr lang="ja-JP" altLang="en-US" sz="2000" dirty="0">
              <a:latin typeface="+mn-ea"/>
              <a:cs typeface="HGMaruGothicMPRO" charset="-128"/>
            </a:endParaRPr>
          </a:p>
          <a:p>
            <a:pPr marL="180000" indent="-180000"/>
            <a:r>
              <a:rPr lang="ja-JP" altLang="en-US" sz="2000" dirty="0">
                <a:latin typeface="+mn-ea"/>
                <a:cs typeface="HGMaruGothicMPRO" charset="-128"/>
              </a:rPr>
              <a:t>・喫緊に取り組むべき研究課題として、重点研究課題を設定</a:t>
            </a:r>
            <a:endParaRPr lang="en-US" altLang="ja-JP" sz="2000" dirty="0">
              <a:latin typeface="+mn-ea"/>
              <a:cs typeface="HGMaruGothicMPRO" charset="-128"/>
            </a:endParaRPr>
          </a:p>
          <a:p>
            <a:pPr marL="180000" indent="-180000"/>
            <a:endParaRPr lang="en-US" altLang="ja-JP" sz="2000" dirty="0">
              <a:latin typeface="+mn-ea"/>
              <a:cs typeface="HGMaruGothicMPRO" charset="-128"/>
            </a:endParaRPr>
          </a:p>
          <a:p>
            <a:pPr marL="180000" indent="-180000"/>
            <a:r>
              <a:rPr lang="ja-JP" altLang="en-US" sz="2000" dirty="0">
                <a:latin typeface="+mn-ea"/>
                <a:cs typeface="HGMaruGothicMPRO" charset="-128"/>
              </a:rPr>
              <a:t>・「開かれた研究所」の実現に向けて、</a:t>
            </a:r>
            <a:endParaRPr lang="en-US" altLang="ja-JP" sz="2000" dirty="0">
              <a:latin typeface="+mn-ea"/>
              <a:cs typeface="HGMaruGothicMPRO" charset="-128"/>
            </a:endParaRPr>
          </a:p>
          <a:p>
            <a:pPr marL="180000" indent="-180000"/>
            <a:r>
              <a:rPr lang="ja-JP" altLang="en-US" sz="2000" dirty="0">
                <a:latin typeface="+mn-ea"/>
                <a:cs typeface="HGMaruGothicMPRO" charset="-128"/>
              </a:rPr>
              <a:t>　研究所体験イベントと公開セミナーを開催</a:t>
            </a:r>
            <a:endParaRPr lang="en-US" altLang="ja-JP" sz="2000" dirty="0">
              <a:latin typeface="+mn-ea"/>
              <a:cs typeface="HGMaruGothicMPRO" charset="-128"/>
            </a:endParaRPr>
          </a:p>
          <a:p>
            <a:pPr marL="180000" indent="-180000"/>
            <a:endParaRPr lang="en-US" altLang="ja-JP" sz="2000" dirty="0">
              <a:latin typeface="+mn-ea"/>
              <a:cs typeface="HGMaruGothicMPRO" charset="-128"/>
            </a:endParaRPr>
          </a:p>
          <a:p>
            <a:pPr marL="180000" indent="-180000"/>
            <a:r>
              <a:rPr lang="ja-JP" altLang="en-US" sz="2000" dirty="0">
                <a:latin typeface="+mn-ea"/>
                <a:cs typeface="HGMaruGothicMPRO" charset="-128"/>
              </a:rPr>
              <a:t>・医薬品、水質検査に関する登録試験機関認定を取得</a:t>
            </a:r>
          </a:p>
        </p:txBody>
      </p:sp>
      <p:pic>
        <p:nvPicPr>
          <p:cNvPr id="11" name="図 10"/>
          <p:cNvPicPr>
            <a:picLocks noChangeAspect="1"/>
          </p:cNvPicPr>
          <p:nvPr/>
        </p:nvPicPr>
        <p:blipFill>
          <a:blip r:embed="rId3"/>
          <a:stretch>
            <a:fillRect/>
          </a:stretch>
        </p:blipFill>
        <p:spPr>
          <a:xfrm>
            <a:off x="6602420" y="4778321"/>
            <a:ext cx="2373746" cy="1780309"/>
          </a:xfrm>
          <a:prstGeom prst="rect">
            <a:avLst/>
          </a:prstGeom>
        </p:spPr>
      </p:pic>
      <p:sp>
        <p:nvSpPr>
          <p:cNvPr id="10" name="テキスト ボックス 17"/>
          <p:cNvSpPr txBox="1">
            <a:spLocks noChangeArrowheads="1"/>
          </p:cNvSpPr>
          <p:nvPr/>
        </p:nvSpPr>
        <p:spPr bwMode="auto">
          <a:xfrm>
            <a:off x="241279" y="819427"/>
            <a:ext cx="44378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smtClean="0">
                <a:latin typeface="+mn-ea"/>
                <a:ea typeface="+mn-ea"/>
                <a:cs typeface="HG丸ｺﾞｼｯｸM-PRO"/>
              </a:rPr>
              <a:t>その他の新規取組み状況</a:t>
            </a:r>
            <a:endParaRPr lang="ja-JP" altLang="en-US" sz="2800" dirty="0">
              <a:latin typeface="+mn-ea"/>
              <a:ea typeface="+mn-ea"/>
              <a:cs typeface="HG丸ｺﾞｼｯｸM-PRO"/>
            </a:endParaRPr>
          </a:p>
        </p:txBody>
      </p:sp>
      <p:sp>
        <p:nvSpPr>
          <p:cNvPr id="14" name="正方形/長方形 13"/>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5"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smtClean="0">
                <a:solidFill>
                  <a:schemeClr val="bg1"/>
                </a:solidFill>
                <a:latin typeface="+mn-ea"/>
                <a:ea typeface="+mn-ea"/>
                <a:cs typeface="HG丸ｺﾞｼｯｸM-PRO"/>
              </a:rPr>
              <a:t>3.</a:t>
            </a:r>
            <a:r>
              <a:rPr lang="ja-JP" altLang="en-US" sz="2800" dirty="0" smtClean="0">
                <a:solidFill>
                  <a:schemeClr val="bg1"/>
                </a:solidFill>
                <a:latin typeface="+mn-ea"/>
                <a:ea typeface="+mn-ea"/>
                <a:cs typeface="HG丸ｺﾞｼｯｸM-PRO"/>
              </a:rPr>
              <a:t>　進捗状況概要</a:t>
            </a:r>
            <a:endParaRPr lang="ja-JP" altLang="en-US" sz="2800" dirty="0">
              <a:solidFill>
                <a:schemeClr val="bg1"/>
              </a:solidFill>
              <a:latin typeface="+mn-ea"/>
              <a:ea typeface="+mn-ea"/>
              <a:cs typeface="HG丸ｺﾞｼｯｸM-PRO"/>
            </a:endParaRPr>
          </a:p>
        </p:txBody>
      </p:sp>
    </p:spTree>
    <p:extLst>
      <p:ext uri="{BB962C8B-B14F-4D97-AF65-F5344CB8AC3E}">
        <p14:creationId xmlns:p14="http://schemas.microsoft.com/office/powerpoint/2010/main" val="17725589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23</a:t>
            </a:fld>
            <a:endParaRPr lang="ja-JP" altLang="en-US" sz="1200" b="1">
              <a:latin typeface="Arial" charset="0"/>
              <a:ea typeface="Arial" charset="0"/>
              <a:cs typeface="Arial" charset="0"/>
            </a:endParaRPr>
          </a:p>
        </p:txBody>
      </p:sp>
      <p:sp>
        <p:nvSpPr>
          <p:cNvPr id="4" name="テキスト ボックス 3"/>
          <p:cNvSpPr txBox="1"/>
          <p:nvPr/>
        </p:nvSpPr>
        <p:spPr>
          <a:xfrm>
            <a:off x="273049" y="1756943"/>
            <a:ext cx="8085854" cy="3477875"/>
          </a:xfrm>
          <a:prstGeom prst="rect">
            <a:avLst/>
          </a:prstGeom>
          <a:noFill/>
        </p:spPr>
        <p:txBody>
          <a:bodyPr wrap="square" rtlCol="0">
            <a:spAutoFit/>
          </a:bodyPr>
          <a:lstStyle/>
          <a:p>
            <a:r>
              <a:rPr lang="ja-JP" altLang="ja-JP" sz="2000" dirty="0" smtClean="0"/>
              <a:t>○行政依頼検査の相互補完</a:t>
            </a:r>
            <a:endParaRPr lang="en-US" altLang="ja-JP" sz="2000" dirty="0" smtClean="0"/>
          </a:p>
          <a:p>
            <a:pPr marL="360000"/>
            <a:r>
              <a:rPr lang="ja-JP" altLang="ja-JP" sz="2000" dirty="0" smtClean="0"/>
              <a:t>旧両研究所のそれぞれの専門分野の強みを活かし相互に検査を補完することで体制の強化が図られた</a:t>
            </a:r>
            <a:r>
              <a:rPr lang="ja-JP" altLang="en-US" sz="2000" dirty="0" smtClean="0"/>
              <a:t>。</a:t>
            </a:r>
            <a:endParaRPr lang="en-US" altLang="ja-JP" sz="2000" dirty="0" smtClean="0"/>
          </a:p>
          <a:p>
            <a:pPr marL="360000"/>
            <a:endParaRPr lang="en-US" altLang="ja-JP" sz="2000" dirty="0"/>
          </a:p>
          <a:p>
            <a:r>
              <a:rPr lang="ja-JP" altLang="ja-JP" sz="2000" dirty="0"/>
              <a:t>○</a:t>
            </a:r>
            <a:r>
              <a:rPr lang="ja-JP" altLang="en-US" sz="2000" dirty="0"/>
              <a:t>研究課題の共同実施</a:t>
            </a:r>
            <a:endParaRPr lang="en-US" altLang="ja-JP" sz="2000" dirty="0"/>
          </a:p>
          <a:p>
            <a:pPr marL="360000"/>
            <a:r>
              <a:rPr lang="ja-JP" altLang="en-US" sz="2000" dirty="0"/>
              <a:t>両センターをまたぐ共同実施により、研究の幅が広がり技術レベルの向上につながった。</a:t>
            </a:r>
            <a:endParaRPr lang="en-US" altLang="ja-JP" sz="2000" dirty="0" smtClean="0"/>
          </a:p>
          <a:p>
            <a:r>
              <a:rPr lang="en-US" altLang="ja-JP" sz="2000" dirty="0" smtClean="0"/>
              <a:t> </a:t>
            </a:r>
            <a:endParaRPr lang="ja-JP" altLang="ja-JP" sz="2000" dirty="0" smtClean="0"/>
          </a:p>
          <a:p>
            <a:r>
              <a:rPr lang="ja-JP" altLang="ja-JP" sz="2000" dirty="0" smtClean="0"/>
              <a:t>○機器の共同利用</a:t>
            </a:r>
            <a:endParaRPr lang="en-US" altLang="ja-JP" sz="2000" dirty="0" smtClean="0"/>
          </a:p>
          <a:p>
            <a:pPr marL="360000"/>
            <a:r>
              <a:rPr lang="ja-JP" altLang="ja-JP" sz="2000" dirty="0"/>
              <a:t>一方のセンターにしかない検査機器を、他方の研究員も使用可能とすることで、研究</a:t>
            </a:r>
            <a:r>
              <a:rPr lang="ja-JP" altLang="en-US" sz="2000" dirty="0"/>
              <a:t>の</a:t>
            </a:r>
            <a:r>
              <a:rPr lang="ja-JP" altLang="ja-JP" sz="2000" dirty="0"/>
              <a:t>充実</a:t>
            </a:r>
            <a:r>
              <a:rPr lang="ja-JP" altLang="en-US" sz="2000" dirty="0"/>
              <a:t>や</a:t>
            </a:r>
            <a:r>
              <a:rPr lang="ja-JP" altLang="ja-JP" sz="2000" dirty="0"/>
              <a:t>検査</a:t>
            </a:r>
            <a:r>
              <a:rPr lang="ja-JP" altLang="en-US" sz="2000" dirty="0"/>
              <a:t>の</a:t>
            </a:r>
            <a:r>
              <a:rPr lang="ja-JP" altLang="ja-JP" sz="2000" dirty="0"/>
              <a:t>効率化につながった。</a:t>
            </a:r>
            <a:endParaRPr lang="en-US" altLang="ja-JP" sz="2000" dirty="0" smtClean="0"/>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smtClean="0">
                <a:solidFill>
                  <a:schemeClr val="bg1"/>
                </a:solidFill>
                <a:latin typeface="+mn-ea"/>
                <a:ea typeface="+mn-ea"/>
                <a:cs typeface="HG丸ｺﾞｼｯｸM-PRO"/>
              </a:rPr>
              <a:t>4.</a:t>
            </a:r>
            <a:r>
              <a:rPr lang="ja-JP" altLang="en-US" sz="2800" dirty="0" smtClean="0">
                <a:solidFill>
                  <a:schemeClr val="bg1"/>
                </a:solidFill>
                <a:latin typeface="+mn-ea"/>
                <a:ea typeface="+mn-ea"/>
                <a:cs typeface="HG丸ｺﾞｼｯｸM-PRO"/>
              </a:rPr>
              <a:t>　統合・独法化の効果</a:t>
            </a:r>
            <a:r>
              <a:rPr lang="ja-JP" altLang="en-US" sz="2800" dirty="0">
                <a:solidFill>
                  <a:schemeClr val="bg1"/>
                </a:solidFill>
                <a:latin typeface="+mn-ea"/>
                <a:cs typeface="HG丸ｺﾞｼｯｸM-PRO"/>
              </a:rPr>
              <a:t>と今後の課題</a:t>
            </a:r>
            <a:endParaRPr lang="ja-JP" altLang="en-US" sz="2800" dirty="0">
              <a:solidFill>
                <a:schemeClr val="bg1"/>
              </a:solidFill>
              <a:latin typeface="+mn-ea"/>
              <a:ea typeface="+mn-ea"/>
              <a:cs typeface="HG丸ｺﾞｼｯｸM-PRO"/>
            </a:endParaRPr>
          </a:p>
        </p:txBody>
      </p:sp>
      <p:sp>
        <p:nvSpPr>
          <p:cNvPr id="8" name="テキスト ボックス 17"/>
          <p:cNvSpPr txBox="1">
            <a:spLocks noChangeArrowheads="1"/>
          </p:cNvSpPr>
          <p:nvPr/>
        </p:nvSpPr>
        <p:spPr bwMode="auto">
          <a:xfrm>
            <a:off x="273050" y="1018652"/>
            <a:ext cx="44378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smtClean="0">
                <a:latin typeface="+mn-ea"/>
                <a:ea typeface="+mn-ea"/>
                <a:cs typeface="HG丸ｺﾞｼｯｸM-PRO"/>
              </a:rPr>
              <a:t>（</a:t>
            </a:r>
            <a:r>
              <a:rPr lang="en-US" altLang="ja-JP" sz="2800" dirty="0" smtClean="0">
                <a:latin typeface="+mn-ea"/>
                <a:ea typeface="+mn-ea"/>
                <a:cs typeface="HG丸ｺﾞｼｯｸM-PRO"/>
              </a:rPr>
              <a:t>1</a:t>
            </a:r>
            <a:r>
              <a:rPr lang="ja-JP" altLang="en-US" sz="2800" dirty="0" smtClean="0">
                <a:latin typeface="+mn-ea"/>
                <a:ea typeface="+mn-ea"/>
                <a:cs typeface="HG丸ｺﾞｼｯｸM-PRO"/>
              </a:rPr>
              <a:t>）研究所の統合効果</a:t>
            </a:r>
            <a:endParaRPr lang="ja-JP" altLang="en-US" sz="2800" dirty="0">
              <a:latin typeface="+mn-ea"/>
              <a:ea typeface="+mn-ea"/>
              <a:cs typeface="HG丸ｺﾞｼｯｸM-PRO"/>
            </a:endParaRPr>
          </a:p>
        </p:txBody>
      </p:sp>
    </p:spTree>
    <p:extLst>
      <p:ext uri="{BB962C8B-B14F-4D97-AF65-F5344CB8AC3E}">
        <p14:creationId xmlns:p14="http://schemas.microsoft.com/office/powerpoint/2010/main" val="276425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24</a:t>
            </a:fld>
            <a:endParaRPr lang="ja-JP" altLang="en-US" sz="1200" b="1">
              <a:latin typeface="Arial" charset="0"/>
              <a:ea typeface="Arial" charset="0"/>
              <a:cs typeface="Arial" charset="0"/>
            </a:endParaRPr>
          </a:p>
        </p:txBody>
      </p:sp>
      <p:sp>
        <p:nvSpPr>
          <p:cNvPr id="4" name="テキスト ボックス 3"/>
          <p:cNvSpPr txBox="1"/>
          <p:nvPr/>
        </p:nvSpPr>
        <p:spPr>
          <a:xfrm>
            <a:off x="273048" y="1756943"/>
            <a:ext cx="8222769" cy="4708981"/>
          </a:xfrm>
          <a:prstGeom prst="rect">
            <a:avLst/>
          </a:prstGeom>
          <a:noFill/>
        </p:spPr>
        <p:txBody>
          <a:bodyPr wrap="square" rtlCol="0">
            <a:spAutoFit/>
          </a:bodyPr>
          <a:lstStyle/>
          <a:p>
            <a:r>
              <a:rPr lang="ja-JP" altLang="en-US" sz="2000" dirty="0">
                <a:latin typeface="+mn-ea"/>
                <a:ea typeface="+mn-ea"/>
              </a:rPr>
              <a:t>○柔軟な組織体制の構築と決定の迅速化</a:t>
            </a:r>
            <a:endParaRPr lang="en-US" altLang="ja-JP" sz="2000" dirty="0" smtClean="0">
              <a:latin typeface="+mn-ea"/>
              <a:ea typeface="+mn-ea"/>
            </a:endParaRPr>
          </a:p>
          <a:p>
            <a:pPr marL="360000"/>
            <a:r>
              <a:rPr lang="ja-JP" altLang="en-US" sz="2000" dirty="0">
                <a:latin typeface="+mn-ea"/>
                <a:ea typeface="+mn-ea"/>
              </a:rPr>
              <a:t>職員の人事異動や組織体制の再編などの際には、事前に関係部署との協議に相当な労力と時間を要していたが、研究所のニーズにあった決定を適宜、迅速に行えるようになった。</a:t>
            </a:r>
          </a:p>
          <a:p>
            <a:endParaRPr lang="en-US" altLang="ja-JP" sz="2000" dirty="0" smtClean="0">
              <a:latin typeface="+mn-ea"/>
              <a:ea typeface="+mn-ea"/>
            </a:endParaRPr>
          </a:p>
          <a:p>
            <a:r>
              <a:rPr lang="ja-JP" altLang="ja-JP" sz="2000" dirty="0" smtClean="0">
                <a:latin typeface="+mn-ea"/>
                <a:ea typeface="+mn-ea"/>
              </a:rPr>
              <a:t>○他機関との連携強化</a:t>
            </a:r>
            <a:endParaRPr lang="en-US" altLang="ja-JP" sz="2000" dirty="0" smtClean="0">
              <a:latin typeface="+mn-ea"/>
              <a:ea typeface="+mn-ea"/>
            </a:endParaRPr>
          </a:p>
          <a:p>
            <a:pPr marL="360000"/>
            <a:r>
              <a:rPr lang="ja-JP" altLang="ja-JP" sz="2000" dirty="0" smtClean="0">
                <a:latin typeface="+mn-ea"/>
                <a:ea typeface="+mn-ea"/>
              </a:rPr>
              <a:t>業務執行が法人の自律性・自主性に委ねられていることから、大学との連携大学院の開設や他機関との共同研究など、</a:t>
            </a:r>
            <a:r>
              <a:rPr lang="ja-JP" altLang="en-US" sz="2000" dirty="0" smtClean="0">
                <a:latin typeface="+mn-ea"/>
                <a:ea typeface="+mn-ea"/>
              </a:rPr>
              <a:t>府市直営</a:t>
            </a:r>
            <a:r>
              <a:rPr lang="ja-JP" altLang="ja-JP" sz="2000" dirty="0" smtClean="0">
                <a:latin typeface="+mn-ea"/>
                <a:ea typeface="+mn-ea"/>
              </a:rPr>
              <a:t>である時に比べ、連携が活発になり、人材育成にも大いに役立っている。</a:t>
            </a:r>
            <a:endParaRPr lang="en-US" altLang="ja-JP" sz="2000" dirty="0" smtClean="0">
              <a:latin typeface="+mn-ea"/>
              <a:ea typeface="+mn-ea"/>
            </a:endParaRPr>
          </a:p>
          <a:p>
            <a:pPr marL="540000" indent="-180000"/>
            <a:r>
              <a:rPr kumimoji="1" lang="ja-JP" altLang="en-US" sz="2000" dirty="0">
                <a:latin typeface="+mn-ea"/>
                <a:ea typeface="+mn-ea"/>
              </a:rPr>
              <a:t>・</a:t>
            </a:r>
            <a:r>
              <a:rPr lang="ja-JP" altLang="en-US" sz="2000" dirty="0">
                <a:latin typeface="+mn-ea"/>
                <a:ea typeface="+mn-ea"/>
                <a:cs typeface="HGMaruGothicMPRO" charset="-128"/>
              </a:rPr>
              <a:t>大阪大学医学系研究科と連携大学院協定締結</a:t>
            </a:r>
            <a:endParaRPr lang="en-US" altLang="ja-JP" sz="2000" dirty="0">
              <a:latin typeface="+mn-ea"/>
              <a:ea typeface="+mn-ea"/>
              <a:cs typeface="HGMaruGothicMPRO" charset="-128"/>
            </a:endParaRPr>
          </a:p>
          <a:p>
            <a:pPr marL="540000" indent="-180000"/>
            <a:r>
              <a:rPr lang="ja-JP" altLang="en-US" sz="2000" dirty="0">
                <a:latin typeface="+mn-ea"/>
                <a:ea typeface="+mn-ea"/>
                <a:cs typeface="HGMaruGothicMPRO" charset="-128"/>
              </a:rPr>
              <a:t>　（大阪大学薬学研究科　協議中）</a:t>
            </a:r>
            <a:endParaRPr lang="en-US" altLang="ja-JP" sz="2000" dirty="0">
              <a:latin typeface="+mn-ea"/>
              <a:ea typeface="+mn-ea"/>
              <a:cs typeface="HGMaruGothicMPRO" charset="-128"/>
            </a:endParaRPr>
          </a:p>
          <a:p>
            <a:pPr marL="540000" indent="-180000"/>
            <a:r>
              <a:rPr lang="ja-JP" altLang="en-US" sz="2000" dirty="0">
                <a:latin typeface="+mn-ea"/>
                <a:ea typeface="+mn-ea"/>
                <a:cs typeface="HGMaruGothicMPRO" charset="-128"/>
              </a:rPr>
              <a:t>・一般財団法人阪大微生物病研究会とワクチン開発に必要な臨床分離株の試料提供契約締結</a:t>
            </a:r>
            <a:endParaRPr lang="ja-JP" altLang="en-US" sz="2000" dirty="0">
              <a:latin typeface="+mn-ea"/>
              <a:ea typeface="+mn-ea"/>
            </a:endParaRPr>
          </a:p>
          <a:p>
            <a:pPr marL="540000" indent="-180000"/>
            <a:r>
              <a:rPr lang="ja-JP" altLang="en-US" sz="2000" dirty="0">
                <a:latin typeface="+mn-ea"/>
                <a:ea typeface="+mn-ea"/>
              </a:rPr>
              <a:t>・</a:t>
            </a:r>
            <a:r>
              <a:rPr lang="ja-JP" altLang="en-US" sz="2000" dirty="0">
                <a:latin typeface="+mn-ea"/>
                <a:ea typeface="+mn-ea"/>
                <a:cs typeface="HGMaruGothicMPRO" charset="-128"/>
              </a:rPr>
              <a:t>大阪大学微生物病研究所と共同研究等の実施における連携協力に関する協定締結に向け協議中</a:t>
            </a:r>
            <a:endParaRPr lang="en-US" altLang="ja-JP" sz="2000" dirty="0">
              <a:latin typeface="+mn-ea"/>
              <a:ea typeface="+mn-ea"/>
              <a:cs typeface="HGMaruGothicMPRO" charset="-128"/>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smtClean="0">
                <a:solidFill>
                  <a:schemeClr val="bg1"/>
                </a:solidFill>
                <a:latin typeface="+mn-ea"/>
                <a:ea typeface="+mn-ea"/>
                <a:cs typeface="HG丸ｺﾞｼｯｸM-PRO"/>
              </a:rPr>
              <a:t>4.</a:t>
            </a:r>
            <a:r>
              <a:rPr lang="ja-JP" altLang="en-US" sz="2800" dirty="0" smtClean="0">
                <a:solidFill>
                  <a:schemeClr val="bg1"/>
                </a:solidFill>
                <a:latin typeface="+mn-ea"/>
                <a:ea typeface="+mn-ea"/>
                <a:cs typeface="HG丸ｺﾞｼｯｸM-PRO"/>
              </a:rPr>
              <a:t>　統合・独法化の効果</a:t>
            </a:r>
            <a:r>
              <a:rPr lang="ja-JP" altLang="en-US" sz="2800" dirty="0">
                <a:solidFill>
                  <a:schemeClr val="bg1"/>
                </a:solidFill>
                <a:latin typeface="+mn-ea"/>
                <a:cs typeface="HG丸ｺﾞｼｯｸM-PRO"/>
              </a:rPr>
              <a:t>と今後の課題</a:t>
            </a:r>
            <a:endParaRPr lang="ja-JP" altLang="en-US" sz="2800" dirty="0">
              <a:solidFill>
                <a:schemeClr val="bg1"/>
              </a:solidFill>
              <a:latin typeface="+mn-ea"/>
              <a:ea typeface="+mn-ea"/>
              <a:cs typeface="HG丸ｺﾞｼｯｸM-PRO"/>
            </a:endParaRPr>
          </a:p>
        </p:txBody>
      </p:sp>
      <p:sp>
        <p:nvSpPr>
          <p:cNvPr id="8" name="テキスト ボックス 17"/>
          <p:cNvSpPr txBox="1">
            <a:spLocks noChangeArrowheads="1"/>
          </p:cNvSpPr>
          <p:nvPr/>
        </p:nvSpPr>
        <p:spPr bwMode="auto">
          <a:xfrm>
            <a:off x="273050" y="1018652"/>
            <a:ext cx="44378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smtClean="0">
                <a:latin typeface="+mn-ea"/>
                <a:ea typeface="+mn-ea"/>
                <a:cs typeface="HG丸ｺﾞｼｯｸM-PRO"/>
              </a:rPr>
              <a:t>（</a:t>
            </a:r>
            <a:r>
              <a:rPr lang="en-US" altLang="ja-JP" sz="2800" dirty="0" smtClean="0">
                <a:latin typeface="+mn-ea"/>
                <a:ea typeface="+mn-ea"/>
                <a:cs typeface="HG丸ｺﾞｼｯｸM-PRO"/>
              </a:rPr>
              <a:t>2</a:t>
            </a:r>
            <a:r>
              <a:rPr lang="ja-JP" altLang="en-US" sz="2800" dirty="0" smtClean="0">
                <a:latin typeface="+mn-ea"/>
                <a:ea typeface="+mn-ea"/>
                <a:cs typeface="HG丸ｺﾞｼｯｸM-PRO"/>
              </a:rPr>
              <a:t>）研究所の独法化効果</a:t>
            </a:r>
            <a:endParaRPr lang="ja-JP" altLang="en-US" sz="2800" dirty="0">
              <a:latin typeface="+mn-ea"/>
              <a:ea typeface="+mn-ea"/>
              <a:cs typeface="HG丸ｺﾞｼｯｸM-PRO"/>
            </a:endParaRPr>
          </a:p>
        </p:txBody>
      </p:sp>
    </p:spTree>
    <p:extLst>
      <p:ext uri="{BB962C8B-B14F-4D97-AF65-F5344CB8AC3E}">
        <p14:creationId xmlns:p14="http://schemas.microsoft.com/office/powerpoint/2010/main" val="1131686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25</a:t>
            </a:fld>
            <a:endParaRPr lang="ja-JP" altLang="en-US" sz="1200" b="1">
              <a:latin typeface="Arial" charset="0"/>
              <a:ea typeface="Arial" charset="0"/>
              <a:cs typeface="Arial" charset="0"/>
            </a:endParaRPr>
          </a:p>
        </p:txBody>
      </p:sp>
      <p:sp>
        <p:nvSpPr>
          <p:cNvPr id="4" name="テキスト ボックス 3"/>
          <p:cNvSpPr txBox="1"/>
          <p:nvPr/>
        </p:nvSpPr>
        <p:spPr>
          <a:xfrm>
            <a:off x="273049" y="1756943"/>
            <a:ext cx="8276428" cy="3785652"/>
          </a:xfrm>
          <a:prstGeom prst="rect">
            <a:avLst/>
          </a:prstGeom>
          <a:noFill/>
        </p:spPr>
        <p:txBody>
          <a:bodyPr wrap="square" rtlCol="0">
            <a:spAutoFit/>
          </a:bodyPr>
          <a:lstStyle/>
          <a:p>
            <a:pPr marL="360000" indent="-360000"/>
            <a:r>
              <a:rPr lang="ja-JP" altLang="en-US" sz="2000" dirty="0">
                <a:latin typeface="+mn-ea"/>
              </a:rPr>
              <a:t>○地方独立行政法人化に伴う管理運営業務への対応</a:t>
            </a:r>
            <a:endParaRPr lang="en-US" altLang="ja-JP" sz="2000" dirty="0">
              <a:latin typeface="+mn-ea"/>
            </a:endParaRPr>
          </a:p>
          <a:p>
            <a:pPr marL="360000" indent="-360000"/>
            <a:r>
              <a:rPr lang="ja-JP" altLang="en-US" sz="2000" dirty="0">
                <a:latin typeface="+mn-ea"/>
              </a:rPr>
              <a:t>　　</a:t>
            </a:r>
            <a:r>
              <a:rPr lang="ja-JP" altLang="en-US" sz="1400" dirty="0">
                <a:latin typeface="+mn-ea"/>
              </a:rPr>
              <a:t>（人事・給与、経理、契約、法務、ＩＴシステム等について法人単独での制度設計、規定整備、業務執行） </a:t>
            </a:r>
            <a:endParaRPr lang="en-US" altLang="ja-JP" sz="1400" dirty="0">
              <a:latin typeface="+mn-ea"/>
            </a:endParaRPr>
          </a:p>
          <a:p>
            <a:pPr marL="360000" indent="-360000"/>
            <a:endParaRPr lang="ja-JP" altLang="en-US" sz="2000" dirty="0">
              <a:latin typeface="+mn-ea"/>
            </a:endParaRPr>
          </a:p>
          <a:p>
            <a:pPr marL="360000" indent="-360000"/>
            <a:r>
              <a:rPr lang="ja-JP" altLang="en-US" sz="2000" dirty="0">
                <a:latin typeface="+mn-ea"/>
              </a:rPr>
              <a:t>○専門人材を含む管理運営業務に精通した人材の確保・育成</a:t>
            </a:r>
            <a:endParaRPr lang="en-US" altLang="ja-JP" sz="2000" dirty="0">
              <a:latin typeface="+mn-ea"/>
            </a:endParaRPr>
          </a:p>
          <a:p>
            <a:pPr marL="360000" indent="-360000"/>
            <a:endParaRPr lang="ja-JP" altLang="en-US" sz="2000" dirty="0">
              <a:latin typeface="+mn-ea"/>
            </a:endParaRPr>
          </a:p>
          <a:p>
            <a:pPr marL="360000" indent="-360000"/>
            <a:r>
              <a:rPr lang="ja-JP" altLang="en-US" sz="2000" dirty="0">
                <a:latin typeface="+mn-ea"/>
              </a:rPr>
              <a:t>○予算執行の裁量拡大及び施設一元化を見据えた府市運営費交付金のあり方</a:t>
            </a:r>
            <a:endParaRPr lang="en-US" altLang="ja-JP" sz="2000" dirty="0">
              <a:latin typeface="+mn-ea"/>
            </a:endParaRPr>
          </a:p>
          <a:p>
            <a:pPr marL="360000" indent="-360000"/>
            <a:endParaRPr lang="ja-JP" altLang="en-US" sz="2000" dirty="0">
              <a:latin typeface="+mn-ea"/>
              <a:ea typeface="+mn-ea"/>
            </a:endParaRPr>
          </a:p>
          <a:p>
            <a:pPr marL="360000" indent="-360000"/>
            <a:r>
              <a:rPr lang="ja-JP" altLang="en-US" sz="2000" dirty="0">
                <a:latin typeface="+mn-ea"/>
                <a:ea typeface="+mn-ea"/>
              </a:rPr>
              <a:t>○施設一元化を見据えた、府市保健所で異なる業務処理ルール等の統一化及び法人両センターで異なる検査方法等の統一化</a:t>
            </a:r>
            <a:endParaRPr lang="en-US" altLang="ja-JP" sz="2000" dirty="0">
              <a:latin typeface="+mn-ea"/>
              <a:ea typeface="+mn-ea"/>
            </a:endParaRPr>
          </a:p>
          <a:p>
            <a:pPr marL="360000" indent="-360000"/>
            <a:endParaRPr lang="en-US" altLang="ja-JP" sz="2000" dirty="0">
              <a:latin typeface="+mn-ea"/>
              <a:ea typeface="+mn-ea"/>
            </a:endParaRPr>
          </a:p>
          <a:p>
            <a:pPr marL="360000" indent="-360000"/>
            <a:r>
              <a:rPr lang="ja-JP" altLang="en-US" sz="2000" dirty="0">
                <a:latin typeface="+mn-ea"/>
                <a:ea typeface="+mn-ea"/>
              </a:rPr>
              <a:t>○研究所の新名称の認知度アップ</a:t>
            </a:r>
          </a:p>
        </p:txBody>
      </p:sp>
      <p:sp>
        <p:nvSpPr>
          <p:cNvPr id="8" name="正方形/長方形 7"/>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9"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smtClean="0">
                <a:solidFill>
                  <a:schemeClr val="bg1"/>
                </a:solidFill>
                <a:latin typeface="+mn-ea"/>
                <a:ea typeface="+mn-ea"/>
                <a:cs typeface="HG丸ｺﾞｼｯｸM-PRO"/>
              </a:rPr>
              <a:t>4.</a:t>
            </a:r>
            <a:r>
              <a:rPr lang="ja-JP" altLang="en-US" sz="2800" dirty="0" smtClean="0">
                <a:solidFill>
                  <a:schemeClr val="bg1"/>
                </a:solidFill>
                <a:latin typeface="+mn-ea"/>
                <a:ea typeface="+mn-ea"/>
                <a:cs typeface="HG丸ｺﾞｼｯｸM-PRO"/>
              </a:rPr>
              <a:t>　統合・独法化の効果</a:t>
            </a:r>
            <a:r>
              <a:rPr lang="ja-JP" altLang="en-US" sz="2800" dirty="0">
                <a:solidFill>
                  <a:schemeClr val="bg1"/>
                </a:solidFill>
                <a:latin typeface="+mn-ea"/>
                <a:cs typeface="HG丸ｺﾞｼｯｸM-PRO"/>
              </a:rPr>
              <a:t>と今後の課題</a:t>
            </a:r>
            <a:endParaRPr lang="ja-JP" altLang="en-US" sz="2800" dirty="0">
              <a:solidFill>
                <a:schemeClr val="bg1"/>
              </a:solidFill>
              <a:latin typeface="+mn-ea"/>
              <a:ea typeface="+mn-ea"/>
              <a:cs typeface="HG丸ｺﾞｼｯｸM-PRO"/>
            </a:endParaRPr>
          </a:p>
        </p:txBody>
      </p:sp>
      <p:sp>
        <p:nvSpPr>
          <p:cNvPr id="10" name="テキスト ボックス 17"/>
          <p:cNvSpPr txBox="1">
            <a:spLocks noChangeArrowheads="1"/>
          </p:cNvSpPr>
          <p:nvPr/>
        </p:nvSpPr>
        <p:spPr bwMode="auto">
          <a:xfrm>
            <a:off x="273050" y="1018652"/>
            <a:ext cx="70074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smtClean="0">
                <a:latin typeface="+mn-ea"/>
                <a:ea typeface="+mn-ea"/>
                <a:cs typeface="HG丸ｺﾞｼｯｸM-PRO"/>
              </a:rPr>
              <a:t>（</a:t>
            </a:r>
            <a:r>
              <a:rPr lang="en-US" altLang="ja-JP" sz="2800" dirty="0" smtClean="0">
                <a:latin typeface="+mn-ea"/>
                <a:ea typeface="+mn-ea"/>
                <a:cs typeface="HG丸ｺﾞｼｯｸM-PRO"/>
              </a:rPr>
              <a:t>3</a:t>
            </a:r>
            <a:r>
              <a:rPr lang="ja-JP" altLang="en-US" sz="2800" dirty="0">
                <a:latin typeface="+mn-ea"/>
                <a:ea typeface="+mn-ea"/>
                <a:cs typeface="HG丸ｺﾞｼｯｸM-PRO"/>
              </a:rPr>
              <a:t>）法人運営にあたっての今後の課題等</a:t>
            </a:r>
          </a:p>
        </p:txBody>
      </p:sp>
    </p:spTree>
    <p:extLst>
      <p:ext uri="{BB962C8B-B14F-4D97-AF65-F5344CB8AC3E}">
        <p14:creationId xmlns:p14="http://schemas.microsoft.com/office/powerpoint/2010/main" val="276425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41642" y="923064"/>
            <a:ext cx="8316416" cy="3724096"/>
          </a:xfrm>
          <a:prstGeom prst="rect">
            <a:avLst/>
          </a:prstGeom>
        </p:spPr>
        <p:txBody>
          <a:bodyPr wrap="square">
            <a:spAutoFit/>
          </a:bodyPr>
          <a:lstStyle/>
          <a:p>
            <a:pPr>
              <a:spcBef>
                <a:spcPts val="1200"/>
              </a:spcBef>
            </a:pPr>
            <a:r>
              <a:rPr lang="ja-JP" altLang="en-US" sz="2800" dirty="0">
                <a:latin typeface="+mn-ea"/>
                <a:ea typeface="+mn-ea"/>
                <a:cs typeface="Meiryo UI" panose="020B0604030504040204" pitchFamily="50" charset="-128"/>
              </a:rPr>
              <a:t>（</a:t>
            </a:r>
            <a:r>
              <a:rPr lang="en-US" altLang="ja-JP" sz="2800" dirty="0">
                <a:latin typeface="+mn-ea"/>
                <a:ea typeface="+mn-ea"/>
                <a:cs typeface="Meiryo UI" panose="020B0604030504040204" pitchFamily="50" charset="-128"/>
              </a:rPr>
              <a:t>1</a:t>
            </a:r>
            <a:r>
              <a:rPr lang="ja-JP" altLang="en-US" sz="2800" dirty="0">
                <a:latin typeface="+mn-ea"/>
                <a:ea typeface="+mn-ea"/>
                <a:cs typeface="Meiryo UI" panose="020B0604030504040204" pitchFamily="50" charset="-128"/>
              </a:rPr>
              <a:t>）一元化</a:t>
            </a:r>
            <a:r>
              <a:rPr lang="ja-JP" altLang="en-US" sz="2800" dirty="0" smtClean="0">
                <a:latin typeface="+mn-ea"/>
                <a:ea typeface="+mn-ea"/>
                <a:cs typeface="Meiryo UI" panose="020B0604030504040204" pitchFamily="50" charset="-128"/>
              </a:rPr>
              <a:t>施設の</a:t>
            </a:r>
            <a:r>
              <a:rPr lang="ja-JP" altLang="ja-JP" sz="2800" dirty="0" smtClean="0">
                <a:latin typeface="+mn-ea"/>
                <a:ea typeface="+mn-ea"/>
                <a:cs typeface="Meiryo UI" panose="020B0604030504040204" pitchFamily="50" charset="-128"/>
              </a:rPr>
              <a:t>整備</a:t>
            </a:r>
            <a:endParaRPr lang="ja-JP" altLang="ja-JP" sz="2800" dirty="0">
              <a:latin typeface="+mn-ea"/>
              <a:ea typeface="+mn-ea"/>
              <a:cs typeface="Meiryo UI" panose="020B0604030504040204" pitchFamily="50" charset="-128"/>
            </a:endParaRPr>
          </a:p>
          <a:p>
            <a:pPr marL="108000" indent="216000">
              <a:spcBef>
                <a:spcPts val="600"/>
              </a:spcBef>
            </a:pPr>
            <a:r>
              <a:rPr lang="ja-JP" altLang="en-US" sz="2000" dirty="0" smtClean="0">
                <a:latin typeface="+mn-ea"/>
                <a:ea typeface="+mn-ea"/>
                <a:cs typeface="Meiryo UI" panose="020B0604030504040204" pitchFamily="50" charset="-128"/>
              </a:rPr>
              <a:t>平成</a:t>
            </a:r>
            <a:r>
              <a:rPr lang="en-US" altLang="ja-JP" sz="2000" dirty="0" smtClean="0">
                <a:latin typeface="+mn-ea"/>
                <a:ea typeface="+mn-ea"/>
                <a:cs typeface="Meiryo UI" panose="020B0604030504040204" pitchFamily="50" charset="-128"/>
              </a:rPr>
              <a:t>28</a:t>
            </a:r>
            <a:r>
              <a:rPr lang="ja-JP" altLang="en-US" sz="2000" dirty="0" smtClean="0">
                <a:latin typeface="+mn-ea"/>
                <a:ea typeface="+mn-ea"/>
                <a:cs typeface="Meiryo UI" panose="020B0604030504040204" pitchFamily="50" charset="-128"/>
              </a:rPr>
              <a:t>年</a:t>
            </a:r>
            <a:r>
              <a:rPr lang="en-US" altLang="ja-JP" sz="2000" dirty="0" smtClean="0">
                <a:latin typeface="+mn-ea"/>
                <a:ea typeface="+mn-ea"/>
                <a:cs typeface="Meiryo UI" panose="020B0604030504040204" pitchFamily="50" charset="-128"/>
              </a:rPr>
              <a:t>8</a:t>
            </a:r>
            <a:r>
              <a:rPr lang="ja-JP" altLang="en-US" sz="2000" dirty="0" smtClean="0">
                <a:latin typeface="+mn-ea"/>
                <a:ea typeface="+mn-ea"/>
                <a:cs typeface="Meiryo UI" panose="020B0604030504040204" pitchFamily="50" charset="-128"/>
              </a:rPr>
              <a:t>月</a:t>
            </a:r>
            <a:r>
              <a:rPr lang="en-US" altLang="ja-JP" sz="2000" dirty="0" smtClean="0">
                <a:latin typeface="+mn-ea"/>
                <a:ea typeface="+mn-ea"/>
                <a:cs typeface="Meiryo UI" panose="020B0604030504040204" pitchFamily="50" charset="-128"/>
              </a:rPr>
              <a:t>31</a:t>
            </a:r>
            <a:r>
              <a:rPr lang="ja-JP" altLang="en-US" sz="2000" dirty="0" smtClean="0">
                <a:latin typeface="+mn-ea"/>
                <a:ea typeface="+mn-ea"/>
                <a:cs typeface="Meiryo UI" panose="020B0604030504040204" pitchFamily="50" charset="-128"/>
              </a:rPr>
              <a:t>日に開催された、大阪府戦略本部会議及び大阪市戦略会議にて、大阪健康安全基盤研究所の森ノ宮センターと天王寺センターを森ノ宮地区にある旧大阪府立健康科学センタービルを活用し、不足する面積を隣接地に増築することにより一元化することを決定</a:t>
            </a:r>
            <a:r>
              <a:rPr lang="ja-JP" altLang="ja-JP" sz="2000" dirty="0" smtClean="0">
                <a:latin typeface="+mn-ea"/>
                <a:ea typeface="+mn-ea"/>
                <a:cs typeface="Meiryo UI" panose="020B0604030504040204" pitchFamily="50" charset="-128"/>
              </a:rPr>
              <a:t>。</a:t>
            </a:r>
            <a:endParaRPr lang="ja-JP" altLang="ja-JP" sz="2000" dirty="0">
              <a:latin typeface="+mn-ea"/>
              <a:ea typeface="+mn-ea"/>
              <a:cs typeface="Meiryo UI" panose="020B0604030504040204" pitchFamily="50" charset="-128"/>
            </a:endParaRPr>
          </a:p>
          <a:p>
            <a:pPr>
              <a:spcBef>
                <a:spcPts val="1800"/>
              </a:spcBef>
            </a:pPr>
            <a:r>
              <a:rPr lang="en-US" altLang="ja-JP" sz="2000" dirty="0">
                <a:latin typeface="+mn-ea"/>
                <a:ea typeface="+mn-ea"/>
                <a:cs typeface="Meiryo UI" panose="020B0604030504040204" pitchFamily="50" charset="-128"/>
              </a:rPr>
              <a:t> </a:t>
            </a:r>
            <a:endParaRPr lang="en-US" altLang="ja-JP" sz="2000" dirty="0" smtClean="0">
              <a:latin typeface="+mn-ea"/>
              <a:ea typeface="+mn-ea"/>
              <a:cs typeface="Meiryo UI" panose="020B0604030504040204" pitchFamily="50" charset="-128"/>
            </a:endParaRPr>
          </a:p>
          <a:p>
            <a:pPr>
              <a:spcBef>
                <a:spcPts val="1800"/>
              </a:spcBef>
            </a:pPr>
            <a:r>
              <a:rPr lang="ja-JP" altLang="en-US" sz="2800" dirty="0" smtClean="0">
                <a:latin typeface="+mn-ea"/>
                <a:ea typeface="+mn-ea"/>
                <a:cs typeface="Meiryo UI" panose="020B0604030504040204" pitchFamily="50" charset="-128"/>
              </a:rPr>
              <a:t>（</a:t>
            </a:r>
            <a:r>
              <a:rPr lang="en-US" altLang="ja-JP" sz="2800" dirty="0" smtClean="0">
                <a:latin typeface="+mn-ea"/>
                <a:ea typeface="+mn-ea"/>
                <a:cs typeface="Meiryo UI" panose="020B0604030504040204" pitchFamily="50" charset="-128"/>
              </a:rPr>
              <a:t>2</a:t>
            </a:r>
            <a:r>
              <a:rPr lang="ja-JP" altLang="en-US" sz="2800" dirty="0" smtClean="0">
                <a:latin typeface="+mn-ea"/>
                <a:ea typeface="+mn-ea"/>
                <a:cs typeface="Meiryo UI" panose="020B0604030504040204" pitchFamily="50" charset="-128"/>
              </a:rPr>
              <a:t>）</a:t>
            </a:r>
            <a:r>
              <a:rPr lang="ja-JP" altLang="ja-JP" sz="2800" dirty="0" smtClean="0">
                <a:latin typeface="+mn-ea"/>
                <a:ea typeface="+mn-ea"/>
                <a:cs typeface="Meiryo UI" panose="020B0604030504040204" pitchFamily="50" charset="-128"/>
              </a:rPr>
              <a:t>新</a:t>
            </a:r>
            <a:r>
              <a:rPr lang="ja-JP" altLang="ja-JP" sz="2800" dirty="0">
                <a:latin typeface="+mn-ea"/>
                <a:ea typeface="+mn-ea"/>
                <a:cs typeface="Meiryo UI" panose="020B0604030504040204" pitchFamily="50" charset="-128"/>
              </a:rPr>
              <a:t>研究所施設の「基本構想」の策定</a:t>
            </a:r>
          </a:p>
          <a:p>
            <a:pPr marL="108000" indent="216000">
              <a:spcBef>
                <a:spcPts val="600"/>
              </a:spcBef>
            </a:pPr>
            <a:r>
              <a:rPr lang="ja-JP" altLang="ja-JP" sz="2000" dirty="0" smtClean="0">
                <a:latin typeface="+mn-ea"/>
                <a:ea typeface="+mn-ea"/>
                <a:cs typeface="Meiryo UI" panose="020B0604030504040204" pitchFamily="50" charset="-128"/>
              </a:rPr>
              <a:t>新</a:t>
            </a:r>
            <a:r>
              <a:rPr lang="ja-JP" altLang="ja-JP" sz="2000" dirty="0">
                <a:latin typeface="+mn-ea"/>
                <a:ea typeface="+mn-ea"/>
                <a:cs typeface="Meiryo UI" panose="020B0604030504040204" pitchFamily="50" charset="-128"/>
              </a:rPr>
              <a:t>研究所施設に求められる機能、規模及び建設計画に関する基本的な考え方等を整理した「基本構想」</a:t>
            </a:r>
            <a:r>
              <a:rPr lang="ja-JP" altLang="en-US" sz="2000" dirty="0">
                <a:latin typeface="+mn-ea"/>
                <a:ea typeface="+mn-ea"/>
                <a:cs typeface="Meiryo UI" panose="020B0604030504040204" pitchFamily="50" charset="-128"/>
              </a:rPr>
              <a:t>を</a:t>
            </a:r>
            <a:r>
              <a:rPr lang="en-US" altLang="ja-JP" sz="2000" dirty="0" smtClean="0">
                <a:latin typeface="+mn-ea"/>
                <a:ea typeface="+mn-ea"/>
                <a:cs typeface="Meiryo UI" panose="020B0604030504040204" pitchFamily="50" charset="-128"/>
              </a:rPr>
              <a:t>29</a:t>
            </a:r>
            <a:r>
              <a:rPr lang="ja-JP" altLang="ja-JP" sz="2000" dirty="0" smtClean="0">
                <a:latin typeface="+mn-ea"/>
                <a:ea typeface="+mn-ea"/>
                <a:cs typeface="Meiryo UI" panose="020B0604030504040204" pitchFamily="50" charset="-128"/>
              </a:rPr>
              <a:t>年</a:t>
            </a:r>
            <a:r>
              <a:rPr lang="ja-JP" altLang="ja-JP" sz="2000" dirty="0">
                <a:latin typeface="+mn-ea"/>
                <a:ea typeface="+mn-ea"/>
                <a:cs typeface="Meiryo UI" panose="020B0604030504040204" pitchFamily="50" charset="-128"/>
              </a:rPr>
              <a:t>３月末に取りまとめた。</a:t>
            </a:r>
          </a:p>
        </p:txBody>
      </p:sp>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26</a:t>
            </a:fld>
            <a:endParaRPr lang="ja-JP" altLang="en-US" sz="1200" b="1">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smtClean="0">
                <a:solidFill>
                  <a:schemeClr val="bg1"/>
                </a:solidFill>
                <a:latin typeface="+mn-ea"/>
                <a:ea typeface="+mn-ea"/>
                <a:cs typeface="HG丸ｺﾞｼｯｸM-PRO"/>
              </a:rPr>
              <a:t>5.</a:t>
            </a:r>
            <a:r>
              <a:rPr lang="ja-JP" altLang="en-US" sz="2800" dirty="0" smtClean="0">
                <a:solidFill>
                  <a:schemeClr val="bg1"/>
                </a:solidFill>
                <a:latin typeface="+mn-ea"/>
                <a:ea typeface="+mn-ea"/>
                <a:cs typeface="HG丸ｺﾞｼｯｸM-PRO"/>
              </a:rPr>
              <a:t>　一元化施設整備計画</a:t>
            </a:r>
            <a:endParaRPr lang="ja-JP" altLang="en-US" sz="2800" dirty="0">
              <a:solidFill>
                <a:schemeClr val="bg1"/>
              </a:solidFill>
              <a:latin typeface="+mn-ea"/>
              <a:ea typeface="+mn-ea"/>
              <a:cs typeface="HG丸ｺﾞｼｯｸM-PRO"/>
            </a:endParaRPr>
          </a:p>
        </p:txBody>
      </p:sp>
    </p:spTree>
    <p:extLst>
      <p:ext uri="{BB962C8B-B14F-4D97-AF65-F5344CB8AC3E}">
        <p14:creationId xmlns:p14="http://schemas.microsoft.com/office/powerpoint/2010/main" val="11679325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フローチャート : 代替処理 16"/>
          <p:cNvSpPr/>
          <p:nvPr/>
        </p:nvSpPr>
        <p:spPr>
          <a:xfrm>
            <a:off x="427917" y="1883742"/>
            <a:ext cx="8640960" cy="2659375"/>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 name="テキスト ボックス 31"/>
          <p:cNvSpPr txBox="1"/>
          <p:nvPr/>
        </p:nvSpPr>
        <p:spPr>
          <a:xfrm>
            <a:off x="5854056" y="2264259"/>
            <a:ext cx="2822400" cy="1116000"/>
          </a:xfrm>
          <a:prstGeom prst="ellipse">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0" tIns="0" rIns="0" bIns="0" numCol="1" spcCol="0" rtlCol="0" fromWordArt="0" anchor="ctr" anchorCtr="0" forceAA="0" compatLnSpc="1">
            <a:prstTxWarp prst="textNoShape">
              <a:avLst/>
            </a:prstTxWarp>
            <a:noAutofit/>
          </a:bodyPr>
          <a:lstStyle/>
          <a:p>
            <a:pPr algn="ctr">
              <a:spcBef>
                <a:spcPts val="600"/>
              </a:spcBef>
              <a:spcAft>
                <a:spcPts val="0"/>
              </a:spcAft>
            </a:pPr>
            <a:r>
              <a:rPr lang="ja-JP" kern="100" dirty="0">
                <a:effectLst/>
                <a:latin typeface="+mn-ea"/>
                <a:ea typeface="+mn-ea"/>
                <a:cs typeface="Meiryo UI" panose="020B0604030504040204" pitchFamily="50" charset="-128"/>
              </a:rPr>
              <a:t>「開かれた研究所」</a:t>
            </a:r>
          </a:p>
          <a:p>
            <a:pPr algn="ctr">
              <a:spcBef>
                <a:spcPts val="600"/>
              </a:spcBef>
              <a:spcAft>
                <a:spcPts val="0"/>
              </a:spcAft>
            </a:pPr>
            <a:r>
              <a:rPr lang="ja-JP" kern="100" dirty="0">
                <a:effectLst/>
                <a:latin typeface="+mn-ea"/>
                <a:ea typeface="+mn-ea"/>
                <a:cs typeface="Meiryo UI" panose="020B0604030504040204" pitchFamily="50" charset="-128"/>
              </a:rPr>
              <a:t>の実現</a:t>
            </a:r>
          </a:p>
        </p:txBody>
      </p:sp>
      <p:sp>
        <p:nvSpPr>
          <p:cNvPr id="9" name="テキスト ボックス 46"/>
          <p:cNvSpPr txBox="1"/>
          <p:nvPr/>
        </p:nvSpPr>
        <p:spPr>
          <a:xfrm>
            <a:off x="3156094" y="2085667"/>
            <a:ext cx="2822014" cy="894498"/>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eaLnBrk="0" hangingPunct="0">
              <a:spcBef>
                <a:spcPts val="600"/>
              </a:spcBef>
              <a:spcAft>
                <a:spcPts val="0"/>
              </a:spcAft>
            </a:pPr>
            <a:r>
              <a:rPr lang="ja-JP" kern="100" dirty="0">
                <a:effectLst/>
                <a:latin typeface="+mn-ea"/>
                <a:ea typeface="+mn-ea"/>
                <a:cs typeface="Meiryo UI" panose="020B0604030504040204" pitchFamily="50" charset="-128"/>
              </a:rPr>
              <a:t>「安全性・信頼性」</a:t>
            </a:r>
          </a:p>
          <a:p>
            <a:pPr algn="ctr" eaLnBrk="0" hangingPunct="0">
              <a:spcBef>
                <a:spcPts val="600"/>
              </a:spcBef>
              <a:spcAft>
                <a:spcPts val="0"/>
              </a:spcAft>
            </a:pPr>
            <a:r>
              <a:rPr lang="ja-JP" kern="100" dirty="0">
                <a:effectLst/>
                <a:latin typeface="+mn-ea"/>
                <a:ea typeface="+mn-ea"/>
                <a:cs typeface="Meiryo UI" panose="020B0604030504040204" pitchFamily="50" charset="-128"/>
              </a:rPr>
              <a:t>の向上</a:t>
            </a:r>
          </a:p>
        </p:txBody>
      </p:sp>
      <p:sp>
        <p:nvSpPr>
          <p:cNvPr id="10" name="テキスト ボックス 47"/>
          <p:cNvSpPr txBox="1"/>
          <p:nvPr/>
        </p:nvSpPr>
        <p:spPr>
          <a:xfrm>
            <a:off x="467544" y="2264259"/>
            <a:ext cx="2822014" cy="1116000"/>
          </a:xfrm>
          <a:prstGeom prst="ellipse">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spcBef>
                <a:spcPts val="600"/>
              </a:spcBef>
              <a:spcAft>
                <a:spcPts val="0"/>
              </a:spcAft>
            </a:pPr>
            <a:r>
              <a:rPr lang="ja-JP" kern="100" dirty="0">
                <a:effectLst/>
                <a:latin typeface="+mn-ea"/>
                <a:ea typeface="+mn-ea"/>
                <a:cs typeface="Meiryo UI" panose="020B0604030504040204" pitchFamily="50" charset="-128"/>
              </a:rPr>
              <a:t>「機能性・柔軟性</a:t>
            </a:r>
            <a:r>
              <a:rPr lang="ja-JP" kern="100" dirty="0" smtClean="0">
                <a:effectLst/>
                <a:latin typeface="+mn-ea"/>
                <a:ea typeface="+mn-ea"/>
                <a:cs typeface="Meiryo UI" panose="020B0604030504040204" pitchFamily="50" charset="-128"/>
              </a:rPr>
              <a:t>」</a:t>
            </a:r>
            <a:endParaRPr lang="en-US" altLang="ja-JP" kern="100" dirty="0" smtClean="0">
              <a:effectLst/>
              <a:latin typeface="+mn-ea"/>
              <a:ea typeface="+mn-ea"/>
              <a:cs typeface="Meiryo UI" panose="020B0604030504040204" pitchFamily="50" charset="-128"/>
            </a:endParaRPr>
          </a:p>
          <a:p>
            <a:pPr algn="ctr">
              <a:spcBef>
                <a:spcPts val="600"/>
              </a:spcBef>
              <a:spcAft>
                <a:spcPts val="0"/>
              </a:spcAft>
            </a:pPr>
            <a:r>
              <a:rPr lang="ja-JP" kern="100" dirty="0" smtClean="0">
                <a:effectLst/>
                <a:latin typeface="+mn-ea"/>
                <a:ea typeface="+mn-ea"/>
                <a:cs typeface="Meiryo UI" panose="020B0604030504040204" pitchFamily="50" charset="-128"/>
              </a:rPr>
              <a:t>の</a:t>
            </a:r>
            <a:r>
              <a:rPr lang="ja-JP" kern="100" dirty="0">
                <a:effectLst/>
                <a:latin typeface="+mn-ea"/>
                <a:ea typeface="+mn-ea"/>
                <a:cs typeface="Meiryo UI" panose="020B0604030504040204" pitchFamily="50" charset="-128"/>
              </a:rPr>
              <a:t>確保</a:t>
            </a:r>
          </a:p>
        </p:txBody>
      </p:sp>
      <p:sp>
        <p:nvSpPr>
          <p:cNvPr id="11" name="テキスト ボックス 48"/>
          <p:cNvSpPr txBox="1"/>
          <p:nvPr/>
        </p:nvSpPr>
        <p:spPr>
          <a:xfrm>
            <a:off x="926494" y="3361195"/>
            <a:ext cx="2822400" cy="1116000"/>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spcBef>
                <a:spcPts val="600"/>
              </a:spcBef>
              <a:spcAft>
                <a:spcPts val="0"/>
              </a:spcAft>
            </a:pPr>
            <a:r>
              <a:rPr lang="ja-JP" kern="100" dirty="0">
                <a:solidFill>
                  <a:srgbClr val="000000"/>
                </a:solidFill>
                <a:effectLst/>
                <a:latin typeface="+mn-ea"/>
                <a:ea typeface="+mn-ea"/>
                <a:cs typeface="Meiryo UI" panose="020B0604030504040204" pitchFamily="50" charset="-128"/>
              </a:rPr>
              <a:t>「先進的機能」</a:t>
            </a:r>
            <a:endParaRPr lang="ja-JP" kern="100" dirty="0">
              <a:effectLst/>
              <a:latin typeface="+mn-ea"/>
              <a:ea typeface="+mn-ea"/>
              <a:cs typeface="Meiryo UI" panose="020B0604030504040204" pitchFamily="50" charset="-128"/>
            </a:endParaRPr>
          </a:p>
          <a:p>
            <a:pPr algn="ctr">
              <a:spcBef>
                <a:spcPts val="600"/>
              </a:spcBef>
              <a:spcAft>
                <a:spcPts val="0"/>
              </a:spcAft>
            </a:pPr>
            <a:r>
              <a:rPr lang="ja-JP" kern="100" dirty="0">
                <a:solidFill>
                  <a:srgbClr val="000000"/>
                </a:solidFill>
                <a:effectLst/>
                <a:latin typeface="+mn-ea"/>
                <a:ea typeface="+mn-ea"/>
                <a:cs typeface="Meiryo UI" panose="020B0604030504040204" pitchFamily="50" charset="-128"/>
              </a:rPr>
              <a:t>の充実</a:t>
            </a:r>
            <a:endParaRPr lang="ja-JP" kern="100" dirty="0">
              <a:effectLst/>
              <a:latin typeface="+mn-ea"/>
              <a:ea typeface="+mn-ea"/>
              <a:cs typeface="Meiryo UI" panose="020B0604030504040204" pitchFamily="50" charset="-128"/>
            </a:endParaRPr>
          </a:p>
        </p:txBody>
      </p:sp>
      <p:sp>
        <p:nvSpPr>
          <p:cNvPr id="12" name="テキスト ボックス 51"/>
          <p:cNvSpPr txBox="1"/>
          <p:nvPr/>
        </p:nvSpPr>
        <p:spPr>
          <a:xfrm>
            <a:off x="5328958" y="3361195"/>
            <a:ext cx="2822014" cy="1116000"/>
          </a:xfrm>
          <a:prstGeom prst="ellipse">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lnSpc>
                <a:spcPct val="150000"/>
              </a:lnSpc>
              <a:spcBef>
                <a:spcPts val="600"/>
              </a:spcBef>
              <a:spcAft>
                <a:spcPts val="0"/>
              </a:spcAft>
            </a:pPr>
            <a:r>
              <a:rPr lang="ja-JP" kern="100" dirty="0">
                <a:effectLst/>
                <a:latin typeface="+mn-ea"/>
                <a:ea typeface="+mn-ea"/>
                <a:cs typeface="Meiryo UI" panose="020B0604030504040204" pitchFamily="50" charset="-128"/>
              </a:rPr>
              <a:t>「連携</a:t>
            </a:r>
            <a:r>
              <a:rPr lang="ja-JP" kern="100" dirty="0" smtClean="0">
                <a:effectLst/>
                <a:latin typeface="+mn-ea"/>
                <a:ea typeface="+mn-ea"/>
                <a:cs typeface="Meiryo UI" panose="020B0604030504040204" pitchFamily="50" charset="-128"/>
              </a:rPr>
              <a:t>」</a:t>
            </a:r>
            <a:endParaRPr lang="en-US" altLang="ja-JP" kern="100" dirty="0" smtClean="0">
              <a:effectLst/>
              <a:latin typeface="+mn-ea"/>
              <a:ea typeface="+mn-ea"/>
              <a:cs typeface="Meiryo UI" panose="020B0604030504040204" pitchFamily="50" charset="-128"/>
            </a:endParaRPr>
          </a:p>
          <a:p>
            <a:pPr algn="ctr">
              <a:lnSpc>
                <a:spcPts val="1500"/>
              </a:lnSpc>
              <a:spcBef>
                <a:spcPts val="600"/>
              </a:spcBef>
              <a:spcAft>
                <a:spcPts val="0"/>
              </a:spcAft>
            </a:pPr>
            <a:r>
              <a:rPr lang="ja-JP" kern="100" dirty="0" smtClean="0">
                <a:effectLst/>
                <a:latin typeface="+mn-ea"/>
                <a:ea typeface="+mn-ea"/>
                <a:cs typeface="Meiryo UI" panose="020B0604030504040204" pitchFamily="50" charset="-128"/>
              </a:rPr>
              <a:t>の</a:t>
            </a:r>
            <a:r>
              <a:rPr lang="ja-JP" kern="100" dirty="0">
                <a:effectLst/>
                <a:latin typeface="+mn-ea"/>
                <a:ea typeface="+mn-ea"/>
                <a:cs typeface="Meiryo UI" panose="020B0604030504040204" pitchFamily="50" charset="-128"/>
              </a:rPr>
              <a:t>強化</a:t>
            </a:r>
          </a:p>
        </p:txBody>
      </p:sp>
      <p:sp>
        <p:nvSpPr>
          <p:cNvPr id="13" name="テキスト ボックス 56"/>
          <p:cNvSpPr txBox="1"/>
          <p:nvPr/>
        </p:nvSpPr>
        <p:spPr>
          <a:xfrm>
            <a:off x="3083611" y="3176063"/>
            <a:ext cx="2925922" cy="677827"/>
          </a:xfrm>
          <a:prstGeom prst="roundRect">
            <a:avLst>
              <a:gd name="adj" fmla="val 0"/>
            </a:avLst>
          </a:prstGeom>
          <a:noFill/>
          <a:ln w="12700" cap="flat" cmpd="sng" algn="ctr">
            <a:noFill/>
            <a:prstDash val="solid"/>
          </a:ln>
          <a:effectLst/>
        </p:spPr>
        <p:txBody>
          <a:bodyPr rot="0" spcFirstLastPara="0" vert="horz" wrap="square" lIns="36000" tIns="36000" rIns="36000" bIns="36000" numCol="1" spcCol="0" rtlCol="0" fromWordArt="0" anchor="t" anchorCtr="0" forceAA="0" compatLnSpc="1">
            <a:prstTxWarp prst="textNoShape">
              <a:avLst/>
            </a:prstTxWarp>
            <a:noAutofit/>
          </a:bodyPr>
          <a:lstStyle/>
          <a:p>
            <a:pPr algn="ctr">
              <a:spcBef>
                <a:spcPts val="600"/>
              </a:spcBef>
              <a:spcAft>
                <a:spcPts val="0"/>
              </a:spcAft>
            </a:pPr>
            <a:r>
              <a:rPr lang="ja-JP" kern="100" dirty="0">
                <a:effectLst/>
                <a:latin typeface="+mn-ea"/>
                <a:ea typeface="+mn-ea"/>
                <a:cs typeface="Meiryo UI" panose="020B0604030504040204" pitchFamily="50" charset="-128"/>
              </a:rPr>
              <a:t>大阪健康安全基盤研究所</a:t>
            </a:r>
          </a:p>
          <a:p>
            <a:pPr algn="ctr">
              <a:spcBef>
                <a:spcPts val="600"/>
              </a:spcBef>
              <a:spcAft>
                <a:spcPts val="0"/>
              </a:spcAft>
            </a:pPr>
            <a:r>
              <a:rPr lang="ja-JP" kern="100" dirty="0">
                <a:effectLst/>
                <a:latin typeface="+mn-ea"/>
                <a:ea typeface="+mn-ea"/>
                <a:cs typeface="Meiryo UI" panose="020B0604030504040204" pitchFamily="50" charset="-128"/>
              </a:rPr>
              <a:t>施設整備コンセプト</a:t>
            </a:r>
          </a:p>
        </p:txBody>
      </p:sp>
      <p:sp>
        <p:nvSpPr>
          <p:cNvPr id="15" name="五角形 14"/>
          <p:cNvSpPr>
            <a:spLocks noChangeAspect="1"/>
          </p:cNvSpPr>
          <p:nvPr/>
        </p:nvSpPr>
        <p:spPr>
          <a:xfrm>
            <a:off x="2565254" y="2870519"/>
            <a:ext cx="3941484" cy="999137"/>
          </a:xfrm>
          <a:prstGeom prst="pentagon">
            <a:avLst/>
          </a:prstGeom>
          <a:noFill/>
          <a:ln w="25400" cap="flat" cmpd="sng" algn="ctr">
            <a:solidFill>
              <a:sysClr val="window" lastClr="FFFFFF"/>
            </a:solidFill>
            <a:prstDash val="solid"/>
            <a:miter lim="800000"/>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mn-ea"/>
              <a:ea typeface="+mn-ea"/>
              <a:cs typeface="Meiryo UI" panose="020B0604030504040204" pitchFamily="50" charset="-128"/>
            </a:endParaRPr>
          </a:p>
        </p:txBody>
      </p:sp>
      <p:sp>
        <p:nvSpPr>
          <p:cNvPr id="16" name="テキスト ボックス 15"/>
          <p:cNvSpPr txBox="1"/>
          <p:nvPr/>
        </p:nvSpPr>
        <p:spPr>
          <a:xfrm>
            <a:off x="2337694" y="1613478"/>
            <a:ext cx="4522392" cy="461665"/>
          </a:xfrm>
          <a:prstGeom prst="rect">
            <a:avLst/>
          </a:prstGeom>
          <a:solidFill>
            <a:schemeClr val="bg1"/>
          </a:solidFill>
        </p:spPr>
        <p:txBody>
          <a:bodyPr wrap="none" rtlCol="0">
            <a:spAutoFit/>
          </a:bodyPr>
          <a:lstStyle/>
          <a:p>
            <a:r>
              <a:rPr lang="ja-JP" altLang="ja-JP" sz="2400" kern="100" dirty="0">
                <a:latin typeface="+mn-ea"/>
                <a:ea typeface="+mn-ea"/>
                <a:cs typeface="Meiryo UI" panose="020B0604030504040204" pitchFamily="50" charset="-128"/>
              </a:rPr>
              <a:t>『健康で安全な暮らしを守る拠点』</a:t>
            </a:r>
            <a:endParaRPr kumimoji="1" lang="ja-JP" altLang="en-US" sz="2400" dirty="0">
              <a:latin typeface="+mn-ea"/>
              <a:ea typeface="+mn-ea"/>
            </a:endParaRPr>
          </a:p>
        </p:txBody>
      </p:sp>
      <p:sp>
        <p:nvSpPr>
          <p:cNvPr id="18" name="正方形/長方形 17"/>
          <p:cNvSpPr/>
          <p:nvPr/>
        </p:nvSpPr>
        <p:spPr>
          <a:xfrm>
            <a:off x="365901" y="4570330"/>
            <a:ext cx="8640960" cy="1892826"/>
          </a:xfrm>
          <a:prstGeom prst="rect">
            <a:avLst/>
          </a:prstGeom>
        </p:spPr>
        <p:txBody>
          <a:bodyPr wrap="square">
            <a:spAutoFit/>
          </a:bodyPr>
          <a:lstStyle/>
          <a:p>
            <a:pPr>
              <a:spcBef>
                <a:spcPts val="600"/>
              </a:spcBef>
            </a:pPr>
            <a:r>
              <a:rPr lang="ja-JP" altLang="ja-JP" sz="1600" dirty="0">
                <a:latin typeface="+mn-ea"/>
                <a:ea typeface="+mn-ea"/>
                <a:cs typeface="Meiryo UI" panose="020B0604030504040204" pitchFamily="50" charset="-128"/>
              </a:rPr>
              <a:t>〇『「安全性・信頼性」の向上』の</a:t>
            </a:r>
            <a:r>
              <a:rPr lang="ja-JP" altLang="ja-JP" sz="1600" dirty="0" smtClean="0">
                <a:latin typeface="+mn-ea"/>
                <a:ea typeface="+mn-ea"/>
                <a:cs typeface="Meiryo UI" panose="020B0604030504040204" pitchFamily="50" charset="-128"/>
              </a:rPr>
              <a:t>ポイント</a:t>
            </a:r>
            <a:r>
              <a:rPr lang="ja-JP" altLang="en-US" sz="1600" dirty="0" smtClean="0">
                <a:latin typeface="+mn-ea"/>
                <a:ea typeface="+mn-ea"/>
                <a:cs typeface="Meiryo UI" panose="020B0604030504040204" pitchFamily="50" charset="-128"/>
              </a:rPr>
              <a:t>　　　　　　　　○</a:t>
            </a:r>
            <a:r>
              <a:rPr lang="en-US" altLang="ja-JP" sz="1600" dirty="0" smtClean="0">
                <a:latin typeface="+mn-ea"/>
                <a:ea typeface="+mn-ea"/>
                <a:cs typeface="Meiryo UI" panose="020B0604030504040204" pitchFamily="50" charset="-128"/>
              </a:rPr>
              <a:t>『</a:t>
            </a:r>
            <a:r>
              <a:rPr lang="ja-JP" altLang="en-US" sz="1600" dirty="0" smtClean="0">
                <a:latin typeface="+mn-ea"/>
                <a:ea typeface="+mn-ea"/>
                <a:cs typeface="Meiryo UI" panose="020B0604030504040204" pitchFamily="50" charset="-128"/>
              </a:rPr>
              <a:t>先進的機能」の充実</a:t>
            </a:r>
            <a:r>
              <a:rPr lang="en-US" altLang="ja-JP" sz="1600" dirty="0" smtClean="0">
                <a:latin typeface="+mn-ea"/>
                <a:ea typeface="+mn-ea"/>
                <a:cs typeface="Meiryo UI" panose="020B0604030504040204" pitchFamily="50" charset="-128"/>
              </a:rPr>
              <a:t>』</a:t>
            </a:r>
            <a:r>
              <a:rPr lang="ja-JP" altLang="en-US" sz="1600" dirty="0" smtClean="0">
                <a:latin typeface="+mn-ea"/>
                <a:ea typeface="+mn-ea"/>
                <a:cs typeface="Meiryo UI" panose="020B0604030504040204" pitchFamily="50" charset="-128"/>
              </a:rPr>
              <a:t>のポイント</a:t>
            </a:r>
            <a:endParaRPr lang="ja-JP" altLang="ja-JP" sz="1600" dirty="0">
              <a:latin typeface="+mn-ea"/>
              <a:ea typeface="+mn-ea"/>
              <a:cs typeface="Meiryo UI" panose="020B0604030504040204" pitchFamily="50" charset="-128"/>
            </a:endParaRPr>
          </a:p>
          <a:p>
            <a:pPr>
              <a:spcBef>
                <a:spcPts val="600"/>
              </a:spcBef>
            </a:pPr>
            <a:r>
              <a:rPr lang="ja-JP" altLang="ja-JP" sz="1400" dirty="0">
                <a:latin typeface="+mn-ea"/>
                <a:ea typeface="+mn-ea"/>
                <a:cs typeface="Meiryo UI" panose="020B0604030504040204" pitchFamily="50" charset="-128"/>
              </a:rPr>
              <a:t>　　</a:t>
            </a:r>
            <a:r>
              <a:rPr lang="ja-JP" altLang="ja-JP" sz="1400" dirty="0" smtClean="0">
                <a:latin typeface="+mn-ea"/>
                <a:ea typeface="+mn-ea"/>
                <a:cs typeface="Meiryo UI" panose="020B0604030504040204" pitchFamily="50" charset="-128"/>
              </a:rPr>
              <a:t>・</a:t>
            </a:r>
            <a:r>
              <a:rPr lang="ja-JP" altLang="ja-JP" sz="1400" dirty="0">
                <a:latin typeface="+mn-ea"/>
                <a:ea typeface="+mn-ea"/>
                <a:cs typeface="Meiryo UI" panose="020B0604030504040204" pitchFamily="50" charset="-128"/>
              </a:rPr>
              <a:t>耐震性確保を前提とした、安全な建物構造の</a:t>
            </a:r>
            <a:r>
              <a:rPr lang="ja-JP" altLang="ja-JP" sz="1400" dirty="0" smtClean="0">
                <a:latin typeface="+mn-ea"/>
                <a:ea typeface="+mn-ea"/>
                <a:cs typeface="Meiryo UI" panose="020B0604030504040204" pitchFamily="50" charset="-128"/>
              </a:rPr>
              <a:t>構築</a:t>
            </a:r>
            <a:r>
              <a:rPr lang="ja-JP" altLang="en-US" sz="1400" dirty="0" smtClean="0">
                <a:latin typeface="+mn-ea"/>
                <a:ea typeface="+mn-ea"/>
                <a:cs typeface="Meiryo UI" panose="020B0604030504040204" pitchFamily="50" charset="-128"/>
              </a:rPr>
              <a:t>　　　　　　・西日本の中核的な地方衛生研究所を目指した、</a:t>
            </a:r>
            <a:endParaRPr lang="ja-JP" altLang="ja-JP" sz="1400" dirty="0">
              <a:latin typeface="+mn-ea"/>
              <a:ea typeface="+mn-ea"/>
              <a:cs typeface="Meiryo UI" panose="020B0604030504040204" pitchFamily="50" charset="-128"/>
            </a:endParaRPr>
          </a:p>
          <a:p>
            <a:pPr>
              <a:spcBef>
                <a:spcPts val="600"/>
              </a:spcBef>
            </a:pPr>
            <a:r>
              <a:rPr lang="ja-JP" altLang="en-US" sz="1600" dirty="0" smtClean="0">
                <a:latin typeface="+mn-ea"/>
                <a:ea typeface="+mn-ea"/>
                <a:cs typeface="Meiryo UI" panose="020B0604030504040204" pitchFamily="50" charset="-128"/>
              </a:rPr>
              <a:t>○</a:t>
            </a:r>
            <a:r>
              <a:rPr lang="en-US" altLang="ja-JP" sz="1600" dirty="0" smtClean="0">
                <a:latin typeface="+mn-ea"/>
                <a:ea typeface="+mn-ea"/>
                <a:cs typeface="Meiryo UI" panose="020B0604030504040204" pitchFamily="50" charset="-128"/>
              </a:rPr>
              <a:t>『</a:t>
            </a:r>
            <a:r>
              <a:rPr lang="ja-JP" altLang="en-US" sz="1600" dirty="0" smtClean="0">
                <a:latin typeface="+mn-ea"/>
                <a:ea typeface="+mn-ea"/>
                <a:cs typeface="Meiryo UI" panose="020B0604030504040204" pitchFamily="50" charset="-128"/>
              </a:rPr>
              <a:t>「機能性・柔軟性」の確保</a:t>
            </a:r>
            <a:r>
              <a:rPr lang="en-US" altLang="ja-JP" sz="1600" dirty="0" smtClean="0">
                <a:latin typeface="+mn-ea"/>
                <a:ea typeface="+mn-ea"/>
                <a:cs typeface="Meiryo UI" panose="020B0604030504040204" pitchFamily="50" charset="-128"/>
              </a:rPr>
              <a:t>』</a:t>
            </a:r>
            <a:r>
              <a:rPr lang="ja-JP" altLang="en-US" sz="1600" dirty="0" smtClean="0">
                <a:latin typeface="+mn-ea"/>
                <a:ea typeface="+mn-ea"/>
                <a:cs typeface="Meiryo UI" panose="020B0604030504040204" pitchFamily="50" charset="-128"/>
              </a:rPr>
              <a:t>のポイント　　　　　　　　　　 </a:t>
            </a:r>
            <a:r>
              <a:rPr lang="ja-JP" altLang="en-US" sz="1400" dirty="0" smtClean="0">
                <a:latin typeface="+mn-ea"/>
                <a:ea typeface="+mn-ea"/>
                <a:cs typeface="Meiryo UI" panose="020B0604030504040204" pitchFamily="50" charset="-128"/>
              </a:rPr>
              <a:t>先進的な施設づくり</a:t>
            </a:r>
            <a:endParaRPr lang="en-US" altLang="ja-JP" sz="1400" dirty="0" smtClean="0">
              <a:latin typeface="+mn-ea"/>
              <a:ea typeface="+mn-ea"/>
              <a:cs typeface="Meiryo UI" panose="020B0604030504040204" pitchFamily="50" charset="-128"/>
            </a:endParaRPr>
          </a:p>
          <a:p>
            <a:pPr>
              <a:spcBef>
                <a:spcPts val="600"/>
              </a:spcBef>
            </a:pPr>
            <a:r>
              <a:rPr lang="ja-JP" altLang="en-US" sz="1400" dirty="0">
                <a:latin typeface="+mn-ea"/>
                <a:ea typeface="+mn-ea"/>
                <a:cs typeface="Meiryo UI" panose="020B0604030504040204" pitchFamily="50" charset="-128"/>
              </a:rPr>
              <a:t>　</a:t>
            </a:r>
            <a:r>
              <a:rPr lang="ja-JP" altLang="en-US" sz="1400" dirty="0" smtClean="0">
                <a:latin typeface="+mn-ea"/>
                <a:ea typeface="+mn-ea"/>
                <a:cs typeface="Meiryo UI" panose="020B0604030504040204" pitchFamily="50" charset="-128"/>
              </a:rPr>
              <a:t>　・将来の増設等を視野に入れた設備スペースの確保　　　</a:t>
            </a:r>
            <a:r>
              <a:rPr lang="ja-JP" altLang="en-US" sz="1600" dirty="0">
                <a:latin typeface="+mn-ea"/>
                <a:ea typeface="+mn-ea"/>
                <a:cs typeface="Meiryo UI" panose="020B0604030504040204" pitchFamily="50" charset="-128"/>
              </a:rPr>
              <a:t> </a:t>
            </a:r>
            <a:r>
              <a:rPr lang="ja-JP" altLang="en-US" sz="1600" dirty="0" smtClean="0">
                <a:latin typeface="+mn-ea"/>
                <a:ea typeface="+mn-ea"/>
                <a:cs typeface="Meiryo UI" panose="020B0604030504040204" pitchFamily="50" charset="-128"/>
              </a:rPr>
              <a:t>○</a:t>
            </a:r>
            <a:r>
              <a:rPr lang="en-US" altLang="ja-JP" sz="1600" dirty="0" smtClean="0">
                <a:latin typeface="+mn-ea"/>
                <a:ea typeface="+mn-ea"/>
                <a:cs typeface="Meiryo UI" panose="020B0604030504040204" pitchFamily="50" charset="-128"/>
              </a:rPr>
              <a:t>『</a:t>
            </a:r>
            <a:r>
              <a:rPr lang="ja-JP" altLang="en-US" sz="1600" dirty="0" smtClean="0">
                <a:latin typeface="+mn-ea"/>
                <a:ea typeface="+mn-ea"/>
                <a:cs typeface="Meiryo UI" panose="020B0604030504040204" pitchFamily="50" charset="-128"/>
              </a:rPr>
              <a:t>「連携」の強化</a:t>
            </a:r>
            <a:r>
              <a:rPr lang="en-US" altLang="ja-JP" sz="1600" dirty="0" smtClean="0">
                <a:latin typeface="+mn-ea"/>
                <a:ea typeface="+mn-ea"/>
                <a:cs typeface="Meiryo UI" panose="020B0604030504040204" pitchFamily="50" charset="-128"/>
              </a:rPr>
              <a:t>』</a:t>
            </a:r>
            <a:r>
              <a:rPr lang="ja-JP" altLang="en-US" sz="1600" dirty="0" smtClean="0">
                <a:latin typeface="+mn-ea"/>
                <a:ea typeface="+mn-ea"/>
                <a:cs typeface="Meiryo UI" panose="020B0604030504040204" pitchFamily="50" charset="-128"/>
              </a:rPr>
              <a:t>のポイント</a:t>
            </a:r>
            <a:endParaRPr lang="en-US" altLang="ja-JP" sz="1600" dirty="0">
              <a:latin typeface="+mn-ea"/>
              <a:ea typeface="+mn-ea"/>
              <a:cs typeface="Meiryo UI" panose="020B0604030504040204" pitchFamily="50" charset="-128"/>
            </a:endParaRPr>
          </a:p>
          <a:p>
            <a:pPr>
              <a:spcBef>
                <a:spcPts val="600"/>
              </a:spcBef>
            </a:pPr>
            <a:r>
              <a:rPr lang="ja-JP" altLang="ja-JP" sz="1600" dirty="0" smtClean="0">
                <a:latin typeface="+mn-ea"/>
                <a:ea typeface="+mn-ea"/>
                <a:cs typeface="Meiryo UI" panose="020B0604030504040204" pitchFamily="50" charset="-128"/>
              </a:rPr>
              <a:t>〇</a:t>
            </a:r>
            <a:r>
              <a:rPr lang="ja-JP" altLang="ja-JP" sz="1600" dirty="0">
                <a:latin typeface="+mn-ea"/>
                <a:ea typeface="+mn-ea"/>
                <a:cs typeface="Meiryo UI" panose="020B0604030504040204" pitchFamily="50" charset="-128"/>
              </a:rPr>
              <a:t>『「開かれた研究所」の実現』の</a:t>
            </a:r>
            <a:r>
              <a:rPr lang="ja-JP" altLang="ja-JP" sz="1600" dirty="0" smtClean="0">
                <a:latin typeface="+mn-ea"/>
                <a:ea typeface="+mn-ea"/>
                <a:cs typeface="Meiryo UI" panose="020B0604030504040204" pitchFamily="50" charset="-128"/>
              </a:rPr>
              <a:t>ポイント</a:t>
            </a:r>
            <a:r>
              <a:rPr lang="en-US" altLang="ja-JP" sz="1600" dirty="0" smtClean="0">
                <a:latin typeface="+mn-ea"/>
                <a:ea typeface="+mn-ea"/>
                <a:cs typeface="Meiryo UI" panose="020B0604030504040204" pitchFamily="50" charset="-128"/>
              </a:rPr>
              <a:t>                    </a:t>
            </a:r>
            <a:r>
              <a:rPr lang="ja-JP" altLang="en-US" sz="1400" dirty="0" smtClean="0">
                <a:latin typeface="+mn-ea"/>
                <a:ea typeface="+mn-ea"/>
                <a:cs typeface="Meiryo UI" panose="020B0604030504040204" pitchFamily="50" charset="-128"/>
              </a:rPr>
              <a:t>・学術分野や産業界等との連携を推進するための</a:t>
            </a:r>
            <a:endParaRPr lang="ja-JP" altLang="ja-JP" sz="1400" dirty="0">
              <a:latin typeface="+mn-ea"/>
              <a:ea typeface="+mn-ea"/>
              <a:cs typeface="Meiryo UI" panose="020B0604030504040204" pitchFamily="50" charset="-128"/>
            </a:endParaRPr>
          </a:p>
          <a:p>
            <a:pPr>
              <a:spcBef>
                <a:spcPts val="600"/>
              </a:spcBef>
            </a:pPr>
            <a:r>
              <a:rPr lang="ja-JP" altLang="ja-JP" sz="1400" dirty="0">
                <a:latin typeface="+mn-ea"/>
                <a:ea typeface="+mn-ea"/>
                <a:cs typeface="Meiryo UI" panose="020B0604030504040204" pitchFamily="50" charset="-128"/>
              </a:rPr>
              <a:t>　　</a:t>
            </a:r>
            <a:r>
              <a:rPr lang="ja-JP" altLang="ja-JP" sz="1400" dirty="0" smtClean="0">
                <a:latin typeface="+mn-ea"/>
                <a:ea typeface="+mn-ea"/>
                <a:cs typeface="Meiryo UI" panose="020B0604030504040204" pitchFamily="50" charset="-128"/>
              </a:rPr>
              <a:t>・</a:t>
            </a:r>
            <a:r>
              <a:rPr lang="ja-JP" altLang="ja-JP" sz="1400" dirty="0">
                <a:latin typeface="+mn-ea"/>
                <a:ea typeface="+mn-ea"/>
                <a:cs typeface="Meiryo UI" panose="020B0604030504040204" pitchFamily="50" charset="-128"/>
              </a:rPr>
              <a:t>交流イベントの開催など地域住民に開放的な</a:t>
            </a:r>
            <a:r>
              <a:rPr lang="ja-JP" altLang="ja-JP" sz="1400" dirty="0" smtClean="0">
                <a:latin typeface="+mn-ea"/>
                <a:ea typeface="+mn-ea"/>
                <a:cs typeface="Meiryo UI" panose="020B0604030504040204" pitchFamily="50" charset="-128"/>
              </a:rPr>
              <a:t>施設づくり</a:t>
            </a:r>
            <a:r>
              <a:rPr lang="ja-JP" altLang="en-US" sz="1400" dirty="0" smtClean="0">
                <a:latin typeface="+mn-ea"/>
                <a:ea typeface="+mn-ea"/>
                <a:cs typeface="Meiryo UI" panose="020B0604030504040204" pitchFamily="50" charset="-128"/>
              </a:rPr>
              <a:t>　　　 施設づくり</a:t>
            </a:r>
            <a:r>
              <a:rPr lang="ja-JP" altLang="ja-JP" sz="1400" dirty="0">
                <a:latin typeface="+mn-ea"/>
                <a:ea typeface="+mn-ea"/>
                <a:cs typeface="Meiryo UI" panose="020B0604030504040204" pitchFamily="50" charset="-128"/>
              </a:rPr>
              <a:t>　</a:t>
            </a:r>
            <a:endParaRPr lang="ja-JP" altLang="en-US" sz="1400" dirty="0">
              <a:latin typeface="+mn-ea"/>
              <a:ea typeface="+mn-ea"/>
              <a:cs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27</a:t>
            </a:fld>
            <a:endParaRPr lang="ja-JP" altLang="en-US" sz="1200" b="1">
              <a:latin typeface="Arial" charset="0"/>
              <a:ea typeface="Arial" charset="0"/>
              <a:cs typeface="Arial" charset="0"/>
            </a:endParaRPr>
          </a:p>
        </p:txBody>
      </p:sp>
      <p:sp>
        <p:nvSpPr>
          <p:cNvPr id="23" name="正方形/長方形 22"/>
          <p:cNvSpPr/>
          <p:nvPr/>
        </p:nvSpPr>
        <p:spPr>
          <a:xfrm>
            <a:off x="467544" y="861790"/>
            <a:ext cx="8316416" cy="523220"/>
          </a:xfrm>
          <a:prstGeom prst="rect">
            <a:avLst/>
          </a:prstGeom>
        </p:spPr>
        <p:txBody>
          <a:bodyPr wrap="square">
            <a:spAutoFit/>
          </a:bodyPr>
          <a:lstStyle/>
          <a:p>
            <a:pPr>
              <a:spcBef>
                <a:spcPts val="1200"/>
              </a:spcBef>
            </a:pPr>
            <a:r>
              <a:rPr lang="ja-JP" altLang="en-US" sz="2800" dirty="0">
                <a:latin typeface="+mn-ea"/>
                <a:ea typeface="+mn-ea"/>
                <a:cs typeface="Meiryo UI" panose="020B0604030504040204" pitchFamily="50" charset="-128"/>
              </a:rPr>
              <a:t>（</a:t>
            </a:r>
            <a:r>
              <a:rPr lang="en-US" altLang="ja-JP" sz="2800" dirty="0">
                <a:latin typeface="+mn-ea"/>
                <a:ea typeface="+mn-ea"/>
                <a:cs typeface="Meiryo UI" panose="020B0604030504040204" pitchFamily="50" charset="-128"/>
              </a:rPr>
              <a:t>3</a:t>
            </a:r>
            <a:r>
              <a:rPr lang="ja-JP" altLang="en-US" sz="2800" dirty="0">
                <a:latin typeface="+mn-ea"/>
                <a:ea typeface="+mn-ea"/>
                <a:cs typeface="Meiryo UI" panose="020B0604030504040204" pitchFamily="50" charset="-128"/>
              </a:rPr>
              <a:t>）基本構想による施設整備コンセプト</a:t>
            </a:r>
            <a:endParaRPr lang="ja-JP" altLang="ja-JP" sz="2000" dirty="0">
              <a:latin typeface="+mn-ea"/>
              <a:ea typeface="+mn-ea"/>
              <a:cs typeface="Meiryo UI" panose="020B0604030504040204" pitchFamily="50" charset="-128"/>
            </a:endParaRPr>
          </a:p>
        </p:txBody>
      </p:sp>
      <p:sp>
        <p:nvSpPr>
          <p:cNvPr id="24" name="正方形/長方形 23"/>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5"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smtClean="0">
                <a:solidFill>
                  <a:schemeClr val="bg1"/>
                </a:solidFill>
                <a:latin typeface="+mn-ea"/>
                <a:ea typeface="+mn-ea"/>
                <a:cs typeface="HG丸ｺﾞｼｯｸM-PRO"/>
              </a:rPr>
              <a:t>5.</a:t>
            </a:r>
            <a:r>
              <a:rPr lang="ja-JP" altLang="en-US" sz="2800" dirty="0" smtClean="0">
                <a:solidFill>
                  <a:schemeClr val="bg1"/>
                </a:solidFill>
                <a:latin typeface="+mn-ea"/>
                <a:ea typeface="+mn-ea"/>
                <a:cs typeface="HG丸ｺﾞｼｯｸM-PRO"/>
              </a:rPr>
              <a:t>　一元化施設整備計画</a:t>
            </a:r>
            <a:endParaRPr lang="ja-JP" altLang="en-US" sz="2800" dirty="0">
              <a:solidFill>
                <a:schemeClr val="bg1"/>
              </a:solidFill>
              <a:latin typeface="+mn-ea"/>
              <a:ea typeface="+mn-ea"/>
              <a:cs typeface="HG丸ｺﾞｼｯｸM-PRO"/>
            </a:endParaRPr>
          </a:p>
        </p:txBody>
      </p:sp>
    </p:spTree>
    <p:extLst>
      <p:ext uri="{BB962C8B-B14F-4D97-AF65-F5344CB8AC3E}">
        <p14:creationId xmlns:p14="http://schemas.microsoft.com/office/powerpoint/2010/main" val="1926324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表 46"/>
          <p:cNvGraphicFramePr>
            <a:graphicFrameLocks noGrp="1"/>
          </p:cNvGraphicFramePr>
          <p:nvPr>
            <p:extLst/>
          </p:nvPr>
        </p:nvGraphicFramePr>
        <p:xfrm>
          <a:off x="251503" y="1903971"/>
          <a:ext cx="8712984" cy="2616182"/>
        </p:xfrm>
        <a:graphic>
          <a:graphicData uri="http://schemas.openxmlformats.org/drawingml/2006/table">
            <a:tbl>
              <a:tblPr firstRow="1" firstCol="1" bandRow="1">
                <a:tableStyleId>{5C22544A-7EE6-4342-B048-85BDC9FD1C3A}</a:tableStyleId>
              </a:tblPr>
              <a:tblGrid>
                <a:gridCol w="362828"/>
                <a:gridCol w="362828"/>
                <a:gridCol w="362828"/>
                <a:gridCol w="363680"/>
                <a:gridCol w="362828"/>
                <a:gridCol w="362828"/>
                <a:gridCol w="362828"/>
                <a:gridCol w="363680"/>
                <a:gridCol w="362828"/>
                <a:gridCol w="362828"/>
                <a:gridCol w="362828"/>
                <a:gridCol w="363680"/>
                <a:gridCol w="362828"/>
                <a:gridCol w="362828"/>
                <a:gridCol w="362828"/>
                <a:gridCol w="363680"/>
                <a:gridCol w="362828"/>
                <a:gridCol w="362828"/>
                <a:gridCol w="362828"/>
                <a:gridCol w="363680"/>
                <a:gridCol w="362828"/>
                <a:gridCol w="362828"/>
                <a:gridCol w="362828"/>
                <a:gridCol w="363680"/>
              </a:tblGrid>
              <a:tr h="504056">
                <a:tc gridSpan="4">
                  <a:txBody>
                    <a:bodyPr/>
                    <a:lstStyle/>
                    <a:p>
                      <a:pPr algn="ctr">
                        <a:lnSpc>
                          <a:spcPts val="1800"/>
                        </a:lnSpc>
                        <a:spcAft>
                          <a:spcPts val="0"/>
                        </a:spcAft>
                      </a:pPr>
                      <a:r>
                        <a:rPr lang="en-US" sz="2000" kern="0" dirty="0">
                          <a:effectLst/>
                        </a:rPr>
                        <a:t>H29</a:t>
                      </a:r>
                      <a:r>
                        <a:rPr lang="ja-JP" sz="2000" kern="0" dirty="0">
                          <a:effectLst/>
                        </a:rPr>
                        <a:t>年度</a:t>
                      </a:r>
                      <a:endParaRPr lang="ja-JP" sz="2000" kern="100" dirty="0">
                        <a:effectLst/>
                        <a:latin typeface="Century"/>
                        <a:ea typeface="ＭＳ 明朝"/>
                        <a:cs typeface="Times New Roman"/>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lnSpc>
                          <a:spcPts val="1800"/>
                        </a:lnSpc>
                        <a:spcAft>
                          <a:spcPts val="0"/>
                        </a:spcAft>
                      </a:pPr>
                      <a:r>
                        <a:rPr lang="en-US" sz="2000" kern="0" dirty="0">
                          <a:effectLst/>
                        </a:rPr>
                        <a:t>H30</a:t>
                      </a:r>
                      <a:r>
                        <a:rPr lang="ja-JP" sz="2000" kern="0" dirty="0">
                          <a:effectLst/>
                        </a:rPr>
                        <a:t>年度</a:t>
                      </a:r>
                      <a:endParaRPr lang="ja-JP" sz="2000" kern="100" dirty="0">
                        <a:effectLst/>
                        <a:latin typeface="Century"/>
                        <a:ea typeface="ＭＳ 明朝"/>
                        <a:cs typeface="Times New Roman"/>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lnSpc>
                          <a:spcPts val="1800"/>
                        </a:lnSpc>
                        <a:spcAft>
                          <a:spcPts val="0"/>
                        </a:spcAft>
                      </a:pPr>
                      <a:r>
                        <a:rPr lang="en-US" sz="2000" kern="0">
                          <a:effectLst/>
                        </a:rPr>
                        <a:t>H31</a:t>
                      </a:r>
                      <a:r>
                        <a:rPr lang="ja-JP" sz="2000" kern="0">
                          <a:effectLst/>
                        </a:rPr>
                        <a:t>年度</a:t>
                      </a:r>
                      <a:endParaRPr lang="ja-JP" sz="2000" kern="100">
                        <a:effectLst/>
                        <a:latin typeface="Century"/>
                        <a:ea typeface="ＭＳ 明朝"/>
                        <a:cs typeface="Times New Roman"/>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lnSpc>
                          <a:spcPts val="1800"/>
                        </a:lnSpc>
                        <a:spcAft>
                          <a:spcPts val="0"/>
                        </a:spcAft>
                      </a:pPr>
                      <a:r>
                        <a:rPr lang="en-US" sz="2000" kern="0">
                          <a:effectLst/>
                        </a:rPr>
                        <a:t>H32</a:t>
                      </a:r>
                      <a:r>
                        <a:rPr lang="ja-JP" sz="2000" kern="0">
                          <a:effectLst/>
                        </a:rPr>
                        <a:t>年度</a:t>
                      </a:r>
                      <a:endParaRPr lang="ja-JP" sz="2000" kern="100">
                        <a:effectLst/>
                        <a:latin typeface="Century"/>
                        <a:ea typeface="ＭＳ 明朝"/>
                        <a:cs typeface="Times New Roman"/>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lnSpc>
                          <a:spcPts val="1800"/>
                        </a:lnSpc>
                        <a:spcAft>
                          <a:spcPts val="0"/>
                        </a:spcAft>
                      </a:pPr>
                      <a:r>
                        <a:rPr lang="en-US" sz="2000" kern="0">
                          <a:effectLst/>
                        </a:rPr>
                        <a:t>H33</a:t>
                      </a:r>
                      <a:r>
                        <a:rPr lang="ja-JP" sz="2000" kern="0">
                          <a:effectLst/>
                        </a:rPr>
                        <a:t>年度</a:t>
                      </a:r>
                      <a:endParaRPr lang="ja-JP" sz="2000" kern="100">
                        <a:effectLst/>
                        <a:latin typeface="Century"/>
                        <a:ea typeface="ＭＳ 明朝"/>
                        <a:cs typeface="Times New Roman"/>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lnSpc>
                          <a:spcPts val="1800"/>
                        </a:lnSpc>
                        <a:spcAft>
                          <a:spcPts val="0"/>
                        </a:spcAft>
                      </a:pPr>
                      <a:r>
                        <a:rPr lang="en-US" sz="2000" kern="0">
                          <a:effectLst/>
                        </a:rPr>
                        <a:t>H34</a:t>
                      </a:r>
                      <a:r>
                        <a:rPr lang="ja-JP" sz="2000" kern="0">
                          <a:effectLst/>
                        </a:rPr>
                        <a:t>年度</a:t>
                      </a:r>
                      <a:endParaRPr lang="ja-JP" sz="2000" kern="100">
                        <a:effectLst/>
                        <a:latin typeface="Century"/>
                        <a:ea typeface="ＭＳ 明朝"/>
                        <a:cs typeface="Times New Roman"/>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112126">
                <a:tc>
                  <a:txBody>
                    <a:bodyPr/>
                    <a:lstStyle/>
                    <a:p>
                      <a:pPr algn="ctr">
                        <a:lnSpc>
                          <a:spcPts val="1800"/>
                        </a:lnSpc>
                        <a:spcAft>
                          <a:spcPts val="0"/>
                        </a:spcAft>
                      </a:pPr>
                      <a:endParaRPr lang="ja-JP" sz="2000" kern="100" dirty="0">
                        <a:effectLst/>
                      </a:endParaRPr>
                    </a:p>
                  </a:txBody>
                  <a:tcPr marL="68580" marR="68580" marT="0" marB="0">
                    <a:solidFill>
                      <a:srgbClr val="D0D8E8"/>
                    </a:solidFill>
                  </a:tcPr>
                </a:tc>
                <a:tc>
                  <a:txBody>
                    <a:bodyPr/>
                    <a:lstStyle/>
                    <a:p>
                      <a:pPr algn="ctr">
                        <a:lnSpc>
                          <a:spcPts val="1800"/>
                        </a:lnSpc>
                        <a:spcAft>
                          <a:spcPts val="0"/>
                        </a:spcAft>
                      </a:pPr>
                      <a:endParaRPr lang="ja-JP" sz="2000" kern="100" dirty="0">
                        <a:effectLst/>
                        <a:latin typeface="Century"/>
                        <a:ea typeface="ＭＳ 明朝"/>
                        <a:cs typeface="Times New Roman"/>
                      </a:endParaRPr>
                    </a:p>
                  </a:txBody>
                  <a:tcPr marL="68580" marR="68580" marT="0" marB="0">
                    <a:solidFill>
                      <a:srgbClr val="D0D8E8"/>
                    </a:solidFill>
                  </a:tcPr>
                </a:tc>
                <a:tc>
                  <a:txBody>
                    <a:bodyPr/>
                    <a:lstStyle/>
                    <a:p>
                      <a:pPr algn="ctr">
                        <a:lnSpc>
                          <a:spcPts val="1800"/>
                        </a:lnSpc>
                        <a:spcAft>
                          <a:spcPts val="0"/>
                        </a:spcAft>
                      </a:pPr>
                      <a:endParaRPr lang="ja-JP" sz="2000" kern="100">
                        <a:effectLst/>
                        <a:latin typeface="Century"/>
                        <a:ea typeface="ＭＳ 明朝"/>
                        <a:cs typeface="Times New Roman"/>
                      </a:endParaRPr>
                    </a:p>
                  </a:txBody>
                  <a:tcPr marL="68580" marR="68580" marT="0" marB="0"/>
                </a:tc>
                <a:tc>
                  <a:txBody>
                    <a:bodyPr/>
                    <a:lstStyle/>
                    <a:p>
                      <a:pPr algn="ctr">
                        <a:lnSpc>
                          <a:spcPts val="1800"/>
                        </a:lnSpc>
                        <a:spcAft>
                          <a:spcPts val="0"/>
                        </a:spcAft>
                      </a:pPr>
                      <a:endParaRPr lang="ja-JP" sz="2000" kern="100">
                        <a:effectLst/>
                        <a:latin typeface="Century"/>
                        <a:ea typeface="ＭＳ 明朝"/>
                        <a:cs typeface="Times New Roman"/>
                      </a:endParaRPr>
                    </a:p>
                  </a:txBody>
                  <a:tcPr marL="68580" marR="68580" marT="0" marB="0"/>
                </a:tc>
                <a:tc>
                  <a:txBody>
                    <a:bodyPr/>
                    <a:lstStyle/>
                    <a:p>
                      <a:pPr algn="ctr">
                        <a:lnSpc>
                          <a:spcPts val="1800"/>
                        </a:lnSpc>
                        <a:spcAft>
                          <a:spcPts val="0"/>
                        </a:spcAft>
                      </a:pPr>
                      <a:endParaRPr lang="ja-JP" sz="2000" kern="100">
                        <a:effectLst/>
                        <a:latin typeface="Century"/>
                        <a:ea typeface="ＭＳ 明朝"/>
                        <a:cs typeface="Times New Roman"/>
                      </a:endParaRPr>
                    </a:p>
                  </a:txBody>
                  <a:tcPr marL="68580" marR="68580" marT="0" marB="0"/>
                </a:tc>
                <a:tc>
                  <a:txBody>
                    <a:bodyPr/>
                    <a:lstStyle/>
                    <a:p>
                      <a:pPr algn="ctr">
                        <a:lnSpc>
                          <a:spcPts val="1800"/>
                        </a:lnSpc>
                        <a:spcAft>
                          <a:spcPts val="0"/>
                        </a:spcAft>
                      </a:pPr>
                      <a:endParaRPr lang="ja-JP" sz="2000" kern="100">
                        <a:effectLst/>
                        <a:latin typeface="Century"/>
                        <a:ea typeface="ＭＳ 明朝"/>
                        <a:cs typeface="Times New Roman"/>
                      </a:endParaRPr>
                    </a:p>
                  </a:txBody>
                  <a:tcPr marL="68580" marR="68580" marT="0" marB="0"/>
                </a:tc>
                <a:tc>
                  <a:txBody>
                    <a:bodyPr/>
                    <a:lstStyle/>
                    <a:p>
                      <a:pPr algn="ctr">
                        <a:lnSpc>
                          <a:spcPts val="1800"/>
                        </a:lnSpc>
                        <a:spcAft>
                          <a:spcPts val="0"/>
                        </a:spcAft>
                      </a:pPr>
                      <a:endParaRPr lang="ja-JP" sz="2000" kern="100">
                        <a:effectLst/>
                        <a:latin typeface="Century"/>
                        <a:ea typeface="ＭＳ 明朝"/>
                        <a:cs typeface="Times New Roman"/>
                      </a:endParaRPr>
                    </a:p>
                  </a:txBody>
                  <a:tcPr marL="68580" marR="68580" marT="0" marB="0"/>
                </a:tc>
                <a:tc>
                  <a:txBody>
                    <a:bodyPr/>
                    <a:lstStyle/>
                    <a:p>
                      <a:pPr algn="ctr">
                        <a:lnSpc>
                          <a:spcPts val="1800"/>
                        </a:lnSpc>
                        <a:spcAft>
                          <a:spcPts val="0"/>
                        </a:spcAft>
                      </a:pPr>
                      <a:endParaRPr lang="ja-JP" sz="2000" kern="100">
                        <a:effectLst/>
                        <a:latin typeface="Century"/>
                        <a:ea typeface="ＭＳ 明朝"/>
                        <a:cs typeface="Times New Roman"/>
                      </a:endParaRPr>
                    </a:p>
                  </a:txBody>
                  <a:tcPr marL="68580" marR="68580" marT="0" marB="0"/>
                </a:tc>
                <a:tc>
                  <a:txBody>
                    <a:bodyPr/>
                    <a:lstStyle/>
                    <a:p>
                      <a:pPr algn="ctr">
                        <a:lnSpc>
                          <a:spcPts val="1800"/>
                        </a:lnSpc>
                        <a:spcAft>
                          <a:spcPts val="0"/>
                        </a:spcAft>
                      </a:pPr>
                      <a:endParaRPr lang="ja-JP" sz="2000" kern="100">
                        <a:effectLst/>
                        <a:latin typeface="Century"/>
                        <a:ea typeface="ＭＳ 明朝"/>
                        <a:cs typeface="Times New Roman"/>
                      </a:endParaRPr>
                    </a:p>
                  </a:txBody>
                  <a:tcPr marL="68580" marR="68580" marT="0" marB="0"/>
                </a:tc>
                <a:tc>
                  <a:txBody>
                    <a:bodyPr/>
                    <a:lstStyle/>
                    <a:p>
                      <a:pPr algn="ctr">
                        <a:lnSpc>
                          <a:spcPts val="1800"/>
                        </a:lnSpc>
                        <a:spcAft>
                          <a:spcPts val="0"/>
                        </a:spcAft>
                      </a:pPr>
                      <a:endParaRPr lang="ja-JP" sz="2000" kern="100">
                        <a:effectLst/>
                        <a:latin typeface="Century"/>
                        <a:ea typeface="ＭＳ 明朝"/>
                        <a:cs typeface="Times New Roman"/>
                      </a:endParaRPr>
                    </a:p>
                  </a:txBody>
                  <a:tcPr marL="68580" marR="68580" marT="0" marB="0"/>
                </a:tc>
                <a:tc>
                  <a:txBody>
                    <a:bodyPr/>
                    <a:lstStyle/>
                    <a:p>
                      <a:pPr algn="ctr">
                        <a:lnSpc>
                          <a:spcPts val="1800"/>
                        </a:lnSpc>
                        <a:spcAft>
                          <a:spcPts val="0"/>
                        </a:spcAft>
                      </a:pPr>
                      <a:endParaRPr lang="ja-JP" sz="2000" kern="100" dirty="0">
                        <a:effectLst/>
                        <a:latin typeface="Century"/>
                        <a:ea typeface="ＭＳ 明朝"/>
                        <a:cs typeface="Times New Roman"/>
                      </a:endParaRPr>
                    </a:p>
                  </a:txBody>
                  <a:tcPr marL="68580" marR="68580" marT="0" marB="0"/>
                </a:tc>
                <a:tc>
                  <a:txBody>
                    <a:bodyPr/>
                    <a:lstStyle/>
                    <a:p>
                      <a:pPr algn="ctr">
                        <a:lnSpc>
                          <a:spcPts val="1800"/>
                        </a:lnSpc>
                        <a:spcAft>
                          <a:spcPts val="0"/>
                        </a:spcAft>
                      </a:pPr>
                      <a:endParaRPr lang="ja-JP" sz="2000" kern="100">
                        <a:effectLst/>
                        <a:latin typeface="Century"/>
                        <a:ea typeface="ＭＳ 明朝"/>
                        <a:cs typeface="Times New Roman"/>
                      </a:endParaRPr>
                    </a:p>
                  </a:txBody>
                  <a:tcPr marL="68580" marR="68580" marT="0" marB="0"/>
                </a:tc>
                <a:tc>
                  <a:txBody>
                    <a:bodyPr/>
                    <a:lstStyle/>
                    <a:p>
                      <a:pPr algn="ctr">
                        <a:lnSpc>
                          <a:spcPts val="1800"/>
                        </a:lnSpc>
                        <a:spcAft>
                          <a:spcPts val="0"/>
                        </a:spcAft>
                      </a:pPr>
                      <a:endParaRPr lang="ja-JP" sz="2000" kern="100">
                        <a:effectLst/>
                        <a:latin typeface="Century"/>
                        <a:ea typeface="ＭＳ 明朝"/>
                        <a:cs typeface="Times New Roman"/>
                      </a:endParaRPr>
                    </a:p>
                  </a:txBody>
                  <a:tcPr marL="68580" marR="68580" marT="0" marB="0"/>
                </a:tc>
                <a:tc>
                  <a:txBody>
                    <a:bodyPr/>
                    <a:lstStyle/>
                    <a:p>
                      <a:pPr algn="ctr">
                        <a:lnSpc>
                          <a:spcPts val="1800"/>
                        </a:lnSpc>
                        <a:spcAft>
                          <a:spcPts val="0"/>
                        </a:spcAft>
                      </a:pPr>
                      <a:endParaRPr lang="ja-JP" sz="2000" kern="100">
                        <a:effectLst/>
                        <a:latin typeface="Century"/>
                        <a:ea typeface="ＭＳ 明朝"/>
                        <a:cs typeface="Times New Roman"/>
                      </a:endParaRPr>
                    </a:p>
                  </a:txBody>
                  <a:tcPr marL="68580" marR="68580" marT="0" marB="0"/>
                </a:tc>
                <a:tc>
                  <a:txBody>
                    <a:bodyPr/>
                    <a:lstStyle/>
                    <a:p>
                      <a:pPr algn="ctr">
                        <a:lnSpc>
                          <a:spcPts val="1800"/>
                        </a:lnSpc>
                        <a:spcAft>
                          <a:spcPts val="0"/>
                        </a:spcAft>
                      </a:pPr>
                      <a:endParaRPr lang="ja-JP" sz="2000" kern="100">
                        <a:effectLst/>
                        <a:latin typeface="Century"/>
                        <a:ea typeface="ＭＳ 明朝"/>
                        <a:cs typeface="Times New Roman"/>
                      </a:endParaRPr>
                    </a:p>
                  </a:txBody>
                  <a:tcPr marL="68580" marR="68580" marT="0" marB="0"/>
                </a:tc>
                <a:tc>
                  <a:txBody>
                    <a:bodyPr/>
                    <a:lstStyle/>
                    <a:p>
                      <a:pPr algn="ctr">
                        <a:lnSpc>
                          <a:spcPts val="1800"/>
                        </a:lnSpc>
                        <a:spcAft>
                          <a:spcPts val="0"/>
                        </a:spcAft>
                      </a:pPr>
                      <a:endParaRPr lang="ja-JP" sz="2000" kern="100">
                        <a:effectLst/>
                        <a:latin typeface="Century"/>
                        <a:ea typeface="ＭＳ 明朝"/>
                        <a:cs typeface="Times New Roman"/>
                      </a:endParaRPr>
                    </a:p>
                  </a:txBody>
                  <a:tcPr marL="68580" marR="68580" marT="0" marB="0"/>
                </a:tc>
                <a:tc>
                  <a:txBody>
                    <a:bodyPr/>
                    <a:lstStyle/>
                    <a:p>
                      <a:pPr algn="ctr">
                        <a:lnSpc>
                          <a:spcPts val="1800"/>
                        </a:lnSpc>
                        <a:spcAft>
                          <a:spcPts val="0"/>
                        </a:spcAft>
                      </a:pPr>
                      <a:endParaRPr lang="ja-JP" sz="2000" kern="100">
                        <a:effectLst/>
                        <a:latin typeface="Century"/>
                        <a:ea typeface="ＭＳ 明朝"/>
                        <a:cs typeface="Times New Roman"/>
                      </a:endParaRPr>
                    </a:p>
                  </a:txBody>
                  <a:tcPr marL="68580" marR="68580" marT="0" marB="0"/>
                </a:tc>
                <a:tc>
                  <a:txBody>
                    <a:bodyPr/>
                    <a:lstStyle/>
                    <a:p>
                      <a:pPr algn="ctr">
                        <a:lnSpc>
                          <a:spcPts val="1800"/>
                        </a:lnSpc>
                        <a:spcAft>
                          <a:spcPts val="0"/>
                        </a:spcAft>
                      </a:pPr>
                      <a:endParaRPr lang="ja-JP" sz="2000" kern="100">
                        <a:effectLst/>
                        <a:latin typeface="Century"/>
                        <a:ea typeface="ＭＳ 明朝"/>
                        <a:cs typeface="Times New Roman"/>
                      </a:endParaRPr>
                    </a:p>
                  </a:txBody>
                  <a:tcPr marL="68580" marR="68580" marT="0" marB="0"/>
                </a:tc>
                <a:tc>
                  <a:txBody>
                    <a:bodyPr/>
                    <a:lstStyle/>
                    <a:p>
                      <a:pPr algn="ctr">
                        <a:lnSpc>
                          <a:spcPts val="1800"/>
                        </a:lnSpc>
                        <a:spcAft>
                          <a:spcPts val="0"/>
                        </a:spcAft>
                      </a:pPr>
                      <a:endParaRPr lang="ja-JP" sz="2000" kern="100">
                        <a:effectLst/>
                        <a:latin typeface="Century"/>
                        <a:ea typeface="ＭＳ 明朝"/>
                        <a:cs typeface="Times New Roman"/>
                      </a:endParaRPr>
                    </a:p>
                  </a:txBody>
                  <a:tcPr marL="68580" marR="68580" marT="0" marB="0"/>
                </a:tc>
                <a:tc>
                  <a:txBody>
                    <a:bodyPr/>
                    <a:lstStyle/>
                    <a:p>
                      <a:pPr algn="ctr">
                        <a:lnSpc>
                          <a:spcPts val="1800"/>
                        </a:lnSpc>
                        <a:spcAft>
                          <a:spcPts val="0"/>
                        </a:spcAft>
                      </a:pPr>
                      <a:endParaRPr lang="ja-JP" sz="2000" kern="100">
                        <a:effectLst/>
                        <a:latin typeface="Century"/>
                        <a:ea typeface="ＭＳ 明朝"/>
                        <a:cs typeface="Times New Roman"/>
                      </a:endParaRPr>
                    </a:p>
                  </a:txBody>
                  <a:tcPr marL="68580" marR="68580" marT="0" marB="0"/>
                </a:tc>
                <a:tc>
                  <a:txBody>
                    <a:bodyPr/>
                    <a:lstStyle/>
                    <a:p>
                      <a:pPr algn="ctr">
                        <a:lnSpc>
                          <a:spcPts val="1800"/>
                        </a:lnSpc>
                        <a:spcAft>
                          <a:spcPts val="0"/>
                        </a:spcAft>
                      </a:pPr>
                      <a:endParaRPr lang="ja-JP" sz="2000" kern="100">
                        <a:effectLst/>
                        <a:latin typeface="Century"/>
                        <a:ea typeface="ＭＳ 明朝"/>
                        <a:cs typeface="Times New Roman"/>
                      </a:endParaRPr>
                    </a:p>
                  </a:txBody>
                  <a:tcPr marL="68580" marR="68580" marT="0" marB="0"/>
                </a:tc>
                <a:tc>
                  <a:txBody>
                    <a:bodyPr/>
                    <a:lstStyle/>
                    <a:p>
                      <a:pPr algn="ctr">
                        <a:lnSpc>
                          <a:spcPts val="1800"/>
                        </a:lnSpc>
                        <a:spcAft>
                          <a:spcPts val="0"/>
                        </a:spcAft>
                      </a:pPr>
                      <a:endParaRPr lang="ja-JP" sz="2000" kern="100">
                        <a:effectLst/>
                        <a:latin typeface="Century"/>
                        <a:ea typeface="ＭＳ 明朝"/>
                        <a:cs typeface="Times New Roman"/>
                      </a:endParaRPr>
                    </a:p>
                  </a:txBody>
                  <a:tcPr marL="68580" marR="68580" marT="0" marB="0"/>
                </a:tc>
                <a:tc>
                  <a:txBody>
                    <a:bodyPr/>
                    <a:lstStyle/>
                    <a:p>
                      <a:pPr algn="ctr">
                        <a:lnSpc>
                          <a:spcPts val="1800"/>
                        </a:lnSpc>
                        <a:spcAft>
                          <a:spcPts val="0"/>
                        </a:spcAft>
                      </a:pPr>
                      <a:endParaRPr lang="ja-JP" sz="2000" kern="100">
                        <a:effectLst/>
                        <a:latin typeface="Century"/>
                        <a:ea typeface="ＭＳ 明朝"/>
                        <a:cs typeface="Times New Roman"/>
                      </a:endParaRPr>
                    </a:p>
                  </a:txBody>
                  <a:tcPr marL="68580" marR="68580" marT="0" marB="0"/>
                </a:tc>
                <a:tc>
                  <a:txBody>
                    <a:bodyPr/>
                    <a:lstStyle/>
                    <a:p>
                      <a:pPr algn="ctr">
                        <a:lnSpc>
                          <a:spcPts val="1800"/>
                        </a:lnSpc>
                        <a:spcAft>
                          <a:spcPts val="0"/>
                        </a:spcAft>
                      </a:pPr>
                      <a:endParaRPr lang="ja-JP" sz="2000" kern="100" dirty="0">
                        <a:effectLst/>
                        <a:latin typeface="Century"/>
                        <a:ea typeface="ＭＳ 明朝"/>
                        <a:cs typeface="Times New Roman"/>
                      </a:endParaRPr>
                    </a:p>
                  </a:txBody>
                  <a:tcPr marL="68580" marR="68580" marT="0" marB="0"/>
                </a:tc>
              </a:tr>
            </a:tbl>
          </a:graphicData>
        </a:graphic>
      </p:graphicFrame>
      <p:sp>
        <p:nvSpPr>
          <p:cNvPr id="49" name="テキスト ボックス 7"/>
          <p:cNvSpPr>
            <a:spLocks noChangeArrowheads="1"/>
          </p:cNvSpPr>
          <p:nvPr/>
        </p:nvSpPr>
        <p:spPr bwMode="auto">
          <a:xfrm>
            <a:off x="1474788" y="2708809"/>
            <a:ext cx="947737" cy="349702"/>
          </a:xfrm>
          <a:prstGeom prs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i="0" u="none" strike="noStrike" cap="none" normalizeH="0" baseline="0" smtClean="0">
              <a:ln>
                <a:noFill/>
              </a:ln>
              <a:solidFill>
                <a:schemeClr val="tx1"/>
              </a:solidFill>
              <a:effectLst/>
              <a:latin typeface="+mn-ea"/>
              <a:ea typeface="+mn-ea"/>
              <a:cs typeface="ＭＳ Ｐゴシック" pitchFamily="50" charset="-128"/>
            </a:endParaRPr>
          </a:p>
        </p:txBody>
      </p:sp>
      <p:grpSp>
        <p:nvGrpSpPr>
          <p:cNvPr id="56" name="グループ化 55"/>
          <p:cNvGrpSpPr/>
          <p:nvPr/>
        </p:nvGrpSpPr>
        <p:grpSpPr>
          <a:xfrm>
            <a:off x="323529" y="2696059"/>
            <a:ext cx="8546150" cy="1425348"/>
            <a:chOff x="323529" y="2420888"/>
            <a:chExt cx="8546150" cy="1425348"/>
          </a:xfrm>
        </p:grpSpPr>
        <p:sp>
          <p:nvSpPr>
            <p:cNvPr id="31" name="テキスト ボックス 2"/>
            <p:cNvSpPr txBox="1"/>
            <p:nvPr/>
          </p:nvSpPr>
          <p:spPr>
            <a:xfrm>
              <a:off x="323529" y="2420888"/>
              <a:ext cx="1296000" cy="360000"/>
            </a:xfrm>
            <a:prstGeom prst="rightArrow">
              <a:avLst>
                <a:gd name="adj1" fmla="val 100000"/>
                <a:gd name="adj2" fmla="val 31380"/>
              </a:avLst>
            </a:prstGeom>
            <a:gradFill flip="none" rotWithShape="1">
              <a:gsLst>
                <a:gs pos="13000">
                  <a:srgbClr val="0070C0"/>
                </a:gs>
                <a:gs pos="0">
                  <a:schemeClr val="bg1"/>
                </a:gs>
                <a:gs pos="100000">
                  <a:srgbClr val="0070C0"/>
                </a:gs>
              </a:gsLst>
              <a:lin ang="0" scaled="0"/>
              <a:tileRect/>
            </a:gradFill>
            <a:ln w="9525">
              <a:noFill/>
            </a:ln>
            <a:effectLst/>
          </p:spPr>
          <p:txBody>
            <a:bodyPr rot="0" spcFirstLastPara="0" vert="horz" wrap="square" lIns="0" tIns="36000" rIns="0" bIns="36000" numCol="1" spcCol="0" rtlCol="0" fromWordArt="0" anchor="ctr" anchorCtr="0" forceAA="0" compatLnSpc="1">
              <a:prstTxWarp prst="textNoShape">
                <a:avLst/>
              </a:prstTxWarp>
              <a:spAutoFit/>
            </a:bodyPr>
            <a:lstStyle/>
            <a:p>
              <a:pPr algn="ctr">
                <a:spcAft>
                  <a:spcPts val="0"/>
                </a:spcAft>
              </a:pPr>
              <a:r>
                <a:rPr lang="ja-JP" kern="100" dirty="0">
                  <a:solidFill>
                    <a:srgbClr val="FFFFFF"/>
                  </a:solidFill>
                  <a:effectLst/>
                  <a:latin typeface="+mn-ea"/>
                  <a:ea typeface="+mn-ea"/>
                  <a:cs typeface="Times New Roman"/>
                </a:rPr>
                <a:t>基本計画</a:t>
              </a:r>
              <a:endParaRPr lang="ja-JP" kern="100" dirty="0">
                <a:effectLst/>
                <a:latin typeface="+mn-ea"/>
                <a:ea typeface="+mn-ea"/>
                <a:cs typeface="Times New Roman"/>
              </a:endParaRPr>
            </a:p>
          </p:txBody>
        </p:sp>
        <p:sp>
          <p:nvSpPr>
            <p:cNvPr id="32" name="テキスト ボックス 7"/>
            <p:cNvSpPr txBox="1"/>
            <p:nvPr/>
          </p:nvSpPr>
          <p:spPr>
            <a:xfrm>
              <a:off x="6908344" y="3007489"/>
              <a:ext cx="1961335" cy="838747"/>
            </a:xfrm>
            <a:prstGeom prst="rightArrow">
              <a:avLst>
                <a:gd name="adj1" fmla="val 100000"/>
                <a:gd name="adj2" fmla="val 0"/>
              </a:avLst>
            </a:prstGeom>
            <a:noFill/>
            <a:ln w="9525">
              <a:noFill/>
            </a:ln>
            <a:effectLst/>
          </p:spPr>
          <p:txBody>
            <a:bodyPr rot="0" spcFirstLastPara="0" vert="horz" wrap="square" lIns="36000" tIns="36000" rIns="36000" bIns="36000" numCol="1" spcCol="0" rtlCol="0" fromWordArt="0" anchor="t" anchorCtr="0" forceAA="0" compatLnSpc="1">
              <a:prstTxWarp prst="textNoShape">
                <a:avLst/>
              </a:prstTxWarp>
              <a:spAutoFit/>
            </a:bodyPr>
            <a:lstStyle/>
            <a:p>
              <a:pPr algn="l">
                <a:lnSpc>
                  <a:spcPct val="150000"/>
                </a:lnSpc>
                <a:spcAft>
                  <a:spcPts val="0"/>
                </a:spcAft>
              </a:pPr>
              <a:r>
                <a:rPr lang="ja-JP" kern="100" dirty="0">
                  <a:effectLst/>
                  <a:latin typeface="+mn-ea"/>
                  <a:ea typeface="+mn-ea"/>
                  <a:cs typeface="Meiryo UI" panose="020B0604030504040204" pitchFamily="50" charset="-128"/>
                </a:rPr>
                <a:t>【移転】</a:t>
              </a:r>
            </a:p>
            <a:p>
              <a:pPr algn="l">
                <a:lnSpc>
                  <a:spcPct val="150000"/>
                </a:lnSpc>
                <a:spcAft>
                  <a:spcPts val="0"/>
                </a:spcAft>
              </a:pPr>
              <a:r>
                <a:rPr lang="ja-JP" kern="100" dirty="0">
                  <a:effectLst/>
                  <a:latin typeface="+mn-ea"/>
                  <a:ea typeface="+mn-ea"/>
                  <a:cs typeface="Meiryo UI" panose="020B0604030504040204" pitchFamily="50" charset="-128"/>
                </a:rPr>
                <a:t>　　　▲供用開始</a:t>
              </a:r>
            </a:p>
          </p:txBody>
        </p:sp>
        <p:sp>
          <p:nvSpPr>
            <p:cNvPr id="33" name="テキスト ボックス 4"/>
            <p:cNvSpPr txBox="1"/>
            <p:nvPr/>
          </p:nvSpPr>
          <p:spPr>
            <a:xfrm>
              <a:off x="1782881" y="2420888"/>
              <a:ext cx="1296000" cy="360000"/>
            </a:xfrm>
            <a:prstGeom prst="rightArrow">
              <a:avLst>
                <a:gd name="adj1" fmla="val 100000"/>
                <a:gd name="adj2" fmla="val 31380"/>
              </a:avLst>
            </a:prstGeom>
            <a:gradFill flip="none" rotWithShape="1">
              <a:gsLst>
                <a:gs pos="13000">
                  <a:srgbClr val="0070C0"/>
                </a:gs>
                <a:gs pos="0">
                  <a:sysClr val="window" lastClr="FFFFFF"/>
                </a:gs>
                <a:gs pos="100000">
                  <a:srgbClr val="0070C0"/>
                </a:gs>
              </a:gsLst>
              <a:lin ang="0" scaled="0"/>
              <a:tileRect/>
            </a:gradFill>
            <a:ln w="9525">
              <a:noFill/>
            </a:ln>
            <a:effectLst/>
          </p:spPr>
          <p:txBody>
            <a:bodyPr rot="0" spcFirstLastPara="0" vert="horz" wrap="square" lIns="0" tIns="36000" rIns="0" bIns="36000" numCol="1" spcCol="0" rtlCol="0" fromWordArt="0" anchor="ctr" anchorCtr="0" forceAA="0" compatLnSpc="1">
              <a:prstTxWarp prst="textNoShape">
                <a:avLst/>
              </a:prstTxWarp>
              <a:spAutoFit/>
            </a:bodyPr>
            <a:lstStyle/>
            <a:p>
              <a:pPr algn="ctr">
                <a:spcAft>
                  <a:spcPts val="0"/>
                </a:spcAft>
              </a:pPr>
              <a:r>
                <a:rPr lang="ja-JP" kern="100" dirty="0">
                  <a:solidFill>
                    <a:srgbClr val="FFFFFF"/>
                  </a:solidFill>
                  <a:effectLst/>
                  <a:latin typeface="+mn-ea"/>
                  <a:ea typeface="+mn-ea"/>
                  <a:cs typeface="Times New Roman"/>
                </a:rPr>
                <a:t>基本設計</a:t>
              </a:r>
              <a:endParaRPr lang="ja-JP" kern="100" dirty="0">
                <a:effectLst/>
                <a:latin typeface="+mn-ea"/>
                <a:ea typeface="+mn-ea"/>
                <a:cs typeface="Times New Roman"/>
              </a:endParaRPr>
            </a:p>
          </p:txBody>
        </p:sp>
        <p:sp>
          <p:nvSpPr>
            <p:cNvPr id="34" name="テキスト ボックス 5"/>
            <p:cNvSpPr txBox="1"/>
            <p:nvPr/>
          </p:nvSpPr>
          <p:spPr>
            <a:xfrm>
              <a:off x="3242124" y="2420888"/>
              <a:ext cx="1270567" cy="349702"/>
            </a:xfrm>
            <a:prstGeom prst="rightArrow">
              <a:avLst>
                <a:gd name="adj1" fmla="val 100000"/>
                <a:gd name="adj2" fmla="val 31380"/>
              </a:avLst>
            </a:prstGeom>
            <a:gradFill flip="none" rotWithShape="1">
              <a:gsLst>
                <a:gs pos="13000">
                  <a:srgbClr val="0070C0"/>
                </a:gs>
                <a:gs pos="0">
                  <a:sysClr val="window" lastClr="FFFFFF"/>
                </a:gs>
                <a:gs pos="100000">
                  <a:srgbClr val="0070C0"/>
                </a:gs>
              </a:gsLst>
              <a:lin ang="0" scaled="0"/>
              <a:tileRect/>
            </a:gradFill>
            <a:ln w="9525">
              <a:noFill/>
            </a:ln>
            <a:effectLst/>
          </p:spPr>
          <p:txBody>
            <a:bodyPr rot="0" spcFirstLastPara="0" vert="horz" wrap="square" lIns="0" tIns="36000" rIns="0" bIns="36000" numCol="1" spcCol="0" rtlCol="0" fromWordArt="0" anchor="ctr" anchorCtr="0" forceAA="0" compatLnSpc="1">
              <a:prstTxWarp prst="textNoShape">
                <a:avLst/>
              </a:prstTxWarp>
              <a:spAutoFit/>
            </a:bodyPr>
            <a:lstStyle/>
            <a:p>
              <a:pPr algn="ctr">
                <a:spcAft>
                  <a:spcPts val="0"/>
                </a:spcAft>
              </a:pPr>
              <a:r>
                <a:rPr lang="ja-JP" kern="100" dirty="0">
                  <a:solidFill>
                    <a:srgbClr val="FFFFFF"/>
                  </a:solidFill>
                  <a:effectLst/>
                  <a:latin typeface="+mn-ea"/>
                  <a:ea typeface="+mn-ea"/>
                  <a:cs typeface="Times New Roman"/>
                </a:rPr>
                <a:t>実施設計</a:t>
              </a:r>
              <a:endParaRPr lang="ja-JP" kern="100" dirty="0">
                <a:effectLst/>
                <a:latin typeface="+mn-ea"/>
                <a:ea typeface="+mn-ea"/>
                <a:cs typeface="Times New Roman"/>
              </a:endParaRPr>
            </a:p>
          </p:txBody>
        </p:sp>
        <p:sp>
          <p:nvSpPr>
            <p:cNvPr id="35" name="テキスト ボックス 6"/>
            <p:cNvSpPr txBox="1"/>
            <p:nvPr/>
          </p:nvSpPr>
          <p:spPr>
            <a:xfrm>
              <a:off x="4744946" y="2420888"/>
              <a:ext cx="2700000" cy="360000"/>
            </a:xfrm>
            <a:prstGeom prst="rightArrow">
              <a:avLst>
                <a:gd name="adj1" fmla="val 100000"/>
                <a:gd name="adj2" fmla="val 31380"/>
              </a:avLst>
            </a:prstGeom>
            <a:gradFill flip="none" rotWithShape="1">
              <a:gsLst>
                <a:gs pos="13000">
                  <a:srgbClr val="0070C0"/>
                </a:gs>
                <a:gs pos="0">
                  <a:sysClr val="window" lastClr="FFFFFF"/>
                </a:gs>
                <a:gs pos="100000">
                  <a:srgbClr val="0070C0"/>
                </a:gs>
              </a:gsLst>
              <a:lin ang="0" scaled="0"/>
              <a:tileRect/>
            </a:gradFill>
            <a:ln w="9525">
              <a:noFill/>
            </a:ln>
            <a:effectLst/>
          </p:spPr>
          <p:txBody>
            <a:bodyPr rot="0" spcFirstLastPara="0" vert="horz" wrap="square" lIns="0" tIns="36000" rIns="0" bIns="36000" numCol="1" spcCol="0" rtlCol="0" fromWordArt="0" anchor="ctr" anchorCtr="0" forceAA="0" compatLnSpc="1">
              <a:prstTxWarp prst="textNoShape">
                <a:avLst/>
              </a:prstTxWarp>
              <a:spAutoFit/>
            </a:bodyPr>
            <a:lstStyle/>
            <a:p>
              <a:pPr algn="ctr">
                <a:spcAft>
                  <a:spcPts val="0"/>
                </a:spcAft>
              </a:pPr>
              <a:r>
                <a:rPr lang="ja-JP" kern="100">
                  <a:solidFill>
                    <a:srgbClr val="FFFFFF"/>
                  </a:solidFill>
                  <a:effectLst/>
                  <a:latin typeface="+mn-ea"/>
                  <a:ea typeface="+mn-ea"/>
                  <a:cs typeface="Times New Roman"/>
                </a:rPr>
                <a:t>建設工事</a:t>
              </a:r>
              <a:endParaRPr lang="ja-JP" kern="100">
                <a:effectLst/>
                <a:latin typeface="+mn-ea"/>
                <a:ea typeface="+mn-ea"/>
                <a:cs typeface="Times New Roman"/>
              </a:endParaRPr>
            </a:p>
          </p:txBody>
        </p:sp>
        <p:sp>
          <p:nvSpPr>
            <p:cNvPr id="36" name="正方形/長方形 35"/>
            <p:cNvSpPr/>
            <p:nvPr/>
          </p:nvSpPr>
          <p:spPr>
            <a:xfrm>
              <a:off x="323530" y="3023555"/>
              <a:ext cx="1255564" cy="730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algn="l">
                <a:lnSpc>
                  <a:spcPts val="1500"/>
                </a:lnSpc>
                <a:spcBef>
                  <a:spcPts val="600"/>
                </a:spcBef>
                <a:spcAft>
                  <a:spcPts val="0"/>
                </a:spcAft>
              </a:pPr>
              <a:r>
                <a:rPr lang="ja-JP" sz="1600" kern="100" dirty="0">
                  <a:solidFill>
                    <a:srgbClr val="000000"/>
                  </a:solidFill>
                  <a:effectLst/>
                  <a:latin typeface="+mn-ea"/>
                  <a:cs typeface="Meiryo UI" panose="020B0604030504040204" pitchFamily="50" charset="-128"/>
                </a:rPr>
                <a:t>・工法計画</a:t>
              </a:r>
              <a:endParaRPr lang="ja-JP" sz="1600" kern="100" dirty="0">
                <a:effectLst/>
                <a:latin typeface="+mn-ea"/>
                <a:cs typeface="Meiryo UI" panose="020B0604030504040204" pitchFamily="50" charset="-128"/>
              </a:endParaRPr>
            </a:p>
            <a:p>
              <a:pPr algn="l">
                <a:lnSpc>
                  <a:spcPts val="1500"/>
                </a:lnSpc>
                <a:spcBef>
                  <a:spcPts val="600"/>
                </a:spcBef>
                <a:spcAft>
                  <a:spcPts val="0"/>
                </a:spcAft>
              </a:pPr>
              <a:r>
                <a:rPr lang="ja-JP" sz="1600" kern="100" dirty="0">
                  <a:solidFill>
                    <a:srgbClr val="000000"/>
                  </a:solidFill>
                  <a:effectLst/>
                  <a:latin typeface="+mn-ea"/>
                  <a:cs typeface="Meiryo UI" panose="020B0604030504040204" pitchFamily="50" charset="-128"/>
                </a:rPr>
                <a:t>・構造計画</a:t>
              </a:r>
              <a:endParaRPr lang="ja-JP" sz="1600" kern="100" dirty="0">
                <a:effectLst/>
                <a:latin typeface="+mn-ea"/>
                <a:cs typeface="Meiryo UI" panose="020B0604030504040204" pitchFamily="50" charset="-128"/>
              </a:endParaRPr>
            </a:p>
            <a:p>
              <a:pPr algn="l">
                <a:lnSpc>
                  <a:spcPts val="1500"/>
                </a:lnSpc>
                <a:spcBef>
                  <a:spcPts val="600"/>
                </a:spcBef>
                <a:spcAft>
                  <a:spcPts val="0"/>
                </a:spcAft>
              </a:pPr>
              <a:r>
                <a:rPr lang="ja-JP" sz="1600" kern="100" dirty="0">
                  <a:solidFill>
                    <a:srgbClr val="000000"/>
                  </a:solidFill>
                  <a:effectLst/>
                  <a:latin typeface="+mn-ea"/>
                  <a:cs typeface="Meiryo UI" panose="020B0604030504040204" pitchFamily="50" charset="-128"/>
                </a:rPr>
                <a:t>・概算工事費</a:t>
              </a:r>
              <a:endParaRPr lang="ja-JP" sz="1600" kern="100" dirty="0">
                <a:effectLst/>
                <a:latin typeface="+mn-ea"/>
                <a:cs typeface="Meiryo UI" panose="020B0604030504040204" pitchFamily="50" charset="-128"/>
              </a:endParaRPr>
            </a:p>
          </p:txBody>
        </p:sp>
        <p:sp>
          <p:nvSpPr>
            <p:cNvPr id="37" name="正方形/長方形 36"/>
            <p:cNvSpPr/>
            <p:nvPr/>
          </p:nvSpPr>
          <p:spPr>
            <a:xfrm>
              <a:off x="1811723" y="3023555"/>
              <a:ext cx="1255564" cy="730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algn="l">
                <a:lnSpc>
                  <a:spcPts val="1500"/>
                </a:lnSpc>
                <a:spcBef>
                  <a:spcPts val="600"/>
                </a:spcBef>
                <a:spcAft>
                  <a:spcPts val="0"/>
                </a:spcAft>
              </a:pPr>
              <a:r>
                <a:rPr lang="ja-JP" sz="1600" kern="100" dirty="0">
                  <a:solidFill>
                    <a:srgbClr val="000000"/>
                  </a:solidFill>
                  <a:effectLst/>
                  <a:latin typeface="+mn-ea"/>
                  <a:cs typeface="Meiryo UI" panose="020B0604030504040204" pitchFamily="50" charset="-128"/>
                </a:rPr>
                <a:t>・工法設計</a:t>
              </a:r>
              <a:endParaRPr lang="ja-JP" sz="1600" kern="100" dirty="0">
                <a:effectLst/>
                <a:latin typeface="+mn-ea"/>
                <a:cs typeface="Meiryo UI" panose="020B0604030504040204" pitchFamily="50" charset="-128"/>
              </a:endParaRPr>
            </a:p>
            <a:p>
              <a:pPr algn="l">
                <a:lnSpc>
                  <a:spcPts val="1500"/>
                </a:lnSpc>
                <a:spcBef>
                  <a:spcPts val="600"/>
                </a:spcBef>
                <a:spcAft>
                  <a:spcPts val="0"/>
                </a:spcAft>
              </a:pPr>
              <a:r>
                <a:rPr lang="ja-JP" sz="1600" kern="100" dirty="0">
                  <a:solidFill>
                    <a:srgbClr val="000000"/>
                  </a:solidFill>
                  <a:effectLst/>
                  <a:latin typeface="+mn-ea"/>
                  <a:cs typeface="Meiryo UI" panose="020B0604030504040204" pitchFamily="50" charset="-128"/>
                </a:rPr>
                <a:t>・構造設計</a:t>
              </a:r>
              <a:endParaRPr lang="ja-JP" sz="1600" kern="100" dirty="0">
                <a:effectLst/>
                <a:latin typeface="+mn-ea"/>
                <a:cs typeface="Meiryo UI" panose="020B0604030504040204" pitchFamily="50" charset="-128"/>
              </a:endParaRPr>
            </a:p>
            <a:p>
              <a:pPr algn="l">
                <a:lnSpc>
                  <a:spcPts val="1500"/>
                </a:lnSpc>
                <a:spcBef>
                  <a:spcPts val="600"/>
                </a:spcBef>
                <a:spcAft>
                  <a:spcPts val="0"/>
                </a:spcAft>
              </a:pPr>
              <a:r>
                <a:rPr lang="ja-JP" sz="1600" kern="100" dirty="0">
                  <a:solidFill>
                    <a:srgbClr val="000000"/>
                  </a:solidFill>
                  <a:effectLst/>
                  <a:latin typeface="+mn-ea"/>
                  <a:cs typeface="Meiryo UI" panose="020B0604030504040204" pitchFamily="50" charset="-128"/>
                </a:rPr>
                <a:t>・設備設計</a:t>
              </a:r>
              <a:endParaRPr lang="ja-JP" sz="1600" kern="100" dirty="0">
                <a:effectLst/>
                <a:latin typeface="+mn-ea"/>
                <a:cs typeface="Meiryo UI" panose="020B0604030504040204" pitchFamily="50" charset="-128"/>
              </a:endParaRPr>
            </a:p>
          </p:txBody>
        </p:sp>
        <p:sp>
          <p:nvSpPr>
            <p:cNvPr id="38" name="正方形/長方形 37"/>
            <p:cNvSpPr/>
            <p:nvPr/>
          </p:nvSpPr>
          <p:spPr>
            <a:xfrm>
              <a:off x="3242122" y="3023555"/>
              <a:ext cx="1255564" cy="192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algn="l">
                <a:lnSpc>
                  <a:spcPts val="1500"/>
                </a:lnSpc>
                <a:spcBef>
                  <a:spcPts val="600"/>
                </a:spcBef>
                <a:spcAft>
                  <a:spcPts val="0"/>
                </a:spcAft>
              </a:pPr>
              <a:r>
                <a:rPr lang="ja-JP" sz="1600" kern="100" dirty="0">
                  <a:solidFill>
                    <a:srgbClr val="000000"/>
                  </a:solidFill>
                  <a:effectLst/>
                  <a:latin typeface="+mn-ea"/>
                  <a:cs typeface="Meiryo UI" panose="020B0604030504040204" pitchFamily="50" charset="-128"/>
                </a:rPr>
                <a:t>・設計図作成</a:t>
              </a:r>
              <a:endParaRPr lang="ja-JP" sz="1600" kern="100" dirty="0">
                <a:effectLst/>
                <a:latin typeface="+mn-ea"/>
                <a:cs typeface="Meiryo UI" panose="020B0604030504040204" pitchFamily="50" charset="-128"/>
              </a:endParaRPr>
            </a:p>
          </p:txBody>
        </p:sp>
      </p:grpSp>
      <p:sp>
        <p:nvSpPr>
          <p:cNvPr id="19" name="正方形/長方形 18"/>
          <p:cNvSpPr/>
          <p:nvPr/>
        </p:nvSpPr>
        <p:spPr>
          <a:xfrm>
            <a:off x="206636" y="4791679"/>
            <a:ext cx="8730728" cy="523220"/>
          </a:xfrm>
          <a:prstGeom prst="rect">
            <a:avLst/>
          </a:prstGeom>
        </p:spPr>
        <p:txBody>
          <a:bodyPr wrap="square">
            <a:spAutoFit/>
          </a:bodyPr>
          <a:lstStyle/>
          <a:p>
            <a:r>
              <a:rPr lang="ja-JP" altLang="ja-JP" sz="1400" dirty="0">
                <a:latin typeface="+mn-ea"/>
                <a:ea typeface="+mn-ea"/>
                <a:cs typeface="Meiryo UI" panose="020B0604030504040204" pitchFamily="50" charset="-128"/>
              </a:rPr>
              <a:t>※</a:t>
            </a:r>
            <a:r>
              <a:rPr lang="ja-JP" altLang="en-US" sz="1400" dirty="0" smtClean="0">
                <a:latin typeface="+mn-ea"/>
                <a:ea typeface="+mn-ea"/>
                <a:cs typeface="Meiryo UI" panose="020B0604030504040204" pitchFamily="50" charset="-128"/>
              </a:rPr>
              <a:t>　上記の整備予定スケジュールをはじめ、一元化施設整備計画の概要は、今後、より一層精査・具体化していく　</a:t>
            </a:r>
            <a:endParaRPr lang="en-US" altLang="ja-JP" sz="1400" dirty="0" smtClean="0">
              <a:latin typeface="+mn-ea"/>
              <a:ea typeface="+mn-ea"/>
              <a:cs typeface="Meiryo UI" panose="020B0604030504040204" pitchFamily="50" charset="-128"/>
            </a:endParaRPr>
          </a:p>
          <a:p>
            <a:r>
              <a:rPr lang="ja-JP" altLang="en-US" sz="1400" dirty="0">
                <a:latin typeface="+mn-ea"/>
                <a:ea typeface="+mn-ea"/>
                <a:cs typeface="Meiryo UI" panose="020B0604030504040204" pitchFamily="50" charset="-128"/>
              </a:rPr>
              <a:t>　　</a:t>
            </a:r>
            <a:r>
              <a:rPr lang="ja-JP" altLang="en-US" sz="1400" dirty="0" smtClean="0">
                <a:latin typeface="+mn-ea"/>
                <a:ea typeface="+mn-ea"/>
                <a:cs typeface="Meiryo UI" panose="020B0604030504040204" pitchFamily="50" charset="-128"/>
              </a:rPr>
              <a:t>中で、内容が変わることもあります。</a:t>
            </a:r>
            <a:endParaRPr lang="ja-JP" altLang="ja-JP" sz="1400" dirty="0">
              <a:latin typeface="+mn-ea"/>
              <a:ea typeface="+mn-ea"/>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28</a:t>
            </a:fld>
            <a:endParaRPr lang="ja-JP" altLang="en-US" sz="1200" b="1">
              <a:latin typeface="Arial" charset="0"/>
              <a:ea typeface="Arial" charset="0"/>
              <a:cs typeface="Arial" charset="0"/>
            </a:endParaRPr>
          </a:p>
        </p:txBody>
      </p:sp>
      <p:sp>
        <p:nvSpPr>
          <p:cNvPr id="17" name="正方形/長方形 16"/>
          <p:cNvSpPr/>
          <p:nvPr/>
        </p:nvSpPr>
        <p:spPr>
          <a:xfrm>
            <a:off x="413792" y="869349"/>
            <a:ext cx="8316416" cy="523220"/>
          </a:xfrm>
          <a:prstGeom prst="rect">
            <a:avLst/>
          </a:prstGeom>
        </p:spPr>
        <p:txBody>
          <a:bodyPr wrap="square">
            <a:spAutoFit/>
          </a:bodyPr>
          <a:lstStyle/>
          <a:p>
            <a:pPr>
              <a:spcBef>
                <a:spcPts val="1200"/>
              </a:spcBef>
            </a:pPr>
            <a:r>
              <a:rPr lang="ja-JP" altLang="en-US" sz="2800" dirty="0">
                <a:latin typeface="+mn-ea"/>
                <a:ea typeface="+mn-ea"/>
                <a:cs typeface="Meiryo UI" panose="020B0604030504040204" pitchFamily="50" charset="-128"/>
              </a:rPr>
              <a:t>（</a:t>
            </a:r>
            <a:r>
              <a:rPr lang="en-US" altLang="ja-JP" sz="2800" dirty="0">
                <a:latin typeface="+mn-ea"/>
                <a:ea typeface="+mn-ea"/>
                <a:cs typeface="Meiryo UI" panose="020B0604030504040204" pitchFamily="50" charset="-128"/>
              </a:rPr>
              <a:t>4</a:t>
            </a:r>
            <a:r>
              <a:rPr lang="ja-JP" altLang="en-US" sz="2800" dirty="0">
                <a:latin typeface="+mn-ea"/>
                <a:ea typeface="+mn-ea"/>
                <a:cs typeface="Meiryo UI" panose="020B0604030504040204" pitchFamily="50" charset="-128"/>
              </a:rPr>
              <a:t>）新研究所施設の整備予定スケジュール</a:t>
            </a:r>
            <a:endParaRPr lang="ja-JP" altLang="ja-JP" sz="2000" dirty="0">
              <a:latin typeface="+mn-ea"/>
              <a:ea typeface="+mn-ea"/>
              <a:cs typeface="Meiryo UI" panose="020B0604030504040204" pitchFamily="50" charset="-128"/>
            </a:endParaRPr>
          </a:p>
        </p:txBody>
      </p:sp>
      <p:sp>
        <p:nvSpPr>
          <p:cNvPr id="18" name="正方形/長方形 17"/>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2"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smtClean="0">
                <a:solidFill>
                  <a:schemeClr val="bg1"/>
                </a:solidFill>
                <a:latin typeface="+mn-ea"/>
                <a:ea typeface="+mn-ea"/>
                <a:cs typeface="HG丸ｺﾞｼｯｸM-PRO"/>
              </a:rPr>
              <a:t>5.</a:t>
            </a:r>
            <a:r>
              <a:rPr lang="ja-JP" altLang="en-US" sz="2800" dirty="0" smtClean="0">
                <a:solidFill>
                  <a:schemeClr val="bg1"/>
                </a:solidFill>
                <a:latin typeface="+mn-ea"/>
                <a:ea typeface="+mn-ea"/>
                <a:cs typeface="HG丸ｺﾞｼｯｸM-PRO"/>
              </a:rPr>
              <a:t>　一元化施設整備計画</a:t>
            </a:r>
            <a:endParaRPr lang="ja-JP" altLang="en-US" sz="2800" dirty="0">
              <a:solidFill>
                <a:schemeClr val="bg1"/>
              </a:solidFill>
              <a:latin typeface="+mn-ea"/>
              <a:ea typeface="+mn-ea"/>
              <a:cs typeface="HG丸ｺﾞｼｯｸM-PRO"/>
            </a:endParaRPr>
          </a:p>
        </p:txBody>
      </p:sp>
    </p:spTree>
    <p:extLst>
      <p:ext uri="{BB962C8B-B14F-4D97-AF65-F5344CB8AC3E}">
        <p14:creationId xmlns:p14="http://schemas.microsoft.com/office/powerpoint/2010/main" val="13153949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23528" y="1457036"/>
            <a:ext cx="8568952" cy="1754326"/>
          </a:xfrm>
          <a:prstGeom prst="rect">
            <a:avLst/>
          </a:prstGeom>
        </p:spPr>
        <p:txBody>
          <a:bodyPr wrap="square">
            <a:spAutoFit/>
          </a:bodyPr>
          <a:lstStyle/>
          <a:p>
            <a:pPr marL="288000" indent="-457200"/>
            <a:r>
              <a:rPr lang="ja-JP" altLang="ja-JP" dirty="0">
                <a:latin typeface="MS PGothic" charset="-128"/>
                <a:ea typeface="MS PGothic" charset="-128"/>
                <a:cs typeface="MS PGothic" charset="-128"/>
              </a:rPr>
              <a:t>○ 既存棟（旧健科センタービル）の低層階は、セミナー・交流イベントの開催など近隣住民の方々も利用できる開放的なフロアを目指します。【</a:t>
            </a:r>
            <a:r>
              <a:rPr lang="en-US" altLang="ja-JP" dirty="0">
                <a:latin typeface="MS PGothic" charset="-128"/>
                <a:ea typeface="MS PGothic" charset="-128"/>
                <a:cs typeface="MS PGothic" charset="-128"/>
              </a:rPr>
              <a:t>❶</a:t>
            </a:r>
            <a:r>
              <a:rPr lang="ja-JP" altLang="ja-JP" dirty="0">
                <a:latin typeface="MS PGothic" charset="-128"/>
                <a:ea typeface="MS PGothic" charset="-128"/>
                <a:cs typeface="MS PGothic" charset="-128"/>
              </a:rPr>
              <a:t>】</a:t>
            </a:r>
          </a:p>
          <a:p>
            <a:pPr marL="288000" indent="-457200"/>
            <a:r>
              <a:rPr lang="ja-JP" altLang="ja-JP" dirty="0">
                <a:latin typeface="MS PGothic" charset="-128"/>
                <a:ea typeface="MS PGothic" charset="-128"/>
                <a:cs typeface="MS PGothic" charset="-128"/>
              </a:rPr>
              <a:t>○ 既存棟の中層～高層階は、主として職員が執務を行うフロアにするとともに、市立環境科学研究センター</a:t>
            </a:r>
            <a:r>
              <a:rPr lang="ja-JP" altLang="ja-JP" baseline="30000" dirty="0">
                <a:latin typeface="MS PGothic" charset="-128"/>
                <a:ea typeface="MS PGothic" charset="-128"/>
                <a:cs typeface="MS PGothic" charset="-128"/>
              </a:rPr>
              <a:t>※</a:t>
            </a:r>
            <a:r>
              <a:rPr lang="ja-JP" altLang="ja-JP" dirty="0">
                <a:latin typeface="MS PGothic" charset="-128"/>
                <a:ea typeface="MS PGothic" charset="-128"/>
                <a:cs typeface="MS PGothic" charset="-128"/>
              </a:rPr>
              <a:t>の機能を配置します。【➋➌】</a:t>
            </a:r>
          </a:p>
          <a:p>
            <a:pPr marL="288000" indent="-457200"/>
            <a:r>
              <a:rPr lang="ja-JP" altLang="ja-JP" dirty="0" smtClean="0">
                <a:latin typeface="MS PGothic" charset="-128"/>
                <a:ea typeface="MS PGothic" charset="-128"/>
                <a:cs typeface="MS PGothic" charset="-128"/>
              </a:rPr>
              <a:t>○</a:t>
            </a:r>
            <a:r>
              <a:rPr lang="ja-JP" altLang="en-US" dirty="0">
                <a:latin typeface="MS PGothic" charset="-128"/>
                <a:ea typeface="MS PGothic" charset="-128"/>
                <a:cs typeface="MS PGothic" charset="-128"/>
              </a:rPr>
              <a:t> </a:t>
            </a:r>
            <a:r>
              <a:rPr lang="ja-JP" altLang="ja-JP" dirty="0" smtClean="0">
                <a:latin typeface="MS PGothic" charset="-128"/>
                <a:ea typeface="MS PGothic" charset="-128"/>
                <a:cs typeface="MS PGothic" charset="-128"/>
              </a:rPr>
              <a:t>新築棟</a:t>
            </a:r>
            <a:r>
              <a:rPr lang="ja-JP" altLang="ja-JP" dirty="0">
                <a:latin typeface="MS PGothic" charset="-128"/>
                <a:ea typeface="MS PGothic" charset="-128"/>
                <a:cs typeface="MS PGothic" charset="-128"/>
              </a:rPr>
              <a:t>は、実験室や機器室などを集約するとともにセキュリティゾーニングの設定や入退室管理システムの導入など、徹底した安全性を確保します。【➍】</a:t>
            </a:r>
          </a:p>
        </p:txBody>
      </p:sp>
      <p:sp>
        <p:nvSpPr>
          <p:cNvPr id="8" name="正方形/長方形 7"/>
          <p:cNvSpPr/>
          <p:nvPr/>
        </p:nvSpPr>
        <p:spPr>
          <a:xfrm>
            <a:off x="184092" y="6045067"/>
            <a:ext cx="8730728" cy="461665"/>
          </a:xfrm>
          <a:prstGeom prst="rect">
            <a:avLst/>
          </a:prstGeom>
        </p:spPr>
        <p:txBody>
          <a:bodyPr wrap="square">
            <a:spAutoFit/>
          </a:bodyPr>
          <a:lstStyle/>
          <a:p>
            <a:r>
              <a:rPr lang="ja-JP" altLang="ja-JP" sz="1200" dirty="0">
                <a:latin typeface="MS PGothic" charset="-128"/>
                <a:ea typeface="MS PGothic" charset="-128"/>
                <a:cs typeface="MS PGothic" charset="-128"/>
              </a:rPr>
              <a:t>※</a:t>
            </a:r>
            <a:r>
              <a:rPr lang="ja-JP" altLang="en-US" sz="1200" dirty="0" smtClean="0">
                <a:latin typeface="MS PGothic" charset="-128"/>
                <a:ea typeface="MS PGothic" charset="-128"/>
                <a:cs typeface="MS PGothic" charset="-128"/>
              </a:rPr>
              <a:t>　「</a:t>
            </a:r>
            <a:r>
              <a:rPr lang="ja-JP" altLang="en-US" sz="1200" dirty="0">
                <a:latin typeface="MS PGothic" charset="-128"/>
                <a:ea typeface="MS PGothic" charset="-128"/>
                <a:cs typeface="MS PGothic" charset="-128"/>
              </a:rPr>
              <a:t>市立環境科学研究センター」は、環境分野に関する試験検査・調査研究等を行う研究所として、平成</a:t>
            </a:r>
            <a:r>
              <a:rPr lang="en-US" altLang="ja-JP" sz="1200" dirty="0">
                <a:latin typeface="MS PGothic" charset="-128"/>
                <a:ea typeface="MS PGothic" charset="-128"/>
                <a:cs typeface="MS PGothic" charset="-128"/>
              </a:rPr>
              <a:t>29</a:t>
            </a:r>
            <a:r>
              <a:rPr lang="ja-JP" altLang="en-US" sz="1200" dirty="0">
                <a:latin typeface="MS PGothic" charset="-128"/>
                <a:ea typeface="MS PGothic" charset="-128"/>
                <a:cs typeface="MS PGothic" charset="-128"/>
              </a:rPr>
              <a:t>年</a:t>
            </a:r>
            <a:r>
              <a:rPr lang="en-US" altLang="ja-JP" sz="1200" dirty="0">
                <a:latin typeface="MS PGothic" charset="-128"/>
                <a:ea typeface="MS PGothic" charset="-128"/>
                <a:cs typeface="MS PGothic" charset="-128"/>
              </a:rPr>
              <a:t>4</a:t>
            </a:r>
            <a:r>
              <a:rPr lang="ja-JP" altLang="en-US" sz="1200" dirty="0">
                <a:latin typeface="MS PGothic" charset="-128"/>
                <a:ea typeface="MS PGothic" charset="-128"/>
                <a:cs typeface="MS PGothic" charset="-128"/>
              </a:rPr>
              <a:t>月に発足しました。</a:t>
            </a:r>
            <a:endParaRPr lang="en-US" altLang="ja-JP" sz="1200" dirty="0">
              <a:latin typeface="MS PGothic" charset="-128"/>
              <a:ea typeface="MS PGothic" charset="-128"/>
              <a:cs typeface="MS PGothic" charset="-128"/>
            </a:endParaRPr>
          </a:p>
          <a:p>
            <a:r>
              <a:rPr lang="ja-JP" altLang="en-US" sz="1200" dirty="0">
                <a:latin typeface="MS PGothic" charset="-128"/>
                <a:ea typeface="MS PGothic" charset="-128"/>
                <a:cs typeface="MS PGothic" charset="-128"/>
              </a:rPr>
              <a:t>　　</a:t>
            </a:r>
            <a:r>
              <a:rPr lang="en-US" altLang="ja-JP" sz="1200" dirty="0">
                <a:latin typeface="MS PGothic" charset="-128"/>
                <a:ea typeface="MS PGothic" charset="-128"/>
                <a:cs typeface="MS PGothic" charset="-128"/>
              </a:rPr>
              <a:t> </a:t>
            </a:r>
            <a:r>
              <a:rPr lang="ja-JP" altLang="en-US" sz="1200" dirty="0">
                <a:latin typeface="MS PGothic" charset="-128"/>
                <a:ea typeface="MS PGothic" charset="-128"/>
                <a:cs typeface="MS PGothic" charset="-128"/>
              </a:rPr>
              <a:t>大阪健康安全基盤研究所とも密接に連携して業務にあたることから、森ノ宮地区の一元化施設と一体で整備することとしています。</a:t>
            </a:r>
            <a:endParaRPr lang="ja-JP" altLang="ja-JP" sz="1200" dirty="0">
              <a:latin typeface="MS PGothic" charset="-128"/>
              <a:ea typeface="MS PGothic" charset="-128"/>
              <a:cs typeface="MS PGothic" charset="-128"/>
            </a:endParaRPr>
          </a:p>
        </p:txBody>
      </p:sp>
      <p:sp>
        <p:nvSpPr>
          <p:cNvPr id="10" name="正方形/長方形 9"/>
          <p:cNvSpPr/>
          <p:nvPr/>
        </p:nvSpPr>
        <p:spPr>
          <a:xfrm>
            <a:off x="1625277" y="4481372"/>
            <a:ext cx="2154635"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dirty="0" smtClean="0">
                <a:effectLst>
                  <a:outerShdw blurRad="38100" dist="38100" dir="2700000" algn="tl">
                    <a:srgbClr val="000000">
                      <a:alpha val="43137"/>
                    </a:srgbClr>
                  </a:outerShdw>
                </a:effectLst>
                <a:latin typeface="MS PGothic" charset="-128"/>
                <a:ea typeface="MS PGothic" charset="-128"/>
                <a:cs typeface="MS PGothic" charset="-128"/>
              </a:rPr>
              <a:t>➍</a:t>
            </a:r>
            <a:endParaRPr lang="en-US" altLang="ja-JP" dirty="0">
              <a:effectLst>
                <a:outerShdw blurRad="38100" dist="38100" dir="2700000" algn="tl">
                  <a:srgbClr val="000000">
                    <a:alpha val="43137"/>
                  </a:srgbClr>
                </a:outerShdw>
              </a:effectLst>
              <a:latin typeface="MS PGothic" charset="-128"/>
              <a:ea typeface="MS PGothic" charset="-128"/>
              <a:cs typeface="MS PGothic" charset="-128"/>
            </a:endParaRPr>
          </a:p>
          <a:p>
            <a:pPr algn="ctr"/>
            <a:r>
              <a:rPr kumimoji="1" lang="ja-JP" altLang="en-US" dirty="0" smtClean="0">
                <a:effectLst>
                  <a:outerShdw blurRad="38100" dist="38100" dir="2700000" algn="tl">
                    <a:srgbClr val="000000">
                      <a:alpha val="43137"/>
                    </a:srgbClr>
                  </a:outerShdw>
                </a:effectLst>
                <a:latin typeface="MS PGothic" charset="-128"/>
                <a:ea typeface="MS PGothic" charset="-128"/>
                <a:cs typeface="MS PGothic" charset="-128"/>
              </a:rPr>
              <a:t>実験系機能</a:t>
            </a:r>
            <a:endParaRPr kumimoji="1" lang="ja-JP" altLang="en-US" dirty="0">
              <a:effectLst>
                <a:outerShdw blurRad="38100" dist="38100" dir="2700000" algn="tl">
                  <a:srgbClr val="000000">
                    <a:alpha val="43137"/>
                  </a:srgbClr>
                </a:outerShdw>
              </a:effectLst>
              <a:latin typeface="MS PGothic" charset="-128"/>
              <a:ea typeface="MS PGothic" charset="-128"/>
              <a:cs typeface="MS PGothic" charset="-128"/>
            </a:endParaRPr>
          </a:p>
        </p:txBody>
      </p:sp>
      <p:sp>
        <p:nvSpPr>
          <p:cNvPr id="11" name="正方形/長方形 10"/>
          <p:cNvSpPr/>
          <p:nvPr/>
        </p:nvSpPr>
        <p:spPr>
          <a:xfrm>
            <a:off x="4932040" y="3689284"/>
            <a:ext cx="2664296" cy="2304256"/>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sz="800" dirty="0" smtClean="0">
              <a:solidFill>
                <a:schemeClr val="tx1"/>
              </a:solidFill>
              <a:effectLst>
                <a:outerShdw blurRad="38100" dist="38100" dir="2700000" algn="tl">
                  <a:srgbClr val="000000">
                    <a:alpha val="43137"/>
                  </a:srgbClr>
                </a:outerShdw>
              </a:effectLst>
              <a:latin typeface="MS PGothic" charset="-128"/>
              <a:ea typeface="MS PGothic" charset="-128"/>
              <a:cs typeface="MS PGothic" charset="-128"/>
            </a:endParaRPr>
          </a:p>
          <a:p>
            <a:pPr algn="ctr"/>
            <a:r>
              <a:rPr lang="ja-JP" altLang="ja-JP" dirty="0" smtClean="0">
                <a:solidFill>
                  <a:schemeClr val="tx1"/>
                </a:solidFill>
                <a:effectLst>
                  <a:outerShdw blurRad="38100" dist="38100" dir="2700000" algn="tl">
                    <a:srgbClr val="000000">
                      <a:alpha val="43137"/>
                    </a:srgbClr>
                  </a:outerShdw>
                </a:effectLst>
                <a:latin typeface="MS PGothic" charset="-128"/>
                <a:ea typeface="MS PGothic" charset="-128"/>
                <a:cs typeface="MS PGothic" charset="-128"/>
              </a:rPr>
              <a:t>➋</a:t>
            </a:r>
            <a:endParaRPr lang="en-US" altLang="ja-JP" dirty="0" smtClean="0">
              <a:solidFill>
                <a:schemeClr val="tx1"/>
              </a:solidFill>
              <a:effectLst>
                <a:outerShdw blurRad="38100" dist="38100" dir="2700000" algn="tl">
                  <a:srgbClr val="000000">
                    <a:alpha val="43137"/>
                  </a:srgbClr>
                </a:outerShdw>
              </a:effectLst>
              <a:latin typeface="MS PGothic" charset="-128"/>
              <a:ea typeface="MS PGothic" charset="-128"/>
              <a:cs typeface="MS PGothic" charset="-128"/>
            </a:endParaRPr>
          </a:p>
          <a:p>
            <a:pPr algn="ctr"/>
            <a:r>
              <a:rPr lang="ja-JP" altLang="en-US" dirty="0" smtClean="0">
                <a:solidFill>
                  <a:schemeClr val="tx1"/>
                </a:solidFill>
                <a:effectLst>
                  <a:outerShdw blurRad="38100" dist="38100" dir="2700000" algn="tl">
                    <a:srgbClr val="000000">
                      <a:alpha val="43137"/>
                    </a:srgbClr>
                  </a:outerShdw>
                </a:effectLst>
                <a:latin typeface="MS PGothic" charset="-128"/>
                <a:ea typeface="MS PGothic" charset="-128"/>
                <a:cs typeface="MS PGothic" charset="-128"/>
              </a:rPr>
              <a:t>執務＋実験系機能</a:t>
            </a:r>
            <a:endParaRPr lang="en-US" altLang="ja-JP" dirty="0" smtClean="0">
              <a:solidFill>
                <a:schemeClr val="tx1"/>
              </a:solidFill>
              <a:effectLst>
                <a:outerShdw blurRad="38100" dist="38100" dir="2700000" algn="tl">
                  <a:srgbClr val="000000">
                    <a:alpha val="43137"/>
                  </a:srgbClr>
                </a:outerShdw>
              </a:effectLst>
              <a:latin typeface="MS PGothic" charset="-128"/>
              <a:ea typeface="MS PGothic" charset="-128"/>
              <a:cs typeface="MS PGothic" charset="-128"/>
            </a:endParaRPr>
          </a:p>
          <a:p>
            <a:pPr algn="ctr">
              <a:spcBef>
                <a:spcPts val="600"/>
              </a:spcBef>
            </a:pPr>
            <a:r>
              <a:rPr lang="ja-JP" altLang="ja-JP" dirty="0" smtClean="0">
                <a:solidFill>
                  <a:schemeClr val="tx1"/>
                </a:solidFill>
                <a:effectLst>
                  <a:outerShdw blurRad="38100" dist="38100" dir="2700000" algn="tl">
                    <a:srgbClr val="000000">
                      <a:alpha val="43137"/>
                    </a:srgbClr>
                  </a:outerShdw>
                </a:effectLst>
                <a:latin typeface="MS PGothic" charset="-128"/>
                <a:ea typeface="MS PGothic" charset="-128"/>
                <a:cs typeface="MS PGothic" charset="-128"/>
              </a:rPr>
              <a:t>➌ </a:t>
            </a:r>
            <a:endParaRPr lang="en-US" altLang="ja-JP" dirty="0" smtClean="0">
              <a:solidFill>
                <a:schemeClr val="tx1"/>
              </a:solidFill>
              <a:effectLst>
                <a:outerShdw blurRad="38100" dist="38100" dir="2700000" algn="tl">
                  <a:srgbClr val="000000">
                    <a:alpha val="43137"/>
                  </a:srgbClr>
                </a:outerShdw>
              </a:effectLst>
              <a:latin typeface="MS PGothic" charset="-128"/>
              <a:ea typeface="MS PGothic" charset="-128"/>
              <a:cs typeface="MS PGothic" charset="-128"/>
            </a:endParaRPr>
          </a:p>
          <a:p>
            <a:pPr algn="ctr"/>
            <a:r>
              <a:rPr lang="ja-JP" altLang="en-US" dirty="0" smtClean="0">
                <a:solidFill>
                  <a:schemeClr val="tx1"/>
                </a:solidFill>
                <a:effectLst>
                  <a:outerShdw blurRad="38100" dist="38100" dir="2700000" algn="tl">
                    <a:srgbClr val="000000">
                      <a:alpha val="43137"/>
                    </a:srgbClr>
                  </a:outerShdw>
                </a:effectLst>
                <a:latin typeface="MS PGothic" charset="-128"/>
                <a:ea typeface="MS PGothic" charset="-128"/>
                <a:cs typeface="MS PGothic" charset="-128"/>
              </a:rPr>
              <a:t>市立環科研Ｃ</a:t>
            </a:r>
            <a:endParaRPr lang="en-US" altLang="ja-JP" dirty="0">
              <a:solidFill>
                <a:schemeClr val="tx1"/>
              </a:solidFill>
              <a:effectLst>
                <a:outerShdw blurRad="38100" dist="38100" dir="2700000" algn="tl">
                  <a:srgbClr val="000000">
                    <a:alpha val="43137"/>
                  </a:srgbClr>
                </a:outerShdw>
              </a:effectLst>
              <a:latin typeface="MS PGothic" charset="-128"/>
              <a:ea typeface="MS PGothic" charset="-128"/>
              <a:cs typeface="MS PGothic" charset="-128"/>
            </a:endParaRPr>
          </a:p>
          <a:p>
            <a:pPr algn="ctr">
              <a:spcBef>
                <a:spcPts val="600"/>
              </a:spcBef>
            </a:pPr>
            <a:r>
              <a:rPr lang="en-US" altLang="ja-JP" dirty="0" smtClean="0">
                <a:solidFill>
                  <a:schemeClr val="tx1"/>
                </a:solidFill>
                <a:effectLst>
                  <a:outerShdw blurRad="38100" dist="38100" dir="2700000" algn="tl">
                    <a:srgbClr val="000000">
                      <a:alpha val="43137"/>
                    </a:srgbClr>
                  </a:outerShdw>
                </a:effectLst>
                <a:latin typeface="MS PGothic" charset="-128"/>
                <a:ea typeface="MS PGothic" charset="-128"/>
                <a:cs typeface="MS PGothic" charset="-128"/>
              </a:rPr>
              <a:t>❶</a:t>
            </a:r>
          </a:p>
          <a:p>
            <a:pPr algn="ctr"/>
            <a:r>
              <a:rPr kumimoji="1" lang="ja-JP" altLang="en-US" dirty="0" smtClean="0">
                <a:solidFill>
                  <a:schemeClr val="tx1"/>
                </a:solidFill>
                <a:effectLst>
                  <a:outerShdw blurRad="38100" dist="38100" dir="2700000" algn="tl">
                    <a:srgbClr val="000000">
                      <a:alpha val="43137"/>
                    </a:srgbClr>
                  </a:outerShdw>
                </a:effectLst>
                <a:latin typeface="MS PGothic" charset="-128"/>
                <a:ea typeface="MS PGothic" charset="-128"/>
                <a:cs typeface="MS PGothic" charset="-128"/>
              </a:rPr>
              <a:t>一般開放機能・エリア</a:t>
            </a:r>
            <a:endParaRPr kumimoji="1" lang="ja-JP" altLang="en-US" dirty="0">
              <a:solidFill>
                <a:schemeClr val="tx1"/>
              </a:solidFill>
              <a:effectLst>
                <a:outerShdw blurRad="38100" dist="38100" dir="2700000" algn="tl">
                  <a:srgbClr val="000000">
                    <a:alpha val="43137"/>
                  </a:srgbClr>
                </a:outerShdw>
              </a:effectLst>
              <a:latin typeface="MS PGothic" charset="-128"/>
              <a:ea typeface="MS PGothic" charset="-128"/>
              <a:cs typeface="MS PGothic" charset="-128"/>
            </a:endParaRPr>
          </a:p>
        </p:txBody>
      </p:sp>
      <p:cxnSp>
        <p:nvCxnSpPr>
          <p:cNvPr id="14" name="直線コネクタ 13"/>
          <p:cNvCxnSpPr/>
          <p:nvPr/>
        </p:nvCxnSpPr>
        <p:spPr>
          <a:xfrm flipV="1">
            <a:off x="242640" y="5691998"/>
            <a:ext cx="8658720" cy="13510"/>
          </a:xfrm>
          <a:prstGeom prst="line">
            <a:avLst/>
          </a:prstGeom>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340956" y="4173594"/>
            <a:ext cx="723275" cy="307777"/>
          </a:xfrm>
          <a:prstGeom prst="rect">
            <a:avLst/>
          </a:prstGeom>
          <a:noFill/>
        </p:spPr>
        <p:txBody>
          <a:bodyPr wrap="none" rtlCol="0">
            <a:spAutoFit/>
          </a:bodyPr>
          <a:lstStyle/>
          <a:p>
            <a:r>
              <a:rPr kumimoji="1" lang="ja-JP" altLang="en-US" sz="1400" dirty="0" smtClean="0">
                <a:latin typeface="MS PGothic" charset="-128"/>
                <a:ea typeface="MS PGothic" charset="-128"/>
                <a:cs typeface="MS PGothic" charset="-128"/>
              </a:rPr>
              <a:t>増築棟</a:t>
            </a:r>
            <a:endParaRPr kumimoji="1" lang="ja-JP" altLang="en-US" sz="1400" dirty="0">
              <a:latin typeface="MS PGothic" charset="-128"/>
              <a:ea typeface="MS PGothic" charset="-128"/>
              <a:cs typeface="MS PGothic" charset="-128"/>
            </a:endParaRPr>
          </a:p>
        </p:txBody>
      </p:sp>
      <p:sp>
        <p:nvSpPr>
          <p:cNvPr id="16" name="テキスト ボックス 15"/>
          <p:cNvSpPr txBox="1"/>
          <p:nvPr/>
        </p:nvSpPr>
        <p:spPr>
          <a:xfrm>
            <a:off x="5311843" y="3221616"/>
            <a:ext cx="1904689" cy="523220"/>
          </a:xfrm>
          <a:prstGeom prst="rect">
            <a:avLst/>
          </a:prstGeom>
          <a:noFill/>
        </p:spPr>
        <p:txBody>
          <a:bodyPr wrap="none" rtlCol="0">
            <a:spAutoFit/>
          </a:bodyPr>
          <a:lstStyle/>
          <a:p>
            <a:pPr algn="ctr"/>
            <a:r>
              <a:rPr kumimoji="1" lang="ja-JP" altLang="en-US" sz="1400" dirty="0" smtClean="0">
                <a:latin typeface="MS PGothic" charset="-128"/>
                <a:ea typeface="MS PGothic" charset="-128"/>
                <a:cs typeface="MS PGothic" charset="-128"/>
              </a:rPr>
              <a:t>既存棟</a:t>
            </a:r>
            <a:endParaRPr kumimoji="1" lang="en-US" altLang="ja-JP" sz="1400" dirty="0" smtClean="0">
              <a:latin typeface="MS PGothic" charset="-128"/>
              <a:ea typeface="MS PGothic" charset="-128"/>
              <a:cs typeface="MS PGothic" charset="-128"/>
            </a:endParaRPr>
          </a:p>
          <a:p>
            <a:pPr algn="ctr"/>
            <a:r>
              <a:rPr lang="ja-JP" altLang="en-US" sz="1400" dirty="0" smtClean="0">
                <a:latin typeface="MS PGothic" charset="-128"/>
                <a:ea typeface="MS PGothic" charset="-128"/>
                <a:cs typeface="MS PGothic" charset="-128"/>
              </a:rPr>
              <a:t>（旧健科センタービル）</a:t>
            </a:r>
            <a:endParaRPr kumimoji="1" lang="ja-JP" altLang="en-US" sz="1400" dirty="0">
              <a:latin typeface="MS PGothic" charset="-128"/>
              <a:ea typeface="MS PGothic" charset="-128"/>
              <a:cs typeface="MS PGothic" charset="-128"/>
            </a:endParaRPr>
          </a:p>
        </p:txBody>
      </p:sp>
      <p:sp>
        <p:nvSpPr>
          <p:cNvPr id="17" name="左右矢印 16"/>
          <p:cNvSpPr/>
          <p:nvPr/>
        </p:nvSpPr>
        <p:spPr>
          <a:xfrm>
            <a:off x="3779913" y="4985428"/>
            <a:ext cx="1152128" cy="504056"/>
          </a:xfrm>
          <a:prstGeom prst="leftRightArrow">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S PGothic" charset="-128"/>
                <a:ea typeface="MS PGothic" charset="-128"/>
                <a:cs typeface="MS PGothic" charset="-128"/>
              </a:rPr>
              <a:t>渡り廊下</a:t>
            </a:r>
            <a:endParaRPr kumimoji="1" lang="ja-JP" altLang="en-US" sz="1200" dirty="0">
              <a:solidFill>
                <a:schemeClr val="tx1"/>
              </a:solidFill>
              <a:latin typeface="MS PGothic" charset="-128"/>
              <a:ea typeface="MS PGothic" charset="-128"/>
              <a:cs typeface="MS PGothic" charset="-128"/>
            </a:endParaRPr>
          </a:p>
        </p:txBody>
      </p:sp>
      <p:sp>
        <p:nvSpPr>
          <p:cNvPr id="20" name="テキスト ボックス 19"/>
          <p:cNvSpPr txBox="1"/>
          <p:nvPr/>
        </p:nvSpPr>
        <p:spPr>
          <a:xfrm>
            <a:off x="251520" y="4771145"/>
            <a:ext cx="1229741" cy="646331"/>
          </a:xfrm>
          <a:prstGeom prst="rect">
            <a:avLst/>
          </a:prstGeom>
          <a:noFill/>
        </p:spPr>
        <p:txBody>
          <a:bodyPr wrap="square" rtlCol="0">
            <a:spAutoFit/>
          </a:bodyPr>
          <a:lstStyle/>
          <a:p>
            <a:pPr algn="ctr"/>
            <a:r>
              <a:rPr kumimoji="1" lang="ja-JP" altLang="en-US" sz="1200" dirty="0" smtClean="0">
                <a:latin typeface="MS PGothic" charset="-128"/>
                <a:ea typeface="MS PGothic" charset="-128"/>
                <a:cs typeface="MS PGothic" charset="-128"/>
              </a:rPr>
              <a:t>関係者利用</a:t>
            </a:r>
            <a:endParaRPr kumimoji="1" lang="en-US" altLang="ja-JP" sz="1200" dirty="0" smtClean="0">
              <a:latin typeface="MS PGothic" charset="-128"/>
              <a:ea typeface="MS PGothic" charset="-128"/>
              <a:cs typeface="MS PGothic" charset="-128"/>
            </a:endParaRPr>
          </a:p>
          <a:p>
            <a:pPr algn="ctr"/>
            <a:r>
              <a:rPr kumimoji="1" lang="ja-JP" altLang="en-US" sz="1200" dirty="0" smtClean="0">
                <a:latin typeface="MS PGothic" charset="-128"/>
                <a:ea typeface="MS PGothic" charset="-128"/>
                <a:cs typeface="MS PGothic" charset="-128"/>
              </a:rPr>
              <a:t>を中心とした</a:t>
            </a:r>
            <a:endParaRPr kumimoji="1" lang="en-US" altLang="ja-JP" sz="1200" dirty="0" smtClean="0">
              <a:latin typeface="MS PGothic" charset="-128"/>
              <a:ea typeface="MS PGothic" charset="-128"/>
              <a:cs typeface="MS PGothic" charset="-128"/>
            </a:endParaRPr>
          </a:p>
          <a:p>
            <a:pPr algn="ctr"/>
            <a:r>
              <a:rPr kumimoji="1" lang="ja-JP" altLang="en-US" sz="1200" dirty="0" smtClean="0">
                <a:latin typeface="MS PGothic" charset="-128"/>
                <a:ea typeface="MS PGothic" charset="-128"/>
                <a:cs typeface="MS PGothic" charset="-128"/>
              </a:rPr>
              <a:t>施設構成</a:t>
            </a:r>
            <a:endParaRPr kumimoji="1" lang="ja-JP" altLang="en-US" sz="1200" dirty="0">
              <a:latin typeface="MS PGothic" charset="-128"/>
              <a:ea typeface="MS PGothic" charset="-128"/>
              <a:cs typeface="MS PGothic" charset="-128"/>
            </a:endParaRPr>
          </a:p>
        </p:txBody>
      </p:sp>
      <p:cxnSp>
        <p:nvCxnSpPr>
          <p:cNvPr id="22" name="直線矢印コネクタ 21"/>
          <p:cNvCxnSpPr/>
          <p:nvPr/>
        </p:nvCxnSpPr>
        <p:spPr>
          <a:xfrm>
            <a:off x="1481261" y="4481372"/>
            <a:ext cx="0" cy="1210626"/>
          </a:xfrm>
          <a:prstGeom prst="straightConnector1">
            <a:avLst/>
          </a:prstGeom>
          <a:ln>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7740352" y="3833300"/>
            <a:ext cx="1229741" cy="907941"/>
          </a:xfrm>
          <a:prstGeom prst="rect">
            <a:avLst/>
          </a:prstGeom>
          <a:noFill/>
        </p:spPr>
        <p:txBody>
          <a:bodyPr wrap="square" rtlCol="0">
            <a:spAutoFit/>
          </a:bodyPr>
          <a:lstStyle/>
          <a:p>
            <a:pPr algn="ctr"/>
            <a:r>
              <a:rPr kumimoji="1" lang="ja-JP" altLang="en-US" sz="1200" dirty="0" smtClean="0">
                <a:latin typeface="MS PGothic" charset="-128"/>
                <a:ea typeface="MS PGothic" charset="-128"/>
                <a:cs typeface="MS PGothic" charset="-128"/>
              </a:rPr>
              <a:t>中層～高層</a:t>
            </a:r>
            <a:endParaRPr kumimoji="1" lang="en-US" altLang="ja-JP" sz="1200" dirty="0" smtClean="0">
              <a:latin typeface="MS PGothic" charset="-128"/>
              <a:ea typeface="MS PGothic" charset="-128"/>
              <a:cs typeface="MS PGothic" charset="-128"/>
            </a:endParaRPr>
          </a:p>
          <a:p>
            <a:pPr algn="ctr">
              <a:spcBef>
                <a:spcPts val="600"/>
              </a:spcBef>
            </a:pPr>
            <a:r>
              <a:rPr kumimoji="1" lang="ja-JP" altLang="en-US" sz="1200" dirty="0" smtClean="0">
                <a:latin typeface="MS PGothic" charset="-128"/>
                <a:ea typeface="MS PGothic" charset="-128"/>
                <a:cs typeface="MS PGothic" charset="-128"/>
              </a:rPr>
              <a:t>関係者利用</a:t>
            </a:r>
            <a:endParaRPr kumimoji="1" lang="en-US" altLang="ja-JP" sz="1200" dirty="0" smtClean="0">
              <a:latin typeface="MS PGothic" charset="-128"/>
              <a:ea typeface="MS PGothic" charset="-128"/>
              <a:cs typeface="MS PGothic" charset="-128"/>
            </a:endParaRPr>
          </a:p>
          <a:p>
            <a:pPr algn="ctr"/>
            <a:r>
              <a:rPr kumimoji="1" lang="ja-JP" altLang="en-US" sz="1200" dirty="0" smtClean="0">
                <a:latin typeface="MS PGothic" charset="-128"/>
                <a:ea typeface="MS PGothic" charset="-128"/>
                <a:cs typeface="MS PGothic" charset="-128"/>
              </a:rPr>
              <a:t>を中心とした</a:t>
            </a:r>
            <a:endParaRPr kumimoji="1" lang="en-US" altLang="ja-JP" sz="1200" dirty="0" smtClean="0">
              <a:latin typeface="MS PGothic" charset="-128"/>
              <a:ea typeface="MS PGothic" charset="-128"/>
              <a:cs typeface="MS PGothic" charset="-128"/>
            </a:endParaRPr>
          </a:p>
          <a:p>
            <a:pPr algn="ctr"/>
            <a:r>
              <a:rPr lang="ja-JP" altLang="en-US" sz="1200" dirty="0">
                <a:latin typeface="MS PGothic" charset="-128"/>
                <a:ea typeface="MS PGothic" charset="-128"/>
                <a:cs typeface="MS PGothic" charset="-128"/>
              </a:rPr>
              <a:t>フロア</a:t>
            </a:r>
            <a:r>
              <a:rPr kumimoji="1" lang="ja-JP" altLang="en-US" sz="1200" dirty="0" smtClean="0">
                <a:latin typeface="MS PGothic" charset="-128"/>
                <a:ea typeface="MS PGothic" charset="-128"/>
                <a:cs typeface="MS PGothic" charset="-128"/>
              </a:rPr>
              <a:t>構成</a:t>
            </a:r>
            <a:endParaRPr kumimoji="1" lang="ja-JP" altLang="en-US" sz="1200" dirty="0">
              <a:latin typeface="MS PGothic" charset="-128"/>
              <a:ea typeface="MS PGothic" charset="-128"/>
              <a:cs typeface="MS PGothic" charset="-128"/>
            </a:endParaRPr>
          </a:p>
        </p:txBody>
      </p:sp>
      <p:cxnSp>
        <p:nvCxnSpPr>
          <p:cNvPr id="24" name="直線矢印コネクタ 23"/>
          <p:cNvCxnSpPr/>
          <p:nvPr/>
        </p:nvCxnSpPr>
        <p:spPr>
          <a:xfrm>
            <a:off x="7823570" y="3774802"/>
            <a:ext cx="0" cy="1210626"/>
          </a:xfrm>
          <a:prstGeom prst="straightConnector1">
            <a:avLst/>
          </a:prstGeom>
          <a:ln>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7812360" y="4985428"/>
            <a:ext cx="0" cy="720080"/>
          </a:xfrm>
          <a:prstGeom prst="straightConnector1">
            <a:avLst/>
          </a:prstGeom>
          <a:ln>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7740352" y="4985428"/>
            <a:ext cx="1305023" cy="723275"/>
          </a:xfrm>
          <a:prstGeom prst="rect">
            <a:avLst/>
          </a:prstGeom>
          <a:noFill/>
        </p:spPr>
        <p:txBody>
          <a:bodyPr wrap="square" rtlCol="0">
            <a:spAutoFit/>
          </a:bodyPr>
          <a:lstStyle/>
          <a:p>
            <a:pPr algn="ctr"/>
            <a:r>
              <a:rPr lang="ja-JP" altLang="en-US" sz="1200" dirty="0" smtClean="0">
                <a:latin typeface="MS PGothic" charset="-128"/>
                <a:ea typeface="MS PGothic" charset="-128"/>
                <a:cs typeface="MS PGothic" charset="-128"/>
              </a:rPr>
              <a:t>低</a:t>
            </a:r>
            <a:r>
              <a:rPr kumimoji="1" lang="ja-JP" altLang="en-US" sz="1200" dirty="0" smtClean="0">
                <a:latin typeface="MS PGothic" charset="-128"/>
                <a:ea typeface="MS PGothic" charset="-128"/>
                <a:cs typeface="MS PGothic" charset="-128"/>
              </a:rPr>
              <a:t>層</a:t>
            </a:r>
            <a:endParaRPr lang="en-US" altLang="ja-JP" sz="1200" dirty="0">
              <a:latin typeface="MS PGothic" charset="-128"/>
              <a:ea typeface="MS PGothic" charset="-128"/>
              <a:cs typeface="MS PGothic" charset="-128"/>
            </a:endParaRPr>
          </a:p>
          <a:p>
            <a:pPr algn="ctr">
              <a:spcBef>
                <a:spcPts val="600"/>
              </a:spcBef>
            </a:pPr>
            <a:r>
              <a:rPr lang="ja-JP" altLang="en-US" sz="1200" dirty="0" smtClean="0">
                <a:latin typeface="MS PGothic" charset="-128"/>
                <a:ea typeface="MS PGothic" charset="-128"/>
                <a:cs typeface="MS PGothic" charset="-128"/>
              </a:rPr>
              <a:t>一般利用が可能なフロア</a:t>
            </a:r>
            <a:r>
              <a:rPr kumimoji="1" lang="ja-JP" altLang="en-US" sz="1200" dirty="0" smtClean="0">
                <a:latin typeface="MS PGothic" charset="-128"/>
                <a:ea typeface="MS PGothic" charset="-128"/>
                <a:cs typeface="MS PGothic" charset="-128"/>
              </a:rPr>
              <a:t>構成</a:t>
            </a:r>
            <a:endParaRPr kumimoji="1" lang="ja-JP" altLang="en-US" sz="1200" dirty="0">
              <a:latin typeface="MS PGothic" charset="-128"/>
              <a:ea typeface="MS PGothic" charset="-128"/>
              <a:cs typeface="MS PGothic" charset="-128"/>
            </a:endParaRPr>
          </a:p>
        </p:txBody>
      </p:sp>
      <p:sp>
        <p:nvSpPr>
          <p:cNvPr id="21" name="テキスト ボックス 20"/>
          <p:cNvSpPr txBox="1"/>
          <p:nvPr/>
        </p:nvSpPr>
        <p:spPr>
          <a:xfrm>
            <a:off x="4101146" y="5477870"/>
            <a:ext cx="509661" cy="461665"/>
          </a:xfrm>
          <a:prstGeom prst="rect">
            <a:avLst/>
          </a:prstGeom>
          <a:noFill/>
        </p:spPr>
        <p:txBody>
          <a:bodyPr wrap="square" rtlCol="0">
            <a:spAutoFit/>
          </a:bodyPr>
          <a:lstStyle/>
          <a:p>
            <a:pPr algn="ctr"/>
            <a:r>
              <a:rPr lang="ja-JP" altLang="en-US" sz="1200" dirty="0" smtClean="0">
                <a:latin typeface="MS PGothic" charset="-128"/>
                <a:ea typeface="MS PGothic" charset="-128"/>
                <a:cs typeface="MS PGothic" charset="-128"/>
              </a:rPr>
              <a:t>地上</a:t>
            </a:r>
            <a:endParaRPr lang="en-US" altLang="ja-JP" sz="1200" dirty="0" smtClean="0">
              <a:latin typeface="MS PGothic" charset="-128"/>
              <a:ea typeface="MS PGothic" charset="-128"/>
              <a:cs typeface="MS PGothic" charset="-128"/>
            </a:endParaRPr>
          </a:p>
          <a:p>
            <a:pPr algn="ctr"/>
            <a:r>
              <a:rPr kumimoji="1" lang="ja-JP" altLang="en-US" sz="1200" dirty="0">
                <a:latin typeface="MS PGothic" charset="-128"/>
                <a:ea typeface="MS PGothic" charset="-128"/>
                <a:cs typeface="MS PGothic" charset="-128"/>
              </a:rPr>
              <a:t>地下</a:t>
            </a:r>
            <a:endParaRPr kumimoji="1" lang="en-US" altLang="ja-JP" sz="1200" dirty="0" smtClean="0">
              <a:latin typeface="MS PGothic" charset="-128"/>
              <a:ea typeface="MS PGothic" charset="-128"/>
              <a:cs typeface="MS PGothic" charset="-128"/>
            </a:endParaRPr>
          </a:p>
        </p:txBody>
      </p:sp>
      <p:sp>
        <p:nvSpPr>
          <p:cNvPr id="9" name="スライド番号プレースホルダー 8"/>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29</a:t>
            </a:fld>
            <a:endParaRPr lang="ja-JP" altLang="en-US" sz="1200" b="1">
              <a:latin typeface="Arial" charset="0"/>
              <a:ea typeface="Arial" charset="0"/>
              <a:cs typeface="Arial" charset="0"/>
            </a:endParaRPr>
          </a:p>
        </p:txBody>
      </p:sp>
      <p:sp>
        <p:nvSpPr>
          <p:cNvPr id="26" name="正方形/長方形 25"/>
          <p:cNvSpPr/>
          <p:nvPr/>
        </p:nvSpPr>
        <p:spPr>
          <a:xfrm>
            <a:off x="441642" y="888335"/>
            <a:ext cx="8316416" cy="523220"/>
          </a:xfrm>
          <a:prstGeom prst="rect">
            <a:avLst/>
          </a:prstGeom>
        </p:spPr>
        <p:txBody>
          <a:bodyPr wrap="square">
            <a:spAutoFit/>
          </a:bodyPr>
          <a:lstStyle/>
          <a:p>
            <a:pPr>
              <a:spcBef>
                <a:spcPts val="1200"/>
              </a:spcBef>
            </a:pPr>
            <a:r>
              <a:rPr lang="ja-JP" altLang="en-US" sz="2800" dirty="0">
                <a:latin typeface="+mn-ea"/>
                <a:ea typeface="+mn-ea"/>
                <a:cs typeface="Meiryo UI" panose="020B0604030504040204" pitchFamily="50" charset="-128"/>
              </a:rPr>
              <a:t>（</a:t>
            </a:r>
            <a:r>
              <a:rPr lang="en-US" altLang="ja-JP" sz="2800" dirty="0">
                <a:latin typeface="+mn-ea"/>
                <a:ea typeface="+mn-ea"/>
                <a:cs typeface="Meiryo UI" panose="020B0604030504040204" pitchFamily="50" charset="-128"/>
              </a:rPr>
              <a:t>5</a:t>
            </a:r>
            <a:r>
              <a:rPr lang="ja-JP" altLang="en-US" sz="2800" dirty="0">
                <a:latin typeface="+mn-ea"/>
                <a:ea typeface="+mn-ea"/>
                <a:cs typeface="Meiryo UI" panose="020B0604030504040204" pitchFamily="50" charset="-128"/>
              </a:rPr>
              <a:t>）施設のゾーニング</a:t>
            </a:r>
            <a:endParaRPr lang="ja-JP" altLang="ja-JP" sz="2000" dirty="0">
              <a:latin typeface="+mn-ea"/>
              <a:ea typeface="+mn-ea"/>
              <a:cs typeface="Meiryo UI" panose="020B0604030504040204" pitchFamily="50" charset="-128"/>
            </a:endParaRPr>
          </a:p>
        </p:txBody>
      </p:sp>
      <p:sp>
        <p:nvSpPr>
          <p:cNvPr id="28" name="正方形/長方形 27"/>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9"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smtClean="0">
                <a:solidFill>
                  <a:schemeClr val="bg1"/>
                </a:solidFill>
                <a:latin typeface="+mn-ea"/>
                <a:ea typeface="+mn-ea"/>
                <a:cs typeface="HG丸ｺﾞｼｯｸM-PRO"/>
              </a:rPr>
              <a:t>5.</a:t>
            </a:r>
            <a:r>
              <a:rPr lang="ja-JP" altLang="en-US" sz="2800" dirty="0" smtClean="0">
                <a:solidFill>
                  <a:schemeClr val="bg1"/>
                </a:solidFill>
                <a:latin typeface="+mn-ea"/>
                <a:ea typeface="+mn-ea"/>
                <a:cs typeface="HG丸ｺﾞｼｯｸM-PRO"/>
              </a:rPr>
              <a:t>　一元化施設整備計画</a:t>
            </a:r>
            <a:endParaRPr lang="ja-JP" altLang="en-US" sz="2800" dirty="0">
              <a:solidFill>
                <a:schemeClr val="bg1"/>
              </a:solidFill>
              <a:latin typeface="+mn-ea"/>
              <a:ea typeface="+mn-ea"/>
              <a:cs typeface="HG丸ｺﾞｼｯｸM-PRO"/>
            </a:endParaRPr>
          </a:p>
        </p:txBody>
      </p:sp>
    </p:spTree>
    <p:extLst>
      <p:ext uri="{BB962C8B-B14F-4D97-AF65-F5344CB8AC3E}">
        <p14:creationId xmlns:p14="http://schemas.microsoft.com/office/powerpoint/2010/main" val="1646783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451413" y="6047545"/>
            <a:ext cx="8532711" cy="596400"/>
          </a:xfrm>
          <a:prstGeom prst="roundRect">
            <a:avLst/>
          </a:prstGeom>
          <a:noFill/>
          <a:ln w="19050">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a:xfrm>
            <a:off x="7010400" y="6492875"/>
            <a:ext cx="2133600" cy="365125"/>
          </a:xfrm>
        </p:spPr>
        <p:txBody>
          <a:bodyPr/>
          <a:lstStyle/>
          <a:p>
            <a:fld id="{D2D8002D-B5B0-4BAC-B1F6-782DDCCE6D9C}" type="slidenum">
              <a:rPr kumimoji="1" lang="ja-JP" altLang="en-US" b="1" smtClean="0">
                <a:latin typeface="Arial" charset="0"/>
                <a:ea typeface="Arial" charset="0"/>
                <a:cs typeface="Arial" charset="0"/>
              </a:rPr>
              <a:pPr/>
              <a:t>3</a:t>
            </a:fld>
            <a:endParaRPr kumimoji="1" lang="ja-JP" altLang="en-US" b="1">
              <a:latin typeface="Arial" charset="0"/>
              <a:ea typeface="Arial" charset="0"/>
              <a:cs typeface="Arial" charset="0"/>
            </a:endParaRPr>
          </a:p>
        </p:txBody>
      </p:sp>
      <p:sp>
        <p:nvSpPr>
          <p:cNvPr id="18" name="角丸四角形 17"/>
          <p:cNvSpPr/>
          <p:nvPr/>
        </p:nvSpPr>
        <p:spPr>
          <a:xfrm>
            <a:off x="2471511" y="4094966"/>
            <a:ext cx="4353237" cy="442674"/>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85725">
              <a:tabLst>
                <a:tab pos="8610600" algn="l"/>
              </a:tabLst>
            </a:pPr>
            <a:r>
              <a:rPr lang="en-US" altLang="ja-JP" sz="2000" b="1" dirty="0" smtClean="0">
                <a:solidFill>
                  <a:schemeClr val="tx1"/>
                </a:solidFill>
                <a:latin typeface="+mn-ea"/>
                <a:cs typeface="HGMaruGothicMPRO" charset="-128"/>
              </a:rPr>
              <a:t>2017</a:t>
            </a:r>
            <a:r>
              <a:rPr lang="ja-JP" altLang="en-US" sz="2000" b="1" dirty="0" smtClean="0">
                <a:solidFill>
                  <a:schemeClr val="tx1"/>
                </a:solidFill>
                <a:latin typeface="+mn-ea"/>
                <a:cs typeface="HGMaruGothicMPRO" charset="-128"/>
              </a:rPr>
              <a:t>年</a:t>
            </a:r>
            <a:r>
              <a:rPr lang="en-US" altLang="ja-JP" sz="2000" b="1" dirty="0" smtClean="0">
                <a:solidFill>
                  <a:schemeClr val="tx1"/>
                </a:solidFill>
                <a:latin typeface="+mn-ea"/>
                <a:cs typeface="HGMaruGothicMPRO" charset="-128"/>
              </a:rPr>
              <a:t>4</a:t>
            </a:r>
            <a:r>
              <a:rPr lang="ja-JP" altLang="en-US" sz="2000" b="1" dirty="0" smtClean="0">
                <a:solidFill>
                  <a:schemeClr val="tx1"/>
                </a:solidFill>
                <a:latin typeface="+mn-ea"/>
                <a:cs typeface="HGMaruGothicMPRO" charset="-128"/>
              </a:rPr>
              <a:t>月　統合・独立行政法人化</a:t>
            </a:r>
          </a:p>
        </p:txBody>
      </p:sp>
      <p:pic>
        <p:nvPicPr>
          <p:cNvPr id="19" name="図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8102" y="2191217"/>
            <a:ext cx="2290937" cy="167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19"/>
          <p:cNvPicPr>
            <a:picLocks noChangeAspect="1"/>
          </p:cNvPicPr>
          <p:nvPr/>
        </p:nvPicPr>
        <p:blipFill>
          <a:blip r:embed="rId3"/>
          <a:stretch>
            <a:fillRect/>
          </a:stretch>
        </p:blipFill>
        <p:spPr>
          <a:xfrm>
            <a:off x="5850668" y="2196889"/>
            <a:ext cx="1769332" cy="1671036"/>
          </a:xfrm>
          <a:prstGeom prst="rect">
            <a:avLst/>
          </a:prstGeom>
        </p:spPr>
      </p:pic>
      <p:sp>
        <p:nvSpPr>
          <p:cNvPr id="27" name="テキスト ボックス 26"/>
          <p:cNvSpPr txBox="1"/>
          <p:nvPr/>
        </p:nvSpPr>
        <p:spPr>
          <a:xfrm>
            <a:off x="4815227" y="1514109"/>
            <a:ext cx="3352200" cy="707886"/>
          </a:xfrm>
          <a:prstGeom prst="rect">
            <a:avLst/>
          </a:prstGeom>
          <a:noFill/>
        </p:spPr>
        <p:txBody>
          <a:bodyPr vert="horz" wrap="non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000" b="1" dirty="0" smtClean="0">
                <a:solidFill>
                  <a:srgbClr val="118DE3"/>
                </a:solidFill>
                <a:latin typeface="+mn-ea"/>
                <a:ea typeface="+mn-ea"/>
                <a:cs typeface="HG丸ｺﾞｼｯｸM-PRO"/>
              </a:rPr>
              <a:t>大阪市立環境科学研究所</a:t>
            </a:r>
            <a:endParaRPr lang="en-US" altLang="ja-JP" sz="2000" b="1" dirty="0">
              <a:solidFill>
                <a:srgbClr val="118DE3"/>
              </a:solidFill>
              <a:latin typeface="+mn-ea"/>
              <a:ea typeface="+mn-ea"/>
              <a:cs typeface="HG丸ｺﾞｼｯｸM-PRO"/>
            </a:endParaRPr>
          </a:p>
          <a:p>
            <a:r>
              <a:rPr lang="ja-JP" altLang="en-US" sz="2000" b="1" dirty="0" smtClean="0">
                <a:solidFill>
                  <a:srgbClr val="118DE3"/>
                </a:solidFill>
                <a:latin typeface="+mn-ea"/>
                <a:ea typeface="+mn-ea"/>
                <a:cs typeface="HG丸ｺﾞｼｯｸM-PRO"/>
              </a:rPr>
              <a:t>（</a:t>
            </a:r>
            <a:r>
              <a:rPr lang="en-US" altLang="ja-JP" sz="1800" b="1" dirty="0" smtClean="0">
                <a:solidFill>
                  <a:srgbClr val="118DE3"/>
                </a:solidFill>
                <a:latin typeface="+mn-ea"/>
                <a:ea typeface="+mn-ea"/>
                <a:cs typeface="HG丸ｺﾞｼｯｸM-PRO"/>
              </a:rPr>
              <a:t>1906</a:t>
            </a:r>
            <a:r>
              <a:rPr lang="ja-JP" altLang="en-US" sz="1800" b="1" dirty="0" smtClean="0">
                <a:solidFill>
                  <a:srgbClr val="118DE3"/>
                </a:solidFill>
                <a:latin typeface="+mn-ea"/>
                <a:ea typeface="+mn-ea"/>
                <a:cs typeface="HG丸ｺﾞｼｯｸM-PRO"/>
              </a:rPr>
              <a:t>年　市立大阪衛生試験所）</a:t>
            </a:r>
            <a:endParaRPr lang="ja-JP" altLang="en-US" sz="1800" b="1" dirty="0">
              <a:solidFill>
                <a:srgbClr val="118DE3"/>
              </a:solidFill>
              <a:latin typeface="+mn-ea"/>
              <a:ea typeface="+mn-ea"/>
              <a:cs typeface="HG丸ｺﾞｼｯｸM-PRO"/>
            </a:endParaRPr>
          </a:p>
        </p:txBody>
      </p:sp>
      <p:sp>
        <p:nvSpPr>
          <p:cNvPr id="28" name="テキスト ボックス 9"/>
          <p:cNvSpPr txBox="1">
            <a:spLocks noChangeArrowheads="1"/>
          </p:cNvSpPr>
          <p:nvPr/>
        </p:nvSpPr>
        <p:spPr bwMode="auto">
          <a:xfrm>
            <a:off x="567715" y="1546856"/>
            <a:ext cx="321079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000" b="1" dirty="0" smtClean="0">
                <a:solidFill>
                  <a:srgbClr val="161075"/>
                </a:solidFill>
                <a:latin typeface="+mn-ea"/>
                <a:ea typeface="+mn-ea"/>
                <a:cs typeface="HG丸ｺﾞｼｯｸM-PRO"/>
              </a:rPr>
              <a:t>大阪府立公衆衛生研究所</a:t>
            </a:r>
            <a:r>
              <a:rPr lang="ja-JP" altLang="en-US" sz="1800" b="1" dirty="0" smtClean="0">
                <a:solidFill>
                  <a:srgbClr val="161075"/>
                </a:solidFill>
                <a:latin typeface="+mn-ea"/>
                <a:ea typeface="+mn-ea"/>
                <a:cs typeface="HG丸ｺﾞｼｯｸM-PRO"/>
              </a:rPr>
              <a:t>（</a:t>
            </a:r>
            <a:r>
              <a:rPr lang="en-US" altLang="ja-JP" sz="1800" b="1" dirty="0" smtClean="0">
                <a:solidFill>
                  <a:srgbClr val="161075"/>
                </a:solidFill>
                <a:latin typeface="+mn-ea"/>
                <a:ea typeface="+mn-ea"/>
                <a:cs typeface="HG丸ｺﾞｼｯｸM-PRO"/>
              </a:rPr>
              <a:t>1880</a:t>
            </a:r>
            <a:r>
              <a:rPr lang="ja-JP" altLang="en-US" sz="1800" b="1" dirty="0" smtClean="0">
                <a:solidFill>
                  <a:srgbClr val="161075"/>
                </a:solidFill>
                <a:latin typeface="+mn-ea"/>
                <a:ea typeface="+mn-ea"/>
                <a:cs typeface="HG丸ｺﾞｼｯｸM-PRO"/>
              </a:rPr>
              <a:t>年　警察部衛生課）</a:t>
            </a:r>
            <a:endParaRPr lang="ja-JP" altLang="en-US" sz="1800" b="1" dirty="0">
              <a:solidFill>
                <a:srgbClr val="161075"/>
              </a:solidFill>
              <a:latin typeface="+mn-ea"/>
              <a:ea typeface="+mn-ea"/>
              <a:cs typeface="HG丸ｺﾞｼｯｸM-PRO"/>
            </a:endParaRPr>
          </a:p>
        </p:txBody>
      </p:sp>
      <p:sp>
        <p:nvSpPr>
          <p:cNvPr id="29" name="タイトル 1"/>
          <p:cNvSpPr txBox="1">
            <a:spLocks/>
          </p:cNvSpPr>
          <p:nvPr/>
        </p:nvSpPr>
        <p:spPr bwMode="auto">
          <a:xfrm>
            <a:off x="1122218" y="877944"/>
            <a:ext cx="6899564" cy="50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3200" dirty="0" smtClean="0">
                <a:latin typeface="+mn-ea"/>
                <a:ea typeface="+mn-ea"/>
                <a:cs typeface="HG丸ｺﾞｼｯｸM-PRO"/>
              </a:rPr>
              <a:t>大阪健康安全基盤研究所の創設</a:t>
            </a:r>
          </a:p>
        </p:txBody>
      </p:sp>
      <p:sp>
        <p:nvSpPr>
          <p:cNvPr id="2" name="右矢印 1"/>
          <p:cNvSpPr/>
          <p:nvPr/>
        </p:nvSpPr>
        <p:spPr>
          <a:xfrm rot="2678151">
            <a:off x="3426327" y="3017344"/>
            <a:ext cx="632599" cy="56429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n-ea"/>
            </a:endParaRPr>
          </a:p>
        </p:txBody>
      </p:sp>
      <p:sp>
        <p:nvSpPr>
          <p:cNvPr id="5" name="下矢印 4"/>
          <p:cNvSpPr/>
          <p:nvPr/>
        </p:nvSpPr>
        <p:spPr>
          <a:xfrm rot="2737731">
            <a:off x="5051578" y="2982783"/>
            <a:ext cx="554505" cy="61119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n-ea"/>
            </a:endParaRPr>
          </a:p>
        </p:txBody>
      </p:sp>
      <p:pic>
        <p:nvPicPr>
          <p:cNvPr id="31" name="図 30"/>
          <p:cNvPicPr/>
          <p:nvPr/>
        </p:nvPicPr>
        <p:blipFill>
          <a:blip r:embed="rId4" cstate="print">
            <a:extLst>
              <a:ext uri="{28A0092B-C50C-407E-A947-70E740481C1C}">
                <a14:useLocalDpi xmlns:a14="http://schemas.microsoft.com/office/drawing/2010/main" val="0"/>
              </a:ext>
            </a:extLst>
          </a:blip>
          <a:stretch>
            <a:fillRect/>
          </a:stretch>
        </p:blipFill>
        <p:spPr>
          <a:xfrm>
            <a:off x="4131404" y="2910680"/>
            <a:ext cx="881192" cy="1130586"/>
          </a:xfrm>
          <a:prstGeom prst="rect">
            <a:avLst/>
          </a:prstGeom>
        </p:spPr>
      </p:pic>
      <p:sp>
        <p:nvSpPr>
          <p:cNvPr id="7" name="テキスト ボックス 6"/>
          <p:cNvSpPr txBox="1"/>
          <p:nvPr/>
        </p:nvSpPr>
        <p:spPr>
          <a:xfrm>
            <a:off x="683756" y="6193992"/>
            <a:ext cx="7776488" cy="338554"/>
          </a:xfrm>
          <a:prstGeom prst="rect">
            <a:avLst/>
          </a:prstGeom>
          <a:noFill/>
        </p:spPr>
        <p:txBody>
          <a:bodyPr wrap="none" rtlCol="0">
            <a:spAutoFit/>
          </a:bodyPr>
          <a:lstStyle/>
          <a:p>
            <a:r>
              <a:rPr kumimoji="1" lang="ja-JP" altLang="en-US" sz="1600">
                <a:latin typeface="+mn-ea"/>
                <a:ea typeface="+mn-ea"/>
              </a:rPr>
              <a:t>地域とともに健康な未来へ</a:t>
            </a:r>
            <a:r>
              <a:rPr lang="ja-JP" altLang="en-US" sz="1600">
                <a:latin typeface="+mn-ea"/>
                <a:ea typeface="+mn-ea"/>
              </a:rPr>
              <a:t>　</a:t>
            </a:r>
            <a:r>
              <a:rPr lang="en-US" altLang="ja-JP" sz="1600">
                <a:latin typeface="+mn-ea"/>
                <a:ea typeface="+mn-ea"/>
              </a:rPr>
              <a:t>〜</a:t>
            </a:r>
            <a:r>
              <a:rPr lang="ja-JP" altLang="en-US" sz="1600">
                <a:latin typeface="+mn-ea"/>
                <a:ea typeface="+mn-ea"/>
              </a:rPr>
              <a:t>公衆衛生の向上に寄与し、人々の健康増進に貢献する</a:t>
            </a:r>
            <a:r>
              <a:rPr lang="en-US" altLang="ja-JP" sz="1600">
                <a:latin typeface="+mn-ea"/>
                <a:ea typeface="+mn-ea"/>
              </a:rPr>
              <a:t>〜</a:t>
            </a:r>
            <a:endParaRPr kumimoji="1" lang="ja-JP" altLang="en-US" sz="1600">
              <a:latin typeface="+mn-ea"/>
              <a:ea typeface="+mn-ea"/>
            </a:endParaRPr>
          </a:p>
        </p:txBody>
      </p:sp>
      <p:sp>
        <p:nvSpPr>
          <p:cNvPr id="14" name="正方形/長方形 13"/>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5"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smtClean="0">
                <a:solidFill>
                  <a:schemeClr val="bg1"/>
                </a:solidFill>
                <a:latin typeface="+mn-ea"/>
                <a:ea typeface="+mn-ea"/>
                <a:cs typeface="HG丸ｺﾞｼｯｸM-PRO"/>
              </a:rPr>
              <a:t>1.</a:t>
            </a:r>
            <a:r>
              <a:rPr lang="ja-JP" altLang="en-US" sz="2800" dirty="0" smtClean="0">
                <a:solidFill>
                  <a:schemeClr val="bg1"/>
                </a:solidFill>
                <a:latin typeface="+mn-ea"/>
                <a:ea typeface="+mn-ea"/>
                <a:cs typeface="HG丸ｺﾞｼｯｸM-PRO"/>
              </a:rPr>
              <a:t>　法人概要</a:t>
            </a:r>
            <a:endParaRPr lang="ja-JP" altLang="en-US" sz="2800" dirty="0">
              <a:solidFill>
                <a:schemeClr val="bg1"/>
              </a:solidFill>
              <a:latin typeface="+mn-ea"/>
              <a:ea typeface="+mn-ea"/>
              <a:cs typeface="HG丸ｺﾞｼｯｸM-PRO"/>
            </a:endParaRPr>
          </a:p>
        </p:txBody>
      </p:sp>
      <p:sp>
        <p:nvSpPr>
          <p:cNvPr id="16" name="テキスト ボックス 15"/>
          <p:cNvSpPr txBox="1"/>
          <p:nvPr/>
        </p:nvSpPr>
        <p:spPr>
          <a:xfrm>
            <a:off x="509563" y="4910110"/>
            <a:ext cx="8416409" cy="830997"/>
          </a:xfrm>
          <a:prstGeom prst="rect">
            <a:avLst/>
          </a:prstGeom>
          <a:noFill/>
        </p:spPr>
        <p:txBody>
          <a:bodyPr wrap="square" rtlCol="0">
            <a:spAutoFit/>
          </a:bodyPr>
          <a:lstStyle/>
          <a:p>
            <a:r>
              <a:rPr lang="ja-JP" altLang="en-US" sz="1600">
                <a:latin typeface="+mn-ea"/>
                <a:ea typeface="+mn-ea"/>
              </a:rPr>
              <a:t>公衆衛生に係る調査研究、試験検査及び研修指導並びに公衆衛生情報等の収集、解析、提供等の業務を通じて、健康危機事象への積極的な対応をはじめ、行政機関等への科学的かつ技術的な支援を行い、もって住民の健康増進及び生活の安全確保に寄与することを目的とする。</a:t>
            </a:r>
          </a:p>
        </p:txBody>
      </p:sp>
      <p:sp>
        <p:nvSpPr>
          <p:cNvPr id="4" name="角丸四角形 3"/>
          <p:cNvSpPr/>
          <p:nvPr/>
        </p:nvSpPr>
        <p:spPr>
          <a:xfrm>
            <a:off x="451413" y="4826642"/>
            <a:ext cx="8532711" cy="995423"/>
          </a:xfrm>
          <a:prstGeom prst="roundRect">
            <a:avLst/>
          </a:prstGeom>
          <a:noFill/>
          <a:ln w="19050">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568220" y="4596410"/>
            <a:ext cx="1107996" cy="369332"/>
          </a:xfrm>
          <a:prstGeom prst="rect">
            <a:avLst/>
          </a:prstGeom>
          <a:solidFill>
            <a:schemeClr val="bg1"/>
          </a:solidFill>
        </p:spPr>
        <p:txBody>
          <a:bodyPr wrap="none">
            <a:spAutoFit/>
          </a:bodyPr>
          <a:lstStyle/>
          <a:p>
            <a:r>
              <a:rPr lang="ja-JP" altLang="en-US">
                <a:latin typeface="+mn-ea"/>
              </a:rPr>
              <a:t>設立目的</a:t>
            </a:r>
            <a:endParaRPr lang="en-US" altLang="ja-JP">
              <a:latin typeface="+mn-ea"/>
            </a:endParaRPr>
          </a:p>
        </p:txBody>
      </p:sp>
      <p:sp>
        <p:nvSpPr>
          <p:cNvPr id="21" name="正方形/長方形 20"/>
          <p:cNvSpPr/>
          <p:nvPr/>
        </p:nvSpPr>
        <p:spPr>
          <a:xfrm>
            <a:off x="568220" y="5862878"/>
            <a:ext cx="1869423" cy="369332"/>
          </a:xfrm>
          <a:prstGeom prst="rect">
            <a:avLst/>
          </a:prstGeom>
          <a:solidFill>
            <a:schemeClr val="bg1"/>
          </a:solidFill>
        </p:spPr>
        <p:txBody>
          <a:bodyPr wrap="none">
            <a:spAutoFit/>
          </a:bodyPr>
          <a:lstStyle/>
          <a:p>
            <a:r>
              <a:rPr lang="ja-JP" altLang="en-US">
                <a:latin typeface="+mn-ea"/>
              </a:rPr>
              <a:t>キャッチフレーズ</a:t>
            </a:r>
            <a:endParaRPr lang="en-US" altLang="ja-JP">
              <a:latin typeface="+mn-ea"/>
            </a:endParaRPr>
          </a:p>
        </p:txBody>
      </p:sp>
    </p:spTree>
    <p:extLst>
      <p:ext uri="{BB962C8B-B14F-4D97-AF65-F5344CB8AC3E}">
        <p14:creationId xmlns:p14="http://schemas.microsoft.com/office/powerpoint/2010/main" val="375578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3771899" y="400113"/>
            <a:ext cx="5372100" cy="6362700"/>
          </a:xfrm>
          <a:prstGeom prst="rect">
            <a:avLst/>
          </a:prstGeom>
        </p:spPr>
      </p:pic>
      <p:sp>
        <p:nvSpPr>
          <p:cNvPr id="26626" name="テキスト ボックス 4"/>
          <p:cNvSpPr txBox="1">
            <a:spLocks noChangeArrowheads="1"/>
          </p:cNvSpPr>
          <p:nvPr/>
        </p:nvSpPr>
        <p:spPr bwMode="auto">
          <a:xfrm>
            <a:off x="315913" y="4567690"/>
            <a:ext cx="35830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800" dirty="0" smtClean="0">
                <a:latin typeface="+mn-ea"/>
                <a:ea typeface="+mn-ea"/>
                <a:cs typeface="HG丸ｺﾞｼｯｸM-PRO"/>
              </a:rPr>
              <a:t>地方</a:t>
            </a:r>
            <a:r>
              <a:rPr lang="ja-JP" altLang="en-US" sz="1800" dirty="0">
                <a:latin typeface="+mn-ea"/>
                <a:ea typeface="+mn-ea"/>
                <a:cs typeface="HG丸ｺﾞｼｯｸM-PRO"/>
              </a:rPr>
              <a:t>衛生研究所設置要綱</a:t>
            </a:r>
          </a:p>
          <a:p>
            <a:r>
              <a:rPr lang="ja-JP" altLang="en-US" sz="1800" dirty="0">
                <a:latin typeface="+mn-ea"/>
                <a:ea typeface="+mn-ea"/>
                <a:cs typeface="HG丸ｺﾞｼｯｸM-PRO"/>
              </a:rPr>
              <a:t> </a:t>
            </a:r>
            <a:r>
              <a:rPr lang="en-US" altLang="ja-JP" sz="1800" dirty="0">
                <a:latin typeface="+mn-ea"/>
                <a:ea typeface="+mn-ea"/>
                <a:cs typeface="HG丸ｺﾞｼｯｸM-PRO"/>
              </a:rPr>
              <a:t>(</a:t>
            </a:r>
            <a:r>
              <a:rPr lang="ja-JP" altLang="en-US" sz="1800" dirty="0">
                <a:latin typeface="+mn-ea"/>
                <a:ea typeface="+mn-ea"/>
                <a:cs typeface="HG丸ｺﾞｼｯｸM-PRO"/>
              </a:rPr>
              <a:t>昭和</a:t>
            </a:r>
            <a:r>
              <a:rPr lang="en-US" altLang="ja-JP" sz="1800" dirty="0">
                <a:latin typeface="+mn-ea"/>
                <a:ea typeface="+mn-ea"/>
                <a:cs typeface="HG丸ｺﾞｼｯｸM-PRO"/>
              </a:rPr>
              <a:t>51</a:t>
            </a:r>
            <a:r>
              <a:rPr lang="ja-JP" altLang="en-US" sz="1800" dirty="0">
                <a:latin typeface="+mn-ea"/>
                <a:ea typeface="+mn-ea"/>
                <a:cs typeface="HG丸ｺﾞｼｯｸM-PRO"/>
              </a:rPr>
              <a:t>年</a:t>
            </a:r>
            <a:r>
              <a:rPr lang="en-US" altLang="ja-JP" sz="1800" dirty="0">
                <a:latin typeface="+mn-ea"/>
                <a:ea typeface="+mn-ea"/>
                <a:cs typeface="HG丸ｺﾞｼｯｸM-PRO"/>
              </a:rPr>
              <a:t>9</a:t>
            </a:r>
            <a:r>
              <a:rPr lang="ja-JP" altLang="en-US" sz="1800" dirty="0">
                <a:latin typeface="+mn-ea"/>
                <a:ea typeface="+mn-ea"/>
                <a:cs typeface="HG丸ｺﾞｼｯｸM-PRO"/>
              </a:rPr>
              <a:t>月 厚生事務次官通知</a:t>
            </a:r>
            <a:r>
              <a:rPr lang="en-US" altLang="ja-JP" sz="1800" dirty="0" smtClean="0">
                <a:latin typeface="+mn-ea"/>
                <a:ea typeface="+mn-ea"/>
                <a:cs typeface="HG丸ｺﾞｼｯｸM-PRO"/>
              </a:rPr>
              <a:t>)</a:t>
            </a:r>
            <a:endParaRPr lang="en-US" altLang="ja-JP" sz="1800" dirty="0">
              <a:latin typeface="+mn-ea"/>
              <a:ea typeface="+mn-ea"/>
              <a:cs typeface="HG丸ｺﾞｼｯｸM-PRO"/>
            </a:endParaRPr>
          </a:p>
        </p:txBody>
      </p:sp>
      <p:sp>
        <p:nvSpPr>
          <p:cNvPr id="26628" name="テキスト ボックス 4"/>
          <p:cNvSpPr txBox="1">
            <a:spLocks noChangeArrowheads="1"/>
          </p:cNvSpPr>
          <p:nvPr/>
        </p:nvSpPr>
        <p:spPr bwMode="auto">
          <a:xfrm>
            <a:off x="315913" y="107726"/>
            <a:ext cx="49993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3200" dirty="0">
                <a:latin typeface="+mn-ea"/>
                <a:ea typeface="+mn-ea"/>
                <a:cs typeface="HG丸ｺﾞｼｯｸM-PRO"/>
              </a:rPr>
              <a:t>※</a:t>
            </a:r>
            <a:r>
              <a:rPr lang="ja-JP" altLang="en-US" sz="3200" dirty="0" smtClean="0">
                <a:latin typeface="+mn-ea"/>
                <a:ea typeface="+mn-ea"/>
                <a:cs typeface="HG丸ｺﾞｼｯｸM-PRO"/>
              </a:rPr>
              <a:t>地方衛生</a:t>
            </a:r>
            <a:r>
              <a:rPr lang="ja-JP" altLang="en-US" sz="3200" dirty="0">
                <a:latin typeface="+mn-ea"/>
                <a:ea typeface="+mn-ea"/>
                <a:cs typeface="HG丸ｺﾞｼｯｸM-PRO"/>
              </a:rPr>
              <a:t>研究所とは</a:t>
            </a:r>
          </a:p>
        </p:txBody>
      </p:sp>
      <p:sp>
        <p:nvSpPr>
          <p:cNvPr id="16" name="スライド番号プレースホルダー 3"/>
          <p:cNvSpPr>
            <a:spLocks noGrp="1"/>
          </p:cNvSpPr>
          <p:nvPr>
            <p:ph type="sldNum" sz="quarter" idx="12"/>
          </p:nvPr>
        </p:nvSpPr>
        <p:spPr>
          <a:xfrm>
            <a:off x="8084456" y="6492875"/>
            <a:ext cx="1059543" cy="365125"/>
          </a:xfrm>
        </p:spPr>
        <p:txBody>
          <a:bodyPr/>
          <a:lstStyle/>
          <a:p>
            <a:fld id="{31574B80-8BAD-423D-BC4E-1B412F5C32AE}" type="slidenum">
              <a:rPr lang="ja-JP" altLang="en-US" b="1" smtClean="0">
                <a:latin typeface="Arial" charset="0"/>
                <a:ea typeface="Arial" charset="0"/>
                <a:cs typeface="Arial" charset="0"/>
              </a:rPr>
              <a:pPr/>
              <a:t>4</a:t>
            </a:fld>
            <a:endParaRPr lang="ja-JP" altLang="en-US" b="1" dirty="0">
              <a:latin typeface="Arial" charset="0"/>
              <a:ea typeface="Arial" charset="0"/>
              <a:cs typeface="Arial" charset="0"/>
            </a:endParaRPr>
          </a:p>
        </p:txBody>
      </p:sp>
      <p:sp>
        <p:nvSpPr>
          <p:cNvPr id="6" name="テキスト ボックス 5"/>
          <p:cNvSpPr txBox="1"/>
          <p:nvPr/>
        </p:nvSpPr>
        <p:spPr>
          <a:xfrm>
            <a:off x="315913" y="850469"/>
            <a:ext cx="6217891" cy="3631763"/>
          </a:xfrm>
          <a:prstGeom prst="rect">
            <a:avLst/>
          </a:prstGeom>
          <a:noFill/>
        </p:spPr>
        <p:txBody>
          <a:bodyPr wrap="square" rtlCol="0">
            <a:spAutoFit/>
          </a:bodyPr>
          <a:lstStyle/>
          <a:p>
            <a:pPr>
              <a:spcAft>
                <a:spcPts val="600"/>
              </a:spcAft>
            </a:pPr>
            <a:r>
              <a:rPr lang="en-US" altLang="ja-JP" sz="2000" dirty="0">
                <a:latin typeface="+mn-ea"/>
                <a:cs typeface="HG丸ｺﾞｼｯｸM-PRO"/>
              </a:rPr>
              <a:t>&lt;</a:t>
            </a:r>
            <a:r>
              <a:rPr lang="ja-JP" altLang="en-US" sz="2000" dirty="0">
                <a:latin typeface="+mn-ea"/>
                <a:cs typeface="HG丸ｺﾞｼｯｸM-PRO"/>
              </a:rPr>
              <a:t>設置の目的</a:t>
            </a:r>
            <a:r>
              <a:rPr lang="en-US" altLang="ja-JP" sz="2000" dirty="0">
                <a:latin typeface="+mn-ea"/>
                <a:cs typeface="HG丸ｺﾞｼｯｸM-PRO"/>
              </a:rPr>
              <a:t>&gt;</a:t>
            </a:r>
          </a:p>
          <a:p>
            <a:pPr marL="360000">
              <a:spcAft>
                <a:spcPts val="600"/>
              </a:spcAft>
            </a:pPr>
            <a:r>
              <a:rPr lang="ja-JP" altLang="en-US" sz="2000" dirty="0">
                <a:latin typeface="+mn-ea"/>
                <a:cs typeface="HG丸ｺﾞｼｯｸM-PRO"/>
              </a:rPr>
              <a:t>地方衛生研究所は、地域保健対策を効果的に推進し、公衆衛生の向上及び増進を図るため、都道府県又は指定都市における科学的かつ技術的中核として、関係行政部局、保健所等と緊密な連携の下に、</a:t>
            </a:r>
            <a:endParaRPr lang="en-US" altLang="ja-JP" sz="2000" dirty="0">
              <a:latin typeface="+mn-ea"/>
              <a:cs typeface="HG丸ｺﾞｼｯｸM-PRO"/>
            </a:endParaRPr>
          </a:p>
          <a:p>
            <a:pPr marL="360000">
              <a:spcAft>
                <a:spcPts val="600"/>
              </a:spcAft>
            </a:pPr>
            <a:r>
              <a:rPr lang="ja-JP" altLang="en-US" sz="2000" dirty="0">
                <a:latin typeface="+mn-ea"/>
                <a:cs typeface="HG丸ｺﾞｼｯｸM-PRO"/>
              </a:rPr>
              <a:t>　・調査研究</a:t>
            </a:r>
            <a:endParaRPr lang="en-US" altLang="ja-JP" sz="2000" dirty="0">
              <a:latin typeface="+mn-ea"/>
              <a:cs typeface="HG丸ｺﾞｼｯｸM-PRO"/>
            </a:endParaRPr>
          </a:p>
          <a:p>
            <a:pPr marL="360000">
              <a:spcAft>
                <a:spcPts val="600"/>
              </a:spcAft>
            </a:pPr>
            <a:r>
              <a:rPr lang="ja-JP" altLang="en-US" sz="2000" dirty="0">
                <a:latin typeface="+mn-ea"/>
                <a:cs typeface="HG丸ｺﾞｼｯｸM-PRO"/>
              </a:rPr>
              <a:t>　・試験検査</a:t>
            </a:r>
            <a:endParaRPr lang="en-US" altLang="ja-JP" sz="2000" dirty="0">
              <a:latin typeface="+mn-ea"/>
              <a:cs typeface="HG丸ｺﾞｼｯｸM-PRO"/>
            </a:endParaRPr>
          </a:p>
          <a:p>
            <a:pPr marL="360000">
              <a:spcAft>
                <a:spcPts val="600"/>
              </a:spcAft>
            </a:pPr>
            <a:r>
              <a:rPr lang="ja-JP" altLang="en-US" sz="2000" dirty="0">
                <a:latin typeface="+mn-ea"/>
                <a:cs typeface="HG丸ｺﾞｼｯｸM-PRO"/>
              </a:rPr>
              <a:t>　・研修指導</a:t>
            </a:r>
            <a:endParaRPr lang="en-US" altLang="ja-JP" sz="2000" dirty="0">
              <a:latin typeface="+mn-ea"/>
              <a:cs typeface="HG丸ｺﾞｼｯｸM-PRO"/>
            </a:endParaRPr>
          </a:p>
          <a:p>
            <a:pPr marL="360000">
              <a:spcAft>
                <a:spcPts val="600"/>
              </a:spcAft>
            </a:pPr>
            <a:r>
              <a:rPr lang="ja-JP" altLang="en-US" sz="2000" dirty="0">
                <a:latin typeface="+mn-ea"/>
                <a:cs typeface="HG丸ｺﾞｼｯｸM-PRO"/>
              </a:rPr>
              <a:t>　・公衆衛生情報等の収集、解析、提供</a:t>
            </a:r>
            <a:endParaRPr lang="en-US" altLang="ja-JP" sz="2000" dirty="0">
              <a:latin typeface="+mn-ea"/>
              <a:cs typeface="HG丸ｺﾞｼｯｸM-PRO"/>
            </a:endParaRPr>
          </a:p>
          <a:p>
            <a:pPr marL="360000">
              <a:spcAft>
                <a:spcPts val="600"/>
              </a:spcAft>
            </a:pPr>
            <a:r>
              <a:rPr lang="ja-JP" altLang="en-US" sz="2000" dirty="0">
                <a:latin typeface="+mn-ea"/>
                <a:cs typeface="HG丸ｺﾞｼｯｸM-PRO"/>
              </a:rPr>
              <a:t>を行うことを目的とする。</a:t>
            </a:r>
            <a:endParaRPr lang="en-US" altLang="ja-JP" sz="2000" dirty="0">
              <a:latin typeface="+mn-ea"/>
              <a:cs typeface="HG丸ｺﾞｼｯｸM-PRO"/>
            </a:endParaRPr>
          </a:p>
        </p:txBody>
      </p:sp>
      <p:sp>
        <p:nvSpPr>
          <p:cNvPr id="7" name="テキスト ボックス 6"/>
          <p:cNvSpPr txBox="1"/>
          <p:nvPr/>
        </p:nvSpPr>
        <p:spPr>
          <a:xfrm>
            <a:off x="315913" y="5476916"/>
            <a:ext cx="2483372" cy="923330"/>
          </a:xfrm>
          <a:prstGeom prst="rect">
            <a:avLst/>
          </a:prstGeom>
          <a:noFill/>
        </p:spPr>
        <p:txBody>
          <a:bodyPr wrap="none" rtlCol="0">
            <a:spAutoFit/>
          </a:bodyPr>
          <a:lstStyle/>
          <a:p>
            <a:r>
              <a:rPr kumimoji="1" lang="ja-JP" altLang="en-US"/>
              <a:t>各都道府県、政令市、</a:t>
            </a:r>
            <a:endParaRPr kumimoji="1" lang="en-US" altLang="ja-JP"/>
          </a:p>
          <a:p>
            <a:r>
              <a:rPr kumimoji="1" lang="ja-JP" altLang="en-US"/>
              <a:t>一部特別区及び中核市</a:t>
            </a:r>
            <a:endParaRPr kumimoji="1" lang="en-US" altLang="ja-JP"/>
          </a:p>
          <a:p>
            <a:r>
              <a:rPr kumimoji="1" lang="ja-JP" altLang="en-US"/>
              <a:t>全国に</a:t>
            </a:r>
            <a:r>
              <a:rPr kumimoji="1" lang="en-US" altLang="ja-JP"/>
              <a:t>82</a:t>
            </a:r>
            <a:r>
              <a:rPr kumimoji="1" lang="ja-JP" altLang="en-US"/>
              <a:t>機関</a:t>
            </a:r>
          </a:p>
        </p:txBody>
      </p:sp>
      <p:sp>
        <p:nvSpPr>
          <p:cNvPr id="18" name="テキスト ボックス 17"/>
          <p:cNvSpPr txBox="1"/>
          <p:nvPr/>
        </p:nvSpPr>
        <p:spPr>
          <a:xfrm>
            <a:off x="7933411" y="5761907"/>
            <a:ext cx="1210588" cy="584775"/>
          </a:xfrm>
          <a:prstGeom prst="rect">
            <a:avLst/>
          </a:prstGeom>
          <a:noFill/>
        </p:spPr>
        <p:txBody>
          <a:bodyPr wrap="none" rtlCol="0">
            <a:spAutoFit/>
          </a:bodyPr>
          <a:lstStyle/>
          <a:p>
            <a:r>
              <a:rPr kumimoji="1" lang="ja-JP" altLang="en-US" sz="1600" dirty="0" smtClean="0">
                <a:latin typeface="+mn-ea"/>
                <a:ea typeface="+mn-ea"/>
                <a:cs typeface="HG丸ｺﾞｼｯｸM-PRO"/>
              </a:rPr>
              <a:t>都道府県別</a:t>
            </a:r>
            <a:endParaRPr kumimoji="1" lang="en-US" altLang="ja-JP" sz="1600" dirty="0" smtClean="0">
              <a:latin typeface="+mn-ea"/>
              <a:ea typeface="+mn-ea"/>
              <a:cs typeface="HG丸ｺﾞｼｯｸM-PRO"/>
            </a:endParaRPr>
          </a:p>
          <a:p>
            <a:r>
              <a:rPr kumimoji="1" lang="ja-JP" altLang="en-US" sz="1600" dirty="0" smtClean="0">
                <a:latin typeface="+mn-ea"/>
                <a:ea typeface="+mn-ea"/>
                <a:cs typeface="HG丸ｺﾞｼｯｸM-PRO"/>
              </a:rPr>
              <a:t>機関数</a:t>
            </a:r>
            <a:endParaRPr kumimoji="1" lang="ja-JP" altLang="en-US" sz="1600" dirty="0">
              <a:latin typeface="+mn-ea"/>
              <a:ea typeface="+mn-ea"/>
              <a:cs typeface="HG丸ｺﾞｼｯｸM-PRO"/>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角丸四角形 59"/>
          <p:cNvSpPr/>
          <p:nvPr/>
        </p:nvSpPr>
        <p:spPr>
          <a:xfrm>
            <a:off x="598516" y="3955551"/>
            <a:ext cx="1383194" cy="369332"/>
          </a:xfrm>
          <a:prstGeom prst="roundRect">
            <a:avLst/>
          </a:prstGeom>
          <a:noFill/>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テキスト ボックス 4"/>
          <p:cNvSpPr txBox="1">
            <a:spLocks noChangeArrowheads="1"/>
          </p:cNvSpPr>
          <p:nvPr/>
        </p:nvSpPr>
        <p:spPr bwMode="auto">
          <a:xfrm>
            <a:off x="463233" y="200178"/>
            <a:ext cx="37818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3200" dirty="0">
                <a:latin typeface="+mn-ea"/>
                <a:ea typeface="+mn-ea"/>
                <a:cs typeface="HG丸ｺﾞｼｯｸM-PRO"/>
              </a:rPr>
              <a:t>※</a:t>
            </a:r>
            <a:r>
              <a:rPr lang="ja-JP" altLang="en-US" sz="3200" dirty="0" smtClean="0">
                <a:latin typeface="+mn-ea"/>
                <a:ea typeface="+mn-ea"/>
                <a:cs typeface="HG丸ｺﾞｼｯｸM-PRO"/>
              </a:rPr>
              <a:t>保健所等との連携</a:t>
            </a:r>
            <a:endParaRPr lang="ja-JP" altLang="en-US" sz="3200" dirty="0">
              <a:latin typeface="+mn-ea"/>
              <a:ea typeface="+mn-ea"/>
              <a:cs typeface="HG丸ｺﾞｼｯｸM-PRO"/>
            </a:endParaRPr>
          </a:p>
        </p:txBody>
      </p:sp>
      <p:sp>
        <p:nvSpPr>
          <p:cNvPr id="27" name="スライド番号プレースホルダー 3"/>
          <p:cNvSpPr>
            <a:spLocks noGrp="1"/>
          </p:cNvSpPr>
          <p:nvPr>
            <p:ph type="sldNum" sz="quarter" idx="12"/>
          </p:nvPr>
        </p:nvSpPr>
        <p:spPr>
          <a:xfrm>
            <a:off x="8084456" y="6492875"/>
            <a:ext cx="1059543" cy="365125"/>
          </a:xfrm>
        </p:spPr>
        <p:txBody>
          <a:bodyPr/>
          <a:lstStyle/>
          <a:p>
            <a:fld id="{31574B80-8BAD-423D-BC4E-1B412F5C32AE}" type="slidenum">
              <a:rPr lang="ja-JP" altLang="en-US" b="1" smtClean="0">
                <a:latin typeface="Arial" charset="0"/>
                <a:ea typeface="Arial" charset="0"/>
                <a:cs typeface="Arial" charset="0"/>
              </a:rPr>
              <a:pPr/>
              <a:t>5</a:t>
            </a:fld>
            <a:endParaRPr lang="ja-JP" altLang="en-US" b="1" dirty="0">
              <a:latin typeface="Arial" charset="0"/>
              <a:ea typeface="Arial" charset="0"/>
              <a:cs typeface="Arial" charset="0"/>
            </a:endParaRPr>
          </a:p>
        </p:txBody>
      </p:sp>
      <p:sp>
        <p:nvSpPr>
          <p:cNvPr id="2048" name="テキスト ボックス 2047"/>
          <p:cNvSpPr txBox="1"/>
          <p:nvPr/>
        </p:nvSpPr>
        <p:spPr>
          <a:xfrm>
            <a:off x="4765877" y="5786971"/>
            <a:ext cx="4378122" cy="923330"/>
          </a:xfrm>
          <a:prstGeom prst="rect">
            <a:avLst/>
          </a:prstGeom>
          <a:noFill/>
        </p:spPr>
        <p:txBody>
          <a:bodyPr wrap="none" rtlCol="0">
            <a:spAutoFit/>
          </a:bodyPr>
          <a:lstStyle/>
          <a:p>
            <a:r>
              <a:rPr kumimoji="1" lang="ja-JP" altLang="en-US" dirty="0" smtClean="0">
                <a:latin typeface="+mn-ea"/>
                <a:ea typeface="+mn-ea"/>
              </a:rPr>
              <a:t>地方衛生研究所</a:t>
            </a:r>
            <a:endParaRPr kumimoji="1" lang="en-US" altLang="ja-JP" dirty="0" smtClean="0">
              <a:latin typeface="+mn-ea"/>
              <a:ea typeface="+mn-ea"/>
            </a:endParaRPr>
          </a:p>
          <a:p>
            <a:r>
              <a:rPr kumimoji="1" lang="ja-JP" altLang="en-US" dirty="0" smtClean="0">
                <a:latin typeface="+mn-ea"/>
                <a:ea typeface="+mn-ea"/>
              </a:rPr>
              <a:t>保健所（大阪市、堺市、東大阪市、</a:t>
            </a:r>
            <a:r>
              <a:rPr lang="ja-JP" altLang="en-US" dirty="0">
                <a:latin typeface="+mn-ea"/>
                <a:ea typeface="+mn-ea"/>
              </a:rPr>
              <a:t>高槻市、</a:t>
            </a:r>
            <a:endParaRPr kumimoji="1" lang="en-US" altLang="ja-JP" dirty="0" smtClean="0">
              <a:latin typeface="+mn-ea"/>
              <a:ea typeface="+mn-ea"/>
            </a:endParaRPr>
          </a:p>
          <a:p>
            <a:r>
              <a:rPr lang="ja-JP" altLang="en-US" dirty="0">
                <a:latin typeface="+mn-ea"/>
                <a:ea typeface="+mn-ea"/>
              </a:rPr>
              <a:t>　　　　　　豊中市、枚方市、</a:t>
            </a:r>
            <a:r>
              <a:rPr kumimoji="1" lang="ja-JP" altLang="en-US" dirty="0" smtClean="0">
                <a:latin typeface="+mn-ea"/>
                <a:ea typeface="+mn-ea"/>
              </a:rPr>
              <a:t>府内</a:t>
            </a:r>
            <a:r>
              <a:rPr kumimoji="1" lang="en-US" altLang="ja-JP" dirty="0" smtClean="0">
                <a:latin typeface="+mn-ea"/>
                <a:ea typeface="+mn-ea"/>
              </a:rPr>
              <a:t>12</a:t>
            </a:r>
            <a:r>
              <a:rPr kumimoji="1" lang="ja-JP" altLang="en-US" dirty="0" smtClean="0">
                <a:latin typeface="+mn-ea"/>
                <a:ea typeface="+mn-ea"/>
              </a:rPr>
              <a:t>箇所）</a:t>
            </a:r>
            <a:endParaRPr kumimoji="1" lang="ja-JP" altLang="en-US" dirty="0">
              <a:latin typeface="+mn-ea"/>
              <a:ea typeface="+mn-ea"/>
            </a:endParaRPr>
          </a:p>
        </p:txBody>
      </p:sp>
      <p:pic>
        <p:nvPicPr>
          <p:cNvPr id="10" name="図 9"/>
          <p:cNvPicPr>
            <a:picLocks noChangeAspect="1"/>
          </p:cNvPicPr>
          <p:nvPr/>
        </p:nvPicPr>
        <p:blipFill>
          <a:blip r:embed="rId2"/>
          <a:stretch>
            <a:fillRect/>
          </a:stretch>
        </p:blipFill>
        <p:spPr>
          <a:xfrm>
            <a:off x="5013983" y="-1"/>
            <a:ext cx="4018123" cy="5786971"/>
          </a:xfrm>
          <a:prstGeom prst="rect">
            <a:avLst/>
          </a:prstGeom>
        </p:spPr>
      </p:pic>
      <p:pic>
        <p:nvPicPr>
          <p:cNvPr id="11" name="図 10"/>
          <p:cNvPicPr>
            <a:picLocks noChangeAspect="1"/>
          </p:cNvPicPr>
          <p:nvPr/>
        </p:nvPicPr>
        <p:blipFill>
          <a:blip r:embed="rId3"/>
          <a:stretch>
            <a:fillRect/>
          </a:stretch>
        </p:blipFill>
        <p:spPr>
          <a:xfrm>
            <a:off x="4594955" y="6189975"/>
            <a:ext cx="171868" cy="171868"/>
          </a:xfrm>
          <a:prstGeom prst="rect">
            <a:avLst/>
          </a:prstGeom>
        </p:spPr>
      </p:pic>
      <p:pic>
        <p:nvPicPr>
          <p:cNvPr id="12" name="図 11"/>
          <p:cNvPicPr>
            <a:picLocks noChangeAspect="1"/>
          </p:cNvPicPr>
          <p:nvPr/>
        </p:nvPicPr>
        <p:blipFill>
          <a:blip r:embed="rId4"/>
          <a:stretch>
            <a:fillRect/>
          </a:stretch>
        </p:blipFill>
        <p:spPr>
          <a:xfrm>
            <a:off x="4594739" y="5915142"/>
            <a:ext cx="171138" cy="171138"/>
          </a:xfrm>
          <a:prstGeom prst="rect">
            <a:avLst/>
          </a:prstGeom>
        </p:spPr>
      </p:pic>
      <p:sp>
        <p:nvSpPr>
          <p:cNvPr id="13" name="テキスト ボックス 12"/>
          <p:cNvSpPr txBox="1"/>
          <p:nvPr/>
        </p:nvSpPr>
        <p:spPr>
          <a:xfrm>
            <a:off x="1840392" y="4734059"/>
            <a:ext cx="1107996" cy="461665"/>
          </a:xfrm>
          <a:prstGeom prst="rect">
            <a:avLst/>
          </a:prstGeom>
          <a:solidFill>
            <a:schemeClr val="accent1">
              <a:lumMod val="75000"/>
            </a:schemeClr>
          </a:solidFill>
          <a:ln w="12700">
            <a:solidFill>
              <a:schemeClr val="tx1"/>
            </a:solidFill>
          </a:ln>
        </p:spPr>
        <p:txBody>
          <a:bodyPr wrap="none" rtlCol="0">
            <a:spAutoFit/>
          </a:bodyPr>
          <a:lstStyle/>
          <a:p>
            <a:r>
              <a:rPr kumimoji="1" lang="ja-JP" altLang="en-US" sz="2400">
                <a:solidFill>
                  <a:schemeClr val="bg1"/>
                </a:solidFill>
              </a:rPr>
              <a:t>地衛研</a:t>
            </a:r>
          </a:p>
        </p:txBody>
      </p:sp>
      <p:sp>
        <p:nvSpPr>
          <p:cNvPr id="14" name="テキスト ボックス 13"/>
          <p:cNvSpPr txBox="1"/>
          <p:nvPr/>
        </p:nvSpPr>
        <p:spPr>
          <a:xfrm>
            <a:off x="1840392" y="3110754"/>
            <a:ext cx="1107996" cy="461665"/>
          </a:xfrm>
          <a:prstGeom prst="rect">
            <a:avLst/>
          </a:prstGeom>
          <a:solidFill>
            <a:schemeClr val="accent1">
              <a:lumMod val="75000"/>
            </a:schemeClr>
          </a:solidFill>
          <a:ln w="12700">
            <a:solidFill>
              <a:schemeClr val="tx1"/>
            </a:solidFill>
          </a:ln>
        </p:spPr>
        <p:txBody>
          <a:bodyPr wrap="none" rtlCol="0">
            <a:spAutoFit/>
          </a:bodyPr>
          <a:lstStyle/>
          <a:p>
            <a:r>
              <a:rPr kumimoji="1" lang="ja-JP" altLang="en-US" sz="2400">
                <a:solidFill>
                  <a:schemeClr val="bg1"/>
                </a:solidFill>
              </a:rPr>
              <a:t>保健所</a:t>
            </a:r>
          </a:p>
        </p:txBody>
      </p:sp>
      <p:sp>
        <p:nvSpPr>
          <p:cNvPr id="16" name="テキスト ボックス 15"/>
          <p:cNvSpPr txBox="1"/>
          <p:nvPr/>
        </p:nvSpPr>
        <p:spPr>
          <a:xfrm>
            <a:off x="1335035" y="1199580"/>
            <a:ext cx="2185214" cy="461665"/>
          </a:xfrm>
          <a:prstGeom prst="rect">
            <a:avLst/>
          </a:prstGeom>
          <a:solidFill>
            <a:schemeClr val="accent1">
              <a:lumMod val="75000"/>
            </a:schemeClr>
          </a:solidFill>
          <a:ln w="12700">
            <a:solidFill>
              <a:schemeClr val="tx1"/>
            </a:solidFill>
          </a:ln>
        </p:spPr>
        <p:txBody>
          <a:bodyPr wrap="none" rtlCol="0">
            <a:spAutoFit/>
          </a:bodyPr>
          <a:lstStyle/>
          <a:p>
            <a:r>
              <a:rPr lang="ja-JP" altLang="en-US" sz="2400">
                <a:solidFill>
                  <a:schemeClr val="bg1"/>
                </a:solidFill>
              </a:rPr>
              <a:t>病院・</a:t>
            </a:r>
            <a:r>
              <a:rPr kumimoji="1" lang="ja-JP" altLang="en-US" sz="2400">
                <a:solidFill>
                  <a:schemeClr val="bg1"/>
                </a:solidFill>
              </a:rPr>
              <a:t>飲食店等</a:t>
            </a:r>
          </a:p>
        </p:txBody>
      </p:sp>
      <p:cxnSp>
        <p:nvCxnSpPr>
          <p:cNvPr id="19" name="直線矢印コネクタ 18"/>
          <p:cNvCxnSpPr/>
          <p:nvPr/>
        </p:nvCxnSpPr>
        <p:spPr>
          <a:xfrm flipH="1" flipV="1">
            <a:off x="2525018" y="2093100"/>
            <a:ext cx="1315" cy="85620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0" name="テキスト ボックス 19"/>
          <p:cNvSpPr txBox="1"/>
          <p:nvPr/>
        </p:nvSpPr>
        <p:spPr>
          <a:xfrm>
            <a:off x="661449" y="2348273"/>
            <a:ext cx="1223412" cy="369332"/>
          </a:xfrm>
          <a:prstGeom prst="rect">
            <a:avLst/>
          </a:prstGeom>
          <a:noFill/>
          <a:ln w="12700">
            <a:noFill/>
          </a:ln>
        </p:spPr>
        <p:txBody>
          <a:bodyPr wrap="none" rtlCol="0">
            <a:spAutoFit/>
          </a:bodyPr>
          <a:lstStyle/>
          <a:p>
            <a:r>
              <a:rPr kumimoji="1" lang="ja-JP" altLang="en-US"/>
              <a:t>検体</a:t>
            </a:r>
            <a:r>
              <a:rPr lang="ja-JP" altLang="en-US"/>
              <a:t>・情報</a:t>
            </a:r>
            <a:endParaRPr kumimoji="1" lang="ja-JP" altLang="en-US"/>
          </a:p>
        </p:txBody>
      </p:sp>
      <p:sp>
        <p:nvSpPr>
          <p:cNvPr id="49" name="テキスト ボックス 48"/>
          <p:cNvSpPr txBox="1"/>
          <p:nvPr/>
        </p:nvSpPr>
        <p:spPr>
          <a:xfrm>
            <a:off x="719157" y="3958696"/>
            <a:ext cx="1107996" cy="369332"/>
          </a:xfrm>
          <a:prstGeom prst="rect">
            <a:avLst/>
          </a:prstGeom>
          <a:noFill/>
          <a:ln w="12700">
            <a:noFill/>
          </a:ln>
        </p:spPr>
        <p:txBody>
          <a:bodyPr wrap="none" rtlCol="0">
            <a:spAutoFit/>
          </a:bodyPr>
          <a:lstStyle/>
          <a:p>
            <a:r>
              <a:rPr kumimoji="1" lang="ja-JP" altLang="en-US"/>
              <a:t>検査依頼</a:t>
            </a:r>
          </a:p>
        </p:txBody>
      </p:sp>
      <p:sp>
        <p:nvSpPr>
          <p:cNvPr id="51" name="テキスト ボックス 50"/>
          <p:cNvSpPr txBox="1"/>
          <p:nvPr/>
        </p:nvSpPr>
        <p:spPr>
          <a:xfrm>
            <a:off x="2930668" y="3955551"/>
            <a:ext cx="2146742" cy="369332"/>
          </a:xfrm>
          <a:prstGeom prst="rect">
            <a:avLst/>
          </a:prstGeom>
          <a:noFill/>
          <a:ln w="12700">
            <a:noFill/>
          </a:ln>
        </p:spPr>
        <p:txBody>
          <a:bodyPr wrap="none" rtlCol="0">
            <a:spAutoFit/>
          </a:bodyPr>
          <a:lstStyle/>
          <a:p>
            <a:r>
              <a:rPr kumimoji="1" lang="ja-JP" altLang="en-US"/>
              <a:t>結果通知・情報提供</a:t>
            </a:r>
          </a:p>
        </p:txBody>
      </p:sp>
      <p:cxnSp>
        <p:nvCxnSpPr>
          <p:cNvPr id="52" name="直線矢印コネクタ 51"/>
          <p:cNvCxnSpPr/>
          <p:nvPr/>
        </p:nvCxnSpPr>
        <p:spPr>
          <a:xfrm>
            <a:off x="2322008" y="2111936"/>
            <a:ext cx="175" cy="84568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3" name="テキスト ボックス 52"/>
          <p:cNvSpPr txBox="1"/>
          <p:nvPr/>
        </p:nvSpPr>
        <p:spPr>
          <a:xfrm>
            <a:off x="2965049" y="2342799"/>
            <a:ext cx="1223412" cy="369332"/>
          </a:xfrm>
          <a:prstGeom prst="rect">
            <a:avLst/>
          </a:prstGeom>
          <a:noFill/>
          <a:ln w="12700">
            <a:noFill/>
          </a:ln>
        </p:spPr>
        <p:txBody>
          <a:bodyPr wrap="none" rtlCol="0">
            <a:spAutoFit/>
          </a:bodyPr>
          <a:lstStyle/>
          <a:p>
            <a:r>
              <a:rPr lang="ja-JP" altLang="en-US"/>
              <a:t>指導・処分</a:t>
            </a:r>
            <a:endParaRPr kumimoji="1" lang="ja-JP" altLang="en-US"/>
          </a:p>
        </p:txBody>
      </p:sp>
      <p:sp>
        <p:nvSpPr>
          <p:cNvPr id="63" name="角丸四角形 62"/>
          <p:cNvSpPr/>
          <p:nvPr/>
        </p:nvSpPr>
        <p:spPr>
          <a:xfrm>
            <a:off x="2890796" y="3958696"/>
            <a:ext cx="2171653" cy="369332"/>
          </a:xfrm>
          <a:prstGeom prst="roundRect">
            <a:avLst/>
          </a:prstGeom>
          <a:noFill/>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4" name="角丸四角形 63"/>
          <p:cNvSpPr/>
          <p:nvPr/>
        </p:nvSpPr>
        <p:spPr>
          <a:xfrm>
            <a:off x="565983" y="2342799"/>
            <a:ext cx="1383194" cy="369332"/>
          </a:xfrm>
          <a:prstGeom prst="roundRect">
            <a:avLst/>
          </a:prstGeom>
          <a:noFill/>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5" name="角丸四角形 64"/>
          <p:cNvSpPr/>
          <p:nvPr/>
        </p:nvSpPr>
        <p:spPr>
          <a:xfrm>
            <a:off x="2885158" y="2336538"/>
            <a:ext cx="1383194" cy="369332"/>
          </a:xfrm>
          <a:prstGeom prst="roundRect">
            <a:avLst/>
          </a:prstGeom>
          <a:noFill/>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6" name="テキスト ボックス 65"/>
          <p:cNvSpPr txBox="1"/>
          <p:nvPr/>
        </p:nvSpPr>
        <p:spPr>
          <a:xfrm>
            <a:off x="1110846" y="1712235"/>
            <a:ext cx="3986989" cy="369332"/>
          </a:xfrm>
          <a:prstGeom prst="rect">
            <a:avLst/>
          </a:prstGeom>
          <a:noFill/>
          <a:ln w="12700">
            <a:noFill/>
          </a:ln>
        </p:spPr>
        <p:txBody>
          <a:bodyPr wrap="none" rtlCol="0">
            <a:spAutoFit/>
          </a:bodyPr>
          <a:lstStyle/>
          <a:p>
            <a:r>
              <a:rPr kumimoji="1" lang="ja-JP" altLang="en-US"/>
              <a:t>感染症・食中毒に係る検査、収去検査</a:t>
            </a:r>
          </a:p>
        </p:txBody>
      </p:sp>
      <p:cxnSp>
        <p:nvCxnSpPr>
          <p:cNvPr id="24" name="直線矢印コネクタ 23"/>
          <p:cNvCxnSpPr/>
          <p:nvPr/>
        </p:nvCxnSpPr>
        <p:spPr>
          <a:xfrm flipH="1" flipV="1">
            <a:off x="2523539" y="3725551"/>
            <a:ext cx="1315" cy="85620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5" name="直線矢印コネクタ 24"/>
          <p:cNvCxnSpPr/>
          <p:nvPr/>
        </p:nvCxnSpPr>
        <p:spPr>
          <a:xfrm>
            <a:off x="2320529" y="3744387"/>
            <a:ext cx="175" cy="84568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 name="テキスト ボックス 1"/>
          <p:cNvSpPr txBox="1"/>
          <p:nvPr/>
        </p:nvSpPr>
        <p:spPr>
          <a:xfrm>
            <a:off x="3468414" y="3085814"/>
            <a:ext cx="2239716" cy="461665"/>
          </a:xfrm>
          <a:prstGeom prst="rect">
            <a:avLst/>
          </a:prstGeom>
          <a:noFill/>
        </p:spPr>
        <p:txBody>
          <a:bodyPr wrap="none" rtlCol="0">
            <a:spAutoFit/>
          </a:bodyPr>
          <a:lstStyle/>
          <a:p>
            <a:r>
              <a:rPr lang="en-US" altLang="ja-JP" sz="2400">
                <a:latin typeface="+mn-ea"/>
                <a:ea typeface="+mn-ea"/>
              </a:rPr>
              <a:t>[</a:t>
            </a:r>
            <a:r>
              <a:rPr lang="ja-JP" altLang="en-US" sz="2400">
                <a:latin typeface="+mn-ea"/>
                <a:ea typeface="+mn-ea"/>
              </a:rPr>
              <a:t>関係行政部局</a:t>
            </a:r>
            <a:r>
              <a:rPr lang="en-US" altLang="ja-JP" sz="2400">
                <a:latin typeface="+mn-ea"/>
                <a:ea typeface="+mn-ea"/>
              </a:rPr>
              <a:t>]</a:t>
            </a:r>
            <a:endParaRPr kumimoji="1" lang="ja-JP" altLang="en-US" sz="2400">
              <a:latin typeface="+mn-ea"/>
              <a:ea typeface="+mn-ea"/>
            </a:endParaRPr>
          </a:p>
        </p:txBody>
      </p:sp>
      <p:cxnSp>
        <p:nvCxnSpPr>
          <p:cNvPr id="28" name="直線矢印コネクタ 27"/>
          <p:cNvCxnSpPr/>
          <p:nvPr/>
        </p:nvCxnSpPr>
        <p:spPr>
          <a:xfrm flipV="1">
            <a:off x="3068849" y="3241427"/>
            <a:ext cx="383859"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9" name="直線矢印コネクタ 28"/>
          <p:cNvCxnSpPr/>
          <p:nvPr/>
        </p:nvCxnSpPr>
        <p:spPr>
          <a:xfrm flipH="1" flipV="1">
            <a:off x="3068849" y="3439942"/>
            <a:ext cx="383859"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492875"/>
            <a:ext cx="2133600" cy="365125"/>
          </a:xfrm>
        </p:spPr>
        <p:txBody>
          <a:bodyPr/>
          <a:lstStyle/>
          <a:p>
            <a:fld id="{D2D8002D-B5B0-4BAC-B1F6-782DDCCE6D9C}" type="slidenum">
              <a:rPr kumimoji="1" lang="ja-JP" altLang="en-US" b="1" smtClean="0">
                <a:latin typeface="Arial" charset="0"/>
                <a:ea typeface="Arial" charset="0"/>
                <a:cs typeface="Arial" charset="0"/>
              </a:rPr>
              <a:pPr/>
              <a:t>6</a:t>
            </a:fld>
            <a:endParaRPr kumimoji="1" lang="ja-JP" altLang="en-US" b="1">
              <a:latin typeface="Arial" charset="0"/>
              <a:ea typeface="Arial" charset="0"/>
              <a:cs typeface="Arial" charset="0"/>
            </a:endParaRPr>
          </a:p>
        </p:txBody>
      </p:sp>
      <p:graphicFrame>
        <p:nvGraphicFramePr>
          <p:cNvPr id="16" name="表 15"/>
          <p:cNvGraphicFramePr>
            <a:graphicFrameLocks noGrp="1"/>
          </p:cNvGraphicFramePr>
          <p:nvPr>
            <p:extLst>
              <p:ext uri="{D42A27DB-BD31-4B8C-83A1-F6EECF244321}">
                <p14:modId xmlns:p14="http://schemas.microsoft.com/office/powerpoint/2010/main" val="1335610656"/>
              </p:ext>
            </p:extLst>
          </p:nvPr>
        </p:nvGraphicFramePr>
        <p:xfrm>
          <a:off x="534641" y="1536333"/>
          <a:ext cx="8311639" cy="2462074"/>
        </p:xfrm>
        <a:graphic>
          <a:graphicData uri="http://schemas.openxmlformats.org/drawingml/2006/table">
            <a:tbl>
              <a:tblPr firstRow="1" bandRow="1">
                <a:tableStyleId>{616DA210-FB5B-4158-B5E0-FEB733F419BA}</a:tableStyleId>
              </a:tblPr>
              <a:tblGrid>
                <a:gridCol w="1470429"/>
                <a:gridCol w="3161841"/>
                <a:gridCol w="3679369"/>
              </a:tblGrid>
              <a:tr h="317108">
                <a:tc>
                  <a:txBody>
                    <a:bodyPr/>
                    <a:lstStyle/>
                    <a:p>
                      <a:pPr algn="ctr"/>
                      <a:endParaRPr kumimoji="1" lang="ja-JP" altLang="en-US" sz="1400" dirty="0">
                        <a:latin typeface="+mn-ea"/>
                        <a:ea typeface="+mn-ea"/>
                        <a:cs typeface="メイリオ" panose="020B0604030504040204" pitchFamily="50" charset="-128"/>
                      </a:endParaRPr>
                    </a:p>
                  </a:txBody>
                  <a:tcPr marL="78191" marR="78191" marT="39095" marB="39095" anchor="ctr"/>
                </a:tc>
                <a:tc>
                  <a:txBody>
                    <a:bodyPr/>
                    <a:lstStyle/>
                    <a:p>
                      <a:pPr algn="ctr"/>
                      <a:r>
                        <a:rPr kumimoji="1" lang="ja-JP" altLang="en-US"/>
                        <a:t>森ノ宮センター</a:t>
                      </a:r>
                    </a:p>
                  </a:txBody>
                  <a:tcPr/>
                </a:tc>
                <a:tc>
                  <a:txBody>
                    <a:bodyPr/>
                    <a:lstStyle/>
                    <a:p>
                      <a:pPr algn="ctr"/>
                      <a:r>
                        <a:rPr kumimoji="1" lang="ja-JP" altLang="en-US"/>
                        <a:t>天王寺センター</a:t>
                      </a:r>
                    </a:p>
                  </a:txBody>
                  <a:tcPr/>
                </a:tc>
              </a:tr>
              <a:tr h="317108">
                <a:tc>
                  <a:txBody>
                    <a:bodyPr/>
                    <a:lstStyle/>
                    <a:p>
                      <a:pPr algn="ctr"/>
                      <a:r>
                        <a:rPr kumimoji="1" lang="ja-JP" altLang="en-US" sz="1400" dirty="0" smtClean="0">
                          <a:latin typeface="+mn-ea"/>
                          <a:ea typeface="+mn-ea"/>
                        </a:rPr>
                        <a:t>前身</a:t>
                      </a:r>
                      <a:endParaRPr kumimoji="1" lang="ja-JP" altLang="en-US" sz="1400" dirty="0">
                        <a:latin typeface="+mn-ea"/>
                        <a:ea typeface="+mn-ea"/>
                        <a:cs typeface="メイリオ" panose="020B0604030504040204" pitchFamily="50" charset="-128"/>
                      </a:endParaRPr>
                    </a:p>
                  </a:txBody>
                  <a:tcPr marL="78191" marR="78191" marT="39095" marB="39095" anchor="ctr"/>
                </a:tc>
                <a:tc>
                  <a:txBody>
                    <a:bodyPr/>
                    <a:lstStyle/>
                    <a:p>
                      <a:pPr algn="ctr"/>
                      <a:r>
                        <a:rPr kumimoji="1" lang="ja-JP" altLang="en-US" sz="1400" dirty="0" smtClean="0">
                          <a:latin typeface="+mn-ea"/>
                          <a:ea typeface="+mn-ea"/>
                        </a:rPr>
                        <a:t>大阪府立公衆衛生研究所</a:t>
                      </a:r>
                      <a:endParaRPr kumimoji="1" lang="ja-JP" altLang="en-US" sz="1400" dirty="0">
                        <a:latin typeface="+mn-ea"/>
                        <a:ea typeface="+mn-ea"/>
                        <a:cs typeface="メイリオ" panose="020B0604030504040204" pitchFamily="50" charset="-128"/>
                      </a:endParaRPr>
                    </a:p>
                  </a:txBody>
                  <a:tcPr marL="78191" marR="78191" marT="39095" marB="39095" anchor="ctr"/>
                </a:tc>
                <a:tc>
                  <a:txBody>
                    <a:bodyPr/>
                    <a:lstStyle/>
                    <a:p>
                      <a:pPr algn="ctr"/>
                      <a:r>
                        <a:rPr kumimoji="1" lang="ja-JP" altLang="en-US" sz="1400" dirty="0" smtClean="0">
                          <a:latin typeface="+mn-ea"/>
                          <a:ea typeface="+mn-ea"/>
                        </a:rPr>
                        <a:t>大阪市立環境科学研究所</a:t>
                      </a:r>
                      <a:endParaRPr kumimoji="1" lang="ja-JP" altLang="en-US" sz="1400" dirty="0">
                        <a:latin typeface="+mn-ea"/>
                        <a:ea typeface="+mn-ea"/>
                        <a:cs typeface="メイリオ" panose="020B0604030504040204" pitchFamily="50" charset="-128"/>
                      </a:endParaRPr>
                    </a:p>
                  </a:txBody>
                  <a:tcPr marL="78191" marR="78191" marT="39095" marB="39095" anchor="ctr"/>
                </a:tc>
              </a:tr>
              <a:tr h="317108">
                <a:tc>
                  <a:txBody>
                    <a:bodyPr/>
                    <a:lstStyle/>
                    <a:p>
                      <a:pPr algn="ctr"/>
                      <a:r>
                        <a:rPr kumimoji="1" lang="ja-JP" altLang="en-US" sz="1400" dirty="0">
                          <a:latin typeface="+mn-ea"/>
                          <a:ea typeface="+mn-ea"/>
                          <a:cs typeface="メイリオ" panose="020B0604030504040204" pitchFamily="50" charset="-128"/>
                        </a:rPr>
                        <a:t>所在地</a:t>
                      </a:r>
                    </a:p>
                  </a:txBody>
                  <a:tcPr marL="78191" marR="78191" marT="39095" marB="3909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n-ea"/>
                          <a:ea typeface="+mn-ea"/>
                        </a:rPr>
                        <a:t>大阪市東成区中道</a:t>
                      </a:r>
                      <a:r>
                        <a:rPr kumimoji="1" lang="en-US" altLang="ja-JP" sz="1400" dirty="0" smtClean="0">
                          <a:latin typeface="+mn-ea"/>
                          <a:ea typeface="+mn-ea"/>
                        </a:rPr>
                        <a:t>1</a:t>
                      </a:r>
                      <a:r>
                        <a:rPr kumimoji="1" lang="ja-JP" altLang="en-US" sz="1400" dirty="0" smtClean="0">
                          <a:latin typeface="+mn-ea"/>
                          <a:ea typeface="+mn-ea"/>
                        </a:rPr>
                        <a:t>－</a:t>
                      </a:r>
                      <a:r>
                        <a:rPr kumimoji="1" lang="en-US" altLang="ja-JP" sz="1400" dirty="0" smtClean="0">
                          <a:latin typeface="+mn-ea"/>
                          <a:ea typeface="+mn-ea"/>
                        </a:rPr>
                        <a:t>3</a:t>
                      </a:r>
                      <a:r>
                        <a:rPr kumimoji="1" lang="ja-JP" altLang="en-US" sz="1400" dirty="0" smtClean="0">
                          <a:latin typeface="+mn-ea"/>
                          <a:ea typeface="+mn-ea"/>
                        </a:rPr>
                        <a:t>－</a:t>
                      </a:r>
                      <a:r>
                        <a:rPr kumimoji="1" lang="en-US" altLang="ja-JP" sz="1400" dirty="0" smtClean="0">
                          <a:latin typeface="+mn-ea"/>
                          <a:ea typeface="+mn-ea"/>
                        </a:rPr>
                        <a:t>69</a:t>
                      </a:r>
                      <a:endParaRPr kumimoji="1" lang="ja-JP" altLang="en-US" sz="1400" dirty="0">
                        <a:latin typeface="+mn-ea"/>
                        <a:ea typeface="+mn-ea"/>
                        <a:cs typeface="メイリオ" panose="020B0604030504040204" pitchFamily="50" charset="-128"/>
                      </a:endParaRPr>
                    </a:p>
                  </a:txBody>
                  <a:tcPr marL="78191" marR="78191" marT="39095" marB="3909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n-ea"/>
                          <a:ea typeface="+mn-ea"/>
                        </a:rPr>
                        <a:t>大阪市天王寺区東上町</a:t>
                      </a:r>
                      <a:r>
                        <a:rPr kumimoji="1" lang="en-US" altLang="ja-JP" sz="1400" dirty="0" smtClean="0">
                          <a:latin typeface="+mn-ea"/>
                          <a:ea typeface="+mn-ea"/>
                        </a:rPr>
                        <a:t>8</a:t>
                      </a:r>
                      <a:r>
                        <a:rPr kumimoji="1" lang="ja-JP" altLang="en-US" sz="1400" dirty="0" smtClean="0">
                          <a:latin typeface="+mn-ea"/>
                          <a:ea typeface="+mn-ea"/>
                        </a:rPr>
                        <a:t>－</a:t>
                      </a:r>
                      <a:r>
                        <a:rPr kumimoji="1" lang="en-US" altLang="ja-JP" sz="1400" dirty="0" smtClean="0">
                          <a:latin typeface="+mn-ea"/>
                          <a:ea typeface="+mn-ea"/>
                        </a:rPr>
                        <a:t>34</a:t>
                      </a:r>
                      <a:endParaRPr kumimoji="1" lang="ja-JP" altLang="en-US" sz="1400" dirty="0">
                        <a:latin typeface="+mn-ea"/>
                        <a:ea typeface="+mn-ea"/>
                        <a:cs typeface="メイリオ" panose="020B0604030504040204" pitchFamily="50" charset="-128"/>
                      </a:endParaRPr>
                    </a:p>
                  </a:txBody>
                  <a:tcPr marL="78191" marR="78191" marT="39095" marB="39095" anchor="ctr"/>
                </a:tc>
              </a:tr>
              <a:tr h="317108">
                <a:tc>
                  <a:txBody>
                    <a:bodyPr/>
                    <a:lstStyle/>
                    <a:p>
                      <a:pPr algn="ctr"/>
                      <a:r>
                        <a:rPr kumimoji="1" lang="ja-JP" altLang="en-US" sz="1400" dirty="0">
                          <a:latin typeface="+mn-ea"/>
                          <a:ea typeface="+mn-ea"/>
                          <a:cs typeface="メイリオ" panose="020B0604030504040204" pitchFamily="50" charset="-128"/>
                        </a:rPr>
                        <a:t>最寄駅</a:t>
                      </a:r>
                    </a:p>
                  </a:txBody>
                  <a:tcPr marL="78191" marR="78191" marT="39095" marB="39095" anchor="ctr"/>
                </a:tc>
                <a:tc>
                  <a:txBody>
                    <a:bodyPr/>
                    <a:lstStyle/>
                    <a:p>
                      <a:pPr algn="ctr"/>
                      <a:r>
                        <a:rPr kumimoji="1" lang="ja-JP" altLang="en-US" sz="1400" dirty="0">
                          <a:latin typeface="+mn-ea"/>
                          <a:ea typeface="+mn-ea"/>
                          <a:cs typeface="メイリオ" panose="020B0604030504040204" pitchFamily="50" charset="-128"/>
                        </a:rPr>
                        <a:t>森ノ宮（</a:t>
                      </a:r>
                      <a:r>
                        <a:rPr kumimoji="1" lang="en-US" altLang="ja-JP" sz="1400" dirty="0">
                          <a:latin typeface="+mn-ea"/>
                          <a:ea typeface="+mn-ea"/>
                          <a:cs typeface="メイリオ" panose="020B0604030504040204" pitchFamily="50" charset="-128"/>
                        </a:rPr>
                        <a:t>JR</a:t>
                      </a:r>
                      <a:r>
                        <a:rPr kumimoji="1" lang="ja-JP" altLang="en-US" sz="1400" dirty="0">
                          <a:latin typeface="+mn-ea"/>
                          <a:ea typeface="+mn-ea"/>
                          <a:cs typeface="メイリオ" panose="020B0604030504040204" pitchFamily="50" charset="-128"/>
                        </a:rPr>
                        <a:t>、地下鉄）</a:t>
                      </a:r>
                    </a:p>
                  </a:txBody>
                  <a:tcPr marL="78191" marR="78191" marT="39095" marB="39095" anchor="ctr"/>
                </a:tc>
                <a:tc>
                  <a:txBody>
                    <a:bodyPr/>
                    <a:lstStyle/>
                    <a:p>
                      <a:pPr algn="ctr"/>
                      <a:r>
                        <a:rPr kumimoji="1" lang="ja-JP" altLang="en-US" sz="1400" dirty="0">
                          <a:latin typeface="+mn-ea"/>
                          <a:ea typeface="+mn-ea"/>
                          <a:cs typeface="メイリオ" panose="020B0604030504040204" pitchFamily="50" charset="-128"/>
                        </a:rPr>
                        <a:t>鶴橋（</a:t>
                      </a:r>
                      <a:r>
                        <a:rPr kumimoji="1" lang="en-US" altLang="ja-JP" sz="1400" dirty="0">
                          <a:latin typeface="+mn-ea"/>
                          <a:ea typeface="+mn-ea"/>
                          <a:cs typeface="メイリオ" panose="020B0604030504040204" pitchFamily="50" charset="-128"/>
                        </a:rPr>
                        <a:t>JR</a:t>
                      </a:r>
                      <a:r>
                        <a:rPr kumimoji="1" lang="ja-JP" altLang="en-US" sz="1400" dirty="0">
                          <a:latin typeface="+mn-ea"/>
                          <a:ea typeface="+mn-ea"/>
                          <a:cs typeface="メイリオ" panose="020B0604030504040204" pitchFamily="50" charset="-128"/>
                        </a:rPr>
                        <a:t>、地下鉄、近鉄）</a:t>
                      </a:r>
                      <a:endParaRPr kumimoji="1" lang="en-US" altLang="ja-JP" sz="1400" dirty="0">
                        <a:latin typeface="+mn-ea"/>
                        <a:ea typeface="+mn-ea"/>
                        <a:cs typeface="メイリオ" panose="020B0604030504040204" pitchFamily="50" charset="-128"/>
                      </a:endParaRPr>
                    </a:p>
                  </a:txBody>
                  <a:tcPr marL="78191" marR="78191" marT="39095" marB="39095" anchor="ctr"/>
                </a:tc>
              </a:tr>
              <a:tr h="990419">
                <a:tc>
                  <a:txBody>
                    <a:bodyPr/>
                    <a:lstStyle/>
                    <a:p>
                      <a:pPr algn="ctr"/>
                      <a:r>
                        <a:rPr kumimoji="1" lang="ja-JP" altLang="en-US" sz="1400" dirty="0" smtClean="0">
                          <a:latin typeface="+mn-ea"/>
                          <a:ea typeface="+mn-ea"/>
                        </a:rPr>
                        <a:t>施設概要</a:t>
                      </a:r>
                      <a:endParaRPr kumimoji="1" lang="en-US" altLang="ja-JP" sz="1400" dirty="0" smtClean="0">
                        <a:latin typeface="+mn-ea"/>
                        <a:ea typeface="+mn-ea"/>
                        <a:cs typeface="メイリオ" panose="020B0604030504040204" pitchFamily="50" charset="-128"/>
                      </a:endParaRPr>
                    </a:p>
                  </a:txBody>
                  <a:tcPr marL="78191" marR="78191" marT="39095" marB="39095" anchor="ctr"/>
                </a:tc>
                <a:tc>
                  <a:txBody>
                    <a:bodyPr/>
                    <a:lstStyle/>
                    <a:p>
                      <a:pPr algn="l"/>
                      <a:r>
                        <a:rPr kumimoji="1" lang="en-US" altLang="ja-JP" sz="1400" dirty="0" smtClean="0">
                          <a:latin typeface="+mn-ea"/>
                          <a:ea typeface="+mn-ea"/>
                        </a:rPr>
                        <a:t>1959</a:t>
                      </a:r>
                      <a:r>
                        <a:rPr kumimoji="1" lang="ja-JP" altLang="en-US" sz="1400" dirty="0" smtClean="0">
                          <a:latin typeface="+mn-ea"/>
                          <a:ea typeface="+mn-ea"/>
                        </a:rPr>
                        <a:t>年（</a:t>
                      </a:r>
                      <a:r>
                        <a:rPr kumimoji="1" lang="en-US" altLang="ja-JP" sz="1400" dirty="0" smtClean="0">
                          <a:latin typeface="+mn-ea"/>
                          <a:ea typeface="+mn-ea"/>
                        </a:rPr>
                        <a:t>S34</a:t>
                      </a:r>
                      <a:r>
                        <a:rPr kumimoji="1" lang="ja-JP" altLang="en-US" sz="1400" dirty="0" smtClean="0">
                          <a:latin typeface="+mn-ea"/>
                          <a:ea typeface="+mn-ea"/>
                        </a:rPr>
                        <a:t>）竣工</a:t>
                      </a:r>
                      <a:r>
                        <a:rPr kumimoji="1" lang="en-US" altLang="ja-JP" sz="1400" dirty="0" smtClean="0">
                          <a:latin typeface="+mn-ea"/>
                          <a:ea typeface="+mn-ea"/>
                        </a:rPr>
                        <a:t>【</a:t>
                      </a:r>
                      <a:r>
                        <a:rPr kumimoji="1" lang="ja-JP" altLang="en-US" sz="1400" dirty="0" smtClean="0">
                          <a:latin typeface="+mn-ea"/>
                          <a:ea typeface="+mn-ea"/>
                        </a:rPr>
                        <a:t>築</a:t>
                      </a:r>
                      <a:r>
                        <a:rPr kumimoji="1" lang="en-US" altLang="ja-JP" sz="1400" dirty="0" smtClean="0">
                          <a:latin typeface="+mn-ea"/>
                          <a:ea typeface="+mn-ea"/>
                        </a:rPr>
                        <a:t>58</a:t>
                      </a:r>
                      <a:r>
                        <a:rPr kumimoji="1" lang="ja-JP" altLang="en-US" sz="1400" dirty="0" smtClean="0">
                          <a:latin typeface="+mn-ea"/>
                          <a:ea typeface="+mn-ea"/>
                        </a:rPr>
                        <a:t>年</a:t>
                      </a:r>
                      <a:r>
                        <a:rPr kumimoji="1" lang="en-US" altLang="ja-JP" sz="1400" dirty="0" smtClean="0">
                          <a:latin typeface="+mn-ea"/>
                          <a:ea typeface="+mn-ea"/>
                        </a:rPr>
                        <a:t>】</a:t>
                      </a:r>
                    </a:p>
                    <a:p>
                      <a:pPr algn="l"/>
                      <a:r>
                        <a:rPr kumimoji="1" lang="ja-JP" altLang="en-US" sz="1400" dirty="0" smtClean="0">
                          <a:latin typeface="+mn-ea"/>
                          <a:ea typeface="+mn-ea"/>
                        </a:rPr>
                        <a:t>本館</a:t>
                      </a:r>
                      <a:r>
                        <a:rPr kumimoji="1" lang="en-US" altLang="ja-JP" sz="1400" dirty="0" smtClean="0">
                          <a:latin typeface="+mn-ea"/>
                          <a:ea typeface="+mn-ea"/>
                        </a:rPr>
                        <a:t>4</a:t>
                      </a:r>
                      <a:r>
                        <a:rPr kumimoji="1" lang="ja-JP" altLang="en-US" sz="1400" dirty="0" smtClean="0">
                          <a:latin typeface="+mn-ea"/>
                          <a:ea typeface="+mn-ea"/>
                        </a:rPr>
                        <a:t>階　別館</a:t>
                      </a:r>
                      <a:r>
                        <a:rPr kumimoji="1" lang="en-US" altLang="ja-JP" sz="1400" dirty="0" smtClean="0">
                          <a:latin typeface="+mn-ea"/>
                          <a:ea typeface="+mn-ea"/>
                        </a:rPr>
                        <a:t>6</a:t>
                      </a:r>
                      <a:r>
                        <a:rPr kumimoji="1" lang="ja-JP" altLang="en-US" sz="1400" dirty="0" smtClean="0">
                          <a:latin typeface="+mn-ea"/>
                          <a:ea typeface="+mn-ea"/>
                        </a:rPr>
                        <a:t>階</a:t>
                      </a:r>
                      <a:endParaRPr kumimoji="1" lang="en-US" altLang="ja-JP" sz="1400" dirty="0" smtClean="0">
                        <a:latin typeface="+mn-ea"/>
                        <a:ea typeface="+mn-ea"/>
                      </a:endParaRPr>
                    </a:p>
                    <a:p>
                      <a:pPr algn="l"/>
                      <a:r>
                        <a:rPr kumimoji="1" lang="ja-JP" altLang="en-US" sz="1400" dirty="0" smtClean="0">
                          <a:latin typeface="+mn-ea"/>
                          <a:ea typeface="+mn-ea"/>
                        </a:rPr>
                        <a:t>　敷地面積：</a:t>
                      </a:r>
                      <a:r>
                        <a:rPr kumimoji="1" lang="en-US" altLang="ja-JP" sz="1400" dirty="0" smtClean="0">
                          <a:latin typeface="+mn-ea"/>
                          <a:ea typeface="+mn-ea"/>
                        </a:rPr>
                        <a:t>5,791</a:t>
                      </a:r>
                      <a:r>
                        <a:rPr kumimoji="1" lang="ja-JP" altLang="en-US" sz="1400" dirty="0" smtClean="0">
                          <a:latin typeface="+mn-ea"/>
                          <a:ea typeface="+mn-ea"/>
                        </a:rPr>
                        <a:t>㎡</a:t>
                      </a:r>
                      <a:endParaRPr kumimoji="1" lang="en-US" altLang="ja-JP" sz="1400" dirty="0" smtClean="0">
                        <a:latin typeface="+mn-ea"/>
                        <a:ea typeface="+mn-ea"/>
                      </a:endParaRPr>
                    </a:p>
                    <a:p>
                      <a:pPr algn="l"/>
                      <a:r>
                        <a:rPr kumimoji="1" lang="ja-JP" altLang="en-US" sz="1400" dirty="0" smtClean="0">
                          <a:latin typeface="+mn-ea"/>
                          <a:ea typeface="+mn-ea"/>
                        </a:rPr>
                        <a:t>　延床面積：</a:t>
                      </a:r>
                      <a:r>
                        <a:rPr kumimoji="1" lang="en-US" altLang="ja-JP" sz="1400" smtClean="0">
                          <a:latin typeface="+mn-ea"/>
                          <a:ea typeface="+mn-ea"/>
                        </a:rPr>
                        <a:t>11,571</a:t>
                      </a:r>
                      <a:r>
                        <a:rPr kumimoji="1" lang="ja-JP" altLang="en-US" sz="1400" smtClean="0">
                          <a:latin typeface="+mn-ea"/>
                          <a:ea typeface="+mn-ea"/>
                        </a:rPr>
                        <a:t>㎡</a:t>
                      </a:r>
                      <a:endParaRPr kumimoji="1" lang="en-US" altLang="ja-JP" sz="1400" dirty="0" smtClean="0">
                        <a:latin typeface="+mn-ea"/>
                        <a:ea typeface="+mn-ea"/>
                      </a:endParaRPr>
                    </a:p>
                  </a:txBody>
                  <a:tcPr marL="78191" marR="78191" marT="39095" marB="39095" anchor="ctr"/>
                </a:tc>
                <a:tc>
                  <a:txBody>
                    <a:bodyPr/>
                    <a:lstStyle/>
                    <a:p>
                      <a:pPr algn="l"/>
                      <a:r>
                        <a:rPr kumimoji="1" lang="en-US" altLang="ja-JP" sz="1400" dirty="0" smtClean="0">
                          <a:latin typeface="+mn-ea"/>
                          <a:ea typeface="+mn-ea"/>
                        </a:rPr>
                        <a:t>1974</a:t>
                      </a:r>
                      <a:r>
                        <a:rPr kumimoji="1" lang="ja-JP" altLang="en-US" sz="1400" dirty="0" smtClean="0">
                          <a:latin typeface="+mn-ea"/>
                          <a:ea typeface="+mn-ea"/>
                        </a:rPr>
                        <a:t>年（</a:t>
                      </a:r>
                      <a:r>
                        <a:rPr kumimoji="1" lang="en-US" altLang="ja-JP" sz="1400" dirty="0" smtClean="0">
                          <a:latin typeface="+mn-ea"/>
                          <a:ea typeface="+mn-ea"/>
                        </a:rPr>
                        <a:t>S49</a:t>
                      </a:r>
                      <a:r>
                        <a:rPr kumimoji="1" lang="ja-JP" altLang="en-US" sz="1400" dirty="0" smtClean="0">
                          <a:latin typeface="+mn-ea"/>
                          <a:ea typeface="+mn-ea"/>
                        </a:rPr>
                        <a:t>）竣工</a:t>
                      </a:r>
                      <a:r>
                        <a:rPr kumimoji="1" lang="en-US" altLang="ja-JP" sz="1400" dirty="0" smtClean="0">
                          <a:latin typeface="+mn-ea"/>
                          <a:ea typeface="+mn-ea"/>
                        </a:rPr>
                        <a:t>【</a:t>
                      </a:r>
                      <a:r>
                        <a:rPr kumimoji="1" lang="ja-JP" altLang="en-US" sz="1400" dirty="0" smtClean="0">
                          <a:latin typeface="+mn-ea"/>
                          <a:ea typeface="+mn-ea"/>
                        </a:rPr>
                        <a:t>築</a:t>
                      </a:r>
                      <a:r>
                        <a:rPr kumimoji="1" lang="en-US" altLang="ja-JP" sz="1400" dirty="0" smtClean="0">
                          <a:latin typeface="+mn-ea"/>
                          <a:ea typeface="+mn-ea"/>
                        </a:rPr>
                        <a:t>43</a:t>
                      </a:r>
                      <a:r>
                        <a:rPr kumimoji="1" lang="ja-JP" altLang="en-US" sz="1400" dirty="0" smtClean="0">
                          <a:latin typeface="+mn-ea"/>
                          <a:ea typeface="+mn-ea"/>
                        </a:rPr>
                        <a:t>年</a:t>
                      </a:r>
                      <a:r>
                        <a:rPr kumimoji="1" lang="en-US" altLang="ja-JP" sz="1400" dirty="0" smtClean="0">
                          <a:latin typeface="+mn-ea"/>
                          <a:ea typeface="+mn-ea"/>
                        </a:rPr>
                        <a:t>】</a:t>
                      </a:r>
                    </a:p>
                    <a:p>
                      <a:pPr algn="l"/>
                      <a:r>
                        <a:rPr kumimoji="1" lang="ja-JP" altLang="en-US" sz="1400" dirty="0" smtClean="0">
                          <a:latin typeface="+mn-ea"/>
                          <a:ea typeface="+mn-ea"/>
                        </a:rPr>
                        <a:t>本館地下</a:t>
                      </a:r>
                      <a:r>
                        <a:rPr kumimoji="1" lang="en-US" altLang="ja-JP" sz="1400" dirty="0" smtClean="0">
                          <a:latin typeface="+mn-ea"/>
                          <a:ea typeface="+mn-ea"/>
                        </a:rPr>
                        <a:t>1</a:t>
                      </a:r>
                      <a:r>
                        <a:rPr kumimoji="1" lang="ja-JP" altLang="en-US" sz="1400" dirty="0" smtClean="0">
                          <a:latin typeface="+mn-ea"/>
                          <a:ea typeface="+mn-ea"/>
                        </a:rPr>
                        <a:t>階　地上</a:t>
                      </a:r>
                      <a:r>
                        <a:rPr kumimoji="1" lang="en-US" altLang="ja-JP" sz="1400" dirty="0" smtClean="0">
                          <a:latin typeface="+mn-ea"/>
                          <a:ea typeface="+mn-ea"/>
                        </a:rPr>
                        <a:t>9</a:t>
                      </a:r>
                      <a:r>
                        <a:rPr kumimoji="1" lang="ja-JP" altLang="en-US" sz="1400" dirty="0" smtClean="0">
                          <a:latin typeface="+mn-ea"/>
                          <a:ea typeface="+mn-ea"/>
                        </a:rPr>
                        <a:t>階　別館地上</a:t>
                      </a:r>
                      <a:r>
                        <a:rPr kumimoji="1" lang="en-US" altLang="ja-JP" sz="1400" dirty="0" smtClean="0">
                          <a:latin typeface="+mn-ea"/>
                          <a:ea typeface="+mn-ea"/>
                        </a:rPr>
                        <a:t>3</a:t>
                      </a:r>
                      <a:r>
                        <a:rPr kumimoji="1" lang="ja-JP" altLang="en-US" sz="1400" dirty="0" smtClean="0">
                          <a:latin typeface="+mn-ea"/>
                          <a:ea typeface="+mn-ea"/>
                        </a:rPr>
                        <a:t>階　他</a:t>
                      </a:r>
                      <a:endParaRPr kumimoji="1" lang="en-US" altLang="ja-JP" sz="1400" dirty="0" smtClean="0">
                        <a:latin typeface="+mn-ea"/>
                        <a:ea typeface="+mn-ea"/>
                      </a:endParaRPr>
                    </a:p>
                    <a:p>
                      <a:pPr algn="l"/>
                      <a:r>
                        <a:rPr kumimoji="1" lang="ja-JP" altLang="en-US" sz="1400" dirty="0" smtClean="0">
                          <a:latin typeface="+mn-ea"/>
                          <a:ea typeface="+mn-ea"/>
                        </a:rPr>
                        <a:t>　敷地面積：</a:t>
                      </a:r>
                      <a:r>
                        <a:rPr kumimoji="1" lang="en-US" altLang="ja-JP" sz="1400" dirty="0" smtClean="0">
                          <a:latin typeface="+mn-ea"/>
                          <a:ea typeface="+mn-ea"/>
                        </a:rPr>
                        <a:t>5,477</a:t>
                      </a:r>
                      <a:r>
                        <a:rPr kumimoji="1" lang="ja-JP" altLang="en-US" sz="1400" dirty="0" smtClean="0">
                          <a:latin typeface="+mn-ea"/>
                          <a:ea typeface="+mn-ea"/>
                        </a:rPr>
                        <a:t>㎡</a:t>
                      </a:r>
                      <a:endParaRPr kumimoji="1" lang="en-US" altLang="ja-JP" sz="1400" dirty="0" smtClean="0">
                        <a:latin typeface="+mn-ea"/>
                        <a:ea typeface="+mn-ea"/>
                      </a:endParaRPr>
                    </a:p>
                    <a:p>
                      <a:pPr algn="l"/>
                      <a:r>
                        <a:rPr kumimoji="1" lang="ja-JP" altLang="en-US" sz="1400" dirty="0" smtClean="0">
                          <a:latin typeface="+mn-ea"/>
                          <a:ea typeface="+mn-ea"/>
                        </a:rPr>
                        <a:t>　延床面積：</a:t>
                      </a:r>
                      <a:r>
                        <a:rPr kumimoji="1" lang="en-US" altLang="ja-JP" sz="1400" dirty="0" smtClean="0">
                          <a:latin typeface="+mn-ea"/>
                          <a:ea typeface="+mn-ea"/>
                        </a:rPr>
                        <a:t>9,615</a:t>
                      </a:r>
                      <a:r>
                        <a:rPr kumimoji="1" lang="ja-JP" altLang="en-US" sz="1400" dirty="0" smtClean="0">
                          <a:latin typeface="+mn-ea"/>
                          <a:ea typeface="+mn-ea"/>
                        </a:rPr>
                        <a:t>㎡</a:t>
                      </a:r>
                      <a:endParaRPr kumimoji="1" lang="en-US" altLang="ja-JP" sz="1400" dirty="0" smtClean="0">
                        <a:latin typeface="+mn-ea"/>
                        <a:ea typeface="+mn-ea"/>
                      </a:endParaRPr>
                    </a:p>
                    <a:p>
                      <a:pPr algn="l"/>
                      <a:r>
                        <a:rPr kumimoji="1" lang="ja-JP" altLang="en-US" sz="1400" dirty="0" smtClean="0">
                          <a:latin typeface="+mn-ea"/>
                          <a:ea typeface="+mn-ea"/>
                        </a:rPr>
                        <a:t>（大阪市立環境科学研究センターを含む）</a:t>
                      </a:r>
                      <a:endParaRPr kumimoji="1" lang="en-US" altLang="ja-JP" sz="1400" dirty="0" smtClean="0">
                        <a:latin typeface="+mn-ea"/>
                        <a:ea typeface="+mn-ea"/>
                      </a:endParaRPr>
                    </a:p>
                  </a:txBody>
                  <a:tcPr marL="78191" marR="78191" marT="39095" marB="39095" anchor="ctr"/>
                </a:tc>
              </a:tr>
            </a:tbl>
          </a:graphicData>
        </a:graphic>
      </p:graphicFrame>
      <p:sp>
        <p:nvSpPr>
          <p:cNvPr id="21" name="タイトル 1"/>
          <p:cNvSpPr txBox="1">
            <a:spLocks/>
          </p:cNvSpPr>
          <p:nvPr/>
        </p:nvSpPr>
        <p:spPr bwMode="auto">
          <a:xfrm>
            <a:off x="379389" y="803581"/>
            <a:ext cx="2037671" cy="51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3200" dirty="0" smtClean="0">
                <a:latin typeface="+mn-ea"/>
                <a:ea typeface="+mn-ea"/>
                <a:cs typeface="HG丸ｺﾞｼｯｸM-PRO"/>
              </a:rPr>
              <a:t>施設概要</a:t>
            </a:r>
          </a:p>
        </p:txBody>
      </p:sp>
      <p:grpSp>
        <p:nvGrpSpPr>
          <p:cNvPr id="33" name="図形グループ 32"/>
          <p:cNvGrpSpPr/>
          <p:nvPr/>
        </p:nvGrpSpPr>
        <p:grpSpPr>
          <a:xfrm>
            <a:off x="929197" y="4213014"/>
            <a:ext cx="7758865" cy="2302285"/>
            <a:chOff x="929197" y="4213014"/>
            <a:chExt cx="7758865" cy="2302285"/>
          </a:xfrm>
        </p:grpSpPr>
        <p:pic>
          <p:nvPicPr>
            <p:cNvPr id="23" name="Picture 5" descr="アクセスマップ"/>
            <p:cNvPicPr>
              <a:picLocks noChangeAspect="1" noChangeArrowheads="1"/>
            </p:cNvPicPr>
            <p:nvPr/>
          </p:nvPicPr>
          <p:blipFill>
            <a:blip r:embed="rId2">
              <a:extLst>
                <a:ext uri="{28A0092B-C50C-407E-A947-70E740481C1C}">
                  <a14:useLocalDpi xmlns:a14="http://schemas.microsoft.com/office/drawing/2010/main" val="0"/>
                </a:ext>
              </a:extLst>
            </a:blip>
            <a:srcRect t="9656" r="18137" b="29066"/>
            <a:stretch>
              <a:fillRect/>
            </a:stretch>
          </p:blipFill>
          <p:spPr bwMode="auto">
            <a:xfrm>
              <a:off x="929197" y="4213014"/>
              <a:ext cx="3007701" cy="181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7" descr="研究所アクセス地図"/>
            <p:cNvPicPr>
              <a:picLocks noChangeAspect="1" noChangeArrowheads="1"/>
            </p:cNvPicPr>
            <p:nvPr/>
          </p:nvPicPr>
          <p:blipFill>
            <a:blip r:embed="rId3" cstate="print"/>
            <a:srcRect/>
            <a:stretch>
              <a:fillRect/>
            </a:stretch>
          </p:blipFill>
          <p:spPr>
            <a:xfrm>
              <a:off x="5628709" y="4214098"/>
              <a:ext cx="3059353" cy="1813141"/>
            </a:xfrm>
            <a:prstGeom prst="rect">
              <a:avLst/>
            </a:prstGeom>
            <a:noFill/>
          </p:spPr>
        </p:pic>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6049" y="4213014"/>
              <a:ext cx="2102363" cy="1672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5741640" y="5358984"/>
              <a:ext cx="1691811" cy="262327"/>
            </a:xfrm>
            <a:prstGeom prst="rect">
              <a:avLst/>
            </a:prstGeom>
            <a:solidFill>
              <a:schemeClr val="accent6"/>
            </a:solidFill>
          </p:spPr>
          <p:txBody>
            <a:bodyPr wrap="square" rtlCol="0">
              <a:spAutoFit/>
            </a:bodyPr>
            <a:lstStyle/>
            <a:p>
              <a:endParaRPr kumimoji="1" lang="ja-JP" altLang="en-US"/>
            </a:p>
          </p:txBody>
        </p:sp>
        <p:sp>
          <p:nvSpPr>
            <p:cNvPr id="8" name="テキスト ボックス 7"/>
            <p:cNvSpPr txBox="1"/>
            <p:nvPr/>
          </p:nvSpPr>
          <p:spPr>
            <a:xfrm>
              <a:off x="5971842" y="5358984"/>
              <a:ext cx="1186543" cy="276999"/>
            </a:xfrm>
            <a:prstGeom prst="rect">
              <a:avLst/>
            </a:prstGeom>
            <a:noFill/>
          </p:spPr>
          <p:txBody>
            <a:bodyPr wrap="none" rtlCol="0">
              <a:spAutoFit/>
            </a:bodyPr>
            <a:lstStyle/>
            <a:p>
              <a:r>
                <a:rPr kumimoji="1" lang="ja-JP" altLang="en-US" sz="1200"/>
                <a:t>天王寺センター</a:t>
              </a:r>
            </a:p>
          </p:txBody>
        </p:sp>
        <p:sp>
          <p:nvSpPr>
            <p:cNvPr id="26" name="テキスト ボックス 25"/>
            <p:cNvSpPr txBox="1"/>
            <p:nvPr/>
          </p:nvSpPr>
          <p:spPr>
            <a:xfrm>
              <a:off x="2568472" y="5235156"/>
              <a:ext cx="1691811" cy="262327"/>
            </a:xfrm>
            <a:prstGeom prst="rect">
              <a:avLst/>
            </a:prstGeom>
            <a:solidFill>
              <a:schemeClr val="accent6"/>
            </a:solidFill>
            <a:effectLst/>
          </p:spPr>
          <p:txBody>
            <a:bodyPr wrap="square" rtlCol="0">
              <a:spAutoFit/>
            </a:bodyPr>
            <a:lstStyle/>
            <a:p>
              <a:endParaRPr kumimoji="1" lang="ja-JP" altLang="en-US"/>
            </a:p>
          </p:txBody>
        </p:sp>
        <p:sp>
          <p:nvSpPr>
            <p:cNvPr id="30" name="テキスト ボックス 29"/>
            <p:cNvSpPr txBox="1"/>
            <p:nvPr/>
          </p:nvSpPr>
          <p:spPr>
            <a:xfrm>
              <a:off x="2871375" y="5235156"/>
              <a:ext cx="1141659" cy="276999"/>
            </a:xfrm>
            <a:prstGeom prst="rect">
              <a:avLst/>
            </a:prstGeom>
            <a:noFill/>
          </p:spPr>
          <p:txBody>
            <a:bodyPr wrap="none" rtlCol="0">
              <a:spAutoFit/>
            </a:bodyPr>
            <a:lstStyle/>
            <a:p>
              <a:r>
                <a:rPr lang="ja-JP" altLang="en-US" sz="1200"/>
                <a:t>森ノ宮</a:t>
              </a:r>
              <a:r>
                <a:rPr kumimoji="1" lang="ja-JP" altLang="en-US" sz="1200"/>
                <a:t>センター</a:t>
              </a:r>
            </a:p>
          </p:txBody>
        </p:sp>
        <p:sp>
          <p:nvSpPr>
            <p:cNvPr id="10" name="テキスト ボックス 9"/>
            <p:cNvSpPr txBox="1"/>
            <p:nvPr/>
          </p:nvSpPr>
          <p:spPr>
            <a:xfrm>
              <a:off x="2600793" y="5512155"/>
              <a:ext cx="741871" cy="1003144"/>
            </a:xfrm>
            <a:prstGeom prst="rect">
              <a:avLst/>
            </a:prstGeom>
            <a:solidFill>
              <a:schemeClr val="bg1"/>
            </a:solidFill>
          </p:spPr>
          <p:txBody>
            <a:bodyPr wrap="square" rtlCol="0">
              <a:spAutoFit/>
            </a:bodyPr>
            <a:lstStyle/>
            <a:p>
              <a:endParaRPr kumimoji="1" lang="ja-JP" altLang="en-US"/>
            </a:p>
          </p:txBody>
        </p:sp>
        <p:sp>
          <p:nvSpPr>
            <p:cNvPr id="17" name="正方形/長方形 16"/>
            <p:cNvSpPr/>
            <p:nvPr/>
          </p:nvSpPr>
          <p:spPr>
            <a:xfrm>
              <a:off x="2660754" y="5621311"/>
              <a:ext cx="322289" cy="264057"/>
            </a:xfrm>
            <a:prstGeom prst="rect">
              <a:avLst/>
            </a:prstGeom>
            <a:solidFill>
              <a:schemeClr val="bg1"/>
            </a:solidFill>
            <a:ln w="12700">
              <a:solidFill>
                <a:schemeClr val="tx1"/>
              </a:solidFill>
            </a:ln>
            <a:effectLst>
              <a:outerShdw blurRad="50800" dist="50800"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三角形 24"/>
            <p:cNvSpPr/>
            <p:nvPr/>
          </p:nvSpPr>
          <p:spPr>
            <a:xfrm flipV="1">
              <a:off x="2761937" y="5436433"/>
              <a:ext cx="119921" cy="262328"/>
            </a:xfrm>
            <a:prstGeom prst="triangle">
              <a:avLst/>
            </a:prstGeom>
            <a:solidFill>
              <a:schemeClr val="accent6"/>
            </a:solidFill>
            <a:ln>
              <a:noFill/>
            </a:ln>
            <a:effectLst>
              <a:outerShdw blurRad="50800" dist="50800"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8" name="正方形/長方形 17"/>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9"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smtClean="0">
                <a:solidFill>
                  <a:schemeClr val="bg1"/>
                </a:solidFill>
                <a:latin typeface="+mn-ea"/>
                <a:ea typeface="+mn-ea"/>
                <a:cs typeface="HG丸ｺﾞｼｯｸM-PRO"/>
              </a:rPr>
              <a:t>1.</a:t>
            </a:r>
            <a:r>
              <a:rPr lang="ja-JP" altLang="en-US" sz="2800" dirty="0" smtClean="0">
                <a:solidFill>
                  <a:schemeClr val="bg1"/>
                </a:solidFill>
                <a:latin typeface="+mn-ea"/>
                <a:ea typeface="+mn-ea"/>
                <a:cs typeface="HG丸ｺﾞｼｯｸM-PRO"/>
              </a:rPr>
              <a:t>　法人概要</a:t>
            </a:r>
            <a:endParaRPr lang="ja-JP" altLang="en-US" sz="2800" dirty="0">
              <a:solidFill>
                <a:schemeClr val="bg1"/>
              </a:solidFill>
              <a:latin typeface="+mn-ea"/>
              <a:ea typeface="+mn-ea"/>
              <a:cs typeface="HG丸ｺﾞｼｯｸM-PRO"/>
            </a:endParaRPr>
          </a:p>
        </p:txBody>
      </p:sp>
    </p:spTree>
    <p:extLst>
      <p:ext uri="{BB962C8B-B14F-4D97-AF65-F5344CB8AC3E}">
        <p14:creationId xmlns:p14="http://schemas.microsoft.com/office/powerpoint/2010/main" val="357083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テキスト ボックス 17"/>
          <p:cNvSpPr txBox="1">
            <a:spLocks noChangeArrowheads="1"/>
          </p:cNvSpPr>
          <p:nvPr/>
        </p:nvSpPr>
        <p:spPr bwMode="auto">
          <a:xfrm>
            <a:off x="358707" y="825017"/>
            <a:ext cx="33847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smtClean="0">
                <a:solidFill>
                  <a:srgbClr val="000000"/>
                </a:solidFill>
                <a:latin typeface="+mn-ea"/>
                <a:ea typeface="+mn-ea"/>
                <a:cs typeface="HG丸ｺﾞｼｯｸM-PRO"/>
              </a:rPr>
              <a:t>役員及び組織体制</a:t>
            </a:r>
            <a:endParaRPr lang="ja-JP" altLang="en-US" sz="2800" dirty="0">
              <a:solidFill>
                <a:srgbClr val="000000"/>
              </a:solidFill>
              <a:latin typeface="+mn-ea"/>
              <a:ea typeface="+mn-ea"/>
              <a:cs typeface="HG丸ｺﾞｼｯｸM-PRO"/>
            </a:endParaRPr>
          </a:p>
        </p:txBody>
      </p:sp>
      <p:sp>
        <p:nvSpPr>
          <p:cNvPr id="15" name="スライド番号プレースホルダー 14"/>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7</a:t>
            </a:fld>
            <a:endParaRPr lang="ja-JP" altLang="en-US" sz="1200" b="1" dirty="0">
              <a:latin typeface="Arial" charset="0"/>
              <a:ea typeface="Arial" charset="0"/>
              <a:cs typeface="Arial" charset="0"/>
            </a:endParaRPr>
          </a:p>
        </p:txBody>
      </p:sp>
      <p:sp>
        <p:nvSpPr>
          <p:cNvPr id="114" name="テキスト ボックス 113"/>
          <p:cNvSpPr txBox="1"/>
          <p:nvPr/>
        </p:nvSpPr>
        <p:spPr>
          <a:xfrm>
            <a:off x="476788" y="1492125"/>
            <a:ext cx="3207838" cy="4524315"/>
          </a:xfrm>
          <a:prstGeom prst="rect">
            <a:avLst/>
          </a:prstGeom>
          <a:noFill/>
          <a:ln>
            <a:solidFill>
              <a:schemeClr val="tx1"/>
            </a:solidFill>
          </a:ln>
        </p:spPr>
        <p:txBody>
          <a:bodyPr wrap="square" rtlCol="0">
            <a:spAutoFit/>
          </a:bodyPr>
          <a:lstStyle/>
          <a:p>
            <a:r>
              <a:rPr lang="ja-JP" altLang="en-US">
                <a:latin typeface="+mn-ea"/>
                <a:ea typeface="+mn-ea"/>
                <a:cs typeface="HGMaruGothicMPRO" charset="-128"/>
              </a:rPr>
              <a:t>役員</a:t>
            </a:r>
            <a:endParaRPr lang="en-US" altLang="ja-JP">
              <a:latin typeface="+mn-ea"/>
              <a:ea typeface="+mn-ea"/>
              <a:cs typeface="HGMaruGothicMPRO" charset="-128"/>
            </a:endParaRPr>
          </a:p>
          <a:p>
            <a:endParaRPr lang="en-US" altLang="ja-JP">
              <a:latin typeface="+mn-ea"/>
              <a:ea typeface="+mn-ea"/>
              <a:cs typeface="HGMaruGothicMPRO" charset="-128"/>
            </a:endParaRPr>
          </a:p>
          <a:p>
            <a:r>
              <a:rPr lang="ja-JP" altLang="en-US">
                <a:latin typeface="+mn-ea"/>
                <a:ea typeface="+mn-ea"/>
                <a:cs typeface="HGMaruGothicMPRO" charset="-128"/>
              </a:rPr>
              <a:t>理事長</a:t>
            </a:r>
            <a:r>
              <a:rPr lang="en-US" altLang="ja-JP">
                <a:latin typeface="+mn-ea"/>
                <a:ea typeface="+mn-ea"/>
                <a:cs typeface="HGMaruGothicMPRO" charset="-128"/>
              </a:rPr>
              <a:t>		</a:t>
            </a:r>
            <a:r>
              <a:rPr lang="ja-JP" altLang="en-US">
                <a:latin typeface="+mn-ea"/>
                <a:ea typeface="+mn-ea"/>
                <a:cs typeface="HGMaruGothicMPRO" charset="-128"/>
              </a:rPr>
              <a:t>奥野 良信</a:t>
            </a:r>
            <a:endParaRPr lang="en-US" altLang="ja-JP">
              <a:latin typeface="+mn-ea"/>
              <a:ea typeface="+mn-ea"/>
              <a:cs typeface="HGMaruGothicMPRO" charset="-128"/>
            </a:endParaRPr>
          </a:p>
          <a:p>
            <a:r>
              <a:rPr lang="ja-JP" altLang="en-US">
                <a:latin typeface="+mn-ea"/>
                <a:ea typeface="+mn-ea"/>
                <a:cs typeface="HGMaruGothicMPRO" charset="-128"/>
              </a:rPr>
              <a:t>（微生物部長兼務）</a:t>
            </a:r>
            <a:endParaRPr lang="en-US" altLang="ja-JP">
              <a:latin typeface="+mn-ea"/>
              <a:ea typeface="+mn-ea"/>
              <a:cs typeface="HGMaruGothicMPRO" charset="-128"/>
            </a:endParaRPr>
          </a:p>
          <a:p>
            <a:endParaRPr lang="ja-JP" altLang="en-US">
              <a:latin typeface="+mn-ea"/>
              <a:ea typeface="+mn-ea"/>
              <a:cs typeface="HGMaruGothicMPRO" charset="-128"/>
            </a:endParaRPr>
          </a:p>
          <a:p>
            <a:r>
              <a:rPr lang="ja-JP" altLang="en-US">
                <a:latin typeface="+mn-ea"/>
                <a:ea typeface="+mn-ea"/>
                <a:cs typeface="HGMaruGothicMPRO" charset="-128"/>
              </a:rPr>
              <a:t>副理事長</a:t>
            </a:r>
            <a:r>
              <a:rPr lang="en-US" altLang="ja-JP">
                <a:latin typeface="+mn-ea"/>
                <a:ea typeface="+mn-ea"/>
                <a:cs typeface="HGMaruGothicMPRO" charset="-128"/>
              </a:rPr>
              <a:t>	</a:t>
            </a:r>
            <a:r>
              <a:rPr lang="ja-JP" altLang="en-US">
                <a:latin typeface="+mn-ea"/>
                <a:ea typeface="+mn-ea"/>
                <a:cs typeface="HGMaruGothicMPRO" charset="-128"/>
              </a:rPr>
              <a:t>片山 靖隆</a:t>
            </a:r>
            <a:endParaRPr lang="en-US" altLang="ja-JP">
              <a:latin typeface="+mn-ea"/>
              <a:ea typeface="+mn-ea"/>
              <a:cs typeface="HGMaruGothicMPRO" charset="-128"/>
            </a:endParaRPr>
          </a:p>
          <a:p>
            <a:r>
              <a:rPr lang="ja-JP" altLang="en-US">
                <a:latin typeface="+mn-ea"/>
                <a:cs typeface="HGMaruGothicMPRO" charset="-128"/>
              </a:rPr>
              <a:t>（総務部長兼務）</a:t>
            </a:r>
            <a:endParaRPr lang="en-US" altLang="ja-JP">
              <a:latin typeface="+mn-ea"/>
              <a:cs typeface="HGMaruGothicMPRO" charset="-128"/>
            </a:endParaRPr>
          </a:p>
          <a:p>
            <a:endParaRPr lang="ja-JP" altLang="en-US">
              <a:latin typeface="+mn-ea"/>
              <a:ea typeface="+mn-ea"/>
              <a:cs typeface="HGMaruGothicMPRO" charset="-128"/>
            </a:endParaRPr>
          </a:p>
          <a:p>
            <a:r>
              <a:rPr lang="ja-JP" altLang="en-US">
                <a:latin typeface="+mn-ea"/>
                <a:ea typeface="+mn-ea"/>
                <a:cs typeface="HGMaruGothicMPRO" charset="-128"/>
              </a:rPr>
              <a:t>理事</a:t>
            </a:r>
            <a:r>
              <a:rPr lang="en-US" altLang="ja-JP">
                <a:latin typeface="+mn-ea"/>
                <a:ea typeface="+mn-ea"/>
                <a:cs typeface="HGMaruGothicMPRO" charset="-128"/>
              </a:rPr>
              <a:t>		</a:t>
            </a:r>
            <a:r>
              <a:rPr lang="ja-JP" altLang="en-US">
                <a:latin typeface="+mn-ea"/>
                <a:ea typeface="+mn-ea"/>
                <a:cs typeface="HGMaruGothicMPRO" charset="-128"/>
              </a:rPr>
              <a:t>平木 万美子</a:t>
            </a:r>
            <a:endParaRPr lang="en-US" altLang="ja-JP">
              <a:latin typeface="+mn-ea"/>
              <a:ea typeface="+mn-ea"/>
              <a:cs typeface="HGMaruGothicMPRO" charset="-128"/>
            </a:endParaRPr>
          </a:p>
          <a:p>
            <a:r>
              <a:rPr lang="ja-JP" altLang="en-US">
                <a:latin typeface="+mn-ea"/>
                <a:cs typeface="HGMaruGothicMPRO" charset="-128"/>
              </a:rPr>
              <a:t>（企画部長兼務）</a:t>
            </a:r>
            <a:endParaRPr lang="en-US" altLang="ja-JP">
              <a:latin typeface="+mn-ea"/>
              <a:cs typeface="HGMaruGothicMPRO" charset="-128"/>
            </a:endParaRPr>
          </a:p>
          <a:p>
            <a:endParaRPr lang="ja-JP" altLang="en-US">
              <a:latin typeface="+mn-ea"/>
              <a:ea typeface="+mn-ea"/>
              <a:cs typeface="HGMaruGothicMPRO" charset="-128"/>
            </a:endParaRPr>
          </a:p>
          <a:p>
            <a:r>
              <a:rPr lang="ja-JP" altLang="en-US">
                <a:latin typeface="+mn-ea"/>
                <a:ea typeface="+mn-ea"/>
                <a:cs typeface="HGMaruGothicMPRO" charset="-128"/>
              </a:rPr>
              <a:t>監事</a:t>
            </a:r>
            <a:r>
              <a:rPr lang="en-US" altLang="ja-JP">
                <a:latin typeface="+mn-ea"/>
                <a:ea typeface="+mn-ea"/>
                <a:cs typeface="HGMaruGothicMPRO" charset="-128"/>
              </a:rPr>
              <a:t>		</a:t>
            </a:r>
            <a:r>
              <a:rPr lang="ja-JP" altLang="en-US">
                <a:latin typeface="+mn-ea"/>
                <a:ea typeface="+mn-ea"/>
                <a:cs typeface="HGMaruGothicMPRO" charset="-128"/>
              </a:rPr>
              <a:t>針原 祥次</a:t>
            </a:r>
            <a:endParaRPr lang="en-US" altLang="ja-JP">
              <a:latin typeface="+mn-ea"/>
              <a:ea typeface="+mn-ea"/>
              <a:cs typeface="HGMaruGothicMPRO" charset="-128"/>
            </a:endParaRPr>
          </a:p>
          <a:p>
            <a:r>
              <a:rPr lang="en-US" altLang="ja-JP">
                <a:latin typeface="+mn-ea"/>
                <a:ea typeface="+mn-ea"/>
                <a:cs typeface="HGMaruGothicMPRO" charset="-128"/>
              </a:rPr>
              <a:t>			</a:t>
            </a:r>
            <a:r>
              <a:rPr lang="ja-JP" altLang="en-US">
                <a:latin typeface="+mn-ea"/>
                <a:ea typeface="+mn-ea"/>
                <a:cs typeface="HGMaruGothicMPRO" charset="-128"/>
              </a:rPr>
              <a:t>（弁護士）</a:t>
            </a:r>
            <a:endParaRPr lang="en-US" altLang="ja-JP">
              <a:latin typeface="+mn-ea"/>
              <a:ea typeface="+mn-ea"/>
              <a:cs typeface="HGMaruGothicMPRO" charset="-128"/>
            </a:endParaRPr>
          </a:p>
          <a:p>
            <a:endParaRPr lang="ja-JP" altLang="en-US">
              <a:latin typeface="+mn-ea"/>
              <a:ea typeface="+mn-ea"/>
              <a:cs typeface="HGMaruGothicMPRO" charset="-128"/>
            </a:endParaRPr>
          </a:p>
          <a:p>
            <a:r>
              <a:rPr lang="ja-JP" altLang="en-US">
                <a:latin typeface="+mn-ea"/>
                <a:ea typeface="+mn-ea"/>
                <a:cs typeface="HGMaruGothicMPRO" charset="-128"/>
              </a:rPr>
              <a:t>監事</a:t>
            </a:r>
            <a:r>
              <a:rPr lang="en-US" altLang="ja-JP">
                <a:latin typeface="+mn-ea"/>
                <a:ea typeface="+mn-ea"/>
                <a:cs typeface="HGMaruGothicMPRO" charset="-128"/>
              </a:rPr>
              <a:t>		</a:t>
            </a:r>
            <a:r>
              <a:rPr lang="ja-JP" altLang="en-US">
                <a:latin typeface="+mn-ea"/>
                <a:ea typeface="+mn-ea"/>
                <a:cs typeface="HGMaruGothicMPRO" charset="-128"/>
              </a:rPr>
              <a:t>村井 一雅</a:t>
            </a:r>
            <a:endParaRPr lang="en-US" altLang="ja-JP">
              <a:latin typeface="+mn-ea"/>
              <a:ea typeface="+mn-ea"/>
              <a:cs typeface="HGMaruGothicMPRO" charset="-128"/>
            </a:endParaRPr>
          </a:p>
          <a:p>
            <a:r>
              <a:rPr lang="en-US" altLang="ja-JP">
                <a:latin typeface="+mn-ea"/>
                <a:ea typeface="+mn-ea"/>
                <a:cs typeface="HGMaruGothicMPRO" charset="-128"/>
              </a:rPr>
              <a:t>			</a:t>
            </a:r>
            <a:r>
              <a:rPr lang="ja-JP" altLang="en-US">
                <a:latin typeface="+mn-ea"/>
                <a:ea typeface="+mn-ea"/>
                <a:cs typeface="HGMaruGothicMPRO" charset="-128"/>
              </a:rPr>
              <a:t>（公認会計士）</a:t>
            </a:r>
          </a:p>
        </p:txBody>
      </p:sp>
      <p:sp>
        <p:nvSpPr>
          <p:cNvPr id="119" name="Text Box 186"/>
          <p:cNvSpPr txBox="1">
            <a:spLocks noChangeArrowheads="1"/>
          </p:cNvSpPr>
          <p:nvPr/>
        </p:nvSpPr>
        <p:spPr bwMode="auto">
          <a:xfrm>
            <a:off x="4375881" y="6278425"/>
            <a:ext cx="42158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a:solidFill>
                  <a:srgbClr val="000000"/>
                </a:solidFill>
                <a:latin typeface="+mn-ea"/>
                <a:ea typeface="+mn-ea"/>
                <a:cs typeface="HGMaruGothicMPRO" charset="-128"/>
              </a:rPr>
              <a:t>役職員数　</a:t>
            </a:r>
            <a:r>
              <a:rPr lang="en-US" altLang="ja-JP" sz="1400">
                <a:solidFill>
                  <a:srgbClr val="000000"/>
                </a:solidFill>
                <a:latin typeface="+mn-ea"/>
                <a:ea typeface="+mn-ea"/>
                <a:cs typeface="HGMaruGothicMPRO" charset="-128"/>
              </a:rPr>
              <a:t>143</a:t>
            </a:r>
            <a:r>
              <a:rPr lang="ja-JP" altLang="en-US" sz="1400">
                <a:solidFill>
                  <a:srgbClr val="000000"/>
                </a:solidFill>
                <a:latin typeface="+mn-ea"/>
                <a:ea typeface="+mn-ea"/>
                <a:cs typeface="HGMaruGothicMPRO" charset="-128"/>
              </a:rPr>
              <a:t>人（平成</a:t>
            </a:r>
            <a:r>
              <a:rPr lang="en-US" altLang="ja-JP" sz="1400">
                <a:solidFill>
                  <a:srgbClr val="000000"/>
                </a:solidFill>
                <a:latin typeface="+mn-ea"/>
                <a:ea typeface="+mn-ea"/>
                <a:cs typeface="HGMaruGothicMPRO" charset="-128"/>
              </a:rPr>
              <a:t>29</a:t>
            </a:r>
            <a:r>
              <a:rPr lang="ja-JP" altLang="en-US" sz="1400">
                <a:solidFill>
                  <a:srgbClr val="000000"/>
                </a:solidFill>
                <a:latin typeface="+mn-ea"/>
                <a:ea typeface="+mn-ea"/>
                <a:cs typeface="HGMaruGothicMPRO" charset="-128"/>
              </a:rPr>
              <a:t>年</a:t>
            </a:r>
            <a:r>
              <a:rPr lang="en-US" altLang="ja-JP" sz="1400">
                <a:solidFill>
                  <a:srgbClr val="000000"/>
                </a:solidFill>
                <a:latin typeface="+mn-ea"/>
                <a:ea typeface="+mn-ea"/>
                <a:cs typeface="HGMaruGothicMPRO" charset="-128"/>
              </a:rPr>
              <a:t>10</a:t>
            </a:r>
            <a:r>
              <a:rPr lang="ja-JP" altLang="en-US" sz="1400">
                <a:solidFill>
                  <a:srgbClr val="000000"/>
                </a:solidFill>
                <a:latin typeface="+mn-ea"/>
                <a:ea typeface="+mn-ea"/>
                <a:cs typeface="HGMaruGothicMPRO" charset="-128"/>
              </a:rPr>
              <a:t>月</a:t>
            </a:r>
            <a:r>
              <a:rPr lang="en-US" altLang="ja-JP" sz="1400">
                <a:solidFill>
                  <a:srgbClr val="000000"/>
                </a:solidFill>
                <a:latin typeface="+mn-ea"/>
                <a:ea typeface="+mn-ea"/>
                <a:cs typeface="HGMaruGothicMPRO" charset="-128"/>
              </a:rPr>
              <a:t>1</a:t>
            </a:r>
            <a:r>
              <a:rPr lang="ja-JP" altLang="en-US" sz="1400">
                <a:solidFill>
                  <a:srgbClr val="000000"/>
                </a:solidFill>
                <a:latin typeface="+mn-ea"/>
                <a:ea typeface="+mn-ea"/>
                <a:cs typeface="HGMaruGothicMPRO" charset="-128"/>
              </a:rPr>
              <a:t>日現在　監事除く）</a:t>
            </a:r>
          </a:p>
        </p:txBody>
      </p:sp>
      <p:grpSp>
        <p:nvGrpSpPr>
          <p:cNvPr id="8" name="グループ化 7"/>
          <p:cNvGrpSpPr/>
          <p:nvPr/>
        </p:nvGrpSpPr>
        <p:grpSpPr>
          <a:xfrm>
            <a:off x="4204217" y="283477"/>
            <a:ext cx="3654116" cy="5834080"/>
            <a:chOff x="1137491" y="961450"/>
            <a:chExt cx="2907792" cy="5834080"/>
          </a:xfrm>
        </p:grpSpPr>
        <p:sp>
          <p:nvSpPr>
            <p:cNvPr id="79" name="Line 17"/>
            <p:cNvSpPr>
              <a:spLocks noChangeShapeType="1"/>
            </p:cNvSpPr>
            <p:nvPr/>
          </p:nvSpPr>
          <p:spPr bwMode="auto">
            <a:xfrm flipH="1" flipV="1">
              <a:off x="1137491" y="2816568"/>
              <a:ext cx="1536382"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a:latin typeface="+mn-ea"/>
                <a:ea typeface="+mn-ea"/>
                <a:cs typeface="HG丸ｺﾞｼｯｸM-PRO"/>
              </a:endParaRPr>
            </a:p>
          </p:txBody>
        </p:sp>
        <p:sp>
          <p:nvSpPr>
            <p:cNvPr id="80" name="Line 18"/>
            <p:cNvSpPr>
              <a:spLocks noChangeShapeType="1"/>
            </p:cNvSpPr>
            <p:nvPr/>
          </p:nvSpPr>
          <p:spPr bwMode="auto">
            <a:xfrm>
              <a:off x="1150071" y="1532381"/>
              <a:ext cx="0" cy="4501891"/>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a:latin typeface="+mn-ea"/>
                <a:ea typeface="+mn-ea"/>
                <a:cs typeface="HG丸ｺﾞｼｯｸM-PRO"/>
              </a:endParaRPr>
            </a:p>
          </p:txBody>
        </p:sp>
        <p:grpSp>
          <p:nvGrpSpPr>
            <p:cNvPr id="20" name="グループ化 19"/>
            <p:cNvGrpSpPr/>
            <p:nvPr/>
          </p:nvGrpSpPr>
          <p:grpSpPr>
            <a:xfrm>
              <a:off x="1147726" y="5254591"/>
              <a:ext cx="2882135" cy="1540939"/>
              <a:chOff x="6231224" y="5007710"/>
              <a:chExt cx="2882135" cy="1540939"/>
            </a:xfrm>
          </p:grpSpPr>
          <p:grpSp>
            <p:nvGrpSpPr>
              <p:cNvPr id="5" name="グループ化 4"/>
              <p:cNvGrpSpPr/>
              <p:nvPr/>
            </p:nvGrpSpPr>
            <p:grpSpPr>
              <a:xfrm>
                <a:off x="7515900" y="5007710"/>
                <a:ext cx="1597459" cy="307777"/>
                <a:chOff x="7515900" y="4480760"/>
                <a:chExt cx="1597459" cy="307777"/>
              </a:xfrm>
            </p:grpSpPr>
            <p:sp>
              <p:nvSpPr>
                <p:cNvPr id="103" name="Rectangle 12"/>
                <p:cNvSpPr>
                  <a:spLocks noChangeArrowheads="1"/>
                </p:cNvSpPr>
                <p:nvPr/>
              </p:nvSpPr>
              <p:spPr bwMode="auto">
                <a:xfrm>
                  <a:off x="7658029" y="4480760"/>
                  <a:ext cx="1455330"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食品</a:t>
                  </a:r>
                  <a:r>
                    <a:rPr lang="ja-JP" altLang="en-US" sz="1400" dirty="0" smtClean="0">
                      <a:solidFill>
                        <a:srgbClr val="000000"/>
                      </a:solidFill>
                      <a:latin typeface="+mn-ea"/>
                      <a:ea typeface="+mn-ea"/>
                      <a:cs typeface="HG丸ｺﾞｼｯｸM-PRO"/>
                    </a:rPr>
                    <a:t>化学１課　</a:t>
                  </a:r>
                  <a:r>
                    <a:rPr lang="en-US" altLang="ja-JP" sz="1400" dirty="0" smtClean="0">
                      <a:solidFill>
                        <a:srgbClr val="000000"/>
                      </a:solidFill>
                      <a:latin typeface="+mn-ea"/>
                      <a:ea typeface="+mn-ea"/>
                      <a:cs typeface="HG丸ｺﾞｼｯｸM-PRO"/>
                    </a:rPr>
                    <a:t>18</a:t>
                  </a:r>
                  <a:r>
                    <a:rPr lang="ja-JP" altLang="en-US" sz="1400" dirty="0" smtClean="0">
                      <a:solidFill>
                        <a:srgbClr val="000000"/>
                      </a:solidFill>
                      <a:latin typeface="+mn-ea"/>
                      <a:ea typeface="+mn-ea"/>
                      <a:cs typeface="HG丸ｺﾞｼｯｸM-PRO"/>
                    </a:rPr>
                    <a:t>人</a:t>
                  </a:r>
                  <a:endParaRPr lang="ja-JP" altLang="en-US" sz="1400" dirty="0">
                    <a:solidFill>
                      <a:srgbClr val="000000"/>
                    </a:solidFill>
                    <a:latin typeface="+mn-ea"/>
                    <a:ea typeface="+mn-ea"/>
                    <a:cs typeface="HG丸ｺﾞｼｯｸM-PRO"/>
                  </a:endParaRPr>
                </a:p>
              </p:txBody>
            </p:sp>
            <p:sp>
              <p:nvSpPr>
                <p:cNvPr id="94" name="Line 31"/>
                <p:cNvSpPr>
                  <a:spLocks noChangeShapeType="1"/>
                </p:cNvSpPr>
                <p:nvPr/>
              </p:nvSpPr>
              <p:spPr bwMode="auto">
                <a:xfrm>
                  <a:off x="7515900" y="4634649"/>
                  <a:ext cx="117919"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a:latin typeface="+mn-ea"/>
                    <a:ea typeface="+mn-ea"/>
                    <a:cs typeface="HG丸ｺﾞｼｯｸM-PRO"/>
                  </a:endParaRPr>
                </a:p>
              </p:txBody>
            </p:sp>
          </p:grpSp>
          <p:sp>
            <p:nvSpPr>
              <p:cNvPr id="95" name="Line 32"/>
              <p:cNvSpPr>
                <a:spLocks noChangeShapeType="1"/>
              </p:cNvSpPr>
              <p:nvPr/>
            </p:nvSpPr>
            <p:spPr bwMode="auto">
              <a:xfrm>
                <a:off x="7513220" y="5172264"/>
                <a:ext cx="0" cy="122400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a:latin typeface="+mn-ea"/>
                  <a:ea typeface="+mn-ea"/>
                  <a:cs typeface="HG丸ｺﾞｼｯｸM-PRO"/>
                </a:endParaRPr>
              </a:p>
            </p:txBody>
          </p:sp>
          <p:grpSp>
            <p:nvGrpSpPr>
              <p:cNvPr id="10" name="グループ化 9"/>
              <p:cNvGrpSpPr/>
              <p:nvPr/>
            </p:nvGrpSpPr>
            <p:grpSpPr>
              <a:xfrm>
                <a:off x="7513220" y="5829818"/>
                <a:ext cx="1600137" cy="307777"/>
                <a:chOff x="7513220" y="5318992"/>
                <a:chExt cx="1600137" cy="307777"/>
              </a:xfrm>
            </p:grpSpPr>
            <p:sp>
              <p:nvSpPr>
                <p:cNvPr id="104" name="Rectangle 13"/>
                <p:cNvSpPr>
                  <a:spLocks noChangeArrowheads="1"/>
                </p:cNvSpPr>
                <p:nvPr/>
              </p:nvSpPr>
              <p:spPr bwMode="auto">
                <a:xfrm>
                  <a:off x="7642867" y="5318992"/>
                  <a:ext cx="1470490"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医薬品</a:t>
                  </a:r>
                  <a:r>
                    <a:rPr lang="ja-JP" altLang="en-US" sz="1400" dirty="0" smtClean="0">
                      <a:solidFill>
                        <a:srgbClr val="000000"/>
                      </a:solidFill>
                      <a:latin typeface="+mn-ea"/>
                      <a:ea typeface="+mn-ea"/>
                      <a:cs typeface="HG丸ｺﾞｼｯｸM-PRO"/>
                    </a:rPr>
                    <a:t>課　</a:t>
                  </a:r>
                  <a:r>
                    <a:rPr lang="en-US" altLang="ja-JP" sz="1400" dirty="0" smtClean="0">
                      <a:solidFill>
                        <a:srgbClr val="000000"/>
                      </a:solidFill>
                      <a:latin typeface="+mn-ea"/>
                      <a:ea typeface="+mn-ea"/>
                      <a:cs typeface="HG丸ｺﾞｼｯｸM-PRO"/>
                    </a:rPr>
                    <a:t>9</a:t>
                  </a:r>
                  <a:r>
                    <a:rPr lang="ja-JP" altLang="en-US" sz="1400" dirty="0" smtClean="0">
                      <a:solidFill>
                        <a:srgbClr val="000000"/>
                      </a:solidFill>
                      <a:latin typeface="+mn-ea"/>
                      <a:ea typeface="+mn-ea"/>
                      <a:cs typeface="HG丸ｺﾞｼｯｸM-PRO"/>
                    </a:rPr>
                    <a:t>人</a:t>
                  </a:r>
                  <a:endParaRPr lang="ja-JP" altLang="en-US" sz="1400" dirty="0">
                    <a:solidFill>
                      <a:srgbClr val="000000"/>
                    </a:solidFill>
                    <a:latin typeface="+mn-ea"/>
                    <a:ea typeface="+mn-ea"/>
                    <a:cs typeface="HG丸ｺﾞｼｯｸM-PRO"/>
                  </a:endParaRPr>
                </a:p>
              </p:txBody>
            </p:sp>
            <p:sp>
              <p:nvSpPr>
                <p:cNvPr id="97" name="Line 34"/>
                <p:cNvSpPr>
                  <a:spLocks noChangeShapeType="1"/>
                </p:cNvSpPr>
                <p:nvPr/>
              </p:nvSpPr>
              <p:spPr bwMode="auto">
                <a:xfrm>
                  <a:off x="7513220" y="5484956"/>
                  <a:ext cx="117919"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a:latin typeface="+mn-ea"/>
                    <a:ea typeface="+mn-ea"/>
                    <a:cs typeface="HG丸ｺﾞｼｯｸM-PRO"/>
                  </a:endParaRPr>
                </a:p>
              </p:txBody>
            </p:sp>
          </p:grpSp>
          <p:grpSp>
            <p:nvGrpSpPr>
              <p:cNvPr id="11" name="グループ化 10"/>
              <p:cNvGrpSpPr/>
              <p:nvPr/>
            </p:nvGrpSpPr>
            <p:grpSpPr>
              <a:xfrm>
                <a:off x="7518368" y="6240872"/>
                <a:ext cx="1594989" cy="307777"/>
                <a:chOff x="7518368" y="5757464"/>
                <a:chExt cx="1594989" cy="307777"/>
              </a:xfrm>
            </p:grpSpPr>
            <p:sp>
              <p:nvSpPr>
                <p:cNvPr id="105" name="Rectangle 14"/>
                <p:cNvSpPr>
                  <a:spLocks noChangeArrowheads="1"/>
                </p:cNvSpPr>
                <p:nvPr/>
              </p:nvSpPr>
              <p:spPr bwMode="auto">
                <a:xfrm>
                  <a:off x="7642868" y="5757464"/>
                  <a:ext cx="1470489"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生活環境課　</a:t>
                  </a:r>
                  <a:r>
                    <a:rPr lang="en-US" altLang="ja-JP" sz="1400" dirty="0">
                      <a:solidFill>
                        <a:srgbClr val="000000"/>
                      </a:solidFill>
                      <a:latin typeface="+mn-ea"/>
                      <a:ea typeface="+mn-ea"/>
                      <a:cs typeface="HG丸ｺﾞｼｯｸM-PRO"/>
                    </a:rPr>
                    <a:t>12</a:t>
                  </a:r>
                  <a:r>
                    <a:rPr lang="ja-JP" altLang="en-US" sz="1400" dirty="0">
                      <a:solidFill>
                        <a:srgbClr val="000000"/>
                      </a:solidFill>
                      <a:latin typeface="+mn-ea"/>
                      <a:ea typeface="+mn-ea"/>
                      <a:cs typeface="HG丸ｺﾞｼｯｸM-PRO"/>
                    </a:rPr>
                    <a:t>人</a:t>
                  </a:r>
                </a:p>
              </p:txBody>
            </p:sp>
            <p:sp>
              <p:nvSpPr>
                <p:cNvPr id="98" name="Line 35"/>
                <p:cNvSpPr>
                  <a:spLocks noChangeShapeType="1"/>
                </p:cNvSpPr>
                <p:nvPr/>
              </p:nvSpPr>
              <p:spPr bwMode="auto">
                <a:xfrm>
                  <a:off x="7518368" y="5916786"/>
                  <a:ext cx="117919"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a:latin typeface="+mn-ea"/>
                    <a:ea typeface="+mn-ea"/>
                    <a:cs typeface="HG丸ｺﾞｼｯｸM-PRO"/>
                  </a:endParaRPr>
                </a:p>
              </p:txBody>
            </p:sp>
          </p:grpSp>
          <p:grpSp>
            <p:nvGrpSpPr>
              <p:cNvPr id="13" name="グループ化 12"/>
              <p:cNvGrpSpPr/>
              <p:nvPr/>
            </p:nvGrpSpPr>
            <p:grpSpPr>
              <a:xfrm>
                <a:off x="6231224" y="5627781"/>
                <a:ext cx="1271486" cy="307777"/>
                <a:chOff x="6231224" y="4999233"/>
                <a:chExt cx="1271486" cy="307777"/>
              </a:xfrm>
            </p:grpSpPr>
            <p:sp>
              <p:nvSpPr>
                <p:cNvPr id="88" name="Line 25"/>
                <p:cNvSpPr>
                  <a:spLocks noChangeShapeType="1"/>
                </p:cNvSpPr>
                <p:nvPr/>
              </p:nvSpPr>
              <p:spPr bwMode="auto">
                <a:xfrm>
                  <a:off x="7379784" y="5153121"/>
                  <a:ext cx="122926"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a:latin typeface="+mn-ea"/>
                    <a:ea typeface="+mn-ea"/>
                    <a:cs typeface="HG丸ｺﾞｼｯｸM-PRO"/>
                  </a:endParaRPr>
                </a:p>
              </p:txBody>
            </p:sp>
            <p:sp>
              <p:nvSpPr>
                <p:cNvPr id="81" name="Line 20"/>
                <p:cNvSpPr>
                  <a:spLocks noChangeShapeType="1"/>
                </p:cNvSpPr>
                <p:nvPr/>
              </p:nvSpPr>
              <p:spPr bwMode="auto">
                <a:xfrm flipH="1">
                  <a:off x="6231224" y="5153121"/>
                  <a:ext cx="138465"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a:latin typeface="+mn-ea"/>
                    <a:ea typeface="+mn-ea"/>
                    <a:cs typeface="HG丸ｺﾞｼｯｸM-PRO"/>
                  </a:endParaRPr>
                </a:p>
              </p:txBody>
            </p:sp>
            <p:sp>
              <p:nvSpPr>
                <p:cNvPr id="85" name="Rectangle 7"/>
                <p:cNvSpPr>
                  <a:spLocks noChangeArrowheads="1"/>
                </p:cNvSpPr>
                <p:nvPr/>
              </p:nvSpPr>
              <p:spPr bwMode="auto">
                <a:xfrm>
                  <a:off x="6334671" y="4999233"/>
                  <a:ext cx="1033741"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a:solidFill>
                        <a:srgbClr val="000000"/>
                      </a:solidFill>
                      <a:latin typeface="+mn-ea"/>
                      <a:ea typeface="+mn-ea"/>
                      <a:cs typeface="HG丸ｺﾞｼｯｸM-PRO"/>
                    </a:rPr>
                    <a:t>衛生化学部</a:t>
                  </a:r>
                </a:p>
              </p:txBody>
            </p:sp>
          </p:grpSp>
          <p:grpSp>
            <p:nvGrpSpPr>
              <p:cNvPr id="9" name="グループ化 8"/>
              <p:cNvGrpSpPr/>
              <p:nvPr/>
            </p:nvGrpSpPr>
            <p:grpSpPr>
              <a:xfrm>
                <a:off x="7517686" y="5418764"/>
                <a:ext cx="1595672" cy="307777"/>
                <a:chOff x="7517686" y="4877229"/>
                <a:chExt cx="1595672" cy="307777"/>
              </a:xfrm>
            </p:grpSpPr>
            <p:sp>
              <p:nvSpPr>
                <p:cNvPr id="96" name="Line 33"/>
                <p:cNvSpPr>
                  <a:spLocks noChangeShapeType="1"/>
                </p:cNvSpPr>
                <p:nvPr/>
              </p:nvSpPr>
              <p:spPr bwMode="auto">
                <a:xfrm>
                  <a:off x="7517686" y="5032142"/>
                  <a:ext cx="117919"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a:latin typeface="+mn-ea"/>
                    <a:ea typeface="+mn-ea"/>
                    <a:cs typeface="HG丸ｺﾞｼｯｸM-PRO"/>
                  </a:endParaRPr>
                </a:p>
              </p:txBody>
            </p:sp>
            <p:sp>
              <p:nvSpPr>
                <p:cNvPr id="110" name="Rectangle 12"/>
                <p:cNvSpPr>
                  <a:spLocks noChangeArrowheads="1"/>
                </p:cNvSpPr>
                <p:nvPr/>
              </p:nvSpPr>
              <p:spPr bwMode="auto">
                <a:xfrm>
                  <a:off x="7650801" y="4877229"/>
                  <a:ext cx="1462557" cy="307777"/>
                </a:xfrm>
                <a:prstGeom prst="rect">
                  <a:avLst/>
                </a:prstGeom>
                <a:gradFill>
                  <a:gsLst>
                    <a:gs pos="0">
                      <a:srgbClr val="FEB0FA"/>
                    </a:gs>
                    <a:gs pos="100000">
                      <a:schemeClr val="bg1"/>
                    </a:gs>
                  </a:gsLst>
                  <a:lin ang="5400000" scaled="0"/>
                </a:gradFill>
                <a:ln w="9525">
                  <a:solidFill>
                    <a:srgbClr val="D438CD"/>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smtClean="0">
                      <a:solidFill>
                        <a:srgbClr val="000000"/>
                      </a:solidFill>
                      <a:latin typeface="+mn-ea"/>
                      <a:ea typeface="+mn-ea"/>
                      <a:cs typeface="HG丸ｺﾞｼｯｸM-PRO"/>
                    </a:rPr>
                    <a:t>食品化学２課　</a:t>
                  </a:r>
                  <a:r>
                    <a:rPr lang="en-US" altLang="ja-JP" sz="1400" dirty="0" smtClean="0">
                      <a:solidFill>
                        <a:srgbClr val="000000"/>
                      </a:solidFill>
                      <a:latin typeface="+mn-ea"/>
                      <a:ea typeface="+mn-ea"/>
                      <a:cs typeface="HG丸ｺﾞｼｯｸM-PRO"/>
                    </a:rPr>
                    <a:t>18</a:t>
                  </a:r>
                  <a:r>
                    <a:rPr lang="ja-JP" altLang="en-US" sz="1400" dirty="0" smtClean="0">
                      <a:solidFill>
                        <a:srgbClr val="000000"/>
                      </a:solidFill>
                      <a:latin typeface="+mn-ea"/>
                      <a:ea typeface="+mn-ea"/>
                      <a:cs typeface="HG丸ｺﾞｼｯｸM-PRO"/>
                    </a:rPr>
                    <a:t>人</a:t>
                  </a:r>
                  <a:endParaRPr lang="ja-JP" altLang="en-US" sz="1400" dirty="0">
                    <a:solidFill>
                      <a:srgbClr val="000000"/>
                    </a:solidFill>
                    <a:latin typeface="+mn-ea"/>
                    <a:ea typeface="+mn-ea"/>
                    <a:cs typeface="HG丸ｺﾞｼｯｸM-PRO"/>
                  </a:endParaRPr>
                </a:p>
              </p:txBody>
            </p:sp>
          </p:grpSp>
        </p:grpSp>
        <p:sp>
          <p:nvSpPr>
            <p:cNvPr id="100" name="Rectangle 10"/>
            <p:cNvSpPr>
              <a:spLocks noChangeArrowheads="1"/>
            </p:cNvSpPr>
            <p:nvPr/>
          </p:nvSpPr>
          <p:spPr bwMode="auto">
            <a:xfrm>
              <a:off x="2576668" y="3967915"/>
              <a:ext cx="1453193"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細菌課　</a:t>
              </a:r>
              <a:r>
                <a:rPr lang="en-US" altLang="ja-JP" sz="1400" dirty="0">
                  <a:solidFill>
                    <a:srgbClr val="000000"/>
                  </a:solidFill>
                  <a:latin typeface="+mn-ea"/>
                  <a:ea typeface="+mn-ea"/>
                  <a:cs typeface="HG丸ｺﾞｼｯｸM-PRO"/>
                </a:rPr>
                <a:t>13</a:t>
              </a:r>
              <a:r>
                <a:rPr lang="ja-JP" altLang="en-US" sz="1400" dirty="0">
                  <a:solidFill>
                    <a:srgbClr val="000000"/>
                  </a:solidFill>
                  <a:latin typeface="+mn-ea"/>
                  <a:ea typeface="+mn-ea"/>
                  <a:cs typeface="HG丸ｺﾞｼｯｸM-PRO"/>
                </a:rPr>
                <a:t>人　</a:t>
              </a:r>
            </a:p>
          </p:txBody>
        </p:sp>
        <p:grpSp>
          <p:nvGrpSpPr>
            <p:cNvPr id="22" name="グループ化 21"/>
            <p:cNvGrpSpPr/>
            <p:nvPr/>
          </p:nvGrpSpPr>
          <p:grpSpPr>
            <a:xfrm>
              <a:off x="1137492" y="4133198"/>
              <a:ext cx="2892370" cy="969539"/>
              <a:chOff x="6220990" y="4045971"/>
              <a:chExt cx="2892370" cy="969539"/>
            </a:xfrm>
          </p:grpSpPr>
          <p:sp>
            <p:nvSpPr>
              <p:cNvPr id="87" name="Line 24"/>
              <p:cNvSpPr>
                <a:spLocks noChangeShapeType="1"/>
              </p:cNvSpPr>
              <p:nvPr/>
            </p:nvSpPr>
            <p:spPr bwMode="auto">
              <a:xfrm>
                <a:off x="6220990" y="4477794"/>
                <a:ext cx="1440000"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a:latin typeface="+mn-ea"/>
                  <a:ea typeface="+mn-ea"/>
                  <a:cs typeface="HG丸ｺﾞｼｯｸM-PRO"/>
                </a:endParaRPr>
              </a:p>
            </p:txBody>
          </p:sp>
          <p:sp>
            <p:nvSpPr>
              <p:cNvPr id="102" name="Rectangle 11"/>
              <p:cNvSpPr>
                <a:spLocks noChangeArrowheads="1"/>
              </p:cNvSpPr>
              <p:nvPr/>
            </p:nvSpPr>
            <p:spPr bwMode="auto">
              <a:xfrm>
                <a:off x="7660167" y="4294210"/>
                <a:ext cx="1453193"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ウイルス課　</a:t>
                </a:r>
                <a:r>
                  <a:rPr lang="en-US" altLang="ja-JP" sz="1400" dirty="0">
                    <a:solidFill>
                      <a:srgbClr val="000000"/>
                    </a:solidFill>
                    <a:latin typeface="+mn-ea"/>
                    <a:ea typeface="+mn-ea"/>
                    <a:cs typeface="HG丸ｺﾞｼｯｸM-PRO"/>
                  </a:rPr>
                  <a:t>17</a:t>
                </a:r>
                <a:r>
                  <a:rPr lang="ja-JP" altLang="en-US" sz="1400" dirty="0">
                    <a:solidFill>
                      <a:srgbClr val="000000"/>
                    </a:solidFill>
                    <a:latin typeface="+mn-ea"/>
                    <a:ea typeface="+mn-ea"/>
                    <a:cs typeface="HG丸ｺﾞｼｯｸM-PRO"/>
                  </a:rPr>
                  <a:t>人</a:t>
                </a:r>
              </a:p>
            </p:txBody>
          </p:sp>
          <p:sp>
            <p:nvSpPr>
              <p:cNvPr id="92" name="Line 29"/>
              <p:cNvSpPr>
                <a:spLocks noChangeShapeType="1"/>
              </p:cNvSpPr>
              <p:nvPr/>
            </p:nvSpPr>
            <p:spPr bwMode="auto">
              <a:xfrm>
                <a:off x="7533651" y="4062534"/>
                <a:ext cx="0" cy="82800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a:latin typeface="+mn-ea"/>
                  <a:ea typeface="+mn-ea"/>
                  <a:cs typeface="HG丸ｺﾞｼｯｸM-PRO"/>
                </a:endParaRPr>
              </a:p>
            </p:txBody>
          </p:sp>
          <p:sp>
            <p:nvSpPr>
              <p:cNvPr id="93" name="Line 30"/>
              <p:cNvSpPr>
                <a:spLocks noChangeShapeType="1"/>
              </p:cNvSpPr>
              <p:nvPr/>
            </p:nvSpPr>
            <p:spPr bwMode="auto">
              <a:xfrm>
                <a:off x="7537225" y="4045971"/>
                <a:ext cx="118813"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a:latin typeface="+mn-ea"/>
                  <a:ea typeface="+mn-ea"/>
                  <a:cs typeface="HG丸ｺﾞｼｯｸM-PRO"/>
                </a:endParaRPr>
              </a:p>
            </p:txBody>
          </p:sp>
          <p:sp>
            <p:nvSpPr>
              <p:cNvPr id="84" name="Rectangle 6"/>
              <p:cNvSpPr>
                <a:spLocks noChangeArrowheads="1"/>
              </p:cNvSpPr>
              <p:nvPr/>
            </p:nvSpPr>
            <p:spPr bwMode="auto">
              <a:xfrm>
                <a:off x="6357592" y="4319173"/>
                <a:ext cx="1010820"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微生物</a:t>
                </a:r>
                <a:r>
                  <a:rPr lang="ja-JP" altLang="en-US" sz="1400" dirty="0" smtClean="0">
                    <a:solidFill>
                      <a:srgbClr val="000000"/>
                    </a:solidFill>
                    <a:latin typeface="+mn-ea"/>
                    <a:ea typeface="+mn-ea"/>
                    <a:cs typeface="HG丸ｺﾞｼｯｸM-PRO"/>
                  </a:rPr>
                  <a:t>部</a:t>
                </a:r>
                <a:endParaRPr lang="ja-JP" altLang="en-US" sz="1400" dirty="0">
                  <a:solidFill>
                    <a:srgbClr val="000000"/>
                  </a:solidFill>
                  <a:latin typeface="+mn-ea"/>
                  <a:ea typeface="+mn-ea"/>
                  <a:cs typeface="HG丸ｺﾞｼｯｸM-PRO"/>
                </a:endParaRPr>
              </a:p>
            </p:txBody>
          </p:sp>
          <p:sp>
            <p:nvSpPr>
              <p:cNvPr id="108" name="Rectangle 10"/>
              <p:cNvSpPr>
                <a:spLocks noChangeArrowheads="1"/>
              </p:cNvSpPr>
              <p:nvPr/>
            </p:nvSpPr>
            <p:spPr bwMode="auto">
              <a:xfrm>
                <a:off x="7660167" y="4707733"/>
                <a:ext cx="1453192" cy="307777"/>
              </a:xfrm>
              <a:prstGeom prst="rect">
                <a:avLst/>
              </a:prstGeom>
              <a:gradFill>
                <a:gsLst>
                  <a:gs pos="0">
                    <a:srgbClr val="FEB0FA"/>
                  </a:gs>
                  <a:gs pos="100000">
                    <a:schemeClr val="bg1"/>
                  </a:gs>
                </a:gsLst>
                <a:lin ang="5400000" scaled="0"/>
              </a:gradFill>
              <a:ln w="9525">
                <a:solidFill>
                  <a:srgbClr val="D438CD"/>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smtClean="0">
                    <a:solidFill>
                      <a:srgbClr val="000000"/>
                    </a:solidFill>
                    <a:latin typeface="+mn-ea"/>
                    <a:ea typeface="+mn-ea"/>
                    <a:cs typeface="HG丸ｺﾞｼｯｸM-PRO"/>
                  </a:rPr>
                  <a:t>微生物課　</a:t>
                </a:r>
                <a:r>
                  <a:rPr lang="en-US" altLang="ja-JP" sz="1400" dirty="0" smtClean="0">
                    <a:solidFill>
                      <a:srgbClr val="000000"/>
                    </a:solidFill>
                    <a:latin typeface="+mn-ea"/>
                    <a:ea typeface="+mn-ea"/>
                    <a:cs typeface="HG丸ｺﾞｼｯｸM-PRO"/>
                  </a:rPr>
                  <a:t>15</a:t>
                </a:r>
                <a:r>
                  <a:rPr lang="ja-JP" altLang="en-US" sz="1400" dirty="0" smtClean="0">
                    <a:solidFill>
                      <a:srgbClr val="000000"/>
                    </a:solidFill>
                    <a:latin typeface="+mn-ea"/>
                    <a:ea typeface="+mn-ea"/>
                    <a:cs typeface="HG丸ｺﾞｼｯｸM-PRO"/>
                  </a:rPr>
                  <a:t>人</a:t>
                </a:r>
                <a:endParaRPr lang="ja-JP" altLang="en-US" sz="1400" dirty="0">
                  <a:solidFill>
                    <a:srgbClr val="000000"/>
                  </a:solidFill>
                  <a:latin typeface="+mn-ea"/>
                  <a:ea typeface="+mn-ea"/>
                  <a:cs typeface="HG丸ｺﾞｼｯｸM-PRO"/>
                </a:endParaRPr>
              </a:p>
            </p:txBody>
          </p:sp>
          <p:sp>
            <p:nvSpPr>
              <p:cNvPr id="115" name="Line 28"/>
              <p:cNvSpPr>
                <a:spLocks noChangeShapeType="1"/>
              </p:cNvSpPr>
              <p:nvPr/>
            </p:nvSpPr>
            <p:spPr bwMode="auto">
              <a:xfrm>
                <a:off x="7519550" y="4879374"/>
                <a:ext cx="123985" cy="0"/>
              </a:xfrm>
              <a:prstGeom prst="line">
                <a:avLst/>
              </a:prstGeom>
              <a:solidFill>
                <a:srgbClr val="FE75F8"/>
              </a:solidFill>
              <a:ln w="9525">
                <a:solidFill>
                  <a:srgbClr val="DE67D8"/>
                </a:solidFill>
                <a:round/>
                <a:headEnd/>
                <a:tailEnd/>
              </a:ln>
              <a:effectLst>
                <a:outerShdw blurRad="40000" dist="20000" dir="5400000" rotWithShape="0">
                  <a:srgbClr val="808080">
                    <a:alpha val="37999"/>
                  </a:srgbClr>
                </a:outerShdw>
              </a:effectLst>
            </p:spPr>
            <p:txBody>
              <a:bodyPr wrap="none" anchor="ctr"/>
              <a:lstStyle/>
              <a:p>
                <a:endParaRPr lang="ja-JP" altLang="en-US" sz="1400">
                  <a:latin typeface="+mn-ea"/>
                  <a:ea typeface="+mn-ea"/>
                  <a:cs typeface="HG丸ｺﾞｼｯｸM-PRO"/>
                </a:endParaRPr>
              </a:p>
            </p:txBody>
          </p:sp>
        </p:grpSp>
        <p:grpSp>
          <p:nvGrpSpPr>
            <p:cNvPr id="27" name="グループ化 26"/>
            <p:cNvGrpSpPr/>
            <p:nvPr/>
          </p:nvGrpSpPr>
          <p:grpSpPr>
            <a:xfrm>
              <a:off x="1152006" y="961450"/>
              <a:ext cx="2893276" cy="1115269"/>
              <a:chOff x="5843626" y="743597"/>
              <a:chExt cx="2893276" cy="1115269"/>
            </a:xfrm>
          </p:grpSpPr>
          <p:sp>
            <p:nvSpPr>
              <p:cNvPr id="99" name="Rectangle 8"/>
              <p:cNvSpPr>
                <a:spLocks noChangeArrowheads="1"/>
              </p:cNvSpPr>
              <p:nvPr/>
            </p:nvSpPr>
            <p:spPr bwMode="auto">
              <a:xfrm>
                <a:off x="7282041" y="743597"/>
                <a:ext cx="1454861"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a:solidFill>
                      <a:srgbClr val="000000"/>
                    </a:solidFill>
                    <a:latin typeface="+mn-ea"/>
                    <a:ea typeface="+mn-ea"/>
                    <a:cs typeface="HG丸ｺﾞｼｯｸM-PRO"/>
                  </a:rPr>
                  <a:t>総務課　</a:t>
                </a:r>
                <a:r>
                  <a:rPr lang="en-US" altLang="ja-JP" sz="1400">
                    <a:solidFill>
                      <a:srgbClr val="000000"/>
                    </a:solidFill>
                    <a:latin typeface="+mn-ea"/>
                    <a:ea typeface="+mn-ea"/>
                    <a:cs typeface="HG丸ｺﾞｼｯｸM-PRO"/>
                  </a:rPr>
                  <a:t>8</a:t>
                </a:r>
                <a:r>
                  <a:rPr lang="ja-JP" altLang="en-US" sz="1400">
                    <a:solidFill>
                      <a:srgbClr val="000000"/>
                    </a:solidFill>
                    <a:latin typeface="+mn-ea"/>
                    <a:ea typeface="+mn-ea"/>
                    <a:cs typeface="HG丸ｺﾞｼｯｸM-PRO"/>
                  </a:rPr>
                  <a:t>人</a:t>
                </a:r>
              </a:p>
            </p:txBody>
          </p:sp>
          <p:sp>
            <p:nvSpPr>
              <p:cNvPr id="101" name="Rectangle 9"/>
              <p:cNvSpPr>
                <a:spLocks noChangeArrowheads="1"/>
              </p:cNvSpPr>
              <p:nvPr/>
            </p:nvSpPr>
            <p:spPr bwMode="auto">
              <a:xfrm>
                <a:off x="7282042" y="1147343"/>
                <a:ext cx="1454860"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smtClean="0">
                    <a:solidFill>
                      <a:srgbClr val="000000"/>
                    </a:solidFill>
                    <a:latin typeface="+mn-ea"/>
                    <a:ea typeface="+mn-ea"/>
                    <a:cs typeface="HG丸ｺﾞｼｯｸM-PRO"/>
                  </a:rPr>
                  <a:t>管理課　</a:t>
                </a:r>
                <a:r>
                  <a:rPr lang="en-US" altLang="ja-JP" sz="1400" dirty="0" smtClean="0">
                    <a:solidFill>
                      <a:srgbClr val="000000"/>
                    </a:solidFill>
                    <a:latin typeface="+mn-ea"/>
                    <a:ea typeface="+mn-ea"/>
                    <a:cs typeface="HG丸ｺﾞｼｯｸM-PRO"/>
                  </a:rPr>
                  <a:t>13</a:t>
                </a:r>
                <a:r>
                  <a:rPr lang="ja-JP" altLang="en-US" sz="1400" dirty="0" smtClean="0">
                    <a:solidFill>
                      <a:srgbClr val="000000"/>
                    </a:solidFill>
                    <a:latin typeface="+mn-ea"/>
                    <a:ea typeface="+mn-ea"/>
                    <a:cs typeface="HG丸ｺﾞｼｯｸM-PRO"/>
                  </a:rPr>
                  <a:t>人</a:t>
                </a:r>
                <a:endParaRPr lang="ja-JP" altLang="en-US" sz="1400" dirty="0">
                  <a:solidFill>
                    <a:srgbClr val="000000"/>
                  </a:solidFill>
                  <a:latin typeface="+mn-ea"/>
                  <a:ea typeface="+mn-ea"/>
                  <a:cs typeface="HG丸ｺﾞｼｯｸM-PRO"/>
                </a:endParaRPr>
              </a:p>
            </p:txBody>
          </p:sp>
          <p:sp>
            <p:nvSpPr>
              <p:cNvPr id="86" name="Line 23"/>
              <p:cNvSpPr>
                <a:spLocks noChangeShapeType="1"/>
              </p:cNvSpPr>
              <p:nvPr/>
            </p:nvSpPr>
            <p:spPr bwMode="auto">
              <a:xfrm>
                <a:off x="5843626" y="1314529"/>
                <a:ext cx="1440000"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a:latin typeface="+mn-ea"/>
                  <a:ea typeface="+mn-ea"/>
                  <a:cs typeface="HG丸ｺﾞｼｯｸM-PRO"/>
                </a:endParaRPr>
              </a:p>
            </p:txBody>
          </p:sp>
          <p:sp>
            <p:nvSpPr>
              <p:cNvPr id="89" name="Line 26"/>
              <p:cNvSpPr>
                <a:spLocks noChangeShapeType="1"/>
              </p:cNvSpPr>
              <p:nvPr/>
            </p:nvSpPr>
            <p:spPr bwMode="auto">
              <a:xfrm>
                <a:off x="7141773" y="928343"/>
                <a:ext cx="0" cy="79200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a:latin typeface="+mn-ea"/>
                  <a:ea typeface="+mn-ea"/>
                  <a:cs typeface="HG丸ｺﾞｼｯｸM-PRO"/>
                </a:endParaRPr>
              </a:p>
            </p:txBody>
          </p:sp>
          <p:sp>
            <p:nvSpPr>
              <p:cNvPr id="90" name="Line 27"/>
              <p:cNvSpPr>
                <a:spLocks noChangeShapeType="1"/>
              </p:cNvSpPr>
              <p:nvPr/>
            </p:nvSpPr>
            <p:spPr bwMode="auto">
              <a:xfrm>
                <a:off x="7146240" y="913830"/>
                <a:ext cx="144000"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a:latin typeface="+mn-ea"/>
                  <a:ea typeface="+mn-ea"/>
                  <a:cs typeface="HG丸ｺﾞｼｯｸM-PRO"/>
                </a:endParaRPr>
              </a:p>
            </p:txBody>
          </p:sp>
          <p:sp>
            <p:nvSpPr>
              <p:cNvPr id="91" name="Line 28"/>
              <p:cNvSpPr>
                <a:spLocks noChangeShapeType="1"/>
              </p:cNvSpPr>
              <p:nvPr/>
            </p:nvSpPr>
            <p:spPr bwMode="auto">
              <a:xfrm>
                <a:off x="7143559" y="1717372"/>
                <a:ext cx="144000"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a:latin typeface="+mn-ea"/>
                  <a:ea typeface="+mn-ea"/>
                  <a:cs typeface="HG丸ｺﾞｼｯｸM-PRO"/>
                </a:endParaRPr>
              </a:p>
            </p:txBody>
          </p:sp>
          <p:sp>
            <p:nvSpPr>
              <p:cNvPr id="124" name="Rectangle 5"/>
              <p:cNvSpPr>
                <a:spLocks noChangeArrowheads="1"/>
              </p:cNvSpPr>
              <p:nvPr/>
            </p:nvSpPr>
            <p:spPr bwMode="auto">
              <a:xfrm>
                <a:off x="7282041" y="1551089"/>
                <a:ext cx="1439443" cy="307777"/>
              </a:xfrm>
              <a:prstGeom prst="rect">
                <a:avLst/>
              </a:prstGeom>
              <a:gradFill>
                <a:gsLst>
                  <a:gs pos="0">
                    <a:srgbClr val="FEB0FA"/>
                  </a:gs>
                  <a:gs pos="100000">
                    <a:schemeClr val="bg1"/>
                  </a:gs>
                </a:gsLst>
                <a:lin ang="5400000" scaled="0"/>
              </a:gradFill>
              <a:ln w="9525">
                <a:solidFill>
                  <a:srgbClr val="D438CD"/>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smtClean="0">
                    <a:solidFill>
                      <a:srgbClr val="000000"/>
                    </a:solidFill>
                    <a:latin typeface="+mn-ea"/>
                    <a:ea typeface="+mn-ea"/>
                    <a:cs typeface="HG丸ｺﾞｼｯｸM-PRO"/>
                  </a:rPr>
                  <a:t>庶務課　</a:t>
                </a:r>
                <a:r>
                  <a:rPr lang="en-US" altLang="ja-JP" sz="1400" dirty="0" smtClean="0">
                    <a:solidFill>
                      <a:srgbClr val="000000"/>
                    </a:solidFill>
                    <a:latin typeface="+mn-ea"/>
                    <a:ea typeface="+mn-ea"/>
                    <a:cs typeface="HG丸ｺﾞｼｯｸM-PRO"/>
                  </a:rPr>
                  <a:t>3</a:t>
                </a:r>
                <a:r>
                  <a:rPr lang="ja-JP" altLang="en-US" sz="1400" dirty="0" smtClean="0">
                    <a:solidFill>
                      <a:srgbClr val="000000"/>
                    </a:solidFill>
                    <a:latin typeface="+mn-ea"/>
                    <a:ea typeface="+mn-ea"/>
                    <a:cs typeface="HG丸ｺﾞｼｯｸM-PRO"/>
                  </a:rPr>
                  <a:t>人</a:t>
                </a:r>
                <a:endParaRPr lang="ja-JP" altLang="en-US" sz="1400" dirty="0">
                  <a:solidFill>
                    <a:srgbClr val="000000"/>
                  </a:solidFill>
                  <a:latin typeface="+mn-ea"/>
                  <a:ea typeface="+mn-ea"/>
                  <a:cs typeface="HG丸ｺﾞｼｯｸM-PRO"/>
                </a:endParaRPr>
              </a:p>
            </p:txBody>
          </p:sp>
          <p:sp>
            <p:nvSpPr>
              <p:cNvPr id="83" name="Rectangle 5"/>
              <p:cNvSpPr>
                <a:spLocks noChangeArrowheads="1"/>
              </p:cNvSpPr>
              <p:nvPr/>
            </p:nvSpPr>
            <p:spPr bwMode="auto">
              <a:xfrm>
                <a:off x="5942508" y="1152320"/>
                <a:ext cx="1034027"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smtClean="0">
                    <a:solidFill>
                      <a:srgbClr val="000000"/>
                    </a:solidFill>
                    <a:latin typeface="+mn-ea"/>
                    <a:ea typeface="+mn-ea"/>
                    <a:cs typeface="HG丸ｺﾞｼｯｸM-PRO"/>
                  </a:rPr>
                  <a:t>総務部</a:t>
                </a:r>
                <a:endParaRPr lang="ja-JP" altLang="en-US" sz="1400" dirty="0">
                  <a:solidFill>
                    <a:srgbClr val="000000"/>
                  </a:solidFill>
                  <a:latin typeface="+mn-ea"/>
                  <a:ea typeface="+mn-ea"/>
                  <a:cs typeface="HG丸ｺﾞｼｯｸM-PRO"/>
                </a:endParaRPr>
              </a:p>
            </p:txBody>
          </p:sp>
        </p:grpSp>
        <p:grpSp>
          <p:nvGrpSpPr>
            <p:cNvPr id="7" name="グループ化 6"/>
            <p:cNvGrpSpPr/>
            <p:nvPr/>
          </p:nvGrpSpPr>
          <p:grpSpPr>
            <a:xfrm>
              <a:off x="1255566" y="2170098"/>
              <a:ext cx="2789717" cy="1692923"/>
              <a:chOff x="1255566" y="2170098"/>
              <a:chExt cx="2789717" cy="1692923"/>
            </a:xfrm>
          </p:grpSpPr>
          <p:sp>
            <p:nvSpPr>
              <p:cNvPr id="77" name="Line 15"/>
              <p:cNvSpPr>
                <a:spLocks noChangeShapeType="1"/>
              </p:cNvSpPr>
              <p:nvPr/>
            </p:nvSpPr>
            <p:spPr bwMode="auto">
              <a:xfrm>
                <a:off x="2419212" y="3285044"/>
                <a:ext cx="154359"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a:latin typeface="+mn-ea"/>
                  <a:ea typeface="+mn-ea"/>
                  <a:cs typeface="HG丸ｺﾞｼｯｸM-PRO"/>
                </a:endParaRPr>
              </a:p>
            </p:txBody>
          </p:sp>
          <p:sp>
            <p:nvSpPr>
              <p:cNvPr id="78" name="Line 16"/>
              <p:cNvSpPr>
                <a:spLocks noChangeShapeType="1"/>
              </p:cNvSpPr>
              <p:nvPr/>
            </p:nvSpPr>
            <p:spPr bwMode="auto">
              <a:xfrm flipH="1">
                <a:off x="2440451" y="3759010"/>
                <a:ext cx="126852"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a:latin typeface="+mn-ea"/>
                  <a:ea typeface="+mn-ea"/>
                  <a:cs typeface="HG丸ｺﾞｼｯｸM-PRO"/>
                </a:endParaRPr>
              </a:p>
            </p:txBody>
          </p:sp>
          <p:sp>
            <p:nvSpPr>
              <p:cNvPr id="120" name="Line 32"/>
              <p:cNvSpPr>
                <a:spLocks noChangeShapeType="1"/>
              </p:cNvSpPr>
              <p:nvPr/>
            </p:nvSpPr>
            <p:spPr bwMode="auto">
              <a:xfrm>
                <a:off x="2422139" y="2309501"/>
                <a:ext cx="7584" cy="1449509"/>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a:latin typeface="+mn-ea"/>
                  <a:ea typeface="+mn-ea"/>
                  <a:cs typeface="HG丸ｺﾞｼｯｸM-PRO"/>
                </a:endParaRPr>
              </a:p>
            </p:txBody>
          </p:sp>
          <p:sp>
            <p:nvSpPr>
              <p:cNvPr id="121" name="Line 33"/>
              <p:cNvSpPr>
                <a:spLocks noChangeShapeType="1"/>
              </p:cNvSpPr>
              <p:nvPr/>
            </p:nvSpPr>
            <p:spPr bwMode="auto">
              <a:xfrm>
                <a:off x="2421537" y="2311463"/>
                <a:ext cx="180000"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a:latin typeface="+mn-ea"/>
                  <a:ea typeface="+mn-ea"/>
                  <a:cs typeface="HG丸ｺﾞｼｯｸM-PRO"/>
                </a:endParaRPr>
              </a:p>
            </p:txBody>
          </p:sp>
          <p:sp>
            <p:nvSpPr>
              <p:cNvPr id="126" name="Rectangle 9"/>
              <p:cNvSpPr>
                <a:spLocks noChangeArrowheads="1"/>
              </p:cNvSpPr>
              <p:nvPr/>
            </p:nvSpPr>
            <p:spPr bwMode="auto">
              <a:xfrm>
                <a:off x="2595939" y="2170098"/>
                <a:ext cx="1433923"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smtClean="0">
                    <a:solidFill>
                      <a:srgbClr val="000000"/>
                    </a:solidFill>
                    <a:latin typeface="+mn-ea"/>
                    <a:ea typeface="+mn-ea"/>
                    <a:cs typeface="HG丸ｺﾞｼｯｸM-PRO"/>
                  </a:rPr>
                  <a:t>研究企画課　</a:t>
                </a:r>
                <a:r>
                  <a:rPr lang="en-US" altLang="ja-JP" sz="1400" dirty="0" smtClean="0">
                    <a:solidFill>
                      <a:srgbClr val="000000"/>
                    </a:solidFill>
                    <a:latin typeface="+mn-ea"/>
                    <a:ea typeface="+mn-ea"/>
                    <a:cs typeface="HG丸ｺﾞｼｯｸM-PRO"/>
                  </a:rPr>
                  <a:t>4</a:t>
                </a:r>
                <a:r>
                  <a:rPr lang="ja-JP" altLang="en-US" sz="1400" dirty="0" smtClean="0">
                    <a:solidFill>
                      <a:srgbClr val="000000"/>
                    </a:solidFill>
                    <a:latin typeface="+mn-ea"/>
                    <a:ea typeface="+mn-ea"/>
                    <a:cs typeface="HG丸ｺﾞｼｯｸM-PRO"/>
                  </a:rPr>
                  <a:t>人</a:t>
                </a:r>
                <a:endParaRPr lang="ja-JP" altLang="en-US" sz="1400" dirty="0">
                  <a:solidFill>
                    <a:srgbClr val="000000"/>
                  </a:solidFill>
                  <a:latin typeface="+mn-ea"/>
                  <a:ea typeface="+mn-ea"/>
                  <a:cs typeface="HG丸ｺﾞｼｯｸM-PRO"/>
                </a:endParaRPr>
              </a:p>
            </p:txBody>
          </p:sp>
          <p:sp>
            <p:nvSpPr>
              <p:cNvPr id="127" name="Rectangle 9"/>
              <p:cNvSpPr>
                <a:spLocks noChangeArrowheads="1"/>
              </p:cNvSpPr>
              <p:nvPr/>
            </p:nvSpPr>
            <p:spPr bwMode="auto">
              <a:xfrm>
                <a:off x="2581893" y="3117634"/>
                <a:ext cx="1447969"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smtClean="0">
                    <a:solidFill>
                      <a:srgbClr val="000000"/>
                    </a:solidFill>
                    <a:latin typeface="+mn-ea"/>
                    <a:ea typeface="+mn-ea"/>
                    <a:cs typeface="HG丸ｺﾞｼｯｸM-PRO"/>
                  </a:rPr>
                  <a:t>疫学解析研究課</a:t>
                </a:r>
                <a:endParaRPr lang="ja-JP" altLang="en-US" sz="1400" dirty="0">
                  <a:solidFill>
                    <a:srgbClr val="000000"/>
                  </a:solidFill>
                  <a:latin typeface="+mn-ea"/>
                  <a:ea typeface="+mn-ea"/>
                  <a:cs typeface="HG丸ｺﾞｼｯｸM-PRO"/>
                </a:endParaRPr>
              </a:p>
            </p:txBody>
          </p:sp>
          <p:sp>
            <p:nvSpPr>
              <p:cNvPr id="128" name="Rectangle 9"/>
              <p:cNvSpPr>
                <a:spLocks noChangeArrowheads="1"/>
              </p:cNvSpPr>
              <p:nvPr/>
            </p:nvSpPr>
            <p:spPr bwMode="auto">
              <a:xfrm>
                <a:off x="2589565" y="2637946"/>
                <a:ext cx="1455718"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non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健康</a:t>
                </a:r>
                <a:r>
                  <a:rPr lang="ja-JP" altLang="en-US" sz="1400" dirty="0" smtClean="0">
                    <a:solidFill>
                      <a:srgbClr val="000000"/>
                    </a:solidFill>
                    <a:latin typeface="+mn-ea"/>
                    <a:ea typeface="+mn-ea"/>
                    <a:cs typeface="HG丸ｺﾞｼｯｸM-PRO"/>
                  </a:rPr>
                  <a:t>危機管理課　</a:t>
                </a:r>
                <a:r>
                  <a:rPr lang="en-US" altLang="ja-JP" sz="1400" dirty="0" smtClean="0">
                    <a:solidFill>
                      <a:srgbClr val="000000"/>
                    </a:solidFill>
                    <a:latin typeface="+mn-ea"/>
                    <a:ea typeface="+mn-ea"/>
                    <a:cs typeface="HG丸ｺﾞｼｯｸM-PRO"/>
                  </a:rPr>
                  <a:t>6</a:t>
                </a:r>
                <a:r>
                  <a:rPr lang="ja-JP" altLang="en-US" sz="1400" dirty="0" smtClean="0">
                    <a:solidFill>
                      <a:srgbClr val="000000"/>
                    </a:solidFill>
                    <a:latin typeface="+mn-ea"/>
                    <a:ea typeface="+mn-ea"/>
                    <a:cs typeface="HG丸ｺﾞｼｯｸM-PRO"/>
                  </a:rPr>
                  <a:t>人</a:t>
                </a:r>
                <a:endParaRPr lang="ja-JP" altLang="en-US" sz="1400" dirty="0">
                  <a:solidFill>
                    <a:srgbClr val="000000"/>
                  </a:solidFill>
                  <a:latin typeface="+mn-ea"/>
                  <a:ea typeface="+mn-ea"/>
                  <a:cs typeface="HG丸ｺﾞｼｯｸM-PRO"/>
                </a:endParaRPr>
              </a:p>
            </p:txBody>
          </p:sp>
          <p:sp>
            <p:nvSpPr>
              <p:cNvPr id="129" name="Rectangle 5"/>
              <p:cNvSpPr>
                <a:spLocks noChangeArrowheads="1"/>
              </p:cNvSpPr>
              <p:nvPr/>
            </p:nvSpPr>
            <p:spPr bwMode="auto">
              <a:xfrm>
                <a:off x="1255566" y="2662680"/>
                <a:ext cx="1029348"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企画</a:t>
                </a:r>
                <a:r>
                  <a:rPr lang="ja-JP" altLang="en-US" sz="1400" dirty="0" smtClean="0">
                    <a:solidFill>
                      <a:srgbClr val="000000"/>
                    </a:solidFill>
                    <a:latin typeface="+mn-ea"/>
                    <a:ea typeface="+mn-ea"/>
                    <a:cs typeface="HG丸ｺﾞｼｯｸM-PRO"/>
                  </a:rPr>
                  <a:t>部</a:t>
                </a:r>
                <a:endParaRPr lang="ja-JP" altLang="en-US" sz="1400" dirty="0">
                  <a:solidFill>
                    <a:srgbClr val="000000"/>
                  </a:solidFill>
                  <a:latin typeface="+mn-ea"/>
                  <a:ea typeface="+mn-ea"/>
                  <a:cs typeface="HG丸ｺﾞｼｯｸM-PRO"/>
                </a:endParaRPr>
              </a:p>
            </p:txBody>
          </p:sp>
          <p:sp>
            <p:nvSpPr>
              <p:cNvPr id="130" name="Rectangle 9"/>
              <p:cNvSpPr>
                <a:spLocks noChangeArrowheads="1"/>
              </p:cNvSpPr>
              <p:nvPr/>
            </p:nvSpPr>
            <p:spPr bwMode="auto">
              <a:xfrm>
                <a:off x="2592351" y="3555244"/>
                <a:ext cx="1437511"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smtClean="0">
                    <a:solidFill>
                      <a:srgbClr val="000000"/>
                    </a:solidFill>
                    <a:latin typeface="+mn-ea"/>
                    <a:ea typeface="+mn-ea"/>
                    <a:cs typeface="HG丸ｺﾞｼｯｸM-PRO"/>
                  </a:rPr>
                  <a:t>精度管理室　</a:t>
                </a:r>
                <a:r>
                  <a:rPr lang="en-US" altLang="ja-JP" sz="1400" dirty="0" smtClean="0">
                    <a:solidFill>
                      <a:srgbClr val="000000"/>
                    </a:solidFill>
                    <a:latin typeface="+mn-ea"/>
                    <a:ea typeface="+mn-ea"/>
                    <a:cs typeface="HG丸ｺﾞｼｯｸM-PRO"/>
                  </a:rPr>
                  <a:t>3</a:t>
                </a:r>
                <a:r>
                  <a:rPr lang="ja-JP" altLang="en-US" sz="1400" dirty="0" smtClean="0">
                    <a:solidFill>
                      <a:srgbClr val="000000"/>
                    </a:solidFill>
                    <a:latin typeface="+mn-ea"/>
                    <a:ea typeface="+mn-ea"/>
                    <a:cs typeface="HG丸ｺﾞｼｯｸM-PRO"/>
                  </a:rPr>
                  <a:t>人</a:t>
                </a:r>
                <a:endParaRPr lang="ja-JP" altLang="en-US" sz="1400" dirty="0">
                  <a:solidFill>
                    <a:srgbClr val="000000"/>
                  </a:solidFill>
                  <a:latin typeface="+mn-ea"/>
                  <a:ea typeface="+mn-ea"/>
                  <a:cs typeface="HG丸ｺﾞｼｯｸM-PRO"/>
                </a:endParaRPr>
              </a:p>
            </p:txBody>
          </p:sp>
        </p:grpSp>
      </p:grpSp>
      <p:sp>
        <p:nvSpPr>
          <p:cNvPr id="55" name="テキスト ボックス 54"/>
          <p:cNvSpPr txBox="1"/>
          <p:nvPr/>
        </p:nvSpPr>
        <p:spPr>
          <a:xfrm>
            <a:off x="7838957" y="4122292"/>
            <a:ext cx="1021433" cy="307777"/>
          </a:xfrm>
          <a:prstGeom prst="rect">
            <a:avLst/>
          </a:prstGeom>
          <a:noFill/>
        </p:spPr>
        <p:txBody>
          <a:bodyPr wrap="none" rtlCol="0">
            <a:spAutoFit/>
          </a:bodyPr>
          <a:lstStyle/>
          <a:p>
            <a:r>
              <a:rPr lang="ja-JP" altLang="en-US" sz="1400" dirty="0" smtClean="0">
                <a:latin typeface="+mn-ea"/>
                <a:ea typeface="+mn-ea"/>
                <a:cs typeface="HGMaruGothicMPRO" charset="-128"/>
              </a:rPr>
              <a:t>（天王寺</a:t>
            </a:r>
            <a:r>
              <a:rPr lang="en-US" altLang="ja-JP" sz="1400" dirty="0" smtClean="0">
                <a:latin typeface="+mn-ea"/>
                <a:ea typeface="+mn-ea"/>
                <a:cs typeface="HGMaruGothicMPRO" charset="-128"/>
              </a:rPr>
              <a:t>C</a:t>
            </a:r>
            <a:r>
              <a:rPr lang="ja-JP" altLang="en-US" sz="1400" dirty="0" smtClean="0">
                <a:latin typeface="+mn-ea"/>
                <a:ea typeface="+mn-ea"/>
                <a:cs typeface="HGMaruGothicMPRO" charset="-128"/>
              </a:rPr>
              <a:t>）</a:t>
            </a:r>
            <a:endParaRPr lang="ja-JP" altLang="en-US" sz="1400" dirty="0">
              <a:latin typeface="+mn-ea"/>
              <a:ea typeface="+mn-ea"/>
              <a:cs typeface="HGMaruGothicMPRO" charset="-128"/>
            </a:endParaRPr>
          </a:p>
        </p:txBody>
      </p:sp>
      <p:sp>
        <p:nvSpPr>
          <p:cNvPr id="56" name="正方形/長方形 55"/>
          <p:cNvSpPr/>
          <p:nvPr/>
        </p:nvSpPr>
        <p:spPr>
          <a:xfrm>
            <a:off x="7838957" y="4988601"/>
            <a:ext cx="1021433" cy="307777"/>
          </a:xfrm>
          <a:prstGeom prst="rect">
            <a:avLst/>
          </a:prstGeom>
        </p:spPr>
        <p:txBody>
          <a:bodyPr wrap="none">
            <a:spAutoFit/>
          </a:bodyPr>
          <a:lstStyle/>
          <a:p>
            <a:r>
              <a:rPr lang="ja-JP" altLang="en-US" sz="1400" dirty="0" smtClean="0">
                <a:latin typeface="+mn-ea"/>
                <a:ea typeface="+mn-ea"/>
                <a:cs typeface="HGMaruGothicMPRO" charset="-128"/>
              </a:rPr>
              <a:t>（天王寺</a:t>
            </a:r>
            <a:r>
              <a:rPr lang="en-US" altLang="ja-JP" sz="1400" dirty="0" smtClean="0">
                <a:latin typeface="+mn-ea"/>
                <a:ea typeface="+mn-ea"/>
                <a:cs typeface="HGMaruGothicMPRO" charset="-128"/>
              </a:rPr>
              <a:t>C</a:t>
            </a:r>
            <a:r>
              <a:rPr lang="ja-JP" altLang="en-US" sz="1400" dirty="0" smtClean="0">
                <a:latin typeface="+mn-ea"/>
                <a:ea typeface="+mn-ea"/>
                <a:cs typeface="HGMaruGothicMPRO" charset="-128"/>
              </a:rPr>
              <a:t>）</a:t>
            </a:r>
            <a:endParaRPr lang="ja-JP" altLang="en-US" sz="1400" dirty="0">
              <a:latin typeface="+mn-ea"/>
              <a:ea typeface="+mn-ea"/>
              <a:cs typeface="HGMaruGothicMPRO" charset="-128"/>
            </a:endParaRPr>
          </a:p>
        </p:txBody>
      </p:sp>
      <p:sp>
        <p:nvSpPr>
          <p:cNvPr id="57" name="正方形/長方形 56"/>
          <p:cNvSpPr/>
          <p:nvPr/>
        </p:nvSpPr>
        <p:spPr>
          <a:xfrm>
            <a:off x="7838957" y="1086627"/>
            <a:ext cx="1021433" cy="307777"/>
          </a:xfrm>
          <a:prstGeom prst="rect">
            <a:avLst/>
          </a:prstGeom>
        </p:spPr>
        <p:txBody>
          <a:bodyPr wrap="none">
            <a:spAutoFit/>
          </a:bodyPr>
          <a:lstStyle/>
          <a:p>
            <a:r>
              <a:rPr lang="ja-JP" altLang="en-US" sz="1400" dirty="0" smtClean="0">
                <a:latin typeface="+mn-ea"/>
                <a:ea typeface="+mn-ea"/>
                <a:cs typeface="HGMaruGothicMPRO" charset="-128"/>
              </a:rPr>
              <a:t>（天王寺</a:t>
            </a:r>
            <a:r>
              <a:rPr lang="en-US" altLang="ja-JP" sz="1400" dirty="0" smtClean="0">
                <a:latin typeface="+mn-ea"/>
                <a:ea typeface="+mn-ea"/>
                <a:cs typeface="HGMaruGothicMPRO" charset="-128"/>
              </a:rPr>
              <a:t>C</a:t>
            </a:r>
            <a:r>
              <a:rPr lang="ja-JP" altLang="en-US" sz="1400" dirty="0" smtClean="0">
                <a:latin typeface="+mn-ea"/>
                <a:ea typeface="+mn-ea"/>
                <a:cs typeface="HGMaruGothicMPRO" charset="-128"/>
              </a:rPr>
              <a:t>）</a:t>
            </a:r>
            <a:endParaRPr lang="ja-JP" altLang="en-US" sz="1400" dirty="0">
              <a:latin typeface="+mn-ea"/>
              <a:ea typeface="+mn-ea"/>
              <a:cs typeface="HGMaruGothicMPRO" charset="-128"/>
            </a:endParaRPr>
          </a:p>
        </p:txBody>
      </p:sp>
      <p:sp>
        <p:nvSpPr>
          <p:cNvPr id="2" name="正方形/長方形 1"/>
          <p:cNvSpPr/>
          <p:nvPr/>
        </p:nvSpPr>
        <p:spPr>
          <a:xfrm>
            <a:off x="4446299" y="991457"/>
            <a:ext cx="723275" cy="307777"/>
          </a:xfrm>
          <a:prstGeom prst="rect">
            <a:avLst/>
          </a:prstGeom>
        </p:spPr>
        <p:txBody>
          <a:bodyPr wrap="none">
            <a:spAutoFit/>
          </a:bodyPr>
          <a:lstStyle/>
          <a:p>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25</a:t>
            </a:r>
            <a:r>
              <a:rPr lang="ja-JP" altLang="en-US" sz="1400" dirty="0">
                <a:solidFill>
                  <a:srgbClr val="000000"/>
                </a:solidFill>
                <a:latin typeface="+mn-ea"/>
                <a:ea typeface="+mn-ea"/>
                <a:cs typeface="HG丸ｺﾞｼｯｸM-PRO"/>
              </a:rPr>
              <a:t>人）</a:t>
            </a:r>
          </a:p>
        </p:txBody>
      </p:sp>
      <p:sp>
        <p:nvSpPr>
          <p:cNvPr id="59" name="正方形/長方形 58"/>
          <p:cNvSpPr/>
          <p:nvPr/>
        </p:nvSpPr>
        <p:spPr>
          <a:xfrm>
            <a:off x="4453669" y="2282234"/>
            <a:ext cx="723275" cy="307777"/>
          </a:xfrm>
          <a:prstGeom prst="rect">
            <a:avLst/>
          </a:prstGeom>
        </p:spPr>
        <p:txBody>
          <a:bodyPr wrap="none">
            <a:spAutoFit/>
          </a:bodyPr>
          <a:lstStyle/>
          <a:p>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14</a:t>
            </a:r>
            <a:r>
              <a:rPr lang="ja-JP" altLang="en-US" sz="1400" dirty="0">
                <a:solidFill>
                  <a:srgbClr val="000000"/>
                </a:solidFill>
                <a:latin typeface="+mn-ea"/>
                <a:ea typeface="+mn-ea"/>
                <a:cs typeface="HG丸ｺﾞｼｯｸM-PRO"/>
              </a:rPr>
              <a:t>人）</a:t>
            </a:r>
          </a:p>
        </p:txBody>
      </p:sp>
      <p:sp>
        <p:nvSpPr>
          <p:cNvPr id="60" name="正方形/長方形 59"/>
          <p:cNvSpPr/>
          <p:nvPr/>
        </p:nvSpPr>
        <p:spPr>
          <a:xfrm>
            <a:off x="4446299" y="4037278"/>
            <a:ext cx="723275" cy="307777"/>
          </a:xfrm>
          <a:prstGeom prst="rect">
            <a:avLst/>
          </a:prstGeom>
        </p:spPr>
        <p:txBody>
          <a:bodyPr wrap="none">
            <a:spAutoFit/>
          </a:bodyPr>
          <a:lstStyle/>
          <a:p>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46</a:t>
            </a:r>
            <a:r>
              <a:rPr lang="ja-JP" altLang="en-US" sz="1400" dirty="0">
                <a:solidFill>
                  <a:srgbClr val="000000"/>
                </a:solidFill>
                <a:latin typeface="+mn-ea"/>
                <a:ea typeface="+mn-ea"/>
                <a:cs typeface="HG丸ｺﾞｼｯｸM-PRO"/>
              </a:rPr>
              <a:t>人）</a:t>
            </a:r>
          </a:p>
        </p:txBody>
      </p:sp>
      <p:sp>
        <p:nvSpPr>
          <p:cNvPr id="61" name="正方形/長方形 60"/>
          <p:cNvSpPr/>
          <p:nvPr/>
        </p:nvSpPr>
        <p:spPr>
          <a:xfrm>
            <a:off x="4458670" y="5488843"/>
            <a:ext cx="723275" cy="307777"/>
          </a:xfrm>
          <a:prstGeom prst="rect">
            <a:avLst/>
          </a:prstGeom>
        </p:spPr>
        <p:txBody>
          <a:bodyPr wrap="none">
            <a:spAutoFit/>
          </a:bodyPr>
          <a:lstStyle/>
          <a:p>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58</a:t>
            </a:r>
            <a:r>
              <a:rPr lang="ja-JP" altLang="en-US" sz="1400" dirty="0">
                <a:solidFill>
                  <a:srgbClr val="000000"/>
                </a:solidFill>
                <a:latin typeface="+mn-ea"/>
                <a:ea typeface="+mn-ea"/>
                <a:cs typeface="HG丸ｺﾞｼｯｸM-PRO"/>
              </a:rPr>
              <a:t>人）</a:t>
            </a:r>
          </a:p>
        </p:txBody>
      </p:sp>
      <p:sp>
        <p:nvSpPr>
          <p:cNvPr id="62" name="正方形/長方形 61"/>
          <p:cNvSpPr/>
          <p:nvPr/>
        </p:nvSpPr>
        <p:spPr>
          <a:xfrm>
            <a:off x="171450" y="196850"/>
            <a:ext cx="3637302"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3" name="テキスト ボックス 17"/>
          <p:cNvSpPr txBox="1">
            <a:spLocks noChangeArrowheads="1"/>
          </p:cNvSpPr>
          <p:nvPr/>
        </p:nvSpPr>
        <p:spPr bwMode="auto">
          <a:xfrm>
            <a:off x="273049" y="196850"/>
            <a:ext cx="35955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smtClean="0">
                <a:solidFill>
                  <a:schemeClr val="bg1"/>
                </a:solidFill>
                <a:latin typeface="+mn-ea"/>
                <a:ea typeface="+mn-ea"/>
                <a:cs typeface="HG丸ｺﾞｼｯｸM-PRO"/>
              </a:rPr>
              <a:t>1.</a:t>
            </a:r>
            <a:r>
              <a:rPr lang="ja-JP" altLang="en-US" sz="2800" dirty="0" smtClean="0">
                <a:solidFill>
                  <a:schemeClr val="bg1"/>
                </a:solidFill>
                <a:latin typeface="+mn-ea"/>
                <a:ea typeface="+mn-ea"/>
                <a:cs typeface="HG丸ｺﾞｼｯｸM-PRO"/>
              </a:rPr>
              <a:t>　法人概要</a:t>
            </a:r>
            <a:endParaRPr lang="ja-JP" altLang="en-US" sz="2800" dirty="0">
              <a:solidFill>
                <a:schemeClr val="bg1"/>
              </a:solidFill>
              <a:latin typeface="+mn-ea"/>
              <a:ea typeface="+mn-ea"/>
              <a:cs typeface="HG丸ｺﾞｼｯｸM-PRO"/>
            </a:endParaRPr>
          </a:p>
        </p:txBody>
      </p:sp>
    </p:spTree>
    <p:extLst>
      <p:ext uri="{BB962C8B-B14F-4D97-AF65-F5344CB8AC3E}">
        <p14:creationId xmlns:p14="http://schemas.microsoft.com/office/powerpoint/2010/main" val="278301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8</a:t>
            </a:fld>
            <a:endParaRPr lang="ja-JP" altLang="en-US" sz="1200" b="1">
              <a:latin typeface="Arial" charset="0"/>
              <a:ea typeface="Arial" charset="0"/>
              <a:cs typeface="Arial" charset="0"/>
            </a:endParaRPr>
          </a:p>
        </p:txBody>
      </p:sp>
      <p:sp>
        <p:nvSpPr>
          <p:cNvPr id="4" name="正方形/長方形 3"/>
          <p:cNvSpPr/>
          <p:nvPr/>
        </p:nvSpPr>
        <p:spPr>
          <a:xfrm>
            <a:off x="868383" y="889742"/>
            <a:ext cx="3390330" cy="461665"/>
          </a:xfrm>
          <a:prstGeom prst="rect">
            <a:avLst/>
          </a:prstGeom>
        </p:spPr>
        <p:txBody>
          <a:bodyPr wrap="square">
            <a:spAutoFit/>
          </a:bodyPr>
          <a:lstStyle/>
          <a:p>
            <a:r>
              <a:rPr lang="ja-JP" altLang="en-US" sz="2400" dirty="0" smtClean="0">
                <a:latin typeface="+mn-ea"/>
                <a:ea typeface="+mn-ea"/>
              </a:rPr>
              <a:t>平成</a:t>
            </a:r>
            <a:r>
              <a:rPr lang="en-US" altLang="ja-JP" sz="2400" dirty="0" smtClean="0">
                <a:latin typeface="+mn-ea"/>
                <a:ea typeface="+mn-ea"/>
              </a:rPr>
              <a:t>29</a:t>
            </a:r>
            <a:r>
              <a:rPr lang="ja-JP" altLang="en-US" sz="2400" dirty="0" smtClean="0">
                <a:latin typeface="+mn-ea"/>
                <a:ea typeface="+mn-ea"/>
              </a:rPr>
              <a:t>年度予算の概要</a:t>
            </a:r>
            <a:endParaRPr lang="ja-JP" altLang="en-US" sz="2400" dirty="0">
              <a:latin typeface="+mn-ea"/>
              <a:ea typeface="+mn-ea"/>
            </a:endParaRPr>
          </a:p>
        </p:txBody>
      </p:sp>
      <p:sp>
        <p:nvSpPr>
          <p:cNvPr id="6" name="テキスト ボックス 5"/>
          <p:cNvSpPr txBox="1"/>
          <p:nvPr/>
        </p:nvSpPr>
        <p:spPr>
          <a:xfrm>
            <a:off x="868384" y="5658159"/>
            <a:ext cx="7780714" cy="830997"/>
          </a:xfrm>
          <a:prstGeom prst="rect">
            <a:avLst/>
          </a:prstGeom>
          <a:noFill/>
        </p:spPr>
        <p:txBody>
          <a:bodyPr wrap="square" rtlCol="0">
            <a:spAutoFit/>
          </a:bodyPr>
          <a:lstStyle/>
          <a:p>
            <a:pPr>
              <a:spcBef>
                <a:spcPts val="0"/>
              </a:spcBef>
              <a:spcAft>
                <a:spcPts val="0"/>
              </a:spcAft>
            </a:pPr>
            <a:r>
              <a:rPr lang="ja-JP" altLang="en-US" sz="1600" dirty="0">
                <a:latin typeface="+mn-ea"/>
                <a:ea typeface="+mn-ea"/>
              </a:rPr>
              <a:t>■ 一元化施設の整備　</a:t>
            </a:r>
            <a:r>
              <a:rPr lang="en-US" altLang="ja-JP" sz="1600" dirty="0">
                <a:latin typeface="+mn-ea"/>
                <a:ea typeface="+mn-ea"/>
              </a:rPr>
              <a:t>H29</a:t>
            </a:r>
            <a:r>
              <a:rPr lang="ja-JP" altLang="en-US" sz="1600" dirty="0">
                <a:latin typeface="+mn-ea"/>
                <a:ea typeface="+mn-ea"/>
              </a:rPr>
              <a:t>事業費</a:t>
            </a:r>
            <a:r>
              <a:rPr lang="en-US" altLang="ja-JP" sz="1600" dirty="0">
                <a:latin typeface="+mn-ea"/>
                <a:ea typeface="+mn-ea"/>
              </a:rPr>
              <a:t>14,875</a:t>
            </a:r>
            <a:r>
              <a:rPr lang="ja-JP" altLang="en-US" sz="1600" dirty="0">
                <a:latin typeface="+mn-ea"/>
                <a:ea typeface="+mn-ea"/>
              </a:rPr>
              <a:t>千円（</a:t>
            </a:r>
            <a:r>
              <a:rPr lang="en-US" altLang="ja-JP" sz="1600" dirty="0">
                <a:latin typeface="+mn-ea"/>
                <a:ea typeface="+mn-ea"/>
              </a:rPr>
              <a:t>※</a:t>
            </a:r>
            <a:r>
              <a:rPr lang="ja-JP" altLang="en-US" sz="1600" dirty="0">
                <a:latin typeface="+mn-ea"/>
                <a:ea typeface="+mn-ea"/>
              </a:rPr>
              <a:t>）</a:t>
            </a:r>
          </a:p>
          <a:p>
            <a:pPr>
              <a:spcBef>
                <a:spcPts val="0"/>
              </a:spcBef>
              <a:spcAft>
                <a:spcPts val="0"/>
              </a:spcAft>
            </a:pPr>
            <a:r>
              <a:rPr lang="ja-JP" altLang="en-US" sz="1600" dirty="0">
                <a:latin typeface="+mn-ea"/>
                <a:ea typeface="+mn-ea"/>
              </a:rPr>
              <a:t>平成</a:t>
            </a:r>
            <a:r>
              <a:rPr lang="en-US" altLang="ja-JP" sz="1600" dirty="0">
                <a:latin typeface="+mn-ea"/>
                <a:ea typeface="+mn-ea"/>
              </a:rPr>
              <a:t>29</a:t>
            </a:r>
            <a:r>
              <a:rPr lang="ja-JP" altLang="en-US" sz="1600" dirty="0">
                <a:latin typeface="+mn-ea"/>
                <a:ea typeface="+mn-ea"/>
              </a:rPr>
              <a:t>年度は、一元化施設の整備に係る基本計画の策定に要する予算を</a:t>
            </a:r>
            <a:r>
              <a:rPr lang="ja-JP" altLang="en-US" sz="1600" dirty="0" smtClean="0">
                <a:latin typeface="+mn-ea"/>
                <a:ea typeface="+mn-ea"/>
              </a:rPr>
              <a:t>計上</a:t>
            </a:r>
            <a:endParaRPr lang="en-US" altLang="ja-JP" sz="1600" dirty="0" smtClean="0">
              <a:latin typeface="+mn-ea"/>
              <a:ea typeface="+mn-ea"/>
            </a:endParaRPr>
          </a:p>
          <a:p>
            <a:pPr>
              <a:spcBef>
                <a:spcPts val="0"/>
              </a:spcBef>
              <a:spcAft>
                <a:spcPts val="0"/>
              </a:spcAft>
            </a:pPr>
            <a:r>
              <a:rPr lang="ja-JP" altLang="en-US" sz="1600" dirty="0">
                <a:latin typeface="+mn-ea"/>
                <a:ea typeface="+mn-ea"/>
              </a:rPr>
              <a:t>（</a:t>
            </a:r>
            <a:r>
              <a:rPr lang="en-US" altLang="ja-JP" sz="1600" dirty="0">
                <a:latin typeface="+mn-ea"/>
                <a:ea typeface="+mn-ea"/>
              </a:rPr>
              <a:t>※</a:t>
            </a:r>
            <a:r>
              <a:rPr lang="ja-JP" altLang="en-US" sz="1600" dirty="0">
                <a:latin typeface="+mn-ea"/>
                <a:ea typeface="+mn-ea"/>
              </a:rPr>
              <a:t>）合築する大阪市立環境科学研究センターの経費を含む</a:t>
            </a:r>
          </a:p>
        </p:txBody>
      </p:sp>
      <p:sp>
        <p:nvSpPr>
          <p:cNvPr id="7" name="正方形/長方形 6"/>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smtClean="0">
                <a:solidFill>
                  <a:schemeClr val="bg1"/>
                </a:solidFill>
                <a:latin typeface="+mn-ea"/>
                <a:ea typeface="+mn-ea"/>
                <a:cs typeface="HG丸ｺﾞｼｯｸM-PRO"/>
              </a:rPr>
              <a:t>1.</a:t>
            </a:r>
            <a:r>
              <a:rPr lang="ja-JP" altLang="en-US" sz="2800" dirty="0" smtClean="0">
                <a:solidFill>
                  <a:schemeClr val="bg1"/>
                </a:solidFill>
                <a:latin typeface="+mn-ea"/>
                <a:ea typeface="+mn-ea"/>
                <a:cs typeface="HG丸ｺﾞｼｯｸM-PRO"/>
              </a:rPr>
              <a:t>　法人概要</a:t>
            </a:r>
            <a:endParaRPr lang="ja-JP" altLang="en-US" sz="2800" dirty="0">
              <a:solidFill>
                <a:schemeClr val="bg1"/>
              </a:solidFill>
              <a:latin typeface="+mn-ea"/>
              <a:ea typeface="+mn-ea"/>
              <a:cs typeface="HG丸ｺﾞｼｯｸM-PRO"/>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229" y="1351407"/>
            <a:ext cx="7542484" cy="424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665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7"/>
          <p:cNvSpPr txBox="1">
            <a:spLocks noChangeArrowheads="1"/>
          </p:cNvSpPr>
          <p:nvPr/>
        </p:nvSpPr>
        <p:spPr bwMode="auto">
          <a:xfrm>
            <a:off x="273048" y="969520"/>
            <a:ext cx="87552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dirty="0" smtClean="0">
                <a:latin typeface="+mn-ea"/>
                <a:ea typeface="+mn-ea"/>
                <a:cs typeface="HG丸ｺﾞｼｯｸM-PRO"/>
              </a:rPr>
              <a:t>「西日本の中核的な地方衛生研究所」に向けた機能強化の方向性</a:t>
            </a:r>
            <a:endParaRPr lang="ja-JP" altLang="en-US" dirty="0">
              <a:latin typeface="+mn-ea"/>
              <a:ea typeface="+mn-ea"/>
              <a:cs typeface="HG丸ｺﾞｼｯｸM-PRO"/>
            </a:endParaRPr>
          </a:p>
        </p:txBody>
      </p:sp>
      <p:sp>
        <p:nvSpPr>
          <p:cNvPr id="14" name="テキスト ボックス 4"/>
          <p:cNvSpPr txBox="1">
            <a:spLocks noChangeArrowheads="1"/>
          </p:cNvSpPr>
          <p:nvPr/>
        </p:nvSpPr>
        <p:spPr bwMode="auto">
          <a:xfrm>
            <a:off x="497711" y="1658679"/>
            <a:ext cx="8530541"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sz="2000" dirty="0">
                <a:latin typeface="+mn-ea"/>
                <a:ea typeface="+mn-ea"/>
                <a:cs typeface="HG丸ｺﾞｼｯｸM-PRO"/>
              </a:rPr>
              <a:t>１　健康危機管理部門疫学チームの設置</a:t>
            </a:r>
            <a:endParaRPr lang="en-US" altLang="ja-JP" sz="2000" dirty="0">
              <a:latin typeface="+mn-ea"/>
              <a:ea typeface="+mn-ea"/>
              <a:cs typeface="HG丸ｺﾞｼｯｸM-PRO"/>
            </a:endParaRPr>
          </a:p>
          <a:p>
            <a:pPr marL="304800" indent="-304800"/>
            <a:r>
              <a:rPr lang="ja-JP" altLang="en-US" sz="2000" dirty="0">
                <a:latin typeface="+mn-ea"/>
                <a:ea typeface="+mn-ea"/>
                <a:cs typeface="HG丸ｺﾞｼｯｸM-PRO"/>
              </a:rPr>
              <a:t>　広く最新の公衆衛生・健康危機管理情報を収集、評価</a:t>
            </a:r>
            <a:endParaRPr lang="en-US" altLang="ja-JP" sz="2000" dirty="0">
              <a:latin typeface="+mn-ea"/>
              <a:ea typeface="+mn-ea"/>
              <a:cs typeface="HG丸ｺﾞｼｯｸM-PRO"/>
            </a:endParaRPr>
          </a:p>
          <a:p>
            <a:pPr marL="304800" indent="-304800"/>
            <a:r>
              <a:rPr lang="ja-JP" altLang="en-US" sz="2000" dirty="0">
                <a:latin typeface="+mn-ea"/>
                <a:ea typeface="+mn-ea"/>
                <a:cs typeface="HG丸ｺﾞｼｯｸM-PRO"/>
              </a:rPr>
              <a:t>　健康危機事象発生時に保健所等による実地疫学調査を支援</a:t>
            </a:r>
            <a:endParaRPr lang="en-US" altLang="ja-JP" sz="2000" dirty="0">
              <a:latin typeface="+mn-ea"/>
              <a:ea typeface="+mn-ea"/>
              <a:cs typeface="HG丸ｺﾞｼｯｸM-PRO"/>
            </a:endParaRPr>
          </a:p>
          <a:p>
            <a:pPr marL="304800" indent="-304800"/>
            <a:endParaRPr lang="ja-JP" altLang="en-US" sz="2000" dirty="0">
              <a:latin typeface="+mn-ea"/>
              <a:ea typeface="+mn-ea"/>
              <a:cs typeface="HG丸ｺﾞｼｯｸM-PRO"/>
            </a:endParaRPr>
          </a:p>
          <a:p>
            <a:pPr marL="304800" indent="-304800"/>
            <a:r>
              <a:rPr lang="ja-JP" altLang="en-US" sz="2000" dirty="0">
                <a:latin typeface="+mn-ea"/>
                <a:ea typeface="+mn-ea"/>
                <a:cs typeface="HG丸ｺﾞｼｯｸM-PRO"/>
              </a:rPr>
              <a:t>２　疫学解析研究部門の設置</a:t>
            </a:r>
            <a:endParaRPr lang="en-US" altLang="ja-JP" sz="2000" dirty="0">
              <a:latin typeface="+mn-ea"/>
              <a:ea typeface="+mn-ea"/>
              <a:cs typeface="HG丸ｺﾞｼｯｸM-PRO"/>
            </a:endParaRPr>
          </a:p>
          <a:p>
            <a:pPr marL="304800" indent="-304800"/>
            <a:r>
              <a:rPr lang="ja-JP" altLang="en-US" sz="2000" dirty="0">
                <a:latin typeface="+mn-ea"/>
                <a:ea typeface="+mn-ea"/>
                <a:cs typeface="HG丸ｺﾞｼｯｸM-PRO"/>
              </a:rPr>
              <a:t>　疾病の流行に影響を与えている多様な要因を解析し、対応策を探索</a:t>
            </a:r>
            <a:endParaRPr lang="en-US" altLang="ja-JP" sz="2000" dirty="0">
              <a:latin typeface="+mn-ea"/>
              <a:ea typeface="+mn-ea"/>
              <a:cs typeface="HG丸ｺﾞｼｯｸM-PRO"/>
            </a:endParaRPr>
          </a:p>
          <a:p>
            <a:pPr marL="304800" indent="-304800"/>
            <a:r>
              <a:rPr lang="ja-JP" altLang="en-US" sz="2000" dirty="0">
                <a:latin typeface="+mn-ea"/>
                <a:ea typeface="+mn-ea"/>
                <a:cs typeface="HG丸ｺﾞｼｯｸM-PRO"/>
              </a:rPr>
              <a:t>　</a:t>
            </a:r>
            <a:r>
              <a:rPr lang="ja-JP" altLang="en-US" sz="2000" dirty="0" smtClean="0">
                <a:latin typeface="+mn-ea"/>
                <a:ea typeface="+mn-ea"/>
                <a:cs typeface="HG丸ｺﾞｼｯｸM-PRO"/>
              </a:rPr>
              <a:t>試行研究</a:t>
            </a:r>
            <a:r>
              <a:rPr lang="ja-JP" altLang="en-US" sz="2000" dirty="0">
                <a:latin typeface="+mn-ea"/>
                <a:ea typeface="+mn-ea"/>
                <a:cs typeface="HG丸ｺﾞｼｯｸM-PRO"/>
              </a:rPr>
              <a:t>等を実施し、成果を行政に助言</a:t>
            </a:r>
            <a:endParaRPr lang="en-US" altLang="ja-JP" sz="2000" dirty="0">
              <a:latin typeface="+mn-ea"/>
              <a:ea typeface="+mn-ea"/>
              <a:cs typeface="HG丸ｺﾞｼｯｸM-PRO"/>
            </a:endParaRPr>
          </a:p>
          <a:p>
            <a:pPr marL="304800" indent="-304800"/>
            <a:endParaRPr lang="ja-JP" altLang="en-US" sz="2000" dirty="0">
              <a:latin typeface="+mn-ea"/>
              <a:ea typeface="+mn-ea"/>
              <a:cs typeface="HG丸ｺﾞｼｯｸM-PRO"/>
            </a:endParaRPr>
          </a:p>
          <a:p>
            <a:pPr marL="304800" indent="-304800"/>
            <a:r>
              <a:rPr lang="ja-JP" altLang="en-US" sz="2000" dirty="0">
                <a:latin typeface="+mn-ea"/>
                <a:ea typeface="+mn-ea"/>
                <a:cs typeface="HG丸ｺﾞｼｯｸM-PRO"/>
              </a:rPr>
              <a:t>３　試験検査の信頼性確保部門の設置</a:t>
            </a:r>
            <a:endParaRPr lang="en-US" altLang="ja-JP" sz="2000" dirty="0">
              <a:latin typeface="+mn-ea"/>
              <a:ea typeface="+mn-ea"/>
              <a:cs typeface="HG丸ｺﾞｼｯｸM-PRO"/>
            </a:endParaRPr>
          </a:p>
          <a:p>
            <a:pPr marL="304800" indent="-304800"/>
            <a:r>
              <a:rPr lang="ja-JP" altLang="en-US" sz="2000" dirty="0">
                <a:latin typeface="+mn-ea"/>
                <a:ea typeface="+mn-ea"/>
                <a:cs typeface="HG丸ｺﾞｼｯｸM-PRO"/>
              </a:rPr>
              <a:t>　内部精度管理等により、試験検査の作業手順を確認し、指摘・指導</a:t>
            </a:r>
            <a:endParaRPr lang="en-US" altLang="ja-JP" sz="2000" dirty="0">
              <a:latin typeface="+mn-ea"/>
              <a:ea typeface="+mn-ea"/>
              <a:cs typeface="HG丸ｺﾞｼｯｸM-PRO"/>
            </a:endParaRPr>
          </a:p>
          <a:p>
            <a:pPr marL="304800" indent="-304800"/>
            <a:endParaRPr lang="ja-JP" altLang="en-US" sz="2000" dirty="0">
              <a:latin typeface="+mn-ea"/>
              <a:ea typeface="+mn-ea"/>
              <a:cs typeface="HG丸ｺﾞｼｯｸM-PRO"/>
            </a:endParaRPr>
          </a:p>
          <a:p>
            <a:pPr marL="304800" indent="-304800"/>
            <a:r>
              <a:rPr lang="ja-JP" altLang="en-US" sz="2000" dirty="0">
                <a:latin typeface="+mn-ea"/>
                <a:ea typeface="+mn-ea"/>
                <a:cs typeface="HG丸ｺﾞｼｯｸM-PRO"/>
              </a:rPr>
              <a:t>４　府内中核市に対する支援体制の構築</a:t>
            </a:r>
            <a:endParaRPr lang="en-US" altLang="ja-JP" sz="2000" dirty="0">
              <a:latin typeface="+mn-ea"/>
              <a:ea typeface="+mn-ea"/>
              <a:cs typeface="HG丸ｺﾞｼｯｸM-PRO"/>
            </a:endParaRPr>
          </a:p>
          <a:p>
            <a:pPr marL="304800" indent="-304800"/>
            <a:r>
              <a:rPr lang="ja-JP" altLang="en-US" sz="2000" dirty="0">
                <a:latin typeface="+mn-ea"/>
                <a:ea typeface="+mn-ea"/>
                <a:cs typeface="HG丸ｺﾞｼｯｸM-PRO"/>
              </a:rPr>
              <a:t>　職員向け技術研修の実施、対応困難な高度な試験検査の受け入れ</a:t>
            </a:r>
            <a:endParaRPr lang="en-US" altLang="ja-JP" sz="2000" dirty="0">
              <a:latin typeface="+mn-ea"/>
              <a:ea typeface="+mn-ea"/>
              <a:cs typeface="HG丸ｺﾞｼｯｸM-PRO"/>
            </a:endParaRPr>
          </a:p>
          <a:p>
            <a:pPr marL="304800" indent="-304800"/>
            <a:endParaRPr lang="ja-JP" altLang="en-US" sz="2000" dirty="0">
              <a:latin typeface="+mn-ea"/>
              <a:ea typeface="+mn-ea"/>
              <a:cs typeface="HG丸ｺﾞｼｯｸM-PRO"/>
            </a:endParaRPr>
          </a:p>
          <a:p>
            <a:pPr marL="304800" indent="-304800"/>
            <a:r>
              <a:rPr lang="ja-JP" altLang="en-US" sz="2000" dirty="0">
                <a:latin typeface="+mn-ea"/>
                <a:ea typeface="+mn-ea"/>
                <a:cs typeface="HG丸ｺﾞｼｯｸM-PRO"/>
              </a:rPr>
              <a:t>５　学術分野・産業界への支援・連携体制の確立</a:t>
            </a:r>
            <a:endParaRPr lang="en-US" altLang="ja-JP" sz="2000" dirty="0">
              <a:latin typeface="+mn-ea"/>
              <a:ea typeface="+mn-ea"/>
              <a:cs typeface="HG丸ｺﾞｼｯｸM-PRO"/>
            </a:endParaRPr>
          </a:p>
          <a:p>
            <a:pPr marL="304800" indent="-304800"/>
            <a:r>
              <a:rPr lang="ja-JP" altLang="en-US" sz="2000" dirty="0">
                <a:latin typeface="+mn-ea"/>
                <a:ea typeface="+mn-ea"/>
                <a:cs typeface="HG丸ｺﾞｼｯｸM-PRO"/>
              </a:rPr>
              <a:t>　地方衛生研究所の強みを生かした連携の深化、相談機能の強化</a:t>
            </a:r>
          </a:p>
        </p:txBody>
      </p:sp>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9</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smtClean="0">
                <a:solidFill>
                  <a:schemeClr val="bg1"/>
                </a:solidFill>
                <a:latin typeface="+mn-ea"/>
                <a:ea typeface="+mn-ea"/>
                <a:cs typeface="HG丸ｺﾞｼｯｸM-PRO"/>
              </a:rPr>
              <a:t>1.</a:t>
            </a:r>
            <a:r>
              <a:rPr lang="ja-JP" altLang="en-US" sz="2800" dirty="0" smtClean="0">
                <a:solidFill>
                  <a:schemeClr val="bg1"/>
                </a:solidFill>
                <a:latin typeface="+mn-ea"/>
                <a:ea typeface="+mn-ea"/>
                <a:cs typeface="HG丸ｺﾞｼｯｸM-PRO"/>
              </a:rPr>
              <a:t>　法人概要</a:t>
            </a:r>
            <a:endParaRPr lang="ja-JP" altLang="en-US" sz="2800" dirty="0">
              <a:solidFill>
                <a:schemeClr val="bg1"/>
              </a:solidFill>
              <a:latin typeface="+mn-ea"/>
              <a:ea typeface="+mn-ea"/>
              <a:cs typeface="HG丸ｺﾞｼｯｸM-PRO"/>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5466</TotalTime>
  <Words>2574</Words>
  <Application>Microsoft Office PowerPoint</Application>
  <PresentationFormat>画面に合わせる (4:3)</PresentationFormat>
  <Paragraphs>536</Paragraphs>
  <Slides>29</Slides>
  <Notes>8</Notes>
  <HiddenSlides>0</HiddenSlides>
  <MMClips>0</MMClips>
  <ScaleCrop>false</ScaleCrop>
  <HeadingPairs>
    <vt:vector size="4" baseType="variant">
      <vt:variant>
        <vt:lpstr>テーマ</vt:lpstr>
      </vt:variant>
      <vt:variant>
        <vt:i4>1</vt:i4>
      </vt:variant>
      <vt:variant>
        <vt:lpstr>スライド タイトル</vt:lpstr>
      </vt:variant>
      <vt:variant>
        <vt:i4>29</vt:i4>
      </vt:variant>
    </vt:vector>
  </HeadingPairs>
  <TitlesOfParts>
    <vt:vector size="30" baseType="lpstr">
      <vt:lpstr>Office テーマ</vt:lpstr>
      <vt:lpstr>地方独立行政法人 大阪健康安全基盤研究所</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公衆衛生研究所</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起橋 雅浩</dc:creator>
  <cp:lastModifiedBy>大阪府</cp:lastModifiedBy>
  <cp:revision>189</cp:revision>
  <cp:lastPrinted>2018-02-05T05:19:12Z</cp:lastPrinted>
  <dcterms:created xsi:type="dcterms:W3CDTF">2018-01-17T19:54:29Z</dcterms:created>
  <dcterms:modified xsi:type="dcterms:W3CDTF">2018-02-05T05:37:48Z</dcterms:modified>
</cp:coreProperties>
</file>