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3" r:id="rId3"/>
    <p:sldId id="265" r:id="rId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1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4BCC51AE-5547-41E5-8E9C-76E8B1216DBB}" type="datetimeFigureOut">
              <a:rPr kumimoji="1" lang="ja-JP" altLang="en-US" smtClean="0"/>
              <a:pPr/>
              <a:t>2016/6/27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8BCF5011-1C9B-45BC-A534-2811D0FD5C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88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CDF0A6F-5C38-413E-B288-3D74852EC38C}" type="datetimeFigureOut">
              <a:rPr kumimoji="1" lang="ja-JP" altLang="en-US" smtClean="0"/>
              <a:pPr/>
              <a:t>2016/6/27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B4C5D3F-D23C-4540-AD67-B2AA921FFA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45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C5D3F-D23C-4540-AD67-B2AA921FFA0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42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6B7C1-7D33-40EE-AB42-F6CD1467AC0F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5D50-450B-4663-9620-841EAFDCADA7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473E3-93FF-48E3-A676-7D90BF8E201C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2CBE-E381-4306-A5A4-BF6A766A833B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827E-80DB-4654-B288-F26601AFE3A3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86994-6048-4758-BAB5-5C420C825D93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7709-5055-4132-90E9-B2F403CC4DB3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F256-87C9-4033-9CC1-8FF8CF35B023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C2B4-4167-422B-AB43-0C50929A7CAB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6290-3023-4D5D-8B84-3AD53888D2E2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382E-44B1-4A38-8444-7AAFC8296554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B853E-37E1-4299-87D8-9BB7903A1BF3}" type="datetime1">
              <a:rPr kumimoji="1" lang="ja-JP" altLang="en-US" smtClean="0"/>
              <a:t>2016/6/27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E4AD-A2CC-4AAD-B34D-3C8704E0EC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60301"/>
              </p:ext>
            </p:extLst>
          </p:nvPr>
        </p:nvGraphicFramePr>
        <p:xfrm>
          <a:off x="251520" y="976121"/>
          <a:ext cx="8640960" cy="5558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7056784"/>
              </a:tblGrid>
              <a:tr h="37204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定例会等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統合・地独法人化の経緯等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5113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24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9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52400" indent="-1524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○統合・地独法人化の意思</a:t>
                      </a:r>
                      <a:r>
                        <a:rPr 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決定</a:t>
                      </a:r>
                      <a:endParaRPr lang="ja-JP" altLang="en-US" sz="1200" kern="100" dirty="0" smtClean="0">
                        <a:effectLst/>
                        <a:latin typeface="Century"/>
                        <a:ea typeface="HG丸ｺﾞｼｯｸM-PRO"/>
                        <a:cs typeface="Times New Roman"/>
                      </a:endParaRPr>
                    </a:p>
                    <a:p>
                      <a:pPr marL="152400" indent="-1524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200" kern="100" dirty="0" smtClean="0">
                          <a:effectLst/>
                          <a:latin typeface="Century"/>
                          <a:ea typeface="HG丸ｺﾞｼｯｸM-PRO"/>
                        </a:rPr>
                        <a:t>→府市統合本部会議で「平成</a:t>
                      </a:r>
                      <a:r>
                        <a:rPr lang="en-US" altLang="ja-JP" sz="1200" kern="100" dirty="0" smtClean="0">
                          <a:effectLst/>
                          <a:latin typeface="Century"/>
                          <a:ea typeface="HG丸ｺﾞｼｯｸM-PRO"/>
                        </a:rPr>
                        <a:t>26</a:t>
                      </a:r>
                      <a:r>
                        <a:rPr lang="ja-JP" altLang="ja-JP" sz="1200" kern="100" dirty="0" smtClean="0">
                          <a:effectLst/>
                          <a:latin typeface="Century"/>
                          <a:ea typeface="HG丸ｺﾞｼｯｸM-PRO"/>
                        </a:rPr>
                        <a:t>年</a:t>
                      </a:r>
                      <a:r>
                        <a:rPr lang="en-US" altLang="ja-JP" sz="1200" kern="100" dirty="0" smtClean="0">
                          <a:effectLst/>
                          <a:latin typeface="Century"/>
                          <a:ea typeface="HG丸ｺﾞｼｯｸM-PRO"/>
                        </a:rPr>
                        <a:t>4</a:t>
                      </a:r>
                      <a:r>
                        <a:rPr lang="ja-JP" altLang="ja-JP" sz="1200" kern="100" dirty="0" smtClean="0">
                          <a:effectLst/>
                          <a:latin typeface="Century"/>
                          <a:ea typeface="HG丸ｺﾞｼｯｸM-PRO"/>
                        </a:rPr>
                        <a:t>月に公衛研と環科研を機能統合し、地方独立行政法人化を目指す」と決定。</a:t>
                      </a:r>
                      <a:r>
                        <a:rPr lang="ja-JP" altLang="en-US" sz="1200" kern="100" dirty="0" smtClean="0">
                          <a:effectLst/>
                          <a:latin typeface="Century"/>
                          <a:ea typeface="HG丸ｺﾞｼｯｸM-PRO"/>
                        </a:rPr>
                        <a:t>　　　　　</a:t>
                      </a:r>
                      <a:r>
                        <a:rPr lang="ja-JP" altLang="ja-JP" sz="1200" kern="100" dirty="0" smtClean="0">
                          <a:solidFill>
                            <a:srgbClr val="000000"/>
                          </a:solidFill>
                          <a:latin typeface="Century"/>
                          <a:ea typeface="HG丸ｺﾞｼｯｸM-PRO"/>
                          <a:cs typeface="Times New Roman"/>
                        </a:rPr>
                        <a:t>○両研究所で共通する分野の検査・調査研究機能を統合した研究所を設置</a:t>
                      </a:r>
                      <a:r>
                        <a:rPr lang="ja-JP" altLang="en-US" sz="1200" kern="100" baseline="0" dirty="0" smtClean="0">
                          <a:solidFill>
                            <a:schemeClr val="dk1"/>
                          </a:solidFill>
                          <a:latin typeface="Century"/>
                          <a:ea typeface="ＭＳ 明朝"/>
                          <a:cs typeface="Times New Roman"/>
                        </a:rPr>
                        <a:t>     </a:t>
                      </a:r>
                      <a:endParaRPr lang="en-US" altLang="ja-JP" sz="1200" kern="100" baseline="0" dirty="0" smtClean="0">
                        <a:solidFill>
                          <a:schemeClr val="dk1"/>
                        </a:solidFill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152400" indent="-1524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 smtClean="0">
                          <a:solidFill>
                            <a:schemeClr val="dk1"/>
                          </a:solidFill>
                          <a:latin typeface="Century"/>
                          <a:ea typeface="ＭＳ 明朝"/>
                          <a:cs typeface="Times New Roman"/>
                        </a:rPr>
                        <a:t>　　　　　　　　　　　　</a:t>
                      </a:r>
                      <a:r>
                        <a:rPr lang="ja-JP" altLang="ja-JP" sz="1200" kern="100" dirty="0" smtClean="0">
                          <a:solidFill>
                            <a:srgbClr val="000000"/>
                          </a:solidFill>
                          <a:latin typeface="Century"/>
                          <a:ea typeface="HG丸ｺﾞｼｯｸM-PRO"/>
                          <a:cs typeface="Times New Roman"/>
                        </a:rPr>
                        <a:t>○運営形態については、非公務員型の地方独立行政法人</a:t>
                      </a:r>
                      <a:r>
                        <a:rPr lang="ja-JP" altLang="en-US" sz="1200" kern="100" dirty="0" smtClean="0">
                          <a:effectLst/>
                          <a:latin typeface="Century"/>
                          <a:ea typeface="HG丸ｺﾞｼｯｸM-PRO"/>
                        </a:rPr>
                        <a:t>　　　　　</a:t>
                      </a:r>
                      <a:r>
                        <a:rPr lang="en-US" sz="1200" kern="100" dirty="0">
                          <a:effectLst/>
                          <a:latin typeface="HG丸ｺﾞｼｯｸM-PRO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25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月定例会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52400" indent="-1524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○定款案、評価委員会共同設置規約案を上程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152400" indent="-1524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　→府議会・市会とも「可決」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60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25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9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月定例会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12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52400" indent="-1524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○研究所廃止条例案、職員引継条例案、中期目標案、承継権利案、重要財産協議案を上程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13335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→府議会「可決」、市会「継続審査」　　　　　</a:t>
                      </a:r>
                      <a:endParaRPr lang="ja-JP" sz="105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133350" indent="21336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　　　※総務省協議の結果、平成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26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4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月設立は困難と判断。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338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26</a:t>
                      </a:r>
                      <a:r>
                        <a:rPr lang="ja-JP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</a:t>
                      </a:r>
                      <a:r>
                        <a:rPr lang="ja-JP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月定例会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○法人化関連５議案の審査（市会）→「継続審査」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26</a:t>
                      </a:r>
                      <a:r>
                        <a:rPr lang="ja-JP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5</a:t>
                      </a:r>
                      <a:r>
                        <a:rPr lang="ja-JP" sz="1200" kern="10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月定例会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○法人化関連５議案の審査（市会）→「継続審査」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alt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26</a:t>
                      </a:r>
                      <a:r>
                        <a:rPr lang="ja-JP" alt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年９月定例会</a:t>
                      </a:r>
                      <a:endParaRPr lang="ja-JP" altLang="ja-JP" sz="12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（</a:t>
                      </a:r>
                      <a:r>
                        <a:rPr lang="en-US" alt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10</a:t>
                      </a:r>
                      <a:r>
                        <a:rPr lang="ja-JP" alt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月）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2563" indent="-182563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/>
                        </a:rPr>
                        <a:t>○公衛研の耐震化を急ぐため、公衛研、がん循環器病予防センターの旧健康科学センタービル移転予算を府議会に上程し、可決</a:t>
                      </a:r>
                    </a:p>
                    <a:p>
                      <a:pPr marL="182563" indent="-182563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/>
                        </a:rPr>
                        <a:t>　・</a:t>
                      </a:r>
                      <a:r>
                        <a:rPr lang="en-US" altLang="ja-JP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/>
                        </a:rPr>
                        <a:t>H26</a:t>
                      </a: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/>
                        </a:rPr>
                        <a:t>年度～</a:t>
                      </a:r>
                      <a:r>
                        <a:rPr lang="en-US" altLang="ja-JP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/>
                        </a:rPr>
                        <a:t>H28</a:t>
                      </a: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/>
                        </a:rPr>
                        <a:t>年度：基本構想・計画、基本設計、実施設計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788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26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年９月定例会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12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○法人化関連５議案の審査（市会）→「否決」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4620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27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月定例会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○市会で研究所廃止条例案と職員引継条例案を上程（市会）→「否決」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898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27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年９月定例会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10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○市会で研究所廃止条例案と職員引継条例案を上程　（市会）→「否決」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198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28</a:t>
                      </a:r>
                      <a:r>
                        <a:rPr lang="ja-JP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</a:t>
                      </a:r>
                      <a:r>
                        <a:rPr lang="ja-JP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</a:t>
                      </a:r>
                      <a:r>
                        <a:rPr lang="ja-JP" sz="1200" b="1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定例会</a:t>
                      </a:r>
                      <a:endParaRPr lang="ja-JP" altLang="en-US" sz="1200" b="1" kern="100" dirty="0" smtClean="0">
                        <a:effectLst/>
                        <a:latin typeface="Century"/>
                        <a:ea typeface="HG丸ｺﾞｼｯｸM-PRO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（</a:t>
                      </a:r>
                      <a:r>
                        <a:rPr lang="en-US" altLang="ja-JP" sz="1200" b="1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3</a:t>
                      </a:r>
                      <a:r>
                        <a:rPr lang="ja-JP" altLang="en-US" sz="1200" b="1" kern="10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○市会で研究所廃止条例案と職員引継条例案を上程、環境科学研究センター条例を追加上程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　→市会で</a:t>
                      </a:r>
                      <a:r>
                        <a:rPr lang="en-US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3</a:t>
                      </a:r>
                      <a:r>
                        <a:rPr lang="ja-JP" sz="1200" b="1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条例案を「可決</a:t>
                      </a:r>
                      <a:r>
                        <a:rPr lang="ja-JP" sz="1200" b="1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」</a:t>
                      </a:r>
                      <a:endParaRPr lang="en-US" altLang="ja-JP" sz="1200" b="1" kern="100" dirty="0" smtClean="0">
                        <a:effectLst/>
                        <a:latin typeface="Century"/>
                        <a:ea typeface="HG丸ｺﾞｼｯｸM-PRO"/>
                        <a:cs typeface="Times New Roman"/>
                      </a:endParaRPr>
                    </a:p>
                    <a:p>
                      <a:pPr marL="1076325" indent="-1076325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　　・附帯決議（人員及び予算の確保、これまで以上の機能強化、市として必要な検査・調査・研究等が確実に実施される制度の構築など）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886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平成</a:t>
                      </a:r>
                      <a:r>
                        <a:rPr lang="en-US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28</a:t>
                      </a:r>
                      <a:r>
                        <a:rPr 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年</a:t>
                      </a:r>
                      <a:r>
                        <a:rPr lang="en-US" alt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4</a:t>
                      </a:r>
                      <a:r>
                        <a:rPr 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</a:t>
                      </a:r>
                      <a:r>
                        <a:rPr lang="en-US" alt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19</a:t>
                      </a:r>
                      <a:r>
                        <a:rPr lang="ja-JP" altLang="en-US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日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○</a:t>
                      </a:r>
                      <a:r>
                        <a:rPr lang="ja-JP" altLang="en-US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第３回副首都推進本部会議</a:t>
                      </a: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　→公衛研・環科研の統合に向けた検討体制や進め方について</a:t>
                      </a:r>
                    </a:p>
                    <a:p>
                      <a:pPr marL="265113" indent="-265113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　　法人統合の時期や検討組織について確認するとともに、タスクフォースを設置し、施設の一元化　　も含めて検討を進めていくことを確認。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20272" y="6309320"/>
            <a:ext cx="2133600" cy="365125"/>
          </a:xfrm>
        </p:spPr>
        <p:txBody>
          <a:bodyPr/>
          <a:lstStyle/>
          <a:p>
            <a:fld id="{C966E4AD-A2CC-4AAD-B34D-3C8704E0ECAA}" type="slidenum">
              <a:rPr kumimoji="1" lang="ja-JP" altLang="en-US" sz="1400" smtClean="0"/>
              <a:pPr/>
              <a:t>1</a:t>
            </a:fld>
            <a:endParaRPr kumimoji="1" lang="ja-JP" altLang="en-US" sz="1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1520" y="188640"/>
            <a:ext cx="8640960" cy="737377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66" tIns="45083" rIns="90166" bIns="45083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2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府立</a:t>
            </a:r>
            <a:r>
              <a:rPr lang="ja-JP" altLang="en-US" sz="2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公衆衛生研究所と市立環境科学研究所の</a:t>
            </a:r>
          </a:p>
          <a:p>
            <a:r>
              <a:rPr lang="ja-JP" altLang="en-US" sz="2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統合・地方独立行政法人化の</a:t>
            </a:r>
            <a:r>
              <a:rPr lang="ja-JP" altLang="en-US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経緯</a:t>
            </a:r>
            <a:endParaRPr lang="ja-JP" altLang="en-US" sz="2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596336" y="364014"/>
            <a:ext cx="11521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1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6948264" y="6309320"/>
            <a:ext cx="2133600" cy="457200"/>
          </a:xfrm>
        </p:spPr>
        <p:txBody>
          <a:bodyPr/>
          <a:lstStyle/>
          <a:p>
            <a:pPr algn="r"/>
            <a:fld id="{70AA781C-23AF-418E-B0A7-D018C6C7DEAF}" type="slidenum">
              <a:rPr kumimoji="1" lang="ja-JP" altLang="en-US" sz="1400" smtClean="0"/>
              <a:pPr algn="r"/>
              <a:t>2</a:t>
            </a:fld>
            <a:endParaRPr kumimoji="1" lang="ja-JP" altLang="en-US" sz="1400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47430" y="490021"/>
            <a:ext cx="8311639" cy="429194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66" tIns="45083" rIns="90166" bIns="45083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■公</a:t>
            </a:r>
            <a:r>
              <a:rPr lang="ja-JP" altLang="en-US" sz="2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衛研、環科研の概要</a:t>
            </a:r>
            <a:endParaRPr lang="en-US" altLang="ja-JP" sz="2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726033"/>
              </p:ext>
            </p:extLst>
          </p:nvPr>
        </p:nvGraphicFramePr>
        <p:xfrm>
          <a:off x="446506" y="1012506"/>
          <a:ext cx="8311639" cy="4584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869"/>
                <a:gridCol w="3078385"/>
                <a:gridCol w="3078385"/>
              </a:tblGrid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項目</a:t>
                      </a:r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大阪府立公衆衛生研究所</a:t>
                      </a:r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大阪市立環境科学研究所</a:t>
                      </a:r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solidFill>
                      <a:srgbClr val="002060"/>
                    </a:solidFill>
                  </a:tcPr>
                </a:tc>
              </a:tr>
              <a:tr h="3167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創立年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明治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昭和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35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年に現在の名称に改称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明治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39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昭和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49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年に現在の名称に改称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職員数（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H28.4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106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人（行政等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人・研究員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77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75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人（行政等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人・研究員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48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事業費（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H28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当初）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1,152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百万円（人件費及び物件費）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927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百万円（人件費及び物件費）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競争的資金獲得件数（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H26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46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受託研究等（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H26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依頼検査件数（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H26)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31,290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16,205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研究件数（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H26)</a:t>
                      </a: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96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85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件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その他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栄養専門学校（平成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年度末廃止）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  <a:tr h="1050514">
                <a:tc>
                  <a:txBody>
                    <a:bodyPr/>
                    <a:lstStyle/>
                    <a:p>
                      <a:pPr algn="ctr"/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施設概要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1959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年（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S34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）竣工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築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57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本館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階　別館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階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敷地面積：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5,791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㎡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延床面積：</a:t>
                      </a:r>
                      <a:r>
                        <a:rPr kumimoji="1" lang="en-US" altLang="ja-JP" sz="13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11,571</a:t>
                      </a:r>
                      <a:r>
                        <a:rPr kumimoji="1" lang="ja-JP" altLang="en-US" sz="13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㎡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大阪市東成区中道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69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1974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年（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S49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）竣工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築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42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本館地下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階　地上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階　別館地上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階　他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敷地面積：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5,477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㎡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延床面積：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9,615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㎡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大阪市天王寺区東上町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</a:tr>
            </a:tbl>
          </a:graphicData>
        </a:graphic>
      </p:graphicFrame>
      <p:pic>
        <p:nvPicPr>
          <p:cNvPr id="5" name="Picture 5" descr="アクセスマップ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56" r="18137" b="29066"/>
          <a:stretch>
            <a:fillRect/>
          </a:stretch>
        </p:blipFill>
        <p:spPr bwMode="auto">
          <a:xfrm>
            <a:off x="2262238" y="5680994"/>
            <a:ext cx="2341011" cy="933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 descr="研究所アクセス地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377856" y="5761695"/>
            <a:ext cx="2381213" cy="932836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056" y="5661248"/>
            <a:ext cx="2630800" cy="1033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88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47430" y="490021"/>
            <a:ext cx="8311639" cy="429194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66" tIns="45083" rIns="90166" bIns="45083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■公</a:t>
            </a:r>
            <a:r>
              <a:rPr lang="ja-JP" altLang="en-US" sz="2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衛研、環科研の対象業務分野の比較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977065"/>
              </p:ext>
            </p:extLst>
          </p:nvPr>
        </p:nvGraphicFramePr>
        <p:xfrm>
          <a:off x="447430" y="1339059"/>
          <a:ext cx="8311639" cy="4840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981"/>
                <a:gridCol w="3748329"/>
                <a:gridCol w="3748329"/>
              </a:tblGrid>
              <a:tr h="336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　野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大阪府立公衆衛生研究所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大阪市立環境科学研究所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201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感染症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◆感染症と食中毒の原因因子の検索の検索・固定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◆感染症、食中毒起因病原体の疫学解析、病原因子の研究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◆輸入感染症の原因病原体検索、食品中の真菌、魚介毒の研究</a:t>
                      </a: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62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★感染症情報センター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17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食　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◆食品添加物、残留農薬、食品放射能、動物用医薬品、遺伝子組換え食品等に関する試験検査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◆重金属、器具・容器包装、おもちゃ等の規格基準に基づく試験検査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◆食品中残留農薬、食品添加物、動物用医薬品等の各種分析法の開発及び実態調査研究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◆微量有害物質の実態調査及びヒトに対する曝露評価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50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6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☆特定保健用食品の許可試験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14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薬　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★医薬品等の承認に係る調査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★医薬品の製造や輸入に関する相談指導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★医薬品等の薬事法に基づく試験検査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★医薬品等の品質評価に係る調査研究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★危険ドラッグの指定に係る検査・審査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4232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環境衛生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◆水道原水及び浄水中の微量有害物質や環境微生物の検査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◆家庭用品及び居住環境中の化学物質の測定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6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★環境中の放射能検査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017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環　境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☆大気環境、水環境に関する検査及び調査研究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☆ヒートアイランドや都市における生物の調査研究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☆排ガス、排水処理、廃棄物処理等の公害汚染防止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のための技術開発及び処理対策の検討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8191" marR="78191" marT="41468" marB="4146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</p:spPr>
        <p:txBody>
          <a:bodyPr/>
          <a:lstStyle/>
          <a:p>
            <a:fld id="{C966E4AD-A2CC-4AAD-B34D-3C8704E0ECAA}" type="slidenum">
              <a:rPr kumimoji="1" lang="ja-JP" altLang="en-US" sz="1400" smtClean="0"/>
              <a:pPr/>
              <a:t>3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80245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784</Words>
  <Application>Microsoft Office PowerPoint</Application>
  <PresentationFormat>画面に合わせる (4:3)</PresentationFormat>
  <Paragraphs>116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HOSTNAME</cp:lastModifiedBy>
  <cp:revision>259</cp:revision>
  <cp:lastPrinted>2016-06-27T05:01:50Z</cp:lastPrinted>
  <dcterms:created xsi:type="dcterms:W3CDTF">2015-05-26T02:04:42Z</dcterms:created>
  <dcterms:modified xsi:type="dcterms:W3CDTF">2016-06-27T05:02:38Z</dcterms:modified>
</cp:coreProperties>
</file>