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5"/>
  </p:notesMasterIdLst>
  <p:handoutMasterIdLst>
    <p:handoutMasterId r:id="rId6"/>
  </p:handoutMasterIdLst>
  <p:sldIdLst>
    <p:sldId id="260" r:id="rId2"/>
    <p:sldId id="261" r:id="rId3"/>
    <p:sldId id="257" r:id="rId4"/>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淡色スタイル 3 - アクセント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41" autoAdjust="0"/>
    <p:restoredTop sz="94434" autoAdjust="0"/>
  </p:normalViewPr>
  <p:slideViewPr>
    <p:cSldViewPr snapToGrid="0">
      <p:cViewPr varScale="1">
        <p:scale>
          <a:sx n="67" d="100"/>
          <a:sy n="67" d="100"/>
        </p:scale>
        <p:origin x="1284" y="60"/>
      </p:cViewPr>
      <p:guideLst/>
    </p:cSldViewPr>
  </p:slideViewPr>
  <p:notesTextViewPr>
    <p:cViewPr>
      <p:scale>
        <a:sx n="1" d="1"/>
        <a:sy n="1" d="1"/>
      </p:scale>
      <p:origin x="0" y="0"/>
    </p:cViewPr>
  </p:notesTextViewPr>
  <p:notesViewPr>
    <p:cSldViewPr snapToGrid="0">
      <p:cViewPr varScale="1">
        <p:scale>
          <a:sx n="50" d="100"/>
          <a:sy n="50" d="100"/>
        </p:scale>
        <p:origin x="2898" y="4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ai masaki" userId="16eb0802a66b0eaf" providerId="LiveId" clId="{A40BCF39-C8B4-4FB0-85F5-03D2787FC93A}"/>
    <pc:docChg chg="modSld">
      <pc:chgData name="asai masaki" userId="16eb0802a66b0eaf" providerId="LiveId" clId="{A40BCF39-C8B4-4FB0-85F5-03D2787FC93A}" dt="2023-01-11T23:13:11.185" v="50" actId="20577"/>
      <pc:docMkLst>
        <pc:docMk/>
      </pc:docMkLst>
      <pc:sldChg chg="modSp mod">
        <pc:chgData name="asai masaki" userId="16eb0802a66b0eaf" providerId="LiveId" clId="{A40BCF39-C8B4-4FB0-85F5-03D2787FC93A}" dt="2023-01-11T23:13:11.185" v="50" actId="20577"/>
        <pc:sldMkLst>
          <pc:docMk/>
          <pc:sldMk cId="2990038557" sldId="258"/>
        </pc:sldMkLst>
        <pc:spChg chg="mod">
          <ac:chgData name="asai masaki" userId="16eb0802a66b0eaf" providerId="LiveId" clId="{A40BCF39-C8B4-4FB0-85F5-03D2787FC93A}" dt="2023-01-11T23:12:31.870" v="1" actId="1076"/>
          <ac:spMkLst>
            <pc:docMk/>
            <pc:sldMk cId="2990038557" sldId="258"/>
            <ac:spMk id="8" creationId="{00F9D5EF-586A-4FB1-9392-9A9BBAF62A6C}"/>
          </ac:spMkLst>
        </pc:spChg>
        <pc:spChg chg="mod">
          <ac:chgData name="asai masaki" userId="16eb0802a66b0eaf" providerId="LiveId" clId="{A40BCF39-C8B4-4FB0-85F5-03D2787FC93A}" dt="2023-01-11T23:12:27.113" v="0" actId="1076"/>
          <ac:spMkLst>
            <pc:docMk/>
            <pc:sldMk cId="2990038557" sldId="258"/>
            <ac:spMk id="9" creationId="{03AF34CD-2DBC-498C-A8F9-8F2D231E4D10}"/>
          </ac:spMkLst>
        </pc:spChg>
        <pc:spChg chg="mod">
          <ac:chgData name="asai masaki" userId="16eb0802a66b0eaf" providerId="LiveId" clId="{A40BCF39-C8B4-4FB0-85F5-03D2787FC93A}" dt="2023-01-11T23:13:11.185" v="50" actId="20577"/>
          <ac:spMkLst>
            <pc:docMk/>
            <pc:sldMk cId="2990038557" sldId="258"/>
            <ac:spMk id="10" creationId="{3BA924E6-6969-4B7E-A185-88932F92B301}"/>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r>
              <a:rPr kumimoji="1" lang="en-US" altLang="ja-JP"/>
              <a:t>2022/11/21</a:t>
            </a:r>
            <a:r>
              <a:rPr kumimoji="1" lang="ja-JP" altLang="en-US"/>
              <a:t>作成</a:t>
            </a:r>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1011CDF1-4D1E-4841-9AE6-8017C5B36F33}" type="slidenum">
              <a:rPr kumimoji="1" lang="ja-JP" altLang="en-US" smtClean="0"/>
              <a:t>‹#›</a:t>
            </a:fld>
            <a:endParaRPr kumimoji="1" lang="ja-JP" altLang="en-US"/>
          </a:p>
        </p:txBody>
      </p:sp>
    </p:spTree>
    <p:extLst>
      <p:ext uri="{BB962C8B-B14F-4D97-AF65-F5344CB8AC3E}">
        <p14:creationId xmlns:p14="http://schemas.microsoft.com/office/powerpoint/2010/main" val="1184984186"/>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r>
              <a:rPr kumimoji="1" lang="en-US" altLang="ja-JP"/>
              <a:t>2022/11/21</a:t>
            </a:r>
            <a:r>
              <a:rPr kumimoji="1" lang="ja-JP" altLang="en-US"/>
              <a:t>作成</a:t>
            </a:r>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2E223247-39B2-4F11-8862-8AAF15273E89}" type="slidenum">
              <a:rPr kumimoji="1" lang="ja-JP" altLang="en-US" smtClean="0"/>
              <a:t>‹#›</a:t>
            </a:fld>
            <a:endParaRPr kumimoji="1" lang="ja-JP" altLang="en-US"/>
          </a:p>
        </p:txBody>
      </p:sp>
    </p:spTree>
    <p:extLst>
      <p:ext uri="{BB962C8B-B14F-4D97-AF65-F5344CB8AC3E}">
        <p14:creationId xmlns:p14="http://schemas.microsoft.com/office/powerpoint/2010/main" val="3042664112"/>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域包括ケアシステムの構築をめざし、保健・医療・福祉関係者による、市町村単位、保健所圏域単位、都道府県単位の協議の場を設置し、</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層構造の支援体制による取組を進めていきます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在宅医療提供体制は、圏域内市町村間において差があり、市町村によっては単独で医療（介護）資源の確保が難しいため、市町村を越えた医療機関間の連携強化が必要です。</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◆病院と地域関係機関の相互理解が圏域の課題であり、入退院時の連携をより深めるために、情報共有の具体策等について二次医療圏域での調整が必要です。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◆緊急時の患者受入れ体制整備については、市町村ごとの取組に加え、二次医療圏域での調整が必要です。</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日付プレースホルダー 3"/>
          <p:cNvSpPr>
            <a:spLocks noGrp="1"/>
          </p:cNvSpPr>
          <p:nvPr>
            <p:ph type="dt" idx="10"/>
          </p:nvPr>
        </p:nvSpPr>
        <p:spPr/>
        <p:txBody>
          <a:bodyPr/>
          <a:lstStyle/>
          <a:p>
            <a:r>
              <a:rPr kumimoji="1" lang="en-US" altLang="ja-JP"/>
              <a:t>2022/11/21</a:t>
            </a:r>
            <a:r>
              <a:rPr kumimoji="1" lang="ja-JP" altLang="en-US"/>
              <a:t>作成</a:t>
            </a:r>
          </a:p>
        </p:txBody>
      </p:sp>
      <p:sp>
        <p:nvSpPr>
          <p:cNvPr id="5" name="スライド番号プレースホルダー 4"/>
          <p:cNvSpPr>
            <a:spLocks noGrp="1"/>
          </p:cNvSpPr>
          <p:nvPr>
            <p:ph type="sldNum" sz="quarter" idx="11"/>
          </p:nvPr>
        </p:nvSpPr>
        <p:spPr/>
        <p:txBody>
          <a:bodyPr/>
          <a:lstStyle/>
          <a:p>
            <a:fld id="{2E223247-39B2-4F11-8862-8AAF15273E89}" type="slidenum">
              <a:rPr kumimoji="1" lang="ja-JP" altLang="en-US" smtClean="0"/>
              <a:t>1</a:t>
            </a:fld>
            <a:endParaRPr kumimoji="1" lang="ja-JP" altLang="en-US"/>
          </a:p>
        </p:txBody>
      </p:sp>
    </p:spTree>
    <p:extLst>
      <p:ext uri="{BB962C8B-B14F-4D97-AF65-F5344CB8AC3E}">
        <p14:creationId xmlns:p14="http://schemas.microsoft.com/office/powerpoint/2010/main" val="2510857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域包括ケアシステムの構築をめざし、保健・医療・福祉関係者による、市町村単位、保健所圏域単位、都道府県単位の協議の場を設置し、</a:t>
            </a:r>
            <a:r>
              <a:rPr kumimoji="1" lang="en-US" altLang="ja-JP" sz="1200" kern="1200" dirty="0">
                <a:solidFill>
                  <a:schemeClr val="tx1"/>
                </a:solidFill>
                <a:effectLst/>
                <a:latin typeface="+mn-lt"/>
                <a:ea typeface="+mn-ea"/>
                <a:cs typeface="+mn-cs"/>
              </a:rPr>
              <a:t>3</a:t>
            </a:r>
            <a:r>
              <a:rPr kumimoji="1" lang="ja-JP" altLang="ja-JP" sz="1200" kern="1200" dirty="0">
                <a:solidFill>
                  <a:schemeClr val="tx1"/>
                </a:solidFill>
                <a:effectLst/>
                <a:latin typeface="+mn-lt"/>
                <a:ea typeface="+mn-ea"/>
                <a:cs typeface="+mn-cs"/>
              </a:rPr>
              <a:t>層構造の支援体制による取組を進めていきます</a:t>
            </a:r>
            <a:endParaRPr kumimoji="1" lang="en-US" altLang="ja-JP" sz="1200" kern="1200" dirty="0">
              <a:solidFill>
                <a:schemeClr val="tx1"/>
              </a:solidFill>
              <a:effectLst/>
              <a:latin typeface="+mn-lt"/>
              <a:ea typeface="+mn-ea"/>
              <a:cs typeface="+mn-cs"/>
            </a:endParaRPr>
          </a:p>
          <a:p>
            <a:endParaRPr kumimoji="1" lang="en-US"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在宅医療提供体制は、圏域内市町村間において差があり、市町村によっては単独で医療（介護）資源の確保が難しいため、市町村を越えた医療機関間の連携強化が必要です。</a:t>
            </a:r>
            <a:endParaRPr kumimoji="1" lang="ja-JP" altLang="ja-JP" sz="1200" kern="1200" dirty="0">
              <a:solidFill>
                <a:schemeClr val="tx1"/>
              </a:solidFill>
              <a:effectLst/>
              <a:latin typeface="+mn-lt"/>
              <a:ea typeface="+mn-ea"/>
              <a:cs typeface="+mn-cs"/>
            </a:endParaRP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◆病院と地域関係機関の相互理解が圏域の課題であり、入退院時の連携をより深めるために、情報共有の具体策等について二次医療圏域での調整が必要です。</a:t>
            </a:r>
            <a:endParaRPr kumimoji="1" lang="ja-JP" altLang="ja-JP" sz="1200" kern="1200" dirty="0">
              <a:solidFill>
                <a:schemeClr val="tx1"/>
              </a:solidFill>
              <a:effectLst/>
              <a:latin typeface="+mn-lt"/>
              <a:ea typeface="+mn-ea"/>
              <a:cs typeface="+mn-cs"/>
            </a:endParaRPr>
          </a:p>
          <a:p>
            <a:r>
              <a:rPr kumimoji="1" lang="en-US" altLang="ja-JP" sz="1200" b="1"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ja-JP" sz="1200" b="1" kern="1200" dirty="0">
                <a:solidFill>
                  <a:schemeClr val="tx1"/>
                </a:solidFill>
                <a:effectLst/>
                <a:latin typeface="+mn-lt"/>
                <a:ea typeface="+mn-ea"/>
                <a:cs typeface="+mn-cs"/>
              </a:rPr>
              <a:t>◆緊急時の患者受入れ体制整備については、市町村ごとの取組に加え、二次医療圏域での調整が必要です。</a:t>
            </a:r>
            <a:endParaRPr kumimoji="1" lang="ja-JP" altLang="ja-JP" sz="1200" kern="1200" dirty="0">
              <a:solidFill>
                <a:schemeClr val="tx1"/>
              </a:solidFill>
              <a:effectLst/>
              <a:latin typeface="+mn-lt"/>
              <a:ea typeface="+mn-ea"/>
              <a:cs typeface="+mn-cs"/>
            </a:endParaRPr>
          </a:p>
          <a:p>
            <a:endParaRPr kumimoji="1" lang="ja-JP" altLang="en-US" dirty="0"/>
          </a:p>
        </p:txBody>
      </p:sp>
      <p:sp>
        <p:nvSpPr>
          <p:cNvPr id="4" name="日付プレースホルダー 3"/>
          <p:cNvSpPr>
            <a:spLocks noGrp="1"/>
          </p:cNvSpPr>
          <p:nvPr>
            <p:ph type="dt" idx="10"/>
          </p:nvPr>
        </p:nvSpPr>
        <p:spPr/>
        <p:txBody>
          <a:bodyPr/>
          <a:lstStyle/>
          <a:p>
            <a:r>
              <a:rPr kumimoji="1" lang="en-US" altLang="ja-JP"/>
              <a:t>2022/11/21</a:t>
            </a:r>
            <a:r>
              <a:rPr kumimoji="1" lang="ja-JP" altLang="en-US"/>
              <a:t>作成</a:t>
            </a:r>
          </a:p>
        </p:txBody>
      </p:sp>
      <p:sp>
        <p:nvSpPr>
          <p:cNvPr id="5" name="スライド番号プレースホルダー 4"/>
          <p:cNvSpPr>
            <a:spLocks noGrp="1"/>
          </p:cNvSpPr>
          <p:nvPr>
            <p:ph type="sldNum" sz="quarter" idx="11"/>
          </p:nvPr>
        </p:nvSpPr>
        <p:spPr/>
        <p:txBody>
          <a:bodyPr/>
          <a:lstStyle/>
          <a:p>
            <a:fld id="{2E223247-39B2-4F11-8862-8AAF15273E89}" type="slidenum">
              <a:rPr kumimoji="1" lang="ja-JP" altLang="en-US" smtClean="0"/>
              <a:t>2</a:t>
            </a:fld>
            <a:endParaRPr kumimoji="1" lang="ja-JP" altLang="en-US"/>
          </a:p>
        </p:txBody>
      </p:sp>
    </p:spTree>
    <p:extLst>
      <p:ext uri="{BB962C8B-B14F-4D97-AF65-F5344CB8AC3E}">
        <p14:creationId xmlns:p14="http://schemas.microsoft.com/office/powerpoint/2010/main" val="31259305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05ADB6E-DB8C-48CC-ADB5-5A8CDDA7C928}" type="datetime1">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972300" y="6356351"/>
            <a:ext cx="2057400" cy="365125"/>
          </a:xfrm>
        </p:spPr>
        <p:txBody>
          <a:bodyPr/>
          <a:lstStyle>
            <a:lvl1pPr>
              <a:defRPr sz="1600" b="0"/>
            </a:lvl1pPr>
          </a:lstStyle>
          <a:p>
            <a:fld id="{8AF5065A-5408-493A-8364-0DF2FCFC5FEC}" type="slidenum">
              <a:rPr kumimoji="1" lang="ja-JP" altLang="en-US" smtClean="0"/>
              <a:pPr/>
              <a:t>‹#›</a:t>
            </a:fld>
            <a:endParaRPr kumimoji="1" lang="ja-JP" altLang="en-US"/>
          </a:p>
        </p:txBody>
      </p:sp>
    </p:spTree>
    <p:extLst>
      <p:ext uri="{BB962C8B-B14F-4D97-AF65-F5344CB8AC3E}">
        <p14:creationId xmlns:p14="http://schemas.microsoft.com/office/powerpoint/2010/main" val="2059659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7A4E83-E4E9-42DF-9CC7-A66CB0302947}" type="datetime1">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2880881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DE442F8-D51F-4D23-9F4D-8F16EF720AAF}" type="datetime1">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59344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63EDF51-E783-4EBA-8E37-7BBEF7DEFEC8}" type="datetime1">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56352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61240BF-2D93-4B5B-B745-F161B1DB8A20}" type="datetime1">
              <a:rPr kumimoji="1" lang="ja-JP" altLang="en-US" smtClean="0"/>
              <a:t>2023/2/16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4198684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27C281-E348-46E6-8146-3EF15215249C}" type="datetime1">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14944213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CC66ECB0-78AA-4760-B796-A7CB43B9DCEF}" type="datetime1">
              <a:rPr kumimoji="1" lang="ja-JP" altLang="en-US" smtClean="0"/>
              <a:t>2023/2/16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3203901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7C0ACD1-3FEA-4257-9CD6-6A8B121A699D}" type="datetime1">
              <a:rPr kumimoji="1" lang="ja-JP" altLang="en-US" smtClean="0"/>
              <a:t>2023/2/16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4065643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82CB83-B9B6-40F2-B63B-825919FA0106}" type="datetime1">
              <a:rPr kumimoji="1" lang="ja-JP" altLang="en-US" smtClean="0"/>
              <a:t>2023/2/16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lvl1pPr>
              <a:defRPr sz="1600" b="0"/>
            </a:lvl1pPr>
          </a:lstStyle>
          <a:p>
            <a:fld id="{8AF5065A-5408-493A-8364-0DF2FCFC5FEC}" type="slidenum">
              <a:rPr kumimoji="1" lang="ja-JP" altLang="en-US" smtClean="0"/>
              <a:pPr/>
              <a:t>‹#›</a:t>
            </a:fld>
            <a:endParaRPr kumimoji="1" lang="ja-JP" altLang="en-US"/>
          </a:p>
        </p:txBody>
      </p:sp>
    </p:spTree>
    <p:extLst>
      <p:ext uri="{BB962C8B-B14F-4D97-AF65-F5344CB8AC3E}">
        <p14:creationId xmlns:p14="http://schemas.microsoft.com/office/powerpoint/2010/main" val="3268325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820763-CA6F-4E9B-9FB5-D27315124C9B}" type="datetime1">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3255858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43A76DA-36CA-4793-9C0B-D7F45F5C1993}" type="datetime1">
              <a:rPr kumimoji="1" lang="ja-JP" altLang="en-US" smtClean="0"/>
              <a:t>2023/2/16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AF5065A-5408-493A-8364-0DF2FCFC5FEC}" type="slidenum">
              <a:rPr kumimoji="1" lang="ja-JP" altLang="en-US" smtClean="0"/>
              <a:t>‹#›</a:t>
            </a:fld>
            <a:endParaRPr kumimoji="1" lang="ja-JP" altLang="en-US"/>
          </a:p>
        </p:txBody>
      </p:sp>
    </p:spTree>
    <p:extLst>
      <p:ext uri="{BB962C8B-B14F-4D97-AF65-F5344CB8AC3E}">
        <p14:creationId xmlns:p14="http://schemas.microsoft.com/office/powerpoint/2010/main" val="3510681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5953AB-872F-4191-AB34-57A27E32AFEC}" type="datetime1">
              <a:rPr kumimoji="1" lang="ja-JP" altLang="en-US" smtClean="0"/>
              <a:t>2023/2/16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61533" y="6428064"/>
            <a:ext cx="20574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8AF5065A-5408-493A-8364-0DF2FCFC5FEC}" type="slidenum">
              <a:rPr kumimoji="1" lang="ja-JP" altLang="en-US" smtClean="0"/>
              <a:pPr/>
              <a:t>‹#›</a:t>
            </a:fld>
            <a:endParaRPr kumimoji="1" lang="ja-JP" altLang="en-US"/>
          </a:p>
        </p:txBody>
      </p:sp>
    </p:spTree>
    <p:extLst>
      <p:ext uri="{BB962C8B-B14F-4D97-AF65-F5344CB8AC3E}">
        <p14:creationId xmlns:p14="http://schemas.microsoft.com/office/powerpoint/2010/main" val="22467771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775995-C35E-4CD4-AE1A-71F444AAC086}"/>
              </a:ext>
            </a:extLst>
          </p:cNvPr>
          <p:cNvSpPr>
            <a:spLocks noGrp="1"/>
          </p:cNvSpPr>
          <p:nvPr>
            <p:ph type="ctrTitle"/>
          </p:nvPr>
        </p:nvSpPr>
        <p:spPr>
          <a:xfrm>
            <a:off x="685800" y="1364959"/>
            <a:ext cx="7772400" cy="1182298"/>
          </a:xfrm>
        </p:spPr>
        <p:txBody>
          <a:bodyPr>
            <a:normAutofit/>
          </a:bodyPr>
          <a:lstStyle/>
          <a:p>
            <a:r>
              <a:rPr kumimoji="1" lang="ja-JP" altLang="en-US" sz="3200" dirty="0">
                <a:latin typeface="+mn-ea"/>
                <a:ea typeface="+mn-ea"/>
              </a:rPr>
              <a:t>第８次大阪府医療計画における</a:t>
            </a:r>
            <a:r>
              <a:rPr kumimoji="1" lang="en-US" altLang="ja-JP" sz="3200" dirty="0">
                <a:latin typeface="+mn-ea"/>
                <a:ea typeface="+mn-ea"/>
              </a:rPr>
              <a:t/>
            </a:r>
            <a:br>
              <a:rPr kumimoji="1" lang="en-US" altLang="ja-JP" sz="3200" dirty="0">
                <a:latin typeface="+mn-ea"/>
                <a:ea typeface="+mn-ea"/>
              </a:rPr>
            </a:br>
            <a:r>
              <a:rPr kumimoji="1" lang="ja-JP" altLang="en-US" sz="3200" dirty="0">
                <a:latin typeface="+mn-ea"/>
                <a:ea typeface="+mn-ea"/>
              </a:rPr>
              <a:t>在宅医療の圏域について（案）</a:t>
            </a:r>
          </a:p>
        </p:txBody>
      </p:sp>
      <p:cxnSp>
        <p:nvCxnSpPr>
          <p:cNvPr id="5" name="直線コネクタ 4">
            <a:extLst>
              <a:ext uri="{FF2B5EF4-FFF2-40B4-BE49-F238E27FC236}">
                <a16:creationId xmlns:a16="http://schemas.microsoft.com/office/drawing/2014/main" id="{6BC8804C-C566-4B88-85D9-A9F0ED10C135}"/>
              </a:ext>
            </a:extLst>
          </p:cNvPr>
          <p:cNvCxnSpPr>
            <a:cxnSpLocks/>
          </p:cNvCxnSpPr>
          <p:nvPr/>
        </p:nvCxnSpPr>
        <p:spPr>
          <a:xfrm>
            <a:off x="0" y="2612572"/>
            <a:ext cx="9144000" cy="0"/>
          </a:xfrm>
          <a:prstGeom prst="line">
            <a:avLst/>
          </a:prstGeom>
          <a:ln w="38100"/>
        </p:spPr>
        <p:style>
          <a:lnRef idx="3">
            <a:schemeClr val="accent6"/>
          </a:lnRef>
          <a:fillRef idx="0">
            <a:schemeClr val="accent6"/>
          </a:fillRef>
          <a:effectRef idx="2">
            <a:schemeClr val="accent6"/>
          </a:effectRef>
          <a:fontRef idx="minor">
            <a:schemeClr val="tx1"/>
          </a:fontRef>
        </p:style>
      </p:cxnSp>
      <p:sp>
        <p:nvSpPr>
          <p:cNvPr id="8" name="正方形/長方形 7">
            <a:extLst>
              <a:ext uri="{FF2B5EF4-FFF2-40B4-BE49-F238E27FC236}">
                <a16:creationId xmlns:a16="http://schemas.microsoft.com/office/drawing/2014/main" id="{95744E01-CA5C-482D-AB40-A94D005B06C7}"/>
              </a:ext>
            </a:extLst>
          </p:cNvPr>
          <p:cNvSpPr/>
          <p:nvPr/>
        </p:nvSpPr>
        <p:spPr>
          <a:xfrm>
            <a:off x="7249886" y="298580"/>
            <a:ext cx="1446245" cy="401216"/>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600" dirty="0"/>
              <a:t>資料 </a:t>
            </a:r>
            <a:r>
              <a:rPr kumimoji="1" lang="en-US" altLang="ja-JP" sz="1600" dirty="0"/>
              <a:t>2</a:t>
            </a:r>
            <a:endParaRPr kumimoji="1" lang="ja-JP" altLang="en-US" sz="1600" dirty="0"/>
          </a:p>
        </p:txBody>
      </p:sp>
      <p:sp>
        <p:nvSpPr>
          <p:cNvPr id="6" name="タイトル 1">
            <a:extLst>
              <a:ext uri="{FF2B5EF4-FFF2-40B4-BE49-F238E27FC236}">
                <a16:creationId xmlns:a16="http://schemas.microsoft.com/office/drawing/2014/main" id="{CFC5091F-9646-0683-B422-D5B0042D8379}"/>
              </a:ext>
            </a:extLst>
          </p:cNvPr>
          <p:cNvSpPr txBox="1">
            <a:spLocks/>
          </p:cNvSpPr>
          <p:nvPr/>
        </p:nvSpPr>
        <p:spPr>
          <a:xfrm>
            <a:off x="3253934" y="5793246"/>
            <a:ext cx="6069431" cy="894607"/>
          </a:xfrm>
          <a:prstGeom prst="rect">
            <a:avLst/>
          </a:prstGeom>
        </p:spPr>
        <p:txBody>
          <a:bodyPr vert="horz" lIns="91440" tIns="45720" rIns="91440" bIns="45720" rtlCol="0" anchor="b">
            <a:normAutofit fontScale="97500"/>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l"/>
            <a:r>
              <a:rPr lang="ja-JP" altLang="en-US" sz="1600" dirty="0">
                <a:latin typeface="Meiryo UI" panose="020B0604030504040204" pitchFamily="50" charset="-128"/>
                <a:ea typeface="Meiryo UI" panose="020B0604030504040204" pitchFamily="50" charset="-128"/>
              </a:rPr>
              <a:t>令和５年２月</a:t>
            </a:r>
            <a:endParaRPr lang="en-US" altLang="ja-JP" sz="1600" dirty="0">
              <a:latin typeface="Meiryo UI" panose="020B0604030504040204" pitchFamily="50" charset="-128"/>
              <a:ea typeface="Meiryo UI" panose="020B0604030504040204" pitchFamily="50" charset="-128"/>
            </a:endParaRPr>
          </a:p>
          <a:p>
            <a:pPr algn="l"/>
            <a:r>
              <a:rPr lang="ja-JP" altLang="en-US" sz="1600" dirty="0">
                <a:latin typeface="Meiryo UI" panose="020B0604030504040204" pitchFamily="50" charset="-128"/>
                <a:ea typeface="Meiryo UI" panose="020B0604030504040204" pitchFamily="50" charset="-128"/>
              </a:rPr>
              <a:t>大阪府健康医療部　保健医療企画課　在宅医療推進グループ</a:t>
            </a:r>
          </a:p>
        </p:txBody>
      </p:sp>
    </p:spTree>
    <p:extLst>
      <p:ext uri="{BB962C8B-B14F-4D97-AF65-F5344CB8AC3E}">
        <p14:creationId xmlns:p14="http://schemas.microsoft.com/office/powerpoint/2010/main" val="2148029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784793457"/>
              </p:ext>
            </p:extLst>
          </p:nvPr>
        </p:nvGraphicFramePr>
        <p:xfrm>
          <a:off x="97850" y="2500153"/>
          <a:ext cx="8950290" cy="2492403"/>
        </p:xfrm>
        <a:graphic>
          <a:graphicData uri="http://schemas.openxmlformats.org/drawingml/2006/table">
            <a:tbl>
              <a:tblPr firstRow="1" bandRow="1">
                <a:tableStyleId>{5DA37D80-6434-44D0-A028-1B22A696006F}</a:tableStyleId>
              </a:tblPr>
              <a:tblGrid>
                <a:gridCol w="651087">
                  <a:extLst>
                    <a:ext uri="{9D8B030D-6E8A-4147-A177-3AD203B41FA5}">
                      <a16:colId xmlns:a16="http://schemas.microsoft.com/office/drawing/2014/main" val="3004646417"/>
                    </a:ext>
                  </a:extLst>
                </a:gridCol>
                <a:gridCol w="4101737">
                  <a:extLst>
                    <a:ext uri="{9D8B030D-6E8A-4147-A177-3AD203B41FA5}">
                      <a16:colId xmlns:a16="http://schemas.microsoft.com/office/drawing/2014/main" val="2480094483"/>
                    </a:ext>
                  </a:extLst>
                </a:gridCol>
                <a:gridCol w="4197466">
                  <a:extLst>
                    <a:ext uri="{9D8B030D-6E8A-4147-A177-3AD203B41FA5}">
                      <a16:colId xmlns:a16="http://schemas.microsoft.com/office/drawing/2014/main" val="2321406176"/>
                    </a:ext>
                  </a:extLst>
                </a:gridCol>
              </a:tblGrid>
              <a:tr h="183387">
                <a:tc>
                  <a:txBody>
                    <a:bodyPr/>
                    <a:lstStyle/>
                    <a:p>
                      <a:endParaRPr kumimoji="1" lang="ja-JP" altLang="en-US" sz="1100" dirty="0">
                        <a:latin typeface="+mn-ea"/>
                        <a:ea typeface="+mn-ea"/>
                      </a:endParaRPr>
                    </a:p>
                  </a:txBody>
                  <a:tcPr/>
                </a:tc>
                <a:tc>
                  <a:txBody>
                    <a:bodyPr/>
                    <a:lstStyle/>
                    <a:p>
                      <a:pPr algn="ctr"/>
                      <a:r>
                        <a:rPr kumimoji="1" lang="ja-JP" altLang="en-US" sz="1050" dirty="0" smtClean="0">
                          <a:latin typeface="+mn-ea"/>
                          <a:ea typeface="+mn-ea"/>
                        </a:rPr>
                        <a:t>利点</a:t>
                      </a:r>
                      <a:endParaRPr kumimoji="1" lang="ja-JP" altLang="en-US" sz="1050" dirty="0">
                        <a:latin typeface="+mn-ea"/>
                        <a:ea typeface="+mn-ea"/>
                      </a:endParaRPr>
                    </a:p>
                  </a:txBody>
                  <a:tcPr/>
                </a:tc>
                <a:tc>
                  <a:txBody>
                    <a:bodyPr/>
                    <a:lstStyle/>
                    <a:p>
                      <a:pPr algn="ctr"/>
                      <a:r>
                        <a:rPr kumimoji="1" lang="ja-JP" altLang="en-US" sz="1050" dirty="0" smtClean="0">
                          <a:latin typeface="+mn-ea"/>
                          <a:ea typeface="+mn-ea"/>
                        </a:rPr>
                        <a:t>課題</a:t>
                      </a:r>
                      <a:endParaRPr kumimoji="1" lang="ja-JP" altLang="en-US" sz="1050" dirty="0">
                        <a:latin typeface="+mn-ea"/>
                        <a:ea typeface="+mn-ea"/>
                      </a:endParaRPr>
                    </a:p>
                  </a:txBody>
                  <a:tcPr/>
                </a:tc>
                <a:extLst>
                  <a:ext uri="{0D108BD9-81ED-4DB2-BD59-A6C34878D82A}">
                    <a16:rowId xmlns:a16="http://schemas.microsoft.com/office/drawing/2014/main" val="2119861911"/>
                  </a:ext>
                </a:extLst>
              </a:tr>
              <a:tr h="541683">
                <a:tc>
                  <a:txBody>
                    <a:bodyPr/>
                    <a:lstStyle/>
                    <a:p>
                      <a:r>
                        <a:rPr kumimoji="1" lang="ja-JP" altLang="en-US" sz="1100" dirty="0" smtClean="0">
                          <a:latin typeface="+mn-ea"/>
                          <a:ea typeface="+mn-ea"/>
                        </a:rPr>
                        <a:t>市町村</a:t>
                      </a:r>
                      <a:endParaRPr kumimoji="1" lang="en-US" altLang="ja-JP" sz="1100" dirty="0" smtClean="0">
                        <a:latin typeface="+mn-ea"/>
                        <a:ea typeface="+mn-ea"/>
                      </a:endParaRPr>
                    </a:p>
                    <a:p>
                      <a:r>
                        <a:rPr kumimoji="1" lang="ja-JP" altLang="en-US" sz="1100" dirty="0" smtClean="0">
                          <a:latin typeface="+mn-ea"/>
                          <a:ea typeface="+mn-ea"/>
                        </a:rPr>
                        <a:t>単位</a:t>
                      </a:r>
                      <a:endParaRPr kumimoji="1" lang="ja-JP" altLang="en-US" sz="1100" dirty="0">
                        <a:latin typeface="+mn-ea"/>
                        <a:ea typeface="+mn-ea"/>
                      </a:endParaRPr>
                    </a:p>
                  </a:txBody>
                  <a:tcPr anchor="ctr"/>
                </a:tc>
                <a:tc>
                  <a:txBody>
                    <a:bodyPr/>
                    <a:lstStyle/>
                    <a:p>
                      <a:r>
                        <a:rPr kumimoji="1" lang="ja-JP" altLang="en-US" sz="900" dirty="0" smtClean="0">
                          <a:latin typeface="+mn-ea"/>
                          <a:ea typeface="+mn-ea"/>
                        </a:rPr>
                        <a:t>・在宅医療・介護連携推進事業の実施範囲であり、地域の実情に応じた取組により、</a:t>
                      </a:r>
                      <a:endParaRPr kumimoji="1" lang="en-US" altLang="ja-JP" sz="900" dirty="0" smtClean="0">
                        <a:latin typeface="+mn-ea"/>
                        <a:ea typeface="+mn-ea"/>
                      </a:endParaRPr>
                    </a:p>
                    <a:p>
                      <a:r>
                        <a:rPr kumimoji="1" lang="ja-JP" altLang="en-US" sz="900" baseline="0" dirty="0" smtClean="0">
                          <a:latin typeface="+mn-ea"/>
                          <a:ea typeface="+mn-ea"/>
                        </a:rPr>
                        <a:t> </a:t>
                      </a:r>
                      <a:r>
                        <a:rPr kumimoji="1" lang="ja-JP" altLang="en-US" sz="900" dirty="0" smtClean="0">
                          <a:latin typeface="+mn-ea"/>
                          <a:ea typeface="+mn-ea"/>
                        </a:rPr>
                        <a:t>住民に身近で利用しやすい医療・介護サービスの提供が可能である</a:t>
                      </a:r>
                      <a:endParaRPr kumimoji="1" lang="en-US" altLang="ja-JP" sz="900" dirty="0" smtClean="0">
                        <a:latin typeface="+mn-ea"/>
                        <a:ea typeface="+mn-ea"/>
                      </a:endParaRPr>
                    </a:p>
                    <a:p>
                      <a:r>
                        <a:rPr kumimoji="1" lang="ja-JP" altLang="en-US" sz="900" dirty="0" smtClean="0">
                          <a:latin typeface="+mn-ea"/>
                          <a:ea typeface="+mn-ea"/>
                        </a:rPr>
                        <a:t>・日頃から、関係機関と「医療と介護の連携体制」の構築が図られている</a:t>
                      </a:r>
                      <a:endParaRPr kumimoji="1" lang="ja-JP" altLang="en-US" sz="900" dirty="0">
                        <a:latin typeface="+mn-ea"/>
                        <a:ea typeface="+mn-ea"/>
                      </a:endParaRPr>
                    </a:p>
                  </a:txBody>
                  <a:tcPr anchor="ctr"/>
                </a:tc>
                <a:tc>
                  <a:txBody>
                    <a:bodyPr/>
                    <a:lstStyle/>
                    <a:p>
                      <a:r>
                        <a:rPr kumimoji="1" lang="ja-JP" altLang="en-US" sz="900" dirty="0" smtClean="0"/>
                        <a:t>・市町村によっては医療資源が少ない場合があり、「急変時の対応体制」 「積極的医療</a:t>
                      </a:r>
                      <a:r>
                        <a:rPr kumimoji="1" lang="en-US" altLang="ja-JP" sz="900" dirty="0" smtClean="0"/>
                        <a:t/>
                      </a:r>
                      <a:br>
                        <a:rPr kumimoji="1" lang="en-US" altLang="ja-JP" sz="900" dirty="0" smtClean="0"/>
                      </a:br>
                      <a:r>
                        <a:rPr kumimoji="1" lang="en-US" altLang="ja-JP" sz="900" dirty="0" smtClean="0"/>
                        <a:t> </a:t>
                      </a:r>
                      <a:r>
                        <a:rPr kumimoji="1" lang="ja-JP" altLang="en-US" sz="900" dirty="0" smtClean="0"/>
                        <a:t>機関及び連携の拠点を少なくとも１つは設定する」との条件をクリアすることが困難な場合</a:t>
                      </a:r>
                      <a:r>
                        <a:rPr kumimoji="1" lang="en-US" altLang="ja-JP" sz="900" dirty="0" smtClean="0"/>
                        <a:t/>
                      </a:r>
                      <a:br>
                        <a:rPr kumimoji="1" lang="en-US" altLang="ja-JP" sz="900" dirty="0" smtClean="0"/>
                      </a:br>
                      <a:r>
                        <a:rPr kumimoji="1" lang="en-US" altLang="ja-JP" sz="900" dirty="0" smtClean="0"/>
                        <a:t> </a:t>
                      </a:r>
                      <a:r>
                        <a:rPr kumimoji="1" lang="ja-JP" altLang="en-US" sz="900" dirty="0" smtClean="0"/>
                        <a:t>がある</a:t>
                      </a:r>
                      <a:endParaRPr kumimoji="1" lang="ja-JP" altLang="en-US" sz="900" dirty="0">
                        <a:latin typeface="+mn-ea"/>
                        <a:ea typeface="+mn-ea"/>
                      </a:endParaRPr>
                    </a:p>
                  </a:txBody>
                  <a:tcPr anchor="ctr"/>
                </a:tc>
                <a:extLst>
                  <a:ext uri="{0D108BD9-81ED-4DB2-BD59-A6C34878D82A}">
                    <a16:rowId xmlns:a16="http://schemas.microsoft.com/office/drawing/2014/main" val="1545922353"/>
                  </a:ext>
                </a:extLst>
              </a:tr>
              <a:tr h="907859">
                <a:tc>
                  <a:txBody>
                    <a:bodyPr/>
                    <a:lstStyle/>
                    <a:p>
                      <a:r>
                        <a:rPr kumimoji="1" lang="ja-JP" altLang="en-US" sz="1100" dirty="0" smtClean="0">
                          <a:latin typeface="+mn-ea"/>
                          <a:ea typeface="+mn-ea"/>
                        </a:rPr>
                        <a:t>保健所</a:t>
                      </a:r>
                      <a:endParaRPr kumimoji="1" lang="en-US" altLang="ja-JP" sz="1100" dirty="0" smtClean="0">
                        <a:latin typeface="+mn-ea"/>
                        <a:ea typeface="+mn-ea"/>
                      </a:endParaRPr>
                    </a:p>
                    <a:p>
                      <a:r>
                        <a:rPr kumimoji="1" lang="ja-JP" altLang="en-US" sz="1100" dirty="0" smtClean="0">
                          <a:latin typeface="+mn-ea"/>
                          <a:ea typeface="+mn-ea"/>
                        </a:rPr>
                        <a:t>単位</a:t>
                      </a:r>
                      <a:endParaRPr kumimoji="1" lang="ja-JP" altLang="en-US" sz="1100" dirty="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・保健所の所管区域は、医療と福祉の施策の連携を図れる範囲として設定されており、</a:t>
                      </a:r>
                      <a:r>
                        <a:rPr kumimoji="1" lang="en-US" altLang="ja-JP" sz="900" dirty="0" smtClean="0">
                          <a:latin typeface="+mn-ea"/>
                          <a:ea typeface="+mn-ea"/>
                        </a:rPr>
                        <a:t/>
                      </a:r>
                      <a:br>
                        <a:rPr kumimoji="1" lang="en-US" altLang="ja-JP" sz="900" dirty="0" smtClean="0">
                          <a:latin typeface="+mn-ea"/>
                          <a:ea typeface="+mn-ea"/>
                        </a:rPr>
                      </a:br>
                      <a:r>
                        <a:rPr kumimoji="1" lang="en-US" altLang="ja-JP" sz="900" dirty="0" smtClean="0">
                          <a:latin typeface="+mn-ea"/>
                          <a:ea typeface="+mn-ea"/>
                        </a:rPr>
                        <a:t> </a:t>
                      </a:r>
                      <a:r>
                        <a:rPr kumimoji="1" lang="ja-JP" altLang="en-US" sz="900" dirty="0" smtClean="0">
                          <a:latin typeface="+mn-ea"/>
                          <a:ea typeface="+mn-ea"/>
                        </a:rPr>
                        <a:t>保健所は、区域内の市町村を支援する役割がある</a:t>
                      </a:r>
                      <a:endParaRPr kumimoji="1" lang="en-US" altLang="ja-JP" sz="900" dirty="0" smtClean="0">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latin typeface="+mn-ea"/>
                          <a:ea typeface="+mn-ea"/>
                        </a:rPr>
                        <a:t>・所管区域内の医師会や医療機関との連携があり、医療計画との整合性を踏まえつつ、</a:t>
                      </a:r>
                      <a:r>
                        <a:rPr kumimoji="1" lang="en-US" altLang="ja-JP" sz="900" dirty="0" smtClean="0">
                          <a:latin typeface="+mn-ea"/>
                          <a:ea typeface="+mn-ea"/>
                        </a:rPr>
                        <a:t/>
                      </a:r>
                      <a:br>
                        <a:rPr kumimoji="1" lang="en-US" altLang="ja-JP" sz="900" dirty="0" smtClean="0">
                          <a:latin typeface="+mn-ea"/>
                          <a:ea typeface="+mn-ea"/>
                        </a:rPr>
                      </a:br>
                      <a:r>
                        <a:rPr kumimoji="1" lang="en-US" altLang="ja-JP" sz="900" dirty="0" smtClean="0">
                          <a:latin typeface="+mn-ea"/>
                          <a:ea typeface="+mn-ea"/>
                        </a:rPr>
                        <a:t> </a:t>
                      </a:r>
                      <a:r>
                        <a:rPr kumimoji="1" lang="ja-JP" altLang="en-US" sz="900" dirty="0" smtClean="0">
                          <a:latin typeface="+mn-ea"/>
                          <a:ea typeface="+mn-ea"/>
                        </a:rPr>
                        <a:t>区域内の医療提供体制の検討と推進が容易である</a:t>
                      </a:r>
                      <a:endParaRPr kumimoji="1" lang="en-US" altLang="ja-JP" sz="900" dirty="0" smtClean="0">
                        <a:latin typeface="+mn-ea"/>
                        <a:ea typeface="+mn-ea"/>
                      </a:endParaRPr>
                    </a:p>
                  </a:txBody>
                  <a:tcPr anchor="ctr"/>
                </a:tc>
                <a:tc>
                  <a:txBody>
                    <a:bodyPr/>
                    <a:lstStyle/>
                    <a:p>
                      <a:r>
                        <a:rPr kumimoji="1" lang="ja-JP" altLang="en-US" sz="900" dirty="0" smtClean="0"/>
                        <a:t>・「積極的医療機関及び連携の拠点を少なくとも１つは設定する」との条件に関して、</a:t>
                      </a:r>
                      <a:endParaRPr kumimoji="1" lang="en-US" altLang="ja-JP" sz="900" dirty="0" smtClean="0"/>
                    </a:p>
                    <a:p>
                      <a:r>
                        <a:rPr kumimoji="1" lang="en-US" altLang="ja-JP" sz="900" dirty="0" smtClean="0"/>
                        <a:t> </a:t>
                      </a:r>
                      <a:r>
                        <a:rPr kumimoji="1" lang="ja-JP" altLang="en-US" sz="900" dirty="0" smtClean="0"/>
                        <a:t>保健所単位で考えても医療資源が少ない地域もあり、十分な在宅医療提供体制を</a:t>
                      </a:r>
                      <a:endParaRPr kumimoji="1" lang="en-US" altLang="ja-JP" sz="900" dirty="0" smtClean="0"/>
                    </a:p>
                    <a:p>
                      <a:r>
                        <a:rPr kumimoji="1" lang="ja-JP" altLang="en-US" sz="900" dirty="0" smtClean="0"/>
                        <a:t> 構築できない場合がある</a:t>
                      </a:r>
                      <a:endParaRPr kumimoji="1" lang="en-US" altLang="ja-JP" sz="900" dirty="0" smtClean="0"/>
                    </a:p>
                    <a:p>
                      <a:r>
                        <a:rPr kumimoji="1" lang="ja-JP" altLang="en-US" sz="900" dirty="0" smtClean="0"/>
                        <a:t>・保健所管轄と二次医療圏が一致しない市（柏原市）や地区医師会との管轄が一致</a:t>
                      </a:r>
                      <a:endParaRPr kumimoji="1" lang="en-US" altLang="ja-JP" sz="900" dirty="0" smtClean="0"/>
                    </a:p>
                    <a:p>
                      <a:r>
                        <a:rPr kumimoji="1" lang="ja-JP" altLang="en-US" sz="900" dirty="0" smtClean="0"/>
                        <a:t> しない町（島本町）がある</a:t>
                      </a:r>
                      <a:endParaRPr kumimoji="1" lang="en-US" altLang="ja-JP" sz="900" dirty="0" smtClean="0"/>
                    </a:p>
                    <a:p>
                      <a:r>
                        <a:rPr kumimoji="1" lang="ja-JP" altLang="en-US" sz="900" dirty="0" smtClean="0"/>
                        <a:t>・府保健所が所管する市町村は変動する可能性があり、その場合に、一度構築した圏域</a:t>
                      </a:r>
                      <a:endParaRPr kumimoji="1" lang="en-US" altLang="ja-JP" sz="900" dirty="0" smtClean="0"/>
                    </a:p>
                    <a:p>
                      <a:r>
                        <a:rPr kumimoji="1" lang="ja-JP" altLang="en-US" sz="900" dirty="0" smtClean="0"/>
                        <a:t> での医療提供体制を再構成することは困難である</a:t>
                      </a:r>
                      <a:endParaRPr kumimoji="1" lang="ja-JP" altLang="en-US" sz="900" dirty="0">
                        <a:latin typeface="+mn-ea"/>
                        <a:ea typeface="+mn-ea"/>
                      </a:endParaRPr>
                    </a:p>
                  </a:txBody>
                  <a:tcPr anchor="ctr"/>
                </a:tc>
                <a:extLst>
                  <a:ext uri="{0D108BD9-81ED-4DB2-BD59-A6C34878D82A}">
                    <a16:rowId xmlns:a16="http://schemas.microsoft.com/office/drawing/2014/main" val="3398581418"/>
                  </a:ext>
                </a:extLst>
              </a:tr>
              <a:tr h="591767">
                <a:tc>
                  <a:txBody>
                    <a:bodyPr/>
                    <a:lstStyle/>
                    <a:p>
                      <a:r>
                        <a:rPr kumimoji="1" lang="ja-JP" altLang="en-US" sz="1100" dirty="0" smtClean="0">
                          <a:latin typeface="+mn-ea"/>
                          <a:ea typeface="+mn-ea"/>
                        </a:rPr>
                        <a:t>二次</a:t>
                      </a:r>
                      <a:endParaRPr kumimoji="1" lang="en-US" altLang="ja-JP" sz="1100" dirty="0" smtClean="0">
                        <a:latin typeface="+mn-ea"/>
                        <a:ea typeface="+mn-ea"/>
                      </a:endParaRPr>
                    </a:p>
                    <a:p>
                      <a:r>
                        <a:rPr kumimoji="1" lang="ja-JP" altLang="en-US" sz="1100" dirty="0" smtClean="0">
                          <a:latin typeface="+mn-ea"/>
                          <a:ea typeface="+mn-ea"/>
                        </a:rPr>
                        <a:t>医療圏</a:t>
                      </a:r>
                      <a:endParaRPr kumimoji="1" lang="en-US" altLang="ja-JP" sz="1100" dirty="0" smtClean="0">
                        <a:latin typeface="+mn-ea"/>
                        <a:ea typeface="+mn-ea"/>
                      </a:endParaRPr>
                    </a:p>
                    <a:p>
                      <a:r>
                        <a:rPr kumimoji="1" lang="ja-JP" altLang="en-US" sz="1100" dirty="0" smtClean="0">
                          <a:latin typeface="+mn-ea"/>
                          <a:ea typeface="+mn-ea"/>
                        </a:rPr>
                        <a:t>単位</a:t>
                      </a:r>
                      <a:endParaRPr kumimoji="1" lang="ja-JP" altLang="en-US" sz="1100" dirty="0">
                        <a:latin typeface="+mn-ea"/>
                        <a:ea typeface="+mn-ea"/>
                      </a:endParaRPr>
                    </a:p>
                  </a:txBody>
                  <a:tcPr anchor="ctr"/>
                </a:tc>
                <a:tc>
                  <a:txBody>
                    <a:bodyPr/>
                    <a:lstStyle/>
                    <a:p>
                      <a:r>
                        <a:rPr kumimoji="1" lang="ja-JP" altLang="en-US" sz="900" dirty="0" smtClean="0">
                          <a:latin typeface="+mn-ea"/>
                          <a:ea typeface="+mn-ea"/>
                        </a:rPr>
                        <a:t>・入院医療サービスの提供範囲であり、急変時受入体制の整備を含め、</a:t>
                      </a:r>
                      <a:endParaRPr kumimoji="1" lang="en-US" altLang="ja-JP" sz="900" dirty="0" smtClean="0">
                        <a:latin typeface="+mn-ea"/>
                        <a:ea typeface="+mn-ea"/>
                      </a:endParaRPr>
                    </a:p>
                    <a:p>
                      <a:r>
                        <a:rPr kumimoji="1" lang="en-US" altLang="ja-JP" sz="900" baseline="0" dirty="0" smtClean="0">
                          <a:latin typeface="+mn-ea"/>
                          <a:ea typeface="+mn-ea"/>
                        </a:rPr>
                        <a:t> </a:t>
                      </a:r>
                      <a:r>
                        <a:rPr kumimoji="1" lang="ja-JP" altLang="en-US" sz="900" dirty="0" smtClean="0">
                          <a:latin typeface="+mn-ea"/>
                          <a:ea typeface="+mn-ea"/>
                        </a:rPr>
                        <a:t>在宅医療提供体制を確保できる</a:t>
                      </a:r>
                      <a:endParaRPr kumimoji="1" lang="en-US" altLang="ja-JP" sz="900" dirty="0" smtClean="0">
                        <a:latin typeface="+mn-ea"/>
                        <a:ea typeface="+mn-ea"/>
                      </a:endParaRPr>
                    </a:p>
                    <a:p>
                      <a:r>
                        <a:rPr kumimoji="1" lang="ja-JP" altLang="en-US" sz="900" dirty="0" smtClean="0">
                          <a:latin typeface="+mn-ea"/>
                          <a:ea typeface="+mn-ea"/>
                        </a:rPr>
                        <a:t>・地域医療構想や外来医療計画（かかりつけ医等）及び介護保険事業計画等他の</a:t>
                      </a:r>
                      <a:r>
                        <a:rPr kumimoji="1" lang="en-US" altLang="ja-JP" sz="900" dirty="0" smtClean="0">
                          <a:latin typeface="+mn-ea"/>
                          <a:ea typeface="+mn-ea"/>
                        </a:rPr>
                        <a:t/>
                      </a:r>
                      <a:br>
                        <a:rPr kumimoji="1" lang="en-US" altLang="ja-JP" sz="900" dirty="0" smtClean="0">
                          <a:latin typeface="+mn-ea"/>
                          <a:ea typeface="+mn-ea"/>
                        </a:rPr>
                      </a:br>
                      <a:r>
                        <a:rPr kumimoji="1" lang="en-US" altLang="ja-JP" sz="900" baseline="0" dirty="0" smtClean="0">
                          <a:latin typeface="+mn-ea"/>
                          <a:ea typeface="+mn-ea"/>
                        </a:rPr>
                        <a:t> </a:t>
                      </a:r>
                      <a:r>
                        <a:rPr kumimoji="1" lang="ja-JP" altLang="en-US" sz="900" dirty="0" smtClean="0">
                          <a:latin typeface="+mn-ea"/>
                          <a:ea typeface="+mn-ea"/>
                        </a:rPr>
                        <a:t>計画との整合性が図りやすい</a:t>
                      </a:r>
                      <a:endParaRPr kumimoji="1" lang="en-US" altLang="ja-JP" sz="900" dirty="0" smtClean="0">
                        <a:latin typeface="+mn-ea"/>
                        <a:ea typeface="+mn-ea"/>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smtClean="0"/>
                        <a:t>・国が求める「医療と介護の連携体制の構築」を行うには範囲が広く、在宅医療に関して、 </a:t>
                      </a:r>
                      <a:r>
                        <a:rPr kumimoji="1" lang="en-US" altLang="ja-JP" sz="900" dirty="0" smtClean="0"/>
                        <a:t/>
                      </a:r>
                      <a:br>
                        <a:rPr kumimoji="1" lang="en-US" altLang="ja-JP" sz="900" dirty="0" smtClean="0"/>
                      </a:br>
                      <a:r>
                        <a:rPr kumimoji="1" lang="en-US" altLang="ja-JP" sz="900" baseline="0" dirty="0" smtClean="0"/>
                        <a:t> </a:t>
                      </a:r>
                      <a:r>
                        <a:rPr kumimoji="1" lang="ja-JP" altLang="en-US" sz="900" dirty="0" smtClean="0"/>
                        <a:t>地域の特性を活かした十分な検討ができない可能性がある</a:t>
                      </a:r>
                      <a:endParaRPr kumimoji="1" lang="en-US" altLang="ja-JP" sz="900" dirty="0" smtClean="0"/>
                    </a:p>
                  </a:txBody>
                  <a:tcPr anchor="ctr"/>
                </a:tc>
                <a:extLst>
                  <a:ext uri="{0D108BD9-81ED-4DB2-BD59-A6C34878D82A}">
                    <a16:rowId xmlns:a16="http://schemas.microsoft.com/office/drawing/2014/main" val="3128888424"/>
                  </a:ext>
                </a:extLst>
              </a:tr>
            </a:tbl>
          </a:graphicData>
        </a:graphic>
      </p:graphicFrame>
      <p:sp>
        <p:nvSpPr>
          <p:cNvPr id="8" name="正方形/長方形 7">
            <a:extLst>
              <a:ext uri="{FF2B5EF4-FFF2-40B4-BE49-F238E27FC236}">
                <a16:creationId xmlns:a16="http://schemas.microsoft.com/office/drawing/2014/main" id="{225346C6-D167-C4E7-A4AD-0DFFA19DE964}"/>
              </a:ext>
            </a:extLst>
          </p:cNvPr>
          <p:cNvSpPr/>
          <p:nvPr/>
        </p:nvSpPr>
        <p:spPr>
          <a:xfrm>
            <a:off x="0" y="-1"/>
            <a:ext cx="9144000" cy="317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「在宅医療の圏域」に関する考え方（これまでの経緯と国の要件）　　　　　　　</a:t>
            </a:r>
            <a:endParaRPr kumimoji="1" lang="en-US" altLang="ja-JP" sz="1050" dirty="0"/>
          </a:p>
        </p:txBody>
      </p:sp>
      <p:sp>
        <p:nvSpPr>
          <p:cNvPr id="9" name="テキスト ボックス 8">
            <a:extLst>
              <a:ext uri="{FF2B5EF4-FFF2-40B4-BE49-F238E27FC236}">
                <a16:creationId xmlns:a16="http://schemas.microsoft.com/office/drawing/2014/main" id="{50E1C464-C975-607D-D258-D54F9465F1D2}"/>
              </a:ext>
            </a:extLst>
          </p:cNvPr>
          <p:cNvSpPr txBox="1"/>
          <p:nvPr/>
        </p:nvSpPr>
        <p:spPr>
          <a:xfrm>
            <a:off x="41092" y="355531"/>
            <a:ext cx="9121770" cy="969496"/>
          </a:xfrm>
          <a:prstGeom prst="rect">
            <a:avLst/>
          </a:prstGeom>
          <a:noFill/>
        </p:spPr>
        <p:txBody>
          <a:bodyPr wrap="square" rtlCol="0">
            <a:spAutoFit/>
          </a:bodyPr>
          <a:lstStyle/>
          <a:p>
            <a:r>
              <a:rPr kumimoji="1" lang="ja-JP" altLang="en-US" sz="1200" b="1" dirty="0">
                <a:latin typeface="+mn-ea"/>
              </a:rPr>
              <a:t>＜「在宅医療の圏域」にかかる経緯＞</a:t>
            </a:r>
            <a:endParaRPr kumimoji="1" lang="en-US" altLang="ja-JP" sz="1200" b="1" dirty="0">
              <a:solidFill>
                <a:srgbClr val="00B050"/>
              </a:solidFill>
              <a:latin typeface="+mn-ea"/>
            </a:endParaRPr>
          </a:p>
          <a:p>
            <a:r>
              <a:rPr kumimoji="1" lang="ja-JP" altLang="en-US" sz="900" dirty="0">
                <a:latin typeface="+mn-ea"/>
              </a:rPr>
              <a:t>　　◆第７次医療計画策定時、</a:t>
            </a:r>
            <a:r>
              <a:rPr kumimoji="1" lang="ja-JP" altLang="en-US" sz="900" dirty="0" smtClean="0">
                <a:latin typeface="+mn-ea"/>
              </a:rPr>
              <a:t>国の策定指針においては、在宅</a:t>
            </a:r>
            <a:r>
              <a:rPr kumimoji="1" lang="ja-JP" altLang="en-US" sz="900" dirty="0">
                <a:latin typeface="+mn-ea"/>
              </a:rPr>
              <a:t>医療の圏域について「弾力的に設定することが望ましい」と示されていたが、府の医療計画では在宅医療の圏域を設定せず</a:t>
            </a:r>
            <a:r>
              <a:rPr kumimoji="1" lang="ja-JP" altLang="en-US" sz="900" dirty="0" smtClean="0">
                <a:latin typeface="+mn-ea"/>
              </a:rPr>
              <a:t>、</a:t>
            </a:r>
            <a:endParaRPr kumimoji="1" lang="en-US" altLang="ja-JP" sz="900" dirty="0" smtClean="0">
              <a:latin typeface="+mn-ea"/>
            </a:endParaRPr>
          </a:p>
          <a:p>
            <a:r>
              <a:rPr kumimoji="1" lang="ja-JP" altLang="en-US" sz="900" dirty="0">
                <a:latin typeface="+mn-ea"/>
              </a:rPr>
              <a:t>　</a:t>
            </a:r>
            <a:r>
              <a:rPr kumimoji="1" lang="ja-JP" altLang="en-US" sz="900" dirty="0" smtClean="0">
                <a:latin typeface="+mn-ea"/>
              </a:rPr>
              <a:t>　　急変時の受入体制について、入院</a:t>
            </a:r>
            <a:r>
              <a:rPr kumimoji="1" lang="ja-JP" altLang="en-US" sz="900" dirty="0">
                <a:latin typeface="+mn-ea"/>
              </a:rPr>
              <a:t>医療サービスを</a:t>
            </a:r>
            <a:r>
              <a:rPr kumimoji="1" lang="ja-JP" altLang="en-US" sz="900" dirty="0" smtClean="0">
                <a:latin typeface="+mn-ea"/>
              </a:rPr>
              <a:t>提供範囲</a:t>
            </a:r>
            <a:r>
              <a:rPr kumimoji="1" lang="ja-JP" altLang="en-US" sz="900" dirty="0">
                <a:latin typeface="+mn-ea"/>
              </a:rPr>
              <a:t>とする二次医療圏単位</a:t>
            </a:r>
            <a:r>
              <a:rPr kumimoji="1" lang="ja-JP" altLang="en-US" sz="900" dirty="0" smtClean="0">
                <a:latin typeface="+mn-ea"/>
              </a:rPr>
              <a:t>で確保することとしている。また、医療</a:t>
            </a:r>
            <a:r>
              <a:rPr kumimoji="1" lang="ja-JP" altLang="en-US" sz="900" dirty="0">
                <a:latin typeface="+mn-ea"/>
              </a:rPr>
              <a:t>計画圏域版では、二次医療圏毎に在宅医療に</a:t>
            </a:r>
            <a:r>
              <a:rPr kumimoji="1" lang="ja-JP" altLang="en-US" sz="900" dirty="0" smtClean="0">
                <a:latin typeface="+mn-ea"/>
              </a:rPr>
              <a:t>関する</a:t>
            </a:r>
            <a:endParaRPr kumimoji="1" lang="en-US" altLang="ja-JP" sz="900" dirty="0" smtClean="0">
              <a:latin typeface="+mn-ea"/>
            </a:endParaRPr>
          </a:p>
          <a:p>
            <a:r>
              <a:rPr kumimoji="1" lang="ja-JP" altLang="en-US" sz="900" dirty="0">
                <a:latin typeface="+mn-ea"/>
              </a:rPr>
              <a:t>　</a:t>
            </a:r>
            <a:r>
              <a:rPr kumimoji="1" lang="ja-JP" altLang="en-US" sz="900" dirty="0" smtClean="0">
                <a:latin typeface="+mn-ea"/>
              </a:rPr>
              <a:t>　　項目</a:t>
            </a:r>
            <a:r>
              <a:rPr kumimoji="1" lang="ja-JP" altLang="en-US" sz="900" dirty="0">
                <a:latin typeface="+mn-ea"/>
              </a:rPr>
              <a:t>を盛り込み、圏域内の課題</a:t>
            </a:r>
            <a:r>
              <a:rPr kumimoji="1" lang="ja-JP" altLang="en-US" sz="900" dirty="0" smtClean="0">
                <a:latin typeface="+mn-ea"/>
              </a:rPr>
              <a:t>や取組</a:t>
            </a:r>
            <a:r>
              <a:rPr kumimoji="1" lang="ja-JP" altLang="en-US" sz="900" dirty="0">
                <a:latin typeface="+mn-ea"/>
              </a:rPr>
              <a:t>等を記載している</a:t>
            </a:r>
            <a:r>
              <a:rPr kumimoji="1" lang="ja-JP" altLang="en-US" sz="900" dirty="0" smtClean="0">
                <a:latin typeface="+mn-ea"/>
              </a:rPr>
              <a:t>。これらの取組推進にあたっては、平成</a:t>
            </a:r>
            <a:r>
              <a:rPr kumimoji="1" lang="en-US" altLang="ja-JP" sz="900" dirty="0" smtClean="0">
                <a:latin typeface="+mn-ea"/>
              </a:rPr>
              <a:t>28</a:t>
            </a:r>
            <a:r>
              <a:rPr kumimoji="1" lang="ja-JP" altLang="en-US" sz="900" dirty="0" smtClean="0">
                <a:latin typeface="+mn-ea"/>
              </a:rPr>
              <a:t>年</a:t>
            </a:r>
            <a:r>
              <a:rPr kumimoji="1" lang="ja-JP" altLang="en-US" sz="900" dirty="0">
                <a:latin typeface="+mn-ea"/>
              </a:rPr>
              <a:t>に</a:t>
            </a:r>
            <a:r>
              <a:rPr kumimoji="1" lang="ja-JP" altLang="en-US" sz="900" dirty="0" smtClean="0">
                <a:latin typeface="+mn-ea"/>
              </a:rPr>
              <a:t>地域</a:t>
            </a:r>
            <a:r>
              <a:rPr kumimoji="1" lang="ja-JP" altLang="en-US" sz="900" dirty="0">
                <a:latin typeface="+mn-ea"/>
              </a:rPr>
              <a:t>医療構想の考え方の</a:t>
            </a:r>
            <a:r>
              <a:rPr kumimoji="1" lang="ja-JP" altLang="en-US" sz="900" dirty="0" smtClean="0">
                <a:latin typeface="+mn-ea"/>
              </a:rPr>
              <a:t>もと</a:t>
            </a:r>
            <a:r>
              <a:rPr kumimoji="1" lang="ja-JP" altLang="en-US" sz="900" dirty="0">
                <a:latin typeface="+mn-ea"/>
              </a:rPr>
              <a:t>設置</a:t>
            </a:r>
            <a:r>
              <a:rPr kumimoji="1" lang="ja-JP" altLang="en-US" sz="900" dirty="0" smtClean="0">
                <a:latin typeface="+mn-ea"/>
              </a:rPr>
              <a:t>した二次</a:t>
            </a:r>
            <a:r>
              <a:rPr kumimoji="1" lang="ja-JP" altLang="en-US" sz="900" dirty="0">
                <a:latin typeface="+mn-ea"/>
              </a:rPr>
              <a:t>医療圏ごと</a:t>
            </a:r>
            <a:r>
              <a:rPr kumimoji="1" lang="ja-JP" altLang="en-US" sz="900" dirty="0" smtClean="0">
                <a:latin typeface="+mn-ea"/>
              </a:rPr>
              <a:t>での在宅</a:t>
            </a:r>
            <a:r>
              <a:rPr kumimoji="1" lang="ja-JP" altLang="en-US" sz="900" dirty="0">
                <a:latin typeface="+mn-ea"/>
              </a:rPr>
              <a:t>医療</a:t>
            </a:r>
            <a:r>
              <a:rPr kumimoji="1" lang="ja-JP" altLang="en-US" sz="900" dirty="0" smtClean="0">
                <a:latin typeface="+mn-ea"/>
              </a:rPr>
              <a:t>懇話会で、</a:t>
            </a:r>
            <a:endParaRPr kumimoji="1" lang="en-US" altLang="ja-JP" sz="900" dirty="0" smtClean="0">
              <a:latin typeface="+mn-ea"/>
            </a:endParaRPr>
          </a:p>
          <a:p>
            <a:r>
              <a:rPr kumimoji="1" lang="ja-JP" altLang="en-US" sz="900" dirty="0">
                <a:latin typeface="+mn-ea"/>
              </a:rPr>
              <a:t>　</a:t>
            </a:r>
            <a:r>
              <a:rPr kumimoji="1" lang="ja-JP" altLang="en-US" sz="900" dirty="0" smtClean="0">
                <a:latin typeface="+mn-ea"/>
              </a:rPr>
              <a:t>　　議論を進めている。</a:t>
            </a:r>
            <a:endParaRPr kumimoji="1" lang="en-US" altLang="ja-JP" sz="900" dirty="0">
              <a:latin typeface="+mn-ea"/>
            </a:endParaRPr>
          </a:p>
          <a:p>
            <a:r>
              <a:rPr kumimoji="1" lang="ja-JP" altLang="en-US" sz="900" dirty="0">
                <a:latin typeface="+mn-ea"/>
              </a:rPr>
              <a:t>　　</a:t>
            </a:r>
            <a:r>
              <a:rPr kumimoji="1" lang="ja-JP" altLang="en-US" sz="900" dirty="0" smtClean="0">
                <a:latin typeface="+mn-ea"/>
              </a:rPr>
              <a:t>◆第８次医療計画策定に</a:t>
            </a:r>
            <a:r>
              <a:rPr kumimoji="1" lang="ja-JP" altLang="en-US" sz="900" dirty="0">
                <a:latin typeface="+mn-ea"/>
              </a:rPr>
              <a:t>向</a:t>
            </a:r>
            <a:r>
              <a:rPr kumimoji="1" lang="ja-JP" altLang="en-US" sz="900" dirty="0" smtClean="0">
                <a:latin typeface="+mn-ea"/>
              </a:rPr>
              <a:t>けては、令和</a:t>
            </a:r>
            <a:r>
              <a:rPr kumimoji="1" lang="en-US" altLang="ja-JP" sz="900" dirty="0" smtClean="0">
                <a:latin typeface="+mn-ea"/>
              </a:rPr>
              <a:t>4</a:t>
            </a:r>
            <a:r>
              <a:rPr kumimoji="1" lang="ja-JP" altLang="en-US" sz="900" dirty="0" smtClean="0">
                <a:latin typeface="+mn-ea"/>
              </a:rPr>
              <a:t>年</a:t>
            </a:r>
            <a:r>
              <a:rPr kumimoji="1" lang="en-US" altLang="ja-JP" sz="900" dirty="0" smtClean="0">
                <a:latin typeface="+mn-ea"/>
              </a:rPr>
              <a:t>12</a:t>
            </a:r>
            <a:r>
              <a:rPr kumimoji="1" lang="ja-JP" altLang="en-US" sz="900" dirty="0" smtClean="0">
                <a:latin typeface="+mn-ea"/>
              </a:rPr>
              <a:t>月、</a:t>
            </a:r>
            <a:r>
              <a:rPr kumimoji="1" lang="ja-JP" altLang="en-US" sz="900" dirty="0">
                <a:latin typeface="+mn-ea"/>
              </a:rPr>
              <a:t>国より「意見とりまとめ</a:t>
            </a:r>
            <a:r>
              <a:rPr kumimoji="1" lang="ja-JP" altLang="en-US" sz="900" dirty="0" smtClean="0">
                <a:latin typeface="+mn-ea"/>
              </a:rPr>
              <a:t>」の提示があり、この</a:t>
            </a:r>
            <a:r>
              <a:rPr kumimoji="1" lang="ja-JP" altLang="en-US" sz="900" dirty="0">
                <a:latin typeface="+mn-ea"/>
              </a:rPr>
              <a:t>中</a:t>
            </a:r>
            <a:r>
              <a:rPr kumimoji="1" lang="ja-JP" altLang="en-US" sz="900" dirty="0" smtClean="0">
                <a:latin typeface="+mn-ea"/>
              </a:rPr>
              <a:t>で、在宅</a:t>
            </a:r>
            <a:r>
              <a:rPr kumimoji="1" lang="ja-JP" altLang="en-US" sz="900" dirty="0">
                <a:latin typeface="+mn-ea"/>
              </a:rPr>
              <a:t>医療の圏域の設定に</a:t>
            </a:r>
            <a:r>
              <a:rPr kumimoji="1" lang="ja-JP" altLang="en-US" sz="900" dirty="0" smtClean="0">
                <a:latin typeface="+mn-ea"/>
              </a:rPr>
              <a:t>ついて、「</a:t>
            </a:r>
            <a:r>
              <a:rPr kumimoji="1" lang="ja-JP" altLang="en-US" sz="900" dirty="0">
                <a:latin typeface="+mn-ea"/>
              </a:rPr>
              <a:t>弾力的に設定すること」と記載された。</a:t>
            </a:r>
            <a:endParaRPr kumimoji="1" lang="en-US" altLang="ja-JP" sz="900" dirty="0">
              <a:latin typeface="+mn-ea"/>
            </a:endParaRPr>
          </a:p>
        </p:txBody>
      </p:sp>
      <p:sp>
        <p:nvSpPr>
          <p:cNvPr id="3" name="正方形/長方形 2"/>
          <p:cNvSpPr/>
          <p:nvPr/>
        </p:nvSpPr>
        <p:spPr>
          <a:xfrm>
            <a:off x="3491098" y="2190699"/>
            <a:ext cx="6009664" cy="215444"/>
          </a:xfrm>
          <a:prstGeom prst="rect">
            <a:avLst/>
          </a:prstGeom>
        </p:spPr>
        <p:txBody>
          <a:bodyPr wrap="square">
            <a:spAutoFit/>
          </a:bodyPr>
          <a:lstStyle/>
          <a:p>
            <a:r>
              <a:rPr lang="ja-JP" altLang="en-US" sz="800" dirty="0"/>
              <a:t>（</a:t>
            </a:r>
            <a:r>
              <a:rPr lang="en-US" altLang="ja-JP" sz="800" dirty="0"/>
              <a:t>※</a:t>
            </a:r>
            <a:r>
              <a:rPr lang="ja-JP" altLang="en-US" sz="800" dirty="0"/>
              <a:t>）　厚生</a:t>
            </a:r>
            <a:r>
              <a:rPr lang="ja-JP" altLang="en-US" sz="800" dirty="0" smtClean="0"/>
              <a:t>労働省　「</a:t>
            </a:r>
            <a:r>
              <a:rPr lang="ja-JP" altLang="en-US" sz="800" dirty="0"/>
              <a:t>第８次医療計画等に関する</a:t>
            </a:r>
            <a:r>
              <a:rPr lang="ja-JP" altLang="en-US" sz="800" dirty="0" smtClean="0"/>
              <a:t>検討会　「</a:t>
            </a:r>
            <a:r>
              <a:rPr lang="ja-JP" altLang="en-US" sz="800" dirty="0"/>
              <a:t>第８次医療計画等に関する意見のとりまとめ</a:t>
            </a:r>
            <a:r>
              <a:rPr lang="ja-JP" altLang="en-US" sz="800" dirty="0" smtClean="0"/>
              <a:t>」（令和</a:t>
            </a:r>
            <a:r>
              <a:rPr lang="en-US" altLang="ja-JP" sz="800" dirty="0" smtClean="0"/>
              <a:t>4</a:t>
            </a:r>
            <a:r>
              <a:rPr lang="ja-JP" altLang="en-US" sz="800" dirty="0" smtClean="0"/>
              <a:t>年</a:t>
            </a:r>
            <a:r>
              <a:rPr lang="en-US" altLang="ja-JP" sz="800" dirty="0" smtClean="0"/>
              <a:t>12</a:t>
            </a:r>
            <a:r>
              <a:rPr lang="ja-JP" altLang="en-US" sz="800" dirty="0" smtClean="0"/>
              <a:t>月</a:t>
            </a:r>
            <a:r>
              <a:rPr lang="en-US" altLang="ja-JP" sz="800" dirty="0" smtClean="0"/>
              <a:t>28</a:t>
            </a:r>
            <a:r>
              <a:rPr lang="ja-JP" altLang="en-US" sz="800" dirty="0" smtClean="0"/>
              <a:t>日）」</a:t>
            </a:r>
            <a:endParaRPr lang="en-US" altLang="ja-JP" sz="800" dirty="0"/>
          </a:p>
        </p:txBody>
      </p:sp>
      <p:sp>
        <p:nvSpPr>
          <p:cNvPr id="6" name="正方形/長方形 5"/>
          <p:cNvSpPr/>
          <p:nvPr/>
        </p:nvSpPr>
        <p:spPr>
          <a:xfrm>
            <a:off x="49227" y="349727"/>
            <a:ext cx="8998913" cy="952304"/>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正方形/長方形 14"/>
          <p:cNvSpPr/>
          <p:nvPr/>
        </p:nvSpPr>
        <p:spPr>
          <a:xfrm>
            <a:off x="49228" y="1356019"/>
            <a:ext cx="8989998" cy="819290"/>
          </a:xfrm>
          <a:prstGeom prst="rect">
            <a:avLst/>
          </a:prstGeom>
          <a:noFill/>
          <a:ln>
            <a:solidFill>
              <a:srgbClr val="0070C0"/>
            </a:solidFill>
            <a:prstDash val="sysDash"/>
          </a:ln>
        </p:spPr>
        <p:style>
          <a:lnRef idx="2">
            <a:schemeClr val="accent6"/>
          </a:lnRef>
          <a:fillRef idx="1">
            <a:schemeClr val="lt1"/>
          </a:fillRef>
          <a:effectRef idx="0">
            <a:schemeClr val="accent6"/>
          </a:effectRef>
          <a:fontRef idx="minor">
            <a:schemeClr val="dk1"/>
          </a:fontRef>
        </p:style>
        <p:txBody>
          <a:bodyPr rtlCol="0" anchor="ctr"/>
          <a:lstStyle/>
          <a:p>
            <a:pPr>
              <a:tabLst>
                <a:tab pos="2605088" algn="l"/>
              </a:tabLst>
            </a:pPr>
            <a:r>
              <a:rPr kumimoji="1" lang="ja-JP" altLang="en-US" sz="1200" b="1" dirty="0"/>
              <a:t>＜「在宅医療の圏域」に求められる事項</a:t>
            </a:r>
            <a:r>
              <a:rPr kumimoji="1" lang="en-US" altLang="ja-JP" sz="1200" b="1" baseline="30000" dirty="0"/>
              <a:t>※</a:t>
            </a:r>
            <a:r>
              <a:rPr kumimoji="1" lang="ja-JP" altLang="en-US" sz="1200" b="1" dirty="0"/>
              <a:t>＞</a:t>
            </a:r>
            <a:endParaRPr kumimoji="1" lang="en-US" altLang="ja-JP" sz="1200" b="1" dirty="0"/>
          </a:p>
          <a:p>
            <a:r>
              <a:rPr kumimoji="1" lang="ja-JP" altLang="en-US" sz="1000" dirty="0"/>
              <a:t>　従来の二次医療圏にこだわらず</a:t>
            </a:r>
            <a:r>
              <a:rPr kumimoji="1" lang="ja-JP" altLang="en-US" sz="1000" dirty="0" smtClean="0"/>
              <a:t>、次の</a:t>
            </a:r>
            <a:r>
              <a:rPr kumimoji="1" lang="ja-JP" altLang="en-US" sz="1000" dirty="0"/>
              <a:t>点及び地域包括ケアシステムの状況も踏まえて、地域の医療と介護資源等の実情に応じて弾力的に設定すること</a:t>
            </a:r>
            <a:endParaRPr kumimoji="1" lang="en-US" altLang="ja-JP" sz="1000" dirty="0"/>
          </a:p>
          <a:p>
            <a:r>
              <a:rPr kumimoji="1" lang="ja-JP" altLang="en-US" sz="950" dirty="0"/>
              <a:t>　　①</a:t>
            </a:r>
            <a:r>
              <a:rPr kumimoji="1" lang="ja-JP" altLang="en-US" sz="950" u="sng" dirty="0"/>
              <a:t>「急変時の対応体制</a:t>
            </a:r>
            <a:r>
              <a:rPr kumimoji="1" lang="ja-JP" altLang="en-US" sz="950" dirty="0"/>
              <a:t>（重症例を除く）」及び</a:t>
            </a:r>
            <a:r>
              <a:rPr kumimoji="1" lang="ja-JP" altLang="en-US" sz="950" i="1" dirty="0"/>
              <a:t>「医療と介護の連携体制」の構築</a:t>
            </a:r>
            <a:r>
              <a:rPr kumimoji="1" lang="ja-JP" altLang="en-US" sz="950" dirty="0"/>
              <a:t>が</a:t>
            </a:r>
            <a:r>
              <a:rPr kumimoji="1" lang="ja-JP" altLang="en-US" sz="950" dirty="0" smtClean="0"/>
              <a:t>図られる</a:t>
            </a:r>
            <a:r>
              <a:rPr kumimoji="1" lang="ja-JP" altLang="en-US" sz="950" dirty="0"/>
              <a:t>こと</a:t>
            </a:r>
            <a:endParaRPr kumimoji="1" lang="en-US" altLang="ja-JP" sz="950" dirty="0"/>
          </a:p>
          <a:p>
            <a:pPr marL="92075" indent="-92075"/>
            <a:r>
              <a:rPr kumimoji="1" lang="ja-JP" altLang="en-US" sz="950" dirty="0"/>
              <a:t>　</a:t>
            </a:r>
            <a:r>
              <a:rPr kumimoji="1" lang="ja-JP" altLang="en-US" sz="950" dirty="0" smtClean="0"/>
              <a:t>  ②</a:t>
            </a:r>
            <a:r>
              <a:rPr kumimoji="1" lang="ja-JP" altLang="en-US" sz="950" u="sng" dirty="0" smtClean="0"/>
              <a:t>「在宅医療に</a:t>
            </a:r>
            <a:r>
              <a:rPr kumimoji="1" lang="ja-JP" altLang="en-US" sz="950" u="sng" dirty="0"/>
              <a:t>おいて積極的役割を担う医療機関</a:t>
            </a:r>
            <a:r>
              <a:rPr kumimoji="1" lang="en-US" altLang="ja-JP" sz="950" u="sng" dirty="0"/>
              <a:t>(</a:t>
            </a:r>
            <a:r>
              <a:rPr kumimoji="1" lang="ja-JP" altLang="en-US" sz="950" u="sng" dirty="0" smtClean="0"/>
              <a:t>以下、「</a:t>
            </a:r>
            <a:r>
              <a:rPr kumimoji="1" lang="ja-JP" altLang="en-US" sz="950" u="sng" dirty="0"/>
              <a:t>積極的医療機関」という</a:t>
            </a:r>
            <a:r>
              <a:rPr kumimoji="1" lang="en-US" altLang="ja-JP" sz="950" u="sng" dirty="0"/>
              <a:t>)</a:t>
            </a:r>
            <a:r>
              <a:rPr kumimoji="1" lang="ja-JP" altLang="en-US" sz="950" u="sng" dirty="0"/>
              <a:t>」及び「在宅医療に必要な連携を担う拠点</a:t>
            </a:r>
            <a:r>
              <a:rPr kumimoji="1" lang="en-US" altLang="ja-JP" sz="950" u="sng" dirty="0"/>
              <a:t>(</a:t>
            </a:r>
            <a:r>
              <a:rPr kumimoji="1" lang="ja-JP" altLang="en-US" sz="950" u="sng" dirty="0" smtClean="0"/>
              <a:t>以下、「連携の拠点</a:t>
            </a:r>
            <a:r>
              <a:rPr kumimoji="1" lang="ja-JP" altLang="en-US" sz="950" u="sng" dirty="0"/>
              <a:t>」と</a:t>
            </a:r>
            <a:r>
              <a:rPr kumimoji="1" lang="ja-JP" altLang="en-US" sz="950" u="sng" dirty="0" smtClean="0"/>
              <a:t>いう</a:t>
            </a:r>
            <a:r>
              <a:rPr kumimoji="1" lang="en-US" altLang="ja-JP" sz="950" u="sng" dirty="0" smtClean="0"/>
              <a:t>)</a:t>
            </a:r>
            <a:r>
              <a:rPr kumimoji="1" lang="ja-JP" altLang="en-US" sz="950" u="sng" dirty="0"/>
              <a:t>」</a:t>
            </a:r>
            <a:r>
              <a:rPr kumimoji="1" lang="ja-JP" altLang="en-US" sz="950" u="sng" dirty="0" smtClean="0"/>
              <a:t>を圏域内に少なくとも</a:t>
            </a:r>
            <a:endParaRPr kumimoji="1" lang="en-US" altLang="ja-JP" sz="950" u="sng" dirty="0" smtClean="0"/>
          </a:p>
          <a:p>
            <a:pPr marL="92075" indent="-92075"/>
            <a:r>
              <a:rPr kumimoji="1" lang="ja-JP" altLang="en-US" sz="950" dirty="0"/>
              <a:t>　</a:t>
            </a:r>
            <a:r>
              <a:rPr kumimoji="1" lang="ja-JP" altLang="en-US" sz="950" dirty="0" smtClean="0"/>
              <a:t>　　</a:t>
            </a:r>
            <a:r>
              <a:rPr kumimoji="1" lang="ja-JP" altLang="en-US" sz="950" u="sng" dirty="0" smtClean="0"/>
              <a:t>１つは設定すること</a:t>
            </a:r>
            <a:endParaRPr kumimoji="1" lang="en-US" altLang="ja-JP" sz="950" u="sng" dirty="0"/>
          </a:p>
        </p:txBody>
      </p:sp>
      <p:sp>
        <p:nvSpPr>
          <p:cNvPr id="11" name="テキスト ボックス 10"/>
          <p:cNvSpPr txBox="1"/>
          <p:nvPr/>
        </p:nvSpPr>
        <p:spPr>
          <a:xfrm>
            <a:off x="1432060" y="5052631"/>
            <a:ext cx="7275887" cy="276999"/>
          </a:xfrm>
          <a:prstGeom prst="rect">
            <a:avLst/>
          </a:prstGeom>
          <a:noFill/>
        </p:spPr>
        <p:txBody>
          <a:bodyPr wrap="square" rtlCol="0">
            <a:spAutoFit/>
          </a:bodyPr>
          <a:lstStyle/>
          <a:p>
            <a:pPr algn="ctr"/>
            <a:r>
              <a:rPr kumimoji="1" lang="ja-JP" altLang="en-US" sz="1200" b="1" u="sng" dirty="0"/>
              <a:t>在宅医療の圏域</a:t>
            </a:r>
            <a:r>
              <a:rPr kumimoji="1" lang="ja-JP" altLang="en-US" sz="1200" b="1" u="sng" dirty="0" smtClean="0"/>
              <a:t>は「二次医療圏単位」</a:t>
            </a:r>
            <a:r>
              <a:rPr kumimoji="1" lang="ja-JP" altLang="en-US" sz="1200" b="1" u="sng" dirty="0"/>
              <a:t>として</a:t>
            </a:r>
            <a:r>
              <a:rPr kumimoji="1" lang="ja-JP" altLang="en-US" sz="1200" b="1" u="sng" dirty="0" smtClean="0"/>
              <a:t>整備し、取組については連携の拠点を中心とした地域で推進</a:t>
            </a:r>
            <a:endParaRPr kumimoji="1" lang="en-US" altLang="ja-JP" sz="1200" b="1" u="sng" dirty="0"/>
          </a:p>
        </p:txBody>
      </p:sp>
      <p:sp>
        <p:nvSpPr>
          <p:cNvPr id="12" name="テキスト ボックス 11"/>
          <p:cNvSpPr txBox="1"/>
          <p:nvPr/>
        </p:nvSpPr>
        <p:spPr>
          <a:xfrm>
            <a:off x="97850" y="5329630"/>
            <a:ext cx="8782493" cy="1311128"/>
          </a:xfrm>
          <a:prstGeom prst="rect">
            <a:avLst/>
          </a:prstGeom>
          <a:ln w="28575"/>
        </p:spPr>
        <p:style>
          <a:lnRef idx="2">
            <a:schemeClr val="dk1"/>
          </a:lnRef>
          <a:fillRef idx="1">
            <a:schemeClr val="lt1"/>
          </a:fillRef>
          <a:effectRef idx="0">
            <a:schemeClr val="dk1"/>
          </a:effectRef>
          <a:fontRef idx="minor">
            <a:schemeClr val="dk1"/>
          </a:fontRef>
        </p:style>
        <p:txBody>
          <a:bodyPr wrap="square" rtlCol="0">
            <a:spAutoFit/>
          </a:bodyPr>
          <a:lstStyle/>
          <a:p>
            <a:pPr>
              <a:lnSpc>
                <a:spcPct val="120000"/>
              </a:lnSpc>
            </a:pPr>
            <a:r>
              <a:rPr kumimoji="1" lang="ja-JP" altLang="en-US" sz="1100" dirty="0" smtClean="0">
                <a:solidFill>
                  <a:schemeClr val="tx1"/>
                </a:solidFill>
              </a:rPr>
              <a:t>◆在宅医療の圏域において、急変時の受入体制や医療と介護の連携体制の構築等が必要だが、医療資源の整備状況は地域によって異なるため、すべての</a:t>
            </a:r>
            <a:endParaRPr kumimoji="1" lang="en-US" altLang="ja-JP" sz="1100" dirty="0" smtClean="0">
              <a:solidFill>
                <a:schemeClr val="tx1"/>
              </a:solidFill>
            </a:endParaRPr>
          </a:p>
          <a:p>
            <a:pPr>
              <a:lnSpc>
                <a:spcPct val="120000"/>
              </a:lnSpc>
            </a:pPr>
            <a:r>
              <a:rPr kumimoji="1" lang="ja-JP" altLang="en-US" sz="1100" dirty="0">
                <a:solidFill>
                  <a:schemeClr val="tx1"/>
                </a:solidFill>
              </a:rPr>
              <a:t>　 </a:t>
            </a:r>
            <a:r>
              <a:rPr kumimoji="1" lang="ja-JP" altLang="en-US" sz="1100" dirty="0" smtClean="0">
                <a:solidFill>
                  <a:schemeClr val="tx1"/>
                </a:solidFill>
              </a:rPr>
              <a:t>圏域</a:t>
            </a:r>
            <a:r>
              <a:rPr kumimoji="1" lang="ja-JP" altLang="en-US" sz="1100" dirty="0">
                <a:solidFill>
                  <a:schemeClr val="tx1"/>
                </a:solidFill>
              </a:rPr>
              <a:t>で</a:t>
            </a:r>
            <a:r>
              <a:rPr kumimoji="1" lang="ja-JP" altLang="en-US" sz="1100" dirty="0" smtClean="0">
                <a:solidFill>
                  <a:schemeClr val="tx1"/>
                </a:solidFill>
              </a:rPr>
              <a:t>体制を確保するには、二次医療圏単位とすることが望ましい</a:t>
            </a:r>
            <a:endParaRPr kumimoji="1" lang="en-US" altLang="ja-JP" sz="1100" dirty="0" smtClean="0">
              <a:solidFill>
                <a:schemeClr val="tx1"/>
              </a:solidFill>
            </a:endParaRPr>
          </a:p>
          <a:p>
            <a:pPr>
              <a:lnSpc>
                <a:spcPct val="120000"/>
              </a:lnSpc>
            </a:pPr>
            <a:r>
              <a:rPr kumimoji="1" lang="ja-JP" altLang="en-US" sz="1100" dirty="0" smtClean="0">
                <a:solidFill>
                  <a:schemeClr val="tx1"/>
                </a:solidFill>
              </a:rPr>
              <a:t>◆一方、日常の療養生活や容態悪化時の往診等、身近な医療提供体制の推進にあたっては、市区町村や保健所単位</a:t>
            </a:r>
            <a:r>
              <a:rPr kumimoji="1" lang="ja-JP" altLang="en-US" sz="1100" dirty="0">
                <a:solidFill>
                  <a:schemeClr val="tx1"/>
                </a:solidFill>
              </a:rPr>
              <a:t>等</a:t>
            </a:r>
            <a:r>
              <a:rPr kumimoji="1" lang="ja-JP" altLang="en-US" sz="1100" dirty="0" smtClean="0">
                <a:solidFill>
                  <a:schemeClr val="tx1"/>
                </a:solidFill>
              </a:rPr>
              <a:t>の医療及び介護資源等の</a:t>
            </a:r>
            <a:endParaRPr kumimoji="1" lang="en-US" altLang="ja-JP" sz="1100" dirty="0" smtClean="0">
              <a:solidFill>
                <a:schemeClr val="tx1"/>
              </a:solidFill>
            </a:endParaRPr>
          </a:p>
          <a:p>
            <a:pPr>
              <a:lnSpc>
                <a:spcPct val="120000"/>
              </a:lnSpc>
            </a:pPr>
            <a:r>
              <a:rPr kumimoji="1" lang="ja-JP" altLang="en-US" sz="1100" dirty="0">
                <a:solidFill>
                  <a:schemeClr val="tx1"/>
                </a:solidFill>
              </a:rPr>
              <a:t>　</a:t>
            </a:r>
            <a:r>
              <a:rPr kumimoji="1" lang="ja-JP" altLang="en-US" sz="1100" dirty="0" smtClean="0">
                <a:solidFill>
                  <a:schemeClr val="tx1"/>
                </a:solidFill>
              </a:rPr>
              <a:t> 実情に応じて地域で推進することが望ましい</a:t>
            </a:r>
            <a:endParaRPr kumimoji="1" lang="en-US" altLang="ja-JP" sz="1100" dirty="0" smtClean="0">
              <a:solidFill>
                <a:schemeClr val="tx1"/>
              </a:solidFill>
            </a:endParaRPr>
          </a:p>
          <a:p>
            <a:pPr>
              <a:lnSpc>
                <a:spcPct val="120000"/>
              </a:lnSpc>
            </a:pPr>
            <a:r>
              <a:rPr kumimoji="1" lang="ja-JP" altLang="en-US" sz="1100" dirty="0" smtClean="0">
                <a:solidFill>
                  <a:schemeClr val="tx1"/>
                </a:solidFill>
              </a:rPr>
              <a:t>◆よって、二次医療圏内に、「連携の拠点」を中心とした地域を設定し、取組を推進する</a:t>
            </a:r>
            <a:endParaRPr kumimoji="1" lang="en-US" altLang="ja-JP" sz="1100" dirty="0" smtClean="0">
              <a:solidFill>
                <a:schemeClr val="tx1"/>
              </a:solidFill>
            </a:endParaRPr>
          </a:p>
          <a:p>
            <a:pPr>
              <a:lnSpc>
                <a:spcPct val="120000"/>
              </a:lnSpc>
            </a:pPr>
            <a:r>
              <a:rPr kumimoji="1" lang="ja-JP" altLang="en-US" sz="1100" dirty="0">
                <a:solidFill>
                  <a:schemeClr val="tx1"/>
                </a:solidFill>
              </a:rPr>
              <a:t>◆</a:t>
            </a:r>
            <a:r>
              <a:rPr kumimoji="1" lang="ja-JP" altLang="en-US" sz="1100" dirty="0" smtClean="0">
                <a:solidFill>
                  <a:schemeClr val="tx1"/>
                </a:solidFill>
              </a:rPr>
              <a:t>なお、「連携の拠点」の地域設定にあたっては、必ず１つ以上の「積極的役割を担う医療機関」を含むものとする</a:t>
            </a:r>
            <a:endParaRPr kumimoji="1" lang="en-US" altLang="ja-JP" sz="1100" dirty="0" smtClean="0">
              <a:solidFill>
                <a:schemeClr val="tx1"/>
              </a:solidFill>
            </a:endParaRPr>
          </a:p>
        </p:txBody>
      </p:sp>
      <p:sp>
        <p:nvSpPr>
          <p:cNvPr id="13" name="正方形/長方形 12"/>
          <p:cNvSpPr/>
          <p:nvPr/>
        </p:nvSpPr>
        <p:spPr>
          <a:xfrm>
            <a:off x="-109655" y="2251395"/>
            <a:ext cx="8989998" cy="261608"/>
          </a:xfrm>
          <a:prstGeom prst="rect">
            <a:avLst/>
          </a:prstGeom>
          <a:noFill/>
          <a:ln>
            <a:noFill/>
            <a:prstDash val="sysDash"/>
          </a:ln>
        </p:spPr>
        <p:style>
          <a:lnRef idx="2">
            <a:schemeClr val="accent6"/>
          </a:lnRef>
          <a:fillRef idx="1">
            <a:schemeClr val="lt1"/>
          </a:fillRef>
          <a:effectRef idx="0">
            <a:schemeClr val="accent6"/>
          </a:effectRef>
          <a:fontRef idx="minor">
            <a:schemeClr val="dk1"/>
          </a:fontRef>
        </p:style>
        <p:txBody>
          <a:bodyPr rtlCol="0" anchor="ctr"/>
          <a:lstStyle/>
          <a:p>
            <a:pPr>
              <a:tabLst>
                <a:tab pos="2605088" algn="l"/>
              </a:tabLst>
            </a:pPr>
            <a:r>
              <a:rPr kumimoji="1" lang="ja-JP" altLang="en-US" sz="1200" b="1" dirty="0" smtClean="0"/>
              <a:t>＜圏域の設定にあたっての検討＞</a:t>
            </a:r>
            <a:endParaRPr kumimoji="1" lang="en-US" altLang="ja-JP" sz="1200" b="1" dirty="0"/>
          </a:p>
        </p:txBody>
      </p:sp>
      <p:sp>
        <p:nvSpPr>
          <p:cNvPr id="10" name="テキスト ボックス 9"/>
          <p:cNvSpPr txBox="1"/>
          <p:nvPr/>
        </p:nvSpPr>
        <p:spPr>
          <a:xfrm>
            <a:off x="49228" y="5050122"/>
            <a:ext cx="1579276" cy="307777"/>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kumimoji="1" lang="ja-JP" altLang="en-US" sz="1400" b="1" dirty="0"/>
              <a:t>府の考え方（案）</a:t>
            </a:r>
            <a:endParaRPr kumimoji="1" lang="en-US" altLang="ja-JP" sz="1400" b="1" dirty="0"/>
          </a:p>
        </p:txBody>
      </p:sp>
      <p:sp>
        <p:nvSpPr>
          <p:cNvPr id="16" name="テキスト ボックス 15"/>
          <p:cNvSpPr txBox="1"/>
          <p:nvPr/>
        </p:nvSpPr>
        <p:spPr>
          <a:xfrm>
            <a:off x="3309212" y="6608561"/>
            <a:ext cx="5571131" cy="276999"/>
          </a:xfrm>
          <a:prstGeom prst="rect">
            <a:avLst/>
          </a:prstGeom>
          <a:noFill/>
        </p:spPr>
        <p:txBody>
          <a:bodyPr wrap="square" rtlCol="0">
            <a:spAutoFit/>
          </a:bodyPr>
          <a:lstStyle/>
          <a:p>
            <a:pPr algn="ctr"/>
            <a:r>
              <a:rPr kumimoji="1" lang="ja-JP" altLang="en-US" sz="1200" b="1" u="sng" dirty="0" smtClean="0"/>
              <a:t>部会で意見を伺った上で、今年３月に国から示される予定の指針も踏まえ、決定する</a:t>
            </a:r>
            <a:endParaRPr kumimoji="1" lang="en-US" altLang="ja-JP" sz="1200" b="1" u="sng" dirty="0"/>
          </a:p>
        </p:txBody>
      </p:sp>
      <p:sp>
        <p:nvSpPr>
          <p:cNvPr id="5" name="屈折矢印 4"/>
          <p:cNvSpPr/>
          <p:nvPr/>
        </p:nvSpPr>
        <p:spPr>
          <a:xfrm rot="5400000">
            <a:off x="3149690" y="6535624"/>
            <a:ext cx="150339" cy="36061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17621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曲折矢印 15"/>
          <p:cNvSpPr/>
          <p:nvPr/>
        </p:nvSpPr>
        <p:spPr>
          <a:xfrm rot="16200000">
            <a:off x="6121030" y="5131831"/>
            <a:ext cx="468688" cy="389575"/>
          </a:xfrm>
          <a:prstGeom prst="bentArrow">
            <a:avLst>
              <a:gd name="adj1" fmla="val 25000"/>
              <a:gd name="adj2" fmla="val 25000"/>
              <a:gd name="adj3" fmla="val 25000"/>
              <a:gd name="adj4" fmla="val 43750"/>
            </a:avLst>
          </a:prstGeom>
          <a:ln/>
        </p:spPr>
        <p:style>
          <a:lnRef idx="0">
            <a:schemeClr val="accent6"/>
          </a:lnRef>
          <a:fillRef idx="3">
            <a:schemeClr val="accent6"/>
          </a:fillRef>
          <a:effectRef idx="3">
            <a:schemeClr val="accent6"/>
          </a:effectRef>
          <a:fontRef idx="minor">
            <a:schemeClr val="lt1"/>
          </a:fontRef>
        </p:style>
        <p:txBody>
          <a:bodyPr lIns="36000" rIns="36000" rtlCol="0" anchor="ctr"/>
          <a:lstStyle/>
          <a:p>
            <a:pPr indent="174625" algn="ctr"/>
            <a:endParaRPr kumimoji="1" lang="ja-JP" altLang="en-US" sz="1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 name="テキスト ボックス 18">
            <a:extLst>
              <a:ext uri="{FF2B5EF4-FFF2-40B4-BE49-F238E27FC236}">
                <a16:creationId xmlns:a16="http://schemas.microsoft.com/office/drawing/2014/main" id="{B952E347-DC42-4CEF-89FA-FBDED58E6B83}"/>
              </a:ext>
            </a:extLst>
          </p:cNvPr>
          <p:cNvSpPr txBox="1"/>
          <p:nvPr/>
        </p:nvSpPr>
        <p:spPr>
          <a:xfrm>
            <a:off x="2032120" y="508585"/>
            <a:ext cx="5476935" cy="769441"/>
          </a:xfrm>
          <a:prstGeom prst="rect">
            <a:avLst/>
          </a:prstGeom>
          <a:ln>
            <a:solidFill>
              <a:srgbClr val="FA4912"/>
            </a:solidFill>
            <a:prstDash val="sysDot"/>
          </a:ln>
        </p:spPr>
        <p:style>
          <a:lnRef idx="2">
            <a:schemeClr val="accent2"/>
          </a:lnRef>
          <a:fillRef idx="1">
            <a:schemeClr val="lt1"/>
          </a:fillRef>
          <a:effectRef idx="0">
            <a:schemeClr val="accent2"/>
          </a:effectRef>
          <a:fontRef idx="minor">
            <a:schemeClr val="dk1"/>
          </a:fontRef>
        </p:style>
        <p:txBody>
          <a:bodyPr wrap="square" rtlCol="0">
            <a:spAutoFit/>
          </a:bodyPr>
          <a:lstStyle/>
          <a:p>
            <a:pPr eaLnBrk="0" fontAlgn="base" hangingPunct="0">
              <a:spcBef>
                <a:spcPct val="0"/>
              </a:spcBef>
              <a:spcAft>
                <a:spcPct val="0"/>
              </a:spcAft>
              <a:defRPr/>
            </a:pPr>
            <a:endParaRPr lang="en-US" altLang="ja-JP" sz="500" b="1" dirty="0" smtClean="0">
              <a:solidFill>
                <a:srgbClr val="FB6131"/>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1200" dirty="0" smtClean="0">
                <a:solidFill>
                  <a:schemeClr val="tx1"/>
                </a:solidFill>
                <a:latin typeface="Meiryo UI" pitchFamily="50" charset="-128"/>
                <a:ea typeface="Meiryo UI" pitchFamily="50" charset="-128"/>
                <a:cs typeface="Meiryo UI" pitchFamily="50" charset="-128"/>
              </a:rPr>
              <a:t>地域の急変時の対応体制や医療と介護の連携体制の構築等の在宅医療の体制整備</a:t>
            </a:r>
            <a:endParaRPr lang="en-US" altLang="ja-JP" sz="1200" dirty="0" smtClean="0">
              <a:solidFill>
                <a:schemeClr val="tx1"/>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900" dirty="0" smtClean="0">
                <a:solidFill>
                  <a:schemeClr val="tx1"/>
                </a:solidFill>
                <a:latin typeface="Meiryo UI" pitchFamily="50" charset="-128"/>
                <a:ea typeface="Meiryo UI" pitchFamily="50" charset="-128"/>
                <a:cs typeface="Meiryo UI" pitchFamily="50" charset="-128"/>
              </a:rPr>
              <a:t>　　・医療計画の取りまとめ</a:t>
            </a:r>
            <a:endParaRPr lang="en-US" altLang="ja-JP" sz="900" dirty="0" smtClean="0">
              <a:solidFill>
                <a:schemeClr val="tx1"/>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900" dirty="0" smtClean="0">
                <a:solidFill>
                  <a:schemeClr val="tx1"/>
                </a:solidFill>
                <a:latin typeface="Meiryo UI" pitchFamily="50" charset="-128"/>
                <a:ea typeface="Meiryo UI" pitchFamily="50" charset="-128"/>
                <a:cs typeface="Meiryo UI" pitchFamily="50" charset="-128"/>
              </a:rPr>
              <a:t>　　・介護保険事業計画等、他の計画との整合性を図る</a:t>
            </a:r>
            <a:endParaRPr lang="en-US" altLang="ja-JP" sz="900" dirty="0" smtClean="0">
              <a:solidFill>
                <a:schemeClr val="tx1"/>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900" dirty="0" smtClean="0">
                <a:solidFill>
                  <a:schemeClr val="tx1"/>
                </a:solidFill>
                <a:latin typeface="Meiryo UI" pitchFamily="50" charset="-128"/>
                <a:ea typeface="Meiryo UI" pitchFamily="50" charset="-128"/>
                <a:cs typeface="Meiryo UI" pitchFamily="50" charset="-128"/>
              </a:rPr>
              <a:t>　　・在宅医療懇話会（医療と介護の協議の場を含む）の事務局　　等</a:t>
            </a:r>
            <a:endParaRPr lang="en-US" altLang="ja-JP" sz="900" dirty="0">
              <a:solidFill>
                <a:schemeClr val="tx1"/>
              </a:solidFill>
              <a:latin typeface="Meiryo UI" pitchFamily="50" charset="-128"/>
              <a:ea typeface="Meiryo UI" pitchFamily="50" charset="-128"/>
              <a:cs typeface="Meiryo UI" pitchFamily="50" charset="-128"/>
            </a:endParaRPr>
          </a:p>
        </p:txBody>
      </p:sp>
      <p:sp>
        <p:nvSpPr>
          <p:cNvPr id="24" name="角丸四角形 9">
            <a:extLst>
              <a:ext uri="{FF2B5EF4-FFF2-40B4-BE49-F238E27FC236}">
                <a16:creationId xmlns:a16="http://schemas.microsoft.com/office/drawing/2014/main" id="{DD941797-3E32-4637-AAEC-D336B21AA44B}"/>
              </a:ext>
            </a:extLst>
          </p:cNvPr>
          <p:cNvSpPr/>
          <p:nvPr/>
        </p:nvSpPr>
        <p:spPr>
          <a:xfrm rot="10800000" flipV="1">
            <a:off x="137359" y="2226620"/>
            <a:ext cx="5605204" cy="4531883"/>
          </a:xfrm>
          <a:prstGeom prst="roundRect">
            <a:avLst>
              <a:gd name="adj" fmla="val 2267"/>
            </a:avLst>
          </a:prstGeom>
          <a:noFill/>
          <a:ln>
            <a:solidFill>
              <a:srgbClr val="FB61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0" fontAlgn="base" hangingPunct="0">
              <a:spcBef>
                <a:spcPct val="0"/>
              </a:spcBef>
              <a:spcAft>
                <a:spcPct val="0"/>
              </a:spcAft>
              <a:defRPr/>
            </a:pPr>
            <a:endParaRPr lang="en-US" altLang="ja-JP" sz="1200" b="1" dirty="0">
              <a:solidFill>
                <a:srgbClr val="0070C0"/>
              </a:solidFill>
              <a:latin typeface="Meiryo UI" pitchFamily="50" charset="-128"/>
              <a:ea typeface="Meiryo UI" pitchFamily="50" charset="-128"/>
              <a:cs typeface="Meiryo UI" pitchFamily="50" charset="-128"/>
            </a:endParaRPr>
          </a:p>
        </p:txBody>
      </p:sp>
      <p:sp>
        <p:nvSpPr>
          <p:cNvPr id="25" name="テキスト ボックス 24">
            <a:extLst>
              <a:ext uri="{FF2B5EF4-FFF2-40B4-BE49-F238E27FC236}">
                <a16:creationId xmlns:a16="http://schemas.microsoft.com/office/drawing/2014/main" id="{B952E347-DC42-4CEF-89FA-FBDED58E6B83}"/>
              </a:ext>
            </a:extLst>
          </p:cNvPr>
          <p:cNvSpPr txBox="1"/>
          <p:nvPr/>
        </p:nvSpPr>
        <p:spPr>
          <a:xfrm>
            <a:off x="1521722" y="333419"/>
            <a:ext cx="2913321" cy="292388"/>
          </a:xfrm>
          <a:prstGeom prst="rect">
            <a:avLst/>
          </a:prstGeom>
          <a:solidFill>
            <a:srgbClr val="FF6600"/>
          </a:solidFill>
        </p:spPr>
        <p:txBody>
          <a:bodyPr wrap="square" rtlCol="0">
            <a:spAutoFit/>
          </a:bodyPr>
          <a:lstStyle/>
          <a:p>
            <a:pPr algn="ctr" eaLnBrk="0" fontAlgn="base" hangingPunct="0">
              <a:spcBef>
                <a:spcPct val="0"/>
              </a:spcBef>
              <a:spcAft>
                <a:spcPct val="0"/>
              </a:spcAft>
              <a:defRPr/>
            </a:pPr>
            <a:r>
              <a:rPr lang="ja-JP" altLang="en-US" sz="1300" b="1" dirty="0">
                <a:solidFill>
                  <a:srgbClr val="FFFFFF"/>
                </a:solidFill>
                <a:latin typeface="Meiryo UI" pitchFamily="50" charset="-128"/>
                <a:ea typeface="Meiryo UI" pitchFamily="50" charset="-128"/>
                <a:cs typeface="Meiryo UI" pitchFamily="50" charset="-128"/>
              </a:rPr>
              <a:t>①在宅医療の</a:t>
            </a:r>
            <a:r>
              <a:rPr lang="ja-JP" altLang="en-US" sz="1300" b="1" dirty="0" smtClean="0">
                <a:solidFill>
                  <a:srgbClr val="FFFFFF"/>
                </a:solidFill>
                <a:latin typeface="Meiryo UI" pitchFamily="50" charset="-128"/>
                <a:ea typeface="Meiryo UI" pitchFamily="50" charset="-128"/>
                <a:cs typeface="Meiryo UI" pitchFamily="50" charset="-128"/>
              </a:rPr>
              <a:t>圏域（</a:t>
            </a:r>
            <a:r>
              <a:rPr lang="ja-JP" altLang="en-US" sz="1300" b="1" dirty="0">
                <a:solidFill>
                  <a:srgbClr val="FFFFFF"/>
                </a:solidFill>
                <a:latin typeface="Meiryo UI" pitchFamily="50" charset="-128"/>
                <a:ea typeface="Meiryo UI" pitchFamily="50" charset="-128"/>
                <a:cs typeface="Meiryo UI" pitchFamily="50" charset="-128"/>
              </a:rPr>
              <a:t>二</a:t>
            </a:r>
            <a:r>
              <a:rPr lang="ja-JP" altLang="en-US" sz="1300" b="1" dirty="0" smtClean="0">
                <a:solidFill>
                  <a:srgbClr val="FFFFFF"/>
                </a:solidFill>
                <a:latin typeface="Meiryo UI" pitchFamily="50" charset="-128"/>
                <a:ea typeface="Meiryo UI" pitchFamily="50" charset="-128"/>
                <a:cs typeface="Meiryo UI" pitchFamily="50" charset="-128"/>
              </a:rPr>
              <a:t>次医療圏）</a:t>
            </a:r>
            <a:endParaRPr lang="en-US" altLang="ja-JP" sz="1300" b="1" dirty="0">
              <a:solidFill>
                <a:srgbClr val="FFFFFF"/>
              </a:solidFill>
              <a:latin typeface="Meiryo UI" pitchFamily="50" charset="-128"/>
              <a:ea typeface="Meiryo UI" pitchFamily="50" charset="-128"/>
              <a:cs typeface="Meiryo UI" pitchFamily="50" charset="-128"/>
            </a:endParaRPr>
          </a:p>
        </p:txBody>
      </p:sp>
      <p:sp>
        <p:nvSpPr>
          <p:cNvPr id="27" name="テキスト ボックス 26">
            <a:extLst>
              <a:ext uri="{FF2B5EF4-FFF2-40B4-BE49-F238E27FC236}">
                <a16:creationId xmlns:a16="http://schemas.microsoft.com/office/drawing/2014/main" id="{CA8A992A-6E89-43C3-B874-F24C3602FA20}"/>
              </a:ext>
            </a:extLst>
          </p:cNvPr>
          <p:cNvSpPr txBox="1"/>
          <p:nvPr/>
        </p:nvSpPr>
        <p:spPr>
          <a:xfrm>
            <a:off x="370511" y="2527382"/>
            <a:ext cx="5204847" cy="1200329"/>
          </a:xfrm>
          <a:prstGeom prst="rect">
            <a:avLst/>
          </a:prstGeom>
          <a:noFill/>
          <a:ln>
            <a:solidFill>
              <a:schemeClr val="accent6">
                <a:lumMod val="75000"/>
              </a:schemeClr>
            </a:solidFill>
            <a:prstDash val="sysDot"/>
          </a:ln>
        </p:spPr>
        <p:txBody>
          <a:bodyPr wrap="square" rtlCol="0">
            <a:spAutoFit/>
          </a:bodyPr>
          <a:lstStyle/>
          <a:p>
            <a:r>
              <a:rPr kumimoji="1" lang="ja-JP" altLang="en-US" sz="900" dirty="0" smtClean="0">
                <a:latin typeface="Meiryo UI" panose="020B0604030504040204" pitchFamily="50" charset="-128"/>
                <a:ea typeface="Meiryo UI" panose="020B0604030504040204" pitchFamily="50" charset="-128"/>
              </a:rPr>
              <a:t>１．</a:t>
            </a:r>
            <a:r>
              <a:rPr kumimoji="1" lang="ja-JP" altLang="en-US" sz="900" u="sng" dirty="0" smtClean="0">
                <a:latin typeface="Meiryo UI" panose="020B0604030504040204" pitchFamily="50" charset="-128"/>
                <a:ea typeface="Meiryo UI" panose="020B0604030504040204" pitchFamily="50" charset="-128"/>
              </a:rPr>
              <a:t>医療、介護、福祉関係者による会議の開催</a:t>
            </a:r>
            <a:endParaRPr kumimoji="1" lang="en-US" altLang="ja-JP" sz="900" u="sng"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　　　（例）市町村主催の地域ケア会議　医師会等の地域医療関係団体が開催する会議　等</a:t>
            </a:r>
            <a:endParaRPr kumimoji="1" lang="en-US" altLang="ja-JP" sz="900"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２．</a:t>
            </a:r>
            <a:r>
              <a:rPr kumimoji="1" lang="ja-JP" altLang="en-US" sz="900" u="sng" dirty="0" smtClean="0">
                <a:latin typeface="Meiryo UI" panose="020B0604030504040204" pitchFamily="50" charset="-128"/>
                <a:ea typeface="Meiryo UI" panose="020B0604030504040204" pitchFamily="50" charset="-128"/>
              </a:rPr>
              <a:t>医療、介護、福祉サービスの所在地や機能を把握し、退院から看取りまでの医療を提供するための調整</a:t>
            </a:r>
            <a:endParaRPr kumimoji="1" lang="en-US" altLang="ja-JP" sz="900" u="sng"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　　　（例）医療・介護等関係機関の調整　等</a:t>
            </a:r>
            <a:endParaRPr kumimoji="1" lang="en-US" altLang="ja-JP" sz="900"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３．</a:t>
            </a:r>
            <a:r>
              <a:rPr kumimoji="1" lang="ja-JP" altLang="en-US" sz="900" u="sng" dirty="0" smtClean="0">
                <a:latin typeface="Meiryo UI" panose="020B0604030504040204" pitchFamily="50" charset="-128"/>
                <a:ea typeface="Meiryo UI" panose="020B0604030504040204" pitchFamily="50" charset="-128"/>
              </a:rPr>
              <a:t>連携による</a:t>
            </a:r>
            <a:r>
              <a:rPr kumimoji="1" lang="en-US" altLang="ja-JP" sz="900" u="sng" dirty="0" smtClean="0">
                <a:latin typeface="Meiryo UI" panose="020B0604030504040204" pitchFamily="50" charset="-128"/>
                <a:ea typeface="Meiryo UI" panose="020B0604030504040204" pitchFamily="50" charset="-128"/>
              </a:rPr>
              <a:t>24</a:t>
            </a:r>
            <a:r>
              <a:rPr kumimoji="1" lang="ja-JP" altLang="en-US" sz="900" u="sng" dirty="0" smtClean="0">
                <a:latin typeface="Meiryo UI" panose="020B0604030504040204" pitchFamily="50" charset="-128"/>
                <a:ea typeface="Meiryo UI" panose="020B0604030504040204" pitchFamily="50" charset="-128"/>
              </a:rPr>
              <a:t>時間体制構築や多職種の情報共有促進</a:t>
            </a:r>
            <a:endParaRPr kumimoji="1" lang="en-US" altLang="ja-JP" sz="900" u="sng"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　　　（例）グループ診療等の構築、多職種連携会議、</a:t>
            </a:r>
            <a:r>
              <a:rPr kumimoji="1" lang="en-US" altLang="ja-JP" sz="900" dirty="0" smtClean="0">
                <a:latin typeface="Meiryo UI" panose="020B0604030504040204" pitchFamily="50" charset="-128"/>
                <a:ea typeface="Meiryo UI" panose="020B0604030504040204" pitchFamily="50" charset="-128"/>
              </a:rPr>
              <a:t>ICT</a:t>
            </a:r>
            <a:r>
              <a:rPr kumimoji="1" lang="ja-JP" altLang="en-US" sz="900" dirty="0" smtClean="0">
                <a:latin typeface="Meiryo UI" panose="020B0604030504040204" pitchFamily="50" charset="-128"/>
                <a:ea typeface="Meiryo UI" panose="020B0604030504040204" pitchFamily="50" charset="-128"/>
              </a:rPr>
              <a:t>を活用した情報連携　等</a:t>
            </a:r>
            <a:endParaRPr kumimoji="1" lang="en-US" altLang="ja-JP" sz="900" dirty="0" smtClean="0">
              <a:latin typeface="Meiryo UI" panose="020B0604030504040204" pitchFamily="50" charset="-128"/>
              <a:ea typeface="Meiryo UI" panose="020B0604030504040204" pitchFamily="50" charset="-128"/>
            </a:endParaRPr>
          </a:p>
          <a:p>
            <a:r>
              <a:rPr kumimoji="1" lang="ja-JP" altLang="en-US" sz="900" dirty="0" smtClean="0">
                <a:latin typeface="Meiryo UI" panose="020B0604030504040204" pitchFamily="50" charset="-128"/>
                <a:ea typeface="Meiryo UI" panose="020B0604030504040204" pitchFamily="50" charset="-128"/>
              </a:rPr>
              <a:t>４．</a:t>
            </a:r>
            <a:r>
              <a:rPr kumimoji="1" lang="ja-JP" altLang="en-US" sz="900" u="sng" dirty="0" smtClean="0">
                <a:latin typeface="Meiryo UI" panose="020B0604030504040204" pitchFamily="50" charset="-128"/>
                <a:ea typeface="Meiryo UI" panose="020B0604030504040204" pitchFamily="50" charset="-128"/>
              </a:rPr>
              <a:t>人材育成・普及啓発</a:t>
            </a:r>
            <a:r>
              <a:rPr kumimoji="1" lang="en-US" altLang="ja-JP" sz="900" dirty="0" smtClean="0">
                <a:latin typeface="Meiryo UI" panose="020B0604030504040204" pitchFamily="50" charset="-128"/>
                <a:ea typeface="Meiryo UI" panose="020B0604030504040204" pitchFamily="50" charset="-128"/>
              </a:rPr>
              <a:t/>
            </a:r>
            <a:br>
              <a:rPr kumimoji="1" lang="en-US" altLang="ja-JP" sz="900" dirty="0" smtClean="0">
                <a:latin typeface="Meiryo UI" panose="020B0604030504040204" pitchFamily="50" charset="-128"/>
                <a:ea typeface="Meiryo UI" panose="020B0604030504040204" pitchFamily="50" charset="-128"/>
              </a:rPr>
            </a:br>
            <a:r>
              <a:rPr kumimoji="1" lang="ja-JP" altLang="en-US" sz="900" dirty="0" smtClean="0">
                <a:latin typeface="Meiryo UI" panose="020B0604030504040204" pitchFamily="50" charset="-128"/>
                <a:ea typeface="Meiryo UI" panose="020B0604030504040204" pitchFamily="50" charset="-128"/>
              </a:rPr>
              <a:t>　　　（例）医療従事者への研修、医介連携研修、</a:t>
            </a:r>
            <a:r>
              <a:rPr kumimoji="1" lang="en-US" altLang="ja-JP" sz="900" dirty="0" smtClean="0">
                <a:latin typeface="Meiryo UI" panose="020B0604030504040204" pitchFamily="50" charset="-128"/>
                <a:ea typeface="Meiryo UI" panose="020B0604030504040204" pitchFamily="50" charset="-128"/>
              </a:rPr>
              <a:t>ACP</a:t>
            </a:r>
            <a:r>
              <a:rPr kumimoji="1" lang="ja-JP" altLang="en-US" sz="900" dirty="0" smtClean="0">
                <a:latin typeface="Meiryo UI" panose="020B0604030504040204" pitchFamily="50" charset="-128"/>
                <a:ea typeface="Meiryo UI" panose="020B0604030504040204" pitchFamily="50" charset="-128"/>
              </a:rPr>
              <a:t>含む在宅医療に関する普及啓発　等</a:t>
            </a:r>
            <a:endParaRPr kumimoji="1" lang="en-US" altLang="ja-JP" sz="900" dirty="0">
              <a:latin typeface="Meiryo UI" panose="020B0604030504040204" pitchFamily="50" charset="-128"/>
              <a:ea typeface="Meiryo UI" panose="020B0604030504040204" pitchFamily="50" charset="-128"/>
            </a:endParaRPr>
          </a:p>
        </p:txBody>
      </p:sp>
      <p:sp>
        <p:nvSpPr>
          <p:cNvPr id="37" name="テキスト ボックス 36">
            <a:extLst>
              <a:ext uri="{FF2B5EF4-FFF2-40B4-BE49-F238E27FC236}">
                <a16:creationId xmlns:a16="http://schemas.microsoft.com/office/drawing/2014/main" id="{CA8A992A-6E89-43C3-B874-F24C3602FA20}"/>
              </a:ext>
            </a:extLst>
          </p:cNvPr>
          <p:cNvSpPr txBox="1"/>
          <p:nvPr/>
        </p:nvSpPr>
        <p:spPr>
          <a:xfrm>
            <a:off x="370511" y="4149331"/>
            <a:ext cx="5204847" cy="2277547"/>
          </a:xfrm>
          <a:prstGeom prst="rect">
            <a:avLst/>
          </a:prstGeom>
          <a:noFill/>
          <a:ln>
            <a:solidFill>
              <a:srgbClr val="FFC000"/>
            </a:solidFill>
            <a:prstDash val="sysDot"/>
          </a:ln>
        </p:spPr>
        <p:txBody>
          <a:bodyPr wrap="square" rtlCol="0">
            <a:spAutoFit/>
          </a:bodyPr>
          <a:lstStyle/>
          <a:p>
            <a:endParaRPr kumimoji="1" lang="en-US" altLang="ja-JP" sz="7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１．</a:t>
            </a:r>
            <a:r>
              <a:rPr kumimoji="1" lang="ja-JP" altLang="en-US" sz="900" u="sng" dirty="0">
                <a:latin typeface="Meiryo UI" panose="020B0604030504040204" pitchFamily="50" charset="-128"/>
                <a:ea typeface="Meiryo UI" panose="020B0604030504040204" pitchFamily="50" charset="-128"/>
              </a:rPr>
              <a:t>入院機能を有する医療機関は、患者の急変時に受け入れること</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２．</a:t>
            </a:r>
            <a:r>
              <a:rPr kumimoji="1" lang="ja-JP" altLang="en-US" sz="900" u="sng" dirty="0">
                <a:latin typeface="Meiryo UI" panose="020B0604030504040204" pitchFamily="50" charset="-128"/>
                <a:ea typeface="Meiryo UI" panose="020B0604030504040204" pitchFamily="50" charset="-128"/>
              </a:rPr>
              <a:t>夜間や医師不在時（特に１人医師が開業している診療所）、患者の急変時等に診療を支援</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（例）かかりつけ患者以外でも往診等の実施</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３．</a:t>
            </a:r>
            <a:r>
              <a:rPr kumimoji="1" lang="ja-JP" altLang="en-US" sz="900" u="sng" dirty="0">
                <a:latin typeface="Meiryo UI" panose="020B0604030504040204" pitchFamily="50" charset="-128"/>
                <a:ea typeface="Meiryo UI" panose="020B0604030504040204" pitchFamily="50" charset="-128"/>
              </a:rPr>
              <a:t>在宅療養に移行する患者に必要な医療・介護、福祉サービスが確保できるよう関係機関に</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働きかけ</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（例）地域ケア会議での関係づくり・働きかけ、退院時カンファレンスの開催　等　　　</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４．</a:t>
            </a:r>
            <a:r>
              <a:rPr kumimoji="1" lang="ja-JP" altLang="en-US" sz="900" u="sng" dirty="0">
                <a:latin typeface="Meiryo UI" panose="020B0604030504040204" pitchFamily="50" charset="-128"/>
                <a:ea typeface="Meiryo UI" panose="020B0604030504040204" pitchFamily="50" charset="-128"/>
              </a:rPr>
              <a:t>在宅医療関係者に必要な知識、技術に係る研修の実施や情報共有</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（例）自院や関係機関の医療従事者等への研修　等</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５．</a:t>
            </a:r>
            <a:r>
              <a:rPr kumimoji="1" lang="ja-JP" altLang="en-US" sz="900" u="sng" dirty="0">
                <a:latin typeface="Meiryo UI" panose="020B0604030504040204" pitchFamily="50" charset="-128"/>
                <a:ea typeface="Meiryo UI" panose="020B0604030504040204" pitchFamily="50" charset="-128"/>
              </a:rPr>
              <a:t>災害時における適切な医療提供のための計画策定と他の医療機関における計画策定の支援</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（例）自院での</a:t>
            </a:r>
            <a:r>
              <a:rPr kumimoji="1" lang="en-US" altLang="ja-JP" sz="900" dirty="0">
                <a:latin typeface="Meiryo UI" panose="020B0604030504040204" pitchFamily="50" charset="-128"/>
                <a:ea typeface="Meiryo UI" panose="020B0604030504040204" pitchFamily="50" charset="-128"/>
              </a:rPr>
              <a:t>BCP</a:t>
            </a:r>
            <a:r>
              <a:rPr kumimoji="1" lang="ja-JP" altLang="en-US" sz="900" dirty="0">
                <a:latin typeface="Meiryo UI" panose="020B0604030504040204" pitchFamily="50" charset="-128"/>
                <a:ea typeface="Meiryo UI" panose="020B0604030504040204" pitchFamily="50" charset="-128"/>
              </a:rPr>
              <a:t>策定及び他の医療機関への策定内容の共有　等</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６．</a:t>
            </a:r>
            <a:r>
              <a:rPr kumimoji="1" lang="ja-JP" altLang="en-US" sz="900" u="sng" dirty="0">
                <a:latin typeface="Meiryo UI" panose="020B0604030504040204" pitchFamily="50" charset="-128"/>
                <a:ea typeface="Meiryo UI" panose="020B0604030504040204" pitchFamily="50" charset="-128"/>
              </a:rPr>
              <a:t>地域包括支援センター等との協働で、サービスの適切な紹介や、地域住民への在宅医療に</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ja-JP" altLang="en-US" sz="900" u="sng" dirty="0">
                <a:latin typeface="Meiryo UI" panose="020B0604030504040204" pitchFamily="50" charset="-128"/>
                <a:ea typeface="Meiryo UI" panose="020B0604030504040204" pitchFamily="50" charset="-128"/>
              </a:rPr>
              <a:t>関する情報提供</a:t>
            </a:r>
            <a:endParaRPr kumimoji="1" lang="en-US" altLang="ja-JP" sz="900" u="sng"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（例）地域包括支援センター、在宅医療・介護連携コーディネーター等との連携、</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ACP</a:t>
            </a:r>
            <a:r>
              <a:rPr kumimoji="1" lang="ja-JP" altLang="en-US" sz="900" dirty="0">
                <a:latin typeface="Meiryo UI" panose="020B0604030504040204" pitchFamily="50" charset="-128"/>
                <a:ea typeface="Meiryo UI" panose="020B0604030504040204" pitchFamily="50" charset="-128"/>
              </a:rPr>
              <a:t>含む在宅医療に関する普及啓発　等</a:t>
            </a:r>
            <a:endParaRPr kumimoji="1" lang="en-US" altLang="ja-JP" sz="900" dirty="0">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BD00E13E-289D-0134-90AB-4BD8E020C250}"/>
              </a:ext>
            </a:extLst>
          </p:cNvPr>
          <p:cNvSpPr/>
          <p:nvPr/>
        </p:nvSpPr>
        <p:spPr>
          <a:xfrm>
            <a:off x="5843518" y="4220376"/>
            <a:ext cx="3169428" cy="2367961"/>
          </a:xfrm>
          <a:prstGeom prst="rect">
            <a:avLst/>
          </a:prstGeom>
          <a:noFill/>
          <a:ln w="9525">
            <a:solidFill>
              <a:srgbClr val="002060"/>
            </a:solidFill>
            <a:prstDash val="sysDot"/>
          </a:ln>
        </p:spPr>
        <p:style>
          <a:lnRef idx="2">
            <a:schemeClr val="accent2">
              <a:shade val="50000"/>
            </a:schemeClr>
          </a:lnRef>
          <a:fillRef idx="1">
            <a:schemeClr val="accent2"/>
          </a:fillRef>
          <a:effectRef idx="0">
            <a:schemeClr val="accent2"/>
          </a:effectRef>
          <a:fontRef idx="minor">
            <a:schemeClr val="lt1"/>
          </a:fontRef>
        </p:style>
        <p:txBody>
          <a:bodyPr lIns="33231" rIns="33231" rtlCol="0" anchor="ctr"/>
          <a:lstStyle/>
          <a:p>
            <a:pPr indent="161196" algn="ctr" defTabSz="844083" eaLnBrk="0" fontAlgn="base" hangingPunct="0">
              <a:spcBef>
                <a:spcPct val="0"/>
              </a:spcBef>
              <a:spcAft>
                <a:spcPct val="0"/>
              </a:spcAft>
            </a:pPr>
            <a:endParaRPr kumimoji="1" lang="ja-JP" altLang="en-US" sz="1662" b="1" dirty="0">
              <a:solidFill>
                <a:srgbClr val="FFFFFF"/>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テキスト ボックス 38">
            <a:extLst>
              <a:ext uri="{FF2B5EF4-FFF2-40B4-BE49-F238E27FC236}">
                <a16:creationId xmlns:a16="http://schemas.microsoft.com/office/drawing/2014/main" id="{B952E347-DC42-4CEF-89FA-FBDED58E6B83}"/>
              </a:ext>
            </a:extLst>
          </p:cNvPr>
          <p:cNvSpPr txBox="1"/>
          <p:nvPr/>
        </p:nvSpPr>
        <p:spPr>
          <a:xfrm>
            <a:off x="5775348" y="3920031"/>
            <a:ext cx="2820003" cy="269304"/>
          </a:xfrm>
          <a:prstGeom prst="rect">
            <a:avLst/>
          </a:prstGeom>
          <a:noFill/>
        </p:spPr>
        <p:txBody>
          <a:bodyPr wrap="none" rtlCol="0">
            <a:spAutoFit/>
          </a:bodyPr>
          <a:lstStyle/>
          <a:p>
            <a:pPr eaLnBrk="0" fontAlgn="base" hangingPunct="0">
              <a:spcBef>
                <a:spcPct val="0"/>
              </a:spcBef>
              <a:spcAft>
                <a:spcPct val="0"/>
              </a:spcAft>
              <a:defRPr/>
            </a:pPr>
            <a:r>
              <a:rPr lang="ja-JP" altLang="en-US" sz="1150" b="1" dirty="0">
                <a:latin typeface="Meiryo UI" pitchFamily="50" charset="-128"/>
                <a:ea typeface="Meiryo UI" pitchFamily="50" charset="-128"/>
                <a:cs typeface="Meiryo UI" pitchFamily="50" charset="-128"/>
              </a:rPr>
              <a:t>積極的役割を担う医療機関イメージ（案）</a:t>
            </a:r>
            <a:endParaRPr lang="en-US" altLang="ja-JP" sz="1150" b="1" dirty="0">
              <a:latin typeface="Meiryo UI" pitchFamily="50" charset="-128"/>
              <a:ea typeface="Meiryo UI" pitchFamily="50" charset="-128"/>
              <a:cs typeface="Meiryo UI" pitchFamily="50" charset="-128"/>
            </a:endParaRPr>
          </a:p>
        </p:txBody>
      </p:sp>
      <p:sp>
        <p:nvSpPr>
          <p:cNvPr id="40" name="テキスト ボックス 39">
            <a:extLst>
              <a:ext uri="{FF2B5EF4-FFF2-40B4-BE49-F238E27FC236}">
                <a16:creationId xmlns:a16="http://schemas.microsoft.com/office/drawing/2014/main" id="{CA8A992A-6E89-43C3-B874-F24C3602FA20}"/>
              </a:ext>
            </a:extLst>
          </p:cNvPr>
          <p:cNvSpPr txBox="1"/>
          <p:nvPr/>
        </p:nvSpPr>
        <p:spPr>
          <a:xfrm>
            <a:off x="5896886" y="4844020"/>
            <a:ext cx="718770" cy="230832"/>
          </a:xfrm>
          <a:prstGeom prst="rect">
            <a:avLst/>
          </a:prstGeom>
          <a:noFill/>
          <a:ln>
            <a:solidFill>
              <a:srgbClr val="002060"/>
            </a:solid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在宅患者</a:t>
            </a:r>
            <a:endParaRPr kumimoji="1" lang="en-US" altLang="ja-JP" sz="900" dirty="0">
              <a:latin typeface="Meiryo UI" panose="020B0604030504040204" pitchFamily="50" charset="-128"/>
              <a:ea typeface="Meiryo UI" panose="020B0604030504040204" pitchFamily="50" charset="-128"/>
            </a:endParaRPr>
          </a:p>
        </p:txBody>
      </p:sp>
      <p:pic>
        <p:nvPicPr>
          <p:cNvPr id="43" name="object 26">
            <a:extLst>
              <a:ext uri="{FF2B5EF4-FFF2-40B4-BE49-F238E27FC236}">
                <a16:creationId xmlns:a16="http://schemas.microsoft.com/office/drawing/2014/main" id="{74EF44BA-4C38-427A-A8EA-10D7D518A308}"/>
              </a:ext>
            </a:extLst>
          </p:cNvPr>
          <p:cNvPicPr/>
          <p:nvPr/>
        </p:nvPicPr>
        <p:blipFill>
          <a:blip r:embed="rId3" cstate="print"/>
          <a:stretch>
            <a:fillRect/>
          </a:stretch>
        </p:blipFill>
        <p:spPr>
          <a:xfrm>
            <a:off x="6628584" y="5579511"/>
            <a:ext cx="1113533" cy="615993"/>
          </a:xfrm>
          <a:prstGeom prst="rect">
            <a:avLst/>
          </a:prstGeom>
        </p:spPr>
      </p:pic>
      <p:pic>
        <p:nvPicPr>
          <p:cNvPr id="44" name="object 12">
            <a:extLst>
              <a:ext uri="{FF2B5EF4-FFF2-40B4-BE49-F238E27FC236}">
                <a16:creationId xmlns:a16="http://schemas.microsoft.com/office/drawing/2014/main" id="{6CA15B94-6B42-4C07-89AB-F10D6A3B51F3}"/>
              </a:ext>
            </a:extLst>
          </p:cNvPr>
          <p:cNvPicPr/>
          <p:nvPr/>
        </p:nvPicPr>
        <p:blipFill>
          <a:blip r:embed="rId4" cstate="print"/>
          <a:stretch>
            <a:fillRect/>
          </a:stretch>
        </p:blipFill>
        <p:spPr>
          <a:xfrm>
            <a:off x="5917116" y="4415745"/>
            <a:ext cx="609439" cy="528642"/>
          </a:xfrm>
          <a:prstGeom prst="rect">
            <a:avLst/>
          </a:prstGeom>
        </p:spPr>
      </p:pic>
      <p:pic>
        <p:nvPicPr>
          <p:cNvPr id="45" name="object 32">
            <a:extLst>
              <a:ext uri="{FF2B5EF4-FFF2-40B4-BE49-F238E27FC236}">
                <a16:creationId xmlns:a16="http://schemas.microsoft.com/office/drawing/2014/main" id="{1E727D2B-F0E2-4815-BCFC-5EDA1513D869}"/>
              </a:ext>
            </a:extLst>
          </p:cNvPr>
          <p:cNvPicPr/>
          <p:nvPr/>
        </p:nvPicPr>
        <p:blipFill>
          <a:blip r:embed="rId5" cstate="print"/>
          <a:stretch>
            <a:fillRect/>
          </a:stretch>
        </p:blipFill>
        <p:spPr>
          <a:xfrm>
            <a:off x="7501651" y="4337204"/>
            <a:ext cx="522601" cy="461068"/>
          </a:xfrm>
          <a:prstGeom prst="rect">
            <a:avLst/>
          </a:prstGeom>
        </p:spPr>
      </p:pic>
      <p:sp>
        <p:nvSpPr>
          <p:cNvPr id="46" name="矢印: 右 147">
            <a:extLst>
              <a:ext uri="{FF2B5EF4-FFF2-40B4-BE49-F238E27FC236}">
                <a16:creationId xmlns:a16="http://schemas.microsoft.com/office/drawing/2014/main" id="{D08AED7D-5C00-42AC-ABD7-8B7CC1DC081A}"/>
              </a:ext>
            </a:extLst>
          </p:cNvPr>
          <p:cNvSpPr/>
          <p:nvPr/>
        </p:nvSpPr>
        <p:spPr>
          <a:xfrm rot="10800000">
            <a:off x="6759025" y="4972724"/>
            <a:ext cx="700588" cy="142191"/>
          </a:xfrm>
          <a:prstGeom prst="rightArrow">
            <a:avLst/>
          </a:prstGeom>
          <a:solidFill>
            <a:srgbClr val="002060">
              <a:alpha val="8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爆発 1 46"/>
          <p:cNvSpPr/>
          <p:nvPr/>
        </p:nvSpPr>
        <p:spPr>
          <a:xfrm>
            <a:off x="6546785" y="4360789"/>
            <a:ext cx="681260" cy="432640"/>
          </a:xfrm>
          <a:prstGeom prst="irregularSeal1">
            <a:avLst/>
          </a:prstGeom>
          <a:solidFill>
            <a:schemeClr val="bg1"/>
          </a:solidFill>
          <a:ln>
            <a:solidFill>
              <a:srgbClr val="002060"/>
            </a:solidFill>
          </a:ln>
        </p:spPr>
        <p:style>
          <a:lnRef idx="0">
            <a:schemeClr val="accent6"/>
          </a:lnRef>
          <a:fillRef idx="3">
            <a:schemeClr val="accent6"/>
          </a:fillRef>
          <a:effectRef idx="3">
            <a:schemeClr val="accent6"/>
          </a:effectRef>
          <a:fontRef idx="minor">
            <a:schemeClr val="lt1"/>
          </a:fontRef>
        </p:style>
        <p:txBody>
          <a:bodyPr lIns="36000" rIns="36000" rtlCol="0" anchor="ctr"/>
          <a:lstStyle/>
          <a:p>
            <a:pPr indent="174625" algn="ctr"/>
            <a:endParaRPr kumimoji="1" lang="ja-JP" altLang="en-US" sz="1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8" name="テキスト ボックス 47">
            <a:extLst>
              <a:ext uri="{FF2B5EF4-FFF2-40B4-BE49-F238E27FC236}">
                <a16:creationId xmlns:a16="http://schemas.microsoft.com/office/drawing/2014/main" id="{CA8A992A-6E89-43C3-B874-F24C3602FA20}"/>
              </a:ext>
            </a:extLst>
          </p:cNvPr>
          <p:cNvSpPr txBox="1"/>
          <p:nvPr/>
        </p:nvSpPr>
        <p:spPr>
          <a:xfrm>
            <a:off x="6628553" y="4461562"/>
            <a:ext cx="742327"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急変時</a:t>
            </a:r>
            <a:endParaRPr kumimoji="1" lang="en-US" altLang="ja-JP" sz="900" dirty="0">
              <a:latin typeface="Meiryo UI" panose="020B0604030504040204" pitchFamily="50" charset="-128"/>
              <a:ea typeface="Meiryo UI" panose="020B0604030504040204" pitchFamily="50" charset="-128"/>
            </a:endParaRPr>
          </a:p>
        </p:txBody>
      </p:sp>
      <p:sp>
        <p:nvSpPr>
          <p:cNvPr id="49" name="テキスト ボックス 48">
            <a:extLst>
              <a:ext uri="{FF2B5EF4-FFF2-40B4-BE49-F238E27FC236}">
                <a16:creationId xmlns:a16="http://schemas.microsoft.com/office/drawing/2014/main" id="{CA8A992A-6E89-43C3-B874-F24C3602FA20}"/>
              </a:ext>
            </a:extLst>
          </p:cNvPr>
          <p:cNvSpPr txBox="1"/>
          <p:nvPr/>
        </p:nvSpPr>
        <p:spPr>
          <a:xfrm>
            <a:off x="7560571" y="4831736"/>
            <a:ext cx="831263" cy="230832"/>
          </a:xfrm>
          <a:prstGeom prst="rect">
            <a:avLst/>
          </a:prstGeom>
          <a:noFill/>
          <a:ln>
            <a:solidFill>
              <a:srgbClr val="002060"/>
            </a:solid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かかりつけ医</a:t>
            </a:r>
            <a:endParaRPr kumimoji="1" lang="en-US" altLang="ja-JP" sz="900" dirty="0">
              <a:latin typeface="Meiryo UI" panose="020B0604030504040204" pitchFamily="50" charset="-128"/>
              <a:ea typeface="Meiryo UI" panose="020B0604030504040204" pitchFamily="50" charset="-128"/>
            </a:endParaRPr>
          </a:p>
        </p:txBody>
      </p:sp>
      <p:sp>
        <p:nvSpPr>
          <p:cNvPr id="50" name="テキスト ボックス 49">
            <a:extLst>
              <a:ext uri="{FF2B5EF4-FFF2-40B4-BE49-F238E27FC236}">
                <a16:creationId xmlns:a16="http://schemas.microsoft.com/office/drawing/2014/main" id="{CA8A992A-6E89-43C3-B874-F24C3602FA20}"/>
              </a:ext>
            </a:extLst>
          </p:cNvPr>
          <p:cNvSpPr txBox="1"/>
          <p:nvPr/>
        </p:nvSpPr>
        <p:spPr>
          <a:xfrm>
            <a:off x="6738120" y="4806717"/>
            <a:ext cx="1265519"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通常は往診</a:t>
            </a:r>
            <a:endParaRPr kumimoji="1" lang="en-US" altLang="ja-JP" sz="900" dirty="0">
              <a:latin typeface="Meiryo UI" panose="020B0604030504040204" pitchFamily="50" charset="-128"/>
              <a:ea typeface="Meiryo UI" panose="020B0604030504040204" pitchFamily="50" charset="-128"/>
            </a:endParaRPr>
          </a:p>
        </p:txBody>
      </p:sp>
      <p:sp>
        <p:nvSpPr>
          <p:cNvPr id="51" name="テキスト ボックス 50">
            <a:extLst>
              <a:ext uri="{FF2B5EF4-FFF2-40B4-BE49-F238E27FC236}">
                <a16:creationId xmlns:a16="http://schemas.microsoft.com/office/drawing/2014/main" id="{CA8A992A-6E89-43C3-B874-F24C3602FA20}"/>
              </a:ext>
            </a:extLst>
          </p:cNvPr>
          <p:cNvSpPr txBox="1"/>
          <p:nvPr/>
        </p:nvSpPr>
        <p:spPr>
          <a:xfrm>
            <a:off x="6352257" y="5165507"/>
            <a:ext cx="2563860" cy="230832"/>
          </a:xfrm>
          <a:prstGeom prst="rect">
            <a:avLst/>
          </a:prstGeom>
          <a:noFill/>
        </p:spPr>
        <p:txBody>
          <a:bodyPr wrap="square" rtlCol="0">
            <a:spAutoFit/>
          </a:bodyPr>
          <a:lstStyle/>
          <a:p>
            <a:r>
              <a:rPr kumimoji="1" lang="ja-JP" altLang="en-US" sz="900" dirty="0">
                <a:latin typeface="Meiryo UI" panose="020B0604030504040204" pitchFamily="50" charset="-128"/>
                <a:ea typeface="Meiryo UI" panose="020B0604030504040204" pitchFamily="50" charset="-128"/>
              </a:rPr>
              <a:t>かかりつけ医が対応できない場合、救急対応の場合</a:t>
            </a:r>
            <a:endParaRPr kumimoji="1" lang="en-US" altLang="ja-JP" sz="900" dirty="0">
              <a:latin typeface="Meiryo UI" panose="020B0604030504040204" pitchFamily="50" charset="-128"/>
              <a:ea typeface="Meiryo UI" panose="020B0604030504040204" pitchFamily="50" charset="-128"/>
            </a:endParaRPr>
          </a:p>
        </p:txBody>
      </p:sp>
      <p:sp>
        <p:nvSpPr>
          <p:cNvPr id="54" name="テキスト ボックス 53">
            <a:extLst>
              <a:ext uri="{FF2B5EF4-FFF2-40B4-BE49-F238E27FC236}">
                <a16:creationId xmlns:a16="http://schemas.microsoft.com/office/drawing/2014/main" id="{CA8A992A-6E89-43C3-B874-F24C3602FA20}"/>
              </a:ext>
            </a:extLst>
          </p:cNvPr>
          <p:cNvSpPr txBox="1"/>
          <p:nvPr/>
        </p:nvSpPr>
        <p:spPr>
          <a:xfrm>
            <a:off x="7261382" y="5994611"/>
            <a:ext cx="2002893" cy="584775"/>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（入院対応）</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・在宅療養後方支援病院</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・地域医療支援病院</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・機能強化型在宅療養支援病院　等</a:t>
            </a:r>
            <a:endParaRPr kumimoji="1" lang="en-US" altLang="ja-JP" sz="800" dirty="0">
              <a:latin typeface="Meiryo UI" panose="020B0604030504040204" pitchFamily="50" charset="-128"/>
              <a:ea typeface="Meiryo UI" panose="020B0604030504040204" pitchFamily="50" charset="-128"/>
            </a:endParaRPr>
          </a:p>
        </p:txBody>
      </p:sp>
      <p:sp>
        <p:nvSpPr>
          <p:cNvPr id="56" name="テキスト ボックス 55">
            <a:extLst>
              <a:ext uri="{FF2B5EF4-FFF2-40B4-BE49-F238E27FC236}">
                <a16:creationId xmlns:a16="http://schemas.microsoft.com/office/drawing/2014/main" id="{CA8A992A-6E89-43C3-B874-F24C3602FA20}"/>
              </a:ext>
            </a:extLst>
          </p:cNvPr>
          <p:cNvSpPr txBox="1"/>
          <p:nvPr/>
        </p:nvSpPr>
        <p:spPr>
          <a:xfrm>
            <a:off x="5794474" y="6003562"/>
            <a:ext cx="1536090" cy="584775"/>
          </a:xfrm>
          <a:prstGeom prst="rect">
            <a:avLst/>
          </a:prstGeom>
          <a:noFill/>
        </p:spPr>
        <p:txBody>
          <a:bodyPr wrap="square" rtlCol="0">
            <a:spAutoFit/>
          </a:bodyPr>
          <a:lstStyle/>
          <a:p>
            <a:r>
              <a:rPr kumimoji="1" lang="ja-JP" altLang="en-US" sz="800" dirty="0">
                <a:latin typeface="Meiryo UI" panose="020B0604030504040204" pitchFamily="50" charset="-128"/>
                <a:ea typeface="Meiryo UI" panose="020B0604030504040204" pitchFamily="50" charset="-128"/>
              </a:rPr>
              <a:t>（往診対応）</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・機能強化型</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在宅療養支援診療所　</a:t>
            </a:r>
            <a:endParaRPr kumimoji="1" lang="en-US" altLang="ja-JP" sz="800" dirty="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等</a:t>
            </a:r>
            <a:endParaRPr kumimoji="1" lang="en-US" altLang="ja-JP" sz="800" dirty="0">
              <a:latin typeface="Meiryo UI" panose="020B0604030504040204" pitchFamily="50" charset="-128"/>
              <a:ea typeface="Meiryo UI" panose="020B0604030504040204" pitchFamily="50" charset="-128"/>
            </a:endParaRPr>
          </a:p>
        </p:txBody>
      </p:sp>
      <p:sp>
        <p:nvSpPr>
          <p:cNvPr id="70" name="テキスト ボックス 69">
            <a:extLst>
              <a:ext uri="{FF2B5EF4-FFF2-40B4-BE49-F238E27FC236}">
                <a16:creationId xmlns:a16="http://schemas.microsoft.com/office/drawing/2014/main" id="{CA8A992A-6E89-43C3-B874-F24C3602FA20}"/>
              </a:ext>
            </a:extLst>
          </p:cNvPr>
          <p:cNvSpPr txBox="1"/>
          <p:nvPr/>
        </p:nvSpPr>
        <p:spPr>
          <a:xfrm>
            <a:off x="6605208" y="5396339"/>
            <a:ext cx="1885842" cy="246221"/>
          </a:xfrm>
          <a:prstGeom prst="rect">
            <a:avLst/>
          </a:prstGeom>
          <a:noFill/>
          <a:ln>
            <a:solidFill>
              <a:srgbClr val="002060"/>
            </a:solidFill>
          </a:ln>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積極的役割を担う医療機関</a:t>
            </a:r>
            <a:endParaRPr kumimoji="1" lang="en-US" altLang="ja-JP" sz="1000" dirty="0">
              <a:latin typeface="Meiryo UI" panose="020B0604030504040204" pitchFamily="50" charset="-128"/>
              <a:ea typeface="Meiryo UI" panose="020B0604030504040204" pitchFamily="50" charset="-128"/>
            </a:endParaRPr>
          </a:p>
        </p:txBody>
      </p:sp>
      <p:sp>
        <p:nvSpPr>
          <p:cNvPr id="41" name="テキスト ボックス 40">
            <a:extLst>
              <a:ext uri="{FF2B5EF4-FFF2-40B4-BE49-F238E27FC236}">
                <a16:creationId xmlns:a16="http://schemas.microsoft.com/office/drawing/2014/main" id="{CA8A992A-6E89-43C3-B874-F24C3602FA20}"/>
              </a:ext>
            </a:extLst>
          </p:cNvPr>
          <p:cNvSpPr txBox="1"/>
          <p:nvPr/>
        </p:nvSpPr>
        <p:spPr>
          <a:xfrm>
            <a:off x="2117522" y="3919566"/>
            <a:ext cx="1373162" cy="360000"/>
          </a:xfrm>
          <a:prstGeom prst="rect">
            <a:avLst/>
          </a:prstGeom>
          <a:solidFill>
            <a:srgbClr val="FFFF00"/>
          </a:solidFill>
          <a:ln>
            <a:solidFill>
              <a:srgbClr val="002060"/>
            </a:solidFill>
          </a:ln>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③積極的役割を担う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医療機関</a:t>
            </a:r>
            <a:endParaRPr kumimoji="1" lang="en-US" altLang="ja-JP" sz="1000" dirty="0">
              <a:latin typeface="Meiryo UI" panose="020B0604030504040204" pitchFamily="50" charset="-128"/>
              <a:ea typeface="Meiryo UI" panose="020B0604030504040204" pitchFamily="50" charset="-128"/>
            </a:endParaRPr>
          </a:p>
        </p:txBody>
      </p:sp>
      <p:sp>
        <p:nvSpPr>
          <p:cNvPr id="42" name="テキスト ボックス 41">
            <a:extLst>
              <a:ext uri="{FF2B5EF4-FFF2-40B4-BE49-F238E27FC236}">
                <a16:creationId xmlns:a16="http://schemas.microsoft.com/office/drawing/2014/main" id="{CA8A992A-6E89-43C3-B874-F24C3602FA20}"/>
              </a:ext>
            </a:extLst>
          </p:cNvPr>
          <p:cNvSpPr txBox="1"/>
          <p:nvPr/>
        </p:nvSpPr>
        <p:spPr>
          <a:xfrm>
            <a:off x="3706898" y="3908290"/>
            <a:ext cx="1373162" cy="360000"/>
          </a:xfrm>
          <a:prstGeom prst="rect">
            <a:avLst/>
          </a:prstGeom>
          <a:solidFill>
            <a:srgbClr val="FFFF00"/>
          </a:solidFill>
          <a:ln>
            <a:solidFill>
              <a:srgbClr val="002060"/>
            </a:solidFill>
          </a:ln>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③積極的役割を担う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医療機関</a:t>
            </a:r>
            <a:endParaRPr kumimoji="1" lang="en-US" altLang="ja-JP" sz="1000" dirty="0">
              <a:latin typeface="Meiryo UI" panose="020B0604030504040204" pitchFamily="50" charset="-128"/>
              <a:ea typeface="Meiryo UI" panose="020B0604030504040204" pitchFamily="50" charset="-128"/>
            </a:endParaRPr>
          </a:p>
        </p:txBody>
      </p:sp>
      <p:sp>
        <p:nvSpPr>
          <p:cNvPr id="53" name="テキスト ボックス 52">
            <a:extLst>
              <a:ext uri="{FF2B5EF4-FFF2-40B4-BE49-F238E27FC236}">
                <a16:creationId xmlns:a16="http://schemas.microsoft.com/office/drawing/2014/main" id="{CA8A992A-6E89-43C3-B874-F24C3602FA20}"/>
              </a:ext>
            </a:extLst>
          </p:cNvPr>
          <p:cNvSpPr txBox="1"/>
          <p:nvPr/>
        </p:nvSpPr>
        <p:spPr>
          <a:xfrm>
            <a:off x="890207" y="6426878"/>
            <a:ext cx="4940363" cy="338554"/>
          </a:xfrm>
          <a:prstGeom prst="rect">
            <a:avLst/>
          </a:prstGeom>
          <a:noFill/>
          <a:ln>
            <a:noFill/>
            <a:prstDash val="sysDot"/>
          </a:ln>
        </p:spPr>
        <p:txBody>
          <a:bodyPr wrap="square" rtlCol="0">
            <a:spAutoFit/>
          </a:bodyPr>
          <a:lstStyle/>
          <a:p>
            <a:r>
              <a:rPr kumimoji="1" lang="ja-JP" altLang="en-US" sz="800" dirty="0" smtClean="0">
                <a:latin typeface="Meiryo UI" panose="020B0604030504040204" pitchFamily="50" charset="-128"/>
                <a:ea typeface="Meiryo UI" panose="020B0604030504040204" pitchFamily="50" charset="-128"/>
              </a:rPr>
              <a:t>　</a:t>
            </a:r>
            <a:r>
              <a:rPr kumimoji="1" lang="en-US" altLang="ja-JP" sz="800" dirty="0" smtClean="0">
                <a:latin typeface="Meiryo UI" panose="020B0604030504040204" pitchFamily="50" charset="-128"/>
                <a:ea typeface="Meiryo UI" panose="020B0604030504040204" pitchFamily="50" charset="-128"/>
              </a:rPr>
              <a:t>※</a:t>
            </a:r>
            <a:r>
              <a:rPr kumimoji="1" lang="ja-JP" altLang="en-US" sz="800" dirty="0" smtClean="0">
                <a:latin typeface="Meiryo UI" panose="020B0604030504040204" pitchFamily="50" charset="-128"/>
                <a:ea typeface="Meiryo UI" panose="020B0604030504040204" pitchFamily="50" charset="-128"/>
              </a:rPr>
              <a:t>　 ②</a:t>
            </a:r>
            <a:r>
              <a:rPr kumimoji="1" lang="ja-JP" altLang="en-US" sz="800" dirty="0">
                <a:latin typeface="Meiryo UI" panose="020B0604030504040204" pitchFamily="50" charset="-128"/>
                <a:ea typeface="Meiryo UI" panose="020B0604030504040204" pitchFamily="50" charset="-128"/>
              </a:rPr>
              <a:t>及び③の要件については</a:t>
            </a:r>
            <a:r>
              <a:rPr kumimoji="1" lang="ja-JP" altLang="en-US" sz="800" dirty="0" smtClean="0">
                <a:latin typeface="Meiryo UI" panose="020B0604030504040204" pitchFamily="50" charset="-128"/>
                <a:ea typeface="Meiryo UI" panose="020B0604030504040204" pitchFamily="50" charset="-128"/>
              </a:rPr>
              <a:t>、第</a:t>
            </a:r>
            <a:r>
              <a:rPr kumimoji="1" lang="en-US" altLang="ja-JP" sz="800" dirty="0" smtClean="0">
                <a:latin typeface="Meiryo UI" panose="020B0604030504040204" pitchFamily="50" charset="-128"/>
                <a:ea typeface="Meiryo UI" panose="020B0604030504040204" pitchFamily="50" charset="-128"/>
              </a:rPr>
              <a:t>8</a:t>
            </a:r>
            <a:r>
              <a:rPr kumimoji="1" lang="ja-JP" altLang="en-US" sz="800" dirty="0" smtClean="0">
                <a:latin typeface="Meiryo UI" panose="020B0604030504040204" pitchFamily="50" charset="-128"/>
                <a:ea typeface="Meiryo UI" panose="020B0604030504040204" pitchFamily="50" charset="-128"/>
              </a:rPr>
              <a:t>次医療計画の策定指針（令和</a:t>
            </a:r>
            <a:r>
              <a:rPr kumimoji="1" lang="ja-JP" altLang="en-US" sz="800" dirty="0">
                <a:latin typeface="Meiryo UI" panose="020B0604030504040204" pitchFamily="50" charset="-128"/>
                <a:ea typeface="Meiryo UI" panose="020B0604030504040204" pitchFamily="50" charset="-128"/>
              </a:rPr>
              <a:t>５年</a:t>
            </a:r>
            <a:r>
              <a:rPr kumimoji="1" lang="en-US" altLang="ja-JP" sz="800" dirty="0">
                <a:latin typeface="Meiryo UI" panose="020B0604030504040204" pitchFamily="50" charset="-128"/>
                <a:ea typeface="Meiryo UI" panose="020B0604030504040204" pitchFamily="50" charset="-128"/>
              </a:rPr>
              <a:t>3</a:t>
            </a:r>
            <a:r>
              <a:rPr kumimoji="1" lang="ja-JP" altLang="en-US" sz="800" dirty="0">
                <a:latin typeface="Meiryo UI" panose="020B0604030504040204" pitchFamily="50" charset="-128"/>
                <a:ea typeface="Meiryo UI" panose="020B0604030504040204" pitchFamily="50" charset="-128"/>
              </a:rPr>
              <a:t>月</a:t>
            </a:r>
            <a:r>
              <a:rPr kumimoji="1" lang="ja-JP" altLang="en-US" sz="800" dirty="0" smtClean="0">
                <a:latin typeface="Meiryo UI" panose="020B0604030504040204" pitchFamily="50" charset="-128"/>
                <a:ea typeface="Meiryo UI" panose="020B0604030504040204" pitchFamily="50" charset="-128"/>
              </a:rPr>
              <a:t>予定）が国から示される予定であり、</a:t>
            </a:r>
            <a:endParaRPr kumimoji="1" lang="en-US" altLang="ja-JP" sz="800" dirty="0" smtClean="0">
              <a:latin typeface="Meiryo UI" panose="020B0604030504040204" pitchFamily="50" charset="-128"/>
              <a:ea typeface="Meiryo UI" panose="020B0604030504040204" pitchFamily="50" charset="-128"/>
            </a:endParaRPr>
          </a:p>
          <a:p>
            <a:r>
              <a:rPr kumimoji="1" lang="ja-JP" altLang="en-US" sz="800" dirty="0">
                <a:latin typeface="Meiryo UI" panose="020B0604030504040204" pitchFamily="50" charset="-128"/>
                <a:ea typeface="Meiryo UI" panose="020B0604030504040204" pitchFamily="50" charset="-128"/>
              </a:rPr>
              <a:t>　</a:t>
            </a:r>
            <a:r>
              <a:rPr kumimoji="1" lang="ja-JP" altLang="en-US" sz="800" dirty="0" smtClean="0">
                <a:latin typeface="Meiryo UI" panose="020B0604030504040204" pitchFamily="50" charset="-128"/>
                <a:ea typeface="Meiryo UI" panose="020B0604030504040204" pitchFamily="50" charset="-128"/>
              </a:rPr>
              <a:t>　　　現段階では、第７次医療計画の策定指針の要件を引用</a:t>
            </a:r>
            <a:endParaRPr kumimoji="1" lang="en-US" altLang="ja-JP" sz="800" dirty="0">
              <a:latin typeface="Meiryo UI" panose="020B0604030504040204" pitchFamily="50" charset="-128"/>
              <a:ea typeface="Meiryo UI" panose="020B0604030504040204" pitchFamily="50" charset="-128"/>
            </a:endParaRPr>
          </a:p>
        </p:txBody>
      </p:sp>
      <p:sp>
        <p:nvSpPr>
          <p:cNvPr id="29" name="テキスト ボックス 28">
            <a:extLst>
              <a:ext uri="{FF2B5EF4-FFF2-40B4-BE49-F238E27FC236}">
                <a16:creationId xmlns:a16="http://schemas.microsoft.com/office/drawing/2014/main" id="{CA8A992A-6E89-43C3-B874-F24C3602FA20}"/>
              </a:ext>
            </a:extLst>
          </p:cNvPr>
          <p:cNvSpPr txBox="1"/>
          <p:nvPr/>
        </p:nvSpPr>
        <p:spPr>
          <a:xfrm>
            <a:off x="563725" y="3919566"/>
            <a:ext cx="1373162" cy="360000"/>
          </a:xfrm>
          <a:prstGeom prst="rect">
            <a:avLst/>
          </a:prstGeom>
          <a:solidFill>
            <a:srgbClr val="FFFF00"/>
          </a:solidFill>
          <a:ln>
            <a:solidFill>
              <a:srgbClr val="002060"/>
            </a:solidFill>
          </a:ln>
        </p:spPr>
        <p:txBody>
          <a:bodyPr wrap="square" rtlCol="0">
            <a:spAutoFit/>
          </a:bodyPr>
          <a:lstStyle/>
          <a:p>
            <a:pPr algn="ctr"/>
            <a:r>
              <a:rPr kumimoji="1" lang="ja-JP" altLang="en-US" sz="1000" dirty="0">
                <a:latin typeface="Meiryo UI" panose="020B0604030504040204" pitchFamily="50" charset="-128"/>
                <a:ea typeface="Meiryo UI" panose="020B0604030504040204" pitchFamily="50" charset="-128"/>
              </a:rPr>
              <a:t>③積極的役割を担う</a:t>
            </a:r>
            <a:endParaRPr kumimoji="1" lang="en-US" altLang="ja-JP" sz="1000" dirty="0">
              <a:latin typeface="Meiryo UI" panose="020B0604030504040204" pitchFamily="50" charset="-128"/>
              <a:ea typeface="Meiryo UI" panose="020B0604030504040204" pitchFamily="50" charset="-128"/>
            </a:endParaRPr>
          </a:p>
          <a:p>
            <a:pPr algn="ctr"/>
            <a:r>
              <a:rPr kumimoji="1" lang="ja-JP" altLang="en-US" sz="1000" dirty="0">
                <a:latin typeface="Meiryo UI" panose="020B0604030504040204" pitchFamily="50" charset="-128"/>
                <a:ea typeface="Meiryo UI" panose="020B0604030504040204" pitchFamily="50" charset="-128"/>
              </a:rPr>
              <a:t>医療機関</a:t>
            </a:r>
            <a:endParaRPr kumimoji="1" lang="en-US" altLang="ja-JP" sz="1000" dirty="0">
              <a:latin typeface="Meiryo UI" panose="020B0604030504040204" pitchFamily="50" charset="-128"/>
              <a:ea typeface="Meiryo UI" panose="020B0604030504040204" pitchFamily="50" charset="-128"/>
            </a:endParaRPr>
          </a:p>
        </p:txBody>
      </p:sp>
      <p:sp>
        <p:nvSpPr>
          <p:cNvPr id="2" name="正方形/長方形 1"/>
          <p:cNvSpPr/>
          <p:nvPr/>
        </p:nvSpPr>
        <p:spPr>
          <a:xfrm>
            <a:off x="255546" y="4804873"/>
            <a:ext cx="180887" cy="620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要件</a:t>
            </a:r>
          </a:p>
        </p:txBody>
      </p:sp>
      <p:sp>
        <p:nvSpPr>
          <p:cNvPr id="55" name="正方形/長方形 54"/>
          <p:cNvSpPr/>
          <p:nvPr/>
        </p:nvSpPr>
        <p:spPr>
          <a:xfrm>
            <a:off x="239494" y="2749710"/>
            <a:ext cx="180887" cy="6200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要件</a:t>
            </a:r>
          </a:p>
        </p:txBody>
      </p:sp>
      <p:sp>
        <p:nvSpPr>
          <p:cNvPr id="57" name="正方形/長方形 56">
            <a:extLst>
              <a:ext uri="{FF2B5EF4-FFF2-40B4-BE49-F238E27FC236}">
                <a16:creationId xmlns:a16="http://schemas.microsoft.com/office/drawing/2014/main" id="{225346C6-D167-C4E7-A4AD-0DFFA19DE964}"/>
              </a:ext>
            </a:extLst>
          </p:cNvPr>
          <p:cNvSpPr/>
          <p:nvPr/>
        </p:nvSpPr>
        <p:spPr>
          <a:xfrm>
            <a:off x="0" y="-7945"/>
            <a:ext cx="9144000" cy="31735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a:t>イメージ図（案）　　　　　　　　</a:t>
            </a:r>
            <a:endParaRPr kumimoji="1" lang="en-US" altLang="ja-JP" sz="1050" dirty="0"/>
          </a:p>
        </p:txBody>
      </p:sp>
      <p:sp>
        <p:nvSpPr>
          <p:cNvPr id="8" name="正方形/長方形 7"/>
          <p:cNvSpPr/>
          <p:nvPr/>
        </p:nvSpPr>
        <p:spPr>
          <a:xfrm>
            <a:off x="54884" y="2540257"/>
            <a:ext cx="433704" cy="215444"/>
          </a:xfrm>
          <a:prstGeom prst="rect">
            <a:avLst/>
          </a:prstGeom>
        </p:spPr>
        <p:txBody>
          <a:bodyPr wrap="square">
            <a:spAutoFit/>
          </a:bodyPr>
          <a:lstStyle/>
          <a:p>
            <a:pPr algn="ctr"/>
            <a:r>
              <a:rPr lang="en-US" altLang="ja-JP" sz="800" dirty="0" smtClean="0"/>
              <a:t>※</a:t>
            </a:r>
            <a:endParaRPr lang="ja-JP" altLang="en-US" sz="800" dirty="0"/>
          </a:p>
        </p:txBody>
      </p:sp>
      <p:sp>
        <p:nvSpPr>
          <p:cNvPr id="63" name="正方形/長方形 62"/>
          <p:cNvSpPr/>
          <p:nvPr/>
        </p:nvSpPr>
        <p:spPr>
          <a:xfrm>
            <a:off x="36403" y="4591993"/>
            <a:ext cx="433704" cy="215444"/>
          </a:xfrm>
          <a:prstGeom prst="rect">
            <a:avLst/>
          </a:prstGeom>
        </p:spPr>
        <p:txBody>
          <a:bodyPr wrap="square">
            <a:spAutoFit/>
          </a:bodyPr>
          <a:lstStyle/>
          <a:p>
            <a:pPr algn="ctr"/>
            <a:r>
              <a:rPr lang="en-US" altLang="ja-JP" sz="800" dirty="0" smtClean="0"/>
              <a:t>※</a:t>
            </a:r>
            <a:endParaRPr lang="ja-JP" altLang="en-US" sz="800" dirty="0"/>
          </a:p>
        </p:txBody>
      </p:sp>
      <p:cxnSp>
        <p:nvCxnSpPr>
          <p:cNvPr id="33" name="直線コネクタ 32"/>
          <p:cNvCxnSpPr/>
          <p:nvPr/>
        </p:nvCxnSpPr>
        <p:spPr>
          <a:xfrm>
            <a:off x="4953898" y="1278026"/>
            <a:ext cx="3650" cy="688535"/>
          </a:xfrm>
          <a:prstGeom prst="line">
            <a:avLst/>
          </a:prstGeom>
        </p:spPr>
        <p:style>
          <a:lnRef idx="1">
            <a:schemeClr val="accent1"/>
          </a:lnRef>
          <a:fillRef idx="0">
            <a:schemeClr val="accent1"/>
          </a:fillRef>
          <a:effectRef idx="0">
            <a:schemeClr val="accent1"/>
          </a:effectRef>
          <a:fontRef idx="minor">
            <a:schemeClr val="tx1"/>
          </a:fontRef>
        </p:style>
      </p:cxnSp>
      <p:sp>
        <p:nvSpPr>
          <p:cNvPr id="35" name="角丸四角形吹き出し 34"/>
          <p:cNvSpPr/>
          <p:nvPr/>
        </p:nvSpPr>
        <p:spPr>
          <a:xfrm>
            <a:off x="5434885" y="1340811"/>
            <a:ext cx="2827943" cy="577691"/>
          </a:xfrm>
          <a:prstGeom prst="wedgeRoundRectCallout">
            <a:avLst>
              <a:gd name="adj1" fmla="val -65008"/>
              <a:gd name="adj2" fmla="val -4381"/>
              <a:gd name="adj3" fmla="val 16667"/>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6" name="正方形/長方形 35"/>
          <p:cNvSpPr/>
          <p:nvPr/>
        </p:nvSpPr>
        <p:spPr>
          <a:xfrm>
            <a:off x="5419301" y="1392744"/>
            <a:ext cx="3071749" cy="461665"/>
          </a:xfrm>
          <a:prstGeom prst="rect">
            <a:avLst/>
          </a:prstGeom>
        </p:spPr>
        <p:txBody>
          <a:bodyPr wrap="square">
            <a:spAutoFit/>
          </a:bodyPr>
          <a:lstStyle/>
          <a:p>
            <a:pPr eaLnBrk="0" fontAlgn="base" hangingPunct="0">
              <a:spcBef>
                <a:spcPct val="0"/>
              </a:spcBef>
              <a:spcAft>
                <a:spcPct val="0"/>
              </a:spcAft>
              <a:defRPr/>
            </a:pPr>
            <a:r>
              <a:rPr lang="ja-JP" altLang="en-US" sz="1200" dirty="0">
                <a:latin typeface="Meiryo UI" pitchFamily="50" charset="-128"/>
                <a:ea typeface="Meiryo UI" pitchFamily="50" charset="-128"/>
                <a:cs typeface="Meiryo UI" pitchFamily="50" charset="-128"/>
              </a:rPr>
              <a:t>「連携の拠点」及び「積極的医療機関」</a:t>
            </a:r>
            <a:r>
              <a:rPr lang="ja-JP" altLang="en-US" sz="1200" dirty="0" smtClean="0">
                <a:latin typeface="Meiryo UI" pitchFamily="50" charset="-128"/>
                <a:ea typeface="Meiryo UI" pitchFamily="50" charset="-128"/>
                <a:cs typeface="Meiryo UI" pitchFamily="50" charset="-128"/>
              </a:rPr>
              <a:t>や</a:t>
            </a:r>
            <a:endParaRPr lang="en-US" altLang="ja-JP" sz="1200" dirty="0" smtClean="0">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1200" dirty="0" smtClean="0">
                <a:latin typeface="Meiryo UI" pitchFamily="50" charset="-128"/>
                <a:ea typeface="Meiryo UI" pitchFamily="50" charset="-128"/>
                <a:cs typeface="Meiryo UI" pitchFamily="50" charset="-128"/>
              </a:rPr>
              <a:t>市町村</a:t>
            </a:r>
            <a:r>
              <a:rPr lang="ja-JP" altLang="en-US" sz="1200" dirty="0">
                <a:latin typeface="Meiryo UI" pitchFamily="50" charset="-128"/>
                <a:ea typeface="Meiryo UI" pitchFamily="50" charset="-128"/>
                <a:cs typeface="Meiryo UI" pitchFamily="50" charset="-128"/>
              </a:rPr>
              <a:t>との調整は、所管する保健所が実施</a:t>
            </a:r>
            <a:endParaRPr lang="en-US" altLang="ja-JP" sz="1200" dirty="0">
              <a:latin typeface="Meiryo UI" pitchFamily="50" charset="-128"/>
              <a:ea typeface="Meiryo UI" pitchFamily="50" charset="-128"/>
              <a:cs typeface="Meiryo UI" pitchFamily="50" charset="-128"/>
            </a:endParaRPr>
          </a:p>
        </p:txBody>
      </p:sp>
      <p:cxnSp>
        <p:nvCxnSpPr>
          <p:cNvPr id="83" name="カギ線コネクタ 82"/>
          <p:cNvCxnSpPr/>
          <p:nvPr/>
        </p:nvCxnSpPr>
        <p:spPr>
          <a:xfrm rot="5400000" flipH="1" flipV="1">
            <a:off x="4303067" y="-977020"/>
            <a:ext cx="273103" cy="6165564"/>
          </a:xfrm>
          <a:prstGeom prst="bentConnector2">
            <a:avLst/>
          </a:prstGeom>
        </p:spPr>
        <p:style>
          <a:lnRef idx="1">
            <a:schemeClr val="accent1"/>
          </a:lnRef>
          <a:fillRef idx="0">
            <a:schemeClr val="accent1"/>
          </a:fillRef>
          <a:effectRef idx="0">
            <a:schemeClr val="accent1"/>
          </a:effectRef>
          <a:fontRef idx="minor">
            <a:schemeClr val="tx1"/>
          </a:fontRef>
        </p:style>
      </p:cxnSp>
      <p:cxnSp>
        <p:nvCxnSpPr>
          <p:cNvPr id="87" name="直線コネクタ 86"/>
          <p:cNvCxnSpPr/>
          <p:nvPr/>
        </p:nvCxnSpPr>
        <p:spPr>
          <a:xfrm flipH="1" flipV="1">
            <a:off x="7522401" y="1966561"/>
            <a:ext cx="1" cy="330586"/>
          </a:xfrm>
          <a:prstGeom prst="line">
            <a:avLst/>
          </a:prstGeom>
        </p:spPr>
        <p:style>
          <a:lnRef idx="1">
            <a:schemeClr val="accent1"/>
          </a:lnRef>
          <a:fillRef idx="0">
            <a:schemeClr val="accent1"/>
          </a:fillRef>
          <a:effectRef idx="0">
            <a:schemeClr val="accent1"/>
          </a:effectRef>
          <a:fontRef idx="minor">
            <a:schemeClr val="tx1"/>
          </a:fontRef>
        </p:style>
      </p:cxnSp>
      <p:sp>
        <p:nvSpPr>
          <p:cNvPr id="52" name="テキスト ボックス 51">
            <a:extLst>
              <a:ext uri="{FF2B5EF4-FFF2-40B4-BE49-F238E27FC236}">
                <a16:creationId xmlns:a16="http://schemas.microsoft.com/office/drawing/2014/main" id="{B952E347-DC42-4CEF-89FA-FBDED58E6B83}"/>
              </a:ext>
            </a:extLst>
          </p:cNvPr>
          <p:cNvSpPr txBox="1"/>
          <p:nvPr/>
        </p:nvSpPr>
        <p:spPr>
          <a:xfrm>
            <a:off x="318600" y="2127512"/>
            <a:ext cx="3930671" cy="438582"/>
          </a:xfrm>
          <a:prstGeom prst="rect">
            <a:avLst/>
          </a:prstGeom>
          <a:solidFill>
            <a:srgbClr val="00B050"/>
          </a:solidFill>
        </p:spPr>
        <p:txBody>
          <a:bodyPr wrap="square" rtlCol="0" anchor="ctr">
            <a:spAutoFit/>
          </a:bodyPr>
          <a:lstStyle/>
          <a:p>
            <a:pPr eaLnBrk="0" fontAlgn="base" hangingPunct="0">
              <a:spcBef>
                <a:spcPct val="0"/>
              </a:spcBef>
              <a:spcAft>
                <a:spcPct val="0"/>
              </a:spcAft>
              <a:defRPr/>
            </a:pPr>
            <a:r>
              <a:rPr lang="ja-JP" altLang="en-US" sz="1200" b="1" dirty="0">
                <a:solidFill>
                  <a:srgbClr val="FFFFFF"/>
                </a:solidFill>
                <a:latin typeface="Meiryo UI" pitchFamily="50" charset="-128"/>
                <a:ea typeface="Meiryo UI" pitchFamily="50" charset="-128"/>
                <a:cs typeface="Meiryo UI" pitchFamily="50" charset="-128"/>
              </a:rPr>
              <a:t>②在宅医療の連携の</a:t>
            </a:r>
            <a:r>
              <a:rPr lang="ja-JP" altLang="en-US" sz="1200" b="1" dirty="0" smtClean="0">
                <a:solidFill>
                  <a:srgbClr val="FFFFFF"/>
                </a:solidFill>
                <a:latin typeface="Meiryo UI" pitchFamily="50" charset="-128"/>
                <a:ea typeface="Meiryo UI" pitchFamily="50" charset="-128"/>
                <a:cs typeface="Meiryo UI" pitchFamily="50" charset="-128"/>
              </a:rPr>
              <a:t>拠点</a:t>
            </a:r>
            <a:endParaRPr lang="en-US" altLang="ja-JP" sz="1200" b="1" dirty="0" smtClean="0">
              <a:solidFill>
                <a:srgbClr val="FFFFFF"/>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1050" b="1" dirty="0">
                <a:solidFill>
                  <a:srgbClr val="FFFFFF"/>
                </a:solidFill>
                <a:latin typeface="Meiryo UI" pitchFamily="50" charset="-128"/>
                <a:ea typeface="Meiryo UI" pitchFamily="50" charset="-128"/>
                <a:cs typeface="Meiryo UI" pitchFamily="50" charset="-128"/>
              </a:rPr>
              <a:t>　</a:t>
            </a:r>
            <a:r>
              <a:rPr lang="ja-JP" altLang="en-US" sz="1050" b="1" dirty="0" smtClean="0">
                <a:solidFill>
                  <a:srgbClr val="FFFFFF"/>
                </a:solidFill>
                <a:latin typeface="Meiryo UI" pitchFamily="50" charset="-128"/>
                <a:ea typeface="Meiryo UI" pitchFamily="50" charset="-128"/>
                <a:cs typeface="Meiryo UI" pitchFamily="50" charset="-128"/>
              </a:rPr>
              <a:t>（例）市町村、保健所</a:t>
            </a:r>
            <a:r>
              <a:rPr lang="ja-JP" altLang="en-US" sz="1050" b="1" dirty="0">
                <a:solidFill>
                  <a:srgbClr val="FFFFFF"/>
                </a:solidFill>
                <a:latin typeface="Meiryo UI" pitchFamily="50" charset="-128"/>
                <a:ea typeface="Meiryo UI" pitchFamily="50" charset="-128"/>
                <a:cs typeface="Meiryo UI" pitchFamily="50" charset="-128"/>
              </a:rPr>
              <a:t>単位、地区医師会（診療所・病院）等</a:t>
            </a:r>
            <a:endParaRPr lang="en-US" altLang="ja-JP" sz="1050" b="1" dirty="0">
              <a:solidFill>
                <a:srgbClr val="FFFFFF"/>
              </a:solidFill>
              <a:latin typeface="Meiryo UI" pitchFamily="50" charset="-128"/>
              <a:ea typeface="Meiryo UI" pitchFamily="50" charset="-128"/>
              <a:cs typeface="Meiryo UI" pitchFamily="50" charset="-128"/>
            </a:endParaRPr>
          </a:p>
        </p:txBody>
      </p:sp>
      <p:sp>
        <p:nvSpPr>
          <p:cNvPr id="58" name="テキスト ボックス 57">
            <a:extLst>
              <a:ext uri="{FF2B5EF4-FFF2-40B4-BE49-F238E27FC236}">
                <a16:creationId xmlns:a16="http://schemas.microsoft.com/office/drawing/2014/main" id="{B952E347-DC42-4CEF-89FA-FBDED58E6B83}"/>
              </a:ext>
            </a:extLst>
          </p:cNvPr>
          <p:cNvSpPr txBox="1"/>
          <p:nvPr/>
        </p:nvSpPr>
        <p:spPr>
          <a:xfrm>
            <a:off x="6258682" y="2139582"/>
            <a:ext cx="2527437" cy="600164"/>
          </a:xfrm>
          <a:prstGeom prst="rect">
            <a:avLst/>
          </a:prstGeom>
          <a:solidFill>
            <a:srgbClr val="00B050"/>
          </a:solidFill>
        </p:spPr>
        <p:txBody>
          <a:bodyPr wrap="square" rtlCol="0" anchor="ctr">
            <a:spAutoFit/>
          </a:bodyPr>
          <a:lstStyle/>
          <a:p>
            <a:pPr eaLnBrk="0" fontAlgn="base" hangingPunct="0">
              <a:spcBef>
                <a:spcPct val="0"/>
              </a:spcBef>
              <a:spcAft>
                <a:spcPct val="0"/>
              </a:spcAft>
              <a:defRPr/>
            </a:pPr>
            <a:r>
              <a:rPr lang="ja-JP" altLang="en-US" sz="1200" b="1" dirty="0">
                <a:solidFill>
                  <a:srgbClr val="FFFFFF"/>
                </a:solidFill>
                <a:latin typeface="Meiryo UI" pitchFamily="50" charset="-128"/>
                <a:ea typeface="Meiryo UI" pitchFamily="50" charset="-128"/>
                <a:cs typeface="Meiryo UI" pitchFamily="50" charset="-128"/>
              </a:rPr>
              <a:t>②在宅医療の連携の</a:t>
            </a:r>
            <a:r>
              <a:rPr lang="ja-JP" altLang="en-US" sz="1200" b="1" dirty="0" smtClean="0">
                <a:solidFill>
                  <a:srgbClr val="FFFFFF"/>
                </a:solidFill>
                <a:latin typeface="Meiryo UI" pitchFamily="50" charset="-128"/>
                <a:ea typeface="Meiryo UI" pitchFamily="50" charset="-128"/>
                <a:cs typeface="Meiryo UI" pitchFamily="50" charset="-128"/>
              </a:rPr>
              <a:t>拠点</a:t>
            </a:r>
            <a:endParaRPr lang="en-US" altLang="ja-JP" sz="1200" b="1" dirty="0" smtClean="0">
              <a:solidFill>
                <a:srgbClr val="FFFFFF"/>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1050" b="1" dirty="0">
                <a:solidFill>
                  <a:srgbClr val="FFFFFF"/>
                </a:solidFill>
                <a:latin typeface="Meiryo UI" pitchFamily="50" charset="-128"/>
                <a:ea typeface="Meiryo UI" pitchFamily="50" charset="-128"/>
                <a:cs typeface="Meiryo UI" pitchFamily="50" charset="-128"/>
              </a:rPr>
              <a:t>　</a:t>
            </a:r>
            <a:r>
              <a:rPr lang="ja-JP" altLang="en-US" sz="1050" b="1" dirty="0" smtClean="0">
                <a:solidFill>
                  <a:srgbClr val="FFFFFF"/>
                </a:solidFill>
                <a:latin typeface="Meiryo UI" pitchFamily="50" charset="-128"/>
                <a:ea typeface="Meiryo UI" pitchFamily="50" charset="-128"/>
                <a:cs typeface="Meiryo UI" pitchFamily="50" charset="-128"/>
              </a:rPr>
              <a:t>（例）市町村、保健所単位</a:t>
            </a:r>
            <a:endParaRPr lang="en-US" altLang="ja-JP" sz="1050" b="1" dirty="0" smtClean="0">
              <a:solidFill>
                <a:srgbClr val="FFFFFF"/>
              </a:solidFill>
              <a:latin typeface="Meiryo UI" pitchFamily="50" charset="-128"/>
              <a:ea typeface="Meiryo UI" pitchFamily="50" charset="-128"/>
              <a:cs typeface="Meiryo UI" pitchFamily="50" charset="-128"/>
            </a:endParaRPr>
          </a:p>
          <a:p>
            <a:pPr eaLnBrk="0" fontAlgn="base" hangingPunct="0">
              <a:spcBef>
                <a:spcPct val="0"/>
              </a:spcBef>
              <a:spcAft>
                <a:spcPct val="0"/>
              </a:spcAft>
              <a:defRPr/>
            </a:pPr>
            <a:r>
              <a:rPr lang="ja-JP" altLang="en-US" sz="1050" b="1" dirty="0">
                <a:solidFill>
                  <a:srgbClr val="FFFFFF"/>
                </a:solidFill>
                <a:latin typeface="Meiryo UI" pitchFamily="50" charset="-128"/>
                <a:ea typeface="Meiryo UI" pitchFamily="50" charset="-128"/>
                <a:cs typeface="Meiryo UI" pitchFamily="50" charset="-128"/>
              </a:rPr>
              <a:t>　　　　　地区医師会（診療所・病院）</a:t>
            </a:r>
            <a:r>
              <a:rPr lang="ja-JP" altLang="en-US" sz="1050" b="1" dirty="0" smtClean="0">
                <a:solidFill>
                  <a:srgbClr val="FFFFFF"/>
                </a:solidFill>
                <a:latin typeface="Meiryo UI" pitchFamily="50" charset="-128"/>
                <a:ea typeface="Meiryo UI" pitchFamily="50" charset="-128"/>
                <a:cs typeface="Meiryo UI" pitchFamily="50" charset="-128"/>
              </a:rPr>
              <a:t>等</a:t>
            </a:r>
            <a:endParaRPr lang="en-US" altLang="ja-JP" sz="1050" b="1" dirty="0">
              <a:solidFill>
                <a:srgbClr val="FFFFFF"/>
              </a:solidFill>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06420328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eiryoUI">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2217</Words>
  <Application>Microsoft Office PowerPoint</Application>
  <PresentationFormat>画面に合わせる (4:3)</PresentationFormat>
  <Paragraphs>135</Paragraphs>
  <Slides>3</Slides>
  <Notes>2</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3</vt:i4>
      </vt:variant>
    </vt:vector>
  </HeadingPairs>
  <TitlesOfParts>
    <vt:vector size="7" baseType="lpstr">
      <vt:lpstr>Meiryo UI</vt:lpstr>
      <vt:lpstr>游ゴシック</vt:lpstr>
      <vt:lpstr>Arial</vt:lpstr>
      <vt:lpstr>Office テーマ</vt:lpstr>
      <vt:lpstr>第８次大阪府医療計画における 在宅医療の圏域について（案）</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2023-02-16T09:09:48Z</dcterms:created>
  <dcterms:modified xsi:type="dcterms:W3CDTF">2023-02-16T09:09:56Z</dcterms:modified>
</cp:coreProperties>
</file>