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443"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18B3DDD-7C15-4E45-B907-EA33FE557B88}">
          <p14:sldIdLst>
            <p14:sldId id="443"/>
          </p14:sldIdLst>
        </p14:section>
        <p14:section name="タイトルなしのセクション" id="{69B5FBE5-7123-4D74-99DC-9CA5DD922CAD}">
          <p14:sldIdLst/>
        </p14:section>
      </p14:sectionLst>
    </p:ex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FBED3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7482" autoAdjust="0"/>
  </p:normalViewPr>
  <p:slideViewPr>
    <p:cSldViewPr snapToGrid="0">
      <p:cViewPr>
        <p:scale>
          <a:sx n="80" d="100"/>
          <a:sy n="80" d="100"/>
        </p:scale>
        <p:origin x="-1122" y="-72"/>
      </p:cViewPr>
      <p:guideLst>
        <p:guide orient="horz" pos="2160"/>
        <p:guide pos="312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7EB81A9-88DA-4323-BE0A-3CCB3743FD56}" type="datetimeFigureOut">
              <a:rPr kumimoji="1" lang="ja-JP" altLang="en-US" smtClean="0"/>
              <a:t>2017/7/28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800556C-076F-4551-A253-3464F32EA744}" type="slidenum">
              <a:rPr kumimoji="1" lang="ja-JP" altLang="en-US" smtClean="0"/>
              <a:t>‹#›</a:t>
            </a:fld>
            <a:endParaRPr kumimoji="1" lang="ja-JP" altLang="en-US"/>
          </a:p>
        </p:txBody>
      </p:sp>
    </p:spTree>
    <p:extLst>
      <p:ext uri="{BB962C8B-B14F-4D97-AF65-F5344CB8AC3E}">
        <p14:creationId xmlns:p14="http://schemas.microsoft.com/office/powerpoint/2010/main" val="4260029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59579"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582158"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3691341" y="6492875"/>
            <a:ext cx="2311400" cy="365125"/>
          </a:xfrm>
        </p:spPr>
        <p:txBody>
          <a:bodyPr/>
          <a:lstStyle>
            <a:lvl1pPr algn="ctr">
              <a:defRPr sz="2000"/>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a:xfrm>
            <a:off x="3718636" y="6370045"/>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a:xfrm>
            <a:off x="3718636" y="6397341"/>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3609454" y="6315454"/>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554862"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677692" y="6370045"/>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594600" y="6492875"/>
            <a:ext cx="2311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96551" y="131901"/>
            <a:ext cx="9666515" cy="3385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1600" dirty="0" smtClean="0">
                <a:solidFill>
                  <a:schemeClr val="tx1"/>
                </a:solidFill>
              </a:rPr>
              <a:t>介護施設・</a:t>
            </a:r>
            <a:r>
              <a:rPr lang="ja-JP" altLang="en-US" sz="1600" dirty="0" smtClean="0"/>
              <a:t>在宅医療等の新たなサービス必要量についての考え方の整理（案）</a:t>
            </a:r>
            <a:endParaRPr kumimoji="1" lang="ja-JP" altLang="en-US" sz="1600" dirty="0"/>
          </a:p>
        </p:txBody>
      </p:sp>
      <p:sp>
        <p:nvSpPr>
          <p:cNvPr id="12" name="テキスト ボックス 11"/>
          <p:cNvSpPr txBox="1"/>
          <p:nvPr/>
        </p:nvSpPr>
        <p:spPr>
          <a:xfrm>
            <a:off x="130628" y="539593"/>
            <a:ext cx="9666515" cy="6417141"/>
          </a:xfrm>
          <a:prstGeom prst="rect">
            <a:avLst/>
          </a:prstGeom>
          <a:noFill/>
          <a:ln>
            <a:solidFill>
              <a:schemeClr val="tx1"/>
            </a:solidFill>
          </a:ln>
        </p:spPr>
        <p:txBody>
          <a:bodyPr wrap="square" rtlCol="0">
            <a:spAutoFit/>
          </a:bodyPr>
          <a:lstStyle/>
          <a:p>
            <a:pPr marL="180975" indent="-180975"/>
            <a:r>
              <a:rPr lang="ja-JP" altLang="en-US" sz="1200" dirty="0" smtClean="0"/>
              <a:t>１．基本的な考え方</a:t>
            </a:r>
            <a:endParaRPr lang="en-US" altLang="ja-JP" sz="1200" dirty="0" smtClean="0"/>
          </a:p>
          <a:p>
            <a:pPr marL="180975" indent="-180975"/>
            <a:r>
              <a:rPr lang="ja-JP" altLang="en-US" sz="1200" dirty="0"/>
              <a:t>　</a:t>
            </a:r>
            <a:r>
              <a:rPr lang="ja-JP" altLang="en-US" sz="1200" dirty="0" smtClean="0"/>
              <a:t>　在宅医療等の新たなサービス必要量に</a:t>
            </a:r>
            <a:r>
              <a:rPr lang="ja-JP" altLang="en-US" sz="1200" dirty="0"/>
              <a:t>ついて、将来の地域における在宅医療等の提供体制の整備が更に進むよう、適切な役割分担による受け皿の整備を進めて</a:t>
            </a:r>
            <a:r>
              <a:rPr lang="ja-JP" altLang="en-US" sz="1200" dirty="0" smtClean="0"/>
              <a:t>いく必要があることから、以下のとおり、推計方法等の考え方を整理することとする。</a:t>
            </a:r>
            <a:endParaRPr lang="en-US" altLang="ja-JP" sz="1200" dirty="0" smtClean="0"/>
          </a:p>
          <a:p>
            <a:pPr marL="180975" indent="-180975">
              <a:spcBef>
                <a:spcPts val="600"/>
              </a:spcBef>
            </a:pPr>
            <a:r>
              <a:rPr lang="ja-JP" altLang="en-US" sz="1200" dirty="0" smtClean="0"/>
              <a:t>２．具体的な推計の考え方</a:t>
            </a:r>
            <a:endParaRPr lang="en-US" altLang="ja-JP" sz="1200" dirty="0" smtClean="0"/>
          </a:p>
          <a:p>
            <a:pPr marL="180975" indent="-180975"/>
            <a:r>
              <a:rPr lang="ja-JP" altLang="en-US" sz="1200" dirty="0"/>
              <a:t>（１</a:t>
            </a:r>
            <a:r>
              <a:rPr lang="ja-JP" altLang="en-US" sz="1200" dirty="0" smtClean="0"/>
              <a:t>）市町村別データについて</a:t>
            </a:r>
            <a:endParaRPr lang="en-US" altLang="ja-JP" sz="1200" dirty="0" smtClean="0"/>
          </a:p>
          <a:p>
            <a:pPr marL="180975" indent="93663"/>
            <a:r>
              <a:rPr lang="ja-JP" altLang="en-US" sz="1200" dirty="0" smtClean="0"/>
              <a:t>在宅医療等の新たなサービス必要量について、介護保険事業（支援）計画と整合性のとれた整備目標を検討する</a:t>
            </a:r>
            <a:r>
              <a:rPr lang="ja-JP" altLang="en-US" sz="1200" dirty="0"/>
              <a:t>ため</a:t>
            </a:r>
            <a:r>
              <a:rPr lang="ja-JP" altLang="en-US" sz="1200" dirty="0" smtClean="0"/>
              <a:t>、療養病床からの患者、一般病床からの患者の一部など、その構成要素のそれぞれの必要量を、市町村</a:t>
            </a:r>
            <a:r>
              <a:rPr lang="ja-JP" altLang="en-US" sz="1200" dirty="0"/>
              <a:t>別</a:t>
            </a:r>
            <a:r>
              <a:rPr lang="ja-JP" altLang="en-US" sz="1200" dirty="0" smtClean="0"/>
              <a:t>に、以下</a:t>
            </a:r>
            <a:r>
              <a:rPr lang="ja-JP" altLang="en-US" sz="1200" dirty="0"/>
              <a:t>の方法に</a:t>
            </a:r>
            <a:r>
              <a:rPr lang="ja-JP" altLang="en-US" sz="1200" dirty="0" smtClean="0"/>
              <a:t>より推計する。</a:t>
            </a:r>
            <a:endParaRPr lang="en-US" altLang="ja-JP" sz="1200" dirty="0" smtClean="0"/>
          </a:p>
          <a:p>
            <a:pPr marL="180975" indent="93663"/>
            <a:r>
              <a:rPr lang="en-US" altLang="ja-JP" sz="1050" dirty="0" smtClean="0"/>
              <a:t>※</a:t>
            </a:r>
            <a:r>
              <a:rPr lang="ja-JP" altLang="en-US" sz="1050" dirty="0" smtClean="0"/>
              <a:t>①、②については、国から自治体に推計データを提供することを想定。③については、該当自治体間で対応すること</a:t>
            </a:r>
            <a:r>
              <a:rPr lang="ja-JP" altLang="en-US" sz="1050" dirty="0"/>
              <a:t>を</a:t>
            </a:r>
            <a:r>
              <a:rPr lang="ja-JP" altLang="en-US" sz="1050" dirty="0" smtClean="0"/>
              <a:t>想定。</a:t>
            </a:r>
            <a:endParaRPr lang="en-US" altLang="ja-JP" sz="1200" dirty="0" smtClean="0"/>
          </a:p>
          <a:p>
            <a:pPr marL="360363" indent="-180975">
              <a:spcBef>
                <a:spcPts val="600"/>
              </a:spcBef>
            </a:pPr>
            <a:r>
              <a:rPr lang="ja-JP" altLang="en-US" sz="1200" dirty="0" smtClean="0"/>
              <a:t>①　</a:t>
            </a:r>
            <a:r>
              <a:rPr lang="en-US" altLang="ja-JP" sz="1200" dirty="0"/>
              <a:t>2025</a:t>
            </a:r>
            <a:r>
              <a:rPr lang="ja-JP" altLang="en-US" sz="1200" dirty="0"/>
              <a:t>年</a:t>
            </a:r>
            <a:r>
              <a:rPr lang="ja-JP" altLang="en-US" sz="1200" dirty="0" smtClean="0"/>
              <a:t>の各構想区域における在宅医療等の新たなサービス必要量を、</a:t>
            </a:r>
            <a:r>
              <a:rPr lang="en-US" altLang="ja-JP" sz="1200" dirty="0" smtClean="0"/>
              <a:t>2025</a:t>
            </a:r>
            <a:r>
              <a:rPr lang="ja-JP" altLang="en-US" sz="1200" dirty="0" smtClean="0"/>
              <a:t>年における市町村別の性・年齢階級別人口で按分する。</a:t>
            </a:r>
            <a:endParaRPr lang="en-US" altLang="ja-JP" sz="1200" dirty="0" smtClean="0"/>
          </a:p>
          <a:p>
            <a:pPr marL="180975" indent="-180975"/>
            <a:r>
              <a:rPr lang="ja-JP" altLang="en-US" sz="1050" dirty="0"/>
              <a:t>　</a:t>
            </a:r>
            <a:r>
              <a:rPr lang="ja-JP" altLang="en-US" sz="1050" dirty="0" smtClean="0"/>
              <a:t>　</a:t>
            </a:r>
            <a:r>
              <a:rPr lang="en-US" altLang="ja-JP" sz="1050" dirty="0" smtClean="0"/>
              <a:t>※</a:t>
            </a:r>
            <a:r>
              <a:rPr lang="en-US" altLang="ja-JP" sz="1050" dirty="0"/>
              <a:t> 2025</a:t>
            </a:r>
            <a:r>
              <a:rPr lang="ja-JP" altLang="en-US" sz="1050" dirty="0"/>
              <a:t>年における市町村別の性・年齢階級別</a:t>
            </a:r>
            <a:r>
              <a:rPr lang="ja-JP" altLang="en-US" sz="1050" dirty="0" smtClean="0"/>
              <a:t>人口については、国立社会保障・人口問題研究所</a:t>
            </a:r>
            <a:r>
              <a:rPr lang="en-US" altLang="ja-JP" sz="1050" dirty="0" smtClean="0"/>
              <a:t>『</a:t>
            </a:r>
            <a:r>
              <a:rPr lang="ja-JP" altLang="en-US" sz="1050" dirty="0" smtClean="0"/>
              <a:t>日本の地域別将来推計人口（平成</a:t>
            </a:r>
            <a:r>
              <a:rPr lang="en-US" altLang="ja-JP" sz="1050" dirty="0" smtClean="0"/>
              <a:t>25</a:t>
            </a:r>
            <a:r>
              <a:rPr lang="ja-JP" altLang="en-US" sz="1050" dirty="0" smtClean="0"/>
              <a:t>年（</a:t>
            </a:r>
            <a:r>
              <a:rPr lang="en-US" altLang="ja-JP" sz="1050" dirty="0" smtClean="0"/>
              <a:t>2013</a:t>
            </a:r>
            <a:r>
              <a:rPr lang="ja-JP" altLang="en-US" sz="1050" dirty="0" smtClean="0"/>
              <a:t>年）</a:t>
            </a:r>
            <a:r>
              <a:rPr lang="en-US" altLang="ja-JP" sz="1050" dirty="0" smtClean="0"/>
              <a:t>3</a:t>
            </a:r>
            <a:r>
              <a:rPr lang="ja-JP" altLang="en-US" sz="1050" dirty="0" smtClean="0"/>
              <a:t>月中位推計）</a:t>
            </a:r>
            <a:r>
              <a:rPr lang="en-US" altLang="ja-JP" sz="1050" dirty="0" smtClean="0"/>
              <a:t>』</a:t>
            </a:r>
            <a:r>
              <a:rPr lang="ja-JP" altLang="en-US" sz="1050" dirty="0" smtClean="0"/>
              <a:t>を用いることとする。</a:t>
            </a:r>
            <a:endParaRPr kumimoji="1" lang="en-US" altLang="ja-JP" sz="1200" dirty="0" smtClean="0"/>
          </a:p>
          <a:p>
            <a:pPr marL="360363" indent="-180975">
              <a:spcBef>
                <a:spcPts val="600"/>
              </a:spcBef>
            </a:pPr>
            <a:r>
              <a:rPr lang="ja-JP" altLang="en-US" sz="1200" dirty="0" smtClean="0"/>
              <a:t>②　市町村別に按分した</a:t>
            </a:r>
            <a:r>
              <a:rPr lang="en-US" altLang="ja-JP" sz="1200" dirty="0" smtClean="0"/>
              <a:t>2025</a:t>
            </a:r>
            <a:r>
              <a:rPr lang="ja-JP" altLang="en-US" sz="1200" dirty="0" smtClean="0"/>
              <a:t>年（平成</a:t>
            </a:r>
            <a:r>
              <a:rPr lang="en-US" altLang="ja-JP" sz="1200" dirty="0" smtClean="0"/>
              <a:t>37</a:t>
            </a:r>
            <a:r>
              <a:rPr lang="ja-JP" altLang="en-US" sz="1200" dirty="0" smtClean="0"/>
              <a:t>年）の必要量から、第７期介護保険事業（支援）計画の終了時点（平成</a:t>
            </a:r>
            <a:r>
              <a:rPr lang="en-US" altLang="ja-JP" sz="1200" dirty="0" smtClean="0"/>
              <a:t>32</a:t>
            </a:r>
            <a:r>
              <a:rPr lang="ja-JP" altLang="en-US" sz="1200" dirty="0" smtClean="0"/>
              <a:t>年度末）、第７次医療計画の終了時点（平成</a:t>
            </a:r>
            <a:r>
              <a:rPr lang="en-US" altLang="ja-JP" sz="1200" dirty="0" smtClean="0"/>
              <a:t>35</a:t>
            </a:r>
            <a:r>
              <a:rPr lang="ja-JP" altLang="en-US" sz="1200" dirty="0" smtClean="0"/>
              <a:t>年度末）の数値を、比例的に推計する。</a:t>
            </a:r>
            <a:endParaRPr kumimoji="1" lang="en-US" altLang="ja-JP" sz="1200" dirty="0" smtClean="0"/>
          </a:p>
          <a:p>
            <a:pPr marL="360363" indent="-180975">
              <a:spcBef>
                <a:spcPts val="600"/>
              </a:spcBef>
            </a:pPr>
            <a:r>
              <a:rPr lang="ja-JP" altLang="en-US" sz="1200" dirty="0"/>
              <a:t>③</a:t>
            </a:r>
            <a:r>
              <a:rPr lang="ja-JP" altLang="en-US" sz="1200" dirty="0" smtClean="0"/>
              <a:t>　①②で推計した値について、地域の実情に応じて調整を行う場合には、地域医療構想の構想区域ごとの推計と整合性が確保されるよう、構想区域内の市町村の必要量の合計と整合的であることを原則に、市町村間調整することとする。</a:t>
            </a:r>
            <a:endParaRPr lang="en-US" altLang="ja-JP" sz="1200" dirty="0"/>
          </a:p>
          <a:p>
            <a:pPr marL="180975" indent="-180975">
              <a:spcBef>
                <a:spcPts val="600"/>
              </a:spcBef>
            </a:pPr>
            <a:r>
              <a:rPr lang="ja-JP" altLang="en-US" sz="1200" dirty="0"/>
              <a:t>（２）一般病床</a:t>
            </a:r>
            <a:r>
              <a:rPr lang="ja-JP" altLang="en-US" sz="1200" dirty="0" smtClean="0"/>
              <a:t>から生じる新た</a:t>
            </a:r>
            <a:r>
              <a:rPr lang="ja-JP" altLang="en-US" sz="1200" dirty="0"/>
              <a:t>なサービス必要量について</a:t>
            </a:r>
          </a:p>
          <a:p>
            <a:pPr marL="180975" indent="179388"/>
            <a:r>
              <a:rPr lang="ja-JP" altLang="en-US" sz="1200" dirty="0"/>
              <a:t>一般病床</a:t>
            </a:r>
            <a:r>
              <a:rPr lang="ja-JP" altLang="en-US" sz="1200" dirty="0" smtClean="0"/>
              <a:t>から生じる新た</a:t>
            </a:r>
            <a:r>
              <a:rPr lang="ja-JP" altLang="en-US" sz="1200" dirty="0"/>
              <a:t>なサービス必要量については、一般病床から退院する患者の多くは、退院後に外来により医療を受ける傾向にあることから、基本的には、外来医療により対応するものとして推計する</a:t>
            </a:r>
            <a:r>
              <a:rPr lang="ja-JP" altLang="en-US" sz="1200" dirty="0" smtClean="0"/>
              <a:t>。</a:t>
            </a:r>
            <a:endParaRPr lang="ja-JP" altLang="en-US" sz="1200" dirty="0"/>
          </a:p>
          <a:p>
            <a:pPr marL="180975" indent="-180975">
              <a:spcBef>
                <a:spcPts val="600"/>
              </a:spcBef>
            </a:pPr>
            <a:r>
              <a:rPr lang="ja-JP" altLang="en-US" sz="1200" dirty="0"/>
              <a:t>（３）療養病床から在宅医療等で対応する新たなサービス必要量について</a:t>
            </a:r>
            <a:endParaRPr lang="en-US" altLang="ja-JP" sz="1200" dirty="0"/>
          </a:p>
          <a:p>
            <a:pPr marL="180975" indent="179388"/>
            <a:r>
              <a:rPr lang="ja-JP" altLang="en-US" sz="1200" dirty="0"/>
              <a:t>療養病床から在宅医療等で対応する新たなサービス必要量の受け皿の検討に際しては、入院中の患者の状態や、退院後の行き先、新たな施設類型の創設による転換の動向等を踏まえたものとすることが必要である。こうした点を踏まえ、以下の方法により推計する。</a:t>
            </a:r>
            <a:endParaRPr lang="en-US" altLang="ja-JP" sz="1200" dirty="0"/>
          </a:p>
          <a:p>
            <a:pPr marL="180975" indent="93663"/>
            <a:r>
              <a:rPr lang="en-US" altLang="ja-JP" sz="1050" dirty="0"/>
              <a:t>※</a:t>
            </a:r>
            <a:r>
              <a:rPr lang="ja-JP" altLang="en-US" sz="1050" dirty="0"/>
              <a:t>①、②については、国もしくは都道府県において調査等を実施する事を検討。③については、該当自治体間で対応することを検討</a:t>
            </a:r>
            <a:r>
              <a:rPr lang="ja-JP" altLang="en-US" sz="1050" dirty="0" smtClean="0"/>
              <a:t>。</a:t>
            </a:r>
            <a:endParaRPr lang="en-US" altLang="ja-JP" sz="1200" dirty="0"/>
          </a:p>
          <a:p>
            <a:pPr marL="449263" indent="-179388">
              <a:spcBef>
                <a:spcPts val="600"/>
              </a:spcBef>
            </a:pPr>
            <a:r>
              <a:rPr lang="ja-JP" altLang="en-US" sz="1200" dirty="0"/>
              <a:t>①　現行の療養病床のうち、平成</a:t>
            </a:r>
            <a:r>
              <a:rPr lang="en-US" altLang="ja-JP" sz="1200" dirty="0"/>
              <a:t>35</a:t>
            </a:r>
            <a:r>
              <a:rPr lang="ja-JP" altLang="en-US" sz="1200" dirty="0"/>
              <a:t>年度末までに、現在検討されている新たな施設類型や介護老人保健施設に転換する見込み量について、意向を踏まえること等により推計する</a:t>
            </a:r>
            <a:r>
              <a:rPr lang="ja-JP" altLang="en-US" sz="1200" dirty="0" smtClean="0"/>
              <a:t>。</a:t>
            </a:r>
            <a:endParaRPr lang="en-US" altLang="ja-JP" sz="1050" dirty="0"/>
          </a:p>
          <a:p>
            <a:pPr marL="449263" indent="-179388">
              <a:spcBef>
                <a:spcPts val="600"/>
              </a:spcBef>
            </a:pPr>
            <a:r>
              <a:rPr lang="ja-JP" altLang="en-US" sz="1200" dirty="0"/>
              <a:t>②　新たなサービス必要量から、新たな施設類型等で対応する分を除いた上で、患者調査による退院後の行き先に関するデータ等を活用し、外来での対応を目指す部分、在宅医療での対応を目指す部分、介護サービスでの対応を目指す部分に按分する方向で今後検討を進める。</a:t>
            </a:r>
            <a:endParaRPr lang="en-US" altLang="ja-JP" sz="1200" dirty="0"/>
          </a:p>
          <a:p>
            <a:pPr marL="449263" indent="-179388"/>
            <a:r>
              <a:rPr lang="ja-JP" altLang="en-US" sz="1200" dirty="0"/>
              <a:t>　　　特に、外来、在宅医療、介護への按分に資するデータに関して、例えば療養病床に入院中の患者の状態や退院後に必要となる介護サービスの内容等を踏まえたデータなど、より有用なデータの収集方法について、今後さらに検討を進めることとする</a:t>
            </a:r>
            <a:r>
              <a:rPr lang="ja-JP" altLang="en-US" sz="1200" dirty="0" smtClean="0"/>
              <a:t>。</a:t>
            </a:r>
            <a:endParaRPr lang="en-US" altLang="ja-JP" sz="1050" dirty="0"/>
          </a:p>
          <a:p>
            <a:pPr marL="449263" indent="-179388">
              <a:spcBef>
                <a:spcPts val="600"/>
              </a:spcBef>
            </a:pPr>
            <a:r>
              <a:rPr lang="ja-JP" altLang="en-US" sz="1200" dirty="0"/>
              <a:t>③　按分された値について、市町村の実情に応じてサービスごとの調整を行う場合には、外来、在宅医療、介護の各受け皿で対応する量の合計が構想区域全体のサービス必要量と整合的であることを原則に、それぞれの増減で調整することとする</a:t>
            </a:r>
            <a:r>
              <a:rPr lang="ja-JP" altLang="en-US" sz="1200" dirty="0" smtClean="0"/>
              <a:t>。</a:t>
            </a:r>
            <a:endParaRPr lang="en-US" altLang="ja-JP" sz="1200" dirty="0" smtClean="0"/>
          </a:p>
        </p:txBody>
      </p:sp>
      <p:sp>
        <p:nvSpPr>
          <p:cNvPr id="8" name="角丸四角形 7"/>
          <p:cNvSpPr/>
          <p:nvPr/>
        </p:nvSpPr>
        <p:spPr>
          <a:xfrm>
            <a:off x="130628" y="3573017"/>
            <a:ext cx="9666515" cy="62758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0" y="6537689"/>
            <a:ext cx="9882809" cy="365125"/>
          </a:xfrm>
        </p:spPr>
        <p:txBody>
          <a:bodyPr/>
          <a:lstStyle/>
          <a:p>
            <a:fld id="{D2D8002D-B5B0-4BAC-B1F6-782DDCCE6D9C}" type="slidenum">
              <a:rPr lang="ja-JP" altLang="en-US" sz="1800" smtClean="0"/>
              <a:pPr/>
              <a:t>1</a:t>
            </a:fld>
            <a:endParaRPr lang="ja-JP" altLang="en-US" sz="1800"/>
          </a:p>
        </p:txBody>
      </p:sp>
      <p:sp>
        <p:nvSpPr>
          <p:cNvPr id="10" name="角丸四角形 9"/>
          <p:cNvSpPr/>
          <p:nvPr/>
        </p:nvSpPr>
        <p:spPr>
          <a:xfrm>
            <a:off x="130628" y="4995417"/>
            <a:ext cx="9666515" cy="461954"/>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130628" y="5486400"/>
            <a:ext cx="9666515" cy="748260"/>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214640" y="2699164"/>
            <a:ext cx="9582503" cy="453073"/>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130627" y="539593"/>
            <a:ext cx="9666515" cy="2131427"/>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3191" y="6234660"/>
            <a:ext cx="9906000" cy="537408"/>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30628" y="4200600"/>
            <a:ext cx="9666515" cy="794818"/>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30628" y="3156364"/>
            <a:ext cx="9666515" cy="416653"/>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568612" y="470455"/>
            <a:ext cx="4228531" cy="276999"/>
          </a:xfrm>
          <a:prstGeom prst="rect">
            <a:avLst/>
          </a:prstGeom>
          <a:solidFill>
            <a:schemeClr val="bg1">
              <a:lumMod val="95000"/>
            </a:schemeClr>
          </a:solidFill>
          <a:ln w="28575">
            <a:solidFill>
              <a:schemeClr val="tx1"/>
            </a:solidFill>
            <a:prstDash val="dash"/>
          </a:ln>
        </p:spPr>
        <p:txBody>
          <a:bodyPr wrap="square" rtlCol="0">
            <a:spAutoFit/>
          </a:bodyPr>
          <a:lstStyle/>
          <a:p>
            <a:pPr algn="ctr"/>
            <a:r>
              <a:rPr lang="ja-JP" altLang="en-US" sz="1200" dirty="0" smtClean="0"/>
              <a:t>第</a:t>
            </a:r>
            <a:r>
              <a:rPr lang="en-US" altLang="ja-JP" sz="1200" dirty="0" smtClean="0"/>
              <a:t>10</a:t>
            </a:r>
            <a:r>
              <a:rPr kumimoji="1" lang="ja-JP" altLang="en-US" sz="1200" dirty="0" smtClean="0"/>
              <a:t>回医療計画の見直し等に関する検討会　</a:t>
            </a:r>
            <a:r>
              <a:rPr lang="ja-JP" altLang="en-US" sz="1200" dirty="0" smtClean="0"/>
              <a:t>資料（一部改変）</a:t>
            </a:r>
            <a:endParaRPr kumimoji="1" lang="ja-JP" altLang="en-US" sz="1200" dirty="0"/>
          </a:p>
        </p:txBody>
      </p:sp>
      <p:sp>
        <p:nvSpPr>
          <p:cNvPr id="17" name="テキスト ボックス 16"/>
          <p:cNvSpPr txBox="1"/>
          <p:nvPr/>
        </p:nvSpPr>
        <p:spPr>
          <a:xfrm>
            <a:off x="214641" y="3268284"/>
            <a:ext cx="3717684" cy="307777"/>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ja-JP" altLang="en-US" sz="1400" dirty="0"/>
              <a:t>（１）一般病床から生じる新たなサービス</a:t>
            </a:r>
            <a:r>
              <a:rPr lang="ja-JP" altLang="en-US" sz="1400" dirty="0" smtClean="0"/>
              <a:t>必要量</a:t>
            </a:r>
            <a:endParaRPr lang="en-US" altLang="ja-JP" sz="1400" dirty="0"/>
          </a:p>
        </p:txBody>
      </p:sp>
      <p:sp>
        <p:nvSpPr>
          <p:cNvPr id="18" name="テキスト ボックス 17"/>
          <p:cNvSpPr txBox="1"/>
          <p:nvPr/>
        </p:nvSpPr>
        <p:spPr>
          <a:xfrm>
            <a:off x="214641" y="4695908"/>
            <a:ext cx="4371710" cy="307777"/>
          </a:xfrm>
          <a:prstGeom prst="rect">
            <a:avLst/>
          </a:prstGeom>
          <a:ln>
            <a:solidFill>
              <a:srgbClr val="00B050"/>
            </a:solidFill>
          </a:ln>
        </p:spPr>
        <p:style>
          <a:lnRef idx="2">
            <a:schemeClr val="accent3"/>
          </a:lnRef>
          <a:fillRef idx="1">
            <a:schemeClr val="lt1"/>
          </a:fillRef>
          <a:effectRef idx="0">
            <a:schemeClr val="accent3"/>
          </a:effectRef>
          <a:fontRef idx="minor">
            <a:schemeClr val="dk1"/>
          </a:fontRef>
        </p:style>
        <p:txBody>
          <a:bodyPr wrap="none" rtlCol="0">
            <a:spAutoFit/>
          </a:bodyPr>
          <a:lstStyle/>
          <a:p>
            <a:r>
              <a:rPr lang="ja-JP" altLang="en-US" sz="1400" dirty="0" smtClean="0"/>
              <a:t>（２）①療養</a:t>
            </a:r>
            <a:r>
              <a:rPr lang="ja-JP" altLang="en-US" sz="1400" dirty="0"/>
              <a:t>病床から介護医療院等へ転換する</a:t>
            </a:r>
            <a:r>
              <a:rPr lang="ja-JP" altLang="en-US" sz="1400" dirty="0" smtClean="0"/>
              <a:t>見込み量</a:t>
            </a:r>
            <a:endParaRPr lang="en-US" altLang="ja-JP" sz="1400" dirty="0"/>
          </a:p>
        </p:txBody>
      </p:sp>
      <p:sp>
        <p:nvSpPr>
          <p:cNvPr id="19" name="テキスト ボックス 18"/>
          <p:cNvSpPr txBox="1"/>
          <p:nvPr/>
        </p:nvSpPr>
        <p:spPr>
          <a:xfrm>
            <a:off x="214641" y="6245141"/>
            <a:ext cx="3611886" cy="307777"/>
          </a:xfrm>
          <a:prstGeom prst="rect">
            <a:avLst/>
          </a:prstGeom>
          <a:ln/>
        </p:spPr>
        <p:style>
          <a:lnRef idx="2">
            <a:schemeClr val="accent1"/>
          </a:lnRef>
          <a:fillRef idx="1">
            <a:schemeClr val="lt1"/>
          </a:fillRef>
          <a:effectRef idx="0">
            <a:schemeClr val="accent1"/>
          </a:effectRef>
          <a:fontRef idx="minor">
            <a:schemeClr val="dk1"/>
          </a:fontRef>
        </p:style>
        <p:txBody>
          <a:bodyPr wrap="none" rtlCol="0">
            <a:spAutoFit/>
          </a:bodyPr>
          <a:lstStyle/>
          <a:p>
            <a:r>
              <a:rPr lang="ja-JP" altLang="en-US" sz="1400" dirty="0" smtClean="0"/>
              <a:t>（２</a:t>
            </a:r>
            <a:r>
              <a:rPr lang="ja-JP" altLang="en-US" sz="1400" dirty="0"/>
              <a:t>）</a:t>
            </a:r>
            <a:r>
              <a:rPr lang="ja-JP" altLang="en-US" sz="1400" dirty="0" smtClean="0"/>
              <a:t>②介護施設・在宅医療へ</a:t>
            </a:r>
            <a:r>
              <a:rPr lang="ja-JP" altLang="en-US" sz="1400" dirty="0"/>
              <a:t>の按分の</a:t>
            </a:r>
            <a:r>
              <a:rPr lang="ja-JP" altLang="en-US" sz="1400" dirty="0" smtClean="0"/>
              <a:t>考え方</a:t>
            </a:r>
            <a:endParaRPr lang="ja-JP" altLang="en-US" sz="1400" dirty="0"/>
          </a:p>
        </p:txBody>
      </p:sp>
      <p:sp>
        <p:nvSpPr>
          <p:cNvPr id="20" name="テキスト ボックス 19"/>
          <p:cNvSpPr txBox="1"/>
          <p:nvPr/>
        </p:nvSpPr>
        <p:spPr>
          <a:xfrm>
            <a:off x="214641" y="2420145"/>
            <a:ext cx="5200463"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ja-JP" altLang="en-US" sz="1400" dirty="0"/>
              <a:t>（４）各計画の終了時点に</a:t>
            </a:r>
            <a:r>
              <a:rPr lang="ja-JP" altLang="en-US" sz="1400" dirty="0" smtClean="0"/>
              <a:t>おける新た</a:t>
            </a:r>
            <a:r>
              <a:rPr lang="ja-JP" altLang="en-US" sz="1400" dirty="0"/>
              <a:t>なサービス必要量の推計方法</a:t>
            </a:r>
          </a:p>
        </p:txBody>
      </p:sp>
      <p:sp>
        <p:nvSpPr>
          <p:cNvPr id="3" name="フローチャート: 処理 2"/>
          <p:cNvSpPr/>
          <p:nvPr/>
        </p:nvSpPr>
        <p:spPr>
          <a:xfrm>
            <a:off x="8766528" y="131901"/>
            <a:ext cx="1030615" cy="307776"/>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参考資料１</a:t>
            </a:r>
            <a:endParaRPr kumimoji="1" lang="ja-JP" altLang="en-US" sz="1200" dirty="0">
              <a:solidFill>
                <a:schemeClr val="tx1"/>
              </a:solidFill>
            </a:endParaRPr>
          </a:p>
        </p:txBody>
      </p:sp>
      <p:sp>
        <p:nvSpPr>
          <p:cNvPr id="21" name="フローチャート: 処理 20"/>
          <p:cNvSpPr/>
          <p:nvPr/>
        </p:nvSpPr>
        <p:spPr>
          <a:xfrm>
            <a:off x="5961414" y="6521327"/>
            <a:ext cx="3801652" cy="307776"/>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出典：厚生労働省　</a:t>
            </a:r>
            <a:endParaRPr lang="en-US" altLang="ja-JP" sz="900" dirty="0" smtClean="0">
              <a:solidFill>
                <a:schemeClr val="tx1"/>
              </a:solidFill>
            </a:endParaRPr>
          </a:p>
          <a:p>
            <a:pPr algn="ctr"/>
            <a:r>
              <a:rPr lang="ja-JP" altLang="en-US" sz="900" dirty="0" smtClean="0">
                <a:solidFill>
                  <a:schemeClr val="tx1"/>
                </a:solidFill>
              </a:rPr>
              <a:t>第</a:t>
            </a:r>
            <a:r>
              <a:rPr lang="en-US" altLang="ja-JP" sz="900" dirty="0" smtClean="0">
                <a:solidFill>
                  <a:schemeClr val="tx1"/>
                </a:solidFill>
              </a:rPr>
              <a:t>11</a:t>
            </a:r>
            <a:r>
              <a:rPr lang="ja-JP" altLang="en-US" sz="900" dirty="0" smtClean="0">
                <a:solidFill>
                  <a:schemeClr val="tx1"/>
                </a:solidFill>
              </a:rPr>
              <a:t>回　医療計画の見直し等に関する検討会資料</a:t>
            </a:r>
            <a:r>
              <a:rPr lang="ja-JP" altLang="en-US" sz="900" dirty="0" smtClean="0">
                <a:solidFill>
                  <a:schemeClr val="tx1"/>
                </a:solidFill>
              </a:rPr>
              <a:t>より（平成</a:t>
            </a:r>
            <a:r>
              <a:rPr lang="en-US" altLang="ja-JP" sz="900" dirty="0" smtClean="0">
                <a:solidFill>
                  <a:schemeClr val="tx1"/>
                </a:solidFill>
              </a:rPr>
              <a:t>29</a:t>
            </a:r>
            <a:r>
              <a:rPr lang="ja-JP" altLang="en-US" sz="900" dirty="0" smtClean="0">
                <a:solidFill>
                  <a:schemeClr val="tx1"/>
                </a:solidFill>
              </a:rPr>
              <a:t>年</a:t>
            </a:r>
            <a:r>
              <a:rPr lang="en-US" altLang="ja-JP" sz="900" dirty="0" smtClean="0">
                <a:solidFill>
                  <a:schemeClr val="tx1"/>
                </a:solidFill>
              </a:rPr>
              <a:t>6</a:t>
            </a:r>
            <a:r>
              <a:rPr lang="ja-JP" altLang="en-US" sz="900" dirty="0" smtClean="0">
                <a:solidFill>
                  <a:schemeClr val="tx1"/>
                </a:solidFill>
              </a:rPr>
              <a:t>月</a:t>
            </a:r>
            <a:r>
              <a:rPr lang="en-US" altLang="ja-JP" sz="900" dirty="0" smtClean="0">
                <a:solidFill>
                  <a:schemeClr val="tx1"/>
                </a:solidFill>
              </a:rPr>
              <a:t>30</a:t>
            </a:r>
            <a:r>
              <a:rPr lang="ja-JP" altLang="en-US" sz="900" dirty="0" smtClean="0">
                <a:solidFill>
                  <a:schemeClr val="tx1"/>
                </a:solidFill>
              </a:rPr>
              <a:t>日）</a:t>
            </a:r>
            <a:endParaRPr kumimoji="1" lang="ja-JP" altLang="en-US" sz="900" dirty="0">
              <a:solidFill>
                <a:schemeClr val="tx1"/>
              </a:solidFill>
            </a:endParaRPr>
          </a:p>
        </p:txBody>
      </p:sp>
    </p:spTree>
    <p:extLst>
      <p:ext uri="{BB962C8B-B14F-4D97-AF65-F5344CB8AC3E}">
        <p14:creationId xmlns:p14="http://schemas.microsoft.com/office/powerpoint/2010/main" val="1357861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9902</TotalTime>
  <Words>98</Words>
  <Application>Microsoft Office PowerPoint</Application>
  <PresentationFormat>A4 210 x 297 mm</PresentationFormat>
  <Paragraphs>29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在宅医療等対応可能数について</dc:title>
  <dc:creator>原澤 朋史(harasawa-tomofumi)</dc:creator>
  <cp:lastModifiedBy>HOSTNAME</cp:lastModifiedBy>
  <cp:revision>527</cp:revision>
  <cp:lastPrinted>2017-07-28T04:49:51Z</cp:lastPrinted>
  <dcterms:created xsi:type="dcterms:W3CDTF">2017-01-18T16:06:04Z</dcterms:created>
  <dcterms:modified xsi:type="dcterms:W3CDTF">2017-07-28T04:49:54Z</dcterms:modified>
</cp:coreProperties>
</file>