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3" r:id="rId3"/>
    <p:sldId id="266" r:id="rId4"/>
    <p:sldId id="268" r:id="rId5"/>
    <p:sldId id="269"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01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2B659BB-616A-4A63-8636-4AE773029D4C}" type="datetimeFigureOut">
              <a:rPr kumimoji="1" lang="ja-JP" altLang="en-US" smtClean="0"/>
              <a:t>2016/6/22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49E3C9C-DDF9-4C2D-B483-466B481DE883}" type="slidenum">
              <a:rPr kumimoji="1" lang="ja-JP" altLang="en-US" smtClean="0"/>
              <a:t>‹#›</a:t>
            </a:fld>
            <a:endParaRPr kumimoji="1" lang="ja-JP" altLang="en-US"/>
          </a:p>
        </p:txBody>
      </p:sp>
    </p:spTree>
    <p:extLst>
      <p:ext uri="{BB962C8B-B14F-4D97-AF65-F5344CB8AC3E}">
        <p14:creationId xmlns:p14="http://schemas.microsoft.com/office/powerpoint/2010/main" val="28797288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49E3C9C-DDF9-4C2D-B483-466B481DE883}" type="slidenum">
              <a:rPr kumimoji="1" lang="ja-JP" altLang="en-US" smtClean="0"/>
              <a:t>1</a:t>
            </a:fld>
            <a:endParaRPr kumimoji="1" lang="ja-JP" altLang="en-US"/>
          </a:p>
        </p:txBody>
      </p:sp>
    </p:spTree>
    <p:extLst>
      <p:ext uri="{BB962C8B-B14F-4D97-AF65-F5344CB8AC3E}">
        <p14:creationId xmlns:p14="http://schemas.microsoft.com/office/powerpoint/2010/main" val="407290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3C22AFD-BAA8-4CFE-8FAE-CB3AF0BF836C}" type="slidenum">
              <a:rPr kumimoji="1" lang="ja-JP" altLang="en-US" smtClean="0"/>
              <a:t>5</a:t>
            </a:fld>
            <a:endParaRPr kumimoji="1" lang="ja-JP" altLang="en-US"/>
          </a:p>
        </p:txBody>
      </p:sp>
    </p:spTree>
    <p:extLst>
      <p:ext uri="{BB962C8B-B14F-4D97-AF65-F5344CB8AC3E}">
        <p14:creationId xmlns:p14="http://schemas.microsoft.com/office/powerpoint/2010/main" val="1855004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A1BE419-AE8A-4EF1-A62D-0C89E959C57B}" type="datetimeFigureOut">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2232401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A1BE419-AE8A-4EF1-A62D-0C89E959C57B}" type="datetimeFigureOut">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1343926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A1BE419-AE8A-4EF1-A62D-0C89E959C57B}" type="datetimeFigureOut">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116596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A1BE419-AE8A-4EF1-A62D-0C89E959C57B}" type="datetimeFigureOut">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2524978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A1BE419-AE8A-4EF1-A62D-0C89E959C57B}" type="datetimeFigureOut">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2006276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A1BE419-AE8A-4EF1-A62D-0C89E959C57B}" type="datetimeFigureOut">
              <a:rPr kumimoji="1" lang="ja-JP" altLang="en-US" smtClean="0"/>
              <a:t>2016/6/22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359353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A1BE419-AE8A-4EF1-A62D-0C89E959C57B}" type="datetimeFigureOut">
              <a:rPr kumimoji="1" lang="ja-JP" altLang="en-US" smtClean="0"/>
              <a:t>2016/6/22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1352930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A1BE419-AE8A-4EF1-A62D-0C89E959C57B}" type="datetimeFigureOut">
              <a:rPr kumimoji="1" lang="ja-JP" altLang="en-US" smtClean="0"/>
              <a:t>2016/6/22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46528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1BE419-AE8A-4EF1-A62D-0C89E959C57B}" type="datetimeFigureOut">
              <a:rPr kumimoji="1" lang="ja-JP" altLang="en-US" smtClean="0"/>
              <a:t>2016/6/22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543351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A1BE419-AE8A-4EF1-A62D-0C89E959C57B}" type="datetimeFigureOut">
              <a:rPr kumimoji="1" lang="ja-JP" altLang="en-US" smtClean="0"/>
              <a:t>2016/6/22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326932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A1BE419-AE8A-4EF1-A62D-0C89E959C57B}" type="datetimeFigureOut">
              <a:rPr kumimoji="1" lang="ja-JP" altLang="en-US" smtClean="0"/>
              <a:t>2016/6/22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197127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BE419-AE8A-4EF1-A62D-0C89E959C57B}" type="datetimeFigureOut">
              <a:rPr kumimoji="1" lang="ja-JP" altLang="en-US" smtClean="0"/>
              <a:t>2016/6/22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5071D-92B6-4E1F-8E84-3FAF56C8018D}" type="slidenum">
              <a:rPr kumimoji="1" lang="ja-JP" altLang="en-US" smtClean="0"/>
              <a:t>‹#›</a:t>
            </a:fld>
            <a:endParaRPr kumimoji="1" lang="ja-JP" altLang="en-US"/>
          </a:p>
        </p:txBody>
      </p:sp>
    </p:spTree>
    <p:extLst>
      <p:ext uri="{BB962C8B-B14F-4D97-AF65-F5344CB8AC3E}">
        <p14:creationId xmlns:p14="http://schemas.microsoft.com/office/powerpoint/2010/main" val="689475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15616" y="188640"/>
            <a:ext cx="6588732" cy="720000"/>
          </a:xfrm>
          <a:ln w="63500">
            <a:solidFill>
              <a:schemeClr val="accent1"/>
            </a:solidFill>
          </a:ln>
        </p:spPr>
        <p:txBody>
          <a:bodyPr>
            <a:normAutofit/>
          </a:bodyPr>
          <a:lstStyle/>
          <a:p>
            <a:r>
              <a:rPr kumimoji="1" lang="ja-JP" altLang="en-US" sz="2800" dirty="0" smtClean="0"/>
              <a:t>在宅医療に関する目標の追加について</a:t>
            </a:r>
            <a:endParaRPr kumimoji="1" lang="ja-JP" altLang="en-US" sz="1400" dirty="0"/>
          </a:p>
        </p:txBody>
      </p:sp>
      <p:cxnSp>
        <p:nvCxnSpPr>
          <p:cNvPr id="5" name="直線コネクタ 4"/>
          <p:cNvCxnSpPr/>
          <p:nvPr/>
        </p:nvCxnSpPr>
        <p:spPr>
          <a:xfrm>
            <a:off x="-684584" y="1512639"/>
            <a:ext cx="1058517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21441" y="1052438"/>
            <a:ext cx="9180512" cy="5632311"/>
          </a:xfrm>
          <a:prstGeom prst="rect">
            <a:avLst/>
          </a:prstGeom>
          <a:noFill/>
        </p:spPr>
        <p:txBody>
          <a:bodyPr wrap="square" rtlCol="0">
            <a:spAutoFit/>
          </a:bodyPr>
          <a:lstStyle/>
          <a:p>
            <a:r>
              <a:rPr kumimoji="1" lang="ja-JP" altLang="en-US"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 大阪府保健医療計画（平成</a:t>
            </a:r>
            <a:r>
              <a:rPr kumimoji="1" lang="en-US" altLang="ja-JP"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25</a:t>
            </a:r>
            <a:r>
              <a:rPr kumimoji="1" lang="ja-JP" altLang="en-US"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年４月）における目標（抜粋）</a:t>
            </a:r>
            <a:endParaRPr kumimoji="1" lang="en-US" altLang="ja-JP"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p>
            <a:endParaRPr kumimoji="1" lang="en-US" altLang="ja-JP"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p>
            <a:r>
              <a:rPr lang="en-US" altLang="ja-JP"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a:t>
            </a:r>
            <a:r>
              <a:rPr lang="ja-JP" altLang="en-US"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在宅医療</a:t>
            </a:r>
            <a:r>
              <a:rPr lang="en-US" altLang="ja-JP"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a:t>
            </a:r>
          </a:p>
          <a:p>
            <a:r>
              <a:rPr lang="ja-JP" altLang="en-US" sz="1400" dirty="0" smtClean="0">
                <a:latin typeface="HG丸ｺﾞｼｯｸM-PRO" pitchFamily="50" charset="-128"/>
                <a:ea typeface="HG丸ｺﾞｼｯｸM-PRO" pitchFamily="50" charset="-128"/>
              </a:rPr>
              <a:t>　　在宅</a:t>
            </a:r>
            <a:r>
              <a:rPr lang="ja-JP" altLang="en-US" sz="1400" dirty="0">
                <a:latin typeface="HG丸ｺﾞｼｯｸM-PRO" pitchFamily="50" charset="-128"/>
                <a:ea typeface="HG丸ｺﾞｼｯｸM-PRO" pitchFamily="50" charset="-128"/>
              </a:rPr>
              <a:t>医療にかかわる医療従事者の確保や養成、医療と介護の連携をすすめ役割分担と連携に</a:t>
            </a:r>
            <a:r>
              <a:rPr lang="ja-JP" altLang="en-US" sz="1400" dirty="0" smtClean="0">
                <a:latin typeface="HG丸ｺﾞｼｯｸM-PRO" pitchFamily="50" charset="-128"/>
                <a:ea typeface="HG丸ｺﾞｼｯｸM-PRO" pitchFamily="50" charset="-128"/>
              </a:rPr>
              <a:t>よる</a:t>
            </a:r>
            <a:endParaRPr lang="en-US" altLang="ja-JP" sz="1400" dirty="0" smtClean="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医療</a:t>
            </a:r>
            <a:r>
              <a:rPr lang="ja-JP" altLang="en-US" sz="1400" dirty="0">
                <a:latin typeface="HG丸ｺﾞｼｯｸM-PRO" pitchFamily="50" charset="-128"/>
                <a:ea typeface="HG丸ｺﾞｼｯｸM-PRO" pitchFamily="50" charset="-128"/>
              </a:rPr>
              <a:t>提供体制を構築します</a:t>
            </a:r>
            <a:r>
              <a:rPr lang="ja-JP" altLang="en-US" sz="1400" dirty="0" smtClean="0">
                <a:latin typeface="HG丸ｺﾞｼｯｸM-PRO" pitchFamily="50" charset="-128"/>
                <a:ea typeface="HG丸ｺﾞｼｯｸM-PRO" pitchFamily="50" charset="-128"/>
              </a:rPr>
              <a:t>。</a:t>
            </a:r>
            <a:endParaRPr lang="en-US" altLang="ja-JP" sz="1400" dirty="0" smtClean="0">
              <a:latin typeface="HG丸ｺﾞｼｯｸM-PRO" pitchFamily="50" charset="-128"/>
              <a:ea typeface="HG丸ｺﾞｼｯｸM-PRO" pitchFamily="50" charset="-128"/>
            </a:endParaRPr>
          </a:p>
          <a:p>
            <a:endParaRPr lang="en-US" altLang="ja-JP" sz="1400" dirty="0">
              <a:latin typeface="HG丸ｺﾞｼｯｸM-PRO" pitchFamily="50" charset="-128"/>
              <a:ea typeface="HG丸ｺﾞｼｯｸM-PRO" pitchFamily="50" charset="-128"/>
              <a:cs typeface="メイリオ" panose="020B0604030504040204" pitchFamily="50" charset="-128"/>
            </a:endParaRPr>
          </a:p>
          <a:p>
            <a:endParaRPr lang="en-US" altLang="ja-JP" sz="1400" dirty="0" smtClean="0">
              <a:latin typeface="HG丸ｺﾞｼｯｸM-PRO" pitchFamily="50" charset="-128"/>
              <a:ea typeface="HG丸ｺﾞｼｯｸM-PRO" pitchFamily="50" charset="-128"/>
              <a:cs typeface="メイリオ" panose="020B0604030504040204" pitchFamily="50" charset="-128"/>
            </a:endParaRPr>
          </a:p>
          <a:p>
            <a:endParaRPr lang="en-US" altLang="ja-JP" sz="1400" dirty="0">
              <a:latin typeface="HG丸ｺﾞｼｯｸM-PRO" pitchFamily="50" charset="-128"/>
              <a:ea typeface="HG丸ｺﾞｼｯｸM-PRO" pitchFamily="50" charset="-128"/>
              <a:cs typeface="メイリオ" panose="020B0604030504040204" pitchFamily="50" charset="-128"/>
            </a:endParaRPr>
          </a:p>
          <a:p>
            <a:endParaRPr lang="en-US" altLang="ja-JP"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p>
            <a:endParaRPr lang="en-US" altLang="ja-JP" sz="800" u="sng"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・計画策定時の考え方</a:t>
            </a:r>
            <a:endParaRPr lang="en-US" altLang="ja-JP" sz="1400" u="sng"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計画策定時には、在宅医療の推進に関して大阪府が取組みを開始したばかりであったことから、まずは</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既存の医療・介護資源を十分に活用できるよう、連携体制の構築（医療と介護の連携など）を図ることを目標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とした。具体的には、</a:t>
            </a:r>
            <a:r>
              <a:rPr lang="ja-JP" altLang="en-US" sz="1400" dirty="0" smtClean="0">
                <a:latin typeface="HG丸ｺﾞｼｯｸM-PRO" pitchFamily="50" charset="-128"/>
                <a:ea typeface="HG丸ｺﾞｼｯｸM-PRO" pitchFamily="50" charset="-128"/>
              </a:rPr>
              <a:t>「連携</a:t>
            </a:r>
            <a:r>
              <a:rPr lang="ja-JP" altLang="en-US" sz="1400" dirty="0">
                <a:latin typeface="HG丸ｺﾞｼｯｸM-PRO" pitchFamily="50" charset="-128"/>
                <a:ea typeface="HG丸ｺﾞｼｯｸM-PRO" pitchFamily="50" charset="-128"/>
              </a:rPr>
              <a:t>」部分に着目し</a:t>
            </a:r>
            <a:r>
              <a:rPr lang="ja-JP" altLang="en-US" sz="1400" dirty="0" smtClean="0">
                <a:latin typeface="HG丸ｺﾞｼｯｸM-PRO" pitchFamily="50" charset="-128"/>
                <a:ea typeface="HG丸ｺﾞｼｯｸM-PRO" pitchFamily="50" charset="-128"/>
              </a:rPr>
              <a:t>、在宅</a:t>
            </a:r>
            <a:r>
              <a:rPr lang="ja-JP" altLang="en-US" sz="1400" dirty="0">
                <a:latin typeface="HG丸ｺﾞｼｯｸM-PRO" pitchFamily="50" charset="-128"/>
                <a:ea typeface="HG丸ｺﾞｼｯｸM-PRO" pitchFamily="50" charset="-128"/>
              </a:rPr>
              <a:t>医療連携拠点事業等を通じた「大阪版在宅医療</a:t>
            </a:r>
            <a:r>
              <a:rPr lang="ja-JP" altLang="en-US" sz="1400" dirty="0" smtClean="0">
                <a:latin typeface="HG丸ｺﾞｼｯｸM-PRO" pitchFamily="50" charset="-128"/>
                <a:ea typeface="HG丸ｺﾞｼｯｸM-PRO" pitchFamily="50" charset="-128"/>
              </a:rPr>
              <a:t>モデル</a:t>
            </a:r>
            <a:endParaRPr lang="en-US" altLang="ja-JP" sz="1400" dirty="0" smtClean="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パターン</a:t>
            </a:r>
            <a:r>
              <a:rPr lang="ja-JP" altLang="en-US" sz="1400" dirty="0">
                <a:latin typeface="HG丸ｺﾞｼｯｸM-PRO" pitchFamily="50" charset="-128"/>
                <a:ea typeface="HG丸ｺﾞｼｯｸM-PRO" pitchFamily="50" charset="-128"/>
              </a:rPr>
              <a:t>」を複数提示することを</a:t>
            </a:r>
            <a:r>
              <a:rPr lang="ja-JP" altLang="en-US" sz="1400" dirty="0" smtClean="0">
                <a:latin typeface="HG丸ｺﾞｼｯｸM-PRO" pitchFamily="50" charset="-128"/>
                <a:ea typeface="HG丸ｺﾞｼｯｸM-PRO" pitchFamily="50" charset="-128"/>
              </a:rPr>
              <a:t>目標とした。</a:t>
            </a:r>
            <a:endParaRPr lang="en-US" altLang="ja-JP" sz="1400" dirty="0">
              <a:latin typeface="HG丸ｺﾞｼｯｸM-PRO" pitchFamily="50" charset="-128"/>
              <a:ea typeface="HG丸ｺﾞｼｯｸM-PRO" pitchFamily="50" charset="-128"/>
            </a:endParaRPr>
          </a:p>
          <a:p>
            <a:endParaRPr lang="en-US" altLang="ja-JP" sz="1400" u="sng"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u="sng" dirty="0" smtClean="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年度の現状値</a:t>
            </a:r>
            <a:endParaRPr lang="en-US" altLang="ja-JP" sz="1400"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国委託事業（多職種協働による在宅チーム医療を担う人材育成事業）や地域医療再生基金を</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活用</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した「大阪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府在宅医療連携拠点支援事業」などの実施により、多職種連携の実施や在宅医療連携拠点機能の構築・強化が</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図られた（医療と介護の連携にかかる好事例を取りまとめた事例集をモデルパターンの１つとして提示）</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年度の見込み</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地域医療介護総合確保基金を活用し、在宅医療の供給量の拡充を図る「在宅医療コーディネータ」の配置</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（在宅医療推進事業）という全国に先駆けた施策を実施しており、これらの好事例をとりまとめ、モデル</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パターンの１つとして提示予定。</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8820472" y="6572969"/>
            <a:ext cx="504056" cy="369332"/>
          </a:xfrm>
          <a:prstGeom prst="rect">
            <a:avLst/>
          </a:prstGeom>
          <a:noFill/>
        </p:spPr>
        <p:txBody>
          <a:bodyPr wrap="square" rtlCol="0">
            <a:spAutoFit/>
          </a:bodyPr>
          <a:lstStyle/>
          <a:p>
            <a:pPr algn="ctr"/>
            <a:r>
              <a:rPr kumimoji="1" lang="ja-JP" altLang="en-US" dirty="0" smtClean="0"/>
              <a:t>１</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480190055"/>
              </p:ext>
            </p:extLst>
          </p:nvPr>
        </p:nvGraphicFramePr>
        <p:xfrm>
          <a:off x="233043" y="2390016"/>
          <a:ext cx="8604344" cy="822960"/>
        </p:xfrm>
        <a:graphic>
          <a:graphicData uri="http://schemas.openxmlformats.org/drawingml/2006/table">
            <a:tbl>
              <a:tblPr firstRow="1" bandRow="1">
                <a:tableStyleId>{5C22544A-7EE6-4342-B048-85BDC9FD1C3A}</a:tableStyleId>
              </a:tblPr>
              <a:tblGrid>
                <a:gridCol w="3535680"/>
                <a:gridCol w="1720904"/>
                <a:gridCol w="1728192"/>
                <a:gridCol w="1619568"/>
              </a:tblGrid>
              <a:tr h="370840">
                <a:tc>
                  <a:txBody>
                    <a:bodyPr/>
                    <a:lstStyle/>
                    <a:p>
                      <a:pPr algn="ctr"/>
                      <a:r>
                        <a:rPr kumimoji="1" lang="ja-JP" altLang="en-US" sz="1400" dirty="0" smtClean="0"/>
                        <a:t>目標値項目</a:t>
                      </a:r>
                      <a:endParaRPr kumimoji="1" lang="ja-JP" altLang="en-US" sz="1400" dirty="0"/>
                    </a:p>
                  </a:txBody>
                  <a:tcPr anchor="ctr"/>
                </a:tc>
                <a:tc>
                  <a:txBody>
                    <a:bodyPr/>
                    <a:lstStyle/>
                    <a:p>
                      <a:pPr algn="ctr"/>
                      <a:r>
                        <a:rPr kumimoji="1" lang="ja-JP" altLang="en-US" sz="1400" dirty="0" smtClean="0"/>
                        <a:t>計画当初</a:t>
                      </a:r>
                      <a:endParaRPr kumimoji="1" lang="en-US" altLang="ja-JP" sz="1400" dirty="0" smtClean="0"/>
                    </a:p>
                    <a:p>
                      <a:pPr algn="ctr"/>
                      <a:r>
                        <a:rPr kumimoji="1" lang="ja-JP" altLang="en-US" sz="1400" dirty="0" smtClean="0"/>
                        <a:t>（平成</a:t>
                      </a:r>
                      <a:r>
                        <a:rPr kumimoji="1" lang="en-US" altLang="ja-JP" sz="1400" dirty="0" smtClean="0"/>
                        <a:t>24</a:t>
                      </a:r>
                      <a:r>
                        <a:rPr kumimoji="1" lang="ja-JP" altLang="en-US" sz="1400" dirty="0" smtClean="0"/>
                        <a:t>年度）</a:t>
                      </a:r>
                      <a:endParaRPr kumimoji="1" lang="ja-JP" altLang="en-US" sz="1400" dirty="0"/>
                    </a:p>
                  </a:txBody>
                  <a:tcPr anchor="ctr"/>
                </a:tc>
                <a:tc>
                  <a:txBody>
                    <a:bodyPr/>
                    <a:lstStyle/>
                    <a:p>
                      <a:pPr algn="ctr"/>
                      <a:r>
                        <a:rPr kumimoji="1" lang="ja-JP" altLang="en-US" sz="1400" dirty="0" smtClean="0"/>
                        <a:t>現状値</a:t>
                      </a:r>
                      <a:endParaRPr kumimoji="1" lang="en-US" altLang="ja-JP" sz="1400" dirty="0" smtClean="0"/>
                    </a:p>
                    <a:p>
                      <a:pPr algn="ctr"/>
                      <a:r>
                        <a:rPr kumimoji="1" lang="ja-JP" altLang="en-US" sz="1400" dirty="0" smtClean="0"/>
                        <a:t>（平成</a:t>
                      </a:r>
                      <a:r>
                        <a:rPr kumimoji="1" lang="en-US" altLang="ja-JP" sz="1400" dirty="0" smtClean="0"/>
                        <a:t>26</a:t>
                      </a:r>
                      <a:r>
                        <a:rPr kumimoji="1" lang="ja-JP" altLang="en-US" sz="1400" dirty="0" smtClean="0"/>
                        <a:t>年度）</a:t>
                      </a:r>
                      <a:endParaRPr kumimoji="1" lang="ja-JP" altLang="en-US" sz="1400" dirty="0"/>
                    </a:p>
                  </a:txBody>
                  <a:tcPr anchor="ctr"/>
                </a:tc>
                <a:tc>
                  <a:txBody>
                    <a:bodyPr/>
                    <a:lstStyle/>
                    <a:p>
                      <a:pPr algn="ctr"/>
                      <a:r>
                        <a:rPr kumimoji="1" lang="ja-JP" altLang="en-US" sz="1400" dirty="0" smtClean="0"/>
                        <a:t>目標値</a:t>
                      </a:r>
                      <a:endParaRPr kumimoji="1" lang="en-US" altLang="ja-JP" sz="1400" dirty="0" smtClean="0"/>
                    </a:p>
                    <a:p>
                      <a:pPr algn="ctr"/>
                      <a:r>
                        <a:rPr kumimoji="1" lang="ja-JP" altLang="en-US" sz="1400" dirty="0" smtClean="0"/>
                        <a:t>（平成</a:t>
                      </a:r>
                      <a:r>
                        <a:rPr kumimoji="1" lang="en-US" altLang="ja-JP" sz="1400" dirty="0" smtClean="0"/>
                        <a:t>29</a:t>
                      </a:r>
                      <a:r>
                        <a:rPr kumimoji="1" lang="ja-JP" altLang="en-US" sz="1400" dirty="0" smtClean="0"/>
                        <a:t>年度）</a:t>
                      </a:r>
                      <a:endParaRPr kumimoji="1" lang="ja-JP" altLang="en-US" sz="1400" dirty="0"/>
                    </a:p>
                  </a:txBody>
                  <a:tcPr anchor="ctr"/>
                </a:tc>
              </a:tr>
              <a:tr h="273928">
                <a:tc>
                  <a:txBody>
                    <a:bodyPr/>
                    <a:lstStyle/>
                    <a:p>
                      <a:r>
                        <a:rPr kumimoji="1" lang="ja-JP" altLang="en-US" sz="1400" dirty="0" smtClean="0"/>
                        <a:t>大阪版在宅医療モデルパターン数</a:t>
                      </a:r>
                      <a:endParaRPr kumimoji="1" lang="ja-JP" altLang="en-US" sz="1400" dirty="0"/>
                    </a:p>
                  </a:txBody>
                  <a:tcPr/>
                </a:tc>
                <a:tc>
                  <a:txBody>
                    <a:bodyPr/>
                    <a:lstStyle/>
                    <a:p>
                      <a:pPr algn="ctr"/>
                      <a:r>
                        <a:rPr kumimoji="1" lang="ja-JP" altLang="en-US" sz="1400" dirty="0" smtClean="0"/>
                        <a:t>０</a:t>
                      </a:r>
                      <a:endParaRPr kumimoji="1" lang="ja-JP" altLang="en-US" sz="1400" dirty="0"/>
                    </a:p>
                  </a:txBody>
                  <a:tcPr/>
                </a:tc>
                <a:tc>
                  <a:txBody>
                    <a:bodyPr/>
                    <a:lstStyle/>
                    <a:p>
                      <a:pPr algn="ctr"/>
                      <a:r>
                        <a:rPr kumimoji="1" lang="ja-JP" altLang="en-US" sz="1400" dirty="0" smtClean="0"/>
                        <a:t>１</a:t>
                      </a:r>
                      <a:endParaRPr kumimoji="1" lang="ja-JP" altLang="en-US" sz="1400" dirty="0"/>
                    </a:p>
                  </a:txBody>
                  <a:tcPr/>
                </a:tc>
                <a:tc>
                  <a:txBody>
                    <a:bodyPr/>
                    <a:lstStyle/>
                    <a:p>
                      <a:pPr algn="ctr"/>
                      <a:r>
                        <a:rPr kumimoji="1" lang="ja-JP" altLang="en-US" sz="1400" dirty="0" smtClean="0"/>
                        <a:t>２</a:t>
                      </a:r>
                      <a:endParaRPr kumimoji="1" lang="ja-JP" altLang="en-US" sz="1400" dirty="0"/>
                    </a:p>
                  </a:txBody>
                  <a:tcPr/>
                </a:tc>
              </a:tr>
            </a:tbl>
          </a:graphicData>
        </a:graphic>
      </p:graphicFrame>
      <p:sp>
        <p:nvSpPr>
          <p:cNvPr id="7" name="テキスト ボックス 2"/>
          <p:cNvSpPr txBox="1">
            <a:spLocks noChangeArrowheads="1"/>
          </p:cNvSpPr>
          <p:nvPr/>
        </p:nvSpPr>
        <p:spPr bwMode="auto">
          <a:xfrm>
            <a:off x="8083996" y="116632"/>
            <a:ext cx="952500" cy="26257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ctr">
              <a:lnSpc>
                <a:spcPts val="1500"/>
              </a:lnSpc>
              <a:spcAft>
                <a:spcPts val="0"/>
              </a:spcAft>
            </a:pPr>
            <a:r>
              <a:rPr lang="ja-JP" sz="1200" spc="10" dirty="0" smtClean="0">
                <a:effectLst/>
                <a:latin typeface="ＭＳ 明朝"/>
                <a:ea typeface="HG丸ｺﾞｼｯｸM-PRO"/>
                <a:cs typeface="Times New Roman"/>
              </a:rPr>
              <a:t>資料</a:t>
            </a:r>
            <a:r>
              <a:rPr lang="ja-JP" altLang="en-US" sz="1200" spc="10" dirty="0" smtClean="0">
                <a:effectLst/>
                <a:latin typeface="ＭＳ 明朝"/>
                <a:ea typeface="HG丸ｺﾞｼｯｸM-PRO"/>
                <a:cs typeface="Times New Roman"/>
              </a:rPr>
              <a:t>３</a:t>
            </a:r>
            <a:endParaRPr lang="ja-JP" sz="1200" spc="10" dirty="0">
              <a:effectLst/>
              <a:latin typeface="ＭＳ 明朝"/>
              <a:cs typeface="Times New Roman"/>
            </a:endParaRPr>
          </a:p>
        </p:txBody>
      </p:sp>
    </p:spTree>
    <p:extLst>
      <p:ext uri="{BB962C8B-B14F-4D97-AF65-F5344CB8AC3E}">
        <p14:creationId xmlns:p14="http://schemas.microsoft.com/office/powerpoint/2010/main" val="2067874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6512" y="188640"/>
            <a:ext cx="9180512" cy="5544616"/>
          </a:xfrm>
          <a:prstGeom prst="rect">
            <a:avLst/>
          </a:prstGeom>
          <a:noFill/>
        </p:spPr>
        <p:txBody>
          <a:bodyPr wrap="square" rtlCol="0">
            <a:noAutofit/>
          </a:bodyPr>
          <a:lstStyle/>
          <a:p>
            <a:r>
              <a:rPr kumimoji="1" lang="ja-JP" altLang="en-US"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 </a:t>
            </a:r>
            <a:r>
              <a:rPr lang="ja-JP" altLang="en-US"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目標指標の検討</a:t>
            </a:r>
            <a:endParaRPr kumimoji="1" lang="en-US" altLang="ja-JP"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p>
            <a:endParaRPr kumimoji="1" lang="en-US" altLang="ja-JP" sz="10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p>
            <a:r>
              <a:rPr lang="en-US" altLang="ja-JP"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a:t>
            </a:r>
            <a:r>
              <a:rPr lang="ja-JP" altLang="en-US"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大阪府保健医療計画の進捗状況について（平成</a:t>
            </a:r>
            <a:r>
              <a:rPr lang="en-US" altLang="ja-JP"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25</a:t>
            </a:r>
            <a:r>
              <a:rPr lang="ja-JP" altLang="en-US"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年度）</a:t>
            </a:r>
            <a:r>
              <a:rPr lang="en-US" altLang="ja-JP"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a:t>
            </a:r>
            <a:endParaRPr lang="en-US" altLang="ja-JP" sz="1600" dirty="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p>
            <a:endParaRPr lang="en-US" altLang="ja-JP" sz="1100"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43</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回大阪府医療審議会（平成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日開催）での報告事項（抜粋）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a:t>
            </a:r>
            <a:r>
              <a:rPr lang="ja-JP" altLang="en-US"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目標指標の</a:t>
            </a:r>
            <a:r>
              <a:rPr lang="ja-JP" altLang="en-US" sz="1600"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追加</a:t>
            </a:r>
            <a:r>
              <a:rPr lang="ja-JP" altLang="en-US"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について</a:t>
            </a:r>
            <a:r>
              <a:rPr lang="en-US" altLang="ja-JP" sz="16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a:t>
            </a:r>
          </a:p>
          <a:p>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年度中の策定を予定</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している地域医療</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構想に基づき、平成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年度の地域医療介護総合確保計画を</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作成する。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（地域医療構想については、平成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日開催する大阪府医療審議会による答申後に策定）</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・また、平成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は介護保険法の改正により、これまで都道府県が主体的に取り組んできた</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在宅医療・介護連携について、市町村が主体的に取り組むことが明確にされた。</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・これらの状況を踏まえ、より一層、府内の在宅医療の推進を図るため、別紙のとおり各分野ごとの</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目標指標を追加する。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 name="直線コネクタ 8"/>
          <p:cNvCxnSpPr/>
          <p:nvPr/>
        </p:nvCxnSpPr>
        <p:spPr>
          <a:xfrm>
            <a:off x="-684584" y="666938"/>
            <a:ext cx="1058517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8820472" y="6572969"/>
            <a:ext cx="504056" cy="369332"/>
          </a:xfrm>
          <a:prstGeom prst="rect">
            <a:avLst/>
          </a:prstGeom>
          <a:noFill/>
        </p:spPr>
        <p:txBody>
          <a:bodyPr wrap="square" rtlCol="0">
            <a:spAutoFit/>
          </a:bodyPr>
          <a:lstStyle/>
          <a:p>
            <a:pPr algn="ctr"/>
            <a:r>
              <a:rPr lang="ja-JP" altLang="en-US" dirty="0"/>
              <a:t>２</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63369428"/>
              </p:ext>
            </p:extLst>
          </p:nvPr>
        </p:nvGraphicFramePr>
        <p:xfrm>
          <a:off x="251520" y="1484784"/>
          <a:ext cx="8208912" cy="1584176"/>
        </p:xfrm>
        <a:graphic>
          <a:graphicData uri="http://schemas.openxmlformats.org/drawingml/2006/table">
            <a:tbl>
              <a:tblPr firstRow="1" bandRow="1">
                <a:tableStyleId>{5C22544A-7EE6-4342-B048-85BDC9FD1C3A}</a:tableStyleId>
              </a:tblPr>
              <a:tblGrid>
                <a:gridCol w="8208912"/>
              </a:tblGrid>
              <a:tr h="1584176">
                <a:tc>
                  <a:txBody>
                    <a:bodyPr/>
                    <a:lstStyle/>
                    <a:p>
                      <a:r>
                        <a:rPr kumimoji="1" lang="en-US" altLang="ja-JP" sz="1400" b="1" dirty="0" smtClean="0">
                          <a:solidFill>
                            <a:schemeClr val="tx1"/>
                          </a:solidFill>
                        </a:rPr>
                        <a:t>【</a:t>
                      </a:r>
                      <a:r>
                        <a:rPr kumimoji="1" lang="ja-JP" altLang="en-US" sz="1400" b="1" dirty="0" smtClean="0">
                          <a:solidFill>
                            <a:schemeClr val="tx1"/>
                          </a:solidFill>
                        </a:rPr>
                        <a:t>取組内容と結果</a:t>
                      </a:r>
                      <a:r>
                        <a:rPr kumimoji="1" lang="en-US" altLang="ja-JP" sz="1400" b="1" dirty="0" smtClean="0">
                          <a:solidFill>
                            <a:schemeClr val="tx1"/>
                          </a:solidFill>
                        </a:rPr>
                        <a:t>】</a:t>
                      </a:r>
                      <a:r>
                        <a:rPr kumimoji="1" lang="ja-JP" altLang="en-US" sz="1400" b="1" dirty="0" smtClean="0">
                          <a:solidFill>
                            <a:schemeClr val="tx1"/>
                          </a:solidFill>
                        </a:rPr>
                        <a:t>（在宅医療）</a:t>
                      </a:r>
                      <a:endParaRPr kumimoji="1" lang="en-US" altLang="ja-JP" sz="1400" b="1" dirty="0" smtClean="0">
                        <a:solidFill>
                          <a:schemeClr val="tx1"/>
                        </a:solidFill>
                      </a:endParaRPr>
                    </a:p>
                    <a:p>
                      <a:r>
                        <a:rPr kumimoji="1" lang="ja-JP" altLang="en-US" sz="1400" b="0" dirty="0" smtClean="0">
                          <a:solidFill>
                            <a:schemeClr val="tx1"/>
                          </a:solidFill>
                        </a:rPr>
                        <a:t>・大阪版モデルパターンと言える、汎用性のある取組手法の確立には至らなかったが、保健所等の積極的な参画により、多くの地域において多職種研修を開催し、地域における在宅医療・介護の連携の促進が図られ、各地で連携拠点を着実に整備した。</a:t>
                      </a:r>
                      <a:endParaRPr kumimoji="1" lang="en-US" altLang="ja-JP" sz="1400" b="0" dirty="0" smtClean="0">
                        <a:solidFill>
                          <a:schemeClr val="tx1"/>
                        </a:solidFill>
                      </a:endParaRPr>
                    </a:p>
                    <a:p>
                      <a:r>
                        <a:rPr kumimoji="1" lang="ja-JP" altLang="en-US" sz="1400" b="0" dirty="0" smtClean="0">
                          <a:solidFill>
                            <a:schemeClr val="tx1"/>
                          </a:solidFill>
                        </a:rPr>
                        <a:t>・</a:t>
                      </a:r>
                      <a:r>
                        <a:rPr kumimoji="1" lang="ja-JP" altLang="en-US" sz="1400" b="0" u="sng" dirty="0" smtClean="0">
                          <a:solidFill>
                            <a:schemeClr val="tx1"/>
                          </a:solidFill>
                        </a:rPr>
                        <a:t>目標指標については、地域医療介護総合確保計画や地域医療構想など他の計画や、介護保険法改正などの状況を踏まえ、中間評価・次期計画に向けて、在宅医療のニーズに応じた指標の検討を行う。</a:t>
                      </a:r>
                      <a:endParaRPr kumimoji="1" lang="ja-JP" altLang="en-US" sz="1400" b="0" u="sng"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109803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6512" y="44624"/>
            <a:ext cx="9180512" cy="5544616"/>
          </a:xfrm>
          <a:prstGeom prst="rect">
            <a:avLst/>
          </a:prstGeom>
          <a:noFill/>
        </p:spPr>
        <p:txBody>
          <a:bodyPr wrap="square" rtlCol="0">
            <a:noAutofit/>
          </a:bodyPr>
          <a:lstStyle/>
          <a:p>
            <a:r>
              <a:rPr kumimoji="1" lang="ja-JP" altLang="en-US"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 在宅医療に関する</a:t>
            </a:r>
            <a:r>
              <a:rPr lang="ja-JP" altLang="en-US"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目標</a:t>
            </a:r>
            <a:r>
              <a:rPr lang="ja-JP" altLang="en-US"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指標</a:t>
            </a:r>
            <a:endParaRPr lang="en-US" altLang="ja-JP"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p>
            <a:endParaRPr kumimoji="1" lang="en-US" altLang="ja-JP" sz="10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p:txBody>
      </p:sp>
      <p:cxnSp>
        <p:nvCxnSpPr>
          <p:cNvPr id="9" name="直線コネクタ 8"/>
          <p:cNvCxnSpPr/>
          <p:nvPr/>
        </p:nvCxnSpPr>
        <p:spPr>
          <a:xfrm>
            <a:off x="-684584" y="548680"/>
            <a:ext cx="1058517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8820472" y="6572969"/>
            <a:ext cx="504056" cy="369332"/>
          </a:xfrm>
          <a:prstGeom prst="rect">
            <a:avLst/>
          </a:prstGeom>
          <a:noFill/>
        </p:spPr>
        <p:txBody>
          <a:bodyPr wrap="square" rtlCol="0">
            <a:spAutoFit/>
          </a:bodyPr>
          <a:lstStyle/>
          <a:p>
            <a:pPr algn="ctr"/>
            <a:r>
              <a:rPr lang="ja-JP" altLang="en-US" dirty="0" smtClean="0"/>
              <a:t>３</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4138501914"/>
              </p:ext>
            </p:extLst>
          </p:nvPr>
        </p:nvGraphicFramePr>
        <p:xfrm>
          <a:off x="179512" y="692696"/>
          <a:ext cx="8856984" cy="4752528"/>
        </p:xfrm>
        <a:graphic>
          <a:graphicData uri="http://schemas.openxmlformats.org/drawingml/2006/table">
            <a:tbl>
              <a:tblPr firstRow="1" bandRow="1">
                <a:tableStyleId>{93296810-A885-4BE3-A3E7-6D5BEEA58F35}</a:tableStyleId>
              </a:tblPr>
              <a:tblGrid>
                <a:gridCol w="2446144"/>
                <a:gridCol w="1219200"/>
                <a:gridCol w="1159192"/>
                <a:gridCol w="2016224"/>
                <a:gridCol w="2016224"/>
              </a:tblGrid>
              <a:tr h="370840">
                <a:tc>
                  <a:txBody>
                    <a:bodyPr/>
                    <a:lstStyle/>
                    <a:p>
                      <a:pPr algn="ctr"/>
                      <a:r>
                        <a:rPr kumimoji="1" lang="ja-JP" altLang="en-US" sz="1400" dirty="0" smtClean="0"/>
                        <a:t>目標値項目</a:t>
                      </a:r>
                      <a:endParaRPr kumimoji="1" lang="ja-JP" altLang="en-US" sz="1400" dirty="0"/>
                    </a:p>
                  </a:txBody>
                  <a:tcPr/>
                </a:tc>
                <a:tc>
                  <a:txBody>
                    <a:bodyPr/>
                    <a:lstStyle/>
                    <a:p>
                      <a:pPr algn="ctr"/>
                      <a:r>
                        <a:rPr kumimoji="1" lang="ja-JP" altLang="en-US" sz="1400" dirty="0" smtClean="0"/>
                        <a:t>現状値</a:t>
                      </a:r>
                      <a:endParaRPr kumimoji="1" lang="ja-JP" altLang="en-US" sz="1400" dirty="0"/>
                    </a:p>
                  </a:txBody>
                  <a:tcPr/>
                </a:tc>
                <a:tc>
                  <a:txBody>
                    <a:bodyPr/>
                    <a:lstStyle/>
                    <a:p>
                      <a:pPr algn="ctr"/>
                      <a:r>
                        <a:rPr kumimoji="1" lang="ja-JP" altLang="en-US" sz="1400" dirty="0" smtClean="0"/>
                        <a:t>目標値</a:t>
                      </a:r>
                      <a:endParaRPr kumimoji="1" lang="ja-JP" altLang="en-US" sz="1400" dirty="0"/>
                    </a:p>
                  </a:txBody>
                  <a:tcPr/>
                </a:tc>
                <a:tc>
                  <a:txBody>
                    <a:bodyPr/>
                    <a:lstStyle/>
                    <a:p>
                      <a:pPr algn="ctr"/>
                      <a:r>
                        <a:rPr kumimoji="1" lang="ja-JP" altLang="en-US" sz="1400" dirty="0" smtClean="0"/>
                        <a:t>目標値設定の考え方</a:t>
                      </a:r>
                      <a:endParaRPr kumimoji="1" lang="ja-JP" altLang="en-US" sz="1400" dirty="0"/>
                    </a:p>
                  </a:txBody>
                  <a:tcPr/>
                </a:tc>
                <a:tc>
                  <a:txBody>
                    <a:bodyPr/>
                    <a:lstStyle/>
                    <a:p>
                      <a:pPr algn="ctr"/>
                      <a:r>
                        <a:rPr kumimoji="1" lang="ja-JP" altLang="en-US" sz="1400" dirty="0" smtClean="0"/>
                        <a:t>備考</a:t>
                      </a:r>
                      <a:endParaRPr kumimoji="1" lang="ja-JP" altLang="en-US" sz="1400" dirty="0"/>
                    </a:p>
                  </a:txBody>
                  <a:tcPr/>
                </a:tc>
              </a:tr>
              <a:tr h="277938">
                <a:tc>
                  <a:txBody>
                    <a:bodyPr/>
                    <a:lstStyle/>
                    <a:p>
                      <a:r>
                        <a:rPr kumimoji="1" lang="en-US" altLang="ja-JP" sz="1400" b="1" dirty="0" smtClean="0"/>
                        <a:t>【</a:t>
                      </a:r>
                      <a:r>
                        <a:rPr kumimoji="1" lang="ja-JP" altLang="en-US" sz="1400" b="1" dirty="0" smtClean="0"/>
                        <a:t>医科分野</a:t>
                      </a:r>
                      <a:r>
                        <a:rPr kumimoji="1" lang="en-US" altLang="ja-JP" sz="1400" b="1" dirty="0" smtClean="0"/>
                        <a:t>】</a:t>
                      </a:r>
                      <a:endParaRPr kumimoji="1" lang="ja-JP" altLang="en-US" sz="1400" b="1" dirty="0"/>
                    </a:p>
                  </a:txBody>
                  <a:tcPr/>
                </a:tc>
                <a:tc>
                  <a:txBody>
                    <a:bodyPr/>
                    <a:lstStyle/>
                    <a:p>
                      <a:endParaRPr kumimoji="1" lang="ja-JP" altLang="en-US" sz="1400"/>
                    </a:p>
                  </a:txBody>
                  <a:tcPr/>
                </a:tc>
                <a:tc>
                  <a:txBody>
                    <a:bodyPr/>
                    <a:lstStyle/>
                    <a:p>
                      <a:endParaRPr kumimoji="1" lang="ja-JP" altLang="en-US" sz="1400"/>
                    </a:p>
                  </a:txBody>
                  <a:tcPr/>
                </a:tc>
                <a:tc>
                  <a:txBody>
                    <a:bodyPr/>
                    <a:lstStyle/>
                    <a:p>
                      <a:endParaRPr kumimoji="1" lang="ja-JP" altLang="en-US" sz="1400" dirty="0"/>
                    </a:p>
                  </a:txBody>
                  <a:tcPr/>
                </a:tc>
                <a:tc>
                  <a:txBody>
                    <a:bodyPr/>
                    <a:lstStyle/>
                    <a:p>
                      <a:endParaRPr kumimoji="1" lang="ja-JP" altLang="en-U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在宅患者訪問診療を実施した実施件数（件）</a:t>
                      </a:r>
                      <a:endParaRPr kumimoji="1" lang="ja-JP" altLang="en-US" sz="1400" dirty="0"/>
                    </a:p>
                  </a:txBody>
                  <a:tcPr anchor="ctr"/>
                </a:tc>
                <a:tc>
                  <a:txBody>
                    <a:bodyPr/>
                    <a:lstStyle/>
                    <a:p>
                      <a:pPr algn="ctr"/>
                      <a:r>
                        <a:rPr kumimoji="1" lang="ja-JP" altLang="en-US" sz="1400" dirty="0" smtClean="0"/>
                        <a:t>１０７，７１４</a:t>
                      </a:r>
                      <a:endParaRPr kumimoji="1" lang="en-US" altLang="ja-JP" sz="1400" dirty="0" smtClean="0"/>
                    </a:p>
                    <a:p>
                      <a:r>
                        <a:rPr kumimoji="1" lang="ja-JP" altLang="en-US" sz="1200" dirty="0" smtClean="0"/>
                        <a:t>（平成２６年度）</a:t>
                      </a:r>
                    </a:p>
                  </a:txBody>
                  <a:tcPr anchor="ctr"/>
                </a:tc>
                <a:tc>
                  <a:txBody>
                    <a:bodyPr/>
                    <a:lstStyle/>
                    <a:p>
                      <a:pPr algn="ctr"/>
                      <a:r>
                        <a:rPr kumimoji="1" lang="ja-JP" altLang="en-US" sz="1400" dirty="0" smtClean="0"/>
                        <a:t>１２６，１９５</a:t>
                      </a:r>
                      <a:endParaRPr kumimoji="1" lang="en-US" altLang="ja-JP"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（平成２９年度）</a:t>
                      </a:r>
                      <a:endParaRPr kumimoji="1" lang="en-US" altLang="ja-JP" sz="12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t>平成３７年（２０２５年）に必要な訪問診療の実施件数（試算）に向けて計画的に増加させる</a:t>
                      </a:r>
                      <a:endParaRPr kumimoji="1" lang="en-US" altLang="ja-JP" sz="14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j-ea"/>
                          <a:ea typeface="+mj-ea"/>
                        </a:rPr>
                        <a:t>外来機能強化等による在宅患者の外来診療増にも留意</a:t>
                      </a:r>
                      <a:endParaRPr kumimoji="1" lang="en-US" altLang="ja-JP" sz="1000" dirty="0" smtClean="0">
                        <a:latin typeface="+mj-ea"/>
                        <a:ea typeface="+mj-ea"/>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居宅等</a:t>
                      </a:r>
                      <a:r>
                        <a:rPr kumimoji="1" lang="ja-JP" altLang="en-US" sz="1400" dirty="0" smtClean="0"/>
                        <a:t>死亡率（％）</a:t>
                      </a:r>
                      <a:endParaRPr kumimoji="1" lang="en-US" altLang="ja-JP" sz="1400" dirty="0" smtClean="0"/>
                    </a:p>
                    <a:p>
                      <a:r>
                        <a:rPr lang="ja-JP" altLang="en-US" sz="1100" b="0" dirty="0" smtClean="0"/>
                        <a:t>（＝全体の死亡者に占める居宅等　　</a:t>
                      </a:r>
                      <a:endParaRPr lang="en-US" altLang="ja-JP" sz="1100" b="0" dirty="0" smtClean="0"/>
                    </a:p>
                    <a:p>
                      <a:r>
                        <a:rPr lang="ja-JP" altLang="en-US" sz="1100" b="0" dirty="0" smtClean="0"/>
                        <a:t>　（</a:t>
                      </a:r>
                      <a:r>
                        <a:rPr lang="en-US" altLang="ja-JP" sz="1100" b="0" dirty="0" smtClean="0"/>
                        <a:t>※</a:t>
                      </a:r>
                      <a:r>
                        <a:rPr lang="ja-JP" altLang="en-US" sz="1100" b="0" dirty="0" smtClean="0"/>
                        <a:t>）で死亡する方の割合）</a:t>
                      </a:r>
                      <a:endParaRPr kumimoji="1" lang="ja-JP" altLang="en-US" sz="1100" dirty="0"/>
                    </a:p>
                  </a:txBody>
                  <a:tcPr anchor="ctr"/>
                </a:tc>
                <a:tc>
                  <a:txBody>
                    <a:bodyPr/>
                    <a:lstStyle/>
                    <a:p>
                      <a:pPr algn="ctr"/>
                      <a:r>
                        <a:rPr kumimoji="1" lang="ja-JP" altLang="en-US" sz="1400" dirty="0" smtClean="0"/>
                        <a:t>２０．８</a:t>
                      </a:r>
                      <a:endParaRPr kumimoji="1" lang="en-US" altLang="ja-JP"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（平成２６年度）</a:t>
                      </a:r>
                      <a:endParaRPr kumimoji="1" lang="ja-JP" altLang="en-US" sz="1400" dirty="0"/>
                    </a:p>
                  </a:txBody>
                  <a:tcPr anchor="ctr"/>
                </a:tc>
                <a:tc>
                  <a:txBody>
                    <a:bodyPr/>
                    <a:lstStyle/>
                    <a:p>
                      <a:pPr algn="ctr"/>
                      <a:r>
                        <a:rPr kumimoji="1" lang="ja-JP" altLang="en-US" sz="1400" dirty="0" smtClean="0"/>
                        <a:t>２２．８</a:t>
                      </a:r>
                      <a:endParaRPr kumimoji="1" lang="en-US" altLang="ja-JP"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（平成２９年度）</a:t>
                      </a:r>
                      <a:endParaRPr kumimoji="1" lang="ja-JP" altLang="en-US" sz="1400" dirty="0" smtClean="0"/>
                    </a:p>
                  </a:txBody>
                  <a:tcPr anchor="ctr"/>
                </a:tc>
                <a:tc>
                  <a:txBody>
                    <a:bodyPr/>
                    <a:lstStyle/>
                    <a:p>
                      <a:r>
                        <a:rPr lang="ja-JP" altLang="en-US" sz="1200" b="0" dirty="0" smtClean="0"/>
                        <a:t>平成２３年（２０１１年）から</a:t>
                      </a:r>
                      <a:endParaRPr lang="en-US" altLang="ja-JP" sz="1200" b="0" dirty="0" smtClean="0"/>
                    </a:p>
                    <a:p>
                      <a:r>
                        <a:rPr lang="ja-JP" altLang="en-US" sz="1200" b="0" dirty="0" smtClean="0"/>
                        <a:t>平成２６年（２０１４年）までの</a:t>
                      </a:r>
                      <a:endParaRPr lang="en-US" altLang="ja-JP" sz="1200" b="0" dirty="0" smtClean="0"/>
                    </a:p>
                    <a:p>
                      <a:r>
                        <a:rPr lang="ja-JP" altLang="en-US" sz="1200" b="0" dirty="0" smtClean="0"/>
                        <a:t>割合の増加</a:t>
                      </a:r>
                      <a:r>
                        <a:rPr lang="ja-JP" altLang="en-US" sz="900" b="0" dirty="0" smtClean="0"/>
                        <a:t>（約１．９４ポイント）</a:t>
                      </a:r>
                      <a:r>
                        <a:rPr lang="ja-JP" altLang="en-US" sz="1200" b="0" dirty="0" smtClean="0"/>
                        <a:t>を上回る</a:t>
                      </a:r>
                      <a:endParaRPr kumimoji="1" lang="ja-JP" altLang="en-US" sz="1200" dirty="0" smtClean="0"/>
                    </a:p>
                  </a:txBody>
                  <a:tcPr anchor="ctr"/>
                </a:tc>
                <a:tc>
                  <a:txBody>
                    <a:bodyPr/>
                    <a:lstStyle/>
                    <a:p>
                      <a:r>
                        <a:rPr kumimoji="1" lang="ja-JP" altLang="en-US" sz="1000" dirty="0" smtClean="0">
                          <a:latin typeface="+mj-ea"/>
                          <a:ea typeface="+mj-ea"/>
                        </a:rPr>
                        <a:t>（</a:t>
                      </a:r>
                      <a:r>
                        <a:rPr kumimoji="1" lang="en-US" altLang="ja-JP" sz="1000" dirty="0" smtClean="0">
                          <a:latin typeface="+mj-ea"/>
                          <a:ea typeface="+mj-ea"/>
                        </a:rPr>
                        <a:t>※</a:t>
                      </a:r>
                      <a:r>
                        <a:rPr kumimoji="1" lang="ja-JP" altLang="en-US" sz="1000" dirty="0" smtClean="0">
                          <a:latin typeface="+mj-ea"/>
                          <a:ea typeface="+mj-ea"/>
                        </a:rPr>
                        <a:t>）居宅等とは、人口動態統計上の区分である「老健」「老人ホーム」「自宅」を合計したもの</a:t>
                      </a:r>
                      <a:endParaRPr kumimoji="1" lang="ja-JP" altLang="en-US" sz="1000" dirty="0">
                        <a:latin typeface="+mj-ea"/>
                        <a:ea typeface="+mj-ea"/>
                      </a:endParaRPr>
                    </a:p>
                  </a:txBody>
                  <a:tcPr anchor="ctr"/>
                </a:tc>
              </a:tr>
              <a:tr h="370840">
                <a:tc>
                  <a:txBody>
                    <a:bodyPr/>
                    <a:lstStyle/>
                    <a:p>
                      <a:r>
                        <a:rPr kumimoji="1" lang="en-US" altLang="ja-JP" sz="1400" b="1" dirty="0" smtClean="0"/>
                        <a:t>【</a:t>
                      </a:r>
                      <a:r>
                        <a:rPr kumimoji="1" lang="ja-JP" altLang="en-US" sz="1400" b="1" dirty="0" smtClean="0"/>
                        <a:t>歯科分野</a:t>
                      </a:r>
                      <a:r>
                        <a:rPr kumimoji="1" lang="en-US" altLang="ja-JP" sz="1400" b="1" dirty="0" smtClean="0"/>
                        <a:t>】</a:t>
                      </a:r>
                      <a:endParaRPr kumimoji="1" lang="ja-JP" altLang="en-US" sz="1400" b="1" dirty="0"/>
                    </a:p>
                  </a:txBody>
                  <a:tcPr/>
                </a:tc>
                <a:tc>
                  <a:txBody>
                    <a:bodyPr/>
                    <a:lstStyle/>
                    <a:p>
                      <a:endParaRPr kumimoji="1" lang="ja-JP" altLang="en-US" sz="1400"/>
                    </a:p>
                  </a:txBody>
                  <a:tcPr/>
                </a:tc>
                <a:tc>
                  <a:txBody>
                    <a:bodyPr/>
                    <a:lstStyle/>
                    <a:p>
                      <a:endParaRPr kumimoji="1" lang="ja-JP" altLang="en-US" sz="1400"/>
                    </a:p>
                  </a:txBody>
                  <a:tcPr/>
                </a:tc>
                <a:tc>
                  <a:txBody>
                    <a:bodyPr/>
                    <a:lstStyle/>
                    <a:p>
                      <a:endParaRPr kumimoji="1" lang="ja-JP" altLang="en-US" sz="1400" dirty="0"/>
                    </a:p>
                  </a:txBody>
                  <a:tcPr/>
                </a:tc>
                <a:tc>
                  <a:txBody>
                    <a:bodyPr/>
                    <a:lstStyle/>
                    <a:p>
                      <a:endParaRPr kumimoji="1" lang="ja-JP" altLang="en-US" sz="1400" dirty="0"/>
                    </a:p>
                  </a:txBody>
                  <a:tcPr/>
                </a:tc>
              </a:tr>
              <a:tr h="908000">
                <a:tc>
                  <a:txBody>
                    <a:bodyPr/>
                    <a:lstStyle/>
                    <a:p>
                      <a:r>
                        <a:rPr kumimoji="1" lang="ja-JP" altLang="en-US" sz="1400" dirty="0" smtClean="0">
                          <a:solidFill>
                            <a:schemeClr val="tx1"/>
                          </a:solidFill>
                        </a:rPr>
                        <a:t>在宅療養支援歯科診療所を届出した歯科診療所数（か所）</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６４７</a:t>
                      </a:r>
                      <a:endParaRPr kumimoji="1" lang="en-US" altLang="ja-JP"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（平成２７年度）</a:t>
                      </a:r>
                      <a:endParaRPr kumimoji="1" lang="en-US" altLang="ja-JP" sz="1200"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７５９</a:t>
                      </a:r>
                      <a:endParaRPr kumimoji="1" lang="en-US" altLang="ja-JP"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（平成２９年度）</a:t>
                      </a:r>
                      <a:endParaRPr kumimoji="1" lang="ja-JP" altLang="en-US" sz="1200" dirty="0">
                        <a:solidFill>
                          <a:schemeClr val="tx1"/>
                        </a:solidFill>
                      </a:endParaRPr>
                    </a:p>
                  </a:txBody>
                  <a:tcPr anchor="ctr"/>
                </a:tc>
                <a:tc>
                  <a:txBody>
                    <a:bodyPr/>
                    <a:lstStyle/>
                    <a:p>
                      <a:r>
                        <a:rPr kumimoji="1" lang="ja-JP" altLang="en-US" sz="1200" u="none" dirty="0" smtClean="0">
                          <a:solidFill>
                            <a:schemeClr val="tx1"/>
                          </a:solidFill>
                        </a:rPr>
                        <a:t>これまでの当該施設数の増加状況などを勘案して、増加数を設定</a:t>
                      </a:r>
                      <a:endParaRPr kumimoji="1" lang="ja-JP" altLang="en-US" sz="1200" u="none" dirty="0">
                        <a:solidFill>
                          <a:schemeClr val="tx1"/>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t>【</a:t>
                      </a:r>
                      <a:r>
                        <a:rPr kumimoji="1" lang="ja-JP" altLang="en-US" sz="1400" b="1" dirty="0" smtClean="0"/>
                        <a:t>薬務分野</a:t>
                      </a:r>
                      <a:r>
                        <a:rPr kumimoji="1" lang="en-US" altLang="ja-JP" sz="1400" b="1"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tc>
                <a:tc>
                  <a:txBody>
                    <a:bodyPr/>
                    <a:lstStyle/>
                    <a:p>
                      <a:endParaRPr kumimoji="1" lang="ja-JP" altLang="en-US" sz="1400" dirty="0"/>
                    </a:p>
                  </a:txBody>
                  <a:tcPr/>
                </a:tc>
                <a:tc>
                  <a:txBody>
                    <a:bodyPr/>
                    <a:lstStyle/>
                    <a:p>
                      <a:endParaRPr kumimoji="1" lang="ja-JP" altLang="en-US" sz="1400" dirty="0"/>
                    </a:p>
                  </a:txBody>
                  <a:tcPr/>
                </a:tc>
              </a:tr>
              <a:tr h="7812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400" kern="1200" dirty="0" smtClean="0">
                          <a:solidFill>
                            <a:schemeClr val="dk1"/>
                          </a:solidFill>
                          <a:effectLst/>
                          <a:latin typeface="+mn-ea"/>
                          <a:ea typeface="+mn-ea"/>
                          <a:cs typeface="+mn-cs"/>
                        </a:rPr>
                        <a:t>在宅患者調剤加算</a:t>
                      </a:r>
                      <a:r>
                        <a:rPr kumimoji="1" lang="ja-JP" altLang="en-US" sz="1400" kern="1200" dirty="0" smtClean="0">
                          <a:solidFill>
                            <a:schemeClr val="dk1"/>
                          </a:solidFill>
                          <a:effectLst/>
                          <a:latin typeface="+mn-ea"/>
                          <a:ea typeface="+mn-ea"/>
                          <a:cs typeface="+mn-cs"/>
                        </a:rPr>
                        <a:t>を届出した</a:t>
                      </a:r>
                      <a:r>
                        <a:rPr kumimoji="1" lang="ja-JP" altLang="ja-JP" sz="1400" kern="1200" dirty="0" smtClean="0">
                          <a:solidFill>
                            <a:schemeClr val="dk1"/>
                          </a:solidFill>
                          <a:effectLst/>
                          <a:latin typeface="+mn-ea"/>
                          <a:ea typeface="+mn-ea"/>
                          <a:cs typeface="+mn-cs"/>
                        </a:rPr>
                        <a:t>　薬局数</a:t>
                      </a:r>
                      <a:r>
                        <a:rPr kumimoji="1" lang="ja-JP" altLang="en-US" sz="1400" kern="1200" dirty="0" smtClean="0">
                          <a:solidFill>
                            <a:schemeClr val="dk1"/>
                          </a:solidFill>
                          <a:effectLst/>
                          <a:latin typeface="+mn-ea"/>
                          <a:ea typeface="+mn-ea"/>
                          <a:cs typeface="+mn-cs"/>
                        </a:rPr>
                        <a:t>（か所）</a:t>
                      </a:r>
                      <a:endParaRPr kumimoji="1" lang="en-US" altLang="ja-JP" sz="1400" b="1" dirty="0" smtClean="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n-ea"/>
                          <a:ea typeface="+mn-ea"/>
                          <a:cs typeface="+mn-cs"/>
                        </a:rPr>
                        <a:t>１，０２０</a:t>
                      </a:r>
                      <a:endParaRPr kumimoji="1" lang="en-US" altLang="ja-JP" sz="1400" kern="1200" dirty="0" smtClean="0">
                        <a:solidFill>
                          <a:schemeClr val="dk1"/>
                        </a:solidFill>
                        <a:effectLst/>
                        <a:latin typeface="+mn-ea"/>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（平成２７年度）</a:t>
                      </a:r>
                      <a:endParaRPr kumimoji="1" lang="en-US" altLang="ja-JP"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effectLst/>
                          <a:latin typeface="+mn-ea"/>
                          <a:ea typeface="+mn-ea"/>
                          <a:cs typeface="+mn-cs"/>
                        </a:rPr>
                        <a:t>１，１４９</a:t>
                      </a:r>
                      <a:endParaRPr kumimoji="1" lang="en-US" altLang="ja-JP" sz="1400" u="none" kern="1200" dirty="0" smtClean="0">
                        <a:solidFill>
                          <a:schemeClr val="dk1"/>
                        </a:solidFill>
                        <a:effectLst/>
                        <a:latin typeface="+mn-ea"/>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（平成２９年度）</a:t>
                      </a:r>
                      <a:endParaRPr kumimoji="1" lang="en-US" altLang="ja-JP" sz="1200" kern="1200" dirty="0" smtClean="0">
                        <a:solidFill>
                          <a:schemeClr val="dk1"/>
                        </a:solidFill>
                        <a:effectLst/>
                        <a:latin typeface="+mn-ea"/>
                        <a:ea typeface="+mn-ea"/>
                        <a:cs typeface="+mn-cs"/>
                      </a:endParaRPr>
                    </a:p>
                  </a:txBody>
                  <a:tcPr anchor="ctr"/>
                </a:tc>
                <a:tc>
                  <a:txBody>
                    <a:bodyPr/>
                    <a:lstStyle/>
                    <a:p>
                      <a:r>
                        <a:rPr kumimoji="1" lang="ja-JP" altLang="en-US" sz="1200" u="none" dirty="0" smtClean="0">
                          <a:solidFill>
                            <a:schemeClr val="tx1"/>
                          </a:solidFill>
                        </a:rPr>
                        <a:t>これまでの当該施設数の増加状況などを勘案して、増加数を設定</a:t>
                      </a:r>
                      <a:endParaRPr kumimoji="1" lang="ja-JP" altLang="en-US" sz="1200" u="none" dirty="0">
                        <a:solidFill>
                          <a:schemeClr val="tx1"/>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tc>
              </a:tr>
            </a:tbl>
          </a:graphicData>
        </a:graphic>
      </p:graphicFrame>
    </p:spTree>
    <p:extLst>
      <p:ext uri="{BB962C8B-B14F-4D97-AF65-F5344CB8AC3E}">
        <p14:creationId xmlns:p14="http://schemas.microsoft.com/office/powerpoint/2010/main" val="1056349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6512" y="44624"/>
            <a:ext cx="9180512" cy="3816424"/>
          </a:xfrm>
          <a:prstGeom prst="rect">
            <a:avLst/>
          </a:prstGeom>
          <a:noFill/>
        </p:spPr>
        <p:txBody>
          <a:bodyPr wrap="square" rtlCol="0">
            <a:noAutofit/>
          </a:bodyPr>
          <a:lstStyle/>
          <a:p>
            <a:r>
              <a:rPr kumimoji="1" lang="ja-JP" altLang="en-US"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 在宅医療に関する</a:t>
            </a:r>
            <a:r>
              <a:rPr lang="ja-JP" altLang="en-US"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目標</a:t>
            </a:r>
            <a:r>
              <a:rPr lang="ja-JP" altLang="en-US"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指標</a:t>
            </a:r>
            <a:endParaRPr lang="en-US" altLang="ja-JP" sz="24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p>
            <a:endParaRPr kumimoji="1" lang="en-US" altLang="ja-JP" sz="10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p:txBody>
      </p:sp>
      <p:cxnSp>
        <p:nvCxnSpPr>
          <p:cNvPr id="9" name="直線コネクタ 8"/>
          <p:cNvCxnSpPr/>
          <p:nvPr/>
        </p:nvCxnSpPr>
        <p:spPr>
          <a:xfrm>
            <a:off x="-684584" y="548680"/>
            <a:ext cx="10585176" cy="0"/>
          </a:xfrm>
          <a:prstGeom prst="line">
            <a:avLst/>
          </a:prstGeom>
          <a:ln w="76200"/>
        </p:spPr>
        <p:style>
          <a:lnRef idx="1">
            <a:schemeClr val="accent1"/>
          </a:lnRef>
          <a:fillRef idx="0">
            <a:schemeClr val="accent1"/>
          </a:fillRef>
          <a:effectRef idx="0">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2029051017"/>
              </p:ext>
            </p:extLst>
          </p:nvPr>
        </p:nvGraphicFramePr>
        <p:xfrm>
          <a:off x="179512" y="692696"/>
          <a:ext cx="8856984" cy="3816424"/>
        </p:xfrm>
        <a:graphic>
          <a:graphicData uri="http://schemas.openxmlformats.org/drawingml/2006/table">
            <a:tbl>
              <a:tblPr firstRow="1" bandRow="1">
                <a:tableStyleId>{93296810-A885-4BE3-A3E7-6D5BEEA58F35}</a:tableStyleId>
              </a:tblPr>
              <a:tblGrid>
                <a:gridCol w="2446144"/>
                <a:gridCol w="1219200"/>
                <a:gridCol w="1159192"/>
                <a:gridCol w="2016224"/>
                <a:gridCol w="2016224"/>
              </a:tblGrid>
              <a:tr h="370840">
                <a:tc>
                  <a:txBody>
                    <a:bodyPr/>
                    <a:lstStyle/>
                    <a:p>
                      <a:pPr algn="ctr"/>
                      <a:r>
                        <a:rPr kumimoji="1" lang="ja-JP" altLang="en-US" sz="1400" dirty="0" smtClean="0"/>
                        <a:t>目標値項目</a:t>
                      </a:r>
                      <a:endParaRPr kumimoji="1" lang="ja-JP" altLang="en-US" sz="1400" dirty="0"/>
                    </a:p>
                  </a:txBody>
                  <a:tcPr/>
                </a:tc>
                <a:tc>
                  <a:txBody>
                    <a:bodyPr/>
                    <a:lstStyle/>
                    <a:p>
                      <a:pPr algn="ctr"/>
                      <a:r>
                        <a:rPr kumimoji="1" lang="ja-JP" altLang="en-US" sz="1400" dirty="0" smtClean="0"/>
                        <a:t>現状値</a:t>
                      </a:r>
                      <a:endParaRPr kumimoji="1" lang="ja-JP" altLang="en-US" sz="1400" dirty="0"/>
                    </a:p>
                  </a:txBody>
                  <a:tcPr/>
                </a:tc>
                <a:tc>
                  <a:txBody>
                    <a:bodyPr/>
                    <a:lstStyle/>
                    <a:p>
                      <a:pPr algn="ctr"/>
                      <a:r>
                        <a:rPr kumimoji="1" lang="ja-JP" altLang="en-US" sz="1400" dirty="0" smtClean="0"/>
                        <a:t>目標値</a:t>
                      </a:r>
                      <a:endParaRPr kumimoji="1" lang="ja-JP" altLang="en-US" sz="1400" dirty="0"/>
                    </a:p>
                  </a:txBody>
                  <a:tcPr/>
                </a:tc>
                <a:tc>
                  <a:txBody>
                    <a:bodyPr/>
                    <a:lstStyle/>
                    <a:p>
                      <a:pPr algn="ctr"/>
                      <a:r>
                        <a:rPr kumimoji="1" lang="ja-JP" altLang="en-US" sz="1400" dirty="0" smtClean="0"/>
                        <a:t>目標値設定の考え方</a:t>
                      </a:r>
                      <a:endParaRPr kumimoji="1" lang="ja-JP" altLang="en-US" sz="1400" dirty="0"/>
                    </a:p>
                  </a:txBody>
                  <a:tcPr/>
                </a:tc>
                <a:tc>
                  <a:txBody>
                    <a:bodyPr/>
                    <a:lstStyle/>
                    <a:p>
                      <a:pPr algn="ctr"/>
                      <a:r>
                        <a:rPr kumimoji="1" lang="ja-JP" altLang="en-US" sz="1400" dirty="0" smtClean="0"/>
                        <a:t>備考</a:t>
                      </a:r>
                      <a:endParaRPr kumimoji="1" lang="ja-JP" altLang="en-US" sz="1400" dirty="0"/>
                    </a:p>
                  </a:txBody>
                  <a:tcPr/>
                </a:tc>
              </a:tr>
              <a:tr h="1973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t>【</a:t>
                      </a:r>
                      <a:r>
                        <a:rPr kumimoji="1" lang="ja-JP" altLang="en-US" sz="1400" b="1" dirty="0" smtClean="0"/>
                        <a:t>看護分野</a:t>
                      </a:r>
                      <a:r>
                        <a:rPr kumimoji="1" lang="en-US" altLang="ja-JP" sz="1400" b="1"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n-ea"/>
                        <a:ea typeface="+mn-ea"/>
                      </a:endParaRPr>
                    </a:p>
                  </a:txBody>
                  <a:tcPr anchor="ctr"/>
                </a:tc>
                <a:tc>
                  <a:txBody>
                    <a:bodyPr/>
                    <a:lstStyle/>
                    <a:p>
                      <a:endParaRPr kumimoji="1" lang="ja-JP" altLang="en-US" sz="1400" dirty="0">
                        <a:latin typeface="+mn-ea"/>
                        <a:ea typeface="+mn-ea"/>
                      </a:endParaRPr>
                    </a:p>
                  </a:txBody>
                  <a:tcPr/>
                </a:tc>
                <a:tc>
                  <a:txBody>
                    <a:bodyPr/>
                    <a:lstStyle/>
                    <a:p>
                      <a:endParaRPr kumimoji="1" lang="ja-JP" altLang="en-US" sz="1400" dirty="0">
                        <a:latin typeface="+mn-ea"/>
                        <a:ea typeface="+mn-ea"/>
                      </a:endParaRPr>
                    </a:p>
                  </a:txBody>
                  <a:tcPr/>
                </a:tc>
              </a:tr>
              <a:tr h="1124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n-ea"/>
                          <a:ea typeface="+mn-ea"/>
                        </a:rPr>
                        <a:t>訪問看護師数（人）</a:t>
                      </a:r>
                      <a:endParaRPr kumimoji="1" lang="ja-JP" altLang="en-US" sz="1400" dirty="0">
                        <a:latin typeface="+mn-ea"/>
                        <a:ea typeface="+mn-ea"/>
                      </a:endParaRPr>
                    </a:p>
                  </a:txBody>
                  <a:tcPr anchor="ctr"/>
                </a:tc>
                <a:tc>
                  <a:txBody>
                    <a:bodyPr/>
                    <a:lstStyle/>
                    <a:p>
                      <a:pPr algn="ctr"/>
                      <a:r>
                        <a:rPr kumimoji="1" lang="ja-JP" altLang="en-US" sz="1400" dirty="0" smtClean="0">
                          <a:latin typeface="+mn-ea"/>
                          <a:ea typeface="+mn-ea"/>
                        </a:rPr>
                        <a:t>３，１０８</a:t>
                      </a:r>
                      <a:endParaRPr kumimoji="1" lang="en-US" altLang="ja-JP" sz="14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（平成２６年度）</a:t>
                      </a:r>
                    </a:p>
                  </a:txBody>
                  <a:tcPr anchor="ctr"/>
                </a:tc>
                <a:tc>
                  <a:txBody>
                    <a:bodyPr/>
                    <a:lstStyle/>
                    <a:p>
                      <a:pPr algn="ctr"/>
                      <a:r>
                        <a:rPr kumimoji="1" lang="ja-JP" altLang="en-US" sz="1400" dirty="0" smtClean="0">
                          <a:latin typeface="+mn-ea"/>
                          <a:ea typeface="+mn-ea"/>
                        </a:rPr>
                        <a:t>４，３００</a:t>
                      </a:r>
                      <a:endParaRPr kumimoji="1" lang="en-US" altLang="ja-JP" sz="1400" dirty="0" smtClean="0">
                        <a:latin typeface="+mn-ea"/>
                        <a:ea typeface="+mn-ea"/>
                      </a:endParaRPr>
                    </a:p>
                    <a:p>
                      <a:pPr algn="ctr"/>
                      <a:r>
                        <a:rPr kumimoji="1" lang="ja-JP" altLang="en-US" sz="1200" dirty="0" smtClean="0">
                          <a:latin typeface="+mn-ea"/>
                          <a:ea typeface="+mn-ea"/>
                        </a:rPr>
                        <a:t>（平成２９年度）</a:t>
                      </a:r>
                      <a:endParaRPr kumimoji="1" lang="ja-JP" altLang="en-US" sz="14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t>平成３７年（２０２５年）に必要な訪問看護師の数（試算）に向けて計画的に増加させる</a:t>
                      </a:r>
                      <a:endParaRPr lang="en-US" altLang="ja-JP" sz="1200" b="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n-ea"/>
                        <a:ea typeface="+mn-ea"/>
                      </a:endParaRPr>
                    </a:p>
                  </a:txBody>
                  <a:tcPr anchor="ctr"/>
                </a:tc>
              </a:tr>
              <a:tr h="1973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n-ea"/>
                          <a:ea typeface="+mn-ea"/>
                        </a:rPr>
                        <a:t>中規模（常勤換算５人）以上の訪問看護ステーション数</a:t>
                      </a:r>
                      <a:endParaRPr kumimoji="1" lang="en-US" altLang="ja-JP" sz="14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n-ea"/>
                          <a:ea typeface="+mn-ea"/>
                        </a:rPr>
                        <a:t>（か所）</a:t>
                      </a:r>
                    </a:p>
                  </a:txBody>
                  <a:tcPr anchor="ctr"/>
                </a:tc>
                <a:tc>
                  <a:txBody>
                    <a:bodyPr/>
                    <a:lstStyle/>
                    <a:p>
                      <a:pPr algn="ctr"/>
                      <a:r>
                        <a:rPr kumimoji="1" lang="ja-JP" altLang="en-US" sz="1400" dirty="0" smtClean="0">
                          <a:latin typeface="+mn-ea"/>
                          <a:ea typeface="+mn-ea"/>
                        </a:rPr>
                        <a:t>３０８</a:t>
                      </a:r>
                      <a:endParaRPr kumimoji="1" lang="en-US" altLang="ja-JP" sz="14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（平成２６年度）</a:t>
                      </a:r>
                    </a:p>
                  </a:txBody>
                  <a:tcPr anchor="ctr"/>
                </a:tc>
                <a:tc>
                  <a:txBody>
                    <a:bodyPr/>
                    <a:lstStyle/>
                    <a:p>
                      <a:pPr algn="ctr"/>
                      <a:r>
                        <a:rPr kumimoji="1" lang="ja-JP" altLang="en-US" sz="1400" dirty="0" smtClean="0">
                          <a:latin typeface="+mn-ea"/>
                          <a:ea typeface="+mn-ea"/>
                        </a:rPr>
                        <a:t>４００</a:t>
                      </a:r>
                      <a:endParaRPr kumimoji="1" lang="en-US" altLang="ja-JP" sz="1400" dirty="0" smtClean="0">
                        <a:latin typeface="+mn-ea"/>
                        <a:ea typeface="+mn-ea"/>
                      </a:endParaRPr>
                    </a:p>
                    <a:p>
                      <a:pPr algn="ctr"/>
                      <a:r>
                        <a:rPr kumimoji="1" lang="ja-JP" altLang="en-US" sz="1200" dirty="0" smtClean="0">
                          <a:latin typeface="+mn-ea"/>
                          <a:ea typeface="+mn-ea"/>
                        </a:rPr>
                        <a:t>（平成２９年度）</a:t>
                      </a:r>
                      <a:endParaRPr kumimoji="1" lang="ja-JP" altLang="en-US" sz="1400" dirty="0" smtClean="0">
                        <a:latin typeface="+mn-ea"/>
                        <a:ea typeface="+mn-ea"/>
                      </a:endParaRPr>
                    </a:p>
                  </a:txBody>
                  <a:tcPr anchor="ctr"/>
                </a:tc>
                <a:tc>
                  <a:txBody>
                    <a:bodyPr/>
                    <a:lstStyle/>
                    <a:p>
                      <a:endParaRPr kumimoji="1" lang="en-US" altLang="ja-JP" sz="1200" dirty="0" smtClean="0">
                        <a:latin typeface="+mn-ea"/>
                        <a:ea typeface="+mn-ea"/>
                      </a:endParaRPr>
                    </a:p>
                    <a:p>
                      <a:r>
                        <a:rPr kumimoji="1" lang="ja-JP" altLang="en-US" sz="1200" dirty="0" smtClean="0">
                          <a:latin typeface="+mn-ea"/>
                          <a:ea typeface="+mn-ea"/>
                        </a:rPr>
                        <a:t>府内の訪問看護ステーションの約５割を中規模以上に拡大すると設定</a:t>
                      </a:r>
                      <a:endParaRPr kumimoji="1" lang="en-US" altLang="ja-JP" sz="1200" dirty="0" smtClean="0">
                        <a:latin typeface="+mn-ea"/>
                        <a:ea typeface="+mn-ea"/>
                      </a:endParaRPr>
                    </a:p>
                    <a:p>
                      <a:endParaRPr kumimoji="1" lang="ja-JP" altLang="en-US" sz="1200" dirty="0">
                        <a:latin typeface="+mn-ea"/>
                        <a:ea typeface="+mn-ea"/>
                      </a:endParaRPr>
                    </a:p>
                  </a:txBody>
                  <a:tcPr anchor="ctr"/>
                </a:tc>
                <a:tc>
                  <a:txBody>
                    <a:bodyPr/>
                    <a:lstStyle/>
                    <a:p>
                      <a:endParaRPr kumimoji="1" lang="ja-JP" altLang="en-US" sz="1200" dirty="0">
                        <a:latin typeface="+mn-ea"/>
                        <a:ea typeface="+mn-ea"/>
                      </a:endParaRPr>
                    </a:p>
                  </a:txBody>
                  <a:tcPr anchor="ctr"/>
                </a:tc>
              </a:tr>
              <a:tr h="9462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n-ea"/>
                          <a:ea typeface="+mn-ea"/>
                        </a:rPr>
                        <a:t>病院と在宅医療を担う施設等の相互研修に参加した延べ看護師数</a:t>
                      </a:r>
                      <a:r>
                        <a:rPr kumimoji="1" lang="ja-JP" altLang="en-US" sz="1400" dirty="0" smtClean="0">
                          <a:latin typeface="+mn-ea"/>
                          <a:ea typeface="+mn-ea"/>
                        </a:rPr>
                        <a:t>（人）</a:t>
                      </a:r>
                      <a:endParaRPr kumimoji="1" lang="ja-JP" altLang="en-US" sz="1400" b="0" dirty="0" smtClean="0">
                        <a:latin typeface="+mn-ea"/>
                        <a:ea typeface="+mn-ea"/>
                      </a:endParaRPr>
                    </a:p>
                  </a:txBody>
                  <a:tcPr anchor="ctr"/>
                </a:tc>
                <a:tc>
                  <a:txBody>
                    <a:bodyPr/>
                    <a:lstStyle/>
                    <a:p>
                      <a:pPr algn="ctr"/>
                      <a:r>
                        <a:rPr kumimoji="1" lang="ja-JP" altLang="en-US" sz="1400" dirty="0" smtClean="0">
                          <a:latin typeface="+mn-ea"/>
                          <a:ea typeface="+mn-ea"/>
                        </a:rPr>
                        <a:t>６６０</a:t>
                      </a:r>
                      <a:endParaRPr kumimoji="1" lang="en-US" altLang="ja-JP" sz="14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（平成２６年度）</a:t>
                      </a:r>
                    </a:p>
                  </a:txBody>
                  <a:tcPr anchor="ctr"/>
                </a:tc>
                <a:tc>
                  <a:txBody>
                    <a:bodyPr/>
                    <a:lstStyle/>
                    <a:p>
                      <a:pPr algn="ctr"/>
                      <a:r>
                        <a:rPr kumimoji="1" lang="ja-JP" altLang="en-US" sz="1400" dirty="0" smtClean="0">
                          <a:latin typeface="+mn-ea"/>
                          <a:ea typeface="+mn-ea"/>
                        </a:rPr>
                        <a:t>１，０００</a:t>
                      </a:r>
                      <a:endParaRPr kumimoji="1" lang="en-US" altLang="ja-JP" sz="1400" dirty="0" smtClean="0">
                        <a:latin typeface="+mn-ea"/>
                        <a:ea typeface="+mn-ea"/>
                      </a:endParaRPr>
                    </a:p>
                    <a:p>
                      <a:pPr algn="ctr"/>
                      <a:r>
                        <a:rPr kumimoji="1" lang="ja-JP" altLang="en-US" sz="1200" dirty="0" smtClean="0">
                          <a:latin typeface="+mn-ea"/>
                          <a:ea typeface="+mn-ea"/>
                        </a:rPr>
                        <a:t>（平成２９年度）</a:t>
                      </a:r>
                      <a:endParaRPr kumimoji="1" lang="ja-JP" altLang="en-US" sz="1400" dirty="0" smtClean="0">
                        <a:latin typeface="+mn-ea"/>
                        <a:ea typeface="+mn-ea"/>
                      </a:endParaRPr>
                    </a:p>
                  </a:txBody>
                  <a:tcPr anchor="ctr"/>
                </a:tc>
                <a:tc>
                  <a:txBody>
                    <a:bodyPr/>
                    <a:lstStyle/>
                    <a:p>
                      <a:r>
                        <a:rPr kumimoji="1" lang="ja-JP" altLang="en-US" sz="1200" dirty="0" smtClean="0">
                          <a:latin typeface="+mn-ea"/>
                          <a:ea typeface="+mn-ea"/>
                        </a:rPr>
                        <a:t>当該研修事業に年間</a:t>
                      </a:r>
                      <a:r>
                        <a:rPr kumimoji="1" lang="en-US" altLang="ja-JP" sz="1200" dirty="0" smtClean="0">
                          <a:latin typeface="+mn-ea"/>
                          <a:ea typeface="+mn-ea"/>
                        </a:rPr>
                        <a:t>120</a:t>
                      </a:r>
                      <a:r>
                        <a:rPr kumimoji="1" lang="ja-JP" altLang="en-US" sz="1200" dirty="0" smtClean="0">
                          <a:latin typeface="+mn-ea"/>
                          <a:ea typeface="+mn-ea"/>
                        </a:rPr>
                        <a:t>人程度参加と設定</a:t>
                      </a:r>
                      <a:endParaRPr kumimoji="1" lang="ja-JP" altLang="en-US" sz="12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mn-ea"/>
                        <a:ea typeface="+mn-ea"/>
                      </a:endParaRPr>
                    </a:p>
                  </a:txBody>
                  <a:tcPr anchor="ctr"/>
                </a:tc>
              </a:tr>
            </a:tbl>
          </a:graphicData>
        </a:graphic>
      </p:graphicFrame>
      <p:sp>
        <p:nvSpPr>
          <p:cNvPr id="4" name="テキスト ボックス 3"/>
          <p:cNvSpPr txBox="1"/>
          <p:nvPr/>
        </p:nvSpPr>
        <p:spPr>
          <a:xfrm>
            <a:off x="8820472" y="6572969"/>
            <a:ext cx="504056" cy="369332"/>
          </a:xfrm>
          <a:prstGeom prst="rect">
            <a:avLst/>
          </a:prstGeom>
          <a:noFill/>
        </p:spPr>
        <p:txBody>
          <a:bodyPr wrap="square" rtlCol="0">
            <a:spAutoFit/>
          </a:bodyPr>
          <a:lstStyle/>
          <a:p>
            <a:pPr algn="ctr"/>
            <a:r>
              <a:rPr lang="ja-JP" altLang="en-US" dirty="0"/>
              <a:t>４</a:t>
            </a:r>
            <a:endParaRPr kumimoji="1" lang="ja-JP" altLang="en-US" dirty="0"/>
          </a:p>
        </p:txBody>
      </p:sp>
    </p:spTree>
    <p:extLst>
      <p:ext uri="{BB962C8B-B14F-4D97-AF65-F5344CB8AC3E}">
        <p14:creationId xmlns:p14="http://schemas.microsoft.com/office/powerpoint/2010/main" val="2009181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9137995" cy="310271"/>
          </a:xfrm>
          <a:solidFill>
            <a:schemeClr val="accent6">
              <a:lumMod val="60000"/>
              <a:lumOff val="40000"/>
            </a:schemeClr>
          </a:solidFill>
        </p:spPr>
        <p:txBody>
          <a:bodyPr>
            <a:noAutofit/>
          </a:bodyPr>
          <a:lstStyle/>
          <a:p>
            <a:r>
              <a:rPr lang="ja-JP" altLang="en-US" sz="1600" b="1" dirty="0">
                <a:latin typeface="HG丸ｺﾞｼｯｸM-PRO" panose="020F0600000000000000" pitchFamily="50" charset="-128"/>
                <a:ea typeface="HG丸ｺﾞｼｯｸM-PRO" panose="020F0600000000000000" pitchFamily="50" charset="-128"/>
              </a:rPr>
              <a:t>在宅医療・介護連携パッケージ（</a:t>
            </a:r>
            <a:r>
              <a:rPr lang="ja-JP" altLang="en-US" sz="1600" b="1" dirty="0" smtClean="0">
                <a:latin typeface="HG丸ｺﾞｼｯｸM-PRO" panose="020F0600000000000000" pitchFamily="50" charset="-128"/>
                <a:ea typeface="HG丸ｺﾞｼｯｸM-PRO" panose="020F0600000000000000" pitchFamily="50" charset="-128"/>
              </a:rPr>
              <a:t>大阪版</a:t>
            </a:r>
            <a:r>
              <a:rPr lang="ja-JP" altLang="en-US" sz="1600" b="1" dirty="0">
                <a:latin typeface="HG丸ｺﾞｼｯｸM-PRO" panose="020F0600000000000000" pitchFamily="50" charset="-128"/>
                <a:ea typeface="HG丸ｺﾞｼｯｸM-PRO" panose="020F0600000000000000" pitchFamily="50" charset="-128"/>
              </a:rPr>
              <a:t>在宅医療モデルパターン）概要版</a:t>
            </a:r>
          </a:p>
        </p:txBody>
      </p:sp>
      <p:sp>
        <p:nvSpPr>
          <p:cNvPr id="3" name="コンテンツ プレースホルダー 2"/>
          <p:cNvSpPr>
            <a:spLocks noGrp="1"/>
          </p:cNvSpPr>
          <p:nvPr>
            <p:ph idx="1"/>
          </p:nvPr>
        </p:nvSpPr>
        <p:spPr>
          <a:xfrm>
            <a:off x="21306" y="291508"/>
            <a:ext cx="3933482" cy="1038006"/>
          </a:xfrm>
        </p:spPr>
        <p:txBody>
          <a:bodyPr>
            <a:normAutofit/>
          </a:bodyPr>
          <a:lstStyle/>
          <a:p>
            <a:pPr marL="0" indent="0">
              <a:buNone/>
            </a:pPr>
            <a:r>
              <a:rPr lang="ja-JP" altLang="en-US" sz="1100" b="1" dirty="0">
                <a:latin typeface="+mn-ea"/>
                <a:cs typeface="メイリオ" panose="020B0604030504040204" pitchFamily="50" charset="-128"/>
              </a:rPr>
              <a:t>（１）大阪府保健医療計画（平成</a:t>
            </a:r>
            <a:r>
              <a:rPr lang="en-US" altLang="ja-JP" sz="1100" b="1" dirty="0">
                <a:latin typeface="+mn-ea"/>
                <a:cs typeface="メイリオ" panose="020B0604030504040204" pitchFamily="50" charset="-128"/>
              </a:rPr>
              <a:t>25</a:t>
            </a:r>
            <a:r>
              <a:rPr lang="ja-JP" altLang="en-US" sz="1100" b="1" dirty="0">
                <a:latin typeface="+mn-ea"/>
                <a:cs typeface="メイリオ" panose="020B0604030504040204" pitchFamily="50" charset="-128"/>
              </a:rPr>
              <a:t>年</a:t>
            </a:r>
            <a:r>
              <a:rPr lang="en-US" altLang="ja-JP" sz="1100" b="1" dirty="0">
                <a:latin typeface="+mn-ea"/>
                <a:cs typeface="メイリオ" panose="020B0604030504040204" pitchFamily="50" charset="-128"/>
              </a:rPr>
              <a:t>4</a:t>
            </a:r>
            <a:r>
              <a:rPr lang="ja-JP" altLang="en-US" sz="1100" b="1" dirty="0">
                <a:latin typeface="+mn-ea"/>
                <a:cs typeface="メイリオ" panose="020B0604030504040204" pitchFamily="50" charset="-128"/>
              </a:rPr>
              <a:t>月）における目標</a:t>
            </a:r>
            <a:endParaRPr lang="en-US" altLang="ja-JP" sz="1100" b="1" dirty="0">
              <a:latin typeface="+mn-ea"/>
              <a:cs typeface="メイリオ" panose="020B0604030504040204" pitchFamily="50" charset="-128"/>
            </a:endParaRPr>
          </a:p>
          <a:p>
            <a:pPr marL="0" indent="0">
              <a:buNone/>
            </a:pPr>
            <a:r>
              <a:rPr lang="ja-JP" altLang="en-US" sz="1000" dirty="0">
                <a:latin typeface="HG丸ｺﾞｼｯｸM-PRO" pitchFamily="50" charset="-128"/>
                <a:ea typeface="HG丸ｺﾞｼｯｸM-PRO" pitchFamily="50" charset="-128"/>
              </a:rPr>
              <a:t>　大阪府では大阪府保健医療計画にて「大阪版在宅医療モデルパターン」の作成を目標としている。</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6" name="直線コネクタ 155"/>
          <p:cNvCxnSpPr/>
          <p:nvPr/>
        </p:nvCxnSpPr>
        <p:spPr>
          <a:xfrm flipH="1">
            <a:off x="3671453" y="5537517"/>
            <a:ext cx="2324" cy="49585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7" name="直線コネクタ 156"/>
          <p:cNvCxnSpPr/>
          <p:nvPr/>
        </p:nvCxnSpPr>
        <p:spPr>
          <a:xfrm flipH="1">
            <a:off x="2952517" y="5537517"/>
            <a:ext cx="2324" cy="49585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8" name="直線コネクタ 157"/>
          <p:cNvCxnSpPr/>
          <p:nvPr/>
        </p:nvCxnSpPr>
        <p:spPr>
          <a:xfrm flipH="1">
            <a:off x="2233581" y="5537517"/>
            <a:ext cx="2324" cy="49585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9" name="直線コネクタ 158"/>
          <p:cNvCxnSpPr/>
          <p:nvPr/>
        </p:nvCxnSpPr>
        <p:spPr>
          <a:xfrm flipH="1">
            <a:off x="1485710" y="5537517"/>
            <a:ext cx="2324" cy="49585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0" name="直線コネクタ 159"/>
          <p:cNvCxnSpPr/>
          <p:nvPr/>
        </p:nvCxnSpPr>
        <p:spPr>
          <a:xfrm flipH="1">
            <a:off x="800356" y="5534182"/>
            <a:ext cx="2324" cy="495858"/>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8" name="グループ化 7"/>
          <p:cNvGrpSpPr/>
          <p:nvPr/>
        </p:nvGrpSpPr>
        <p:grpSpPr>
          <a:xfrm>
            <a:off x="35496" y="4354816"/>
            <a:ext cx="3982118" cy="2098519"/>
            <a:chOff x="3086807" y="3851006"/>
            <a:chExt cx="5919426" cy="2787673"/>
          </a:xfrm>
        </p:grpSpPr>
        <p:sp>
          <p:nvSpPr>
            <p:cNvPr id="151" name="テキスト ボックス 150"/>
            <p:cNvSpPr txBox="1"/>
            <p:nvPr/>
          </p:nvSpPr>
          <p:spPr>
            <a:xfrm>
              <a:off x="3086807" y="3864673"/>
              <a:ext cx="480385" cy="914394"/>
            </a:xfrm>
            <a:prstGeom prst="rect">
              <a:avLst/>
            </a:prstGeom>
            <a:noFill/>
            <a:ln>
              <a:noFill/>
            </a:ln>
          </p:spPr>
          <p:txBody>
            <a:bodyPr vert="eaVert" wrap="square" rtlCol="0">
              <a:spAutoFit/>
            </a:bodyPr>
            <a:lstStyle/>
            <a:p>
              <a:pPr marL="1270" indent="-2540" algn="ctr"/>
              <a:r>
                <a:rPr lang="en-US" altLang="ja-JP" sz="900" kern="100" dirty="0"/>
                <a:t>《</a:t>
              </a:r>
              <a:r>
                <a:rPr lang="ja-JP" altLang="en-US" sz="900" kern="100" dirty="0" smtClean="0"/>
                <a:t>１年目</a:t>
              </a:r>
              <a:r>
                <a:rPr lang="en-US" altLang="ja-JP" sz="900" kern="100" dirty="0" smtClean="0"/>
                <a:t>》</a:t>
              </a:r>
              <a:endParaRPr lang="en-US" altLang="ja-JP" sz="900" kern="100" dirty="0"/>
            </a:p>
          </p:txBody>
        </p:sp>
        <p:sp>
          <p:nvSpPr>
            <p:cNvPr id="152" name="テキスト ボックス 151"/>
            <p:cNvSpPr txBox="1"/>
            <p:nvPr/>
          </p:nvSpPr>
          <p:spPr>
            <a:xfrm>
              <a:off x="3089422" y="4795117"/>
              <a:ext cx="480385" cy="887009"/>
            </a:xfrm>
            <a:prstGeom prst="rect">
              <a:avLst/>
            </a:prstGeom>
            <a:noFill/>
            <a:ln>
              <a:noFill/>
            </a:ln>
          </p:spPr>
          <p:txBody>
            <a:bodyPr vert="eaVert" wrap="square" rtlCol="0">
              <a:spAutoFit/>
            </a:bodyPr>
            <a:lstStyle/>
            <a:p>
              <a:pPr marL="1270" indent="-2540" algn="ctr"/>
              <a:r>
                <a:rPr lang="en-US" altLang="ja-JP" sz="900" kern="100" dirty="0"/>
                <a:t>《</a:t>
              </a:r>
              <a:r>
                <a:rPr lang="ja-JP" altLang="en-US" sz="900" kern="100" dirty="0" smtClean="0"/>
                <a:t>２年目</a:t>
              </a:r>
              <a:r>
                <a:rPr lang="en-US" altLang="ja-JP" sz="900" kern="100" dirty="0" smtClean="0"/>
                <a:t>》</a:t>
              </a:r>
              <a:endParaRPr lang="en-US" altLang="ja-JP" sz="900" kern="100" dirty="0"/>
            </a:p>
          </p:txBody>
        </p:sp>
        <p:sp>
          <p:nvSpPr>
            <p:cNvPr id="153" name="テキスト ボックス 152"/>
            <p:cNvSpPr txBox="1"/>
            <p:nvPr/>
          </p:nvSpPr>
          <p:spPr>
            <a:xfrm>
              <a:off x="3089422" y="5675056"/>
              <a:ext cx="480385" cy="963623"/>
            </a:xfrm>
            <a:prstGeom prst="rect">
              <a:avLst/>
            </a:prstGeom>
            <a:noFill/>
            <a:ln>
              <a:noFill/>
            </a:ln>
          </p:spPr>
          <p:txBody>
            <a:bodyPr vert="eaVert" wrap="square" rtlCol="0">
              <a:spAutoFit/>
            </a:bodyPr>
            <a:lstStyle/>
            <a:p>
              <a:pPr marL="1270" indent="-2540" algn="ctr"/>
              <a:r>
                <a:rPr lang="en-US" altLang="ja-JP" sz="900" kern="100" dirty="0"/>
                <a:t>《</a:t>
              </a:r>
              <a:r>
                <a:rPr lang="ja-JP" altLang="en-US" sz="900" kern="100" dirty="0"/>
                <a:t>３年目</a:t>
              </a:r>
              <a:r>
                <a:rPr lang="ja-JP" altLang="en-US" sz="900" kern="100" dirty="0" smtClean="0"/>
                <a:t>～</a:t>
              </a:r>
              <a:r>
                <a:rPr lang="en-US" altLang="ja-JP" sz="900" kern="100" dirty="0" smtClean="0"/>
                <a:t>》</a:t>
              </a:r>
              <a:endParaRPr lang="en-US" altLang="ja-JP" sz="900" kern="100" dirty="0"/>
            </a:p>
          </p:txBody>
        </p:sp>
        <p:sp>
          <p:nvSpPr>
            <p:cNvPr id="161" name="正方形/長方形 160"/>
            <p:cNvSpPr/>
            <p:nvPr/>
          </p:nvSpPr>
          <p:spPr>
            <a:xfrm>
              <a:off x="3709201" y="3851006"/>
              <a:ext cx="1022234" cy="28345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rPr>
                <a:t>会議の開催</a:t>
              </a:r>
              <a:endParaRPr lang="en-US" altLang="ja-JP" sz="700" dirty="0">
                <a:solidFill>
                  <a:schemeClr val="tx1"/>
                </a:solidFill>
              </a:endParaRPr>
            </a:p>
          </p:txBody>
        </p:sp>
        <p:cxnSp>
          <p:nvCxnSpPr>
            <p:cNvPr id="162" name="直線コネクタ 161"/>
            <p:cNvCxnSpPr/>
            <p:nvPr/>
          </p:nvCxnSpPr>
          <p:spPr>
            <a:xfrm flipH="1">
              <a:off x="4220318" y="4685679"/>
              <a:ext cx="6908" cy="4638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3" name="直線コネクタ 162"/>
            <p:cNvCxnSpPr/>
            <p:nvPr/>
          </p:nvCxnSpPr>
          <p:spPr>
            <a:xfrm>
              <a:off x="4220318" y="4140640"/>
              <a:ext cx="0" cy="30975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4" name="直線コネクタ 163"/>
            <p:cNvCxnSpPr/>
            <p:nvPr/>
          </p:nvCxnSpPr>
          <p:spPr>
            <a:xfrm>
              <a:off x="5242552" y="4207351"/>
              <a:ext cx="1" cy="20937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5" name="直線コネクタ 164"/>
            <p:cNvCxnSpPr/>
            <p:nvPr/>
          </p:nvCxnSpPr>
          <p:spPr>
            <a:xfrm flipH="1" flipV="1">
              <a:off x="4220318" y="4207351"/>
              <a:ext cx="2148379" cy="3748"/>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6" name="正方形/長方形 165"/>
            <p:cNvSpPr/>
            <p:nvPr/>
          </p:nvSpPr>
          <p:spPr>
            <a:xfrm>
              <a:off x="3709201" y="4406655"/>
              <a:ext cx="1022234" cy="28345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rPr>
                <a:t>多職種</a:t>
              </a:r>
              <a:endParaRPr lang="en-US" altLang="ja-JP" sz="700" dirty="0">
                <a:solidFill>
                  <a:schemeClr val="tx1"/>
                </a:solidFill>
              </a:endParaRPr>
            </a:p>
            <a:p>
              <a:pPr algn="ctr"/>
              <a:r>
                <a:rPr lang="ja-JP" altLang="en-US" sz="700" dirty="0">
                  <a:solidFill>
                    <a:schemeClr val="tx1"/>
                  </a:solidFill>
                </a:rPr>
                <a:t>連携研修</a:t>
              </a:r>
            </a:p>
          </p:txBody>
        </p:sp>
        <p:sp>
          <p:nvSpPr>
            <p:cNvPr id="167" name="正方形/長方形 166"/>
            <p:cNvSpPr/>
            <p:nvPr/>
          </p:nvSpPr>
          <p:spPr>
            <a:xfrm>
              <a:off x="5846600" y="4406655"/>
              <a:ext cx="1001582" cy="28345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rPr>
                <a:t>医療・福祉</a:t>
              </a:r>
              <a:endParaRPr lang="en-US" altLang="ja-JP" sz="700" dirty="0">
                <a:solidFill>
                  <a:schemeClr val="tx1"/>
                </a:solidFill>
              </a:endParaRPr>
            </a:p>
            <a:p>
              <a:pPr algn="ctr"/>
              <a:r>
                <a:rPr lang="ja-JP" altLang="en-US" sz="700" dirty="0">
                  <a:solidFill>
                    <a:schemeClr val="tx1"/>
                  </a:solidFill>
                </a:rPr>
                <a:t>資源把握</a:t>
              </a:r>
            </a:p>
          </p:txBody>
        </p:sp>
        <p:sp>
          <p:nvSpPr>
            <p:cNvPr id="168" name="正方形/長方形 167"/>
            <p:cNvSpPr/>
            <p:nvPr/>
          </p:nvSpPr>
          <p:spPr>
            <a:xfrm>
              <a:off x="4777900" y="4406655"/>
              <a:ext cx="996421" cy="28345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rPr>
                <a:t>普及・啓発</a:t>
              </a:r>
              <a:endParaRPr lang="en-US" altLang="ja-JP" sz="700" dirty="0">
                <a:solidFill>
                  <a:schemeClr val="tx1"/>
                </a:solidFill>
              </a:endParaRPr>
            </a:p>
          </p:txBody>
        </p:sp>
        <p:sp>
          <p:nvSpPr>
            <p:cNvPr id="169" name="正方形/長方形 168"/>
            <p:cNvSpPr/>
            <p:nvPr/>
          </p:nvSpPr>
          <p:spPr>
            <a:xfrm>
              <a:off x="6915299" y="5124146"/>
              <a:ext cx="1001582" cy="28345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rPr>
                <a:t>情報共有</a:t>
              </a:r>
            </a:p>
          </p:txBody>
        </p:sp>
        <p:sp>
          <p:nvSpPr>
            <p:cNvPr id="170" name="正方形/長方形 169"/>
            <p:cNvSpPr/>
            <p:nvPr/>
          </p:nvSpPr>
          <p:spPr>
            <a:xfrm>
              <a:off x="3687097" y="6076373"/>
              <a:ext cx="5319136" cy="28345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chemeClr val="tx1"/>
                  </a:solidFill>
                </a:rPr>
                <a:t>24</a:t>
              </a:r>
              <a:r>
                <a:rPr lang="ja-JP" altLang="en-US" sz="700" dirty="0">
                  <a:solidFill>
                    <a:schemeClr val="tx1"/>
                  </a:solidFill>
                </a:rPr>
                <a:t>時間</a:t>
              </a:r>
              <a:r>
                <a:rPr lang="en-US" altLang="ja-JP" sz="700" dirty="0">
                  <a:solidFill>
                    <a:schemeClr val="tx1"/>
                  </a:solidFill>
                </a:rPr>
                <a:t>365</a:t>
              </a:r>
              <a:r>
                <a:rPr lang="ja-JP" altLang="en-US" sz="700" dirty="0">
                  <a:solidFill>
                    <a:schemeClr val="tx1"/>
                  </a:solidFill>
                </a:rPr>
                <a:t>日体制</a:t>
              </a:r>
            </a:p>
          </p:txBody>
        </p:sp>
        <p:sp>
          <p:nvSpPr>
            <p:cNvPr id="173" name="正方形/長方形 172"/>
            <p:cNvSpPr/>
            <p:nvPr/>
          </p:nvSpPr>
          <p:spPr>
            <a:xfrm>
              <a:off x="8004651" y="5124146"/>
              <a:ext cx="1001582" cy="28345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a:solidFill>
                    <a:schemeClr val="tx1"/>
                  </a:solidFill>
                </a:rPr>
                <a:t>ケアマネジャー等支援</a:t>
              </a:r>
            </a:p>
          </p:txBody>
        </p:sp>
        <p:cxnSp>
          <p:nvCxnSpPr>
            <p:cNvPr id="174" name="直線コネクタ 173"/>
            <p:cNvCxnSpPr/>
            <p:nvPr/>
          </p:nvCxnSpPr>
          <p:spPr>
            <a:xfrm flipH="1">
              <a:off x="4242278" y="4932558"/>
              <a:ext cx="4252838"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5" name="直線コネクタ 174"/>
            <p:cNvCxnSpPr>
              <a:endCxn id="167" idx="0"/>
            </p:cNvCxnSpPr>
            <p:nvPr/>
          </p:nvCxnSpPr>
          <p:spPr>
            <a:xfrm flipH="1">
              <a:off x="6347392" y="4207351"/>
              <a:ext cx="1526" cy="19930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6" name="正方形/長方形 175"/>
            <p:cNvSpPr/>
            <p:nvPr/>
          </p:nvSpPr>
          <p:spPr>
            <a:xfrm>
              <a:off x="3687097" y="5134221"/>
              <a:ext cx="1022234" cy="283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rPr>
                <a:t>多職種</a:t>
              </a:r>
              <a:endParaRPr lang="en-US" altLang="ja-JP" sz="700" dirty="0">
                <a:solidFill>
                  <a:schemeClr val="tx1"/>
                </a:solidFill>
              </a:endParaRPr>
            </a:p>
            <a:p>
              <a:pPr algn="ctr"/>
              <a:r>
                <a:rPr lang="ja-JP" altLang="en-US" sz="700" dirty="0">
                  <a:solidFill>
                    <a:schemeClr val="tx1"/>
                  </a:solidFill>
                </a:rPr>
                <a:t>連携研修</a:t>
              </a:r>
            </a:p>
          </p:txBody>
        </p:sp>
        <p:sp>
          <p:nvSpPr>
            <p:cNvPr id="177" name="正方形/長方形 176"/>
            <p:cNvSpPr/>
            <p:nvPr/>
          </p:nvSpPr>
          <p:spPr>
            <a:xfrm>
              <a:off x="4777900" y="5134221"/>
              <a:ext cx="996421" cy="283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rPr>
                <a:t>普及・啓発</a:t>
              </a:r>
              <a:endParaRPr lang="en-US" altLang="ja-JP" sz="700" dirty="0">
                <a:solidFill>
                  <a:schemeClr val="tx1"/>
                </a:solidFill>
              </a:endParaRPr>
            </a:p>
          </p:txBody>
        </p:sp>
        <p:cxnSp>
          <p:nvCxnSpPr>
            <p:cNvPr id="178" name="直線コネクタ 177"/>
            <p:cNvCxnSpPr/>
            <p:nvPr/>
          </p:nvCxnSpPr>
          <p:spPr>
            <a:xfrm>
              <a:off x="5242552" y="4690109"/>
              <a:ext cx="1" cy="45939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9" name="直線コネクタ 178"/>
            <p:cNvCxnSpPr/>
            <p:nvPr/>
          </p:nvCxnSpPr>
          <p:spPr>
            <a:xfrm>
              <a:off x="6348917" y="4685679"/>
              <a:ext cx="1" cy="45939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a:off x="8494248" y="4903431"/>
              <a:ext cx="3455" cy="216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0" name="直線コネクタ 179"/>
            <p:cNvCxnSpPr>
              <a:endCxn id="169" idx="0"/>
            </p:cNvCxnSpPr>
            <p:nvPr/>
          </p:nvCxnSpPr>
          <p:spPr>
            <a:xfrm>
              <a:off x="7416090" y="4948206"/>
              <a:ext cx="1" cy="17594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82" name="正方形/長方形 181"/>
            <p:cNvSpPr/>
            <p:nvPr/>
          </p:nvSpPr>
          <p:spPr>
            <a:xfrm>
              <a:off x="6915299" y="5682196"/>
              <a:ext cx="1001582" cy="283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rPr>
                <a:t>情報共有</a:t>
              </a:r>
            </a:p>
          </p:txBody>
        </p:sp>
        <p:sp>
          <p:nvSpPr>
            <p:cNvPr id="183" name="正方形/長方形 182"/>
            <p:cNvSpPr/>
            <p:nvPr/>
          </p:nvSpPr>
          <p:spPr>
            <a:xfrm>
              <a:off x="8004651" y="5682196"/>
              <a:ext cx="1001582" cy="283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a:solidFill>
                    <a:schemeClr val="tx1"/>
                  </a:solidFill>
                </a:rPr>
                <a:t>ケアマネジャー等支援</a:t>
              </a:r>
            </a:p>
          </p:txBody>
        </p:sp>
        <p:sp>
          <p:nvSpPr>
            <p:cNvPr id="184" name="正方形/長方形 183"/>
            <p:cNvSpPr/>
            <p:nvPr/>
          </p:nvSpPr>
          <p:spPr>
            <a:xfrm>
              <a:off x="3687097" y="5692270"/>
              <a:ext cx="1022234" cy="283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rPr>
                <a:t>多職種</a:t>
              </a:r>
              <a:endParaRPr lang="en-US" altLang="ja-JP" sz="700" dirty="0">
                <a:solidFill>
                  <a:schemeClr val="tx1"/>
                </a:solidFill>
              </a:endParaRPr>
            </a:p>
            <a:p>
              <a:pPr algn="ctr"/>
              <a:r>
                <a:rPr lang="ja-JP" altLang="en-US" sz="700" dirty="0">
                  <a:solidFill>
                    <a:schemeClr val="tx1"/>
                  </a:solidFill>
                </a:rPr>
                <a:t>連携研修</a:t>
              </a:r>
            </a:p>
          </p:txBody>
        </p:sp>
        <p:sp>
          <p:nvSpPr>
            <p:cNvPr id="185" name="正方形/長方形 184"/>
            <p:cNvSpPr/>
            <p:nvPr/>
          </p:nvSpPr>
          <p:spPr>
            <a:xfrm>
              <a:off x="4777900" y="5692270"/>
              <a:ext cx="996421" cy="283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rPr>
                <a:t>普及・啓発</a:t>
              </a:r>
              <a:endParaRPr lang="en-US" altLang="ja-JP" sz="700" dirty="0">
                <a:solidFill>
                  <a:schemeClr val="tx1"/>
                </a:solidFill>
              </a:endParaRPr>
            </a:p>
          </p:txBody>
        </p:sp>
        <p:sp>
          <p:nvSpPr>
            <p:cNvPr id="186" name="正方形/長方形 185"/>
            <p:cNvSpPr/>
            <p:nvPr/>
          </p:nvSpPr>
          <p:spPr>
            <a:xfrm>
              <a:off x="5846600" y="5682196"/>
              <a:ext cx="1001582" cy="283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rPr>
                <a:t>医療・福祉</a:t>
              </a:r>
              <a:endParaRPr lang="en-US" altLang="ja-JP" sz="700" dirty="0">
                <a:solidFill>
                  <a:schemeClr val="tx1"/>
                </a:solidFill>
              </a:endParaRPr>
            </a:p>
            <a:p>
              <a:pPr algn="ctr"/>
              <a:r>
                <a:rPr lang="ja-JP" altLang="en-US" sz="700" dirty="0">
                  <a:solidFill>
                    <a:schemeClr val="tx1"/>
                  </a:solidFill>
                </a:rPr>
                <a:t>資源把握</a:t>
              </a:r>
            </a:p>
          </p:txBody>
        </p:sp>
        <p:sp>
          <p:nvSpPr>
            <p:cNvPr id="187" name="正方形/長方形 186"/>
            <p:cNvSpPr/>
            <p:nvPr/>
          </p:nvSpPr>
          <p:spPr>
            <a:xfrm>
              <a:off x="5846600" y="5124146"/>
              <a:ext cx="1001582" cy="283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rPr>
                <a:t>医療・福祉</a:t>
              </a:r>
              <a:endParaRPr lang="en-US" altLang="ja-JP" sz="700" dirty="0">
                <a:solidFill>
                  <a:schemeClr val="tx1"/>
                </a:solidFill>
              </a:endParaRPr>
            </a:p>
            <a:p>
              <a:pPr algn="ctr"/>
              <a:r>
                <a:rPr lang="ja-JP" altLang="en-US" sz="700" dirty="0">
                  <a:solidFill>
                    <a:schemeClr val="tx1"/>
                  </a:solidFill>
                </a:rPr>
                <a:t>資源把握</a:t>
              </a:r>
            </a:p>
          </p:txBody>
        </p:sp>
      </p:grpSp>
      <p:graphicFrame>
        <p:nvGraphicFramePr>
          <p:cNvPr id="60" name="表 59"/>
          <p:cNvGraphicFramePr>
            <a:graphicFrameLocks noGrp="1"/>
          </p:cNvGraphicFramePr>
          <p:nvPr>
            <p:extLst>
              <p:ext uri="{D42A27DB-BD31-4B8C-83A1-F6EECF244321}">
                <p14:modId xmlns:p14="http://schemas.microsoft.com/office/powerpoint/2010/main" val="1130692189"/>
              </p:ext>
            </p:extLst>
          </p:nvPr>
        </p:nvGraphicFramePr>
        <p:xfrm>
          <a:off x="155033" y="2451748"/>
          <a:ext cx="3799756" cy="1402080"/>
        </p:xfrm>
        <a:graphic>
          <a:graphicData uri="http://schemas.openxmlformats.org/drawingml/2006/table">
            <a:tbl>
              <a:tblPr firstRow="1" bandRow="1">
                <a:tableStyleId>{7DF18680-E054-41AD-8BC1-D1AEF772440D}</a:tableStyleId>
              </a:tblPr>
              <a:tblGrid>
                <a:gridCol w="3799756"/>
              </a:tblGrid>
              <a:tr h="329180">
                <a:tc>
                  <a:txBody>
                    <a:bodyPr/>
                    <a:lstStyle/>
                    <a:p>
                      <a:pPr marL="92075" indent="-2540" algn="l">
                        <a:spcAft>
                          <a:spcPts val="0"/>
                        </a:spcAft>
                      </a:pPr>
                      <a:r>
                        <a:rPr lang="ja-JP" altLang="ja-JP" sz="900" kern="100" dirty="0" smtClean="0">
                          <a:solidFill>
                            <a:schemeClr val="tx1"/>
                          </a:solidFill>
                          <a:effectLst/>
                        </a:rPr>
                        <a:t>在宅医療連携拠点整備の取組み</a:t>
                      </a:r>
                      <a:endParaRPr lang="en-US" altLang="ja-JP" sz="900" kern="100" dirty="0" smtClean="0">
                        <a:solidFill>
                          <a:schemeClr val="tx1"/>
                        </a:solidFill>
                        <a:effectLst/>
                      </a:endParaRPr>
                    </a:p>
                    <a:p>
                      <a:pPr marL="92075" marR="0" indent="-2540" algn="l" defTabSz="1280160" rtl="0" eaLnBrk="1" fontAlgn="auto" latinLnBrk="0" hangingPunct="1">
                        <a:lnSpc>
                          <a:spcPct val="100000"/>
                        </a:lnSpc>
                        <a:spcBef>
                          <a:spcPts val="0"/>
                        </a:spcBef>
                        <a:spcAft>
                          <a:spcPts val="0"/>
                        </a:spcAft>
                        <a:buClrTx/>
                        <a:buSzTx/>
                        <a:buFontTx/>
                        <a:buNone/>
                        <a:tabLst/>
                        <a:defRPr/>
                      </a:pPr>
                      <a:r>
                        <a:rPr lang="ja-JP" altLang="en-US" sz="800" kern="100" dirty="0" smtClean="0">
                          <a:solidFill>
                            <a:schemeClr val="tx1"/>
                          </a:solidFill>
                          <a:latin typeface="ＭＳ ゴシック" panose="020B0609070205080204" pitchFamily="49" charset="-128"/>
                          <a:ea typeface="ＭＳ ゴシック" panose="020B0609070205080204" pitchFamily="49" charset="-128"/>
                          <a:cs typeface="Times New Roman"/>
                        </a:rPr>
                        <a:t>（平成</a:t>
                      </a:r>
                      <a:r>
                        <a:rPr lang="en-US" altLang="ja-JP" sz="800" kern="100" dirty="0" smtClean="0">
                          <a:solidFill>
                            <a:schemeClr val="tx1"/>
                          </a:solidFill>
                          <a:latin typeface="ＭＳ ゴシック" panose="020B0609070205080204" pitchFamily="49" charset="-128"/>
                          <a:ea typeface="ＭＳ ゴシック" panose="020B0609070205080204" pitchFamily="49" charset="-128"/>
                          <a:cs typeface="Times New Roman"/>
                        </a:rPr>
                        <a:t>26</a:t>
                      </a:r>
                      <a:r>
                        <a:rPr lang="ja-JP" altLang="en-US" sz="8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r>
                        <a:rPr lang="en-US" altLang="ja-JP" sz="800" kern="100" dirty="0" smtClean="0">
                          <a:solidFill>
                            <a:schemeClr val="tx1"/>
                          </a:solidFill>
                          <a:latin typeface="ＭＳ ゴシック" panose="020B0609070205080204" pitchFamily="49" charset="-128"/>
                          <a:ea typeface="ＭＳ ゴシック" panose="020B0609070205080204" pitchFamily="49" charset="-128"/>
                          <a:cs typeface="Times New Roman"/>
                        </a:rPr>
                        <a:t>27</a:t>
                      </a:r>
                      <a:r>
                        <a:rPr lang="ja-JP" altLang="en-US" sz="800" kern="100" dirty="0" smtClean="0">
                          <a:solidFill>
                            <a:schemeClr val="tx1"/>
                          </a:solidFill>
                          <a:latin typeface="ＭＳ ゴシック" panose="020B0609070205080204" pitchFamily="49" charset="-128"/>
                          <a:ea typeface="ＭＳ ゴシック" panose="020B0609070205080204" pitchFamily="49" charset="-128"/>
                          <a:cs typeface="Times New Roman"/>
                        </a:rPr>
                        <a:t>年度大阪府在宅医療連携拠点支援事業・事業要件）</a:t>
                      </a:r>
                      <a:endParaRPr kumimoji="1" lang="ja-JP" altLang="en-US" sz="800" dirty="0">
                        <a:solidFill>
                          <a:schemeClr val="tx1"/>
                        </a:solidFill>
                        <a:latin typeface="ＭＳ ゴシック" panose="020B0609070205080204" pitchFamily="49" charset="-128"/>
                        <a:ea typeface="ＭＳ ゴシック" panose="020B0609070205080204" pitchFamily="49" charset="-128"/>
                      </a:endParaRPr>
                    </a:p>
                  </a:txBody>
                  <a:tcPr/>
                </a:tc>
              </a:tr>
              <a:tr h="1005840">
                <a:tc>
                  <a:txBody>
                    <a:bodyPr/>
                    <a:lstStyle/>
                    <a:p>
                      <a:pPr marL="1270" indent="-2540" algn="l">
                        <a:spcAft>
                          <a:spcPts val="0"/>
                        </a:spcAft>
                      </a:pP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①</a:t>
                      </a:r>
                      <a:r>
                        <a:rPr lang="en-US" altLang="ja-JP" sz="900" kern="100" baseline="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研修の実施</a:t>
                      </a:r>
                    </a:p>
                    <a:p>
                      <a:pPr marL="1270" indent="-2540" algn="l">
                        <a:spcAft>
                          <a:spcPts val="0"/>
                        </a:spcAft>
                      </a:pP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②</a:t>
                      </a:r>
                      <a:r>
                        <a:rPr lang="en-US"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会議の開催</a:t>
                      </a:r>
                    </a:p>
                    <a:p>
                      <a:pPr marL="1270" indent="-2540" algn="l">
                        <a:spcAft>
                          <a:spcPts val="0"/>
                        </a:spcAft>
                      </a:pP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③</a:t>
                      </a:r>
                      <a:r>
                        <a:rPr lang="en-US"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地域の医療・福祉資源の把握および活用</a:t>
                      </a:r>
                    </a:p>
                    <a:p>
                      <a:pPr marL="1270" indent="-2540" algn="l">
                        <a:spcAft>
                          <a:spcPts val="0"/>
                        </a:spcAft>
                      </a:pP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④</a:t>
                      </a:r>
                      <a:r>
                        <a:rPr lang="en-US"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地域住民への普及・啓発</a:t>
                      </a:r>
                    </a:p>
                    <a:p>
                      <a:pPr marL="267970" indent="-269240" algn="l">
                        <a:spcAft>
                          <a:spcPts val="0"/>
                        </a:spcAft>
                      </a:pP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⑤</a:t>
                      </a:r>
                      <a:r>
                        <a:rPr lang="en-US"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地域包括支援センター・ケアマネ</a:t>
                      </a:r>
                      <a:r>
                        <a:rPr lang="ja-JP" altLang="en-US" sz="900" kern="100" dirty="0" smtClean="0">
                          <a:solidFill>
                            <a:schemeClr val="tx1"/>
                          </a:solidFill>
                          <a:effectLst/>
                          <a:latin typeface="HG丸ｺﾞｼｯｸM-PRO" panose="020F0600000000000000" pitchFamily="50" charset="-128"/>
                          <a:ea typeface="HG丸ｺﾞｼｯｸM-PRO" panose="020F0600000000000000" pitchFamily="50" charset="-128"/>
                        </a:rPr>
                        <a:t>ジャー</a:t>
                      </a: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を対象にした支援実施</a:t>
                      </a:r>
                      <a:endParaRPr lang="en-US" altLang="ja-JP" sz="900" kern="100" dirty="0" smtClean="0">
                        <a:solidFill>
                          <a:schemeClr val="tx1"/>
                        </a:solidFill>
                        <a:effectLst/>
                        <a:latin typeface="HG丸ｺﾞｼｯｸM-PRO" panose="020F0600000000000000" pitchFamily="50" charset="-128"/>
                        <a:ea typeface="HG丸ｺﾞｼｯｸM-PRO" panose="020F0600000000000000" pitchFamily="50" charset="-128"/>
                      </a:endParaRPr>
                    </a:p>
                    <a:p>
                      <a:pPr marL="1270" indent="-2540" algn="l">
                        <a:spcAft>
                          <a:spcPts val="0"/>
                        </a:spcAft>
                      </a:pP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⑥</a:t>
                      </a:r>
                      <a:r>
                        <a:rPr lang="en-US"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効率的な情報共有のための取組み</a:t>
                      </a:r>
                      <a:endParaRPr lang="en-US" altLang="ja-JP" sz="900" kern="100" dirty="0" smtClean="0">
                        <a:solidFill>
                          <a:schemeClr val="tx1"/>
                        </a:solidFill>
                        <a:effectLst/>
                        <a:latin typeface="HG丸ｺﾞｼｯｸM-PRO" panose="020F0600000000000000" pitchFamily="50" charset="-128"/>
                        <a:ea typeface="HG丸ｺﾞｼｯｸM-PRO" panose="020F0600000000000000" pitchFamily="50" charset="-128"/>
                      </a:endParaRPr>
                    </a:p>
                    <a:p>
                      <a:pPr marL="267970" indent="-269240" algn="l">
                        <a:spcAft>
                          <a:spcPts val="0"/>
                        </a:spcAft>
                      </a:pP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⑦</a:t>
                      </a:r>
                      <a:r>
                        <a:rPr lang="en-US"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 24</a:t>
                      </a: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時間</a:t>
                      </a:r>
                      <a:r>
                        <a:rPr lang="en-US"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365</a:t>
                      </a:r>
                      <a:r>
                        <a:rPr lang="ja-JP" altLang="ja-JP" sz="900" kern="100" dirty="0" smtClean="0">
                          <a:solidFill>
                            <a:schemeClr val="tx1"/>
                          </a:solidFill>
                          <a:effectLst/>
                          <a:latin typeface="HG丸ｺﾞｼｯｸM-PRO" panose="020F0600000000000000" pitchFamily="50" charset="-128"/>
                          <a:ea typeface="HG丸ｺﾞｼｯｸM-PRO" panose="020F0600000000000000" pitchFamily="50" charset="-128"/>
                        </a:rPr>
                        <a:t>日の在宅医療・介護提供体制の構築にむけた検討</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399766837"/>
              </p:ext>
            </p:extLst>
          </p:nvPr>
        </p:nvGraphicFramePr>
        <p:xfrm>
          <a:off x="330370" y="866606"/>
          <a:ext cx="3470115" cy="762000"/>
        </p:xfrm>
        <a:graphic>
          <a:graphicData uri="http://schemas.openxmlformats.org/drawingml/2006/table">
            <a:tbl>
              <a:tblPr firstRow="1" bandRow="1">
                <a:tableStyleId>{5C22544A-7EE6-4342-B048-85BDC9FD1C3A}</a:tableStyleId>
              </a:tblPr>
              <a:tblGrid>
                <a:gridCol w="1258441"/>
                <a:gridCol w="1080120"/>
                <a:gridCol w="1131554"/>
              </a:tblGrid>
              <a:tr h="186130">
                <a:tc>
                  <a:txBody>
                    <a:bodyPr/>
                    <a:lstStyle/>
                    <a:p>
                      <a:pPr algn="ctr"/>
                      <a:r>
                        <a:rPr kumimoji="1" lang="ja-JP" altLang="en-US" sz="800" b="1" dirty="0" smtClean="0">
                          <a:latin typeface="HG丸ｺﾞｼｯｸM-PRO" panose="020F0600000000000000" pitchFamily="50" charset="-128"/>
                          <a:ea typeface="HG丸ｺﾞｼｯｸM-PRO" panose="020F0600000000000000" pitchFamily="50" charset="-128"/>
                        </a:rPr>
                        <a:t>目標値項目</a:t>
                      </a:r>
                      <a:endParaRPr kumimoji="1" lang="ja-JP" altLang="en-US" sz="800" b="1" dirty="0">
                        <a:latin typeface="HG丸ｺﾞｼｯｸM-PRO" panose="020F0600000000000000" pitchFamily="50" charset="-128"/>
                        <a:ea typeface="HG丸ｺﾞｼｯｸM-PRO" panose="020F0600000000000000" pitchFamily="50" charset="-128"/>
                      </a:endParaRPr>
                    </a:p>
                  </a:txBody>
                  <a:tcPr anchor="ctr"/>
                </a:tc>
                <a:tc>
                  <a:txBody>
                    <a:bodyPr/>
                    <a:lstStyle/>
                    <a:p>
                      <a:pPr algn="ctr">
                        <a:lnSpc>
                          <a:spcPts val="800"/>
                        </a:lnSpc>
                      </a:pPr>
                      <a:r>
                        <a:rPr kumimoji="1" lang="ja-JP" altLang="en-US" sz="800" b="1" dirty="0" smtClean="0">
                          <a:latin typeface="HG丸ｺﾞｼｯｸM-PRO" panose="020F0600000000000000" pitchFamily="50" charset="-128"/>
                          <a:ea typeface="HG丸ｺﾞｼｯｸM-PRO" panose="020F0600000000000000" pitchFamily="50" charset="-128"/>
                        </a:rPr>
                        <a:t>計画当初</a:t>
                      </a:r>
                      <a:endParaRPr kumimoji="1" lang="en-US" altLang="ja-JP" sz="800" b="1" dirty="0" smtClean="0">
                        <a:latin typeface="HG丸ｺﾞｼｯｸM-PRO" panose="020F0600000000000000" pitchFamily="50" charset="-128"/>
                        <a:ea typeface="HG丸ｺﾞｼｯｸM-PRO" panose="020F0600000000000000" pitchFamily="50" charset="-128"/>
                      </a:endParaRPr>
                    </a:p>
                    <a:p>
                      <a:pPr algn="ctr">
                        <a:lnSpc>
                          <a:spcPts val="800"/>
                        </a:lnSpc>
                      </a:pPr>
                      <a:endParaRPr kumimoji="1" lang="en-US" altLang="ja-JP" sz="800" b="1" dirty="0" smtClean="0">
                        <a:latin typeface="HG丸ｺﾞｼｯｸM-PRO" panose="020F0600000000000000" pitchFamily="50" charset="-128"/>
                        <a:ea typeface="HG丸ｺﾞｼｯｸM-PRO" panose="020F0600000000000000" pitchFamily="50" charset="-128"/>
                      </a:endParaRPr>
                    </a:p>
                    <a:p>
                      <a:pPr algn="ctr">
                        <a:lnSpc>
                          <a:spcPts val="800"/>
                        </a:lnSpc>
                      </a:pPr>
                      <a:r>
                        <a:rPr kumimoji="1" lang="ja-JP" altLang="en-US" sz="800" b="1" dirty="0" smtClean="0">
                          <a:latin typeface="HG丸ｺﾞｼｯｸM-PRO" panose="020F0600000000000000" pitchFamily="50" charset="-128"/>
                          <a:ea typeface="HG丸ｺﾞｼｯｸM-PRO" panose="020F0600000000000000" pitchFamily="50" charset="-128"/>
                        </a:rPr>
                        <a:t>（平成</a:t>
                      </a:r>
                      <a:r>
                        <a:rPr kumimoji="1" lang="en-US" altLang="ja-JP" sz="800" b="1" dirty="0" smtClean="0">
                          <a:latin typeface="HG丸ｺﾞｼｯｸM-PRO" panose="020F0600000000000000" pitchFamily="50" charset="-128"/>
                          <a:ea typeface="HG丸ｺﾞｼｯｸM-PRO" panose="020F0600000000000000" pitchFamily="50" charset="-128"/>
                        </a:rPr>
                        <a:t>24</a:t>
                      </a:r>
                      <a:r>
                        <a:rPr kumimoji="1" lang="ja-JP" altLang="en-US" sz="800" b="1" dirty="0" smtClean="0">
                          <a:latin typeface="HG丸ｺﾞｼｯｸM-PRO" panose="020F0600000000000000" pitchFamily="50" charset="-128"/>
                          <a:ea typeface="HG丸ｺﾞｼｯｸM-PRO" panose="020F0600000000000000" pitchFamily="50" charset="-128"/>
                        </a:rPr>
                        <a:t>年度）</a:t>
                      </a:r>
                      <a:endParaRPr kumimoji="1" lang="ja-JP" altLang="en-US" sz="800" b="1" dirty="0">
                        <a:latin typeface="HG丸ｺﾞｼｯｸM-PRO" panose="020F0600000000000000" pitchFamily="50" charset="-128"/>
                        <a:ea typeface="HG丸ｺﾞｼｯｸM-PRO" panose="020F0600000000000000" pitchFamily="50" charset="-128"/>
                      </a:endParaRPr>
                    </a:p>
                  </a:txBody>
                  <a:tcPr anchor="ctr"/>
                </a:tc>
                <a:tc>
                  <a:txBody>
                    <a:bodyPr/>
                    <a:lstStyle/>
                    <a:p>
                      <a:pPr algn="ctr">
                        <a:lnSpc>
                          <a:spcPts val="800"/>
                        </a:lnSpc>
                      </a:pPr>
                      <a:r>
                        <a:rPr kumimoji="1" lang="ja-JP" altLang="en-US" sz="800" b="1" dirty="0" smtClean="0">
                          <a:latin typeface="HG丸ｺﾞｼｯｸM-PRO" panose="020F0600000000000000" pitchFamily="50" charset="-128"/>
                          <a:ea typeface="HG丸ｺﾞｼｯｸM-PRO" panose="020F0600000000000000" pitchFamily="50" charset="-128"/>
                        </a:rPr>
                        <a:t>目標値</a:t>
                      </a:r>
                      <a:endParaRPr kumimoji="1" lang="en-US" altLang="ja-JP" sz="800" b="1" dirty="0" smtClean="0">
                        <a:latin typeface="HG丸ｺﾞｼｯｸM-PRO" panose="020F0600000000000000" pitchFamily="50" charset="-128"/>
                        <a:ea typeface="HG丸ｺﾞｼｯｸM-PRO" panose="020F0600000000000000" pitchFamily="50" charset="-128"/>
                      </a:endParaRPr>
                    </a:p>
                    <a:p>
                      <a:pPr algn="ctr">
                        <a:lnSpc>
                          <a:spcPts val="800"/>
                        </a:lnSpc>
                      </a:pPr>
                      <a:endParaRPr kumimoji="1" lang="en-US" altLang="ja-JP" sz="800" b="1" dirty="0" smtClean="0">
                        <a:latin typeface="HG丸ｺﾞｼｯｸM-PRO" panose="020F0600000000000000" pitchFamily="50" charset="-128"/>
                        <a:ea typeface="HG丸ｺﾞｼｯｸM-PRO" panose="020F0600000000000000" pitchFamily="50" charset="-128"/>
                      </a:endParaRPr>
                    </a:p>
                    <a:p>
                      <a:pPr algn="ctr">
                        <a:lnSpc>
                          <a:spcPts val="800"/>
                        </a:lnSpc>
                      </a:pPr>
                      <a:r>
                        <a:rPr kumimoji="1" lang="ja-JP" altLang="en-US" sz="800" b="1" dirty="0" smtClean="0">
                          <a:latin typeface="HG丸ｺﾞｼｯｸM-PRO" panose="020F0600000000000000" pitchFamily="50" charset="-128"/>
                          <a:ea typeface="HG丸ｺﾞｼｯｸM-PRO" panose="020F0600000000000000" pitchFamily="50" charset="-128"/>
                        </a:rPr>
                        <a:t>（平成</a:t>
                      </a:r>
                      <a:r>
                        <a:rPr kumimoji="1" lang="en-US" altLang="ja-JP" sz="800" b="1" dirty="0" smtClean="0">
                          <a:latin typeface="HG丸ｺﾞｼｯｸM-PRO" panose="020F0600000000000000" pitchFamily="50" charset="-128"/>
                          <a:ea typeface="HG丸ｺﾞｼｯｸM-PRO" panose="020F0600000000000000" pitchFamily="50" charset="-128"/>
                        </a:rPr>
                        <a:t>29</a:t>
                      </a:r>
                      <a:r>
                        <a:rPr kumimoji="1" lang="ja-JP" altLang="en-US" sz="800" b="1" dirty="0" smtClean="0">
                          <a:latin typeface="HG丸ｺﾞｼｯｸM-PRO" panose="020F0600000000000000" pitchFamily="50" charset="-128"/>
                          <a:ea typeface="HG丸ｺﾞｼｯｸM-PRO" panose="020F0600000000000000" pitchFamily="50" charset="-128"/>
                        </a:rPr>
                        <a:t>年度）</a:t>
                      </a:r>
                      <a:endParaRPr kumimoji="1" lang="ja-JP" altLang="en-US" sz="800" b="1" dirty="0">
                        <a:latin typeface="HG丸ｺﾞｼｯｸM-PRO" panose="020F0600000000000000" pitchFamily="50" charset="-128"/>
                        <a:ea typeface="HG丸ｺﾞｼｯｸM-PRO" panose="020F0600000000000000" pitchFamily="50" charset="-128"/>
                      </a:endParaRPr>
                    </a:p>
                  </a:txBody>
                  <a:tcPr anchor="ctr"/>
                </a:tc>
              </a:tr>
              <a:tr h="352697">
                <a:tc>
                  <a:txBody>
                    <a:bodyPr/>
                    <a:lstStyle/>
                    <a:p>
                      <a:r>
                        <a:rPr kumimoji="1" lang="ja-JP" altLang="en-US" sz="900" smtClean="0">
                          <a:latin typeface="HG丸ｺﾞｼｯｸM-PRO" panose="020F0600000000000000" pitchFamily="50" charset="-128"/>
                          <a:ea typeface="HG丸ｺﾞｼｯｸM-PRO" panose="020F0600000000000000" pitchFamily="50" charset="-128"/>
                        </a:rPr>
                        <a:t>大阪版在宅</a:t>
                      </a:r>
                      <a:r>
                        <a:rPr kumimoji="1" lang="ja-JP" altLang="en-US" sz="900" dirty="0" smtClean="0">
                          <a:latin typeface="HG丸ｺﾞｼｯｸM-PRO" panose="020F0600000000000000" pitchFamily="50" charset="-128"/>
                          <a:ea typeface="HG丸ｺﾞｼｯｸM-PRO" panose="020F0600000000000000" pitchFamily="50" charset="-128"/>
                        </a:rPr>
                        <a:t>医療</a:t>
                      </a:r>
                      <a:endParaRPr kumimoji="1" lang="en-US" altLang="ja-JP" sz="900" dirty="0" smtClean="0">
                        <a:latin typeface="HG丸ｺﾞｼｯｸM-PRO" panose="020F0600000000000000" pitchFamily="50" charset="-128"/>
                        <a:ea typeface="HG丸ｺﾞｼｯｸM-PRO" panose="020F0600000000000000" pitchFamily="50" charset="-128"/>
                      </a:endParaRPr>
                    </a:p>
                    <a:p>
                      <a:r>
                        <a:rPr kumimoji="1" lang="ja-JP" altLang="en-US" sz="900" dirty="0" smtClean="0">
                          <a:latin typeface="HG丸ｺﾞｼｯｸM-PRO" panose="020F0600000000000000" pitchFamily="50" charset="-128"/>
                          <a:ea typeface="HG丸ｺﾞｼｯｸM-PRO" panose="020F0600000000000000" pitchFamily="50" charset="-128"/>
                        </a:rPr>
                        <a:t>モデルパターン数</a:t>
                      </a:r>
                      <a:endParaRPr kumimoji="1" lang="ja-JP" altLang="en-US" sz="9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900" dirty="0" smtClean="0">
                          <a:latin typeface="HG丸ｺﾞｼｯｸM-PRO" panose="020F0600000000000000" pitchFamily="50" charset="-128"/>
                          <a:ea typeface="HG丸ｺﾞｼｯｸM-PRO" panose="020F0600000000000000" pitchFamily="50" charset="-128"/>
                        </a:rPr>
                        <a:t>0</a:t>
                      </a:r>
                      <a:endParaRPr kumimoji="1" lang="ja-JP" altLang="en-US" sz="9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900" dirty="0" smtClean="0">
                          <a:latin typeface="HG丸ｺﾞｼｯｸM-PRO" panose="020F0600000000000000" pitchFamily="50" charset="-128"/>
                          <a:ea typeface="HG丸ｺﾞｼｯｸM-PRO" panose="020F0600000000000000" pitchFamily="50" charset="-128"/>
                        </a:rPr>
                        <a:t>2</a:t>
                      </a:r>
                      <a:endParaRPr kumimoji="1" lang="ja-JP" altLang="en-US" sz="900" dirty="0">
                        <a:latin typeface="HG丸ｺﾞｼｯｸM-PRO" panose="020F0600000000000000" pitchFamily="50" charset="-128"/>
                        <a:ea typeface="HG丸ｺﾞｼｯｸM-PRO" panose="020F0600000000000000" pitchFamily="50" charset="-128"/>
                      </a:endParaRPr>
                    </a:p>
                  </a:txBody>
                  <a:tcPr anchor="ctr"/>
                </a:tc>
              </a:tr>
            </a:tbl>
          </a:graphicData>
        </a:graphic>
      </p:graphicFrame>
      <p:sp>
        <p:nvSpPr>
          <p:cNvPr id="5" name="正方形/長方形 4"/>
          <p:cNvSpPr/>
          <p:nvPr/>
        </p:nvSpPr>
        <p:spPr>
          <a:xfrm>
            <a:off x="56260" y="2097183"/>
            <a:ext cx="4486885" cy="395713"/>
          </a:xfrm>
          <a:prstGeom prst="rect">
            <a:avLst/>
          </a:prstGeom>
        </p:spPr>
        <p:txBody>
          <a:bodyPr wrap="square" lIns="65306" tIns="32653" rIns="65306" bIns="32653">
            <a:spAutoFit/>
          </a:bodyPr>
          <a:lstStyle/>
          <a:p>
            <a:r>
              <a:rPr lang="ja-JP" altLang="en-US" sz="1100" b="1" dirty="0">
                <a:latin typeface="+mn-ea"/>
                <a:cs typeface="メイリオ" panose="020B0604030504040204" pitchFamily="50" charset="-128"/>
              </a:rPr>
              <a:t>（２）在宅医療・介護連携への取組み</a:t>
            </a:r>
            <a:endParaRPr lang="en-US" altLang="ja-JP" sz="1100" b="1" dirty="0">
              <a:latin typeface="+mn-ea"/>
              <a:cs typeface="メイリオ" panose="020B0604030504040204" pitchFamily="50" charset="-128"/>
            </a:endParaRPr>
          </a:p>
          <a:p>
            <a:r>
              <a:rPr lang="ja-JP" altLang="en-US" sz="1000" dirty="0">
                <a:latin typeface="HG丸ｺﾞｼｯｸM-PRO" pitchFamily="50" charset="-128"/>
                <a:ea typeface="HG丸ｺﾞｼｯｸM-PRO" pitchFamily="50" charset="-128"/>
              </a:rPr>
              <a:t> 地域医療再生基金等を活用し、在宅医療・介護連携を支援</a:t>
            </a:r>
            <a:endParaRPr lang="en-US" altLang="ja-JP" sz="1000" dirty="0">
              <a:latin typeface="HG丸ｺﾞｼｯｸM-PRO" pitchFamily="50" charset="-128"/>
              <a:ea typeface="HG丸ｺﾞｼｯｸM-PRO" pitchFamily="50" charset="-128"/>
            </a:endParaRPr>
          </a:p>
        </p:txBody>
      </p:sp>
      <p:sp>
        <p:nvSpPr>
          <p:cNvPr id="7" name="正方形/長方形 6"/>
          <p:cNvSpPr/>
          <p:nvPr/>
        </p:nvSpPr>
        <p:spPr>
          <a:xfrm>
            <a:off x="318191" y="1624983"/>
            <a:ext cx="3585164" cy="219841"/>
          </a:xfrm>
          <a:prstGeom prst="rect">
            <a:avLst/>
          </a:prstGeom>
          <a:ln>
            <a:noFill/>
            <a:prstDash val="dash"/>
          </a:ln>
        </p:spPr>
        <p:txBody>
          <a:bodyPr wrap="square" lIns="65306" tIns="32653" rIns="65306" bIns="32653">
            <a:spAutoFit/>
          </a:bodyPr>
          <a:lstStyle/>
          <a:p>
            <a:pPr algn="ctr"/>
            <a:r>
              <a:rPr lang="ja-JP" altLang="en-US" sz="1000" b="1" dirty="0">
                <a:latin typeface="HG丸ｺﾞｼｯｸM-PRO" pitchFamily="50" charset="-128"/>
                <a:ea typeface="HG丸ｺﾞｼｯｸM-PRO" pitchFamily="50" charset="-128"/>
              </a:rPr>
              <a:t>関係者が取組みを進めていくために参考となるモデルを作成</a:t>
            </a:r>
            <a:endParaRPr lang="en-US" altLang="ja-JP" sz="1000" b="1" dirty="0">
              <a:latin typeface="HG丸ｺﾞｼｯｸM-PRO" pitchFamily="50" charset="-128"/>
              <a:ea typeface="HG丸ｺﾞｼｯｸM-PRO" pitchFamily="50" charset="-128"/>
            </a:endParaRPr>
          </a:p>
        </p:txBody>
      </p:sp>
      <p:grpSp>
        <p:nvGrpSpPr>
          <p:cNvPr id="20" name="グループ化 19"/>
          <p:cNvGrpSpPr/>
          <p:nvPr/>
        </p:nvGrpSpPr>
        <p:grpSpPr>
          <a:xfrm rot="5400000">
            <a:off x="1991163" y="776155"/>
            <a:ext cx="285356" cy="2428046"/>
            <a:chOff x="6646256" y="-2196643"/>
            <a:chExt cx="399499" cy="2130954"/>
          </a:xfrm>
        </p:grpSpPr>
        <p:sp>
          <p:nvSpPr>
            <p:cNvPr id="19" name="ホームベース 18"/>
            <p:cNvSpPr/>
            <p:nvPr/>
          </p:nvSpPr>
          <p:spPr>
            <a:xfrm>
              <a:off x="6654715" y="-2196639"/>
              <a:ext cx="391040" cy="2130950"/>
            </a:xfrm>
            <a:prstGeom prst="homePlate">
              <a:avLst>
                <a:gd name="adj" fmla="val 3295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a:spLocks/>
            </p:cNvSpPr>
            <p:nvPr/>
          </p:nvSpPr>
          <p:spPr>
            <a:xfrm rot="16200000">
              <a:off x="5787210" y="-1337597"/>
              <a:ext cx="2062802" cy="344710"/>
            </a:xfrm>
            <a:prstGeom prst="rect">
              <a:avLst/>
            </a:prstGeom>
            <a:noFill/>
            <a:ln w="19050">
              <a:noFill/>
              <a:prstDash val="sysDash"/>
            </a:ln>
          </p:spPr>
          <p:txBody>
            <a:bodyPr wrap="square" rtlCol="0" anchor="ctr" anchorCtr="0">
              <a:spAutoFit/>
            </a:bodyPr>
            <a:lstStyle/>
            <a:p>
              <a:pPr marL="1270" indent="-2540" algn="ctr"/>
              <a:r>
                <a:rPr lang="ja-JP" altLang="en-US" sz="1000" kern="100" dirty="0"/>
                <a:t>目標達成に向けた取組み</a:t>
              </a:r>
              <a:endParaRPr lang="en-US" altLang="ja-JP" sz="1000" kern="100" dirty="0"/>
            </a:p>
          </p:txBody>
        </p:sp>
      </p:grpSp>
      <p:sp>
        <p:nvSpPr>
          <p:cNvPr id="21" name="正方形/長方形 20"/>
          <p:cNvSpPr/>
          <p:nvPr/>
        </p:nvSpPr>
        <p:spPr>
          <a:xfrm>
            <a:off x="257880" y="6361584"/>
            <a:ext cx="4005515" cy="342943"/>
          </a:xfrm>
          <a:prstGeom prst="rect">
            <a:avLst/>
          </a:prstGeom>
        </p:spPr>
        <p:txBody>
          <a:bodyPr wrap="square" lIns="65306" tIns="32653" rIns="65306" bIns="32653">
            <a:spAutoFit/>
          </a:bodyPr>
          <a:lstStyle/>
          <a:p>
            <a:r>
              <a:rPr lang="ja-JP" altLang="en-US" sz="900" dirty="0">
                <a:latin typeface="HG丸ｺﾞｼｯｸM-PRO" pitchFamily="50" charset="-128"/>
                <a:ea typeface="HG丸ｺﾞｼｯｸM-PRO" pitchFamily="50" charset="-128"/>
              </a:rPr>
              <a:t>　</a:t>
            </a:r>
            <a:r>
              <a:rPr lang="en-US" altLang="ja-JP" sz="900" dirty="0">
                <a:latin typeface="HG丸ｺﾞｼｯｸM-PRO" pitchFamily="50" charset="-128"/>
                <a:ea typeface="HG丸ｺﾞｼｯｸM-PRO" pitchFamily="50" charset="-128"/>
              </a:rPr>
              <a:t>※</a:t>
            </a:r>
            <a:r>
              <a:rPr lang="ja-JP" altLang="en-US" sz="900" dirty="0">
                <a:latin typeface="HG丸ｺﾞｼｯｸM-PRO" pitchFamily="50" charset="-128"/>
                <a:ea typeface="HG丸ｺﾞｼｯｸM-PRO" pitchFamily="50" charset="-128"/>
              </a:rPr>
              <a:t>上記のようにすべてを同時に進めなくても、たとえば、３か年計画で</a:t>
            </a:r>
            <a:endParaRPr lang="en-US" altLang="ja-JP" sz="900" dirty="0">
              <a:latin typeface="HG丸ｺﾞｼｯｸM-PRO" pitchFamily="50" charset="-128"/>
              <a:ea typeface="HG丸ｺﾞｼｯｸM-PRO" pitchFamily="50" charset="-128"/>
            </a:endParaRPr>
          </a:p>
          <a:p>
            <a:r>
              <a:rPr lang="ja-JP" altLang="en-US" sz="900" dirty="0">
                <a:latin typeface="HG丸ｺﾞｼｯｸM-PRO" pitchFamily="50" charset="-128"/>
                <a:ea typeface="HG丸ｺﾞｼｯｸM-PRO" pitchFamily="50" charset="-128"/>
              </a:rPr>
              <a:t>　　中期的に在宅医療・介護連携の</a:t>
            </a:r>
            <a:r>
              <a:rPr lang="ja-JP" altLang="en-US" sz="900" dirty="0" smtClean="0">
                <a:latin typeface="HG丸ｺﾞｼｯｸM-PRO" pitchFamily="50" charset="-128"/>
                <a:ea typeface="HG丸ｺﾞｼｯｸM-PRO" pitchFamily="50" charset="-128"/>
              </a:rPr>
              <a:t>取組みを</a:t>
            </a:r>
            <a:r>
              <a:rPr lang="ja-JP" altLang="en-US" sz="900" dirty="0">
                <a:latin typeface="HG丸ｺﾞｼｯｸM-PRO" pitchFamily="50" charset="-128"/>
                <a:ea typeface="HG丸ｺﾞｼｯｸM-PRO" pitchFamily="50" charset="-128"/>
              </a:rPr>
              <a:t>進めると取組みやすい</a:t>
            </a:r>
          </a:p>
        </p:txBody>
      </p:sp>
      <p:grpSp>
        <p:nvGrpSpPr>
          <p:cNvPr id="33" name="グループ化 32"/>
          <p:cNvGrpSpPr/>
          <p:nvPr/>
        </p:nvGrpSpPr>
        <p:grpSpPr>
          <a:xfrm>
            <a:off x="4514515" y="1100354"/>
            <a:ext cx="4943742" cy="5620440"/>
            <a:chOff x="6262587" y="3042529"/>
            <a:chExt cx="6921239" cy="7868617"/>
          </a:xfrm>
        </p:grpSpPr>
        <p:grpSp>
          <p:nvGrpSpPr>
            <p:cNvPr id="32" name="グループ化 31"/>
            <p:cNvGrpSpPr/>
            <p:nvPr/>
          </p:nvGrpSpPr>
          <p:grpSpPr>
            <a:xfrm>
              <a:off x="6262587" y="3042529"/>
              <a:ext cx="6921239" cy="7868617"/>
              <a:chOff x="6262587" y="3042529"/>
              <a:chExt cx="6921239" cy="7868617"/>
            </a:xfrm>
          </p:grpSpPr>
          <p:grpSp>
            <p:nvGrpSpPr>
              <p:cNvPr id="31" name="グループ化 30"/>
              <p:cNvGrpSpPr/>
              <p:nvPr/>
            </p:nvGrpSpPr>
            <p:grpSpPr>
              <a:xfrm>
                <a:off x="6262587" y="3042529"/>
                <a:ext cx="6921239" cy="5276329"/>
                <a:chOff x="6127131" y="4338673"/>
                <a:chExt cx="6921239" cy="5276329"/>
              </a:xfrm>
            </p:grpSpPr>
            <p:sp>
              <p:nvSpPr>
                <p:cNvPr id="53" name="角丸四角形 52"/>
                <p:cNvSpPr/>
                <p:nvPr/>
              </p:nvSpPr>
              <p:spPr>
                <a:xfrm>
                  <a:off x="6279618" y="4619306"/>
                  <a:ext cx="3558228" cy="675216"/>
                </a:xfrm>
                <a:prstGeom prst="roundRect">
                  <a:avLst>
                    <a:gd name="adj" fmla="val 61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800" dirty="0">
                      <a:solidFill>
                        <a:schemeClr val="tx1"/>
                      </a:solidFill>
                    </a:rPr>
                    <a:t>・具体的な事例を用いて、支援の在り方、連携の</a:t>
                  </a:r>
                  <a:endParaRPr lang="en-US" altLang="ja-JP" sz="800" dirty="0">
                    <a:solidFill>
                      <a:schemeClr val="tx1"/>
                    </a:solidFill>
                  </a:endParaRPr>
                </a:p>
                <a:p>
                  <a:r>
                    <a:rPr lang="ja-JP" altLang="en-US" sz="800" dirty="0">
                      <a:solidFill>
                        <a:schemeClr val="tx1"/>
                      </a:solidFill>
                    </a:rPr>
                    <a:t>　必要性について検討する研修の実施</a:t>
                  </a:r>
                  <a:endParaRPr lang="en-US" altLang="ja-JP" sz="800" dirty="0">
                    <a:solidFill>
                      <a:schemeClr val="tx1"/>
                    </a:solidFill>
                  </a:endParaRPr>
                </a:p>
                <a:p>
                  <a:r>
                    <a:rPr lang="ja-JP" altLang="en-US" sz="800" dirty="0">
                      <a:solidFill>
                        <a:schemeClr val="tx1"/>
                      </a:solidFill>
                    </a:rPr>
                    <a:t>・専門職の役割を知り、多職種連携を構築する等</a:t>
                  </a:r>
                  <a:endParaRPr lang="en-US" altLang="ja-JP" sz="800" dirty="0">
                    <a:solidFill>
                      <a:schemeClr val="tx1"/>
                    </a:solidFill>
                  </a:endParaRPr>
                </a:p>
              </p:txBody>
            </p:sp>
            <p:sp>
              <p:nvSpPr>
                <p:cNvPr id="24" name="正方形/長方形 23"/>
                <p:cNvSpPr/>
                <p:nvPr/>
              </p:nvSpPr>
              <p:spPr>
                <a:xfrm>
                  <a:off x="6171606" y="4338673"/>
                  <a:ext cx="1404157" cy="323165"/>
                </a:xfrm>
                <a:prstGeom prst="rect">
                  <a:avLst/>
                </a:prstGeom>
              </p:spPr>
              <p:txBody>
                <a:bodyPr wrap="square">
                  <a:spAutoFit/>
                </a:bodyPr>
                <a:lstStyle/>
                <a:p>
                  <a:r>
                    <a:rPr lang="ja-JP" altLang="en-US" sz="900" b="1" dirty="0">
                      <a:latin typeface="+mn-ea"/>
                    </a:rPr>
                    <a:t>①　研修の実施</a:t>
                  </a:r>
                  <a:endParaRPr lang="ja-JP" altLang="en-US" sz="800" dirty="0">
                    <a:latin typeface="+mn-ea"/>
                  </a:endParaRPr>
                </a:p>
              </p:txBody>
            </p:sp>
            <p:grpSp>
              <p:nvGrpSpPr>
                <p:cNvPr id="26" name="グループ化 25"/>
                <p:cNvGrpSpPr/>
                <p:nvPr/>
              </p:nvGrpSpPr>
              <p:grpSpPr>
                <a:xfrm>
                  <a:off x="9736002" y="4619306"/>
                  <a:ext cx="2808312" cy="753864"/>
                  <a:chOff x="9794575" y="4788441"/>
                  <a:chExt cx="2808312" cy="753864"/>
                </a:xfrm>
                <a:solidFill>
                  <a:schemeClr val="bg1"/>
                </a:solidFill>
              </p:grpSpPr>
              <p:sp>
                <p:nvSpPr>
                  <p:cNvPr id="25" name="円/楕円 24"/>
                  <p:cNvSpPr/>
                  <p:nvPr/>
                </p:nvSpPr>
                <p:spPr>
                  <a:xfrm>
                    <a:off x="9794575" y="4788441"/>
                    <a:ext cx="2713646" cy="753864"/>
                  </a:xfrm>
                  <a:prstGeom prst="ellipse">
                    <a:avLst/>
                  </a:prstGeom>
                  <a:grp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3" name="正方形/長方形 22"/>
                  <p:cNvSpPr/>
                  <p:nvPr/>
                </p:nvSpPr>
                <p:spPr>
                  <a:xfrm>
                    <a:off x="9889242" y="4887593"/>
                    <a:ext cx="2713645" cy="581698"/>
                  </a:xfrm>
                  <a:prstGeom prst="rect">
                    <a:avLst/>
                  </a:prstGeom>
                  <a:noFill/>
                </p:spPr>
                <p:txBody>
                  <a:bodyPr wrap="square">
                    <a:spAutoFit/>
                  </a:bodyPr>
                  <a:lstStyle/>
                  <a:p>
                    <a:r>
                      <a:rPr lang="ja-JP" altLang="en-US" sz="700" dirty="0"/>
                      <a:t>○多職種が 研修に参加</a:t>
                    </a:r>
                    <a:endParaRPr lang="en-US" altLang="ja-JP" sz="700" dirty="0"/>
                  </a:p>
                  <a:p>
                    <a:r>
                      <a:rPr lang="ja-JP" altLang="en-US" sz="700" dirty="0"/>
                      <a:t>○グループワークなど参加型の研修が</a:t>
                    </a:r>
                    <a:endParaRPr lang="en-US" altLang="ja-JP" sz="700" dirty="0"/>
                  </a:p>
                  <a:p>
                    <a:r>
                      <a:rPr lang="ja-JP" altLang="en-US" sz="700" dirty="0"/>
                      <a:t>　 効果的</a:t>
                    </a:r>
                  </a:p>
                </p:txBody>
              </p:sp>
            </p:grpSp>
            <p:sp>
              <p:nvSpPr>
                <p:cNvPr id="75" name="正方形/長方形 74"/>
                <p:cNvSpPr/>
                <p:nvPr/>
              </p:nvSpPr>
              <p:spPr>
                <a:xfrm>
                  <a:off x="6135602" y="5346785"/>
                  <a:ext cx="1404157" cy="323165"/>
                </a:xfrm>
                <a:prstGeom prst="rect">
                  <a:avLst/>
                </a:prstGeom>
              </p:spPr>
              <p:txBody>
                <a:bodyPr wrap="square">
                  <a:spAutoFit/>
                </a:bodyPr>
                <a:lstStyle/>
                <a:p>
                  <a:r>
                    <a:rPr lang="ja-JP" altLang="en-US" sz="900" b="1" kern="100" dirty="0">
                      <a:latin typeface="+mn-ea"/>
                    </a:rPr>
                    <a:t>②　</a:t>
                  </a:r>
                  <a:r>
                    <a:rPr lang="ja-JP" altLang="en-US" sz="900" b="1" dirty="0">
                      <a:latin typeface="+mn-ea"/>
                    </a:rPr>
                    <a:t>会議の開催</a:t>
                  </a:r>
                  <a:endParaRPr lang="ja-JP" altLang="en-US" sz="800" dirty="0">
                    <a:latin typeface="+mn-ea"/>
                  </a:endParaRPr>
                </a:p>
              </p:txBody>
            </p:sp>
            <p:sp>
              <p:nvSpPr>
                <p:cNvPr id="80" name="角丸四角形 79"/>
                <p:cNvSpPr/>
                <p:nvPr/>
              </p:nvSpPr>
              <p:spPr>
                <a:xfrm>
                  <a:off x="6279618" y="5654562"/>
                  <a:ext cx="3558228" cy="675216"/>
                </a:xfrm>
                <a:prstGeom prst="roundRect">
                  <a:avLst>
                    <a:gd name="adj" fmla="val 61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800" dirty="0">
                      <a:solidFill>
                        <a:schemeClr val="tx1"/>
                      </a:solidFill>
                    </a:rPr>
                    <a:t>・多職種が一堂に会し、在宅医療・介護連携の</a:t>
                  </a:r>
                  <a:endParaRPr lang="en-US" altLang="ja-JP" sz="800" dirty="0">
                    <a:solidFill>
                      <a:schemeClr val="tx1"/>
                    </a:solidFill>
                  </a:endParaRPr>
                </a:p>
                <a:p>
                  <a:r>
                    <a:rPr lang="ja-JP" altLang="en-US" sz="800" dirty="0">
                      <a:solidFill>
                        <a:schemeClr val="tx1"/>
                      </a:solidFill>
                    </a:rPr>
                    <a:t>　現状把握と課題について議論し、課題共有</a:t>
                  </a:r>
                  <a:endParaRPr lang="en-US" altLang="ja-JP" sz="800" dirty="0">
                    <a:solidFill>
                      <a:schemeClr val="tx1"/>
                    </a:solidFill>
                  </a:endParaRPr>
                </a:p>
                <a:p>
                  <a:r>
                    <a:rPr lang="ja-JP" altLang="en-US" sz="800" dirty="0">
                      <a:solidFill>
                        <a:schemeClr val="tx1"/>
                      </a:solidFill>
                    </a:rPr>
                    <a:t>・対応策を検討することで、連携体制を構築</a:t>
                  </a:r>
                  <a:endParaRPr lang="en-US" altLang="ja-JP" sz="800" dirty="0">
                    <a:solidFill>
                      <a:schemeClr val="tx1"/>
                    </a:solidFill>
                  </a:endParaRPr>
                </a:p>
              </p:txBody>
            </p:sp>
            <p:sp>
              <p:nvSpPr>
                <p:cNvPr id="82" name="正方形/長方形 81"/>
                <p:cNvSpPr/>
                <p:nvPr/>
              </p:nvSpPr>
              <p:spPr>
                <a:xfrm>
                  <a:off x="6149700" y="6360347"/>
                  <a:ext cx="3586302" cy="323165"/>
                </a:xfrm>
                <a:prstGeom prst="rect">
                  <a:avLst/>
                </a:prstGeom>
                <a:noFill/>
                <a:ln>
                  <a:noFill/>
                </a:ln>
              </p:spPr>
              <p:txBody>
                <a:bodyPr wrap="square">
                  <a:spAutoFit/>
                </a:bodyPr>
                <a:lstStyle/>
                <a:p>
                  <a:r>
                    <a:rPr lang="ja-JP" altLang="en-US" sz="900" b="1" kern="100" dirty="0"/>
                    <a:t>③　</a:t>
                  </a:r>
                  <a:r>
                    <a:rPr lang="ja-JP" altLang="ja-JP" sz="900" b="1" kern="100" dirty="0"/>
                    <a:t>地域の医療・福祉資源の把握および活用</a:t>
                  </a:r>
                  <a:endParaRPr lang="ja-JP" altLang="en-US" sz="800" dirty="0">
                    <a:latin typeface="+mn-ea"/>
                  </a:endParaRPr>
                </a:p>
              </p:txBody>
            </p:sp>
            <p:sp>
              <p:nvSpPr>
                <p:cNvPr id="83" name="角丸四角形 82"/>
                <p:cNvSpPr/>
                <p:nvPr/>
              </p:nvSpPr>
              <p:spPr>
                <a:xfrm>
                  <a:off x="6321790" y="6693243"/>
                  <a:ext cx="3558228" cy="442709"/>
                </a:xfrm>
                <a:prstGeom prst="roundRect">
                  <a:avLst>
                    <a:gd name="adj" fmla="val 61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800" dirty="0">
                      <a:solidFill>
                        <a:schemeClr val="tx1"/>
                      </a:solidFill>
                    </a:rPr>
                    <a:t>・診療機能（訪問診療や看取り対応等）や介護資源</a:t>
                  </a:r>
                  <a:endParaRPr lang="en-US" altLang="ja-JP" sz="800" dirty="0">
                    <a:solidFill>
                      <a:schemeClr val="tx1"/>
                    </a:solidFill>
                  </a:endParaRPr>
                </a:p>
                <a:p>
                  <a:r>
                    <a:rPr lang="ja-JP" altLang="en-US" sz="800" dirty="0">
                      <a:solidFill>
                        <a:schemeClr val="tx1"/>
                      </a:solidFill>
                    </a:rPr>
                    <a:t>　の情報を冊子やホームページに掲載し、周知</a:t>
                  </a:r>
                  <a:endParaRPr lang="en-US" altLang="ja-JP" sz="800" dirty="0">
                    <a:solidFill>
                      <a:schemeClr val="tx1"/>
                    </a:solidFill>
                  </a:endParaRPr>
                </a:p>
              </p:txBody>
            </p:sp>
            <p:sp>
              <p:nvSpPr>
                <p:cNvPr id="84" name="正方形/長方形 83"/>
                <p:cNvSpPr/>
                <p:nvPr/>
              </p:nvSpPr>
              <p:spPr>
                <a:xfrm>
                  <a:off x="6135602" y="7166729"/>
                  <a:ext cx="3586302" cy="323165"/>
                </a:xfrm>
                <a:prstGeom prst="rect">
                  <a:avLst/>
                </a:prstGeom>
                <a:noFill/>
              </p:spPr>
              <p:txBody>
                <a:bodyPr wrap="square">
                  <a:spAutoFit/>
                </a:bodyPr>
                <a:lstStyle/>
                <a:p>
                  <a:r>
                    <a:rPr lang="ja-JP" altLang="ja-JP" sz="900" b="1" kern="100" dirty="0"/>
                    <a:t>④</a:t>
                  </a:r>
                  <a:r>
                    <a:rPr lang="en-US" altLang="ja-JP" sz="900" b="1" kern="100" dirty="0"/>
                    <a:t>  </a:t>
                  </a:r>
                  <a:r>
                    <a:rPr lang="ja-JP" altLang="ja-JP" sz="900" b="1" kern="100" dirty="0" smtClean="0"/>
                    <a:t>地域住民</a:t>
                  </a:r>
                  <a:r>
                    <a:rPr lang="ja-JP" altLang="ja-JP" sz="900" b="1" kern="100" dirty="0"/>
                    <a:t>への普及・啓発</a:t>
                  </a:r>
                  <a:endParaRPr lang="ja-JP" altLang="en-US" sz="800" dirty="0">
                    <a:latin typeface="+mn-ea"/>
                  </a:endParaRPr>
                </a:p>
              </p:txBody>
            </p:sp>
            <p:sp>
              <p:nvSpPr>
                <p:cNvPr id="86" name="正方形/長方形 85"/>
                <p:cNvSpPr/>
                <p:nvPr/>
              </p:nvSpPr>
              <p:spPr>
                <a:xfrm>
                  <a:off x="6127131" y="8246850"/>
                  <a:ext cx="3608871" cy="517065"/>
                </a:xfrm>
                <a:prstGeom prst="rect">
                  <a:avLst/>
                </a:prstGeom>
                <a:noFill/>
              </p:spPr>
              <p:txBody>
                <a:bodyPr wrap="square">
                  <a:spAutoFit/>
                </a:bodyPr>
                <a:lstStyle/>
                <a:p>
                  <a:pPr marL="1270" indent="-2540"/>
                  <a:r>
                    <a:rPr lang="ja-JP" altLang="en-US" sz="900" b="1" kern="100" dirty="0"/>
                    <a:t>⑤ </a:t>
                  </a:r>
                  <a:r>
                    <a:rPr lang="ja-JP" altLang="ja-JP" sz="900" b="1" kern="100" dirty="0"/>
                    <a:t>地域包括支援センター・ケアマネ</a:t>
                  </a:r>
                  <a:r>
                    <a:rPr lang="ja-JP" altLang="en-US" sz="900" b="1" kern="100" dirty="0"/>
                    <a:t>ジャー</a:t>
                  </a:r>
                  <a:r>
                    <a:rPr lang="ja-JP" altLang="ja-JP" sz="900" b="1" kern="100" dirty="0"/>
                    <a:t>を</a:t>
                  </a:r>
                  <a:endParaRPr lang="en-US" altLang="ja-JP" sz="900" b="1" kern="100" dirty="0"/>
                </a:p>
                <a:p>
                  <a:pPr marL="1270" indent="-2540"/>
                  <a:r>
                    <a:rPr lang="ja-JP" altLang="en-US" sz="900" b="1" kern="100" dirty="0"/>
                    <a:t>　　</a:t>
                  </a:r>
                  <a:r>
                    <a:rPr lang="ja-JP" altLang="ja-JP" sz="900" b="1" kern="100" dirty="0" smtClean="0"/>
                    <a:t>対象に</a:t>
                  </a:r>
                  <a:r>
                    <a:rPr lang="ja-JP" altLang="ja-JP" sz="900" b="1" kern="100" dirty="0"/>
                    <a:t>した支援の実施</a:t>
                  </a:r>
                  <a:endParaRPr lang="en-US" altLang="ja-JP" sz="900" b="1" kern="100" dirty="0"/>
                </a:p>
              </p:txBody>
            </p:sp>
            <p:sp>
              <p:nvSpPr>
                <p:cNvPr id="85" name="角丸四角形 84"/>
                <p:cNvSpPr/>
                <p:nvPr/>
              </p:nvSpPr>
              <p:spPr>
                <a:xfrm>
                  <a:off x="6321790" y="7499626"/>
                  <a:ext cx="3558228" cy="675216"/>
                </a:xfrm>
                <a:prstGeom prst="roundRect">
                  <a:avLst>
                    <a:gd name="adj" fmla="val 61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800" dirty="0">
                      <a:solidFill>
                        <a:schemeClr val="tx1"/>
                      </a:solidFill>
                    </a:rPr>
                    <a:t>・在宅医療を受ける心構えや在宅医療の利点など</a:t>
                  </a:r>
                  <a:endParaRPr lang="en-US" altLang="ja-JP" sz="800" dirty="0">
                    <a:solidFill>
                      <a:schemeClr val="tx1"/>
                    </a:solidFill>
                  </a:endParaRPr>
                </a:p>
                <a:p>
                  <a:r>
                    <a:rPr lang="ja-JP" altLang="en-US" sz="800" dirty="0">
                      <a:solidFill>
                        <a:schemeClr val="tx1"/>
                      </a:solidFill>
                    </a:rPr>
                    <a:t>　を周知</a:t>
                  </a:r>
                  <a:endParaRPr lang="en-US" altLang="ja-JP" sz="800" dirty="0">
                    <a:solidFill>
                      <a:schemeClr val="tx1"/>
                    </a:solidFill>
                  </a:endParaRPr>
                </a:p>
                <a:p>
                  <a:r>
                    <a:rPr lang="ja-JP" altLang="en-US" sz="800" dirty="0">
                      <a:solidFill>
                        <a:schemeClr val="tx1"/>
                      </a:solidFill>
                    </a:rPr>
                    <a:t>・本人</a:t>
                  </a:r>
                  <a:r>
                    <a:rPr lang="ja-JP" altLang="en-US" sz="800" dirty="0" smtClean="0">
                      <a:solidFill>
                        <a:schemeClr val="tx1"/>
                      </a:solidFill>
                    </a:rPr>
                    <a:t>家族</a:t>
                  </a:r>
                  <a:r>
                    <a:rPr lang="ja-JP" altLang="en-US" sz="800" dirty="0">
                      <a:solidFill>
                        <a:schemeClr val="tx1"/>
                      </a:solidFill>
                    </a:rPr>
                    <a:t>間</a:t>
                  </a:r>
                  <a:r>
                    <a:rPr lang="ja-JP" altLang="en-US" sz="800" dirty="0" smtClean="0">
                      <a:solidFill>
                        <a:schemeClr val="tx1"/>
                      </a:solidFill>
                    </a:rPr>
                    <a:t>の</a:t>
                  </a:r>
                  <a:r>
                    <a:rPr lang="ja-JP" altLang="en-US" sz="800" dirty="0">
                      <a:solidFill>
                        <a:schemeClr val="tx1"/>
                      </a:solidFill>
                    </a:rPr>
                    <a:t>死生観の共有</a:t>
                  </a:r>
                  <a:endParaRPr lang="en-US" altLang="ja-JP" sz="800" dirty="0">
                    <a:solidFill>
                      <a:schemeClr val="tx1"/>
                    </a:solidFill>
                  </a:endParaRPr>
                </a:p>
              </p:txBody>
            </p:sp>
            <p:sp>
              <p:nvSpPr>
                <p:cNvPr id="87" name="角丸四角形 86"/>
                <p:cNvSpPr/>
                <p:nvPr/>
              </p:nvSpPr>
              <p:spPr>
                <a:xfrm>
                  <a:off x="6321790" y="8822914"/>
                  <a:ext cx="3558228" cy="792088"/>
                </a:xfrm>
                <a:prstGeom prst="roundRect">
                  <a:avLst>
                    <a:gd name="adj" fmla="val 61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800" dirty="0">
                      <a:solidFill>
                        <a:schemeClr val="tx1"/>
                      </a:solidFill>
                    </a:rPr>
                    <a:t>・ケアマネジャーが医師との連絡を取りやすくするための、連絡方法や時間帯を掲載した冊子の作成</a:t>
                  </a:r>
                  <a:endParaRPr lang="en-US" altLang="ja-JP" sz="800" dirty="0">
                    <a:solidFill>
                      <a:schemeClr val="tx1"/>
                    </a:solidFill>
                  </a:endParaRPr>
                </a:p>
                <a:p>
                  <a:r>
                    <a:rPr lang="ja-JP" altLang="en-US" sz="800" dirty="0">
                      <a:solidFill>
                        <a:schemeClr val="tx1"/>
                      </a:solidFill>
                    </a:rPr>
                    <a:t>・ケアマネジャーと医師との座談会や意見交換、情報交換の実施</a:t>
                  </a:r>
                  <a:endParaRPr lang="en-US" altLang="ja-JP" sz="800" dirty="0">
                    <a:solidFill>
                      <a:schemeClr val="tx1"/>
                    </a:solidFill>
                  </a:endParaRPr>
                </a:p>
              </p:txBody>
            </p:sp>
            <p:grpSp>
              <p:nvGrpSpPr>
                <p:cNvPr id="88" name="グループ化 87"/>
                <p:cNvGrpSpPr/>
                <p:nvPr/>
              </p:nvGrpSpPr>
              <p:grpSpPr>
                <a:xfrm>
                  <a:off x="9736002" y="6623106"/>
                  <a:ext cx="2772218" cy="615632"/>
                  <a:chOff x="9736002" y="4966922"/>
                  <a:chExt cx="2772218" cy="615632"/>
                </a:xfrm>
                <a:solidFill>
                  <a:schemeClr val="bg1"/>
                </a:solidFill>
              </p:grpSpPr>
              <p:sp>
                <p:nvSpPr>
                  <p:cNvPr id="89" name="円/楕円 88"/>
                  <p:cNvSpPr/>
                  <p:nvPr/>
                </p:nvSpPr>
                <p:spPr>
                  <a:xfrm>
                    <a:off x="9736002" y="4966922"/>
                    <a:ext cx="2713646" cy="615632"/>
                  </a:xfrm>
                  <a:prstGeom prst="ellipse">
                    <a:avLst/>
                  </a:prstGeom>
                  <a:grp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0" name="正方形/長方形 89"/>
                  <p:cNvSpPr/>
                  <p:nvPr/>
                </p:nvSpPr>
                <p:spPr>
                  <a:xfrm>
                    <a:off x="9793735" y="5048881"/>
                    <a:ext cx="2714485" cy="430888"/>
                  </a:xfrm>
                  <a:prstGeom prst="rect">
                    <a:avLst/>
                  </a:prstGeom>
                  <a:noFill/>
                </p:spPr>
                <p:txBody>
                  <a:bodyPr wrap="square">
                    <a:spAutoFit/>
                  </a:bodyPr>
                  <a:lstStyle/>
                  <a:p>
                    <a:r>
                      <a:rPr lang="ja-JP" altLang="en-US" sz="700" dirty="0"/>
                      <a:t>○情報を一元化して関係者などに広く提供</a:t>
                    </a:r>
                    <a:endParaRPr lang="en-US" altLang="ja-JP" sz="700" dirty="0"/>
                  </a:p>
                  <a:p>
                    <a:r>
                      <a:rPr lang="ja-JP" altLang="en-US" sz="700" dirty="0" smtClean="0"/>
                      <a:t>○多職種連携の構築に活用</a:t>
                    </a:r>
                    <a:endParaRPr lang="ja-JP" altLang="en-US" sz="700" dirty="0"/>
                  </a:p>
                </p:txBody>
              </p:sp>
            </p:grpSp>
            <p:grpSp>
              <p:nvGrpSpPr>
                <p:cNvPr id="76" name="グループ化 75"/>
                <p:cNvGrpSpPr/>
                <p:nvPr/>
              </p:nvGrpSpPr>
              <p:grpSpPr>
                <a:xfrm>
                  <a:off x="9736002" y="5687002"/>
                  <a:ext cx="3312368" cy="673346"/>
                  <a:chOff x="9727442" y="4966922"/>
                  <a:chExt cx="3312368" cy="673346"/>
                </a:xfrm>
                <a:solidFill>
                  <a:schemeClr val="bg1"/>
                </a:solidFill>
              </p:grpSpPr>
              <p:sp>
                <p:nvSpPr>
                  <p:cNvPr id="77" name="円/楕円 76"/>
                  <p:cNvSpPr/>
                  <p:nvPr/>
                </p:nvSpPr>
                <p:spPr>
                  <a:xfrm>
                    <a:off x="9727442" y="4966922"/>
                    <a:ext cx="2736304" cy="673346"/>
                  </a:xfrm>
                  <a:prstGeom prst="ellipse">
                    <a:avLst/>
                  </a:prstGeom>
                  <a:grp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78" name="正方形/長方形 77"/>
                  <p:cNvSpPr/>
                  <p:nvPr/>
                </p:nvSpPr>
                <p:spPr>
                  <a:xfrm>
                    <a:off x="9785177" y="5078498"/>
                    <a:ext cx="3254633" cy="430888"/>
                  </a:xfrm>
                  <a:prstGeom prst="rect">
                    <a:avLst/>
                  </a:prstGeom>
                  <a:noFill/>
                </p:spPr>
                <p:txBody>
                  <a:bodyPr wrap="square">
                    <a:spAutoFit/>
                  </a:bodyPr>
                  <a:lstStyle/>
                  <a:p>
                    <a:r>
                      <a:rPr lang="ja-JP" altLang="en-US" sz="700" dirty="0"/>
                      <a:t>○多職種の参画により、地域の一体感</a:t>
                    </a:r>
                    <a:endParaRPr lang="en-US" altLang="ja-JP" sz="700" dirty="0"/>
                  </a:p>
                  <a:p>
                    <a:r>
                      <a:rPr lang="ja-JP" altLang="en-US" sz="700" dirty="0"/>
                      <a:t>○必要に応じてワーキンググループを設置</a:t>
                    </a:r>
                  </a:p>
                </p:txBody>
              </p:sp>
            </p:grpSp>
            <p:grpSp>
              <p:nvGrpSpPr>
                <p:cNvPr id="92" name="グループ化 91"/>
                <p:cNvGrpSpPr/>
                <p:nvPr/>
              </p:nvGrpSpPr>
              <p:grpSpPr>
                <a:xfrm>
                  <a:off x="9736002" y="7559210"/>
                  <a:ext cx="2880320" cy="615632"/>
                  <a:chOff x="9736002" y="5038930"/>
                  <a:chExt cx="2880320" cy="615632"/>
                </a:xfrm>
                <a:solidFill>
                  <a:schemeClr val="bg1"/>
                </a:solidFill>
              </p:grpSpPr>
              <p:sp>
                <p:nvSpPr>
                  <p:cNvPr id="93" name="円/楕円 92"/>
                  <p:cNvSpPr/>
                  <p:nvPr/>
                </p:nvSpPr>
                <p:spPr>
                  <a:xfrm>
                    <a:off x="9736002" y="5038930"/>
                    <a:ext cx="2713646" cy="615632"/>
                  </a:xfrm>
                  <a:prstGeom prst="ellipse">
                    <a:avLst/>
                  </a:prstGeom>
                  <a:grp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4" name="正方形/長方形 93"/>
                  <p:cNvSpPr/>
                  <p:nvPr/>
                </p:nvSpPr>
                <p:spPr>
                  <a:xfrm>
                    <a:off x="9808010" y="5133314"/>
                    <a:ext cx="2808312" cy="430888"/>
                  </a:xfrm>
                  <a:prstGeom prst="rect">
                    <a:avLst/>
                  </a:prstGeom>
                  <a:noFill/>
                </p:spPr>
                <p:txBody>
                  <a:bodyPr wrap="square">
                    <a:spAutoFit/>
                  </a:bodyPr>
                  <a:lstStyle/>
                  <a:p>
                    <a:r>
                      <a:rPr lang="ja-JP" altLang="en-US" sz="700" dirty="0"/>
                      <a:t>○在宅医療について地域住民へ広く普及</a:t>
                    </a:r>
                    <a:endParaRPr lang="en-US" altLang="ja-JP" sz="700" dirty="0"/>
                  </a:p>
                  <a:p>
                    <a:r>
                      <a:rPr lang="ja-JP" altLang="en-US" sz="700" dirty="0"/>
                      <a:t>○在宅療養を選択できるよう情報提供</a:t>
                    </a:r>
                  </a:p>
                </p:txBody>
              </p:sp>
            </p:grpSp>
            <p:grpSp>
              <p:nvGrpSpPr>
                <p:cNvPr id="96" name="グループ化 95"/>
                <p:cNvGrpSpPr/>
                <p:nvPr/>
              </p:nvGrpSpPr>
              <p:grpSpPr>
                <a:xfrm>
                  <a:off x="9736002" y="8855354"/>
                  <a:ext cx="3312368" cy="615632"/>
                  <a:chOff x="9736002" y="5182946"/>
                  <a:chExt cx="3312368" cy="615632"/>
                </a:xfrm>
                <a:solidFill>
                  <a:schemeClr val="bg1"/>
                </a:solidFill>
              </p:grpSpPr>
              <p:sp>
                <p:nvSpPr>
                  <p:cNvPr id="97" name="円/楕円 96"/>
                  <p:cNvSpPr/>
                  <p:nvPr/>
                </p:nvSpPr>
                <p:spPr>
                  <a:xfrm>
                    <a:off x="9736002" y="5182946"/>
                    <a:ext cx="2713646" cy="615632"/>
                  </a:xfrm>
                  <a:prstGeom prst="ellipse">
                    <a:avLst/>
                  </a:prstGeom>
                  <a:grp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8" name="正方形/長方形 97"/>
                  <p:cNvSpPr/>
                  <p:nvPr/>
                </p:nvSpPr>
                <p:spPr>
                  <a:xfrm>
                    <a:off x="9793737" y="5277330"/>
                    <a:ext cx="3254633" cy="430888"/>
                  </a:xfrm>
                  <a:prstGeom prst="rect">
                    <a:avLst/>
                  </a:prstGeom>
                  <a:noFill/>
                </p:spPr>
                <p:txBody>
                  <a:bodyPr wrap="square">
                    <a:spAutoFit/>
                  </a:bodyPr>
                  <a:lstStyle/>
                  <a:p>
                    <a:r>
                      <a:rPr lang="ja-JP" altLang="en-US" sz="700" dirty="0"/>
                      <a:t>○在宅医療に関する相談窓口を設置する</a:t>
                    </a:r>
                    <a:endParaRPr lang="en-US" altLang="ja-JP" sz="700" dirty="0"/>
                  </a:p>
                  <a:p>
                    <a:r>
                      <a:rPr lang="ja-JP" altLang="en-US" sz="700" dirty="0"/>
                      <a:t>　 など継続的な支援を実施</a:t>
                    </a:r>
                  </a:p>
                </p:txBody>
              </p:sp>
            </p:grpSp>
          </p:grpSp>
          <p:sp>
            <p:nvSpPr>
              <p:cNvPr id="100" name="正方形/長方形 99"/>
              <p:cNvSpPr/>
              <p:nvPr/>
            </p:nvSpPr>
            <p:spPr>
              <a:xfrm>
                <a:off x="6271058" y="8318858"/>
                <a:ext cx="3608871" cy="323165"/>
              </a:xfrm>
              <a:prstGeom prst="rect">
                <a:avLst/>
              </a:prstGeom>
              <a:noFill/>
            </p:spPr>
            <p:txBody>
              <a:bodyPr wrap="square">
                <a:spAutoFit/>
              </a:bodyPr>
              <a:lstStyle/>
              <a:p>
                <a:pPr marL="1270" indent="-2540"/>
                <a:r>
                  <a:rPr lang="ja-JP" altLang="ja-JP" sz="900" b="1" kern="100" dirty="0"/>
                  <a:t>⑥効率的</a:t>
                </a:r>
                <a:r>
                  <a:rPr lang="en-US" altLang="ja-JP" sz="900" b="1" kern="100" dirty="0"/>
                  <a:t> </a:t>
                </a:r>
                <a:r>
                  <a:rPr lang="ja-JP" altLang="ja-JP" sz="900" b="1" kern="100" dirty="0"/>
                  <a:t>な情報共有のための</a:t>
                </a:r>
                <a:r>
                  <a:rPr lang="ja-JP" altLang="ja-JP" sz="900" b="1" kern="100" dirty="0" smtClean="0"/>
                  <a:t>取組み</a:t>
                </a:r>
                <a:endParaRPr lang="en-US" altLang="ja-JP" sz="900" b="1" kern="100" dirty="0"/>
              </a:p>
            </p:txBody>
          </p:sp>
          <p:sp>
            <p:nvSpPr>
              <p:cNvPr id="101" name="角丸四角形 100"/>
              <p:cNvSpPr/>
              <p:nvPr/>
            </p:nvSpPr>
            <p:spPr>
              <a:xfrm>
                <a:off x="6487082" y="8606890"/>
                <a:ext cx="3558228" cy="648072"/>
              </a:xfrm>
              <a:prstGeom prst="roundRect">
                <a:avLst>
                  <a:gd name="adj" fmla="val 61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800" dirty="0">
                    <a:solidFill>
                      <a:schemeClr val="tx1"/>
                    </a:solidFill>
                  </a:rPr>
                  <a:t>・「医療と介護の多職種連携マニュアル」の作成と</a:t>
                </a:r>
                <a:endParaRPr lang="en-US" altLang="ja-JP" sz="800" dirty="0">
                  <a:solidFill>
                    <a:schemeClr val="tx1"/>
                  </a:solidFill>
                </a:endParaRPr>
              </a:p>
              <a:p>
                <a:r>
                  <a:rPr lang="ja-JP" altLang="en-US" sz="800" dirty="0">
                    <a:solidFill>
                      <a:schemeClr val="tx1"/>
                    </a:solidFill>
                  </a:rPr>
                  <a:t>　周知</a:t>
                </a:r>
                <a:endParaRPr lang="en-US" altLang="ja-JP" sz="800" dirty="0">
                  <a:solidFill>
                    <a:schemeClr val="tx1"/>
                  </a:solidFill>
                </a:endParaRPr>
              </a:p>
              <a:p>
                <a:r>
                  <a:rPr lang="ja-JP" altLang="en-US" sz="800" dirty="0">
                    <a:solidFill>
                      <a:schemeClr val="tx1"/>
                    </a:solidFill>
                  </a:rPr>
                  <a:t>・</a:t>
                </a:r>
                <a:r>
                  <a:rPr lang="en-US" altLang="ja-JP" sz="800" dirty="0">
                    <a:solidFill>
                      <a:schemeClr val="tx1"/>
                    </a:solidFill>
                  </a:rPr>
                  <a:t>ICT</a:t>
                </a:r>
                <a:r>
                  <a:rPr lang="ja-JP" altLang="en-US" sz="800" dirty="0">
                    <a:solidFill>
                      <a:schemeClr val="tx1"/>
                    </a:solidFill>
                  </a:rPr>
                  <a:t>を活用した在宅患者情報共有システムの構築</a:t>
                </a:r>
                <a:endParaRPr lang="en-US" altLang="ja-JP" sz="800" dirty="0">
                  <a:solidFill>
                    <a:schemeClr val="tx1"/>
                  </a:solidFill>
                </a:endParaRPr>
              </a:p>
            </p:txBody>
          </p:sp>
          <p:sp>
            <p:nvSpPr>
              <p:cNvPr id="106" name="正方形/長方形 105"/>
              <p:cNvSpPr/>
              <p:nvPr/>
            </p:nvSpPr>
            <p:spPr>
              <a:xfrm>
                <a:off x="6271058" y="9326970"/>
                <a:ext cx="3608871" cy="517065"/>
              </a:xfrm>
              <a:prstGeom prst="rect">
                <a:avLst/>
              </a:prstGeom>
              <a:noFill/>
            </p:spPr>
            <p:txBody>
              <a:bodyPr wrap="square">
                <a:spAutoFit/>
              </a:bodyPr>
              <a:lstStyle/>
              <a:p>
                <a:pPr marL="1270" indent="-2540"/>
                <a:r>
                  <a:rPr lang="ja-JP" altLang="ja-JP" sz="900" b="1" kern="100" dirty="0"/>
                  <a:t>⑦</a:t>
                </a:r>
                <a:r>
                  <a:rPr lang="en-US" altLang="ja-JP" sz="900" b="1" kern="100" dirty="0"/>
                  <a:t>  24</a:t>
                </a:r>
                <a:r>
                  <a:rPr lang="ja-JP" altLang="ja-JP" sz="900" b="1" kern="100" dirty="0"/>
                  <a:t>時間</a:t>
                </a:r>
                <a:r>
                  <a:rPr lang="en-US" altLang="ja-JP" sz="900" b="1" kern="100" dirty="0" smtClean="0"/>
                  <a:t>365</a:t>
                </a:r>
                <a:r>
                  <a:rPr lang="ja-JP" altLang="ja-JP" sz="900" b="1" kern="100" dirty="0" smtClean="0"/>
                  <a:t>日</a:t>
                </a:r>
                <a:r>
                  <a:rPr lang="ja-JP" altLang="ja-JP" sz="900" b="1" kern="100" dirty="0"/>
                  <a:t>の在宅医療・介護提供体制</a:t>
                </a:r>
                <a:endParaRPr lang="en-US" altLang="ja-JP" sz="900" b="1" kern="100" dirty="0"/>
              </a:p>
              <a:p>
                <a:pPr marL="1270" indent="-2540"/>
                <a:r>
                  <a:rPr lang="ja-JP" altLang="en-US" sz="900" b="1" kern="100" dirty="0"/>
                  <a:t>　　 </a:t>
                </a:r>
                <a:r>
                  <a:rPr lang="ja-JP" altLang="ja-JP" sz="900" b="1" kern="100" dirty="0" smtClean="0"/>
                  <a:t>の構築</a:t>
                </a:r>
                <a:r>
                  <a:rPr lang="ja-JP" altLang="ja-JP" sz="900" b="1" kern="100" dirty="0"/>
                  <a:t>に</a:t>
                </a:r>
                <a:r>
                  <a:rPr lang="ja-JP" altLang="ja-JP" sz="900" b="1" kern="100" dirty="0" err="1" smtClean="0"/>
                  <a:t>む</a:t>
                </a:r>
                <a:r>
                  <a:rPr lang="en-US" altLang="ja-JP" sz="900" b="1" kern="100" dirty="0" smtClean="0"/>
                  <a:t> </a:t>
                </a:r>
                <a:r>
                  <a:rPr lang="ja-JP" altLang="ja-JP" sz="900" b="1" kern="100" dirty="0"/>
                  <a:t>けた検討</a:t>
                </a:r>
                <a:endParaRPr lang="en-US" altLang="ja-JP" sz="900" b="1" kern="100" dirty="0"/>
              </a:p>
            </p:txBody>
          </p:sp>
          <p:sp>
            <p:nvSpPr>
              <p:cNvPr id="107" name="角丸四角形 106"/>
              <p:cNvSpPr/>
              <p:nvPr/>
            </p:nvSpPr>
            <p:spPr>
              <a:xfrm>
                <a:off x="6529254" y="9903034"/>
                <a:ext cx="3558228" cy="1008112"/>
              </a:xfrm>
              <a:prstGeom prst="roundRect">
                <a:avLst>
                  <a:gd name="adj" fmla="val 61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800" dirty="0">
                    <a:solidFill>
                      <a:schemeClr val="tx1"/>
                    </a:solidFill>
                  </a:rPr>
                  <a:t>・病院との情報交換会の開催</a:t>
                </a:r>
                <a:endParaRPr lang="en-US" altLang="ja-JP" sz="800" dirty="0">
                  <a:solidFill>
                    <a:schemeClr val="tx1"/>
                  </a:solidFill>
                </a:endParaRPr>
              </a:p>
              <a:p>
                <a:r>
                  <a:rPr lang="ja-JP" altLang="en-US" sz="800" dirty="0">
                    <a:solidFill>
                      <a:schemeClr val="tx1"/>
                    </a:solidFill>
                  </a:rPr>
                  <a:t>・在宅医のグループ化や代診医に向けた検討</a:t>
                </a:r>
                <a:endParaRPr lang="en-US" altLang="ja-JP" sz="800" dirty="0">
                  <a:solidFill>
                    <a:schemeClr val="tx1"/>
                  </a:solidFill>
                </a:endParaRPr>
              </a:p>
              <a:p>
                <a:r>
                  <a:rPr lang="ja-JP" altLang="en-US" sz="800" dirty="0">
                    <a:solidFill>
                      <a:schemeClr val="tx1"/>
                    </a:solidFill>
                  </a:rPr>
                  <a:t>・訪問看護ステーションとの</a:t>
                </a:r>
                <a:r>
                  <a:rPr lang="en-US" altLang="ja-JP" sz="800" dirty="0">
                    <a:solidFill>
                      <a:schemeClr val="tx1"/>
                    </a:solidFill>
                  </a:rPr>
                  <a:t>24</a:t>
                </a:r>
                <a:r>
                  <a:rPr lang="ja-JP" altLang="en-US" sz="800" dirty="0">
                    <a:solidFill>
                      <a:schemeClr val="tx1"/>
                    </a:solidFill>
                  </a:rPr>
                  <a:t>時間対応体制や</a:t>
                </a:r>
                <a:endParaRPr lang="en-US" altLang="ja-JP" sz="800" dirty="0">
                  <a:solidFill>
                    <a:schemeClr val="tx1"/>
                  </a:solidFill>
                </a:endParaRPr>
              </a:p>
              <a:p>
                <a:r>
                  <a:rPr lang="ja-JP" altLang="en-US" sz="800" dirty="0">
                    <a:solidFill>
                      <a:schemeClr val="tx1"/>
                    </a:solidFill>
                  </a:rPr>
                  <a:t>　連絡体制の検討</a:t>
                </a:r>
                <a:endParaRPr lang="en-US" altLang="ja-JP" sz="800" dirty="0">
                  <a:solidFill>
                    <a:schemeClr val="tx1"/>
                  </a:solidFill>
                </a:endParaRPr>
              </a:p>
              <a:p>
                <a:r>
                  <a:rPr lang="ja-JP" altLang="en-US" sz="800" dirty="0">
                    <a:solidFill>
                      <a:schemeClr val="tx1"/>
                    </a:solidFill>
                  </a:rPr>
                  <a:t>・バックベッドの確保に向けた検討</a:t>
                </a:r>
                <a:endParaRPr lang="en-US" altLang="ja-JP" sz="800" dirty="0">
                  <a:solidFill>
                    <a:schemeClr val="tx1"/>
                  </a:solidFill>
                </a:endParaRPr>
              </a:p>
            </p:txBody>
          </p:sp>
          <p:sp>
            <p:nvSpPr>
              <p:cNvPr id="109" name="円/楕円 108"/>
              <p:cNvSpPr/>
              <p:nvPr/>
            </p:nvSpPr>
            <p:spPr>
              <a:xfrm>
                <a:off x="9871458" y="10047050"/>
                <a:ext cx="2713646" cy="615632"/>
              </a:xfrm>
              <a:prstGeom prst="ellips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grpSp>
        <p:sp>
          <p:nvSpPr>
            <p:cNvPr id="110" name="正方形/長方形 109"/>
            <p:cNvSpPr/>
            <p:nvPr/>
          </p:nvSpPr>
          <p:spPr>
            <a:xfrm>
              <a:off x="9929191" y="10158626"/>
              <a:ext cx="3254635" cy="430888"/>
            </a:xfrm>
            <a:prstGeom prst="rect">
              <a:avLst/>
            </a:prstGeom>
            <a:noFill/>
          </p:spPr>
          <p:txBody>
            <a:bodyPr wrap="square">
              <a:spAutoFit/>
            </a:bodyPr>
            <a:lstStyle/>
            <a:p>
              <a:r>
                <a:rPr lang="ja-JP" altLang="en-US" sz="700" dirty="0"/>
                <a:t>○在宅医の負担軽減を図るための取組み</a:t>
              </a:r>
              <a:endParaRPr lang="en-US" altLang="ja-JP" sz="700" dirty="0"/>
            </a:p>
            <a:p>
              <a:r>
                <a:rPr lang="ja-JP" altLang="en-US" sz="700" dirty="0"/>
                <a:t>○病院とバックベッドの運用基準の作成</a:t>
              </a:r>
            </a:p>
          </p:txBody>
        </p:sp>
      </p:grpSp>
      <p:grpSp>
        <p:nvGrpSpPr>
          <p:cNvPr id="114" name="グループ化 113"/>
          <p:cNvGrpSpPr/>
          <p:nvPr/>
        </p:nvGrpSpPr>
        <p:grpSpPr>
          <a:xfrm rot="5400000">
            <a:off x="1979909" y="2767429"/>
            <a:ext cx="291525" cy="2443929"/>
            <a:chOff x="6636791" y="-2196643"/>
            <a:chExt cx="603998" cy="2062809"/>
          </a:xfrm>
        </p:grpSpPr>
        <p:sp>
          <p:nvSpPr>
            <p:cNvPr id="116" name="ホームベース 115"/>
            <p:cNvSpPr/>
            <p:nvPr/>
          </p:nvSpPr>
          <p:spPr>
            <a:xfrm>
              <a:off x="6654715" y="-2196633"/>
              <a:ext cx="586074" cy="2062799"/>
            </a:xfrm>
            <a:prstGeom prst="homePlate">
              <a:avLst>
                <a:gd name="adj" fmla="val 3295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116"/>
            <p:cNvSpPr txBox="1">
              <a:spLocks/>
            </p:cNvSpPr>
            <p:nvPr/>
          </p:nvSpPr>
          <p:spPr>
            <a:xfrm rot="16200000">
              <a:off x="5860457" y="-1420309"/>
              <a:ext cx="2062802" cy="510134"/>
            </a:xfrm>
            <a:prstGeom prst="rect">
              <a:avLst/>
            </a:prstGeom>
            <a:noFill/>
            <a:ln w="19050">
              <a:noFill/>
              <a:prstDash val="sysDash"/>
            </a:ln>
          </p:spPr>
          <p:txBody>
            <a:bodyPr wrap="square" rtlCol="0" anchor="ctr" anchorCtr="0">
              <a:spAutoFit/>
            </a:bodyPr>
            <a:lstStyle/>
            <a:p>
              <a:pPr algn="ctr"/>
              <a:r>
                <a:rPr lang="ja-JP" altLang="en-US" sz="1000" dirty="0">
                  <a:latin typeface="+mn-ea"/>
                </a:rPr>
                <a:t>府内の優良事例や事業成果</a:t>
              </a:r>
              <a:endParaRPr lang="en-US" altLang="ja-JP" sz="1000" dirty="0">
                <a:latin typeface="+mn-ea"/>
              </a:endParaRPr>
            </a:p>
          </p:txBody>
        </p:sp>
      </p:grpSp>
      <p:sp>
        <p:nvSpPr>
          <p:cNvPr id="118" name="正方形/長方形 117"/>
          <p:cNvSpPr/>
          <p:nvPr/>
        </p:nvSpPr>
        <p:spPr>
          <a:xfrm>
            <a:off x="45783" y="4112993"/>
            <a:ext cx="4486885" cy="241824"/>
          </a:xfrm>
          <a:prstGeom prst="rect">
            <a:avLst/>
          </a:prstGeom>
        </p:spPr>
        <p:txBody>
          <a:bodyPr wrap="square" lIns="65306" tIns="32653" rIns="65306" bIns="32653">
            <a:spAutoFit/>
          </a:bodyPr>
          <a:lstStyle/>
          <a:p>
            <a:r>
              <a:rPr lang="ja-JP" altLang="en-US" sz="1100" b="1" dirty="0">
                <a:latin typeface="+mn-ea"/>
                <a:cs typeface="メイリオ" panose="020B0604030504040204" pitchFamily="50" charset="-128"/>
              </a:rPr>
              <a:t>（３）在宅医療・介護連携パッケージの策定</a:t>
            </a:r>
            <a:endParaRPr lang="en-US" altLang="ja-JP" sz="1100" b="1" dirty="0">
              <a:latin typeface="+mn-ea"/>
              <a:cs typeface="メイリオ" panose="020B0604030504040204" pitchFamily="50" charset="-128"/>
            </a:endParaRPr>
          </a:p>
        </p:txBody>
      </p:sp>
      <p:sp>
        <p:nvSpPr>
          <p:cNvPr id="120" name="正方形/長方形 119"/>
          <p:cNvSpPr/>
          <p:nvPr/>
        </p:nvSpPr>
        <p:spPr>
          <a:xfrm>
            <a:off x="4559898" y="394378"/>
            <a:ext cx="4486885" cy="417696"/>
          </a:xfrm>
          <a:prstGeom prst="rect">
            <a:avLst/>
          </a:prstGeom>
        </p:spPr>
        <p:txBody>
          <a:bodyPr wrap="square" lIns="65306" tIns="32653" rIns="65306" bIns="32653">
            <a:spAutoFit/>
          </a:bodyPr>
          <a:lstStyle/>
          <a:p>
            <a:r>
              <a:rPr lang="ja-JP" altLang="en-US" sz="1100" b="1" dirty="0">
                <a:latin typeface="+mn-ea"/>
                <a:cs typeface="メイリオ" panose="020B0604030504040204" pitchFamily="50" charset="-128"/>
              </a:rPr>
              <a:t>（４）在宅医療・介護連携パッケージ概要</a:t>
            </a:r>
            <a:endParaRPr lang="en-US" altLang="ja-JP" sz="1100" b="1" dirty="0">
              <a:latin typeface="+mn-ea"/>
              <a:cs typeface="メイリオ" panose="020B0604030504040204" pitchFamily="50" charset="-128"/>
            </a:endParaRPr>
          </a:p>
          <a:p>
            <a:r>
              <a:rPr lang="ja-JP" altLang="en-US" sz="1100" dirty="0">
                <a:latin typeface="HG丸ｺﾞｼｯｸM-PRO" pitchFamily="50" charset="-128"/>
                <a:ea typeface="HG丸ｺﾞｼｯｸM-PRO" pitchFamily="50" charset="-128"/>
              </a:rPr>
              <a:t>　</a:t>
            </a:r>
            <a:r>
              <a:rPr lang="ja-JP" altLang="en-US" sz="1000" dirty="0">
                <a:latin typeface="HG丸ｺﾞｼｯｸM-PRO" pitchFamily="50" charset="-128"/>
                <a:ea typeface="HG丸ｺﾞｼｯｸM-PRO" pitchFamily="50" charset="-128"/>
              </a:rPr>
              <a:t>事業項目</a:t>
            </a:r>
            <a:r>
              <a:rPr lang="ja-JP" altLang="en-US" sz="1000" dirty="0" smtClean="0">
                <a:latin typeface="HG丸ｺﾞｼｯｸM-PRO" pitchFamily="50" charset="-128"/>
                <a:ea typeface="HG丸ｺﾞｼｯｸM-PRO" pitchFamily="50" charset="-128"/>
              </a:rPr>
              <a:t>ごとの目的</a:t>
            </a:r>
            <a:r>
              <a:rPr lang="ja-JP" altLang="en-US" sz="1000" dirty="0">
                <a:latin typeface="HG丸ｺﾞｼｯｸM-PRO" pitchFamily="50" charset="-128"/>
                <a:ea typeface="HG丸ｺﾞｼｯｸM-PRO" pitchFamily="50" charset="-128"/>
              </a:rPr>
              <a:t>や</a:t>
            </a:r>
            <a:r>
              <a:rPr lang="ja-JP" altLang="en-US" sz="1000" dirty="0" smtClean="0">
                <a:latin typeface="HG丸ｺﾞｼｯｸM-PRO" pitchFamily="50" charset="-128"/>
                <a:ea typeface="HG丸ｺﾞｼｯｸM-PRO" pitchFamily="50" charset="-128"/>
              </a:rPr>
              <a:t>取組み内容</a:t>
            </a:r>
            <a:r>
              <a:rPr lang="ja-JP" altLang="en-US" sz="1000" dirty="0">
                <a:latin typeface="HG丸ｺﾞｼｯｸM-PRO" pitchFamily="50" charset="-128"/>
                <a:ea typeface="HG丸ｺﾞｼｯｸM-PRO" pitchFamily="50" charset="-128"/>
              </a:rPr>
              <a:t>、ポイント、取組み例をまとめて提示</a:t>
            </a:r>
            <a:endParaRPr lang="en-US" altLang="ja-JP" sz="1000" dirty="0">
              <a:latin typeface="HG丸ｺﾞｼｯｸM-PRO" pitchFamily="50" charset="-128"/>
              <a:ea typeface="HG丸ｺﾞｼｯｸM-PRO" pitchFamily="50" charset="-128"/>
            </a:endParaRPr>
          </a:p>
        </p:txBody>
      </p:sp>
      <p:sp>
        <p:nvSpPr>
          <p:cNvPr id="122" name="円/楕円 121"/>
          <p:cNvSpPr/>
          <p:nvPr/>
        </p:nvSpPr>
        <p:spPr>
          <a:xfrm>
            <a:off x="7092280" y="5098069"/>
            <a:ext cx="1938319" cy="439737"/>
          </a:xfrm>
          <a:prstGeom prst="ellips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kumimoji="1" lang="ja-JP" altLang="en-US"/>
          </a:p>
        </p:txBody>
      </p:sp>
      <p:sp>
        <p:nvSpPr>
          <p:cNvPr id="123" name="正方形/長方形 122"/>
          <p:cNvSpPr/>
          <p:nvPr/>
        </p:nvSpPr>
        <p:spPr>
          <a:xfrm>
            <a:off x="7184953" y="5182388"/>
            <a:ext cx="2324739" cy="312165"/>
          </a:xfrm>
          <a:prstGeom prst="rect">
            <a:avLst/>
          </a:prstGeom>
          <a:noFill/>
        </p:spPr>
        <p:txBody>
          <a:bodyPr wrap="square" lIns="65306" tIns="32653" rIns="65306" bIns="32653">
            <a:spAutoFit/>
          </a:bodyPr>
          <a:lstStyle/>
          <a:p>
            <a:r>
              <a:rPr lang="ja-JP" altLang="en-US" sz="800" dirty="0"/>
              <a:t>○在宅医療・介護従事者間による</a:t>
            </a:r>
            <a:endParaRPr lang="en-US" altLang="ja-JP" sz="800" dirty="0"/>
          </a:p>
          <a:p>
            <a:r>
              <a:rPr lang="en-US" altLang="ja-JP" sz="800" dirty="0"/>
              <a:t>    </a:t>
            </a:r>
            <a:r>
              <a:rPr lang="ja-JP" altLang="en-US" sz="800" dirty="0"/>
              <a:t>タイムリーな情報共有</a:t>
            </a:r>
          </a:p>
        </p:txBody>
      </p:sp>
      <p:sp>
        <p:nvSpPr>
          <p:cNvPr id="36" name="正方形/長方形 35"/>
          <p:cNvSpPr/>
          <p:nvPr/>
        </p:nvSpPr>
        <p:spPr>
          <a:xfrm>
            <a:off x="7235137" y="908720"/>
            <a:ext cx="1308749" cy="241824"/>
          </a:xfrm>
          <a:prstGeom prst="rect">
            <a:avLst/>
          </a:prstGeom>
        </p:spPr>
        <p:txBody>
          <a:bodyPr wrap="square" lIns="65306" tIns="32653" rIns="65306" bIns="32653">
            <a:spAutoFit/>
          </a:bodyPr>
          <a:lstStyle/>
          <a:p>
            <a:pPr algn="ctr"/>
            <a:r>
              <a:rPr lang="ja-JP" altLang="en-US" sz="1100" dirty="0">
                <a:latin typeface="HG丸ｺﾞｼｯｸM-PRO" pitchFamily="50" charset="-128"/>
                <a:ea typeface="HG丸ｺﾞｼｯｸM-PRO" pitchFamily="50" charset="-128"/>
              </a:rPr>
              <a:t>≪ポイント≫</a:t>
            </a:r>
            <a:endParaRPr lang="en-US" altLang="ja-JP" sz="1100" dirty="0">
              <a:latin typeface="HG丸ｺﾞｼｯｸM-PRO" pitchFamily="50" charset="-128"/>
              <a:ea typeface="HG丸ｺﾞｼｯｸM-PRO" pitchFamily="50" charset="-128"/>
            </a:endParaRPr>
          </a:p>
        </p:txBody>
      </p:sp>
      <p:sp>
        <p:nvSpPr>
          <p:cNvPr id="125" name="正方形/長方形 124"/>
          <p:cNvSpPr/>
          <p:nvPr/>
        </p:nvSpPr>
        <p:spPr>
          <a:xfrm>
            <a:off x="4572000" y="889523"/>
            <a:ext cx="1944216" cy="235221"/>
          </a:xfrm>
          <a:prstGeom prst="rect">
            <a:avLst/>
          </a:prstGeom>
        </p:spPr>
        <p:txBody>
          <a:bodyPr wrap="square" lIns="65306" tIns="32653" rIns="65306" bIns="32653">
            <a:spAutoFit/>
          </a:bodyPr>
          <a:lstStyle/>
          <a:p>
            <a:pPr algn="ctr"/>
            <a:r>
              <a:rPr lang="ja-JP" altLang="en-US" sz="1100" dirty="0">
                <a:latin typeface="HG丸ｺﾞｼｯｸM-PRO" pitchFamily="50" charset="-128"/>
                <a:ea typeface="HG丸ｺﾞｼｯｸM-PRO" pitchFamily="50" charset="-128"/>
              </a:rPr>
              <a:t>≪事業項目と</a:t>
            </a:r>
            <a:r>
              <a:rPr lang="ja-JP" altLang="en-US" sz="1100" dirty="0" smtClean="0">
                <a:latin typeface="HG丸ｺﾞｼｯｸM-PRO" pitchFamily="50" charset="-128"/>
                <a:ea typeface="HG丸ｺﾞｼｯｸM-PRO" pitchFamily="50" charset="-128"/>
              </a:rPr>
              <a:t>取組み内容</a:t>
            </a:r>
            <a:r>
              <a:rPr lang="ja-JP" altLang="en-US" sz="1100" dirty="0">
                <a:latin typeface="HG丸ｺﾞｼｯｸM-PRO" pitchFamily="50" charset="-128"/>
                <a:ea typeface="HG丸ｺﾞｼｯｸM-PRO" pitchFamily="50" charset="-128"/>
              </a:rPr>
              <a:t>≫</a:t>
            </a:r>
            <a:endParaRPr lang="en-US" altLang="ja-JP" sz="1100" dirty="0">
              <a:latin typeface="HG丸ｺﾞｼｯｸM-PRO" pitchFamily="50" charset="-128"/>
              <a:ea typeface="HG丸ｺﾞｼｯｸM-PRO" pitchFamily="50" charset="-128"/>
            </a:endParaRPr>
          </a:p>
        </p:txBody>
      </p:sp>
      <p:sp>
        <p:nvSpPr>
          <p:cNvPr id="6" name="角丸四角形 5"/>
          <p:cNvSpPr/>
          <p:nvPr/>
        </p:nvSpPr>
        <p:spPr>
          <a:xfrm>
            <a:off x="4311256" y="857286"/>
            <a:ext cx="4725240" cy="5950201"/>
          </a:xfrm>
          <a:prstGeom prst="roundRect">
            <a:avLst>
              <a:gd name="adj" fmla="val 553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kumimoji="1" lang="ja-JP" altLang="en-US" sz="1600"/>
          </a:p>
        </p:txBody>
      </p:sp>
      <p:sp>
        <p:nvSpPr>
          <p:cNvPr id="99" name="テキスト ボックス 98"/>
          <p:cNvSpPr txBox="1"/>
          <p:nvPr/>
        </p:nvSpPr>
        <p:spPr>
          <a:xfrm>
            <a:off x="8820472" y="6572969"/>
            <a:ext cx="504056" cy="369332"/>
          </a:xfrm>
          <a:prstGeom prst="rect">
            <a:avLst/>
          </a:prstGeom>
          <a:noFill/>
        </p:spPr>
        <p:txBody>
          <a:bodyPr wrap="square" rtlCol="0">
            <a:spAutoFit/>
          </a:bodyPr>
          <a:lstStyle/>
          <a:p>
            <a:pPr algn="ctr"/>
            <a:r>
              <a:rPr lang="ja-JP" altLang="en-US" dirty="0" smtClean="0"/>
              <a:t>５</a:t>
            </a:r>
            <a:endParaRPr kumimoji="1" lang="ja-JP" altLang="en-US" dirty="0"/>
          </a:p>
        </p:txBody>
      </p:sp>
    </p:spTree>
    <p:extLst>
      <p:ext uri="{BB962C8B-B14F-4D97-AF65-F5344CB8AC3E}">
        <p14:creationId xmlns:p14="http://schemas.microsoft.com/office/powerpoint/2010/main" val="483577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3524</TotalTime>
  <Words>1182</Words>
  <Application>Microsoft Office PowerPoint</Application>
  <PresentationFormat>画面に合わせる (4:3)</PresentationFormat>
  <Paragraphs>245</Paragraphs>
  <Slides>5</Slides>
  <Notes>2</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在宅医療に関する目標の追加について</vt:lpstr>
      <vt:lpstr>PowerPoint プレゼンテーション</vt:lpstr>
      <vt:lpstr>PowerPoint プレゼンテーション</vt:lpstr>
      <vt:lpstr>PowerPoint プレゼンテーション</vt:lpstr>
      <vt:lpstr>在宅医療・介護連携パッケージ（大阪版在宅医療モデルパターン）概要版</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臨床研修病院の募集定員設定方法の見直しについて</dc:title>
  <dc:creator>大阪府庁</dc:creator>
  <cp:lastModifiedBy>HOSTNAME</cp:lastModifiedBy>
  <cp:revision>277</cp:revision>
  <cp:lastPrinted>2016-03-25T04:54:46Z</cp:lastPrinted>
  <dcterms:created xsi:type="dcterms:W3CDTF">2014-02-14T08:11:32Z</dcterms:created>
  <dcterms:modified xsi:type="dcterms:W3CDTF">2016-06-22T00:01:04Z</dcterms:modified>
</cp:coreProperties>
</file>