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538" r:id="rId5"/>
    <p:sldId id="532" r:id="rId6"/>
    <p:sldId id="365" r:id="rId7"/>
    <p:sldId id="386" r:id="rId8"/>
    <p:sldId id="402" r:id="rId9"/>
    <p:sldId id="406" r:id="rId10"/>
    <p:sldId id="394" r:id="rId11"/>
    <p:sldId id="521" r:id="rId12"/>
    <p:sldId id="535" r:id="rId13"/>
    <p:sldId id="515" r:id="rId14"/>
    <p:sldId id="409" r:id="rId15"/>
    <p:sldId id="543" r:id="rId16"/>
    <p:sldId id="544" r:id="rId17"/>
    <p:sldId id="517" r:id="rId18"/>
    <p:sldId id="525" r:id="rId19"/>
    <p:sldId id="526" r:id="rId20"/>
    <p:sldId id="541" r:id="rId21"/>
    <p:sldId id="542"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66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7253" autoAdjust="0"/>
  </p:normalViewPr>
  <p:slideViewPr>
    <p:cSldViewPr>
      <p:cViewPr varScale="1">
        <p:scale>
          <a:sx n="71" d="100"/>
          <a:sy n="71" d="100"/>
        </p:scale>
        <p:origin x="1176" y="5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p:cViewPr varScale="1">
        <p:scale>
          <a:sx n="49" d="100"/>
          <a:sy n="49" d="100"/>
        </p:scale>
        <p:origin x="-2916" y="-10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739709924890502E-2"/>
          <c:y val="5.1721996306153491E-2"/>
          <c:w val="0.51659564917995193"/>
          <c:h val="0.85776451015807786"/>
        </c:manualLayout>
      </c:layout>
      <c:doughnutChart>
        <c:varyColors val="1"/>
        <c:ser>
          <c:idx val="0"/>
          <c:order val="0"/>
          <c:dPt>
            <c:idx val="0"/>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0D8-4ECD-8AC8-05D0D4B52EFA}"/>
              </c:ext>
            </c:extLst>
          </c:dPt>
          <c:dPt>
            <c:idx val="1"/>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0D8-4ECD-8AC8-05D0D4B52EFA}"/>
              </c:ext>
            </c:extLst>
          </c:dPt>
          <c:dLbls>
            <c:delete val="1"/>
          </c:dLbls>
          <c:cat>
            <c:strRef>
              <c:f>グラフ!$P$4:$P$5</c:f>
              <c:strCache>
                <c:ptCount val="2"/>
                <c:pt idx="0">
                  <c:v>提出</c:v>
                </c:pt>
                <c:pt idx="1">
                  <c:v>未提出</c:v>
                </c:pt>
              </c:strCache>
            </c:strRef>
          </c:cat>
          <c:val>
            <c:numRef>
              <c:f>グラフ!$Q$4:$Q$5</c:f>
              <c:numCache>
                <c:formatCode>General</c:formatCode>
                <c:ptCount val="2"/>
                <c:pt idx="0">
                  <c:v>455</c:v>
                </c:pt>
                <c:pt idx="1">
                  <c:v>23</c:v>
                </c:pt>
              </c:numCache>
            </c:numRef>
          </c:val>
          <c:extLst>
            <c:ext xmlns:c16="http://schemas.microsoft.com/office/drawing/2014/chart" uri="{C3380CC4-5D6E-409C-BE32-E72D297353CC}">
              <c16:uniqueId val="{00000004-40D8-4ECD-8AC8-05D0D4B52EFA}"/>
            </c:ext>
          </c:extLst>
        </c:ser>
        <c:dLbls>
          <c:showLegendKey val="0"/>
          <c:showVal val="0"/>
          <c:showCatName val="0"/>
          <c:showSerName val="0"/>
          <c:showPercent val="1"/>
          <c:showBubbleSize val="0"/>
          <c:showLeaderLines val="1"/>
        </c:dLbls>
        <c:firstSliceAng val="0"/>
        <c:holeSize val="50"/>
      </c:doughnutChart>
      <c:spPr>
        <a:noFill/>
        <a:ln>
          <a:noFill/>
          <a:prstDash val="dash"/>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入院基本料【大阪府】!$B$100:$B$107</c:f>
              <c:strCache>
                <c:ptCount val="8"/>
                <c:pt idx="0">
                  <c:v>小児入院医療管理料</c:v>
                </c:pt>
                <c:pt idx="1">
                  <c:v>特定機能病院一般病棟入院基本料等</c:v>
                </c:pt>
                <c:pt idx="2">
                  <c:v>障害者施設等・特殊疾患病棟</c:v>
                </c:pt>
                <c:pt idx="3">
                  <c:v>地域一般入院料１・２（13対1）</c:v>
                </c:pt>
                <c:pt idx="4">
                  <c:v>急性期一般入院料１（7対1）</c:v>
                </c:pt>
                <c:pt idx="5">
                  <c:v>地域一般入院料３・一般病棟特別入院基本料（15対1）</c:v>
                </c:pt>
                <c:pt idx="6">
                  <c:v>療養病棟入院料</c:v>
                </c:pt>
                <c:pt idx="7">
                  <c:v>介護療養病床</c:v>
                </c:pt>
              </c:strCache>
            </c:strRef>
          </c:cat>
          <c:val>
            <c:numRef>
              <c:f>入院基本料【大阪府】!$C$100:$C$107</c:f>
              <c:numCache>
                <c:formatCode>#,##0;"▲ "#,##0</c:formatCode>
                <c:ptCount val="8"/>
                <c:pt idx="0">
                  <c:v>-71</c:v>
                </c:pt>
                <c:pt idx="1">
                  <c:v>-127</c:v>
                </c:pt>
                <c:pt idx="2">
                  <c:v>-152</c:v>
                </c:pt>
                <c:pt idx="3">
                  <c:v>-240</c:v>
                </c:pt>
                <c:pt idx="4">
                  <c:v>-364</c:v>
                </c:pt>
                <c:pt idx="5">
                  <c:v>-584</c:v>
                </c:pt>
                <c:pt idx="6">
                  <c:v>-728</c:v>
                </c:pt>
                <c:pt idx="7">
                  <c:v>-891</c:v>
                </c:pt>
              </c:numCache>
            </c:numRef>
          </c:val>
          <c:extLst>
            <c:ext xmlns:c16="http://schemas.microsoft.com/office/drawing/2014/chart" uri="{C3380CC4-5D6E-409C-BE32-E72D297353CC}">
              <c16:uniqueId val="{00000000-534F-4FFF-B310-4FDFC2420CBE}"/>
            </c:ext>
          </c:extLst>
        </c:ser>
        <c:dLbls>
          <c:showLegendKey val="0"/>
          <c:showVal val="0"/>
          <c:showCatName val="0"/>
          <c:showSerName val="0"/>
          <c:showPercent val="0"/>
          <c:showBubbleSize val="0"/>
        </c:dLbls>
        <c:gapWidth val="182"/>
        <c:axId val="1837507023"/>
        <c:axId val="1837512847"/>
      </c:barChart>
      <c:catAx>
        <c:axId val="1837507023"/>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crossAx val="1837512847"/>
        <c:crosses val="autoZero"/>
        <c:auto val="1"/>
        <c:lblAlgn val="ctr"/>
        <c:lblOffset val="100"/>
        <c:noMultiLvlLbl val="0"/>
      </c:catAx>
      <c:valAx>
        <c:axId val="1837512847"/>
        <c:scaling>
          <c:orientation val="minMax"/>
        </c:scaling>
        <c:delete val="0"/>
        <c:axPos val="b"/>
        <c:numFmt formatCode="#,##0;&quot;▲ &quot;#,##0" sourceLinked="1"/>
        <c:majorTickMark val="none"/>
        <c:minorTickMark val="none"/>
        <c:tickLblPos val="high"/>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1837507023"/>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入院基本料【大阪府】!$B$93:$B$99</c:f>
              <c:strCache>
                <c:ptCount val="7"/>
                <c:pt idx="0">
                  <c:v>地域包括ケア病棟入院料・入院医療管理料</c:v>
                </c:pt>
                <c:pt idx="1">
                  <c:v>回復期リハビリテーション病棟入院料</c:v>
                </c:pt>
                <c:pt idx="2">
                  <c:v>救命救急入院料・特定集中治療室管理料等</c:v>
                </c:pt>
                <c:pt idx="3">
                  <c:v>急性期一般入院料２～７（10対1）</c:v>
                </c:pt>
                <c:pt idx="4">
                  <c:v>特定一般病棟入院料</c:v>
                </c:pt>
                <c:pt idx="5">
                  <c:v>緩和ケア病棟入院料</c:v>
                </c:pt>
                <c:pt idx="6">
                  <c:v>周産期・新生児・小児集中治療室管理料等</c:v>
                </c:pt>
              </c:strCache>
            </c:strRef>
          </c:cat>
          <c:val>
            <c:numRef>
              <c:f>入院基本料【大阪府】!$C$93:$C$99</c:f>
              <c:numCache>
                <c:formatCode>#,##0;"▲ "#,##0</c:formatCode>
                <c:ptCount val="7"/>
                <c:pt idx="0">
                  <c:v>1062</c:v>
                </c:pt>
                <c:pt idx="1">
                  <c:v>716</c:v>
                </c:pt>
                <c:pt idx="2">
                  <c:v>177</c:v>
                </c:pt>
                <c:pt idx="3">
                  <c:v>142</c:v>
                </c:pt>
                <c:pt idx="4">
                  <c:v>114</c:v>
                </c:pt>
                <c:pt idx="5">
                  <c:v>99</c:v>
                </c:pt>
                <c:pt idx="6">
                  <c:v>55</c:v>
                </c:pt>
              </c:numCache>
            </c:numRef>
          </c:val>
          <c:extLst>
            <c:ext xmlns:c16="http://schemas.microsoft.com/office/drawing/2014/chart" uri="{C3380CC4-5D6E-409C-BE32-E72D297353CC}">
              <c16:uniqueId val="{00000000-49B7-41CE-B8FD-76A6EE59AD53}"/>
            </c:ext>
          </c:extLst>
        </c:ser>
        <c:dLbls>
          <c:showLegendKey val="0"/>
          <c:showVal val="0"/>
          <c:showCatName val="0"/>
          <c:showSerName val="0"/>
          <c:showPercent val="0"/>
          <c:showBubbleSize val="0"/>
        </c:dLbls>
        <c:gapWidth val="182"/>
        <c:axId val="202252640"/>
        <c:axId val="202240576"/>
      </c:barChart>
      <c:catAx>
        <c:axId val="202252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40576"/>
        <c:crosses val="autoZero"/>
        <c:auto val="1"/>
        <c:lblAlgn val="ctr"/>
        <c:lblOffset val="100"/>
        <c:noMultiLvlLbl val="0"/>
      </c:catAx>
      <c:valAx>
        <c:axId val="202240576"/>
        <c:scaling>
          <c:orientation val="minMax"/>
        </c:scaling>
        <c:delete val="0"/>
        <c:axPos val="t"/>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22526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07B3448F-96E3-453A-8EC1-C7037892310F}" type="datetimeFigureOut">
              <a:rPr kumimoji="1" lang="ja-JP" altLang="en-US" smtClean="0"/>
              <a:t>2020/3/17</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AEA8BE3F-AD7C-427F-A529-5229D628D5CC}" type="slidenum">
              <a:rPr kumimoji="1" lang="ja-JP" altLang="en-US" smtClean="0"/>
              <a:t>‹#›</a:t>
            </a:fld>
            <a:endParaRPr kumimoji="1" lang="ja-JP" altLang="en-US"/>
          </a:p>
        </p:txBody>
      </p:sp>
    </p:spTree>
    <p:extLst>
      <p:ext uri="{BB962C8B-B14F-4D97-AF65-F5344CB8AC3E}">
        <p14:creationId xmlns:p14="http://schemas.microsoft.com/office/powerpoint/2010/main" val="22335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2" tIns="45716" rIns="91432" bIns="45716" rtlCol="0"/>
          <a:lstStyle>
            <a:lvl1pPr algn="r">
              <a:defRPr sz="1200"/>
            </a:lvl1pPr>
          </a:lstStyle>
          <a:p>
            <a:fld id="{8C0B6B46-DA86-44B1-BF26-2C06D2A671C0}" type="datetimeFigureOut">
              <a:rPr kumimoji="1" lang="ja-JP" altLang="en-US" smtClean="0"/>
              <a:t>2020/3/17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9" y="4721225"/>
            <a:ext cx="5445125" cy="4471988"/>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6887"/>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32" tIns="45716" rIns="91432" bIns="45716" rtlCol="0" anchor="b"/>
          <a:lstStyle>
            <a:lvl1pPr algn="r">
              <a:defRPr sz="1200"/>
            </a:lvl1pPr>
          </a:lstStyle>
          <a:p>
            <a:fld id="{40687962-1732-4DEA-94EE-209433AE6D92}" type="slidenum">
              <a:rPr kumimoji="1" lang="ja-JP" altLang="en-US" smtClean="0"/>
              <a:t>‹#›</a:t>
            </a:fld>
            <a:endParaRPr kumimoji="1" lang="ja-JP" altLang="en-US"/>
          </a:p>
        </p:txBody>
      </p:sp>
    </p:spTree>
    <p:extLst>
      <p:ext uri="{BB962C8B-B14F-4D97-AF65-F5344CB8AC3E}">
        <p14:creationId xmlns:p14="http://schemas.microsoft.com/office/powerpoint/2010/main" val="31908815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0C3B56F-56AB-411F-8724-511B22958D15}" type="slidenum">
              <a:rPr kumimoji="1" lang="ja-JP" altLang="en-US" smtClean="0"/>
              <a:t>1</a:t>
            </a:fld>
            <a:endParaRPr kumimoji="1" lang="ja-JP" altLang="en-US"/>
          </a:p>
        </p:txBody>
      </p:sp>
    </p:spTree>
    <p:extLst>
      <p:ext uri="{BB962C8B-B14F-4D97-AF65-F5344CB8AC3E}">
        <p14:creationId xmlns:p14="http://schemas.microsoft.com/office/powerpoint/2010/main" val="4019059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36BD111B-1087-4444-BE7B-5314EDCA9581}" type="slidenum">
              <a:rPr kumimoji="1" lang="ja-JP" altLang="en-US" smtClean="0"/>
              <a:t>15</a:t>
            </a:fld>
            <a:endParaRPr kumimoji="1" lang="ja-JP" altLang="en-US"/>
          </a:p>
        </p:txBody>
      </p:sp>
      <p:sp>
        <p:nvSpPr>
          <p:cNvPr id="5" name="ノート プレースホルダー 2"/>
          <p:cNvSpPr>
            <a:spLocks noGrp="1"/>
          </p:cNvSpPr>
          <p:nvPr>
            <p:ph type="body" idx="1"/>
          </p:nvPr>
        </p:nvSpPr>
        <p:spPr/>
        <p:txBody>
          <a:bodyPr/>
          <a:lstStyle/>
          <a:p>
            <a:pPr marL="171434" indent="-171434"/>
            <a:endParaRPr lang="en-US" altLang="ja-JP" sz="1600" dirty="0">
              <a:latin typeface="HGPｺﾞｼｯｸE" panose="020B0900000000000000" pitchFamily="50" charset="-128"/>
              <a:ea typeface="HGPｺﾞｼｯｸE" panose="020B0900000000000000" pitchFamily="50" charset="-128"/>
            </a:endParaRPr>
          </a:p>
          <a:p>
            <a:pPr marL="171434" indent="-171434"/>
            <a:endParaRPr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86210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BD111B-1087-4444-BE7B-5314EDCA9581}"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ノート プレースホルダー 2"/>
          <p:cNvSpPr>
            <a:spLocks noGrp="1"/>
          </p:cNvSpPr>
          <p:nvPr>
            <p:ph type="body" idx="1"/>
          </p:nvPr>
        </p:nvSpPr>
        <p:spPr/>
        <p:txBody>
          <a:bodyPr/>
          <a:lstStyle/>
          <a:p>
            <a:pPr marL="171450" indent="-171450"/>
            <a:endParaRPr lang="en-US" altLang="ja-JP" sz="1600" dirty="0">
              <a:latin typeface="HGPｺﾞｼｯｸE" panose="020B0900000000000000" pitchFamily="50" charset="-128"/>
              <a:ea typeface="HGPｺﾞｼｯｸE" panose="020B0900000000000000" pitchFamily="50" charset="-128"/>
            </a:endParaRPr>
          </a:p>
          <a:p>
            <a:pPr marL="171450" indent="-171450"/>
            <a:endParaRPr kumimoji="1" lang="ja-JP" altLang="en-US" sz="16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9085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2</a:t>
            </a:fld>
            <a:endParaRPr lang="ja-JP" altLang="en-US"/>
          </a:p>
        </p:txBody>
      </p:sp>
    </p:spTree>
    <p:extLst>
      <p:ext uri="{BB962C8B-B14F-4D97-AF65-F5344CB8AC3E}">
        <p14:creationId xmlns:p14="http://schemas.microsoft.com/office/powerpoint/2010/main" val="1986741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3</a:t>
            </a:fld>
            <a:endParaRPr lang="ja-JP" altLang="en-US"/>
          </a:p>
        </p:txBody>
      </p:sp>
    </p:spTree>
    <p:extLst>
      <p:ext uri="{BB962C8B-B14F-4D97-AF65-F5344CB8AC3E}">
        <p14:creationId xmlns:p14="http://schemas.microsoft.com/office/powerpoint/2010/main" val="40117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687962-1732-4DEA-94EE-209433AE6D92}" type="slidenum">
              <a:rPr kumimoji="1" lang="ja-JP" altLang="en-US" smtClean="0"/>
              <a:t>5</a:t>
            </a:fld>
            <a:endParaRPr kumimoji="1" lang="ja-JP" altLang="en-US"/>
          </a:p>
        </p:txBody>
      </p:sp>
    </p:spTree>
    <p:extLst>
      <p:ext uri="{BB962C8B-B14F-4D97-AF65-F5344CB8AC3E}">
        <p14:creationId xmlns:p14="http://schemas.microsoft.com/office/powerpoint/2010/main" val="352648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687962-1732-4DEA-94EE-209433AE6D92}" type="slidenum">
              <a:rPr kumimoji="1" lang="ja-JP" altLang="en-US" smtClean="0"/>
              <a:t>6</a:t>
            </a:fld>
            <a:endParaRPr kumimoji="1" lang="ja-JP" altLang="en-US"/>
          </a:p>
        </p:txBody>
      </p:sp>
    </p:spTree>
    <p:extLst>
      <p:ext uri="{BB962C8B-B14F-4D97-AF65-F5344CB8AC3E}">
        <p14:creationId xmlns:p14="http://schemas.microsoft.com/office/powerpoint/2010/main" val="325981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687962-1732-4DEA-94EE-209433AE6D92}" type="slidenum">
              <a:rPr kumimoji="1" lang="ja-JP" altLang="en-US" smtClean="0"/>
              <a:t>7</a:t>
            </a:fld>
            <a:endParaRPr kumimoji="1" lang="ja-JP" altLang="en-US"/>
          </a:p>
        </p:txBody>
      </p:sp>
    </p:spTree>
    <p:extLst>
      <p:ext uri="{BB962C8B-B14F-4D97-AF65-F5344CB8AC3E}">
        <p14:creationId xmlns:p14="http://schemas.microsoft.com/office/powerpoint/2010/main" val="141846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8</a:t>
            </a:fld>
            <a:endParaRPr lang="ja-JP" altLang="en-US"/>
          </a:p>
        </p:txBody>
      </p:sp>
    </p:spTree>
    <p:extLst>
      <p:ext uri="{BB962C8B-B14F-4D97-AF65-F5344CB8AC3E}">
        <p14:creationId xmlns:p14="http://schemas.microsoft.com/office/powerpoint/2010/main" val="459000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D89D292-2749-4681-82AF-6C162F99348F}" type="slidenum">
              <a:rPr lang="ja-JP" altLang="en-US" smtClean="0"/>
              <a:pPr>
                <a:defRPr/>
              </a:pPr>
              <a:t>10</a:t>
            </a:fld>
            <a:endParaRPr lang="ja-JP" altLang="en-US"/>
          </a:p>
        </p:txBody>
      </p:sp>
    </p:spTree>
    <p:extLst>
      <p:ext uri="{BB962C8B-B14F-4D97-AF65-F5344CB8AC3E}">
        <p14:creationId xmlns:p14="http://schemas.microsoft.com/office/powerpoint/2010/main" val="1645875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FE991F-5A9F-452D-9998-F6E845966F1C}" type="slidenum">
              <a:rPr kumimoji="1" lang="ja-JP" altLang="en-US" smtClean="0"/>
              <a:t>11</a:t>
            </a:fld>
            <a:endParaRPr kumimoji="1" lang="ja-JP" altLang="en-US"/>
          </a:p>
        </p:txBody>
      </p:sp>
    </p:spTree>
    <p:extLst>
      <p:ext uri="{BB962C8B-B14F-4D97-AF65-F5344CB8AC3E}">
        <p14:creationId xmlns:p14="http://schemas.microsoft.com/office/powerpoint/2010/main" val="131592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DC03ED4-0F21-4A17-8D14-FE7B18C75963}"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26147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09AC24-07BD-498C-8298-9D544589D4AB}"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21763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2576919-7B22-47AB-B1B3-66AADBDD0171}"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4372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9B2DEEE-E4FA-4403-AFD9-5741FDE79F71}"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3534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37AF4AD-A45C-42F7-84D5-B86CF7438887}"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800">
                <a:solidFill>
                  <a:srgbClr val="0070C0"/>
                </a:solidFill>
              </a:defRPr>
            </a:lvl1pPr>
          </a:lstStyle>
          <a:p>
            <a:fld id="{A9848611-8FAA-4BFC-BAAD-33CAF1A3E273}" type="slidenum">
              <a:rPr lang="ja-JP" altLang="en-US" smtClean="0"/>
              <a:pPr/>
              <a:t>‹#›</a:t>
            </a:fld>
            <a:endParaRPr lang="ja-JP" altLang="en-US"/>
          </a:p>
        </p:txBody>
      </p:sp>
    </p:spTree>
    <p:extLst>
      <p:ext uri="{BB962C8B-B14F-4D97-AF65-F5344CB8AC3E}">
        <p14:creationId xmlns:p14="http://schemas.microsoft.com/office/powerpoint/2010/main" val="309824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8DB5A20-8094-4517-9452-D66C952525C5}" type="datetime1">
              <a:rPr kumimoji="1" lang="ja-JP" altLang="en-US" smtClean="0"/>
              <a:t>2020/3/17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68216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1347893-B95B-4E5A-ADA3-7F12EE34BD10}" type="datetime1">
              <a:rPr kumimoji="1" lang="ja-JP" altLang="en-US" smtClean="0"/>
              <a:t>2020/3/17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09677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974B04A-B34E-4E52-A04D-40C75ACE5810}" type="datetime1">
              <a:rPr kumimoji="1" lang="ja-JP" altLang="en-US" smtClean="0"/>
              <a:t>2020/3/17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41722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BD511E3-ADDE-442E-AD0D-BBDDF584E21B}" type="datetime1">
              <a:rPr kumimoji="1" lang="ja-JP" altLang="en-US" smtClean="0"/>
              <a:t>2020/3/17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93747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E8792D-E96E-4A98-BBE5-2AFDF1508A5D}" type="datetime1">
              <a:rPr kumimoji="1" lang="ja-JP" altLang="en-US" smtClean="0"/>
              <a:t>2020/3/17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95117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B8045D3-9E93-46BF-8AF8-480CA7E1D3A4}" type="datetime1">
              <a:rPr kumimoji="1" lang="ja-JP" altLang="en-US" smtClean="0"/>
              <a:t>2020/3/17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166546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4FD1BF1-3A17-49A3-AB60-A5F95A2242BD}" type="datetime1">
              <a:rPr kumimoji="1" lang="ja-JP" altLang="en-US" smtClean="0"/>
              <a:t>2020/3/17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3060647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6D1D5-46D1-4CD6-9823-172AFE78227B}" type="datetime1">
              <a:rPr kumimoji="1" lang="ja-JP" altLang="en-US" smtClean="0"/>
              <a:t>2020/3/17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8611-8FAA-4BFC-BAAD-33CAF1A3E273}" type="slidenum">
              <a:rPr kumimoji="1" lang="ja-JP" altLang="en-US" smtClean="0"/>
              <a:t>‹#›</a:t>
            </a:fld>
            <a:endParaRPr kumimoji="1" lang="ja-JP" altLang="en-US"/>
          </a:p>
        </p:txBody>
      </p:sp>
    </p:spTree>
    <p:extLst>
      <p:ext uri="{BB962C8B-B14F-4D97-AF65-F5344CB8AC3E}">
        <p14:creationId xmlns:p14="http://schemas.microsoft.com/office/powerpoint/2010/main" val="76865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txBox="1">
            <a:spLocks/>
          </p:cNvSpPr>
          <p:nvPr/>
        </p:nvSpPr>
        <p:spPr>
          <a:xfrm>
            <a:off x="3515" y="0"/>
            <a:ext cx="9144000" cy="1470916"/>
          </a:xfrm>
          <a:prstGeom prst="rect">
            <a:avLst/>
          </a:prstGeom>
          <a:gradFill>
            <a:gsLst>
              <a:gs pos="0">
                <a:schemeClr val="accent1">
                  <a:tint val="66000"/>
                  <a:satMod val="160000"/>
                </a:schemeClr>
              </a:gs>
              <a:gs pos="50000">
                <a:schemeClr val="accent1">
                  <a:tint val="44500"/>
                  <a:satMod val="160000"/>
                </a:schemeClr>
              </a:gs>
              <a:gs pos="100000">
                <a:schemeClr val="bg1"/>
              </a:gs>
            </a:gsLst>
            <a:lin ang="5400000" scaled="0"/>
          </a:gradFill>
        </p:spPr>
        <p:txBody>
          <a:bodyPr vert="horz" lIns="84406" tIns="42203" rIns="84406" bIns="42203"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323"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26" y="377209"/>
            <a:ext cx="648833" cy="731157"/>
          </a:xfrm>
          <a:prstGeom prst="rect">
            <a:avLst/>
          </a:prstGeom>
        </p:spPr>
      </p:pic>
      <p:pic>
        <p:nvPicPr>
          <p:cNvPr id="12" name="コンテンツ プレースホルダー 11"/>
          <p:cNvPicPr>
            <a:picLocks noGrp="1"/>
          </p:cNvPicPr>
          <p:nvPr>
            <p:ph idx="4294967295"/>
          </p:nvPr>
        </p:nvPicPr>
        <p:blipFill>
          <a:blip r:embed="rId4">
            <a:extLst>
              <a:ext uri="{28A0092B-C50C-407E-A947-70E740481C1C}">
                <a14:useLocalDpi xmlns:a14="http://schemas.microsoft.com/office/drawing/2010/main" val="0"/>
              </a:ext>
            </a:extLst>
          </a:blip>
          <a:stretch>
            <a:fillRect/>
          </a:stretch>
        </p:blipFill>
        <p:spPr>
          <a:xfrm>
            <a:off x="0" y="2963718"/>
            <a:ext cx="9138462" cy="1706477"/>
          </a:xfrm>
        </p:spPr>
      </p:pic>
      <p:sp>
        <p:nvSpPr>
          <p:cNvPr id="2" name="テキスト ボックス 1"/>
          <p:cNvSpPr txBox="1"/>
          <p:nvPr/>
        </p:nvSpPr>
        <p:spPr>
          <a:xfrm>
            <a:off x="7829890" y="4665221"/>
            <a:ext cx="1358064" cy="205890"/>
          </a:xfrm>
          <a:prstGeom prst="rect">
            <a:avLst/>
          </a:prstGeom>
          <a:noFill/>
        </p:spPr>
        <p:txBody>
          <a:bodyPr wrap="none" rtlCol="0">
            <a:spAutoFit/>
          </a:bodyPr>
          <a:lstStyle/>
          <a:p>
            <a:r>
              <a:rPr lang="ja-JP" altLang="en-US" sz="738" dirty="0">
                <a:solidFill>
                  <a:schemeClr val="tx1">
                    <a:lumMod val="50000"/>
                    <a:lumOff val="50000"/>
                  </a:schemeClr>
                </a:solidFill>
              </a:rPr>
              <a:t>出典：経済産業省パンフレット</a:t>
            </a:r>
          </a:p>
        </p:txBody>
      </p:sp>
      <p:sp>
        <p:nvSpPr>
          <p:cNvPr id="10" name="タイトル 1">
            <a:extLst>
              <a:ext uri="{FF2B5EF4-FFF2-40B4-BE49-F238E27FC236}">
                <a16:creationId xmlns:a16="http://schemas.microsoft.com/office/drawing/2014/main" id="{DB03504B-B785-4CD3-8C33-F42549D5B5E0}"/>
              </a:ext>
            </a:extLst>
          </p:cNvPr>
          <p:cNvSpPr txBox="1">
            <a:spLocks/>
          </p:cNvSpPr>
          <p:nvPr/>
        </p:nvSpPr>
        <p:spPr>
          <a:xfrm>
            <a:off x="-3111" y="1613857"/>
            <a:ext cx="9107489" cy="1240200"/>
          </a:xfrm>
          <a:prstGeom prst="rect">
            <a:avLst/>
          </a:prstGeom>
          <a:noFill/>
        </p:spPr>
        <p:txBody>
          <a:bodyPr vert="horz" lIns="91440" tIns="45720" rIns="91440" bIns="45720" rtlCol="0" anchor="ctr">
            <a:normAutofit fontScale="92500"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a:solidFill>
                  <a:schemeClr val="tx2"/>
                </a:solidFill>
                <a:latin typeface="HGP創英角ｺﾞｼｯｸUB" panose="020B0900000000000000" pitchFamily="50" charset="-128"/>
                <a:ea typeface="HGP創英角ｺﾞｼｯｸUB" panose="020B0900000000000000" pitchFamily="50" charset="-128"/>
              </a:rPr>
              <a:t>2019</a:t>
            </a:r>
            <a:r>
              <a:rPr lang="ja-JP" altLang="en-US" dirty="0">
                <a:solidFill>
                  <a:schemeClr val="tx2"/>
                </a:solidFill>
                <a:latin typeface="HGP創英角ｺﾞｼｯｸUB" panose="020B0900000000000000" pitchFamily="50" charset="-128"/>
                <a:ea typeface="HGP創英角ｺﾞｼｯｸUB" panose="020B0900000000000000" pitchFamily="50" charset="-128"/>
              </a:rPr>
              <a:t>年度「地域医療構想」の</a:t>
            </a:r>
          </a:p>
          <a:p>
            <a:r>
              <a:rPr lang="ja-JP" altLang="en-US" dirty="0" smtClean="0">
                <a:solidFill>
                  <a:schemeClr val="tx2"/>
                </a:solidFill>
                <a:latin typeface="HGP創英角ｺﾞｼｯｸUB" panose="020B0900000000000000" pitchFamily="50" charset="-128"/>
                <a:ea typeface="HGP創英角ｺﾞｼｯｸUB" panose="020B0900000000000000" pitchFamily="50" charset="-128"/>
              </a:rPr>
              <a:t>取組と進捗状況</a:t>
            </a:r>
            <a:endParaRPr lang="ja-JP" altLang="en-US" dirty="0">
              <a:solidFill>
                <a:schemeClr val="tx2"/>
              </a:solidFill>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022592" y="5013176"/>
            <a:ext cx="5056082" cy="1465060"/>
          </a:xfrm>
          <a:prstGeom prst="roundRect">
            <a:avLst>
              <a:gd name="adj" fmla="val 13803"/>
            </a:avLst>
          </a:prstGeom>
          <a:solidFill>
            <a:schemeClr val="accent1">
              <a:lumMod val="20000"/>
              <a:lumOff val="80000"/>
            </a:schemeClr>
          </a:solidFill>
          <a:ln>
            <a:solidFill>
              <a:schemeClr val="accent1">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50000"/>
              </a:lnSpc>
            </a:pPr>
            <a:r>
              <a:rPr lang="ja-JP" altLang="en-US" sz="1477"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　</a:t>
            </a:r>
            <a:r>
              <a:rPr lang="ja-JP" altLang="en-US"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rPr>
              <a:t>大阪アプローチ</a:t>
            </a:r>
            <a:endParaRPr lang="en-US" altLang="ja-JP" sz="1846" b="1"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圏域ごとのデータに基づく分析をもとに</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公民</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区別</a:t>
            </a:r>
            <a:r>
              <a:rPr lang="ja-JP" altLang="en-US" sz="1662" dirty="0" smtClean="0">
                <a:solidFill>
                  <a:schemeClr val="tx1"/>
                </a:solidFill>
                <a:latin typeface="HGP創英角ｺﾞｼｯｸUB" panose="020B0900000000000000" pitchFamily="50" charset="-128"/>
                <a:ea typeface="HGP創英角ｺﾞｼｯｸUB" panose="020B0900000000000000" pitchFamily="50" charset="-128"/>
              </a:rPr>
              <a:t>なく、医療機関関係者</a:t>
            </a: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と</a:t>
            </a:r>
          </a:p>
          <a:p>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　　病床機能分化の議論を進める</a:t>
            </a:r>
          </a:p>
          <a:p>
            <a:r>
              <a:rPr lang="ja-JP" altLang="en-US" sz="1292" dirty="0">
                <a:latin typeface="+mn-ea"/>
              </a:rPr>
              <a:t>　</a:t>
            </a:r>
            <a:endParaRPr lang="en-US" altLang="ja-JP" sz="1477" dirty="0">
              <a:solidFill>
                <a:schemeClr val="tx1"/>
              </a:solidFill>
              <a:latin typeface="+mn-ea"/>
            </a:endParaRPr>
          </a:p>
        </p:txBody>
      </p:sp>
      <p:sp>
        <p:nvSpPr>
          <p:cNvPr id="3" name="スライド番号プレースホルダー 2"/>
          <p:cNvSpPr>
            <a:spLocks noGrp="1"/>
          </p:cNvSpPr>
          <p:nvPr>
            <p:ph type="sldNum" sz="quarter" idx="12"/>
          </p:nvPr>
        </p:nvSpPr>
        <p:spPr>
          <a:xfrm>
            <a:off x="6937104" y="6456092"/>
            <a:ext cx="2133600" cy="365125"/>
          </a:xfrm>
        </p:spPr>
        <p:txBody>
          <a:bodyPr/>
          <a:lstStyle/>
          <a:p>
            <a:fld id="{A9848611-8FAA-4BFC-BAAD-33CAF1A3E273}" type="slidenum">
              <a:rPr kumimoji="1" lang="ja-JP" altLang="en-US" sz="1800" smtClean="0">
                <a:solidFill>
                  <a:schemeClr val="accent1"/>
                </a:solidFill>
              </a:rPr>
              <a:t>1</a:t>
            </a:fld>
            <a:endParaRPr kumimoji="1" lang="ja-JP" altLang="en-US" sz="1800" dirty="0">
              <a:solidFill>
                <a:schemeClr val="accent1"/>
              </a:solidFill>
            </a:endParaRPr>
          </a:p>
        </p:txBody>
      </p:sp>
      <p:sp>
        <p:nvSpPr>
          <p:cNvPr id="9" name="テキスト ボックス 8"/>
          <p:cNvSpPr txBox="1"/>
          <p:nvPr/>
        </p:nvSpPr>
        <p:spPr>
          <a:xfrm>
            <a:off x="7308304" y="210243"/>
            <a:ext cx="1533260" cy="461665"/>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資料</a:t>
            </a:r>
            <a:r>
              <a:rPr lang="en-US" altLang="ja-JP" sz="2400" dirty="0" smtClean="0"/>
              <a:t>1</a:t>
            </a:r>
            <a:r>
              <a:rPr lang="ja-JP" altLang="en-US" sz="2400" dirty="0" smtClean="0"/>
              <a:t>－</a:t>
            </a:r>
            <a:r>
              <a:rPr lang="en-US" altLang="ja-JP" sz="2400" dirty="0"/>
              <a:t>1</a:t>
            </a:r>
            <a:endParaRPr kumimoji="1" lang="en-US" altLang="ja-JP" sz="2400" dirty="0"/>
          </a:p>
        </p:txBody>
      </p:sp>
    </p:spTree>
    <p:extLst>
      <p:ext uri="{BB962C8B-B14F-4D97-AF65-F5344CB8AC3E}">
        <p14:creationId xmlns:p14="http://schemas.microsoft.com/office/powerpoint/2010/main" val="3425659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9795" y="6492875"/>
            <a:ext cx="2133600" cy="365125"/>
          </a:xfrm>
        </p:spPr>
        <p:txBody>
          <a:bodyPr/>
          <a:lstStyle/>
          <a:p>
            <a:pPr>
              <a:defRPr/>
            </a:pPr>
            <a:fld id="{845FDA58-8628-4030-A7FF-2946B2EE6B4C}" type="slidenum">
              <a:rPr lang="ja-JP" altLang="en-US" sz="1800" smtClean="0">
                <a:solidFill>
                  <a:schemeClr val="accent1"/>
                </a:solidFill>
              </a:rPr>
              <a:pPr>
                <a:defRPr/>
              </a:pPr>
              <a:t>10</a:t>
            </a:fld>
            <a:endParaRPr lang="ja-JP" altLang="en-US" sz="1800" dirty="0">
              <a:solidFill>
                <a:schemeClr val="accent1"/>
              </a:solidFill>
            </a:endParaRPr>
          </a:p>
        </p:txBody>
      </p:sp>
      <p:sp>
        <p:nvSpPr>
          <p:cNvPr id="26" name="角丸四角形 25"/>
          <p:cNvSpPr/>
          <p:nvPr/>
        </p:nvSpPr>
        <p:spPr>
          <a:xfrm>
            <a:off x="384858" y="841068"/>
            <a:ext cx="8141525" cy="887854"/>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pPr algn="ctr"/>
            <a:r>
              <a:rPr lang="ja-JP" altLang="en-US" sz="2200" dirty="0">
                <a:latin typeface="HGP創英角ｺﾞｼｯｸUB" panose="020B0900000000000000" pitchFamily="50" charset="-128"/>
                <a:ea typeface="HGP創英角ｺﾞｼｯｸUB" panose="020B0900000000000000" pitchFamily="50" charset="-128"/>
              </a:rPr>
              <a:t>第２回病院連絡会</a:t>
            </a:r>
            <a:endParaRPr lang="en-US" altLang="ja-JP" sz="2200" dirty="0">
              <a:latin typeface="HGP創英角ｺﾞｼｯｸUB" panose="020B0900000000000000" pitchFamily="50" charset="-128"/>
              <a:ea typeface="HGP創英角ｺﾞｼｯｸUB" panose="020B0900000000000000" pitchFamily="50" charset="-128"/>
            </a:endParaRPr>
          </a:p>
          <a:p>
            <a:pPr algn="ctr"/>
            <a:r>
              <a:rPr lang="en-US" altLang="ja-JP" sz="2200" dirty="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確認事項</a:t>
            </a:r>
            <a:r>
              <a:rPr lang="en-US" altLang="ja-JP" sz="2200" dirty="0">
                <a:latin typeface="HGP創英角ｺﾞｼｯｸUB" panose="020B0900000000000000" pitchFamily="50" charset="-128"/>
                <a:ea typeface="HGP創英角ｺﾞｼｯｸUB" panose="020B0900000000000000" pitchFamily="50" charset="-128"/>
              </a:rPr>
              <a:t>】</a:t>
            </a:r>
            <a:r>
              <a:rPr lang="ja-JP" altLang="en-US" sz="2200" dirty="0">
                <a:latin typeface="HGP創英角ｺﾞｼｯｸUB" panose="020B0900000000000000" pitchFamily="50" charset="-128"/>
                <a:ea typeface="HGP創英角ｺﾞｼｯｸUB" panose="020B0900000000000000" pitchFamily="50" charset="-128"/>
              </a:rPr>
              <a:t>今後の医療提供体制のあり方</a:t>
            </a:r>
            <a:endParaRPr lang="en-US" altLang="ja-JP" sz="1000" dirty="0">
              <a:latin typeface="HGP創英角ｺﾞｼｯｸUB" panose="020B0900000000000000" pitchFamily="50" charset="-128"/>
              <a:ea typeface="HGP創英角ｺﾞｼｯｸUB" panose="020B0900000000000000" pitchFamily="50" charset="-128"/>
            </a:endParaRPr>
          </a:p>
        </p:txBody>
      </p:sp>
      <p:sp>
        <p:nvSpPr>
          <p:cNvPr id="8" name="正方形/長方形 7"/>
          <p:cNvSpPr/>
          <p:nvPr/>
        </p:nvSpPr>
        <p:spPr>
          <a:xfrm>
            <a:off x="384858" y="1943157"/>
            <a:ext cx="8701339" cy="4549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5000"/>
              </a:lnSpc>
            </a:pPr>
            <a:r>
              <a:rPr lang="ja-JP" altLang="en-US" dirty="0">
                <a:solidFill>
                  <a:schemeClr val="tx1"/>
                </a:solidFill>
                <a:latin typeface="Meiryo UI" panose="020B0604030504040204" pitchFamily="50" charset="-128"/>
                <a:ea typeface="Meiryo UI" panose="020B0604030504040204" pitchFamily="50" charset="-128"/>
              </a:rPr>
              <a:t>　　　　</a:t>
            </a:r>
            <a:r>
              <a:rPr lang="en-US" altLang="ja-JP" sz="2400" dirty="0">
                <a:solidFill>
                  <a:schemeClr val="tx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方向性の確認</a:t>
            </a:r>
            <a:r>
              <a:rPr lang="en-US" altLang="ja-JP" sz="2400" dirty="0">
                <a:solidFill>
                  <a:schemeClr val="tx1"/>
                </a:solidFill>
                <a:latin typeface="Meiryo UI" panose="020B0604030504040204" pitchFamily="50" charset="-128"/>
                <a:ea typeface="Meiryo UI" panose="020B0604030504040204" pitchFamily="50" charset="-128"/>
              </a:rPr>
              <a:t>】</a:t>
            </a: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（病床機能）</a:t>
            </a:r>
            <a:endParaRPr lang="en-US" altLang="ja-JP" sz="2400" dirty="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不足する医療機能（主として回復期）への</a:t>
            </a:r>
            <a:endParaRPr lang="en-US" altLang="ja-JP" sz="2400" dirty="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転換の検討を第一とする</a:t>
            </a:r>
            <a:endParaRPr lang="en-US" altLang="ja-JP" sz="2400" dirty="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公立・公的医療機関は、回復期への転換計画について</a:t>
            </a:r>
            <a:endParaRPr lang="en-US" altLang="ja-JP" sz="2000" dirty="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000" dirty="0">
                <a:solidFill>
                  <a:schemeClr val="tx1"/>
                </a:solidFill>
                <a:latin typeface="Meiryo UI" panose="020B0604030504040204" pitchFamily="50" charset="-128"/>
                <a:ea typeface="Meiryo UI" panose="020B0604030504040204" pitchFamily="50" charset="-128"/>
              </a:rPr>
              <a:t>　　　　　　　　　　周囲の民間医療機関と合意形成の上、転換を検討する。</a:t>
            </a:r>
            <a:endParaRPr lang="en-US" altLang="ja-JP" sz="2000" dirty="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2000" dirty="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（診療機能）</a:t>
            </a:r>
            <a:endParaRPr lang="en-US" altLang="ja-JP" sz="2400" dirty="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①周産期医療分野の集約化の検討</a:t>
            </a:r>
            <a:endParaRPr lang="en-US" altLang="ja-JP" sz="2400" dirty="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2400" dirty="0">
                <a:solidFill>
                  <a:schemeClr val="tx1"/>
                </a:solidFill>
                <a:latin typeface="Meiryo UI" panose="020B0604030504040204" pitchFamily="50" charset="-128"/>
                <a:ea typeface="Meiryo UI" panose="020B0604030504040204" pitchFamily="50" charset="-128"/>
              </a:rPr>
              <a:t>　　　　　　　　　②小児医療分野の集約化の検討</a:t>
            </a:r>
          </a:p>
        </p:txBody>
      </p:sp>
      <p:sp>
        <p:nvSpPr>
          <p:cNvPr id="7"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268463" y="251118"/>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293912" y="157887"/>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４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2019</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年度の新たな取組</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6275770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1199620116"/>
              </p:ext>
            </p:extLst>
          </p:nvPr>
        </p:nvGraphicFramePr>
        <p:xfrm>
          <a:off x="179513" y="2046630"/>
          <a:ext cx="8712967" cy="4185507"/>
        </p:xfrm>
        <a:graphic>
          <a:graphicData uri="http://schemas.openxmlformats.org/drawingml/2006/table">
            <a:tbl>
              <a:tblPr>
                <a:tableStyleId>{BC89EF96-8CEA-46FF-86C4-4CE0E7609802}</a:tableStyleId>
              </a:tblPr>
              <a:tblGrid>
                <a:gridCol w="4680520">
                  <a:extLst>
                    <a:ext uri="{9D8B030D-6E8A-4147-A177-3AD203B41FA5}">
                      <a16:colId xmlns:a16="http://schemas.microsoft.com/office/drawing/2014/main" val="20000"/>
                    </a:ext>
                  </a:extLst>
                </a:gridCol>
                <a:gridCol w="952865">
                  <a:extLst>
                    <a:ext uri="{9D8B030D-6E8A-4147-A177-3AD203B41FA5}">
                      <a16:colId xmlns:a16="http://schemas.microsoft.com/office/drawing/2014/main" val="20001"/>
                    </a:ext>
                  </a:extLst>
                </a:gridCol>
                <a:gridCol w="1051565">
                  <a:extLst>
                    <a:ext uri="{9D8B030D-6E8A-4147-A177-3AD203B41FA5}">
                      <a16:colId xmlns:a16="http://schemas.microsoft.com/office/drawing/2014/main" val="20002"/>
                    </a:ext>
                  </a:extLst>
                </a:gridCol>
                <a:gridCol w="1053594">
                  <a:extLst>
                    <a:ext uri="{9D8B030D-6E8A-4147-A177-3AD203B41FA5}">
                      <a16:colId xmlns:a16="http://schemas.microsoft.com/office/drawing/2014/main" val="20003"/>
                    </a:ext>
                  </a:extLst>
                </a:gridCol>
                <a:gridCol w="974423">
                  <a:extLst>
                    <a:ext uri="{9D8B030D-6E8A-4147-A177-3AD203B41FA5}">
                      <a16:colId xmlns:a16="http://schemas.microsoft.com/office/drawing/2014/main" val="20004"/>
                    </a:ext>
                  </a:extLst>
                </a:gridCol>
              </a:tblGrid>
              <a:tr h="383706">
                <a:tc rowSpan="2">
                  <a:txBody>
                    <a:bodyPr/>
                    <a:lstStyle/>
                    <a:p>
                      <a:pPr algn="ctr" rtl="0" fontAlgn="ctr"/>
                      <a:r>
                        <a:rPr lang="ja-JP" altLang="en-US" sz="1200" u="none" strike="noStrike" dirty="0">
                          <a:effectLst/>
                        </a:rPr>
                        <a:t>項目</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gridSpan="4">
                  <a:txBody>
                    <a:bodyPr/>
                    <a:lstStyle/>
                    <a:p>
                      <a:pPr algn="ctr" rtl="0" fontAlgn="ctr"/>
                      <a:r>
                        <a:rPr lang="ja-JP" altLang="en-US" sz="1200" u="none" strike="noStrike" dirty="0">
                          <a:effectLst/>
                        </a:rPr>
                        <a:t>会議名</a:t>
                      </a:r>
                      <a:endParaRPr lang="ja-JP" altLang="en-US" sz="12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607536">
                <a:tc vMerge="1">
                  <a:txBody>
                    <a:bodyPr/>
                    <a:lstStyle/>
                    <a:p>
                      <a:endParaRPr kumimoji="1" lang="ja-JP" altLang="en-US"/>
                    </a:p>
                  </a:txBody>
                  <a:tcPr/>
                </a:tc>
                <a:tc>
                  <a:txBody>
                    <a:bodyPr/>
                    <a:lstStyle/>
                    <a:p>
                      <a:pPr algn="ctr" rtl="0" fontAlgn="ctr"/>
                      <a:r>
                        <a:rPr lang="ja-JP" altLang="en-US" sz="1600" b="1" u="none" strike="noStrike" dirty="0">
                          <a:effectLst/>
                          <a:latin typeface="+mn-ea"/>
                          <a:ea typeface="+mn-ea"/>
                        </a:rPr>
                        <a:t>医療審議会</a:t>
                      </a:r>
                      <a:endParaRPr lang="ja-JP" altLang="en-US" sz="16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rtl="0" fontAlgn="ctr"/>
                      <a:r>
                        <a:rPr lang="zh-TW" altLang="en-US" sz="1600" b="1" u="none" strike="noStrike" dirty="0">
                          <a:effectLst/>
                          <a:latin typeface="ＭＳ Ｐゴシック" panose="020B0600070205080204" pitchFamily="50" charset="-128"/>
                          <a:ea typeface="ＭＳ Ｐゴシック" panose="020B0600070205080204" pitchFamily="50" charset="-128"/>
                        </a:rPr>
                        <a:t>保健医療</a:t>
                      </a:r>
                      <a:br>
                        <a:rPr lang="zh-TW" altLang="en-US" sz="1600" b="1" u="none" strike="noStrike" dirty="0">
                          <a:effectLst/>
                          <a:latin typeface="ＭＳ Ｐゴシック" panose="020B0600070205080204" pitchFamily="50" charset="-128"/>
                          <a:ea typeface="ＭＳ Ｐゴシック" panose="020B0600070205080204" pitchFamily="50" charset="-128"/>
                        </a:rPr>
                      </a:br>
                      <a:r>
                        <a:rPr lang="zh-TW" altLang="en-US" sz="1600" b="1" u="none" strike="noStrike" dirty="0">
                          <a:effectLst/>
                          <a:latin typeface="ＭＳ Ｐゴシック" panose="020B0600070205080204" pitchFamily="50" charset="-128"/>
                          <a:ea typeface="ＭＳ Ｐゴシック" panose="020B0600070205080204" pitchFamily="50" charset="-128"/>
                        </a:rPr>
                        <a:t>協議会</a:t>
                      </a:r>
                      <a:endParaRPr lang="en-US" altLang="zh-TW" sz="1600" b="1" u="none" strike="noStrike" dirty="0">
                        <a:effectLst/>
                        <a:latin typeface="ＭＳ Ｐゴシック" panose="020B0600070205080204" pitchFamily="50" charset="-128"/>
                        <a:ea typeface="ＭＳ Ｐゴシック" panose="020B0600070205080204" pitchFamily="50" charset="-128"/>
                      </a:endParaRPr>
                    </a:p>
                    <a:p>
                      <a:pPr algn="ctr" rtl="0" fontAlgn="ctr"/>
                      <a:r>
                        <a:rPr lang="ja-JP" altLang="en-US" sz="1600" b="1" u="none" strike="noStrike" dirty="0">
                          <a:effectLst/>
                          <a:latin typeface="ＭＳ Ｐゴシック" panose="020B0600070205080204" pitchFamily="50" charset="-128"/>
                          <a:ea typeface="ＭＳ Ｐゴシック" panose="020B0600070205080204" pitchFamily="50" charset="-128"/>
                        </a:rPr>
                        <a:t>（部会）</a:t>
                      </a:r>
                      <a:endParaRPr lang="zh-TW" altLang="en-US" sz="16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solidFill>
                      <a:schemeClr val="accent1">
                        <a:lumMod val="20000"/>
                        <a:lumOff val="80000"/>
                      </a:schemeClr>
                    </a:solidFill>
                  </a:tcPr>
                </a:tc>
                <a:tc>
                  <a:txBody>
                    <a:bodyPr/>
                    <a:lstStyle/>
                    <a:p>
                      <a:pPr algn="ctr" rtl="0" fontAlgn="ctr"/>
                      <a:r>
                        <a:rPr lang="ja-JP" altLang="en-US" sz="1600" b="1" u="none" strike="noStrike" dirty="0">
                          <a:effectLst/>
                          <a:latin typeface="+mn-ea"/>
                          <a:ea typeface="+mn-ea"/>
                        </a:rPr>
                        <a:t>医療・病床</a:t>
                      </a:r>
                      <a:br>
                        <a:rPr lang="ja-JP" altLang="en-US" sz="1600" b="1" u="none" strike="noStrike" dirty="0">
                          <a:effectLst/>
                          <a:latin typeface="+mn-ea"/>
                          <a:ea typeface="+mn-ea"/>
                        </a:rPr>
                      </a:br>
                      <a:r>
                        <a:rPr lang="ja-JP" altLang="en-US" sz="1600" b="1" u="none" strike="noStrike" dirty="0">
                          <a:effectLst/>
                          <a:latin typeface="+mn-ea"/>
                          <a:ea typeface="+mn-ea"/>
                        </a:rPr>
                        <a:t>懇話会</a:t>
                      </a:r>
                      <a:endParaRPr lang="ja-JP" altLang="en-US" sz="16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tc>
                  <a:txBody>
                    <a:bodyPr/>
                    <a:lstStyle/>
                    <a:p>
                      <a:pPr algn="ctr" fontAlgn="ctr"/>
                      <a:r>
                        <a:rPr lang="ja-JP" altLang="en-US" sz="1600" b="1" u="none" strike="noStrike" dirty="0">
                          <a:effectLst/>
                          <a:latin typeface="+mn-ea"/>
                          <a:ea typeface="+mn-ea"/>
                        </a:rPr>
                        <a:t>病院連絡会</a:t>
                      </a:r>
                      <a:endParaRPr lang="ja-JP" altLang="en-US" sz="1600" b="1" i="0" u="none" strike="noStrike" dirty="0">
                        <a:solidFill>
                          <a:srgbClr val="000000"/>
                        </a:solidFill>
                        <a:effectLst/>
                        <a:latin typeface="+mn-ea"/>
                        <a:ea typeface="+mn-ea"/>
                      </a:endParaRPr>
                    </a:p>
                  </a:txBody>
                  <a:tcPr marL="0" marR="0" marT="0" marB="0" anchor="ctr">
                    <a:solidFill>
                      <a:schemeClr val="accent1">
                        <a:lumMod val="20000"/>
                        <a:lumOff val="80000"/>
                      </a:schemeClr>
                    </a:solidFill>
                  </a:tcPr>
                </a:tc>
                <a:extLst>
                  <a:ext uri="{0D108BD9-81ED-4DB2-BD59-A6C34878D82A}">
                    <a16:rowId xmlns:a16="http://schemas.microsoft.com/office/drawing/2014/main" val="10001"/>
                  </a:ext>
                </a:extLst>
              </a:tr>
              <a:tr h="786738">
                <a:tc>
                  <a:txBody>
                    <a:bodyPr/>
                    <a:lstStyle/>
                    <a:p>
                      <a:pPr algn="l" rtl="0" fontAlgn="ctr"/>
                      <a:r>
                        <a:rPr lang="ja-JP" altLang="en-US" sz="1600" b="1" u="none" strike="noStrike" dirty="0">
                          <a:effectLst/>
                        </a:rPr>
                        <a:t>　各病院が検討している２０２５年医療機能・病床</a:t>
                      </a:r>
                      <a:r>
                        <a:rPr lang="ja-JP" altLang="en-US" sz="1600" b="1" u="none" strike="noStrike" dirty="0" smtClean="0">
                          <a:effectLst/>
                        </a:rPr>
                        <a:t>機能</a:t>
                      </a:r>
                      <a:endParaRPr lang="en-US" altLang="ja-JP" sz="1600" b="1" u="none" strike="noStrike" dirty="0" smtClean="0">
                        <a:effectLst/>
                      </a:endParaRPr>
                    </a:p>
                    <a:p>
                      <a:pPr algn="l" rtl="0" fontAlgn="ctr"/>
                      <a:r>
                        <a:rPr lang="ja-JP" altLang="en-US" sz="1600" b="1" i="0" u="none" strike="noStrike" dirty="0" smtClean="0">
                          <a:solidFill>
                            <a:srgbClr val="FF0000"/>
                          </a:solidFill>
                          <a:effectLst/>
                          <a:latin typeface="+mn-ea"/>
                          <a:ea typeface="+mn-ea"/>
                        </a:rPr>
                        <a:t>　　</a:t>
                      </a:r>
                      <a:r>
                        <a:rPr lang="en-US" altLang="ja-JP" sz="1600" b="1" i="0" u="none" strike="noStrike" dirty="0" smtClean="0">
                          <a:solidFill>
                            <a:srgbClr val="FF0000"/>
                          </a:solidFill>
                          <a:effectLst/>
                          <a:latin typeface="+mn-ea"/>
                          <a:ea typeface="+mn-ea"/>
                        </a:rPr>
                        <a:t>【</a:t>
                      </a:r>
                      <a:r>
                        <a:rPr lang="ja-JP" altLang="en-US" sz="1600" b="1" i="0" u="none" strike="noStrike" dirty="0" smtClean="0">
                          <a:solidFill>
                            <a:srgbClr val="FF0000"/>
                          </a:solidFill>
                          <a:effectLst/>
                          <a:latin typeface="+mn-ea"/>
                          <a:ea typeface="+mn-ea"/>
                        </a:rPr>
                        <a:t>公立・公的病院</a:t>
                      </a:r>
                      <a:r>
                        <a:rPr lang="en-US" altLang="ja-JP" sz="1600" b="1" i="0" u="none" strike="noStrike" dirty="0" smtClean="0">
                          <a:solidFill>
                            <a:srgbClr val="FF0000"/>
                          </a:solidFill>
                          <a:effectLst/>
                          <a:latin typeface="+mn-ea"/>
                          <a:ea typeface="+mn-ea"/>
                        </a:rPr>
                        <a:t>】</a:t>
                      </a:r>
                    </a:p>
                    <a:p>
                      <a:pPr algn="l" rtl="0" fontAlgn="ctr"/>
                      <a:r>
                        <a:rPr lang="ja-JP" altLang="en-US" sz="1600" b="1" i="0" u="none" strike="noStrike" dirty="0" smtClean="0">
                          <a:solidFill>
                            <a:srgbClr val="FF0000"/>
                          </a:solidFill>
                          <a:effectLst/>
                          <a:latin typeface="+mn-ea"/>
                          <a:ea typeface="+mn-ea"/>
                        </a:rPr>
                        <a:t>　　　民間との役割分担を踏まえた病院の方向性</a:t>
                      </a:r>
                      <a:endParaRPr lang="ja-JP" altLang="en-US" sz="1600" b="1" i="0" u="none" strike="noStrike" dirty="0">
                        <a:solidFill>
                          <a:srgbClr val="FF0000"/>
                        </a:solidFill>
                        <a:effectLst/>
                        <a:latin typeface="+mn-ea"/>
                        <a:ea typeface="+mn-ea"/>
                      </a:endParaRPr>
                    </a:p>
                  </a:txBody>
                  <a:tcPr marL="0" marR="0" marT="0" marB="0" anchor="ctr"/>
                </a:tc>
                <a:tc>
                  <a:txBody>
                    <a:bodyPr/>
                    <a:lstStyle/>
                    <a:p>
                      <a:pPr algn="ctr" rtl="0" fontAlgn="ctr"/>
                      <a:r>
                        <a:rPr lang="ja-JP" altLang="en-US" sz="1400" u="none" strike="noStrike" dirty="0">
                          <a:effectLst/>
                        </a:rPr>
                        <a:t>　</a:t>
                      </a:r>
                      <a:endParaRPr lang="ja-JP" altLang="en-US" sz="1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2400" u="none" strike="noStrike" dirty="0">
                          <a:effectLst/>
                        </a:rPr>
                        <a:t>○</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2400" u="none" strike="noStrike" dirty="0">
                          <a:effectLst/>
                        </a:rPr>
                        <a:t>○</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2400" u="none" strike="noStrike" dirty="0">
                          <a:effectLst/>
                        </a:rPr>
                        <a:t>◎</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2"/>
                  </a:ext>
                </a:extLst>
              </a:tr>
              <a:tr h="7024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600" b="1" u="none" strike="noStrike" dirty="0">
                          <a:effectLst/>
                        </a:rPr>
                        <a:t>　過剰な病床への転換への中止への命令（公的</a:t>
                      </a:r>
                      <a:r>
                        <a:rPr lang="en-US" altLang="ja-JP" sz="1600" b="1" u="none" strike="noStrike" dirty="0">
                          <a:effectLst/>
                        </a:rPr>
                        <a:t>HP</a:t>
                      </a:r>
                      <a:r>
                        <a:rPr lang="ja-JP" altLang="en-US" sz="1600" b="1" u="none" strike="noStrike" dirty="0">
                          <a:effectLst/>
                        </a:rPr>
                        <a:t>）</a:t>
                      </a:r>
                      <a:endParaRPr lang="en-US" altLang="ja-JP" sz="1600" b="1" u="none" strike="noStrike" dirty="0">
                        <a:effectLst/>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600" b="1" u="none" strike="noStrike" dirty="0">
                          <a:effectLst/>
                        </a:rPr>
                        <a:t>　又は要請（民間</a:t>
                      </a:r>
                      <a:r>
                        <a:rPr lang="en-US" altLang="ja-JP" sz="1600" b="1" u="none" strike="noStrike" dirty="0">
                          <a:effectLst/>
                        </a:rPr>
                        <a:t>HP</a:t>
                      </a:r>
                      <a:r>
                        <a:rPr lang="ja-JP" altLang="en-US" sz="1600" b="1" u="none" strike="noStrike" dirty="0">
                          <a:effectLst/>
                        </a:rPr>
                        <a:t>）　　</a:t>
                      </a:r>
                      <a:r>
                        <a:rPr lang="en-US" altLang="ja-JP" sz="1200" b="1" i="0" u="none" strike="noStrike" dirty="0">
                          <a:solidFill>
                            <a:srgbClr val="000000"/>
                          </a:solidFill>
                          <a:effectLst/>
                          <a:latin typeface="ＭＳ Ｐゴシック"/>
                        </a:rPr>
                        <a:t>【</a:t>
                      </a:r>
                      <a:r>
                        <a:rPr lang="ja-JP" altLang="en-US" sz="1200" b="1" i="0" u="none" strike="noStrike" dirty="0">
                          <a:solidFill>
                            <a:srgbClr val="000000"/>
                          </a:solidFill>
                          <a:effectLst/>
                          <a:latin typeface="ＭＳ Ｐゴシック"/>
                        </a:rPr>
                        <a:t>医療法第</a:t>
                      </a:r>
                      <a:r>
                        <a:rPr lang="en-US" altLang="ja-JP" sz="1200" b="1" i="0" u="none" strike="noStrike" dirty="0">
                          <a:solidFill>
                            <a:srgbClr val="000000"/>
                          </a:solidFill>
                          <a:effectLst/>
                          <a:latin typeface="ＭＳ Ｐゴシック"/>
                        </a:rPr>
                        <a:t>30</a:t>
                      </a:r>
                      <a:r>
                        <a:rPr lang="ja-JP" altLang="en-US" sz="1200" b="1" i="0" u="none" strike="noStrike" dirty="0">
                          <a:solidFill>
                            <a:srgbClr val="000000"/>
                          </a:solidFill>
                          <a:effectLst/>
                          <a:latin typeface="ＭＳ Ｐゴシック"/>
                        </a:rPr>
                        <a:t>条の</a:t>
                      </a:r>
                      <a:r>
                        <a:rPr lang="en-US" altLang="ja-JP" sz="1200" b="1" i="0" u="none" strike="noStrike" dirty="0">
                          <a:solidFill>
                            <a:srgbClr val="000000"/>
                          </a:solidFill>
                          <a:effectLst/>
                          <a:latin typeface="ＭＳ Ｐゴシック"/>
                        </a:rPr>
                        <a:t>15</a:t>
                      </a:r>
                      <a:r>
                        <a:rPr lang="ja-JP" altLang="en-US" sz="1200" b="1" i="0" u="none" strike="noStrike" dirty="0">
                          <a:solidFill>
                            <a:srgbClr val="000000"/>
                          </a:solidFill>
                          <a:effectLst/>
                          <a:latin typeface="ＭＳ Ｐゴシック"/>
                        </a:rPr>
                        <a:t>に基づく知事権限</a:t>
                      </a:r>
                      <a:r>
                        <a:rPr lang="en-US" altLang="ja-JP" sz="1200" b="1" i="0" u="none" strike="noStrike" dirty="0">
                          <a:solidFill>
                            <a:srgbClr val="000000"/>
                          </a:solidFill>
                          <a:effectLst/>
                          <a:latin typeface="ＭＳ Ｐゴシック"/>
                        </a:rPr>
                        <a:t>】</a:t>
                      </a:r>
                      <a:endParaRPr lang="ja-JP" altLang="en-US" sz="1200" b="1" i="0" u="none" strike="noStrike" dirty="0">
                        <a:solidFill>
                          <a:srgbClr val="000000"/>
                        </a:solidFill>
                        <a:effectLst/>
                        <a:latin typeface="ＭＳ Ｐゴシック"/>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2400" u="none" strike="noStrike" dirty="0">
                          <a:effectLst/>
                        </a:rPr>
                        <a:t>審議　○</a:t>
                      </a:r>
                      <a:endParaRPr lang="ja-JP" altLang="en-US" sz="2400" b="0" i="0" u="none" strike="noStrike" dirty="0">
                        <a:solidFill>
                          <a:srgbClr val="000000"/>
                        </a:solidFill>
                        <a:effectLst/>
                        <a:latin typeface="ＭＳ Ｐゴシック"/>
                      </a:endParaRPr>
                    </a:p>
                  </a:txBody>
                  <a:tcPr marL="0" marR="0" marT="0" marB="0" anchor="ctr"/>
                </a:tc>
                <a:tc>
                  <a:txBody>
                    <a:bodyPr/>
                    <a:lstStyle/>
                    <a:p>
                      <a:pPr algn="ctr" fontAlgn="b"/>
                      <a:r>
                        <a:rPr lang="ja-JP" altLang="en-US" sz="2400" u="none" strike="noStrike" dirty="0">
                          <a:effectLst/>
                        </a:rPr>
                        <a:t>審議◎</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3"/>
                  </a:ext>
                </a:extLst>
              </a:tr>
              <a:tr h="607536">
                <a:tc>
                  <a:txBody>
                    <a:bodyPr/>
                    <a:lstStyle/>
                    <a:p>
                      <a:pPr algn="just" rtl="0" fontAlgn="ctr"/>
                      <a:r>
                        <a:rPr lang="ja-JP" altLang="en-US" sz="1600" b="1" u="none" strike="noStrike" dirty="0">
                          <a:effectLst/>
                        </a:rPr>
                        <a:t>　非稼働病床の理由説明</a:t>
                      </a:r>
                      <a:endParaRPr lang="ja-JP" altLang="en-US" sz="1600" b="1"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2400" u="none" strike="noStrike" dirty="0">
                          <a:effectLst/>
                        </a:rPr>
                        <a:t>　</a:t>
                      </a:r>
                      <a:endParaRPr lang="ja-JP" altLang="en-US" sz="2400" b="0" i="0" u="none" strike="noStrike" dirty="0">
                        <a:solidFill>
                          <a:srgbClr val="7F7F7F"/>
                        </a:solidFill>
                        <a:effectLst/>
                        <a:latin typeface="+mn-ea"/>
                        <a:ea typeface="+mn-ea"/>
                      </a:endParaRPr>
                    </a:p>
                  </a:txBody>
                  <a:tcPr marL="0" marR="0" marT="0" marB="0" anchor="ctr"/>
                </a:tc>
                <a:tc>
                  <a:txBody>
                    <a:bodyPr/>
                    <a:lstStyle/>
                    <a:p>
                      <a:pPr algn="ctr" fontAlgn="b"/>
                      <a:r>
                        <a:rPr lang="ja-JP" altLang="en-US" sz="2400" u="none" strike="noStrike" dirty="0">
                          <a:effectLst/>
                        </a:rPr>
                        <a:t>○</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2400" u="none" strike="noStrike" dirty="0">
                          <a:effectLst/>
                        </a:rPr>
                        <a:t>○</a:t>
                      </a: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ctr"/>
                      <a:r>
                        <a:rPr lang="ja-JP" altLang="en-US" sz="2400" u="none" strike="noStrike" dirty="0">
                          <a:effectLst/>
                        </a:rPr>
                        <a:t>◎</a:t>
                      </a: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4"/>
                  </a:ext>
                </a:extLst>
              </a:tr>
              <a:tr h="944487">
                <a:tc>
                  <a:txBody>
                    <a:bodyPr/>
                    <a:lstStyle/>
                    <a:p>
                      <a:pPr algn="just" rtl="0" fontAlgn="ctr"/>
                      <a:r>
                        <a:rPr lang="ja-JP" altLang="en-US" sz="1400" b="1" u="none" strike="noStrike" dirty="0">
                          <a:effectLst/>
                        </a:rPr>
                        <a:t>　</a:t>
                      </a:r>
                      <a:r>
                        <a:rPr lang="ja-JP" altLang="en-US" sz="1600" b="1" u="none" strike="noStrike" dirty="0">
                          <a:effectLst/>
                        </a:rPr>
                        <a:t>１年以上病床がすべて稼働していない病棟について、</a:t>
                      </a:r>
                      <a:endParaRPr lang="en-US" altLang="ja-JP" sz="1600" b="1" u="none" strike="noStrike" dirty="0">
                        <a:effectLst/>
                      </a:endParaRPr>
                    </a:p>
                    <a:p>
                      <a:pPr algn="just" rtl="0" fontAlgn="ctr"/>
                      <a:r>
                        <a:rPr lang="ja-JP" altLang="en-US" sz="1600" b="1" u="none" strike="noStrike" dirty="0">
                          <a:effectLst/>
                        </a:rPr>
                        <a:t>　削減を命令（公的</a:t>
                      </a:r>
                      <a:r>
                        <a:rPr lang="en-US" altLang="ja-JP" sz="1600" b="1" u="none" strike="noStrike" dirty="0">
                          <a:effectLst/>
                        </a:rPr>
                        <a:t>HP</a:t>
                      </a:r>
                      <a:r>
                        <a:rPr lang="ja-JP" altLang="en-US" sz="1600" b="1" u="none" strike="noStrike" dirty="0">
                          <a:effectLst/>
                        </a:rPr>
                        <a:t>）又は要請（民間医療機関</a:t>
                      </a:r>
                      <a:r>
                        <a:rPr lang="ja-JP" altLang="en-US" sz="1200" b="1" u="none" strike="noStrike" dirty="0">
                          <a:effectLst/>
                        </a:rPr>
                        <a:t>）　　</a:t>
                      </a:r>
                      <a:endParaRPr lang="en-US" altLang="ja-JP" sz="1200" b="1" u="none" strike="noStrike" dirty="0">
                        <a:effectLst/>
                      </a:endParaRPr>
                    </a:p>
                    <a:p>
                      <a:pPr algn="just" rtl="0" fontAlgn="ctr"/>
                      <a:r>
                        <a:rPr lang="ja-JP" altLang="en-US" sz="1200" b="1" u="none" strike="noStrike" dirty="0">
                          <a:effectLst/>
                        </a:rPr>
                        <a:t>　　</a:t>
                      </a:r>
                      <a:r>
                        <a:rPr lang="en-US" altLang="ja-JP" sz="1200" b="1" i="0" u="none" strike="noStrike" dirty="0">
                          <a:solidFill>
                            <a:srgbClr val="000000"/>
                          </a:solidFill>
                          <a:effectLst/>
                          <a:latin typeface="ＭＳ Ｐゴシック"/>
                        </a:rPr>
                        <a:t>【</a:t>
                      </a:r>
                      <a:r>
                        <a:rPr lang="ja-JP" altLang="en-US" sz="1200" b="1" i="0" u="none" strike="noStrike" dirty="0">
                          <a:solidFill>
                            <a:srgbClr val="000000"/>
                          </a:solidFill>
                          <a:effectLst/>
                          <a:latin typeface="ＭＳ Ｐゴシック"/>
                        </a:rPr>
                        <a:t>医療法第７条の２第３項、医療法第</a:t>
                      </a:r>
                      <a:r>
                        <a:rPr lang="en-US" altLang="ja-JP" sz="1200" b="1" i="0" u="none" strike="noStrike" dirty="0">
                          <a:solidFill>
                            <a:srgbClr val="000000"/>
                          </a:solidFill>
                          <a:effectLst/>
                          <a:latin typeface="ＭＳ Ｐゴシック"/>
                        </a:rPr>
                        <a:t>30</a:t>
                      </a:r>
                      <a:r>
                        <a:rPr lang="ja-JP" altLang="en-US" sz="1200" b="1" i="0" u="none" strike="noStrike" dirty="0">
                          <a:solidFill>
                            <a:srgbClr val="000000"/>
                          </a:solidFill>
                          <a:effectLst/>
                          <a:latin typeface="ＭＳ Ｐゴシック"/>
                        </a:rPr>
                        <a:t>条の</a:t>
                      </a:r>
                      <a:r>
                        <a:rPr lang="en-US" altLang="ja-JP" sz="1200" b="1" i="0" u="none" strike="noStrike" dirty="0">
                          <a:solidFill>
                            <a:srgbClr val="000000"/>
                          </a:solidFill>
                          <a:effectLst/>
                          <a:latin typeface="ＭＳ Ｐゴシック"/>
                        </a:rPr>
                        <a:t>12</a:t>
                      </a:r>
                      <a:r>
                        <a:rPr lang="ja-JP" altLang="en-US" sz="1200" b="1" i="0" u="none" strike="noStrike" dirty="0">
                          <a:solidFill>
                            <a:srgbClr val="000000"/>
                          </a:solidFill>
                          <a:effectLst/>
                          <a:latin typeface="ＭＳ Ｐゴシック"/>
                        </a:rPr>
                        <a:t>に基づく知事権限</a:t>
                      </a:r>
                      <a:r>
                        <a:rPr lang="en-US" altLang="ja-JP" sz="1200" b="1" i="0" u="none" strike="noStrike" dirty="0">
                          <a:solidFill>
                            <a:srgbClr val="000000"/>
                          </a:solidFill>
                          <a:effectLst/>
                          <a:latin typeface="ＭＳ Ｐゴシック"/>
                        </a:rPr>
                        <a:t>】</a:t>
                      </a:r>
                      <a:endParaRPr lang="ja-JP" altLang="en-US" sz="1200" b="1" i="0" u="none" strike="noStrike" dirty="0">
                        <a:solidFill>
                          <a:srgbClr val="000000"/>
                        </a:solidFill>
                        <a:effectLst/>
                        <a:latin typeface="ＭＳ Ｐゴシック"/>
                      </a:endParaRPr>
                    </a:p>
                  </a:txBody>
                  <a:tcPr marL="0" marR="0" marT="0" marB="0" anchor="ctr"/>
                </a:tc>
                <a:tc>
                  <a:txBody>
                    <a:bodyPr/>
                    <a:lstStyle/>
                    <a:p>
                      <a:pPr algn="ctr" fontAlgn="b"/>
                      <a:r>
                        <a:rPr lang="ja-JP" altLang="en-US" sz="2400" u="none" strike="noStrike" dirty="0">
                          <a:effectLst/>
                        </a:rPr>
                        <a:t>審議　○</a:t>
                      </a:r>
                      <a:endParaRPr lang="ja-JP" altLang="en-US" sz="2400" b="0" i="0" u="none" strike="noStrike" dirty="0">
                        <a:solidFill>
                          <a:srgbClr val="000000"/>
                        </a:solidFill>
                        <a:effectLst/>
                        <a:latin typeface="ＭＳ Ｐゴシック"/>
                      </a:endParaRPr>
                    </a:p>
                  </a:txBody>
                  <a:tcPr marL="0" marR="0" marT="0" marB="0" anchor="ctr"/>
                </a:tc>
                <a:tc>
                  <a:txBody>
                    <a:bodyPr/>
                    <a:lstStyle/>
                    <a:p>
                      <a:pPr algn="ctr" rtl="0" fontAlgn="ctr"/>
                      <a:r>
                        <a:rPr lang="ja-JP" altLang="en-US" sz="2400" u="none" strike="noStrike" dirty="0">
                          <a:effectLst/>
                        </a:rPr>
                        <a:t>審議◎</a:t>
                      </a:r>
                      <a:endParaRPr lang="ja-JP" altLang="en-US" sz="2400" b="0" i="0" u="none" strike="noStrike" dirty="0">
                        <a:solidFill>
                          <a:srgbClr val="000000"/>
                        </a:solidFill>
                        <a:effectLst/>
                        <a:latin typeface="ＭＳ Ｐゴシック"/>
                      </a:endParaRPr>
                    </a:p>
                  </a:txBody>
                  <a:tcPr marL="0" marR="0" marT="0" marB="0" anchor="ctr"/>
                </a:tc>
                <a:tc>
                  <a:txBody>
                    <a:bodyPr/>
                    <a:lstStyle/>
                    <a:p>
                      <a:pPr algn="ctr" rtl="0" fontAlgn="ctr"/>
                      <a:endParaRPr lang="ja-JP" altLang="en-US" sz="2400" b="0" i="0" u="none" strike="noStrike" dirty="0">
                        <a:solidFill>
                          <a:srgbClr val="000000"/>
                        </a:solidFill>
                        <a:effectLst/>
                        <a:latin typeface="+mn-ea"/>
                        <a:ea typeface="+mn-ea"/>
                      </a:endParaRPr>
                    </a:p>
                  </a:txBody>
                  <a:tcPr marL="0" marR="0" marT="0" marB="0" anchor="ctr"/>
                </a:tc>
                <a:tc>
                  <a:txBody>
                    <a:bodyPr/>
                    <a:lstStyle/>
                    <a:p>
                      <a:pPr algn="ctr" rtl="0" fontAlgn="ctr"/>
                      <a:endParaRPr lang="ja-JP" altLang="en-US" sz="2400" b="0" i="0" u="none" strike="noStrike" dirty="0">
                        <a:solidFill>
                          <a:srgbClr val="000000"/>
                        </a:solidFill>
                        <a:effectLst/>
                        <a:latin typeface="+mn-ea"/>
                        <a:ea typeface="+mn-ea"/>
                      </a:endParaRPr>
                    </a:p>
                  </a:txBody>
                  <a:tcPr marL="0" marR="0" marT="0" marB="0" anchor="ctr"/>
                </a:tc>
                <a:extLst>
                  <a:ext uri="{0D108BD9-81ED-4DB2-BD59-A6C34878D82A}">
                    <a16:rowId xmlns:a16="http://schemas.microsoft.com/office/drawing/2014/main" val="10005"/>
                  </a:ext>
                </a:extLst>
              </a:tr>
            </a:tbl>
          </a:graphicData>
        </a:graphic>
      </p:graphicFrame>
      <p:sp>
        <p:nvSpPr>
          <p:cNvPr id="38" name="テキスト ボックス 3"/>
          <p:cNvSpPr txBox="1">
            <a:spLocks noChangeArrowheads="1"/>
          </p:cNvSpPr>
          <p:nvPr/>
        </p:nvSpPr>
        <p:spPr bwMode="auto">
          <a:xfrm>
            <a:off x="-127055" y="1624758"/>
            <a:ext cx="6538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buFont typeface="Wingdings" panose="05000000000000000000" pitchFamily="2" charset="2"/>
              <a:buChar char="l"/>
            </a:pPr>
            <a:r>
              <a:rPr lang="ja-JP" altLang="en-US" sz="1600" dirty="0">
                <a:solidFill>
                  <a:srgbClr val="000000"/>
                </a:solidFill>
              </a:rPr>
              <a:t>地域医療構想等に関する事項の進め方</a:t>
            </a:r>
            <a:endParaRPr lang="en-US" altLang="ja-JP" sz="1600" dirty="0">
              <a:solidFill>
                <a:srgbClr val="000000"/>
              </a:solidFill>
            </a:endParaRPr>
          </a:p>
        </p:txBody>
      </p:sp>
      <p:sp>
        <p:nvSpPr>
          <p:cNvPr id="16" name="左矢印 15"/>
          <p:cNvSpPr/>
          <p:nvPr/>
        </p:nvSpPr>
        <p:spPr>
          <a:xfrm>
            <a:off x="7774516" y="3398725"/>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左矢印 38"/>
          <p:cNvSpPr/>
          <p:nvPr/>
        </p:nvSpPr>
        <p:spPr>
          <a:xfrm>
            <a:off x="6717586" y="340531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左矢印 39"/>
          <p:cNvSpPr/>
          <p:nvPr/>
        </p:nvSpPr>
        <p:spPr>
          <a:xfrm>
            <a:off x="7774516" y="4846382"/>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a:off x="6656553" y="4843561"/>
            <a:ext cx="216024" cy="2880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屈折矢印 41"/>
          <p:cNvSpPr/>
          <p:nvPr/>
        </p:nvSpPr>
        <p:spPr>
          <a:xfrm rot="16200000" flipH="1">
            <a:off x="6788685" y="3837248"/>
            <a:ext cx="574703" cy="622943"/>
          </a:xfrm>
          <a:prstGeom prst="bentUpArrow">
            <a:avLst>
              <a:gd name="adj1" fmla="val 15393"/>
              <a:gd name="adj2" fmla="val 21480"/>
              <a:gd name="adj3" fmla="val 50000"/>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a:off x="5619320" y="4163030"/>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左矢印 43"/>
          <p:cNvSpPr/>
          <p:nvPr/>
        </p:nvSpPr>
        <p:spPr>
          <a:xfrm>
            <a:off x="5619320" y="5584958"/>
            <a:ext cx="216024" cy="288032"/>
          </a:xfrm>
          <a:prstGeom prst="leftArrow">
            <a:avLst/>
          </a:prstGeom>
          <a:solidFill>
            <a:schemeClr val="accent1">
              <a:lumMod val="20000"/>
              <a:lumOff val="80000"/>
            </a:schemeClr>
          </a:solid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5330032" y="1757924"/>
            <a:ext cx="3771565" cy="276999"/>
          </a:xfrm>
          <a:prstGeom prst="rect">
            <a:avLst/>
          </a:prstGeom>
          <a:noFill/>
        </p:spPr>
        <p:txBody>
          <a:bodyPr wrap="square" rtlCol="0">
            <a:spAutoFit/>
          </a:bodyPr>
          <a:lstStyle/>
          <a:p>
            <a:r>
              <a:rPr lang="ja-JP" altLang="en-US" sz="1200" dirty="0"/>
              <a:t>◎</a:t>
            </a:r>
            <a:r>
              <a:rPr kumimoji="1" lang="ja-JP" altLang="en-US" sz="1200" dirty="0"/>
              <a:t>：病院の出席に</a:t>
            </a:r>
            <a:r>
              <a:rPr kumimoji="1" lang="ja-JP" altLang="en-US" sz="1200"/>
              <a:t>よる説明、</a:t>
            </a:r>
            <a:r>
              <a:rPr kumimoji="1" lang="ja-JP" altLang="en-US" sz="1200" dirty="0"/>
              <a:t>〇：事務局等説明　　　　</a:t>
            </a:r>
            <a:endParaRPr kumimoji="1" lang="en-US" altLang="ja-JP" sz="1200" dirty="0"/>
          </a:p>
        </p:txBody>
      </p:sp>
      <p:sp>
        <p:nvSpPr>
          <p:cNvPr id="47" name="テキスト ボックス 46"/>
          <p:cNvSpPr txBox="1"/>
          <p:nvPr/>
        </p:nvSpPr>
        <p:spPr>
          <a:xfrm>
            <a:off x="534796" y="6199617"/>
            <a:ext cx="7310064" cy="261610"/>
          </a:xfrm>
          <a:prstGeom prst="rect">
            <a:avLst/>
          </a:prstGeom>
          <a:noFill/>
        </p:spPr>
        <p:txBody>
          <a:bodyPr wrap="square" rtlCol="0">
            <a:spAutoFit/>
          </a:bodyPr>
          <a:lstStyle/>
          <a:p>
            <a:r>
              <a:rPr kumimoji="1" lang="en-US" altLang="ja-JP" sz="1100" dirty="0"/>
              <a:t>※</a:t>
            </a:r>
            <a:r>
              <a:rPr lang="ja-JP" altLang="en-US" sz="1100" dirty="0"/>
              <a:t>１：懇話会の意見を踏まえ、保健医療協議会において、該当医療機関に対し、直接の説明が必要となった場合。</a:t>
            </a:r>
            <a:endParaRPr lang="en-US" altLang="ja-JP" sz="1100" dirty="0"/>
          </a:p>
        </p:txBody>
      </p:sp>
      <p:sp>
        <p:nvSpPr>
          <p:cNvPr id="48" name="テキスト ボックス 47"/>
          <p:cNvSpPr txBox="1"/>
          <p:nvPr/>
        </p:nvSpPr>
        <p:spPr>
          <a:xfrm>
            <a:off x="534796" y="6450185"/>
            <a:ext cx="8712967" cy="261610"/>
          </a:xfrm>
          <a:prstGeom prst="rect">
            <a:avLst/>
          </a:prstGeom>
          <a:noFill/>
        </p:spPr>
        <p:txBody>
          <a:bodyPr wrap="square" rtlCol="0">
            <a:spAutoFit/>
          </a:bodyPr>
          <a:lstStyle/>
          <a:p>
            <a:r>
              <a:rPr kumimoji="1" lang="en-US" altLang="ja-JP" sz="1100" dirty="0"/>
              <a:t>※</a:t>
            </a:r>
            <a:r>
              <a:rPr lang="ja-JP" altLang="en-US" sz="1100" dirty="0"/>
              <a:t>２：保健医療協議会において、知事権限の行使について、医療審議会で審議が必要と判断された場合。</a:t>
            </a:r>
            <a:endParaRPr lang="en-US" altLang="ja-JP" sz="1100" dirty="0"/>
          </a:p>
        </p:txBody>
      </p:sp>
      <p:sp>
        <p:nvSpPr>
          <p:cNvPr id="49" name="テキスト ボックス 48"/>
          <p:cNvSpPr txBox="1"/>
          <p:nvPr/>
        </p:nvSpPr>
        <p:spPr>
          <a:xfrm>
            <a:off x="7338833" y="3957137"/>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0" name="テキスト ボックス 49"/>
          <p:cNvSpPr txBox="1"/>
          <p:nvPr/>
        </p:nvSpPr>
        <p:spPr>
          <a:xfrm>
            <a:off x="7329986" y="5436233"/>
            <a:ext cx="552542" cy="276999"/>
          </a:xfrm>
          <a:prstGeom prst="rect">
            <a:avLst/>
          </a:prstGeom>
          <a:noFill/>
        </p:spPr>
        <p:txBody>
          <a:bodyPr wrap="square" rtlCol="0">
            <a:spAutoFit/>
          </a:bodyPr>
          <a:lstStyle/>
          <a:p>
            <a:r>
              <a:rPr kumimoji="1" lang="en-US" altLang="ja-JP" sz="1200" dirty="0"/>
              <a:t>※</a:t>
            </a:r>
            <a:r>
              <a:rPr kumimoji="1" lang="ja-JP" altLang="en-US" sz="1200" dirty="0"/>
              <a:t>１</a:t>
            </a:r>
            <a:endParaRPr kumimoji="1" lang="en-US" altLang="ja-JP" sz="1200" dirty="0"/>
          </a:p>
        </p:txBody>
      </p:sp>
      <p:sp>
        <p:nvSpPr>
          <p:cNvPr id="51" name="テキスト ボックス 50"/>
          <p:cNvSpPr txBox="1"/>
          <p:nvPr/>
        </p:nvSpPr>
        <p:spPr>
          <a:xfrm>
            <a:off x="5835344" y="4463721"/>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52" name="テキスト ボックス 51"/>
          <p:cNvSpPr txBox="1"/>
          <p:nvPr/>
        </p:nvSpPr>
        <p:spPr>
          <a:xfrm>
            <a:off x="5835344" y="5932539"/>
            <a:ext cx="552542" cy="276999"/>
          </a:xfrm>
          <a:prstGeom prst="rect">
            <a:avLst/>
          </a:prstGeom>
          <a:noFill/>
        </p:spPr>
        <p:txBody>
          <a:bodyPr wrap="square" rtlCol="0">
            <a:spAutoFit/>
          </a:bodyPr>
          <a:lstStyle/>
          <a:p>
            <a:r>
              <a:rPr kumimoji="1" lang="en-US" altLang="ja-JP" sz="1200" dirty="0"/>
              <a:t>※</a:t>
            </a:r>
            <a:r>
              <a:rPr lang="ja-JP" altLang="en-US" sz="1200" dirty="0"/>
              <a:t>２</a:t>
            </a:r>
            <a:endParaRPr kumimoji="1" lang="en-US" altLang="ja-JP" sz="1200" dirty="0"/>
          </a:p>
        </p:txBody>
      </p:sp>
      <p:sp>
        <p:nvSpPr>
          <p:cNvPr id="25" name="屈折矢印 24"/>
          <p:cNvSpPr/>
          <p:nvPr/>
        </p:nvSpPr>
        <p:spPr>
          <a:xfrm rot="16200000" flipH="1">
            <a:off x="6776121" y="5256132"/>
            <a:ext cx="623593" cy="622942"/>
          </a:xfrm>
          <a:prstGeom prst="bentUpArrow">
            <a:avLst>
              <a:gd name="adj1" fmla="val 15393"/>
              <a:gd name="adj2" fmla="val 22704"/>
              <a:gd name="adj3" fmla="val 26922"/>
            </a:avLst>
          </a:prstGeom>
          <a:solidFill>
            <a:schemeClr val="accent1">
              <a:lumMod val="20000"/>
              <a:lumOff val="8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2"/>
          <p:cNvSpPr>
            <a:spLocks noGrp="1"/>
          </p:cNvSpPr>
          <p:nvPr>
            <p:ph type="sldNum" sz="quarter" idx="12"/>
          </p:nvPr>
        </p:nvSpPr>
        <p:spPr>
          <a:xfrm>
            <a:off x="6970852" y="6468060"/>
            <a:ext cx="2133600" cy="365125"/>
          </a:xfrm>
        </p:spPr>
        <p:txBody>
          <a:bodyPr/>
          <a:lstStyle/>
          <a:p>
            <a:fld id="{A9848611-8FAA-4BFC-BAAD-33CAF1A3E273}" type="slidenum">
              <a:rPr lang="ja-JP" altLang="en-US" sz="1800" smtClean="0">
                <a:solidFill>
                  <a:schemeClr val="accent1"/>
                </a:solidFill>
              </a:rPr>
              <a:pPr/>
              <a:t>11</a:t>
            </a:fld>
            <a:endParaRPr lang="ja-JP" altLang="en-US" sz="1800" dirty="0">
              <a:solidFill>
                <a:schemeClr val="accent1"/>
              </a:solidFill>
            </a:endParaRPr>
          </a:p>
        </p:txBody>
      </p:sp>
      <p:sp>
        <p:nvSpPr>
          <p:cNvPr id="26" name="タイトル 1">
            <a:extLst>
              <a:ext uri="{FF2B5EF4-FFF2-40B4-BE49-F238E27FC236}">
                <a16:creationId xmlns:a16="http://schemas.microsoft.com/office/drawing/2014/main" id="{77D78C8B-7190-4F9F-BF24-FAD4DFE9F181}"/>
              </a:ext>
            </a:extLst>
          </p:cNvPr>
          <p:cNvSpPr txBox="1">
            <a:spLocks/>
          </p:cNvSpPr>
          <p:nvPr/>
        </p:nvSpPr>
        <p:spPr>
          <a:xfrm>
            <a:off x="179512" y="623119"/>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過剰な病床への転換中止、非稼働病床の削減については、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医療法上、知事権限が認められている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8" name="タイトル 1">
            <a:extLst>
              <a:ext uri="{FF2B5EF4-FFF2-40B4-BE49-F238E27FC236}">
                <a16:creationId xmlns:a16="http://schemas.microsoft.com/office/drawing/2014/main" id="{30BE5A27-A407-4A14-A9BE-5866682C3C6B}"/>
              </a:ext>
            </a:extLst>
          </p:cNvPr>
          <p:cNvSpPr txBox="1">
            <a:spLocks/>
          </p:cNvSpPr>
          <p:nvPr/>
        </p:nvSpPr>
        <p:spPr>
          <a:xfrm>
            <a:off x="179512" y="-10971"/>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参考</a:t>
            </a:r>
            <a:r>
              <a:rPr lang="en-US" altLang="ja-JP"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知事権限</a:t>
            </a:r>
            <a:endParaRPr lang="ja-JP" altLang="en-US" sz="18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27678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2272" y="6492875"/>
            <a:ext cx="2133600" cy="365125"/>
          </a:xfrm>
        </p:spPr>
        <p:txBody>
          <a:bodyPr/>
          <a:lstStyle/>
          <a:p>
            <a:fld id="{A9848611-8FAA-4BFC-BAAD-33CAF1A3E273}" type="slidenum">
              <a:rPr kumimoji="1" lang="ja-JP" altLang="en-US" sz="1800" smtClean="0">
                <a:solidFill>
                  <a:schemeClr val="tx1"/>
                </a:solidFill>
              </a:rPr>
              <a:t>12</a:t>
            </a:fld>
            <a:endParaRPr kumimoji="1" lang="ja-JP" altLang="en-US" sz="1800" dirty="0">
              <a:solidFill>
                <a:schemeClr val="tx1"/>
              </a:solidFill>
            </a:endParaRPr>
          </a:p>
        </p:txBody>
      </p:sp>
      <p:sp>
        <p:nvSpPr>
          <p:cNvPr id="5" name="テキスト ボックス 10">
            <a:extLst>
              <a:ext uri="{FF2B5EF4-FFF2-40B4-BE49-F238E27FC236}">
                <a16:creationId xmlns:a16="http://schemas.microsoft.com/office/drawing/2014/main" id="{717C9A40-4F8F-46E2-9DB3-7539C51807DC}"/>
              </a:ext>
            </a:extLst>
          </p:cNvPr>
          <p:cNvSpPr txBox="1"/>
          <p:nvPr/>
        </p:nvSpPr>
        <p:spPr>
          <a:xfrm>
            <a:off x="381526" y="1933910"/>
            <a:ext cx="601130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dirty="0" smtClean="0">
                <a:solidFill>
                  <a:schemeClr val="accent1">
                    <a:lumMod val="75000"/>
                  </a:schemeClr>
                </a:solidFill>
              </a:rPr>
              <a:t>●</a:t>
            </a:r>
            <a:r>
              <a:rPr lang="ja-JP" altLang="en-US" dirty="0">
                <a:solidFill>
                  <a:schemeClr val="tx1"/>
                </a:solidFill>
              </a:rPr>
              <a:t> </a:t>
            </a:r>
            <a:r>
              <a:rPr lang="ja-JP" altLang="en-US" dirty="0" smtClean="0">
                <a:solidFill>
                  <a:schemeClr val="tx1"/>
                </a:solidFill>
              </a:rPr>
              <a:t>地域</a:t>
            </a:r>
            <a:r>
              <a:rPr lang="ja-JP" altLang="en-US" dirty="0">
                <a:solidFill>
                  <a:schemeClr val="tx1"/>
                </a:solidFill>
              </a:rPr>
              <a:t>医療構想調整会議における病院プランの協議結果</a:t>
            </a:r>
          </a:p>
        </p:txBody>
      </p:sp>
      <p:sp>
        <p:nvSpPr>
          <p:cNvPr id="6" name="Oval 64">
            <a:hlinkClick r:id="rId2" action="ppaction://hlinksldjump"/>
            <a:extLst>
              <a:ext uri="{FF2B5EF4-FFF2-40B4-BE49-F238E27FC236}">
                <a16:creationId xmlns:a16="http://schemas.microsoft.com/office/drawing/2014/main" id="{2865890E-81EE-482A-8BAC-0CEA60EEBBA9}"/>
              </a:ext>
            </a:extLst>
          </p:cNvPr>
          <p:cNvSpPr>
            <a:spLocks noChangeAspect="1"/>
          </p:cNvSpPr>
          <p:nvPr/>
        </p:nvSpPr>
        <p:spPr>
          <a:xfrm>
            <a:off x="154824" y="10579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182136" y="7622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５</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保健医療協議会の協議の結果</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859724300"/>
              </p:ext>
            </p:extLst>
          </p:nvPr>
        </p:nvGraphicFramePr>
        <p:xfrm>
          <a:off x="773702" y="2408853"/>
          <a:ext cx="7529836" cy="3620253"/>
        </p:xfrm>
        <a:graphic>
          <a:graphicData uri="http://schemas.openxmlformats.org/drawingml/2006/table">
            <a:tbl>
              <a:tblPr firstRow="1" bandRow="1">
                <a:tableStyleId>{BC89EF96-8CEA-46FF-86C4-4CE0E7609802}</a:tableStyleId>
              </a:tblPr>
              <a:tblGrid>
                <a:gridCol w="3513048">
                  <a:extLst>
                    <a:ext uri="{9D8B030D-6E8A-4147-A177-3AD203B41FA5}">
                      <a16:colId xmlns:a16="http://schemas.microsoft.com/office/drawing/2014/main" val="3596581143"/>
                    </a:ext>
                  </a:extLst>
                </a:gridCol>
                <a:gridCol w="1045410">
                  <a:extLst>
                    <a:ext uri="{9D8B030D-6E8A-4147-A177-3AD203B41FA5}">
                      <a16:colId xmlns:a16="http://schemas.microsoft.com/office/drawing/2014/main" val="3664162554"/>
                    </a:ext>
                  </a:extLst>
                </a:gridCol>
                <a:gridCol w="950345">
                  <a:extLst>
                    <a:ext uri="{9D8B030D-6E8A-4147-A177-3AD203B41FA5}">
                      <a16:colId xmlns:a16="http://schemas.microsoft.com/office/drawing/2014/main" val="3576774114"/>
                    </a:ext>
                  </a:extLst>
                </a:gridCol>
                <a:gridCol w="975672">
                  <a:extLst>
                    <a:ext uri="{9D8B030D-6E8A-4147-A177-3AD203B41FA5}">
                      <a16:colId xmlns:a16="http://schemas.microsoft.com/office/drawing/2014/main" val="1470380829"/>
                    </a:ext>
                  </a:extLst>
                </a:gridCol>
                <a:gridCol w="1045361">
                  <a:extLst>
                    <a:ext uri="{9D8B030D-6E8A-4147-A177-3AD203B41FA5}">
                      <a16:colId xmlns:a16="http://schemas.microsoft.com/office/drawing/2014/main" val="2268165022"/>
                    </a:ext>
                  </a:extLst>
                </a:gridCol>
              </a:tblGrid>
              <a:tr h="517179">
                <a:tc>
                  <a:txBody>
                    <a:bodyPr/>
                    <a:lstStyle/>
                    <a:p>
                      <a:pPr algn="ctr"/>
                      <a:r>
                        <a:rPr kumimoji="1" lang="ja-JP" altLang="en-US" dirty="0" smtClean="0">
                          <a:latin typeface="+mn-ea"/>
                          <a:ea typeface="+mn-ea"/>
                        </a:rPr>
                        <a:t>結果</a:t>
                      </a:r>
                      <a:endParaRPr kumimoji="1" lang="ja-JP" altLang="en-US" dirty="0">
                        <a:latin typeface="+mn-ea"/>
                        <a:ea typeface="+mn-ea"/>
                      </a:endParaRPr>
                    </a:p>
                  </a:txBody>
                  <a:tcPr anchor="ctr">
                    <a:solidFill>
                      <a:schemeClr val="tx2">
                        <a:lumMod val="40000"/>
                        <a:lumOff val="60000"/>
                      </a:schemeClr>
                    </a:solidFill>
                  </a:tcPr>
                </a:tc>
                <a:tc>
                  <a:txBody>
                    <a:bodyPr/>
                    <a:lstStyle/>
                    <a:p>
                      <a:pPr algn="ctr"/>
                      <a:r>
                        <a:rPr kumimoji="1" lang="ja-JP" altLang="en-US" dirty="0" smtClean="0">
                          <a:latin typeface="+mn-ea"/>
                          <a:ea typeface="+mn-ea"/>
                        </a:rPr>
                        <a:t>公立</a:t>
                      </a:r>
                      <a:endParaRPr kumimoji="1" lang="ja-JP" altLang="en-US" dirty="0">
                        <a:latin typeface="+mn-ea"/>
                        <a:ea typeface="+mn-ea"/>
                      </a:endParaRPr>
                    </a:p>
                  </a:txBody>
                  <a:tcPr anchor="ctr">
                    <a:solidFill>
                      <a:schemeClr val="tx2">
                        <a:lumMod val="40000"/>
                        <a:lumOff val="60000"/>
                      </a:schemeClr>
                    </a:solidFill>
                  </a:tcPr>
                </a:tc>
                <a:tc>
                  <a:txBody>
                    <a:bodyPr/>
                    <a:lstStyle/>
                    <a:p>
                      <a:pPr algn="ctr"/>
                      <a:r>
                        <a:rPr kumimoji="1" lang="ja-JP" altLang="en-US" dirty="0" smtClean="0">
                          <a:latin typeface="+mn-ea"/>
                          <a:ea typeface="+mn-ea"/>
                        </a:rPr>
                        <a:t>公的</a:t>
                      </a:r>
                      <a:endParaRPr kumimoji="1" lang="ja-JP" altLang="en-US" dirty="0">
                        <a:latin typeface="+mn-ea"/>
                        <a:ea typeface="+mn-ea"/>
                      </a:endParaRPr>
                    </a:p>
                  </a:txBody>
                  <a:tcPr anchor="ctr">
                    <a:solidFill>
                      <a:schemeClr val="tx2">
                        <a:lumMod val="40000"/>
                        <a:lumOff val="60000"/>
                      </a:schemeClr>
                    </a:solidFill>
                  </a:tcPr>
                </a:tc>
                <a:tc>
                  <a:txBody>
                    <a:bodyPr/>
                    <a:lstStyle/>
                    <a:p>
                      <a:pPr algn="ctr"/>
                      <a:r>
                        <a:rPr kumimoji="1" lang="ja-JP" altLang="en-US" dirty="0" smtClean="0">
                          <a:latin typeface="+mn-ea"/>
                          <a:ea typeface="+mn-ea"/>
                        </a:rPr>
                        <a:t>民間等</a:t>
                      </a:r>
                      <a:endParaRPr kumimoji="1" lang="ja-JP" altLang="en-US" dirty="0">
                        <a:latin typeface="+mn-ea"/>
                        <a:ea typeface="+mn-ea"/>
                      </a:endParaRPr>
                    </a:p>
                  </a:txBody>
                  <a:tcPr anchor="ctr">
                    <a:solidFill>
                      <a:schemeClr val="tx2">
                        <a:lumMod val="40000"/>
                        <a:lumOff val="60000"/>
                      </a:schemeClr>
                    </a:solidFill>
                  </a:tcPr>
                </a:tc>
                <a:tc>
                  <a:txBody>
                    <a:bodyPr/>
                    <a:lstStyle/>
                    <a:p>
                      <a:pPr algn="ctr"/>
                      <a:r>
                        <a:rPr kumimoji="1" lang="ja-JP" altLang="en-US" dirty="0" smtClean="0">
                          <a:latin typeface="+mn-ea"/>
                          <a:ea typeface="+mn-ea"/>
                        </a:rPr>
                        <a:t>合計</a:t>
                      </a:r>
                      <a:endParaRPr kumimoji="1" lang="ja-JP" altLang="en-US" dirty="0">
                        <a:latin typeface="+mn-ea"/>
                        <a:ea typeface="+mn-ea"/>
                      </a:endParaRPr>
                    </a:p>
                  </a:txBody>
                  <a:tcPr anchor="ctr">
                    <a:solidFill>
                      <a:schemeClr val="tx2">
                        <a:lumMod val="40000"/>
                        <a:lumOff val="60000"/>
                      </a:schemeClr>
                    </a:solidFill>
                  </a:tcPr>
                </a:tc>
                <a:extLst>
                  <a:ext uri="{0D108BD9-81ED-4DB2-BD59-A6C34878D82A}">
                    <a16:rowId xmlns:a16="http://schemas.microsoft.com/office/drawing/2014/main" val="3417003728"/>
                  </a:ext>
                </a:extLst>
              </a:tr>
              <a:tr h="517179">
                <a:tc>
                  <a:txBody>
                    <a:bodyPr/>
                    <a:lstStyle/>
                    <a:p>
                      <a:r>
                        <a:rPr kumimoji="1" lang="ja-JP" altLang="en-US" dirty="0" smtClean="0">
                          <a:latin typeface="+mn-ea"/>
                          <a:ea typeface="+mn-ea"/>
                        </a:rPr>
                        <a:t>①承認</a:t>
                      </a:r>
                      <a:endParaRPr kumimoji="1" lang="ja-JP" altLang="en-US" dirty="0">
                        <a:latin typeface="+mn-ea"/>
                        <a:ea typeface="+mn-ea"/>
                      </a:endParaRPr>
                    </a:p>
                  </a:txBody>
                  <a:tcPr anchor="ctr">
                    <a:lnB w="12700" cap="flat" cmpd="sng" algn="ctr">
                      <a:solidFill>
                        <a:schemeClr val="tx1"/>
                      </a:solidFill>
                      <a:prstDash val="sysDash"/>
                      <a:round/>
                      <a:headEnd type="none" w="med" len="med"/>
                      <a:tailEnd type="none" w="med" len="med"/>
                    </a:lnB>
                    <a:noFill/>
                  </a:tcPr>
                </a:tc>
                <a:tc>
                  <a:txBody>
                    <a:bodyPr/>
                    <a:lstStyle/>
                    <a:p>
                      <a:pPr algn="r"/>
                      <a:r>
                        <a:rPr kumimoji="1" lang="en-US" altLang="ja-JP" dirty="0" smtClean="0">
                          <a:latin typeface="+mn-ea"/>
                          <a:ea typeface="+mn-ea"/>
                        </a:rPr>
                        <a:t>20</a:t>
                      </a:r>
                      <a:endParaRPr kumimoji="1" lang="ja-JP" altLang="en-US" dirty="0">
                        <a:latin typeface="+mn-ea"/>
                        <a:ea typeface="+mn-ea"/>
                      </a:endParaRPr>
                    </a:p>
                  </a:txBody>
                  <a:tcPr anchor="ctr">
                    <a:lnB w="12700" cap="flat" cmpd="sng" algn="ctr">
                      <a:solidFill>
                        <a:schemeClr val="tx1"/>
                      </a:solidFill>
                      <a:prstDash val="sysDash"/>
                      <a:round/>
                      <a:headEnd type="none" w="med" len="med"/>
                      <a:tailEnd type="none" w="med" len="med"/>
                    </a:lnB>
                    <a:noFill/>
                  </a:tcPr>
                </a:tc>
                <a:tc>
                  <a:txBody>
                    <a:bodyPr/>
                    <a:lstStyle/>
                    <a:p>
                      <a:pPr algn="r"/>
                      <a:r>
                        <a:rPr kumimoji="1" lang="en-US" altLang="ja-JP" dirty="0" smtClean="0">
                          <a:latin typeface="+mn-ea"/>
                          <a:ea typeface="+mn-ea"/>
                        </a:rPr>
                        <a:t>39</a:t>
                      </a:r>
                      <a:endParaRPr kumimoji="1" lang="ja-JP" altLang="en-US" dirty="0">
                        <a:latin typeface="+mn-ea"/>
                        <a:ea typeface="+mn-ea"/>
                      </a:endParaRPr>
                    </a:p>
                  </a:txBody>
                  <a:tcPr anchor="ctr">
                    <a:lnB w="12700" cap="flat" cmpd="sng" algn="ctr">
                      <a:solidFill>
                        <a:schemeClr val="tx1"/>
                      </a:solidFill>
                      <a:prstDash val="sysDash"/>
                      <a:round/>
                      <a:headEnd type="none" w="med" len="med"/>
                      <a:tailEnd type="none" w="med" len="med"/>
                    </a:lnB>
                    <a:noFill/>
                  </a:tcPr>
                </a:tc>
                <a:tc>
                  <a:txBody>
                    <a:bodyPr/>
                    <a:lstStyle/>
                    <a:p>
                      <a:pPr algn="r"/>
                      <a:r>
                        <a:rPr kumimoji="1" lang="en-US" altLang="ja-JP" dirty="0" smtClean="0">
                          <a:latin typeface="+mn-ea"/>
                          <a:ea typeface="+mn-ea"/>
                        </a:rPr>
                        <a:t>386</a:t>
                      </a:r>
                      <a:endParaRPr kumimoji="1" lang="ja-JP" altLang="en-US" dirty="0">
                        <a:latin typeface="+mn-ea"/>
                        <a:ea typeface="+mn-ea"/>
                      </a:endParaRPr>
                    </a:p>
                  </a:txBody>
                  <a:tcPr anchor="ctr">
                    <a:lnB w="12700" cap="flat" cmpd="sng" algn="ctr">
                      <a:solidFill>
                        <a:schemeClr val="tx1"/>
                      </a:solidFill>
                      <a:prstDash val="sysDash"/>
                      <a:round/>
                      <a:headEnd type="none" w="med" len="med"/>
                      <a:tailEnd type="none" w="med" len="med"/>
                    </a:lnB>
                    <a:noFill/>
                  </a:tcPr>
                </a:tc>
                <a:tc>
                  <a:txBody>
                    <a:bodyPr/>
                    <a:lstStyle/>
                    <a:p>
                      <a:pPr algn="r"/>
                      <a:r>
                        <a:rPr kumimoji="1" lang="en-US" altLang="ja-JP" dirty="0" smtClean="0">
                          <a:latin typeface="+mn-ea"/>
                          <a:ea typeface="+mn-ea"/>
                        </a:rPr>
                        <a:t>446</a:t>
                      </a:r>
                      <a:endParaRPr kumimoji="1" lang="ja-JP" altLang="en-US" dirty="0">
                        <a:latin typeface="+mn-ea"/>
                        <a:ea typeface="+mn-ea"/>
                      </a:endParaRPr>
                    </a:p>
                  </a:txBody>
                  <a:tcPr anchor="ctr">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340700003"/>
                  </a:ext>
                </a:extLst>
              </a:tr>
              <a:tr h="517179">
                <a:tc>
                  <a:txBody>
                    <a:bodyPr/>
                    <a:lstStyle/>
                    <a:p>
                      <a:r>
                        <a:rPr kumimoji="1" lang="ja-JP" altLang="en-US" dirty="0" smtClean="0">
                          <a:latin typeface="+mn-ea"/>
                          <a:ea typeface="+mn-ea"/>
                        </a:rPr>
                        <a:t>　（内）文章通知による注意喚起</a:t>
                      </a:r>
                    </a:p>
                  </a:txBody>
                  <a:tcPr anchor="ctr">
                    <a:lnT w="12700" cap="flat" cmpd="sng" algn="ctr">
                      <a:solidFill>
                        <a:schemeClr val="tx1"/>
                      </a:solidFill>
                      <a:prstDash val="sysDash"/>
                      <a:round/>
                      <a:headEnd type="none" w="med" len="med"/>
                      <a:tailEnd type="none" w="med" len="med"/>
                    </a:lnT>
                  </a:tcPr>
                </a:tc>
                <a:tc>
                  <a:txBody>
                    <a:bodyPr/>
                    <a:lstStyle/>
                    <a:p>
                      <a:pPr algn="r"/>
                      <a:r>
                        <a:rPr kumimoji="1" lang="ja-JP" altLang="en-US" dirty="0" smtClean="0">
                          <a:latin typeface="+mn-ea"/>
                          <a:ea typeface="+mn-ea"/>
                        </a:rPr>
                        <a:t>（０）</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tcPr>
                </a:tc>
                <a:tc>
                  <a:txBody>
                    <a:bodyPr/>
                    <a:lstStyle/>
                    <a:p>
                      <a:pPr algn="r"/>
                      <a:r>
                        <a:rPr kumimoji="1" lang="ja-JP" altLang="en-US" dirty="0" smtClean="0">
                          <a:latin typeface="+mn-ea"/>
                          <a:ea typeface="+mn-ea"/>
                        </a:rPr>
                        <a:t>（０</a:t>
                      </a:r>
                      <a:r>
                        <a:rPr kumimoji="1" lang="en-US" altLang="ja-JP" dirty="0" smtClean="0">
                          <a:latin typeface="+mn-ea"/>
                          <a:ea typeface="+mn-ea"/>
                        </a:rPr>
                        <a:t>)</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tcPr>
                </a:tc>
                <a:tc>
                  <a:txBody>
                    <a:bodyPr/>
                    <a:lstStyle/>
                    <a:p>
                      <a:pPr algn="r"/>
                      <a:r>
                        <a:rPr kumimoji="1" lang="en-US" altLang="ja-JP" dirty="0" smtClean="0">
                          <a:latin typeface="+mn-ea"/>
                          <a:ea typeface="+mn-ea"/>
                        </a:rPr>
                        <a:t>(</a:t>
                      </a:r>
                      <a:r>
                        <a:rPr kumimoji="1" lang="ja-JP" altLang="en-US" dirty="0" smtClean="0">
                          <a:latin typeface="+mn-ea"/>
                          <a:ea typeface="+mn-ea"/>
                        </a:rPr>
                        <a:t>０</a:t>
                      </a:r>
                      <a:r>
                        <a:rPr kumimoji="1" lang="en-US" altLang="ja-JP" dirty="0" smtClean="0">
                          <a:latin typeface="+mn-ea"/>
                          <a:ea typeface="+mn-ea"/>
                        </a:rPr>
                        <a:t>)</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tcPr>
                </a:tc>
                <a:tc>
                  <a:txBody>
                    <a:bodyPr/>
                    <a:lstStyle/>
                    <a:p>
                      <a:pPr algn="r"/>
                      <a:r>
                        <a:rPr kumimoji="1" lang="en-US" altLang="ja-JP" dirty="0" smtClean="0">
                          <a:latin typeface="+mn-ea"/>
                          <a:ea typeface="+mn-ea"/>
                        </a:rPr>
                        <a:t>(</a:t>
                      </a:r>
                      <a:r>
                        <a:rPr kumimoji="1" lang="ja-JP" altLang="en-US" dirty="0" smtClean="0">
                          <a:latin typeface="+mn-ea"/>
                          <a:ea typeface="+mn-ea"/>
                        </a:rPr>
                        <a:t>０</a:t>
                      </a:r>
                      <a:r>
                        <a:rPr kumimoji="1" lang="en-US" altLang="ja-JP" dirty="0" smtClean="0">
                          <a:latin typeface="+mn-ea"/>
                          <a:ea typeface="+mn-ea"/>
                        </a:rPr>
                        <a:t>)</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3871147887"/>
                  </a:ext>
                </a:extLst>
              </a:tr>
              <a:tr h="517179">
                <a:tc>
                  <a:txBody>
                    <a:bodyPr/>
                    <a:lstStyle/>
                    <a:p>
                      <a:r>
                        <a:rPr kumimoji="1" lang="ja-JP" altLang="en-US" dirty="0" smtClean="0">
                          <a:latin typeface="+mn-ea"/>
                          <a:ea typeface="+mn-ea"/>
                        </a:rPr>
                        <a:t>②継続協議</a:t>
                      </a:r>
                      <a:endParaRPr kumimoji="1" lang="ja-JP" altLang="en-US" dirty="0">
                        <a:latin typeface="+mn-ea"/>
                        <a:ea typeface="+mn-ea"/>
                      </a:endParaRPr>
                    </a:p>
                  </a:txBody>
                  <a:tcPr anchor="ctr">
                    <a:lnB w="12700" cap="flat" cmpd="sng" algn="ctr">
                      <a:solidFill>
                        <a:schemeClr val="tx1"/>
                      </a:solidFill>
                      <a:prstDash val="sysDash"/>
                      <a:round/>
                      <a:headEnd type="none" w="med" len="med"/>
                      <a:tailEnd type="none" w="med" len="med"/>
                    </a:lnB>
                    <a:noFill/>
                  </a:tcPr>
                </a:tc>
                <a:tc>
                  <a:txBody>
                    <a:bodyPr/>
                    <a:lstStyle/>
                    <a:p>
                      <a:pPr algn="r"/>
                      <a:r>
                        <a:rPr kumimoji="1" lang="ja-JP" altLang="en-US" dirty="0" smtClean="0">
                          <a:latin typeface="+mn-ea"/>
                          <a:ea typeface="+mn-ea"/>
                        </a:rPr>
                        <a:t>２</a:t>
                      </a:r>
                      <a:endParaRPr kumimoji="1" lang="ja-JP" altLang="en-US" dirty="0">
                        <a:latin typeface="+mn-ea"/>
                        <a:ea typeface="+mn-ea"/>
                      </a:endParaRPr>
                    </a:p>
                  </a:txBody>
                  <a:tcPr anchor="ctr">
                    <a:lnB w="12700" cap="flat" cmpd="sng" algn="ctr">
                      <a:solidFill>
                        <a:schemeClr val="tx1"/>
                      </a:solidFill>
                      <a:prstDash val="sysDash"/>
                      <a:round/>
                      <a:headEnd type="none" w="med" len="med"/>
                      <a:tailEnd type="none" w="med" len="med"/>
                    </a:lnB>
                    <a:noFill/>
                  </a:tcPr>
                </a:tc>
                <a:tc>
                  <a:txBody>
                    <a:bodyPr/>
                    <a:lstStyle/>
                    <a:p>
                      <a:pPr algn="r"/>
                      <a:r>
                        <a:rPr kumimoji="1" lang="ja-JP" altLang="en-US" dirty="0" smtClean="0">
                          <a:latin typeface="+mn-ea"/>
                          <a:ea typeface="+mn-ea"/>
                        </a:rPr>
                        <a:t>２</a:t>
                      </a:r>
                      <a:endParaRPr kumimoji="1" lang="ja-JP" altLang="en-US" dirty="0">
                        <a:latin typeface="+mn-ea"/>
                        <a:ea typeface="+mn-ea"/>
                      </a:endParaRPr>
                    </a:p>
                  </a:txBody>
                  <a:tcPr anchor="ctr">
                    <a:lnB w="12700" cap="flat" cmpd="sng" algn="ctr">
                      <a:solidFill>
                        <a:schemeClr val="tx1"/>
                      </a:solidFill>
                      <a:prstDash val="sysDash"/>
                      <a:round/>
                      <a:headEnd type="none" w="med" len="med"/>
                      <a:tailEnd type="none" w="med" len="med"/>
                    </a:lnB>
                    <a:noFill/>
                  </a:tcPr>
                </a:tc>
                <a:tc>
                  <a:txBody>
                    <a:bodyPr/>
                    <a:lstStyle/>
                    <a:p>
                      <a:pPr algn="r"/>
                      <a:r>
                        <a:rPr kumimoji="1" lang="ja-JP" altLang="en-US" dirty="0" smtClean="0">
                          <a:latin typeface="+mn-ea"/>
                          <a:ea typeface="+mn-ea"/>
                        </a:rPr>
                        <a:t>９</a:t>
                      </a:r>
                      <a:endParaRPr kumimoji="1" lang="ja-JP" altLang="en-US" dirty="0">
                        <a:latin typeface="+mn-ea"/>
                        <a:ea typeface="+mn-ea"/>
                      </a:endParaRPr>
                    </a:p>
                  </a:txBody>
                  <a:tcPr anchor="ctr">
                    <a:lnB w="12700" cap="flat" cmpd="sng" algn="ctr">
                      <a:solidFill>
                        <a:schemeClr val="tx1"/>
                      </a:solidFill>
                      <a:prstDash val="sysDash"/>
                      <a:round/>
                      <a:headEnd type="none" w="med" len="med"/>
                      <a:tailEnd type="none" w="med" len="med"/>
                    </a:lnB>
                    <a:noFill/>
                  </a:tcPr>
                </a:tc>
                <a:tc>
                  <a:txBody>
                    <a:bodyPr/>
                    <a:lstStyle/>
                    <a:p>
                      <a:pPr algn="r"/>
                      <a:r>
                        <a:rPr kumimoji="1" lang="en-US" altLang="ja-JP" dirty="0" smtClean="0">
                          <a:latin typeface="+mn-ea"/>
                          <a:ea typeface="+mn-ea"/>
                        </a:rPr>
                        <a:t>12</a:t>
                      </a:r>
                      <a:endParaRPr kumimoji="1" lang="ja-JP" altLang="en-US" dirty="0">
                        <a:latin typeface="+mn-ea"/>
                        <a:ea typeface="+mn-ea"/>
                      </a:endParaRPr>
                    </a:p>
                  </a:txBody>
                  <a:tcPr anchor="ctr">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114333888"/>
                  </a:ext>
                </a:extLst>
              </a:tr>
              <a:tr h="517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　（内）文章通知による注意喚起</a:t>
                      </a: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a:r>
                        <a:rPr kumimoji="1" lang="en-US" altLang="ja-JP" dirty="0" smtClean="0">
                          <a:latin typeface="+mn-ea"/>
                          <a:ea typeface="+mn-ea"/>
                        </a:rPr>
                        <a:t>(</a:t>
                      </a:r>
                      <a:r>
                        <a:rPr kumimoji="1" lang="ja-JP" altLang="en-US" dirty="0" smtClean="0">
                          <a:latin typeface="+mn-ea"/>
                          <a:ea typeface="+mn-ea"/>
                        </a:rPr>
                        <a:t>０</a:t>
                      </a:r>
                      <a:r>
                        <a:rPr kumimoji="1" lang="en-US" altLang="ja-JP" dirty="0" smtClean="0">
                          <a:latin typeface="+mn-ea"/>
                          <a:ea typeface="+mn-ea"/>
                        </a:rPr>
                        <a:t>)</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a:r>
                        <a:rPr kumimoji="1" lang="en-US" altLang="ja-JP" dirty="0" smtClean="0">
                          <a:latin typeface="+mn-ea"/>
                          <a:ea typeface="+mn-ea"/>
                        </a:rPr>
                        <a:t>(</a:t>
                      </a:r>
                      <a:r>
                        <a:rPr kumimoji="1" lang="ja-JP" altLang="en-US" dirty="0" smtClean="0">
                          <a:latin typeface="+mn-ea"/>
                          <a:ea typeface="+mn-ea"/>
                        </a:rPr>
                        <a:t>０</a:t>
                      </a:r>
                      <a:r>
                        <a:rPr kumimoji="1" lang="en-US" altLang="ja-JP" dirty="0" smtClean="0">
                          <a:latin typeface="+mn-ea"/>
                          <a:ea typeface="+mn-ea"/>
                        </a:rPr>
                        <a:t>)</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a:r>
                        <a:rPr kumimoji="1" lang="en-US" altLang="ja-JP" dirty="0" smtClean="0">
                          <a:latin typeface="+mn-ea"/>
                          <a:ea typeface="+mn-ea"/>
                        </a:rPr>
                        <a:t>(</a:t>
                      </a:r>
                      <a:r>
                        <a:rPr kumimoji="1" lang="ja-JP" altLang="en-US" dirty="0" smtClean="0">
                          <a:latin typeface="+mn-ea"/>
                          <a:ea typeface="+mn-ea"/>
                        </a:rPr>
                        <a:t>３</a:t>
                      </a:r>
                      <a:r>
                        <a:rPr kumimoji="1" lang="en-US" altLang="ja-JP" dirty="0" smtClean="0">
                          <a:latin typeface="+mn-ea"/>
                          <a:ea typeface="+mn-ea"/>
                        </a:rPr>
                        <a:t>)</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algn="r"/>
                      <a:r>
                        <a:rPr kumimoji="1" lang="en-US" altLang="ja-JP" dirty="0" smtClean="0">
                          <a:latin typeface="+mn-ea"/>
                          <a:ea typeface="+mn-ea"/>
                        </a:rPr>
                        <a:t>(</a:t>
                      </a:r>
                      <a:r>
                        <a:rPr kumimoji="1" lang="ja-JP" altLang="en-US" dirty="0" smtClean="0">
                          <a:latin typeface="+mn-ea"/>
                          <a:ea typeface="+mn-ea"/>
                        </a:rPr>
                        <a:t>３</a:t>
                      </a:r>
                      <a:r>
                        <a:rPr kumimoji="1" lang="en-US" altLang="ja-JP" dirty="0" smtClean="0">
                          <a:latin typeface="+mn-ea"/>
                          <a:ea typeface="+mn-ea"/>
                        </a:rPr>
                        <a:t>)</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842319342"/>
                  </a:ext>
                </a:extLst>
              </a:tr>
              <a:tr h="5171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③未提出のため未協議</a:t>
                      </a: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latin typeface="+mn-ea"/>
                          <a:ea typeface="+mn-ea"/>
                        </a:rPr>
                        <a:t>０</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dirty="0" smtClean="0">
                          <a:latin typeface="+mn-ea"/>
                          <a:ea typeface="+mn-ea"/>
                        </a:rPr>
                        <a:t>０</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smtClean="0">
                          <a:latin typeface="+mn-ea"/>
                          <a:ea typeface="+mn-ea"/>
                        </a:rPr>
                        <a:t>17</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en-US" altLang="ja-JP" dirty="0" smtClean="0">
                          <a:latin typeface="+mn-ea"/>
                          <a:ea typeface="+mn-ea"/>
                        </a:rPr>
                        <a:t>17</a:t>
                      </a:r>
                      <a:endParaRPr kumimoji="1" lang="ja-JP" altLang="en-US" dirty="0">
                        <a:latin typeface="+mn-ea"/>
                        <a:ea typeface="+mn-ea"/>
                      </a:endParaRPr>
                    </a:p>
                  </a:txBody>
                  <a:tcPr anchor="ct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695787"/>
                  </a:ext>
                </a:extLst>
              </a:tr>
              <a:tr h="5171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ea"/>
                          <a:ea typeface="+mn-ea"/>
                        </a:rPr>
                        <a:t>合計</a:t>
                      </a: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r"/>
                      <a:r>
                        <a:rPr kumimoji="1" lang="en-US" altLang="ja-JP" dirty="0" smtClean="0">
                          <a:latin typeface="+mn-ea"/>
                          <a:ea typeface="+mn-ea"/>
                        </a:rPr>
                        <a:t>22</a:t>
                      </a:r>
                      <a:endParaRPr kumimoji="1" lang="ja-JP" altLang="en-US" dirty="0">
                        <a:latin typeface="+mn-ea"/>
                        <a:ea typeface="+mn-ea"/>
                      </a:endParaRP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r"/>
                      <a:r>
                        <a:rPr kumimoji="1" lang="en-US" altLang="ja-JP" dirty="0" smtClean="0">
                          <a:latin typeface="+mn-ea"/>
                          <a:ea typeface="+mn-ea"/>
                        </a:rPr>
                        <a:t>41</a:t>
                      </a:r>
                      <a:endParaRPr kumimoji="1" lang="ja-JP" altLang="en-US" dirty="0">
                        <a:latin typeface="+mn-ea"/>
                        <a:ea typeface="+mn-ea"/>
                      </a:endParaRP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r"/>
                      <a:r>
                        <a:rPr kumimoji="1" lang="en-US" altLang="ja-JP" dirty="0" smtClean="0">
                          <a:latin typeface="+mn-ea"/>
                          <a:ea typeface="+mn-ea"/>
                        </a:rPr>
                        <a:t>412</a:t>
                      </a:r>
                      <a:endParaRPr kumimoji="1" lang="ja-JP" altLang="en-US" dirty="0">
                        <a:latin typeface="+mn-ea"/>
                        <a:ea typeface="+mn-ea"/>
                      </a:endParaRP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r"/>
                      <a:r>
                        <a:rPr kumimoji="1" lang="en-US" altLang="ja-JP" dirty="0" smtClean="0">
                          <a:latin typeface="+mn-ea"/>
                          <a:ea typeface="+mn-ea"/>
                        </a:rPr>
                        <a:t>475</a:t>
                      </a:r>
                      <a:endParaRPr kumimoji="1" lang="ja-JP" altLang="en-US" dirty="0">
                        <a:latin typeface="+mn-ea"/>
                        <a:ea typeface="+mn-ea"/>
                      </a:endParaRPr>
                    </a:p>
                  </a:txBody>
                  <a:tcPr anchor="ctr">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3519707180"/>
                  </a:ext>
                </a:extLst>
              </a:tr>
            </a:tbl>
          </a:graphicData>
        </a:graphic>
      </p:graphicFrame>
      <p:sp>
        <p:nvSpPr>
          <p:cNvPr id="10" name="タイトル 1">
            <a:extLst>
              <a:ext uri="{FF2B5EF4-FFF2-40B4-BE49-F238E27FC236}">
                <a16:creationId xmlns:a16="http://schemas.microsoft.com/office/drawing/2014/main" id="{77D78C8B-7190-4F9F-BF24-FAD4DFE9F181}"/>
              </a:ext>
            </a:extLst>
          </p:cNvPr>
          <p:cNvSpPr txBox="1">
            <a:spLocks/>
          </p:cNvSpPr>
          <p:nvPr/>
        </p:nvSpPr>
        <p:spPr>
          <a:xfrm>
            <a:off x="381526" y="741374"/>
            <a:ext cx="8294930" cy="1103449"/>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９割を超える病院の方向性については、承認されたが、</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一部継続審議となっている医療機関がある</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a:extLst>
              <a:ext uri="{FF2B5EF4-FFF2-40B4-BE49-F238E27FC236}">
                <a16:creationId xmlns:a16="http://schemas.microsoft.com/office/drawing/2014/main" id="{717C9A40-4F8F-46E2-9DB3-7539C51807DC}"/>
              </a:ext>
            </a:extLst>
          </p:cNvPr>
          <p:cNvSpPr txBox="1"/>
          <p:nvPr/>
        </p:nvSpPr>
        <p:spPr>
          <a:xfrm>
            <a:off x="1043608" y="6029106"/>
            <a:ext cx="7553714"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altLang="ja-JP" dirty="0" smtClean="0">
                <a:solidFill>
                  <a:schemeClr val="tx1"/>
                </a:solidFill>
                <a:latin typeface="+mn-ea"/>
              </a:rPr>
              <a:t>※</a:t>
            </a:r>
            <a:r>
              <a:rPr lang="ja-JP" altLang="en-US" dirty="0" smtClean="0">
                <a:solidFill>
                  <a:schemeClr val="tx1"/>
                </a:solidFill>
                <a:latin typeface="+mn-ea"/>
              </a:rPr>
              <a:t>公立・公的病院における具体的対応方針再検証要請病院については、　　</a:t>
            </a:r>
            <a:endParaRPr lang="en-US" altLang="ja-JP" dirty="0" smtClean="0">
              <a:solidFill>
                <a:schemeClr val="tx1"/>
              </a:solidFill>
              <a:latin typeface="+mn-ea"/>
            </a:endParaRPr>
          </a:p>
          <a:p>
            <a:r>
              <a:rPr lang="ja-JP" altLang="en-US" dirty="0">
                <a:solidFill>
                  <a:schemeClr val="tx1"/>
                </a:solidFill>
                <a:latin typeface="+mn-ea"/>
              </a:rPr>
              <a:t>　　</a:t>
            </a:r>
            <a:r>
              <a:rPr lang="en-US" altLang="ja-JP" dirty="0" smtClean="0">
                <a:solidFill>
                  <a:schemeClr val="tx1"/>
                </a:solidFill>
                <a:latin typeface="+mn-ea"/>
              </a:rPr>
              <a:t>11</a:t>
            </a:r>
            <a:r>
              <a:rPr lang="ja-JP" altLang="en-US" dirty="0" smtClean="0">
                <a:solidFill>
                  <a:schemeClr val="tx1"/>
                </a:solidFill>
                <a:latin typeface="+mn-ea"/>
              </a:rPr>
              <a:t>病院中、９病院が承認、２病院が継続協議となった。</a:t>
            </a:r>
            <a:endParaRPr lang="ja-JP" altLang="en-US" dirty="0">
              <a:solidFill>
                <a:schemeClr val="tx1"/>
              </a:solidFill>
              <a:latin typeface="+mn-ea"/>
            </a:endParaRPr>
          </a:p>
        </p:txBody>
      </p:sp>
    </p:spTree>
    <p:extLst>
      <p:ext uri="{BB962C8B-B14F-4D97-AF65-F5344CB8AC3E}">
        <p14:creationId xmlns:p14="http://schemas.microsoft.com/office/powerpoint/2010/main" val="1981828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2272" y="6492875"/>
            <a:ext cx="2133600" cy="365125"/>
          </a:xfrm>
        </p:spPr>
        <p:txBody>
          <a:bodyPr/>
          <a:lstStyle/>
          <a:p>
            <a:fld id="{A9848611-8FAA-4BFC-BAAD-33CAF1A3E273}" type="slidenum">
              <a:rPr kumimoji="1" lang="ja-JP" altLang="en-US" sz="1800" smtClean="0">
                <a:solidFill>
                  <a:schemeClr val="tx1"/>
                </a:solidFill>
              </a:rPr>
              <a:t>13</a:t>
            </a:fld>
            <a:endParaRPr kumimoji="1" lang="ja-JP" altLang="en-US" sz="1800" dirty="0">
              <a:solidFill>
                <a:schemeClr val="tx1"/>
              </a:solidFill>
            </a:endParaRPr>
          </a:p>
        </p:txBody>
      </p:sp>
      <p:sp>
        <p:nvSpPr>
          <p:cNvPr id="5" name="タイトル 1">
            <a:extLst>
              <a:ext uri="{FF2B5EF4-FFF2-40B4-BE49-F238E27FC236}">
                <a16:creationId xmlns:a16="http://schemas.microsoft.com/office/drawing/2014/main" id="{8836748D-8F2B-4E5E-A363-74374DBE1172}"/>
              </a:ext>
            </a:extLst>
          </p:cNvPr>
          <p:cNvSpPr txBox="1">
            <a:spLocks/>
          </p:cNvSpPr>
          <p:nvPr/>
        </p:nvSpPr>
        <p:spPr>
          <a:xfrm>
            <a:off x="566864" y="1933627"/>
            <a:ext cx="8328240"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1800" dirty="0" smtClean="0">
                <a:solidFill>
                  <a:schemeClr val="tx2"/>
                </a:solidFill>
                <a:latin typeface="HGPｺﾞｼｯｸE" panose="020B0900000000000000" pitchFamily="50" charset="-128"/>
                <a:ea typeface="HGPｺﾞｼｯｸE" panose="020B0900000000000000" pitchFamily="50" charset="-128"/>
              </a:rPr>
              <a:t>＜病床機能報告に関する意見＞</a:t>
            </a:r>
            <a:endParaRPr lang="en-US" altLang="ja-JP" sz="18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○病床機能毎の報告基準を示す必要があるのではないか。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a:t>
            </a:r>
            <a:r>
              <a:rPr lang="ja-JP" altLang="en-US" sz="1600" dirty="0">
                <a:solidFill>
                  <a:schemeClr val="tx2"/>
                </a:solidFill>
                <a:latin typeface="Meiryo UI" panose="020B0604030504040204" pitchFamily="50" charset="-128"/>
                <a:ea typeface="Meiryo UI" panose="020B0604030504040204" pitchFamily="50" charset="-128"/>
              </a:rPr>
              <a:t>病床機能の転換を議論するにあたって、足元の病棟の報告の仕方</a:t>
            </a:r>
            <a:r>
              <a:rPr lang="ja-JP" altLang="en-US" sz="1600" dirty="0" smtClean="0">
                <a:solidFill>
                  <a:schemeClr val="tx2"/>
                </a:solidFill>
                <a:latin typeface="Meiryo UI" panose="020B0604030504040204" pitchFamily="50" charset="-128"/>
                <a:ea typeface="Meiryo UI" panose="020B0604030504040204" pitchFamily="50" charset="-128"/>
              </a:rPr>
              <a:t>が異なると、　　</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600" dirty="0">
                <a:solidFill>
                  <a:schemeClr val="tx2"/>
                </a:solidFill>
                <a:latin typeface="Meiryo UI" panose="020B0604030504040204" pitchFamily="50" charset="-128"/>
                <a:ea typeface="Meiryo UI" panose="020B0604030504040204" pitchFamily="50" charset="-128"/>
              </a:rPr>
              <a:t>　</a:t>
            </a:r>
            <a:r>
              <a:rPr lang="ja-JP" altLang="en-US" sz="1600" dirty="0" smtClean="0">
                <a:solidFill>
                  <a:schemeClr val="tx2"/>
                </a:solidFill>
                <a:latin typeface="Meiryo UI" panose="020B0604030504040204" pitchFamily="50" charset="-128"/>
                <a:ea typeface="Meiryo UI" panose="020B0604030504040204" pitchFamily="50" charset="-128"/>
              </a:rPr>
              <a:t>　　　　「過剰</a:t>
            </a:r>
            <a:r>
              <a:rPr lang="ja-JP" altLang="en-US" sz="1600" dirty="0">
                <a:solidFill>
                  <a:schemeClr val="tx2"/>
                </a:solidFill>
                <a:latin typeface="Meiryo UI" panose="020B0604030504040204" pitchFamily="50" charset="-128"/>
                <a:ea typeface="Meiryo UI" panose="020B0604030504040204" pitchFamily="50" charset="-128"/>
              </a:rPr>
              <a:t>」もしくは「不足</a:t>
            </a:r>
            <a:r>
              <a:rPr lang="ja-JP" altLang="en-US" sz="1600" dirty="0" smtClean="0">
                <a:solidFill>
                  <a:schemeClr val="tx2"/>
                </a:solidFill>
                <a:latin typeface="Meiryo UI" panose="020B0604030504040204" pitchFamily="50" charset="-128"/>
                <a:ea typeface="Meiryo UI" panose="020B0604030504040204" pitchFamily="50" charset="-128"/>
              </a:rPr>
              <a:t>」病床数</a:t>
            </a:r>
            <a:r>
              <a:rPr lang="ja-JP" altLang="en-US" sz="1600" dirty="0">
                <a:solidFill>
                  <a:schemeClr val="tx2"/>
                </a:solidFill>
                <a:latin typeface="Meiryo UI" panose="020B0604030504040204" pitchFamily="50" charset="-128"/>
                <a:ea typeface="Meiryo UI" panose="020B0604030504040204" pitchFamily="50" charset="-128"/>
              </a:rPr>
              <a:t>に大きく影響する</a:t>
            </a:r>
            <a:r>
              <a:rPr lang="ja-JP" altLang="en-US" sz="1600" dirty="0" smtClean="0">
                <a:solidFill>
                  <a:schemeClr val="tx2"/>
                </a:solidFill>
                <a:latin typeface="Meiryo UI" panose="020B0604030504040204" pitchFamily="50" charset="-128"/>
                <a:ea typeface="Meiryo UI" panose="020B0604030504040204" pitchFamily="50" charset="-128"/>
              </a:rPr>
              <a:t>）</a:t>
            </a:r>
            <a:endParaRPr lang="en-US" altLang="ja-JP" sz="16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○急性期</a:t>
            </a:r>
            <a:r>
              <a:rPr lang="ja-JP" altLang="en-US" sz="1800" dirty="0">
                <a:solidFill>
                  <a:schemeClr val="tx2"/>
                </a:solidFill>
                <a:latin typeface="Meiryo UI" panose="020B0604030504040204" pitchFamily="50" charset="-128"/>
                <a:ea typeface="Meiryo UI" panose="020B0604030504040204" pitchFamily="50" charset="-128"/>
              </a:rPr>
              <a:t>の医療機能を分析したように、高度急性期の医療機能を分析</a:t>
            </a:r>
            <a:r>
              <a:rPr lang="ja-JP" altLang="en-US" sz="1800" dirty="0" smtClean="0">
                <a:solidFill>
                  <a:schemeClr val="tx2"/>
                </a:solidFill>
                <a:latin typeface="Meiryo UI" panose="020B0604030504040204" pitchFamily="50" charset="-128"/>
                <a:ea typeface="Meiryo UI" panose="020B0604030504040204" pitchFamily="50" charset="-128"/>
              </a:rPr>
              <a:t>する</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Meiryo UI" panose="020B0604030504040204" pitchFamily="50" charset="-128"/>
                <a:ea typeface="Meiryo UI" panose="020B0604030504040204" pitchFamily="50" charset="-128"/>
              </a:rPr>
              <a:t>　</a:t>
            </a:r>
            <a:r>
              <a:rPr lang="ja-JP" altLang="en-US" sz="1800" dirty="0" smtClean="0">
                <a:solidFill>
                  <a:schemeClr val="tx2"/>
                </a:solidFill>
                <a:latin typeface="Meiryo UI" panose="020B0604030504040204" pitchFamily="50" charset="-128"/>
                <a:ea typeface="Meiryo UI" panose="020B0604030504040204" pitchFamily="50" charset="-128"/>
              </a:rPr>
              <a:t> 必要がある</a:t>
            </a:r>
            <a:r>
              <a:rPr lang="ja-JP" altLang="en-US" sz="1800" dirty="0">
                <a:solidFill>
                  <a:schemeClr val="tx2"/>
                </a:solidFill>
                <a:latin typeface="Meiryo UI" panose="020B0604030504040204" pitchFamily="50" charset="-128"/>
                <a:ea typeface="Meiryo UI" panose="020B0604030504040204" pitchFamily="50" charset="-128"/>
              </a:rPr>
              <a:t>のではないか</a:t>
            </a:r>
            <a:r>
              <a:rPr lang="ja-JP" altLang="en-US" sz="1800" dirty="0" smtClean="0">
                <a:solidFill>
                  <a:schemeClr val="tx2"/>
                </a:solidFill>
                <a:latin typeface="Meiryo UI" panose="020B0604030504040204" pitchFamily="50" charset="-128"/>
                <a:ea typeface="Meiryo UI" panose="020B0604030504040204" pitchFamily="50" charset="-128"/>
              </a:rPr>
              <a:t>。</a:t>
            </a:r>
            <a:endParaRPr lang="en-US" altLang="ja-JP" sz="18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a:solidFill>
                  <a:schemeClr val="tx2"/>
                </a:solidFill>
                <a:latin typeface="HGPｺﾞｼｯｸE" panose="020B0900000000000000" pitchFamily="50" charset="-128"/>
                <a:ea typeface="HGPｺﾞｼｯｸE" panose="020B0900000000000000" pitchFamily="50" charset="-128"/>
              </a:rPr>
              <a:t>＜小児・周産期の集約化の検討について＞</a:t>
            </a:r>
            <a:endParaRPr lang="en-US" altLang="ja-JP" sz="18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a:t>
            </a:r>
            <a:r>
              <a:rPr lang="ja-JP" altLang="en-US" sz="1800" dirty="0">
                <a:solidFill>
                  <a:schemeClr val="tx2"/>
                </a:solidFill>
                <a:latin typeface="Meiryo UI" panose="020B0604030504040204" pitchFamily="50" charset="-128"/>
                <a:ea typeface="Meiryo UI" panose="020B0604030504040204" pitchFamily="50" charset="-128"/>
              </a:rPr>
              <a:t>診療科の集約という観点ではなく、病院の再編という長期的な</a:t>
            </a:r>
            <a:r>
              <a:rPr lang="ja-JP" altLang="en-US" sz="1800" dirty="0" smtClean="0">
                <a:solidFill>
                  <a:schemeClr val="tx2"/>
                </a:solidFill>
                <a:latin typeface="Meiryo UI" panose="020B0604030504040204" pitchFamily="50" charset="-128"/>
                <a:ea typeface="Meiryo UI" panose="020B0604030504040204" pitchFamily="50" charset="-128"/>
              </a:rPr>
              <a:t>観点も必要でないか。</a:t>
            </a:r>
            <a:endParaRPr lang="ja-JP" altLang="en-US" sz="18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1800" dirty="0" smtClean="0">
                <a:solidFill>
                  <a:schemeClr val="tx2"/>
                </a:solidFill>
                <a:latin typeface="Meiryo UI" panose="020B0604030504040204" pitchFamily="50" charset="-128"/>
                <a:ea typeface="Meiryo UI" panose="020B0604030504040204" pitchFamily="50" charset="-128"/>
              </a:rPr>
              <a:t>　〇二次</a:t>
            </a:r>
            <a:r>
              <a:rPr lang="ja-JP" altLang="en-US" sz="1800" dirty="0">
                <a:solidFill>
                  <a:schemeClr val="tx2"/>
                </a:solidFill>
                <a:latin typeface="Meiryo UI" panose="020B0604030504040204" pitchFamily="50" charset="-128"/>
                <a:ea typeface="Meiryo UI" panose="020B0604030504040204" pitchFamily="50" charset="-128"/>
              </a:rPr>
              <a:t>医療圏</a:t>
            </a:r>
            <a:r>
              <a:rPr lang="ja-JP" altLang="en-US" sz="1800" dirty="0" smtClean="0">
                <a:solidFill>
                  <a:schemeClr val="tx2"/>
                </a:solidFill>
                <a:latin typeface="Meiryo UI" panose="020B0604030504040204" pitchFamily="50" charset="-128"/>
                <a:ea typeface="Meiryo UI" panose="020B0604030504040204" pitchFamily="50" charset="-128"/>
              </a:rPr>
              <a:t>を越えての広域的</a:t>
            </a:r>
            <a:r>
              <a:rPr lang="ja-JP" altLang="en-US" sz="1800" dirty="0">
                <a:solidFill>
                  <a:schemeClr val="tx2"/>
                </a:solidFill>
                <a:latin typeface="Meiryo UI" panose="020B0604030504040204" pitchFamily="50" charset="-128"/>
                <a:ea typeface="Meiryo UI" panose="020B0604030504040204" pitchFamily="50" charset="-128"/>
              </a:rPr>
              <a:t>な検討</a:t>
            </a:r>
            <a:r>
              <a:rPr lang="ja-JP" altLang="en-US" sz="1800" dirty="0" smtClean="0">
                <a:solidFill>
                  <a:schemeClr val="tx2"/>
                </a:solidFill>
                <a:latin typeface="Meiryo UI" panose="020B0604030504040204" pitchFamily="50" charset="-128"/>
                <a:ea typeface="Meiryo UI" panose="020B0604030504040204" pitchFamily="50" charset="-128"/>
              </a:rPr>
              <a:t>が必要</a:t>
            </a:r>
            <a:r>
              <a:rPr lang="ja-JP" altLang="en-US" sz="1800" dirty="0">
                <a:solidFill>
                  <a:schemeClr val="tx2"/>
                </a:solidFill>
                <a:latin typeface="Meiryo UI" panose="020B0604030504040204" pitchFamily="50" charset="-128"/>
                <a:ea typeface="Meiryo UI" panose="020B0604030504040204" pitchFamily="50" charset="-128"/>
              </a:rPr>
              <a:t>ではないか。</a:t>
            </a:r>
          </a:p>
          <a:p>
            <a:pPr lvl="0" algn="l">
              <a:lnSpc>
                <a:spcPct val="125000"/>
              </a:lnSpc>
              <a:defRPr/>
            </a:pPr>
            <a:endParaRPr lang="en-US" altLang="ja-JP" sz="2000" dirty="0">
              <a:solidFill>
                <a:schemeClr val="tx2"/>
              </a:solidFill>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381526" y="545193"/>
            <a:ext cx="8328240" cy="100375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latin typeface="HGP創英角ｺﾞｼｯｸUB" panose="020B0900000000000000" pitchFamily="50" charset="-128"/>
                <a:ea typeface="HGP創英角ｺﾞｼｯｸUB" panose="020B0900000000000000" pitchFamily="50" charset="-128"/>
              </a:rPr>
              <a:t>　保健医療協議会等では、地域医療構想の推進にあた</a:t>
            </a:r>
            <a:r>
              <a:rPr lang="ja-JP" altLang="en-US" sz="2400" dirty="0">
                <a:latin typeface="HGP創英角ｺﾞｼｯｸUB" panose="020B0900000000000000" pitchFamily="50" charset="-128"/>
                <a:ea typeface="HGP創英角ｺﾞｼｯｸUB" panose="020B0900000000000000" pitchFamily="50" charset="-128"/>
              </a:rPr>
              <a:t>り</a:t>
            </a:r>
            <a:r>
              <a:rPr lang="ja-JP" altLang="en-US" sz="2400" dirty="0" smtClean="0">
                <a:latin typeface="HGP創英角ｺﾞｼｯｸUB" panose="020B0900000000000000" pitchFamily="50" charset="-128"/>
                <a:ea typeface="HGP創英角ｺﾞｼｯｸUB" panose="020B0900000000000000" pitchFamily="50" charset="-128"/>
              </a:rPr>
              <a:t>、</a:t>
            </a:r>
            <a:endParaRPr lang="en-US" altLang="ja-JP" sz="2400" dirty="0" smtClean="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特に、病床機能区分の明確化について意見が多数あった</a:t>
            </a:r>
            <a:r>
              <a:rPr lang="ja-JP" altLang="en-US" sz="2400" dirty="0">
                <a:latin typeface="HGP創英角ｺﾞｼｯｸUB" panose="020B0900000000000000" pitchFamily="50" charset="-128"/>
                <a:ea typeface="HGP創英角ｺﾞｼｯｸUB" panose="020B0900000000000000" pitchFamily="50" charset="-128"/>
              </a:rPr>
              <a:t>　</a:t>
            </a:r>
            <a:r>
              <a:rPr lang="ja-JP" altLang="en-US" sz="2400" dirty="0" smtClean="0">
                <a:latin typeface="HGP創英角ｺﾞｼｯｸUB" panose="020B0900000000000000" pitchFamily="50" charset="-128"/>
                <a:ea typeface="HGP創英角ｺﾞｼｯｸUB" panose="020B0900000000000000" pitchFamily="50" charset="-128"/>
              </a:rPr>
              <a:t>　　　　　　　　　　　　　　　　　　　　　　</a:t>
            </a:r>
            <a:endParaRPr lang="en-US" altLang="ja-JP" sz="2400" dirty="0" smtClean="0">
              <a:latin typeface="HGP創英角ｺﾞｼｯｸUB" panose="020B0900000000000000" pitchFamily="50" charset="-128"/>
              <a:ea typeface="HGP創英角ｺﾞｼｯｸUB" panose="020B0900000000000000" pitchFamily="50" charset="-128"/>
            </a:endParaRPr>
          </a:p>
        </p:txBody>
      </p:sp>
      <p:sp>
        <p:nvSpPr>
          <p:cNvPr id="8"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4824" y="105799"/>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182136" y="76223"/>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５</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保健医療協議会の協議の結果</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10">
            <a:extLst>
              <a:ext uri="{FF2B5EF4-FFF2-40B4-BE49-F238E27FC236}">
                <a16:creationId xmlns:a16="http://schemas.microsoft.com/office/drawing/2014/main" id="{717C9A40-4F8F-46E2-9DB3-7539C51807DC}"/>
              </a:ext>
            </a:extLst>
          </p:cNvPr>
          <p:cNvSpPr txBox="1"/>
          <p:nvPr/>
        </p:nvSpPr>
        <p:spPr>
          <a:xfrm>
            <a:off x="397514" y="1627198"/>
            <a:ext cx="4896544"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en-US" altLang="ja-JP" dirty="0" smtClean="0">
                <a:solidFill>
                  <a:schemeClr val="tx1"/>
                </a:solidFill>
                <a:latin typeface="Meiryo UI" panose="020B0604030504040204" pitchFamily="50" charset="-128"/>
                <a:ea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rPr>
              <a:t>保健医療協議会等での主な意見</a:t>
            </a:r>
            <a:r>
              <a:rPr lang="en-US" altLang="ja-JP" dirty="0" smtClean="0">
                <a:solidFill>
                  <a:schemeClr val="tx1"/>
                </a:solidFill>
                <a:latin typeface="Meiryo UI" panose="020B0604030504040204" pitchFamily="50" charset="-128"/>
                <a:ea typeface="Meiryo UI" panose="020B0604030504040204" pitchFamily="50" charset="-128"/>
              </a:rPr>
              <a:t>】</a:t>
            </a:r>
            <a:endParaRPr lang="ja-JP" altLang="en-US" dirty="0">
              <a:solidFill>
                <a:schemeClr val="tx1"/>
              </a:solidFill>
              <a:latin typeface="Meiryo UI" panose="020B0604030504040204" pitchFamily="50" charset="-128"/>
              <a:ea typeface="Meiryo UI" panose="020B0604030504040204" pitchFamily="50" charset="-128"/>
            </a:endParaRPr>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1655258443"/>
              </p:ext>
            </p:extLst>
          </p:nvPr>
        </p:nvGraphicFramePr>
        <p:xfrm>
          <a:off x="1626183" y="3578551"/>
          <a:ext cx="5339883" cy="1155159"/>
        </p:xfrm>
        <a:graphic>
          <a:graphicData uri="http://schemas.openxmlformats.org/presentationml/2006/ole">
            <mc:AlternateContent xmlns:mc="http://schemas.openxmlformats.org/markup-compatibility/2006">
              <mc:Choice xmlns:v="urn:schemas-microsoft-com:vml" Requires="v">
                <p:oleObj spid="_x0000_s2063" name="ワークシート" r:id="rId4" imgW="4667372" imgH="1009725" progId="Excel.Sheet.12">
                  <p:embed/>
                </p:oleObj>
              </mc:Choice>
              <mc:Fallback>
                <p:oleObj name="ワークシート" r:id="rId4" imgW="4667372" imgH="1009725" progId="Excel.Sheet.12">
                  <p:embed/>
                  <p:pic>
                    <p:nvPicPr>
                      <p:cNvPr id="10" name="オブジェクト 9"/>
                      <p:cNvPicPr/>
                      <p:nvPr/>
                    </p:nvPicPr>
                    <p:blipFill>
                      <a:blip r:embed="rId5"/>
                      <a:stretch>
                        <a:fillRect/>
                      </a:stretch>
                    </p:blipFill>
                    <p:spPr>
                      <a:xfrm>
                        <a:off x="1626183" y="3578551"/>
                        <a:ext cx="5339883" cy="1155159"/>
                      </a:xfrm>
                      <a:prstGeom prst="rect">
                        <a:avLst/>
                      </a:prstGeom>
                    </p:spPr>
                  </p:pic>
                </p:oleObj>
              </mc:Fallback>
            </mc:AlternateContent>
          </a:graphicData>
        </a:graphic>
      </p:graphicFrame>
      <p:sp>
        <p:nvSpPr>
          <p:cNvPr id="12" name="テキスト ボックス 11">
            <a:extLst>
              <a:ext uri="{FF2B5EF4-FFF2-40B4-BE49-F238E27FC236}">
                <a16:creationId xmlns:a16="http://schemas.microsoft.com/office/drawing/2014/main" id="{717C9A40-4F8F-46E2-9DB3-7539C51807DC}"/>
              </a:ext>
            </a:extLst>
          </p:cNvPr>
          <p:cNvSpPr txBox="1"/>
          <p:nvPr/>
        </p:nvSpPr>
        <p:spPr>
          <a:xfrm>
            <a:off x="1403648" y="3317018"/>
            <a:ext cx="4896544"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smtClean="0">
                <a:solidFill>
                  <a:schemeClr val="tx1"/>
                </a:solidFill>
                <a:latin typeface="Meiryo UI" panose="020B0604030504040204" pitchFamily="50" charset="-128"/>
                <a:ea typeface="Meiryo UI" panose="020B0604030504040204" pitchFamily="50" charset="-128"/>
              </a:rPr>
              <a:t>（例）Ａ病院の報告</a:t>
            </a:r>
            <a:endParaRPr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626259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2"/>
          <a:stretch>
            <a:fillRect/>
          </a:stretch>
        </p:blipFill>
        <p:spPr>
          <a:xfrm>
            <a:off x="432716" y="1843976"/>
            <a:ext cx="8350576" cy="4845396"/>
          </a:xfrm>
          <a:prstGeom prst="rect">
            <a:avLst/>
          </a:prstGeom>
        </p:spPr>
      </p:pic>
      <p:sp>
        <p:nvSpPr>
          <p:cNvPr id="2" name="スライド番号プレースホルダー 1"/>
          <p:cNvSpPr>
            <a:spLocks noGrp="1"/>
          </p:cNvSpPr>
          <p:nvPr>
            <p:ph type="sldNum" sz="quarter" idx="12"/>
          </p:nvPr>
        </p:nvSpPr>
        <p:spPr>
          <a:xfrm>
            <a:off x="6991672" y="6478736"/>
            <a:ext cx="2133600" cy="365125"/>
          </a:xfrm>
        </p:spPr>
        <p:txBody>
          <a:bodyPr/>
          <a:lstStyle/>
          <a:p>
            <a:fld id="{A9848611-8FAA-4BFC-BAAD-33CAF1A3E273}" type="slidenum">
              <a:rPr kumimoji="1" lang="ja-JP" altLang="en-US" sz="1800" smtClean="0">
                <a:solidFill>
                  <a:schemeClr val="tx1"/>
                </a:solidFill>
              </a:rPr>
              <a:t>14</a:t>
            </a:fld>
            <a:endParaRPr kumimoji="1" lang="ja-JP" altLang="en-US" sz="1800" dirty="0">
              <a:solidFill>
                <a:schemeClr val="tx1"/>
              </a:solidFill>
            </a:endParaRPr>
          </a:p>
        </p:txBody>
      </p:sp>
      <p:sp>
        <p:nvSpPr>
          <p:cNvPr id="6" name="タイトル 1">
            <a:extLst>
              <a:ext uri="{FF2B5EF4-FFF2-40B4-BE49-F238E27FC236}">
                <a16:creationId xmlns:a16="http://schemas.microsoft.com/office/drawing/2014/main" id="{77D78C8B-7190-4F9F-BF24-FAD4DFE9F181}"/>
              </a:ext>
            </a:extLst>
          </p:cNvPr>
          <p:cNvSpPr txBox="1">
            <a:spLocks/>
          </p:cNvSpPr>
          <p:nvPr/>
        </p:nvSpPr>
        <p:spPr>
          <a:xfrm>
            <a:off x="251520" y="571132"/>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地域包括ケア病棟・回復期リハビリテーション病棟は、増加傾向</a:t>
            </a:r>
          </a:p>
        </p:txBody>
      </p:sp>
      <p:sp>
        <p:nvSpPr>
          <p:cNvPr id="8" name="テキスト ボックス 10">
            <a:extLst>
              <a:ext uri="{FF2B5EF4-FFF2-40B4-BE49-F238E27FC236}">
                <a16:creationId xmlns:a16="http://schemas.microsoft.com/office/drawing/2014/main" id="{8957656B-6DE6-44E0-85D6-7CF39E5B6647}"/>
              </a:ext>
            </a:extLst>
          </p:cNvPr>
          <p:cNvSpPr txBox="1"/>
          <p:nvPr/>
        </p:nvSpPr>
        <p:spPr>
          <a:xfrm>
            <a:off x="4528531" y="2276872"/>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2,071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84</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9" name="テキスト ボックス 10">
            <a:extLst>
              <a:ext uri="{FF2B5EF4-FFF2-40B4-BE49-F238E27FC236}">
                <a16:creationId xmlns:a16="http://schemas.microsoft.com/office/drawing/2014/main" id="{8957656B-6DE6-44E0-85D6-7CF39E5B6647}"/>
              </a:ext>
            </a:extLst>
          </p:cNvPr>
          <p:cNvSpPr txBox="1"/>
          <p:nvPr/>
        </p:nvSpPr>
        <p:spPr>
          <a:xfrm>
            <a:off x="4447276" y="2564904"/>
            <a:ext cx="2428582"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1,578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90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0" name="テキスト ボックス 10">
            <a:extLst>
              <a:ext uri="{FF2B5EF4-FFF2-40B4-BE49-F238E27FC236}">
                <a16:creationId xmlns:a16="http://schemas.microsoft.com/office/drawing/2014/main" id="{8957656B-6DE6-44E0-85D6-7CF39E5B6647}"/>
              </a:ext>
            </a:extLst>
          </p:cNvPr>
          <p:cNvSpPr txBox="1"/>
          <p:nvPr/>
        </p:nvSpPr>
        <p:spPr>
          <a:xfrm>
            <a:off x="4869448" y="2841903"/>
            <a:ext cx="3178228"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4,945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5,016</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1" name="テキスト ボックス 10">
            <a:extLst>
              <a:ext uri="{FF2B5EF4-FFF2-40B4-BE49-F238E27FC236}">
                <a16:creationId xmlns:a16="http://schemas.microsoft.com/office/drawing/2014/main" id="{8957656B-6DE6-44E0-85D6-7CF39E5B6647}"/>
              </a:ext>
            </a:extLst>
          </p:cNvPr>
          <p:cNvSpPr txBox="1"/>
          <p:nvPr/>
        </p:nvSpPr>
        <p:spPr>
          <a:xfrm>
            <a:off x="6776058" y="2951366"/>
            <a:ext cx="2473580"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28,050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27,681</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369</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2" name="テキスト ボックス 10">
            <a:extLst>
              <a:ext uri="{FF2B5EF4-FFF2-40B4-BE49-F238E27FC236}">
                <a16:creationId xmlns:a16="http://schemas.microsoft.com/office/drawing/2014/main" id="{8957656B-6DE6-44E0-85D6-7CF39E5B6647}"/>
              </a:ext>
            </a:extLst>
          </p:cNvPr>
          <p:cNvSpPr txBox="1"/>
          <p:nvPr/>
        </p:nvSpPr>
        <p:spPr>
          <a:xfrm>
            <a:off x="5455388" y="3429000"/>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8,663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8.657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3" name="テキスト ボックス 10">
            <a:extLst>
              <a:ext uri="{FF2B5EF4-FFF2-40B4-BE49-F238E27FC236}">
                <a16:creationId xmlns:a16="http://schemas.microsoft.com/office/drawing/2014/main" id="{8957656B-6DE6-44E0-85D6-7CF39E5B6647}"/>
              </a:ext>
            </a:extLst>
          </p:cNvPr>
          <p:cNvSpPr txBox="1"/>
          <p:nvPr/>
        </p:nvSpPr>
        <p:spPr>
          <a:xfrm>
            <a:off x="4543456" y="3717032"/>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2,230</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2,158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72</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4" name="テキスト ボックス 10">
            <a:extLst>
              <a:ext uri="{FF2B5EF4-FFF2-40B4-BE49-F238E27FC236}">
                <a16:creationId xmlns:a16="http://schemas.microsoft.com/office/drawing/2014/main" id="{8957656B-6DE6-44E0-85D6-7CF39E5B6647}"/>
              </a:ext>
            </a:extLst>
          </p:cNvPr>
          <p:cNvSpPr txBox="1"/>
          <p:nvPr/>
        </p:nvSpPr>
        <p:spPr>
          <a:xfrm>
            <a:off x="4682420" y="4005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3,338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2,772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566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690083" y="4304064"/>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3,284</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3,785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6" name="テキスト ボックス 10">
            <a:extLst>
              <a:ext uri="{FF2B5EF4-FFF2-40B4-BE49-F238E27FC236}">
                <a16:creationId xmlns:a16="http://schemas.microsoft.com/office/drawing/2014/main" id="{8957656B-6DE6-44E0-85D6-7CF39E5B6647}"/>
              </a:ext>
            </a:extLst>
          </p:cNvPr>
          <p:cNvSpPr txBox="1"/>
          <p:nvPr/>
        </p:nvSpPr>
        <p:spPr>
          <a:xfrm>
            <a:off x="5023340" y="4580475"/>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5,852</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5,993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+141</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7" name="テキスト ボックス 10">
            <a:extLst>
              <a:ext uri="{FF2B5EF4-FFF2-40B4-BE49-F238E27FC236}">
                <a16:creationId xmlns:a16="http://schemas.microsoft.com/office/drawing/2014/main" id="{8957656B-6DE6-44E0-85D6-7CF39E5B6647}"/>
              </a:ext>
            </a:extLst>
          </p:cNvPr>
          <p:cNvSpPr txBox="1"/>
          <p:nvPr/>
        </p:nvSpPr>
        <p:spPr>
          <a:xfrm>
            <a:off x="4402278" y="4880128"/>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593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643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+50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8" name="テキスト ボックス 10">
            <a:extLst>
              <a:ext uri="{FF2B5EF4-FFF2-40B4-BE49-F238E27FC236}">
                <a16:creationId xmlns:a16="http://schemas.microsoft.com/office/drawing/2014/main" id="{8957656B-6DE6-44E0-85D6-7CF39E5B6647}"/>
              </a:ext>
            </a:extLst>
          </p:cNvPr>
          <p:cNvSpPr txBox="1"/>
          <p:nvPr/>
        </p:nvSpPr>
        <p:spPr>
          <a:xfrm>
            <a:off x="6518295" y="5156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16,797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17,007</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+210</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19" name="テキスト ボックス 10">
            <a:extLst>
              <a:ext uri="{FF2B5EF4-FFF2-40B4-BE49-F238E27FC236}">
                <a16:creationId xmlns:a16="http://schemas.microsoft.com/office/drawing/2014/main" id="{8957656B-6DE6-44E0-85D6-7CF39E5B6647}"/>
              </a:ext>
            </a:extLst>
          </p:cNvPr>
          <p:cNvSpPr txBox="1"/>
          <p:nvPr/>
        </p:nvSpPr>
        <p:spPr>
          <a:xfrm>
            <a:off x="4543456" y="5455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1,788</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1,483</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305</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0" name="テキスト ボックス 10">
            <a:extLst>
              <a:ext uri="{FF2B5EF4-FFF2-40B4-BE49-F238E27FC236}">
                <a16:creationId xmlns:a16="http://schemas.microsoft.com/office/drawing/2014/main" id="{8957656B-6DE6-44E0-85D6-7CF39E5B6647}"/>
              </a:ext>
            </a:extLst>
          </p:cNvPr>
          <p:cNvSpPr txBox="1"/>
          <p:nvPr/>
        </p:nvSpPr>
        <p:spPr>
          <a:xfrm>
            <a:off x="5151321" y="5754539"/>
            <a:ext cx="2373779" cy="261610"/>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5,889</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6,295</a:t>
            </a:r>
            <a:r>
              <a:rPr lang="ja-JP" altLang="en-US" sz="1100" kern="100" dirty="0">
                <a:latin typeface="Meiryo UI" panose="020B0604030504040204" pitchFamily="50" charset="-128"/>
                <a:ea typeface="Meiryo UI" panose="020B0604030504040204" pitchFamily="50" charset="-128"/>
                <a:cs typeface="Times New Roman"/>
              </a:rPr>
              <a:t>床（</a:t>
            </a:r>
            <a:r>
              <a:rPr lang="en-US" altLang="ja-JP" sz="1100" kern="100" dirty="0">
                <a:latin typeface="Meiryo UI" panose="020B0604030504040204" pitchFamily="50" charset="-128"/>
                <a:ea typeface="Meiryo UI" panose="020B0604030504040204" pitchFamily="50" charset="-128"/>
                <a:cs typeface="Times New Roman"/>
              </a:rPr>
              <a:t>+406</a:t>
            </a:r>
            <a:r>
              <a:rPr lang="ja-JP" altLang="en-US" sz="1100" kern="100" dirty="0">
                <a:latin typeface="Meiryo UI" panose="020B0604030504040204" pitchFamily="50" charset="-128"/>
                <a:ea typeface="Meiryo UI" panose="020B0604030504040204" pitchFamily="50" charset="-128"/>
                <a:cs typeface="Times New Roman"/>
              </a:rPr>
              <a:t>床）</a:t>
            </a:r>
          </a:p>
        </p:txBody>
      </p:sp>
      <p:sp>
        <p:nvSpPr>
          <p:cNvPr id="21" name="テキスト ボックス 10">
            <a:extLst>
              <a:ext uri="{FF2B5EF4-FFF2-40B4-BE49-F238E27FC236}">
                <a16:creationId xmlns:a16="http://schemas.microsoft.com/office/drawing/2014/main" id="{8957656B-6DE6-44E0-85D6-7CF39E5B6647}"/>
              </a:ext>
            </a:extLst>
          </p:cNvPr>
          <p:cNvSpPr txBox="1"/>
          <p:nvPr/>
        </p:nvSpPr>
        <p:spPr>
          <a:xfrm>
            <a:off x="5730345" y="6477159"/>
            <a:ext cx="3627919"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spcAft>
                <a:spcPts val="0"/>
              </a:spcAft>
            </a:pPr>
            <a:r>
              <a:rPr lang="ja-JP" altLang="en-US" sz="1200" kern="100" dirty="0">
                <a:latin typeface="Meiryo UI" panose="020B0604030504040204" pitchFamily="50" charset="-128"/>
                <a:ea typeface="Meiryo UI" panose="020B0604030504040204" pitchFamily="50" charset="-128"/>
                <a:cs typeface="Times New Roman"/>
              </a:rPr>
              <a:t>参照 病床機能報告（結果は暫定集計）</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2" name="四角形: 角を丸くする 16">
            <a:extLst>
              <a:ext uri="{FF2B5EF4-FFF2-40B4-BE49-F238E27FC236}">
                <a16:creationId xmlns:a16="http://schemas.microsoft.com/office/drawing/2014/main" id="{8AF4F525-33C2-458A-A335-F1F4602DA4AC}"/>
              </a:ext>
            </a:extLst>
          </p:cNvPr>
          <p:cNvSpPr/>
          <p:nvPr/>
        </p:nvSpPr>
        <p:spPr>
          <a:xfrm>
            <a:off x="608928" y="4246928"/>
            <a:ext cx="8139535" cy="618399"/>
          </a:xfrm>
          <a:prstGeom prst="round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10">
            <a:extLst>
              <a:ext uri="{FF2B5EF4-FFF2-40B4-BE49-F238E27FC236}">
                <a16:creationId xmlns:a16="http://schemas.microsoft.com/office/drawing/2014/main" id="{8D8270F8-70FA-43EC-96DD-FF5EE5A1D396}"/>
              </a:ext>
            </a:extLst>
          </p:cNvPr>
          <p:cNvSpPr txBox="1"/>
          <p:nvPr/>
        </p:nvSpPr>
        <p:spPr>
          <a:xfrm>
            <a:off x="6640837" y="2211515"/>
            <a:ext cx="2103432" cy="600164"/>
          </a:xfrm>
          <a:prstGeom prst="rect">
            <a:avLst/>
          </a:prstGeom>
          <a:solidFill>
            <a:schemeClr val="bg1"/>
          </a:solidFill>
          <a:ln w="6350">
            <a:solidFill>
              <a:schemeClr val="tx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a:t>
            </a:r>
            <a:r>
              <a:rPr lang="ja-JP" altLang="en-US" sz="1100" kern="100" dirty="0">
                <a:latin typeface="Meiryo UI" panose="020B0604030504040204" pitchFamily="50" charset="-128"/>
                <a:ea typeface="Meiryo UI" panose="020B0604030504040204" pitchFamily="50" charset="-128"/>
                <a:cs typeface="Times New Roman"/>
              </a:rPr>
              <a:t>数値標記凡例</a:t>
            </a:r>
            <a:r>
              <a:rPr lang="en-US" altLang="ja-JP" sz="1100" kern="100" dirty="0">
                <a:latin typeface="Meiryo UI" panose="020B0604030504040204" pitchFamily="50" charset="-128"/>
                <a:ea typeface="Meiryo UI" panose="020B0604030504040204" pitchFamily="50" charset="-128"/>
                <a:cs typeface="Times New Roman"/>
              </a:rPr>
              <a:t>】</a:t>
            </a:r>
          </a:p>
          <a:p>
            <a:pPr algn="just">
              <a:spcAft>
                <a:spcPts val="0"/>
              </a:spcAft>
            </a:pPr>
            <a:r>
              <a:rPr lang="en-US" altLang="ja-JP" sz="1100" kern="100" dirty="0">
                <a:latin typeface="Meiryo UI" panose="020B0604030504040204" pitchFamily="50" charset="-128"/>
                <a:ea typeface="Meiryo UI" panose="020B0604030504040204" pitchFamily="50" charset="-128"/>
                <a:cs typeface="Times New Roman"/>
              </a:rPr>
              <a:t>2017</a:t>
            </a:r>
            <a:r>
              <a:rPr lang="ja-JP" altLang="en-US" sz="1100" kern="100" dirty="0">
                <a:latin typeface="Meiryo UI" panose="020B0604030504040204" pitchFamily="50" charset="-128"/>
                <a:ea typeface="Meiryo UI" panose="020B0604030504040204" pitchFamily="50" charset="-128"/>
                <a:cs typeface="Times New Roman"/>
              </a:rPr>
              <a:t>年度数値⇒</a:t>
            </a:r>
            <a:r>
              <a:rPr lang="en-US" altLang="ja-JP" sz="1100" kern="100" dirty="0">
                <a:latin typeface="Meiryo UI" panose="020B0604030504040204" pitchFamily="50" charset="-128"/>
                <a:ea typeface="Meiryo UI" panose="020B0604030504040204" pitchFamily="50" charset="-128"/>
                <a:cs typeface="Times New Roman"/>
              </a:rPr>
              <a:t>2018</a:t>
            </a:r>
            <a:r>
              <a:rPr lang="ja-JP" altLang="en-US" sz="1100" kern="100" dirty="0">
                <a:latin typeface="Meiryo UI" panose="020B0604030504040204" pitchFamily="50" charset="-128"/>
                <a:ea typeface="Meiryo UI" panose="020B0604030504040204" pitchFamily="50" charset="-128"/>
                <a:cs typeface="Times New Roman"/>
              </a:rPr>
              <a:t>年度数値（前年度からの増減）　</a:t>
            </a:r>
          </a:p>
        </p:txBody>
      </p:sp>
      <p:sp>
        <p:nvSpPr>
          <p:cNvPr id="24" name="テキスト ボックス 10">
            <a:extLst>
              <a:ext uri="{FF2B5EF4-FFF2-40B4-BE49-F238E27FC236}">
                <a16:creationId xmlns:a16="http://schemas.microsoft.com/office/drawing/2014/main" id="{717C9A40-4F8F-46E2-9DB3-7539C51807DC}"/>
              </a:ext>
            </a:extLst>
          </p:cNvPr>
          <p:cNvSpPr txBox="1"/>
          <p:nvPr/>
        </p:nvSpPr>
        <p:spPr>
          <a:xfrm>
            <a:off x="539552" y="1699586"/>
            <a:ext cx="2664296"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入院料別報告病床数の推移</a:t>
            </a:r>
          </a:p>
        </p:txBody>
      </p:sp>
      <p:sp>
        <p:nvSpPr>
          <p:cNvPr id="26"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６</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協議を踏まえた病院</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の動向</a:t>
            </a:r>
          </a:p>
        </p:txBody>
      </p:sp>
    </p:spTree>
    <p:extLst>
      <p:ext uri="{BB962C8B-B14F-4D97-AF65-F5344CB8AC3E}">
        <p14:creationId xmlns:p14="http://schemas.microsoft.com/office/powerpoint/2010/main" val="2322042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48478" y="5643494"/>
            <a:ext cx="3934595" cy="1122618"/>
          </a:xfrm>
          <a:prstGeom prst="rect">
            <a:avLst/>
          </a:prstGeom>
        </p:spPr>
      </p:pic>
      <p:graphicFrame>
        <p:nvGraphicFramePr>
          <p:cNvPr id="21" name="グラフ 20"/>
          <p:cNvGraphicFramePr>
            <a:graphicFrameLocks/>
          </p:cNvGraphicFramePr>
          <p:nvPr>
            <p:extLst>
              <p:ext uri="{D42A27DB-BD31-4B8C-83A1-F6EECF244321}">
                <p14:modId xmlns:p14="http://schemas.microsoft.com/office/powerpoint/2010/main" val="3511832748"/>
              </p:ext>
            </p:extLst>
          </p:nvPr>
        </p:nvGraphicFramePr>
        <p:xfrm>
          <a:off x="1959540" y="4047312"/>
          <a:ext cx="6498160" cy="271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1639834567"/>
              </p:ext>
            </p:extLst>
          </p:nvPr>
        </p:nvGraphicFramePr>
        <p:xfrm>
          <a:off x="2152397" y="1650505"/>
          <a:ext cx="6053712" cy="2479832"/>
        </p:xfrm>
        <a:graphic>
          <a:graphicData uri="http://schemas.openxmlformats.org/drawingml/2006/chart">
            <c:chart xmlns:c="http://schemas.openxmlformats.org/drawingml/2006/chart" xmlns:r="http://schemas.openxmlformats.org/officeDocument/2006/relationships" r:id="rId5"/>
          </a:graphicData>
        </a:graphic>
      </p:graphicFrame>
      <p:sp>
        <p:nvSpPr>
          <p:cNvPr id="20" name="タイトル 1">
            <a:extLst>
              <a:ext uri="{FF2B5EF4-FFF2-40B4-BE49-F238E27FC236}">
                <a16:creationId xmlns:a16="http://schemas.microsoft.com/office/drawing/2014/main" id="{77D78C8B-7190-4F9F-BF24-FAD4DFE9F181}"/>
              </a:ext>
            </a:extLst>
          </p:cNvPr>
          <p:cNvSpPr txBox="1">
            <a:spLocks/>
          </p:cNvSpPr>
          <p:nvPr/>
        </p:nvSpPr>
        <p:spPr>
          <a:xfrm>
            <a:off x="251520" y="620688"/>
            <a:ext cx="8712968" cy="9528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各病院が検討している病床機能等の変更は、</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構想が目指す病床機能分化の方向性と概ね一致</a:t>
            </a:r>
          </a:p>
        </p:txBody>
      </p:sp>
      <p:sp>
        <p:nvSpPr>
          <p:cNvPr id="45" name="タイトル 1">
            <a:extLst>
              <a:ext uri="{FF2B5EF4-FFF2-40B4-BE49-F238E27FC236}">
                <a16:creationId xmlns:a16="http://schemas.microsoft.com/office/drawing/2014/main" id="{30BE5A27-A407-4A14-A9BE-5866682C3C6B}"/>
              </a:ext>
            </a:extLst>
          </p:cNvPr>
          <p:cNvSpPr txBox="1">
            <a:spLocks/>
          </p:cNvSpPr>
          <p:nvPr/>
        </p:nvSpPr>
        <p:spPr>
          <a:xfrm>
            <a:off x="3795804" y="1677068"/>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17" name="四角形: 角を丸くする 16">
            <a:extLst>
              <a:ext uri="{FF2B5EF4-FFF2-40B4-BE49-F238E27FC236}">
                <a16:creationId xmlns:a16="http://schemas.microsoft.com/office/drawing/2014/main" id="{8AF4F525-33C2-458A-A335-F1F4602DA4AC}"/>
              </a:ext>
            </a:extLst>
          </p:cNvPr>
          <p:cNvSpPr/>
          <p:nvPr/>
        </p:nvSpPr>
        <p:spPr>
          <a:xfrm>
            <a:off x="1959540" y="4275759"/>
            <a:ext cx="5015364" cy="581198"/>
          </a:xfrm>
          <a:prstGeom prst="roundRect">
            <a:avLst/>
          </a:prstGeom>
          <a:noFill/>
          <a:ln w="317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C5752A1E-F6F9-4CC9-BBC3-5BF96AA54E04}"/>
              </a:ext>
            </a:extLst>
          </p:cNvPr>
          <p:cNvSpPr/>
          <p:nvPr/>
        </p:nvSpPr>
        <p:spPr>
          <a:xfrm>
            <a:off x="2152396" y="1930429"/>
            <a:ext cx="5947996" cy="537489"/>
          </a:xfrm>
          <a:prstGeom prst="roundRect">
            <a:avLst/>
          </a:prstGeom>
          <a:noFill/>
          <a:ln w="317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74904" y="6489323"/>
            <a:ext cx="2133600" cy="365125"/>
          </a:xfrm>
        </p:spPr>
        <p:txBody>
          <a:bodyPr/>
          <a:lstStyle/>
          <a:p>
            <a:fld id="{A9848611-8FAA-4BFC-BAAD-33CAF1A3E273}" type="slidenum">
              <a:rPr lang="ja-JP" altLang="en-US" smtClean="0">
                <a:solidFill>
                  <a:schemeClr val="tx1"/>
                </a:solidFill>
              </a:rPr>
              <a:pPr/>
              <a:t>15</a:t>
            </a:fld>
            <a:endParaRPr lang="ja-JP" altLang="en-US" dirty="0">
              <a:solidFill>
                <a:schemeClr val="tx1"/>
              </a:solidFill>
            </a:endParaRPr>
          </a:p>
        </p:txBody>
      </p:sp>
      <p:sp>
        <p:nvSpPr>
          <p:cNvPr id="22" name="正方形/長方形 21"/>
          <p:cNvSpPr/>
          <p:nvPr/>
        </p:nvSpPr>
        <p:spPr>
          <a:xfrm>
            <a:off x="225875" y="6555081"/>
            <a:ext cx="3927783" cy="19175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タイトル 1">
            <a:extLst>
              <a:ext uri="{FF2B5EF4-FFF2-40B4-BE49-F238E27FC236}">
                <a16:creationId xmlns:a16="http://schemas.microsoft.com/office/drawing/2014/main" id="{45F45CE9-985D-441B-AF35-C9A9C0C7A9C3}"/>
              </a:ext>
            </a:extLst>
          </p:cNvPr>
          <p:cNvSpPr txBox="1">
            <a:spLocks/>
          </p:cNvSpPr>
          <p:nvPr/>
        </p:nvSpPr>
        <p:spPr>
          <a:xfrm>
            <a:off x="6302442" y="2835512"/>
            <a:ext cx="2555776" cy="1120121"/>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defRPr/>
            </a:pPr>
            <a:r>
              <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※2025</a:t>
            </a:r>
            <a:r>
              <a:rPr lang="ja-JP" altLang="en-US" sz="1400" dirty="0">
                <a:solidFill>
                  <a:srgbClr val="4F81BD">
                    <a:lumMod val="75000"/>
                  </a:srgbClr>
                </a:solidFill>
                <a:latin typeface="HGS創英角ｺﾞｼｯｸUB" panose="020B0900000000000000" pitchFamily="50" charset="-128"/>
                <a:ea typeface="HGS創英角ｺﾞｼｯｸUB" panose="020B0900000000000000" pitchFamily="50" charset="-128"/>
              </a:rPr>
              <a:t>年に向けた検討状況</a:t>
            </a:r>
            <a:endParaRPr lang="en-US" altLang="ja-JP" sz="1400" dirty="0">
              <a:solidFill>
                <a:srgbClr val="4F81BD">
                  <a:lumMod val="75000"/>
                </a:srgbClr>
              </a:solidFill>
              <a:latin typeface="HGS創英角ｺﾞｼｯｸUB" panose="020B0900000000000000" pitchFamily="50" charset="-128"/>
              <a:ea typeface="HGS創英角ｺﾞｼｯｸUB" panose="020B0900000000000000" pitchFamily="50" charset="-128"/>
            </a:endParaRPr>
          </a:p>
          <a:p>
            <a:pPr lvl="0" algn="l">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r>
              <a:rPr lang="ja-JP" altLang="en-US" sz="1300" dirty="0">
                <a:solidFill>
                  <a:srgbClr val="4F81BD">
                    <a:lumMod val="75000"/>
                  </a:srgbClr>
                </a:solidFill>
                <a:latin typeface="Meiryo UI" panose="020B0604030504040204" pitchFamily="50" charset="-128"/>
                <a:ea typeface="Meiryo UI" panose="020B0604030504040204" pitchFamily="50" charset="-128"/>
              </a:rPr>
              <a:t>各病院の</a:t>
            </a:r>
            <a:r>
              <a:rPr lang="en-US" altLang="ja-JP" sz="1300" dirty="0">
                <a:solidFill>
                  <a:srgbClr val="4F81BD">
                    <a:lumMod val="75000"/>
                  </a:srgbClr>
                </a:solidFill>
                <a:latin typeface="Meiryo UI" panose="020B0604030504040204" pitchFamily="50" charset="-128"/>
                <a:ea typeface="Meiryo UI" panose="020B0604030504040204" pitchFamily="50" charset="-128"/>
              </a:rPr>
              <a:t>2025</a:t>
            </a:r>
            <a:r>
              <a:rPr lang="ja-JP" altLang="en-US" sz="1300" dirty="0">
                <a:solidFill>
                  <a:srgbClr val="4F81BD">
                    <a:lumMod val="75000"/>
                  </a:srgbClr>
                </a:solidFill>
                <a:latin typeface="Meiryo UI" panose="020B0604030504040204" pitchFamily="50" charset="-128"/>
                <a:ea typeface="Meiryo UI" panose="020B0604030504040204" pitchFamily="50" charset="-128"/>
              </a:rPr>
              <a:t>年に検討している入院料別病床数総計から各病院の現在の入院料別病床数の総計を差し引いて算出</a:t>
            </a: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a:t>
            </a: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r>
            <a:b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b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rPr>
              <a:t>  </a:t>
            </a:r>
            <a:endParaRPr kumimoji="1" lang="ja-JP" altLang="en-US" sz="1300" b="0"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endParaRPr>
          </a:p>
        </p:txBody>
      </p:sp>
      <p:sp>
        <p:nvSpPr>
          <p:cNvPr id="32" name="テキスト ボックス 10">
            <a:extLst>
              <a:ext uri="{FF2B5EF4-FFF2-40B4-BE49-F238E27FC236}">
                <a16:creationId xmlns:a16="http://schemas.microsoft.com/office/drawing/2014/main" id="{47FDF32D-43ED-4A66-9CFA-E114E8625D81}"/>
              </a:ext>
            </a:extLst>
          </p:cNvPr>
          <p:cNvSpPr txBox="1"/>
          <p:nvPr/>
        </p:nvSpPr>
        <p:spPr>
          <a:xfrm>
            <a:off x="139266" y="1684435"/>
            <a:ext cx="2309199"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入院料別の検討状況</a:t>
            </a:r>
          </a:p>
        </p:txBody>
      </p:sp>
      <p:sp>
        <p:nvSpPr>
          <p:cNvPr id="33" name="テキスト ボックス 10">
            <a:extLst>
              <a:ext uri="{FF2B5EF4-FFF2-40B4-BE49-F238E27FC236}">
                <a16:creationId xmlns:a16="http://schemas.microsoft.com/office/drawing/2014/main" id="{47FDF32D-43ED-4A66-9CFA-E114E8625D81}"/>
              </a:ext>
            </a:extLst>
          </p:cNvPr>
          <p:cNvSpPr txBox="1"/>
          <p:nvPr/>
        </p:nvSpPr>
        <p:spPr>
          <a:xfrm>
            <a:off x="203864" y="5335717"/>
            <a:ext cx="2796351"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r>
              <a:rPr lang="ja-JP" altLang="en-US" sz="1400" dirty="0">
                <a:solidFill>
                  <a:schemeClr val="accent1">
                    <a:lumMod val="75000"/>
                  </a:schemeClr>
                </a:solidFill>
              </a:rPr>
              <a:t>●</a:t>
            </a:r>
            <a:r>
              <a:rPr lang="ja-JP" altLang="en-US" sz="1400" dirty="0">
                <a:solidFill>
                  <a:schemeClr val="tx1"/>
                </a:solidFill>
              </a:rPr>
              <a:t>公立・公的・民間別の検討状況</a:t>
            </a:r>
          </a:p>
        </p:txBody>
      </p:sp>
      <p:sp>
        <p:nvSpPr>
          <p:cNvPr id="34" name="テキスト ボックス 10">
            <a:extLst>
              <a:ext uri="{FF2B5EF4-FFF2-40B4-BE49-F238E27FC236}">
                <a16:creationId xmlns:a16="http://schemas.microsoft.com/office/drawing/2014/main" id="{8957656B-6DE6-44E0-85D6-7CF39E5B6647}"/>
              </a:ext>
            </a:extLst>
          </p:cNvPr>
          <p:cNvSpPr txBox="1"/>
          <p:nvPr/>
        </p:nvSpPr>
        <p:spPr>
          <a:xfrm>
            <a:off x="5599930" y="6581001"/>
            <a:ext cx="354413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a:rPr>
              <a:t>参照</a:t>
            </a:r>
            <a:r>
              <a:rPr lang="ja-JP" altLang="en-US" sz="1200" kern="100" dirty="0" smtClean="0">
                <a:latin typeface="Meiryo UI" panose="020B0604030504040204" pitchFamily="50" charset="-128"/>
                <a:ea typeface="Meiryo UI" panose="020B0604030504040204" pitchFamily="50" charset="-128"/>
                <a:cs typeface="Times New Roman"/>
              </a:rPr>
              <a:t> </a:t>
            </a:r>
            <a:r>
              <a:rPr lang="en-US" altLang="ja-JP" sz="1200" kern="100" dirty="0">
                <a:latin typeface="Meiryo UI" panose="020B0604030504040204" pitchFamily="50" charset="-128"/>
                <a:ea typeface="Meiryo UI" panose="020B0604030504040204" pitchFamily="50" charset="-128"/>
                <a:cs typeface="Times New Roman"/>
              </a:rPr>
              <a:t>2019</a:t>
            </a:r>
            <a:r>
              <a:rPr lang="ja-JP" altLang="en-US" sz="1200" kern="100" dirty="0" smtClean="0">
                <a:effectLst/>
                <a:latin typeface="Meiryo UI" panose="020B0604030504040204" pitchFamily="50" charset="-128"/>
                <a:ea typeface="Meiryo UI" panose="020B0604030504040204" pitchFamily="50" charset="-128"/>
                <a:cs typeface="Times New Roman"/>
              </a:rPr>
              <a:t>年度</a:t>
            </a:r>
            <a:r>
              <a:rPr lang="ja-JP" altLang="en-US" sz="1200" kern="100" dirty="0">
                <a:effectLst/>
                <a:latin typeface="Meiryo UI" panose="020B0604030504040204" pitchFamily="50" charset="-128"/>
                <a:ea typeface="Meiryo UI" panose="020B0604030504040204" pitchFamily="50" charset="-128"/>
                <a:cs typeface="Times New Roman"/>
              </a:rPr>
              <a:t>病院プラン調査</a:t>
            </a:r>
            <a:r>
              <a:rPr lang="ja-JP" altLang="en-US" sz="1200" kern="100" dirty="0" smtClean="0">
                <a:effectLst/>
                <a:latin typeface="Meiryo UI" panose="020B0604030504040204" pitchFamily="50" charset="-128"/>
                <a:ea typeface="Meiryo UI" panose="020B0604030504040204" pitchFamily="50" charset="-128"/>
                <a:cs typeface="Times New Roman"/>
              </a:rPr>
              <a:t>等（速報値）</a:t>
            </a:r>
            <a:endParaRPr lang="en-US" altLang="ja-JP" sz="1200" kern="100" dirty="0">
              <a:effectLst/>
              <a:latin typeface="Meiryo UI" panose="020B0604030504040204" pitchFamily="50" charset="-128"/>
              <a:ea typeface="Meiryo UI" panose="020B0604030504040204" pitchFamily="50" charset="-128"/>
              <a:cs typeface="Times New Roman"/>
            </a:endParaRPr>
          </a:p>
        </p:txBody>
      </p:sp>
      <p:sp>
        <p:nvSpPr>
          <p:cNvPr id="29" name="四角形: 角を丸くする 3">
            <a:extLst>
              <a:ext uri="{FF2B5EF4-FFF2-40B4-BE49-F238E27FC236}">
                <a16:creationId xmlns:a16="http://schemas.microsoft.com/office/drawing/2014/main" id="{9952FEC7-6F0A-4402-A093-43D08E6F1F3A}"/>
              </a:ext>
            </a:extLst>
          </p:cNvPr>
          <p:cNvSpPr/>
          <p:nvPr/>
        </p:nvSpPr>
        <p:spPr>
          <a:xfrm>
            <a:off x="3131840" y="4889423"/>
            <a:ext cx="5325860" cy="265116"/>
          </a:xfrm>
          <a:prstGeom prst="roundRect">
            <a:avLst/>
          </a:prstGeom>
          <a:noFill/>
          <a:ln w="317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タイトル 1">
            <a:extLst>
              <a:ext uri="{FF2B5EF4-FFF2-40B4-BE49-F238E27FC236}">
                <a16:creationId xmlns:a16="http://schemas.microsoft.com/office/drawing/2014/main" id="{30BE5A27-A407-4A14-A9BE-5866682C3C6B}"/>
              </a:ext>
            </a:extLst>
          </p:cNvPr>
          <p:cNvSpPr txBox="1">
            <a:spLocks/>
          </p:cNvSpPr>
          <p:nvPr/>
        </p:nvSpPr>
        <p:spPr>
          <a:xfrm>
            <a:off x="5778787" y="4016275"/>
            <a:ext cx="597274" cy="365124"/>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dirty="0">
                <a:latin typeface="HGPｺﾞｼｯｸE" panose="020B0900000000000000" pitchFamily="50" charset="-128"/>
                <a:ea typeface="HGPｺﾞｼｯｸE" panose="020B0900000000000000" pitchFamily="50" charset="-128"/>
              </a:rPr>
              <a:t>（床）</a:t>
            </a:r>
          </a:p>
        </p:txBody>
      </p:sp>
      <p:sp>
        <p:nvSpPr>
          <p:cNvPr id="23" name="Oval 64">
            <a:hlinkClick r:id="rId6"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28"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６</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協議を踏まえた病院</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の動向</a:t>
            </a:r>
          </a:p>
        </p:txBody>
      </p:sp>
    </p:spTree>
    <p:extLst>
      <p:ext uri="{BB962C8B-B14F-4D97-AF65-F5344CB8AC3E}">
        <p14:creationId xmlns:p14="http://schemas.microsoft.com/office/powerpoint/2010/main" val="2875589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4904" y="6489323"/>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48611-8FAA-4BFC-BAAD-33CAF1A3E273}" type="slidenum">
              <a:rPr kumimoji="1" lang="ja-JP" altLang="en-US" sz="18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 name="タイトル 1">
            <a:extLst>
              <a:ext uri="{FF2B5EF4-FFF2-40B4-BE49-F238E27FC236}">
                <a16:creationId xmlns:a16="http://schemas.microsoft.com/office/drawing/2014/main" id="{4065D0A9-795D-490D-AC1A-290D1405C940}"/>
              </a:ext>
            </a:extLst>
          </p:cNvPr>
          <p:cNvSpPr txBox="1">
            <a:spLocks/>
          </p:cNvSpPr>
          <p:nvPr/>
        </p:nvSpPr>
        <p:spPr>
          <a:xfrm>
            <a:off x="302620" y="667795"/>
            <a:ext cx="8712968" cy="926862"/>
          </a:xfrm>
          <a:prstGeom prst="rect">
            <a:avLst/>
          </a:prstGeom>
          <a:solidFill>
            <a:schemeClr val="tx2">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多くの病院がＡ水準での対応を検討しているが、</a:t>
            </a:r>
            <a:endPar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一部、Ｂ水準、Ｃ水準の対応を検討している病院がある</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13" name="テキスト ボックス 10">
            <a:extLst>
              <a:ext uri="{FF2B5EF4-FFF2-40B4-BE49-F238E27FC236}">
                <a16:creationId xmlns:a16="http://schemas.microsoft.com/office/drawing/2014/main" id="{47FDF32D-43ED-4A66-9CFA-E114E8625D81}"/>
              </a:ext>
            </a:extLst>
          </p:cNvPr>
          <p:cNvSpPr txBox="1"/>
          <p:nvPr/>
        </p:nvSpPr>
        <p:spPr>
          <a:xfrm>
            <a:off x="1347569" y="1909839"/>
            <a:ext cx="7760935"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4F81BD">
                    <a:lumMod val="75000"/>
                  </a:srgbClr>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時間外労働規制に対する対応検討状況</a:t>
            </a:r>
            <a:r>
              <a:rPr lang="ja-JP" altLang="en-US" sz="1400" dirty="0" smtClean="0">
                <a:solidFill>
                  <a:prstClr val="black"/>
                </a:solidFill>
                <a:latin typeface="Calibri"/>
                <a:ea typeface="ＭＳ Ｐゴシック" panose="020B0600070205080204" pitchFamily="50" charset="-128"/>
              </a:rPr>
              <a:t>（回答：</a:t>
            </a:r>
            <a:r>
              <a:rPr lang="en-US" altLang="ja-JP" sz="1400" dirty="0" smtClean="0">
                <a:solidFill>
                  <a:prstClr val="black"/>
                </a:solidFill>
                <a:latin typeface="ＭＳ ゴシック" panose="020B0609070205080204" pitchFamily="49" charset="-128"/>
                <a:ea typeface="ＭＳ ゴシック" panose="020B0609070205080204" pitchFamily="49" charset="-128"/>
              </a:rPr>
              <a:t>429</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病院（複数回答可））</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0">
            <a:extLst>
              <a:ext uri="{FF2B5EF4-FFF2-40B4-BE49-F238E27FC236}">
                <a16:creationId xmlns:a16="http://schemas.microsoft.com/office/drawing/2014/main" id="{8957656B-6DE6-44E0-85D6-7CF39E5B6647}"/>
              </a:ext>
            </a:extLst>
          </p:cNvPr>
          <p:cNvSpPr txBox="1"/>
          <p:nvPr/>
        </p:nvSpPr>
        <p:spPr>
          <a:xfrm>
            <a:off x="4283968" y="6502831"/>
            <a:ext cx="4314705"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参照</a:t>
            </a:r>
            <a:r>
              <a:rPr kumimoji="1"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1" lang="ja-JP" altLang="en-US" sz="12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a:rPr>
              <a:t>今後の医師の確保の見通し調査（第２回病院連絡会）</a:t>
            </a:r>
            <a:endParaRPr kumimoji="1"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16" name="図 15"/>
          <p:cNvPicPr>
            <a:picLocks noChangeAspect="1"/>
          </p:cNvPicPr>
          <p:nvPr/>
        </p:nvPicPr>
        <p:blipFill>
          <a:blip r:embed="rId3"/>
          <a:stretch>
            <a:fillRect/>
          </a:stretch>
        </p:blipFill>
        <p:spPr>
          <a:xfrm>
            <a:off x="1009073" y="2332908"/>
            <a:ext cx="6549789" cy="4054631"/>
          </a:xfrm>
          <a:prstGeom prst="rect">
            <a:avLst/>
          </a:prstGeom>
        </p:spPr>
      </p:pic>
      <p:sp>
        <p:nvSpPr>
          <p:cNvPr id="17" name="Oval 64">
            <a:hlinkClick r:id="rId4" action="ppaction://hlinksldjump"/>
            <a:extLst>
              <a:ext uri="{FF2B5EF4-FFF2-40B4-BE49-F238E27FC236}">
                <a16:creationId xmlns:a16="http://schemas.microsoft.com/office/drawing/2014/main" id="{2865890E-81EE-482A-8BAC-0CEA60EEBBA9}"/>
              </a:ext>
            </a:extLst>
          </p:cNvPr>
          <p:cNvSpPr>
            <a:spLocks noChangeAspect="1"/>
          </p:cNvSpPr>
          <p:nvPr/>
        </p:nvSpPr>
        <p:spPr>
          <a:xfrm>
            <a:off x="230164" y="6379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8" name="タイトル 1">
            <a:extLst>
              <a:ext uri="{FF2B5EF4-FFF2-40B4-BE49-F238E27FC236}">
                <a16:creationId xmlns:a16="http://schemas.microsoft.com/office/drawing/2014/main" id="{30BE5A27-A407-4A14-A9BE-5866682C3C6B}"/>
              </a:ext>
            </a:extLst>
          </p:cNvPr>
          <p:cNvSpPr txBox="1">
            <a:spLocks/>
          </p:cNvSpPr>
          <p:nvPr/>
        </p:nvSpPr>
        <p:spPr>
          <a:xfrm>
            <a:off x="251520" y="60722"/>
            <a:ext cx="8712968"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６</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協議を踏まえた病院</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の動向</a:t>
            </a:r>
          </a:p>
        </p:txBody>
      </p:sp>
    </p:spTree>
    <p:extLst>
      <p:ext uri="{BB962C8B-B14F-4D97-AF65-F5344CB8AC3E}">
        <p14:creationId xmlns:p14="http://schemas.microsoft.com/office/powerpoint/2010/main" val="2703943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17</a:t>
            </a:fld>
            <a:endParaRPr kumimoji="1" lang="ja-JP" altLang="en-US" sz="1800" dirty="0">
              <a:solidFill>
                <a:schemeClr val="tx1"/>
              </a:solidFill>
            </a:endParaRPr>
          </a:p>
        </p:txBody>
      </p:sp>
      <p:sp>
        <p:nvSpPr>
          <p:cNvPr id="5" name="テキスト ボックス 7"/>
          <p:cNvSpPr txBox="1"/>
          <p:nvPr/>
        </p:nvSpPr>
        <p:spPr>
          <a:xfrm>
            <a:off x="377192" y="778348"/>
            <a:ext cx="3209697" cy="2108842"/>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sz="1451" kern="100" dirty="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月以降＜二次医療圏毎＞</a:t>
            </a: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○病院連絡会（全一般病院参加）</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で説明・協議</a:t>
            </a: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厚労省からの協議要請を踏まえ、</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各病院で検討した下記内容を説明の</a:t>
            </a:r>
            <a:endParaRPr lang="en-US" altLang="ja-JP" sz="1270" kern="100" dirty="0">
              <a:latin typeface="Meiryo UI" panose="020B0604030504040204" pitchFamily="50" charset="-128"/>
              <a:ea typeface="Meiryo UI" panose="020B0604030504040204" pitchFamily="50" charset="-128"/>
              <a:cs typeface="Times New Roman" panose="02020603050405020304" pitchFamily="18" charset="0"/>
            </a:endParaRPr>
          </a:p>
          <a:p>
            <a:pPr indent="115202">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上協議。</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年の診療機能（５疾病４事業）</a:t>
            </a:r>
          </a:p>
          <a:p>
            <a:pPr algn="just">
              <a:lnSpc>
                <a:spcPct val="125000"/>
              </a:lnSpc>
            </a:pP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　　　・</a:t>
            </a:r>
            <a:r>
              <a:rPr lang="en-US" sz="127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270" kern="100" dirty="0">
                <a:latin typeface="Meiryo UI" panose="020B0604030504040204" pitchFamily="50" charset="-128"/>
                <a:ea typeface="Meiryo UI" panose="020B0604030504040204" pitchFamily="50" charset="-128"/>
                <a:cs typeface="Times New Roman" panose="02020603050405020304" pitchFamily="18" charset="0"/>
              </a:rPr>
              <a:t>年の医療機能</a:t>
            </a:r>
          </a:p>
        </p:txBody>
      </p:sp>
      <p:sp>
        <p:nvSpPr>
          <p:cNvPr id="6" name="テキスト ボックス 7"/>
          <p:cNvSpPr txBox="1"/>
          <p:nvPr/>
        </p:nvSpPr>
        <p:spPr>
          <a:xfrm>
            <a:off x="3998110" y="790784"/>
            <a:ext cx="2715787" cy="2137954"/>
          </a:xfrm>
          <a:prstGeom prst="rect">
            <a:avLst/>
          </a:prstGeom>
          <a:solidFill>
            <a:schemeClr val="lt1"/>
          </a:solidFill>
          <a:ln w="6350">
            <a:solidFill>
              <a:prstClr val="black"/>
            </a:solid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lnSpc>
                <a:spcPct val="125000"/>
              </a:lnSpc>
            </a:pPr>
            <a:r>
              <a:rPr lang="en-US" altLang="ja-JP" sz="1451" kern="100" dirty="0" smtClean="0">
                <a:latin typeface="Meiryo UI" panose="020B0604030504040204" pitchFamily="50" charset="-128"/>
                <a:ea typeface="Meiryo UI" panose="020B0604030504040204" pitchFamily="50" charset="-128"/>
                <a:cs typeface="Times New Roman" panose="02020603050405020304" pitchFamily="18" charset="0"/>
              </a:rPr>
              <a:t>12</a:t>
            </a:r>
            <a:r>
              <a:rPr lang="ja-JP" altLang="en-US" sz="1451" kern="100" dirty="0" smtClean="0">
                <a:latin typeface="Meiryo UI" panose="020B0604030504040204" pitchFamily="50" charset="-128"/>
                <a:ea typeface="Meiryo UI" panose="020B0604030504040204" pitchFamily="50" charset="-128"/>
                <a:cs typeface="Times New Roman" panose="02020603050405020304" pitchFamily="18" charset="0"/>
              </a:rPr>
              <a:t>月から２月＜</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二次医療圏毎＞</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○地域医療構想調整会議</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等</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で連絡会結果報告</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（必要に応じて協議）</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45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地区医師会や市町村、</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25000"/>
              </a:lnSpc>
            </a:pPr>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病院団体代表等が参加</a:t>
            </a:r>
          </a:p>
        </p:txBody>
      </p:sp>
      <p:sp>
        <p:nvSpPr>
          <p:cNvPr id="8" name="テキスト ボックス 7"/>
          <p:cNvSpPr txBox="1"/>
          <p:nvPr/>
        </p:nvSpPr>
        <p:spPr>
          <a:xfrm>
            <a:off x="8058802" y="420303"/>
            <a:ext cx="1199081" cy="315599"/>
          </a:xfrm>
          <a:prstGeom prst="rect">
            <a:avLst/>
          </a:prstGeom>
          <a:noFill/>
        </p:spPr>
        <p:txBody>
          <a:bodyPr wrap="square" rtlCol="0">
            <a:spAutoFit/>
          </a:bodyPr>
          <a:lstStyle/>
          <a:p>
            <a:r>
              <a:rPr lang="ja-JP" altLang="en-US" sz="1451" dirty="0" smtClean="0">
                <a:latin typeface="Meiryo UI" panose="020B0604030504040204" pitchFamily="50" charset="-128"/>
                <a:ea typeface="Meiryo UI" panose="020B0604030504040204" pitchFamily="50" charset="-128"/>
              </a:rPr>
              <a:t>４月以降</a:t>
            </a:r>
            <a:endParaRPr lang="ja-JP" altLang="en-US" sz="1451" dirty="0">
              <a:latin typeface="Meiryo UI" panose="020B0604030504040204" pitchFamily="50" charset="-128"/>
              <a:ea typeface="Meiryo UI" panose="020B0604030504040204" pitchFamily="50" charset="-128"/>
            </a:endParaRPr>
          </a:p>
        </p:txBody>
      </p:sp>
      <p:sp>
        <p:nvSpPr>
          <p:cNvPr id="9" name="右矢印 8"/>
          <p:cNvSpPr/>
          <p:nvPr/>
        </p:nvSpPr>
        <p:spPr>
          <a:xfrm>
            <a:off x="3645853" y="1436661"/>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 name="テキスト ボックス 7"/>
          <p:cNvSpPr txBox="1"/>
          <p:nvPr/>
        </p:nvSpPr>
        <p:spPr>
          <a:xfrm>
            <a:off x="7125118" y="778349"/>
            <a:ext cx="652951" cy="2150390"/>
          </a:xfrm>
          <a:prstGeom prst="rect">
            <a:avLst/>
          </a:prstGeom>
          <a:solidFill>
            <a:schemeClr val="lt1"/>
          </a:solidFill>
          <a:ln w="6350">
            <a:solidFill>
              <a:prstClr val="black"/>
            </a:solidFill>
          </a:ln>
        </p:spPr>
        <p:txBody>
          <a:bodyPr rot="0" spcFirstLastPara="0" vert="eaVert"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大阪府医療審議会で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　　調整会議の結果報告　</a:t>
            </a:r>
            <a:endParaRPr lang="en-US" altLang="ja-JP" sz="145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テキスト ボックス 7"/>
          <p:cNvSpPr txBox="1"/>
          <p:nvPr/>
        </p:nvSpPr>
        <p:spPr>
          <a:xfrm>
            <a:off x="7176549" y="827875"/>
            <a:ext cx="833482" cy="188266"/>
          </a:xfrm>
          <a:prstGeom prst="rect">
            <a:avLst/>
          </a:prstGeom>
          <a:noFill/>
          <a:ln w="6350">
            <a:noFill/>
          </a:ln>
        </p:spPr>
        <p:txBody>
          <a:bodyPr rot="0" spcFirstLastPara="0" vert="horz" wrap="square" lIns="82944" tIns="41472" rIns="82944" bIns="41472" numCol="1" spcCol="0" rtlCol="0" fromWordArt="0" anchor="t" anchorCtr="0" forceAA="0" compatLnSpc="1">
            <a:prstTxWarp prst="textNoShape">
              <a:avLst/>
            </a:prstTxWarp>
            <a:noAutofit/>
          </a:bodyPr>
          <a:lstStyle/>
          <a:p>
            <a:pPr algn="just"/>
            <a:r>
              <a:rPr lang="ja-JP" altLang="en-US" sz="1451" kern="100" dirty="0">
                <a:latin typeface="Meiryo UI" panose="020B0604030504040204" pitchFamily="50" charset="-128"/>
                <a:ea typeface="Meiryo UI" panose="020B0604030504040204" pitchFamily="50" charset="-128"/>
                <a:cs typeface="Times New Roman" panose="02020603050405020304" pitchFamily="18" charset="0"/>
              </a:rPr>
              <a:t>３月</a:t>
            </a:r>
          </a:p>
        </p:txBody>
      </p:sp>
      <p:sp>
        <p:nvSpPr>
          <p:cNvPr id="12" name="右矢印 11"/>
          <p:cNvSpPr/>
          <p:nvPr/>
        </p:nvSpPr>
        <p:spPr>
          <a:xfrm>
            <a:off x="6783965" y="1432946"/>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3" name="右矢印 12"/>
          <p:cNvSpPr/>
          <p:nvPr/>
        </p:nvSpPr>
        <p:spPr>
          <a:xfrm>
            <a:off x="7796446" y="1412469"/>
            <a:ext cx="352257" cy="4203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4" name="角丸四角形 13"/>
          <p:cNvSpPr/>
          <p:nvPr/>
        </p:nvSpPr>
        <p:spPr>
          <a:xfrm>
            <a:off x="8175466" y="739867"/>
            <a:ext cx="609649" cy="23845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r>
              <a:rPr lang="ja-JP" altLang="en-US" sz="1270" dirty="0"/>
              <a:t>厚労省へ</a:t>
            </a:r>
            <a:endParaRPr lang="en-US" altLang="ja-JP" sz="1270" dirty="0"/>
          </a:p>
          <a:p>
            <a:r>
              <a:rPr lang="ja-JP" altLang="en-US" sz="1270" dirty="0"/>
              <a:t>各病院の具体的対応方針</a:t>
            </a:r>
            <a:r>
              <a:rPr lang="ja-JP" altLang="en-US" sz="1270" dirty="0" smtClean="0"/>
              <a:t>報告</a:t>
            </a:r>
            <a:endParaRPr lang="ja-JP" altLang="en-US" sz="1270" dirty="0"/>
          </a:p>
        </p:txBody>
      </p:sp>
      <p:sp>
        <p:nvSpPr>
          <p:cNvPr id="15" name="正方形/長方形 14"/>
          <p:cNvSpPr/>
          <p:nvPr/>
        </p:nvSpPr>
        <p:spPr>
          <a:xfrm>
            <a:off x="588354" y="3575190"/>
            <a:ext cx="8844800" cy="3046988"/>
          </a:xfrm>
          <a:prstGeom prst="rect">
            <a:avLst/>
          </a:prstGeom>
        </p:spPr>
        <p:txBody>
          <a:bodyPr wrap="square">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令和２年４月以降に、厚生労働省は</a:t>
            </a:r>
            <a:r>
              <a:rPr lang="en-US" altLang="ja-JP" sz="1600" dirty="0" smtClean="0">
                <a:latin typeface="Meiryo UI" panose="020B0604030504040204" pitchFamily="50" charset="-128"/>
                <a:ea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rPr>
              <a:t>年度の地域医療構想の取組についての</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smtClean="0">
                <a:latin typeface="Meiryo UI" panose="020B0604030504040204" pitchFamily="50" charset="-128"/>
                <a:ea typeface="Meiryo UI" panose="020B0604030504040204" pitchFamily="50" charset="-128"/>
              </a:rPr>
              <a:t>進捗状況の報告を各都道府県に求める予定。</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○厚労省への報告項目</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① 現在の地域における急性期機能や、将来の人口推移とそれに伴う医療需要</a:t>
            </a:r>
            <a:r>
              <a:rPr lang="ja-JP" altLang="en-US" sz="1600" dirty="0" smtClean="0">
                <a:latin typeface="Meiryo UI" panose="020B0604030504040204" pitchFamily="50" charset="-128"/>
                <a:ea typeface="Meiryo UI" panose="020B0604030504040204" pitchFamily="50" charset="-128"/>
              </a:rPr>
              <a:t>の変化</a:t>
            </a:r>
            <a:r>
              <a:rPr lang="ja-JP" altLang="en-US" sz="1600" dirty="0">
                <a:latin typeface="Meiryo UI" panose="020B0604030504040204" pitchFamily="50" charset="-128"/>
                <a:ea typeface="Meiryo UI" panose="020B0604030504040204" pitchFamily="50" charset="-128"/>
              </a:rPr>
              <a:t>等</a:t>
            </a:r>
            <a:r>
              <a:rPr lang="ja-JP" altLang="en-US" sz="1600" dirty="0" smtClean="0">
                <a:latin typeface="Meiryo UI" panose="020B0604030504040204" pitchFamily="50" charset="-128"/>
                <a:ea typeface="Meiryo UI" panose="020B0604030504040204" pitchFamily="50" charset="-128"/>
              </a:rPr>
              <a:t>の</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医療</a:t>
            </a:r>
            <a:r>
              <a:rPr lang="ja-JP" altLang="en-US" sz="1600" dirty="0">
                <a:latin typeface="Meiryo UI" panose="020B0604030504040204" pitchFamily="50" charset="-128"/>
                <a:ea typeface="Meiryo UI" panose="020B0604030504040204" pitchFamily="50" charset="-128"/>
              </a:rPr>
              <a:t>機関を取り巻く環境を踏まえた、</a:t>
            </a:r>
            <a:r>
              <a:rPr lang="en-US" altLang="ja-JP" sz="1600" dirty="0">
                <a:latin typeface="Meiryo UI" panose="020B0604030504040204" pitchFamily="50" charset="-128"/>
                <a:ea typeface="Meiryo UI" panose="020B0604030504040204" pitchFamily="50" charset="-128"/>
              </a:rPr>
              <a:t>2025 </a:t>
            </a:r>
            <a:r>
              <a:rPr lang="ja-JP" altLang="en-US" sz="1600" dirty="0">
                <a:latin typeface="Meiryo UI" panose="020B0604030504040204" pitchFamily="50" charset="-128"/>
                <a:ea typeface="Meiryo UI" panose="020B0604030504040204" pitchFamily="50" charset="-128"/>
              </a:rPr>
              <a:t>年を見据えた自医療機関</a:t>
            </a:r>
            <a:r>
              <a:rPr lang="ja-JP" altLang="en-US" sz="1600" dirty="0" smtClean="0">
                <a:latin typeface="Meiryo UI" panose="020B0604030504040204" pitchFamily="50" charset="-128"/>
                <a:ea typeface="Meiryo UI" panose="020B0604030504040204" pitchFamily="50" charset="-128"/>
              </a:rPr>
              <a:t>の役割</a:t>
            </a:r>
            <a:endParaRPr lang="ja-JP" altLang="en-US" sz="1600" dirty="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② 分析の対象とした領域ごとの医療機能の</a:t>
            </a:r>
            <a:r>
              <a:rPr lang="ja-JP" altLang="en-US" sz="1600" dirty="0" smtClean="0">
                <a:latin typeface="Meiryo UI" panose="020B0604030504040204" pitchFamily="50" charset="-128"/>
                <a:ea typeface="Meiryo UI" panose="020B0604030504040204" pitchFamily="50" charset="-128"/>
              </a:rPr>
              <a:t>方向性</a:t>
            </a:r>
            <a:endParaRPr lang="en-US" altLang="ja-JP" sz="1600" dirty="0" smtClean="0">
              <a:latin typeface="Meiryo UI" panose="020B0604030504040204" pitchFamily="50" charset="-128"/>
              <a:ea typeface="Meiryo UI" panose="020B0604030504040204" pitchFamily="50" charset="-128"/>
            </a:endParaRPr>
          </a:p>
          <a:p>
            <a:pPr>
              <a:lnSpc>
                <a:spcPct val="150000"/>
              </a:lnSpc>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他の医療機関との機能</a:t>
            </a:r>
            <a:r>
              <a:rPr lang="ja-JP" altLang="en-US" sz="1600" dirty="0" smtClean="0">
                <a:latin typeface="Meiryo UI" panose="020B0604030504040204" pitchFamily="50" charset="-128"/>
                <a:ea typeface="Meiryo UI" panose="020B0604030504040204" pitchFamily="50" charset="-128"/>
              </a:rPr>
              <a:t>統合や</a:t>
            </a:r>
            <a:r>
              <a:rPr lang="ja-JP" altLang="en-US" sz="1600" dirty="0">
                <a:latin typeface="Meiryo UI" panose="020B0604030504040204" pitchFamily="50" charset="-128"/>
                <a:ea typeface="Meiryo UI" panose="020B0604030504040204" pitchFamily="50" charset="-128"/>
              </a:rPr>
              <a:t>連携、機能縮小、機能廃止等）</a:t>
            </a:r>
          </a:p>
          <a:p>
            <a:pPr>
              <a:lnSpc>
                <a:spcPct val="150000"/>
              </a:lnSpc>
            </a:pPr>
            <a:r>
              <a:rPr lang="ja-JP" altLang="en-US" sz="1600" dirty="0">
                <a:latin typeface="Meiryo UI" panose="020B0604030504040204" pitchFamily="50" charset="-128"/>
                <a:ea typeface="Meiryo UI" panose="020B0604030504040204" pitchFamily="50" charset="-128"/>
              </a:rPr>
              <a:t>③ ①②を踏まえた機能別の病床数の変動</a:t>
            </a:r>
            <a:endParaRPr lang="ja-JP" altLang="en-US" sz="1600" dirty="0" smtClean="0">
              <a:latin typeface="Meiryo UI" panose="020B0604030504040204" pitchFamily="50" charset="-128"/>
              <a:ea typeface="Meiryo UI" panose="020B0604030504040204" pitchFamily="50" charset="-128"/>
            </a:endParaRPr>
          </a:p>
        </p:txBody>
      </p:sp>
      <p:sp>
        <p:nvSpPr>
          <p:cNvPr id="16" name="タイトル 1">
            <a:extLst>
              <a:ext uri="{FF2B5EF4-FFF2-40B4-BE49-F238E27FC236}">
                <a16:creationId xmlns:a16="http://schemas.microsoft.com/office/drawing/2014/main" id="{DFEF89A9-DBB8-496F-B267-B3B7E5718C12}"/>
              </a:ext>
            </a:extLst>
          </p:cNvPr>
          <p:cNvSpPr txBox="1">
            <a:spLocks/>
          </p:cNvSpPr>
          <p:nvPr/>
        </p:nvSpPr>
        <p:spPr>
          <a:xfrm>
            <a:off x="588354" y="3228528"/>
            <a:ext cx="8352928" cy="390426"/>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厚生</a:t>
            </a:r>
            <a:r>
              <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労働省</a:t>
            </a:r>
            <a:r>
              <a:rPr lang="ja-JP" altLang="en-US" sz="20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への大阪府からの報告事項（予定）</a:t>
            </a:r>
            <a:endParaRPr lang="ja-JP" altLang="en-US" sz="20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7" name="角丸四角形吹き出し 16"/>
          <p:cNvSpPr/>
          <p:nvPr/>
        </p:nvSpPr>
        <p:spPr>
          <a:xfrm>
            <a:off x="284663" y="3143502"/>
            <a:ext cx="8732720" cy="3649442"/>
          </a:xfrm>
          <a:prstGeom prst="wedgeRoundRectCallout">
            <a:avLst>
              <a:gd name="adj1" fmla="val 43367"/>
              <a:gd name="adj2" fmla="val -65851"/>
              <a:gd name="adj3" fmla="val 16667"/>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49926" y="117206"/>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9" name="タイトル 1">
            <a:extLst>
              <a:ext uri="{FF2B5EF4-FFF2-40B4-BE49-F238E27FC236}">
                <a16:creationId xmlns:a16="http://schemas.microsoft.com/office/drawing/2014/main" id="{30BE5A27-A407-4A14-A9BE-5866682C3C6B}"/>
              </a:ext>
            </a:extLst>
          </p:cNvPr>
          <p:cNvSpPr txBox="1">
            <a:spLocks/>
          </p:cNvSpPr>
          <p:nvPr/>
        </p:nvSpPr>
        <p:spPr>
          <a:xfrm>
            <a:off x="175375" y="35647"/>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７</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今後のスケジュール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(1)</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厚労省への報告</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1956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98759" y="6427819"/>
            <a:ext cx="2133600" cy="365125"/>
          </a:xfrm>
        </p:spPr>
        <p:txBody>
          <a:bodyPr/>
          <a:lstStyle/>
          <a:p>
            <a:fld id="{A9848611-8FAA-4BFC-BAAD-33CAF1A3E273}" type="slidenum">
              <a:rPr kumimoji="1" lang="ja-JP" altLang="en-US" sz="1800" smtClean="0">
                <a:solidFill>
                  <a:schemeClr val="tx1"/>
                </a:solidFill>
              </a:rPr>
              <a:t>18</a:t>
            </a:fld>
            <a:endParaRPr kumimoji="1" lang="ja-JP" altLang="en-US" sz="1800" dirty="0">
              <a:solidFill>
                <a:schemeClr val="tx1"/>
              </a:solidFill>
            </a:endParaRPr>
          </a:p>
        </p:txBody>
      </p:sp>
      <p:sp>
        <p:nvSpPr>
          <p:cNvPr id="18"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34950" y="236703"/>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9" name="タイトル 1">
            <a:extLst>
              <a:ext uri="{FF2B5EF4-FFF2-40B4-BE49-F238E27FC236}">
                <a16:creationId xmlns:a16="http://schemas.microsoft.com/office/drawing/2014/main" id="{30BE5A27-A407-4A14-A9BE-5866682C3C6B}"/>
              </a:ext>
            </a:extLst>
          </p:cNvPr>
          <p:cNvSpPr txBox="1">
            <a:spLocks/>
          </p:cNvSpPr>
          <p:nvPr/>
        </p:nvSpPr>
        <p:spPr>
          <a:xfrm>
            <a:off x="171437" y="165706"/>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７</a:t>
            </a:r>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今後のスケジュール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(2)2020</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年度の取組予定</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20" name="タイトル 1">
            <a:extLst>
              <a:ext uri="{FF2B5EF4-FFF2-40B4-BE49-F238E27FC236}">
                <a16:creationId xmlns:a16="http://schemas.microsoft.com/office/drawing/2014/main" id="{8836748D-8F2B-4E5E-A363-74374DBE1172}"/>
              </a:ext>
            </a:extLst>
          </p:cNvPr>
          <p:cNvSpPr txBox="1">
            <a:spLocks/>
          </p:cNvSpPr>
          <p:nvPr/>
        </p:nvSpPr>
        <p:spPr>
          <a:xfrm>
            <a:off x="361652" y="980728"/>
            <a:ext cx="8328240" cy="2154666"/>
          </a:xfrm>
          <a:prstGeom prst="rect">
            <a:avLst/>
          </a:prstGeom>
          <a:noFill/>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＜全体の方向性＞</a:t>
            </a:r>
            <a:endParaRPr lang="en-US" altLang="ja-JP" sz="2000" dirty="0" smtClean="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○最新の見える化した医療データ等を病院へ提供するとともに、地域毎の</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医療提供体制の課題を踏まえ、より効果的に将来に向けた病院のあり方を</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議論できる場を提供していく。</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○医療機関の自主的な機能分化をさらに推進するため、必要があれば</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重点支援区域の申請について検討する。</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900" dirty="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○地域医療構想の推進にあたっては、医師確保にかかる取組や医師の時間</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外労働規制にかかる取組と一体的に取組む。</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smtClean="0">
                <a:solidFill>
                  <a:schemeClr val="tx2"/>
                </a:solidFill>
                <a:latin typeface="HGPｺﾞｼｯｸE" panose="020B0900000000000000" pitchFamily="50" charset="-128"/>
                <a:ea typeface="HGPｺﾞｼｯｸE" panose="020B0900000000000000" pitchFamily="50" charset="-128"/>
              </a:rPr>
              <a:t>＜病床機能報告における報告基準の検討＞</a:t>
            </a:r>
            <a:endParaRPr lang="en-US" altLang="ja-JP" sz="2000" dirty="0">
              <a:solidFill>
                <a:schemeClr val="tx2"/>
              </a:solidFill>
              <a:latin typeface="HGPｺﾞｼｯｸE" panose="020B0900000000000000" pitchFamily="50" charset="-128"/>
              <a:ea typeface="HGPｺﾞｼｯｸE" panose="020B0900000000000000" pitchFamily="50" charset="-128"/>
            </a:endParaRPr>
          </a:p>
          <a:p>
            <a:pPr lvl="0" algn="l">
              <a:lnSpc>
                <a:spcPct val="125000"/>
              </a:lnSpc>
              <a:defRPr/>
            </a:pPr>
            <a:r>
              <a:rPr lang="ja-JP" altLang="en-US" sz="2000" dirty="0" smtClean="0">
                <a:solidFill>
                  <a:schemeClr val="tx2"/>
                </a:solidFill>
                <a:latin typeface="Meiryo UI" panose="020B0604030504040204" pitchFamily="50" charset="-128"/>
                <a:ea typeface="Meiryo UI" panose="020B0604030504040204" pitchFamily="50" charset="-128"/>
              </a:rPr>
              <a:t>　　〇特に課題となっている「急性期一般入院料１」の報告の仕方を中心に、</a:t>
            </a:r>
            <a:endParaRPr lang="en-US" altLang="ja-JP" sz="2000" dirty="0" smtClean="0">
              <a:solidFill>
                <a:schemeClr val="tx2"/>
              </a:solidFill>
              <a:latin typeface="Meiryo UI" panose="020B0604030504040204" pitchFamily="50" charset="-128"/>
              <a:ea typeface="Meiryo UI" panose="020B0604030504040204" pitchFamily="50" charset="-128"/>
            </a:endParaRPr>
          </a:p>
          <a:p>
            <a:pPr lvl="0" algn="l">
              <a:lnSpc>
                <a:spcPct val="125000"/>
              </a:lnSpc>
              <a:defRPr/>
            </a:pPr>
            <a:r>
              <a:rPr lang="ja-JP" altLang="en-US" sz="2000" dirty="0">
                <a:solidFill>
                  <a:schemeClr val="tx2"/>
                </a:solidFill>
                <a:latin typeface="Meiryo UI" panose="020B0604030504040204" pitchFamily="50" charset="-128"/>
                <a:ea typeface="Meiryo UI" panose="020B0604030504040204" pitchFamily="50" charset="-128"/>
              </a:rPr>
              <a:t>　　</a:t>
            </a:r>
            <a:r>
              <a:rPr lang="ja-JP" altLang="en-US" sz="2000" dirty="0" smtClean="0">
                <a:solidFill>
                  <a:schemeClr val="tx2"/>
                </a:solidFill>
                <a:latin typeface="Meiryo UI" panose="020B0604030504040204" pitchFamily="50" charset="-128"/>
                <a:ea typeface="Meiryo UI" panose="020B0604030504040204" pitchFamily="50" charset="-128"/>
              </a:rPr>
              <a:t>　　報告基準について検討する。</a:t>
            </a:r>
            <a:endParaRPr lang="en-US" altLang="ja-JP" sz="2000" dirty="0" smtClean="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11519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272794" y="709370"/>
            <a:ext cx="6228692" cy="936104"/>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892077" y="811622"/>
            <a:ext cx="6990126" cy="85269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地域医療構想の目的</a:t>
            </a:r>
            <a:endParaRPr lang="en-US" altLang="ja-JP" sz="40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6973047" y="6492875"/>
            <a:ext cx="2133600" cy="365125"/>
          </a:xfrm>
        </p:spPr>
        <p:txBody>
          <a:bodyPr/>
          <a:lstStyle/>
          <a:p>
            <a:fld id="{A9848611-8FAA-4BFC-BAAD-33CAF1A3E273}" type="slidenum">
              <a:rPr lang="ja-JP" altLang="en-US" smtClean="0"/>
              <a:pPr/>
              <a:t>2</a:t>
            </a:fld>
            <a:endParaRPr lang="ja-JP" altLang="en-US" dirty="0"/>
          </a:p>
        </p:txBody>
      </p:sp>
      <p:sp>
        <p:nvSpPr>
          <p:cNvPr id="8" name="タイトル 1">
            <a:extLst>
              <a:ext uri="{FF2B5EF4-FFF2-40B4-BE49-F238E27FC236}">
                <a16:creationId xmlns:a16="http://schemas.microsoft.com/office/drawing/2014/main" id="{E4E5881F-7303-48F0-A1BF-8AB683DB1D16}"/>
              </a:ext>
            </a:extLst>
          </p:cNvPr>
          <p:cNvSpPr txBox="1">
            <a:spLocks/>
          </p:cNvSpPr>
          <p:nvPr/>
        </p:nvSpPr>
        <p:spPr>
          <a:xfrm>
            <a:off x="384858" y="3150459"/>
            <a:ext cx="8655731" cy="2824867"/>
          </a:xfrm>
          <a:prstGeom prst="rect">
            <a:avLst/>
          </a:prstGeom>
          <a:no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b="1"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大阪府における主な課題</a:t>
            </a:r>
            <a:endParaRPr lang="en-US" altLang="ja-JP"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endParaRPr lang="en-US" altLang="ja-JP" sz="2400" b="1"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課題１</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病床機能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回復期病床の不足が見込まれる　</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課題２</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診療機能</a:t>
            </a:r>
            <a:r>
              <a:rPr lang="en-US" altLang="ja-JP" sz="2400" dirty="0" smtClean="0">
                <a:solidFill>
                  <a:schemeClr val="accent1">
                    <a:lumMod val="75000"/>
                  </a:schemeClr>
                </a:solidFill>
                <a:latin typeface="Meiryo UI" panose="020B0604030504040204" pitchFamily="50" charset="-128"/>
                <a:ea typeface="Meiryo UI" panose="020B0604030504040204" pitchFamily="50" charset="-128"/>
              </a:rPr>
              <a:t>】</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将来的な疾病構造の変化に対応した</a:t>
            </a:r>
            <a:endParaRPr lang="en-US" altLang="ja-JP" sz="2400" dirty="0" smtClean="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400" dirty="0">
                <a:solidFill>
                  <a:schemeClr val="accent1">
                    <a:lumMod val="75000"/>
                  </a:schemeClr>
                </a:solidFill>
                <a:latin typeface="Meiryo UI" panose="020B0604030504040204" pitchFamily="50" charset="-128"/>
                <a:ea typeface="Meiryo UI" panose="020B0604030504040204" pitchFamily="50" charset="-128"/>
              </a:rPr>
              <a:t>　</a:t>
            </a:r>
            <a:r>
              <a:rPr lang="ja-JP" altLang="en-US" sz="2400" dirty="0" smtClean="0">
                <a:solidFill>
                  <a:schemeClr val="accent1">
                    <a:lumMod val="75000"/>
                  </a:schemeClr>
                </a:solidFill>
                <a:latin typeface="Meiryo UI" panose="020B0604030504040204" pitchFamily="50" charset="-128"/>
                <a:ea typeface="Meiryo UI" panose="020B0604030504040204" pitchFamily="50" charset="-128"/>
              </a:rPr>
              <a:t>　　　　　病院の役割分担について検討が必要</a:t>
            </a:r>
            <a:endParaRPr lang="en-US" altLang="ja-JP" sz="2400" dirty="0">
              <a:solidFill>
                <a:schemeClr val="accent1">
                  <a:lumMod val="75000"/>
                </a:schemeClr>
              </a:solidFill>
              <a:latin typeface="Meiryo UI" panose="020B0604030504040204" pitchFamily="50" charset="-128"/>
              <a:ea typeface="Meiryo UI" panose="020B0604030504040204" pitchFamily="50" charset="-128"/>
            </a:endParaRPr>
          </a:p>
        </p:txBody>
      </p:sp>
      <p:sp>
        <p:nvSpPr>
          <p:cNvPr id="9" name="テキスト ボックス 3">
            <a:extLst>
              <a:ext uri="{FF2B5EF4-FFF2-40B4-BE49-F238E27FC236}">
                <a16:creationId xmlns:a16="http://schemas.microsoft.com/office/drawing/2014/main" id="{CB56480A-4EC9-40C3-9235-49169A6E0760}"/>
              </a:ext>
            </a:extLst>
          </p:cNvPr>
          <p:cNvSpPr txBox="1">
            <a:spLocks noChangeArrowheads="1"/>
          </p:cNvSpPr>
          <p:nvPr/>
        </p:nvSpPr>
        <p:spPr bwMode="auto">
          <a:xfrm>
            <a:off x="235360" y="1918343"/>
            <a:ext cx="8753472" cy="9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285750">
              <a:lnSpc>
                <a:spcPct val="125000"/>
              </a:lnSpc>
            </a:pPr>
            <a:r>
              <a:rPr lang="ja-JP" altLang="en-US" sz="2400" dirty="0" smtClean="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今後予想される疾病構造の変化を踏まえ、</a:t>
            </a:r>
            <a:endParaRPr lang="en-US" altLang="ja-JP" sz="2400" dirty="0" smtClean="0">
              <a:latin typeface="Meiryo UI" panose="020B0604030504040204" pitchFamily="50" charset="-128"/>
              <a:ea typeface="Meiryo UI" panose="020B0604030504040204" pitchFamily="50" charset="-128"/>
            </a:endParaRPr>
          </a:p>
          <a:p>
            <a:pPr marL="285750">
              <a:lnSpc>
                <a:spcPct val="125000"/>
              </a:lnSpc>
            </a:pP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持続可能な医療提供体制の構築を図る。</a:t>
            </a:r>
            <a:endParaRPr lang="en-US" altLang="ja-JP" sz="2400" dirty="0">
              <a:latin typeface="Meiryo UI" panose="020B0604030504040204" pitchFamily="50" charset="-128"/>
              <a:ea typeface="Meiryo UI" panose="020B0604030504040204" pitchFamily="50" charset="-128"/>
            </a:endParaRPr>
          </a:p>
        </p:txBody>
      </p:sp>
      <p:sp>
        <p:nvSpPr>
          <p:cNvPr id="12"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225530" y="17114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3" name="タイトル 1">
            <a:extLst>
              <a:ext uri="{FF2B5EF4-FFF2-40B4-BE49-F238E27FC236}">
                <a16:creationId xmlns:a16="http://schemas.microsoft.com/office/drawing/2014/main" id="{30BE5A27-A407-4A14-A9BE-5866682C3C6B}"/>
              </a:ext>
            </a:extLst>
          </p:cNvPr>
          <p:cNvSpPr txBox="1">
            <a:spLocks/>
          </p:cNvSpPr>
          <p:nvPr/>
        </p:nvSpPr>
        <p:spPr>
          <a:xfrm>
            <a:off x="235360" y="100145"/>
            <a:ext cx="897601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１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地域</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医療構想とは　</a:t>
            </a:r>
          </a:p>
        </p:txBody>
      </p:sp>
    </p:spTree>
    <p:extLst>
      <p:ext uri="{BB962C8B-B14F-4D97-AF65-F5344CB8AC3E}">
        <p14:creationId xmlns:p14="http://schemas.microsoft.com/office/powerpoint/2010/main" val="5314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E4E5881F-7303-48F0-A1BF-8AB683DB1D16}"/>
              </a:ext>
            </a:extLst>
          </p:cNvPr>
          <p:cNvSpPr txBox="1">
            <a:spLocks/>
          </p:cNvSpPr>
          <p:nvPr/>
        </p:nvSpPr>
        <p:spPr>
          <a:xfrm>
            <a:off x="433262" y="2297934"/>
            <a:ext cx="8352314" cy="3252404"/>
          </a:xfrm>
          <a:prstGeom prst="rect">
            <a:avLst/>
          </a:prstGeom>
          <a:solidFill>
            <a:schemeClr val="accent5">
              <a:lumMod val="20000"/>
              <a:lumOff val="80000"/>
            </a:schemeClr>
          </a:solidFill>
          <a:ln w="38100">
            <a:noFill/>
            <a:prstDash val="solid"/>
          </a:ln>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28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ポイント１　</a:t>
            </a:r>
            <a:r>
              <a:rPr lang="ja-JP" altLang="en-US" sz="2800" dirty="0">
                <a:solidFill>
                  <a:srgbClr val="FF0000"/>
                </a:solidFill>
                <a:latin typeface="Meiryo UI" panose="020B0604030504040204" pitchFamily="50" charset="-128"/>
                <a:ea typeface="Meiryo UI" panose="020B0604030504040204" pitchFamily="50" charset="-128"/>
              </a:rPr>
              <a:t>独自の診療実態分析</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8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・圏域ごとのデータ分析（病床機能報告）</a:t>
            </a:r>
            <a:endParaRPr lang="en-US" altLang="ja-JP" sz="2400" dirty="0">
              <a:latin typeface="Meiryo UI" panose="020B0604030504040204" pitchFamily="50" charset="-128"/>
              <a:ea typeface="Meiryo UI" panose="020B0604030504040204"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ポイント２　</a:t>
            </a:r>
            <a:r>
              <a:rPr lang="ja-JP" altLang="en-US" sz="2800" dirty="0">
                <a:solidFill>
                  <a:srgbClr val="FF0000"/>
                </a:solidFill>
                <a:latin typeface="Meiryo UI" panose="020B0604030504040204" pitchFamily="50" charset="-128"/>
                <a:ea typeface="Meiryo UI" panose="020B0604030504040204" pitchFamily="50" charset="-128"/>
              </a:rPr>
              <a:t>公民イコールフッティング</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・全ての一般病院（公・民）から病院プランを提出</a:t>
            </a:r>
            <a:endParaRPr lang="en-US" altLang="ja-JP" sz="2800" dirty="0">
              <a:solidFill>
                <a:schemeClr val="accent1">
                  <a:lumMod val="75000"/>
                </a:schemeClr>
              </a:solidFill>
              <a:latin typeface="Meiryo UI" panose="020B0604030504040204" pitchFamily="50" charset="-128"/>
              <a:ea typeface="Meiryo UI" panose="020B0604030504040204" pitchFamily="50" charset="-128"/>
            </a:endParaRPr>
          </a:p>
          <a:p>
            <a:pPr algn="l"/>
            <a:r>
              <a:rPr lang="ja-JP" altLang="en-US" sz="2800" dirty="0">
                <a:solidFill>
                  <a:schemeClr val="accent1">
                    <a:lumMod val="75000"/>
                  </a:schemeClr>
                </a:solidFill>
                <a:latin typeface="Meiryo UI" panose="020B0604030504040204" pitchFamily="50" charset="-128"/>
                <a:ea typeface="Meiryo UI" panose="020B0604030504040204" pitchFamily="50" charset="-128"/>
              </a:rPr>
              <a:t>ポイント３　</a:t>
            </a:r>
            <a:r>
              <a:rPr lang="ja-JP" altLang="en-US" sz="2800" dirty="0">
                <a:solidFill>
                  <a:srgbClr val="FF0000"/>
                </a:solidFill>
                <a:latin typeface="Meiryo UI" panose="020B0604030504040204" pitchFamily="50" charset="-128"/>
                <a:ea typeface="Meiryo UI" panose="020B0604030504040204" pitchFamily="50" charset="-128"/>
              </a:rPr>
              <a:t>全病院参加で協議</a:t>
            </a:r>
            <a:endParaRPr lang="en-US" altLang="ja-JP" sz="2800" dirty="0">
              <a:solidFill>
                <a:srgbClr val="FF0000"/>
              </a:solidFill>
              <a:latin typeface="Meiryo UI" panose="020B0604030504040204" pitchFamily="50" charset="-128"/>
              <a:ea typeface="Meiryo UI" panose="020B0604030504040204" pitchFamily="50" charset="-128"/>
            </a:endParaRPr>
          </a:p>
          <a:p>
            <a:pPr algn="l"/>
            <a:r>
              <a:rPr lang="ja-JP" altLang="en-US" sz="2800" dirty="0">
                <a:solidFill>
                  <a:srgbClr val="FF0000"/>
                </a:solidFill>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・全ての病院が参加する「病院連絡会」を設置</a:t>
            </a:r>
            <a:endParaRPr lang="en-US" altLang="ja-JP" sz="2400" dirty="0">
              <a:latin typeface="Meiryo UI" panose="020B0604030504040204" pitchFamily="50" charset="-128"/>
              <a:ea typeface="Meiryo UI" panose="020B0604030504040204" pitchFamily="50" charset="-128"/>
            </a:endParaRPr>
          </a:p>
          <a:p>
            <a:pPr algn="l"/>
            <a:endParaRPr lang="ja-JP" altLang="en-US" sz="2400" dirty="0">
              <a:solidFill>
                <a:srgbClr val="FF0000"/>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045784632"/>
              </p:ext>
            </p:extLst>
          </p:nvPr>
        </p:nvGraphicFramePr>
        <p:xfrm>
          <a:off x="2534372" y="5511284"/>
          <a:ext cx="2345527" cy="1421832"/>
        </p:xfrm>
        <a:graphic>
          <a:graphicData uri="http://schemas.openxmlformats.org/drawingml/2006/chart">
            <c:chart xmlns:c="http://schemas.openxmlformats.org/drawingml/2006/chart" xmlns:r="http://schemas.openxmlformats.org/officeDocument/2006/relationships" r:id="rId3"/>
          </a:graphicData>
        </a:graphic>
      </p:graphicFrame>
      <p:pic>
        <p:nvPicPr>
          <p:cNvPr id="17" name="図 16"/>
          <p:cNvPicPr>
            <a:picLocks noChangeAspect="1"/>
          </p:cNvPicPr>
          <p:nvPr/>
        </p:nvPicPr>
        <p:blipFill>
          <a:blip r:embed="rId4"/>
          <a:stretch>
            <a:fillRect/>
          </a:stretch>
        </p:blipFill>
        <p:spPr>
          <a:xfrm>
            <a:off x="5351350" y="5511284"/>
            <a:ext cx="2357265" cy="1414360"/>
          </a:xfrm>
          <a:prstGeom prst="rect">
            <a:avLst/>
          </a:prstGeom>
        </p:spPr>
      </p:pic>
      <p:sp>
        <p:nvSpPr>
          <p:cNvPr id="15"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16" name="タイトル 1">
            <a:extLst>
              <a:ext uri="{FF2B5EF4-FFF2-40B4-BE49-F238E27FC236}">
                <a16:creationId xmlns:a16="http://schemas.microsoft.com/office/drawing/2014/main" id="{30BE5A27-A407-4A14-A9BE-5866682C3C6B}"/>
              </a:ext>
            </a:extLst>
          </p:cNvPr>
          <p:cNvSpPr>
            <a:spLocks noGrp="1"/>
          </p:cNvSpPr>
          <p:nvPr>
            <p:ph type="title"/>
          </p:nvPr>
        </p:nvSpPr>
        <p:spPr>
          <a:xfrm>
            <a:off x="183605" y="50769"/>
            <a:ext cx="8856984"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アプローチ</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7010400" y="6442106"/>
            <a:ext cx="2133600" cy="365125"/>
          </a:xfrm>
        </p:spPr>
        <p:txBody>
          <a:bodyPr/>
          <a:lstStyle/>
          <a:p>
            <a:fld id="{A9848611-8FAA-4BFC-BAAD-33CAF1A3E273}" type="slidenum">
              <a:rPr lang="ja-JP" altLang="en-US" smtClean="0"/>
              <a:pPr/>
              <a:t>3</a:t>
            </a:fld>
            <a:endParaRPr lang="ja-JP" altLang="en-US" dirty="0"/>
          </a:p>
        </p:txBody>
      </p:sp>
      <p:sp>
        <p:nvSpPr>
          <p:cNvPr id="19" name="タイトル 1">
            <a:extLst>
              <a:ext uri="{FF2B5EF4-FFF2-40B4-BE49-F238E27FC236}">
                <a16:creationId xmlns:a16="http://schemas.microsoft.com/office/drawing/2014/main" id="{77D78C8B-7190-4F9F-BF24-FAD4DFE9F181}"/>
              </a:ext>
            </a:extLst>
          </p:cNvPr>
          <p:cNvSpPr txBox="1">
            <a:spLocks/>
          </p:cNvSpPr>
          <p:nvPr/>
        </p:nvSpPr>
        <p:spPr>
          <a:xfrm>
            <a:off x="127175" y="720064"/>
            <a:ext cx="8964488" cy="119676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圏域ごとのデータ分析をもとに</a:t>
            </a:r>
          </a:p>
          <a:p>
            <a:pPr algn="l"/>
            <a:r>
              <a:rPr lang="ja-JP" altLang="en-US" sz="2800" dirty="0">
                <a:latin typeface="HGP創英角ｺﾞｼｯｸUB" panose="020B0900000000000000" pitchFamily="50" charset="-128"/>
                <a:ea typeface="HGP創英角ｺﾞｼｯｸUB" panose="020B0900000000000000" pitchFamily="50" charset="-128"/>
              </a:rPr>
              <a:t>公民イコールフッティングで病床機能分化の議論を進める</a:t>
            </a:r>
            <a:endParaRPr lang="en-US" altLang="ja-JP" sz="2800" dirty="0">
              <a:latin typeface="HGP創英角ｺﾞｼｯｸUB" panose="020B0900000000000000" pitchFamily="50" charset="-128"/>
              <a:ea typeface="HGP創英角ｺﾞｼｯｸUB" panose="020B0900000000000000" pitchFamily="50" charset="-128"/>
            </a:endParaRPr>
          </a:p>
        </p:txBody>
      </p:sp>
      <p:grpSp>
        <p:nvGrpSpPr>
          <p:cNvPr id="8" name="グループ化 7"/>
          <p:cNvGrpSpPr/>
          <p:nvPr/>
        </p:nvGrpSpPr>
        <p:grpSpPr>
          <a:xfrm>
            <a:off x="3727221" y="5674674"/>
            <a:ext cx="5264815" cy="1250970"/>
            <a:chOff x="3204440" y="5671179"/>
            <a:chExt cx="5264815" cy="1250970"/>
          </a:xfrm>
        </p:grpSpPr>
        <p:sp>
          <p:nvSpPr>
            <p:cNvPr id="9" name="正方形/長方形 8"/>
            <p:cNvSpPr/>
            <p:nvPr/>
          </p:nvSpPr>
          <p:spPr>
            <a:xfrm>
              <a:off x="6873068" y="6091152"/>
              <a:ext cx="1384649" cy="830997"/>
            </a:xfrm>
            <a:prstGeom prst="rect">
              <a:avLst/>
            </a:prstGeom>
            <a:noFill/>
          </p:spPr>
          <p:txBody>
            <a:bodyPr wrap="square" lIns="91440" tIns="45720" rIns="91440" bIns="45720">
              <a:spAutoFit/>
            </a:bodyPr>
            <a:lstStyle/>
            <a:p>
              <a:pPr algn="ctr"/>
              <a:r>
                <a:rPr lang="en-US" altLang="ja-JP"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86%</a:t>
              </a:r>
              <a:endParaRPr lang="ja-JP" alt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0" name="正方形/長方形 9"/>
            <p:cNvSpPr/>
            <p:nvPr/>
          </p:nvSpPr>
          <p:spPr>
            <a:xfrm>
              <a:off x="3204440" y="6055134"/>
              <a:ext cx="1769127" cy="830997"/>
            </a:xfrm>
            <a:prstGeom prst="rect">
              <a:avLst/>
            </a:prstGeom>
            <a:noFill/>
          </p:spPr>
          <p:txBody>
            <a:bodyPr wrap="square" lIns="91440" tIns="45720" rIns="91440" bIns="45720">
              <a:spAutoFit/>
            </a:bodyPr>
            <a:lstStyle/>
            <a:p>
              <a:pPr algn="ctr"/>
              <a:r>
                <a:rPr lang="en-US" altLang="ja-JP"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96%</a:t>
              </a:r>
              <a:endParaRPr lang="ja-JP" altLang="en-US"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テキスト ボックス 10">
              <a:extLst>
                <a:ext uri="{FF2B5EF4-FFF2-40B4-BE49-F238E27FC236}">
                  <a16:creationId xmlns:a16="http://schemas.microsoft.com/office/drawing/2014/main" id="{47FDF32D-43ED-4A66-9CFA-E114E8625D81}"/>
                </a:ext>
              </a:extLst>
            </p:cNvPr>
            <p:cNvSpPr txBox="1"/>
            <p:nvPr/>
          </p:nvSpPr>
          <p:spPr>
            <a:xfrm>
              <a:off x="6404185" y="5671179"/>
              <a:ext cx="2065070"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ja-JP" altLang="en-US" sz="1600" dirty="0">
                  <a:solidFill>
                    <a:schemeClr val="accent1">
                      <a:lumMod val="75000"/>
                    </a:schemeClr>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第２回病院連絡会</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参加率</a:t>
              </a:r>
            </a:p>
          </p:txBody>
        </p:sp>
        <p:sp>
          <p:nvSpPr>
            <p:cNvPr id="12" name="テキスト ボックス 10">
              <a:extLst>
                <a:ext uri="{FF2B5EF4-FFF2-40B4-BE49-F238E27FC236}">
                  <a16:creationId xmlns:a16="http://schemas.microsoft.com/office/drawing/2014/main" id="{47FDF32D-43ED-4A66-9CFA-E114E8625D81}"/>
                </a:ext>
              </a:extLst>
            </p:cNvPr>
            <p:cNvSpPr txBox="1"/>
            <p:nvPr/>
          </p:nvSpPr>
          <p:spPr>
            <a:xfrm>
              <a:off x="3207176" y="5752598"/>
              <a:ext cx="2039754"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p>
              <a:pPr algn="ctr"/>
              <a:r>
                <a:rPr lang="ja-JP" altLang="en-US" sz="1600" dirty="0">
                  <a:solidFill>
                    <a:schemeClr val="accent1">
                      <a:lumMod val="75000"/>
                    </a:schemeClr>
                  </a:solidFill>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病院プランの提出率</a:t>
              </a:r>
              <a:endParaRPr lang="ja-JP" altLang="en-US" sz="1600" dirty="0">
                <a:solidFill>
                  <a:schemeClr val="tx1"/>
                </a:solidFill>
                <a:latin typeface="Meiryo UI" panose="020B0604030504040204" pitchFamily="50" charset="-128"/>
                <a:ea typeface="Meiryo UI" panose="020B0604030504040204" pitchFamily="50" charset="-128"/>
              </a:endParaRPr>
            </a:p>
          </p:txBody>
        </p:sp>
      </p:grpSp>
      <p:sp>
        <p:nvSpPr>
          <p:cNvPr id="2" name="角丸四角形 1"/>
          <p:cNvSpPr/>
          <p:nvPr/>
        </p:nvSpPr>
        <p:spPr>
          <a:xfrm>
            <a:off x="202140" y="2008446"/>
            <a:ext cx="4104456" cy="62846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accent1">
                    <a:lumMod val="75000"/>
                  </a:schemeClr>
                </a:solidFill>
                <a:latin typeface="HGP創英角ｺﾞｼｯｸUB" panose="020B0900000000000000" pitchFamily="50" charset="-128"/>
                <a:ea typeface="HGP創英角ｺﾞｼｯｸUB" panose="020B0900000000000000" pitchFamily="50" charset="-128"/>
              </a:rPr>
              <a:t>大阪アプローチ</a:t>
            </a:r>
            <a:endParaRPr kumimoji="1" lang="ja-JP" altLang="en-US" dirty="0"/>
          </a:p>
        </p:txBody>
      </p:sp>
      <p:sp>
        <p:nvSpPr>
          <p:cNvPr id="18" name="正方形/長方形 17"/>
          <p:cNvSpPr/>
          <p:nvPr/>
        </p:nvSpPr>
        <p:spPr>
          <a:xfrm>
            <a:off x="266135" y="5458523"/>
            <a:ext cx="2348065" cy="127224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2019</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年５月末時点</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対象病院数</a:t>
            </a:r>
            <a:r>
              <a:rPr kumimoji="1"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475</a:t>
            </a:r>
            <a:r>
              <a:rPr kumimoji="1" lang="ja-JP" altLang="en-US" sz="1400" dirty="0" smtClean="0">
                <a:solidFill>
                  <a:schemeClr val="tx1"/>
                </a:solidFill>
                <a:latin typeface="HGS創英角ｺﾞｼｯｸUB" panose="020B0900000000000000" pitchFamily="50" charset="-128"/>
                <a:ea typeface="HGS創英角ｺﾞｼｯｸUB" panose="020B0900000000000000" pitchFamily="50" charset="-128"/>
              </a:rPr>
              <a:t>の</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内訳</a:t>
            </a:r>
            <a:r>
              <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rPr>
              <a:t>】</a:t>
            </a: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公立病院：</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22</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lang="ja-JP" altLang="en-US" sz="1400" dirty="0">
                <a:solidFill>
                  <a:schemeClr val="tx1"/>
                </a:solidFill>
                <a:latin typeface="HGS創英角ｺﾞｼｯｸUB" panose="020B0900000000000000" pitchFamily="50" charset="-128"/>
                <a:ea typeface="HGS創英角ｺﾞｼｯｸUB" panose="020B0900000000000000" pitchFamily="50" charset="-128"/>
              </a:rPr>
              <a:t>　公的病院</a:t>
            </a:r>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a:t>
            </a:r>
            <a:r>
              <a:rPr lang="en-US" altLang="ja-JP" sz="1400" dirty="0">
                <a:solidFill>
                  <a:schemeClr val="tx1"/>
                </a:solidFill>
                <a:latin typeface="HGS創英角ｺﾞｼｯｸUB" panose="020B0900000000000000" pitchFamily="50" charset="-128"/>
                <a:ea typeface="HGS創英角ｺﾞｼｯｸUB" panose="020B0900000000000000" pitchFamily="50" charset="-128"/>
              </a:rPr>
              <a:t>41</a:t>
            </a:r>
            <a:endParaRPr kumimoji="1" lang="en-US" altLang="ja-JP" sz="1400" dirty="0">
              <a:solidFill>
                <a:schemeClr val="tx1"/>
              </a:solidFill>
              <a:latin typeface="HGS創英角ｺﾞｼｯｸUB" panose="020B0900000000000000" pitchFamily="50" charset="-128"/>
              <a:ea typeface="HGS創英角ｺﾞｼｯｸUB" panose="020B0900000000000000" pitchFamily="50" charset="-128"/>
            </a:endParaRPr>
          </a:p>
          <a:p>
            <a:r>
              <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rPr>
              <a:t>　民間等病院：</a:t>
            </a:r>
            <a:r>
              <a:rPr lang="en-US" altLang="ja-JP" sz="1400" dirty="0" smtClean="0">
                <a:solidFill>
                  <a:schemeClr val="tx1"/>
                </a:solidFill>
                <a:latin typeface="HGS創英角ｺﾞｼｯｸUB" panose="020B0900000000000000" pitchFamily="50" charset="-128"/>
                <a:ea typeface="HGS創英角ｺﾞｼｯｸUB" panose="020B0900000000000000" pitchFamily="50" charset="-128"/>
              </a:rPr>
              <a:t>412</a:t>
            </a:r>
            <a:endParaRPr kumimoji="1" lang="ja-JP" altLang="en-US" sz="1400" dirty="0">
              <a:solidFill>
                <a:schemeClr val="tx1"/>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292890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27447" y="2290390"/>
            <a:ext cx="6721959" cy="3704775"/>
          </a:xfrm>
          <a:prstGeom prst="rect">
            <a:avLst/>
          </a:prstGeom>
        </p:spPr>
      </p:pic>
      <p:sp>
        <p:nvSpPr>
          <p:cNvPr id="25" name="タイトル 1">
            <a:extLst>
              <a:ext uri="{FF2B5EF4-FFF2-40B4-BE49-F238E27FC236}">
                <a16:creationId xmlns:a16="http://schemas.microsoft.com/office/drawing/2014/main" id="{77D78C8B-7190-4F9F-BF24-FAD4DFE9F181}"/>
              </a:ext>
            </a:extLst>
          </p:cNvPr>
          <p:cNvSpPr txBox="1">
            <a:spLocks/>
          </p:cNvSpPr>
          <p:nvPr/>
        </p:nvSpPr>
        <p:spPr>
          <a:xfrm>
            <a:off x="235202" y="725033"/>
            <a:ext cx="8712968" cy="869227"/>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dirty="0">
                <a:latin typeface="HGP創英角ｺﾞｼｯｸUB" panose="020B0900000000000000" pitchFamily="50" charset="-128"/>
                <a:ea typeface="HGP創英角ｺﾞｼｯｸUB" panose="020B0900000000000000" pitchFamily="50" charset="-128"/>
              </a:rPr>
              <a:t>回復期機能を担う病床数の確保には、</a:t>
            </a:r>
            <a:endParaRPr lang="en-US" altLang="ja-JP" sz="2200" dirty="0">
              <a:latin typeface="HGP創英角ｺﾞｼｯｸUB" panose="020B0900000000000000" pitchFamily="50" charset="-128"/>
              <a:ea typeface="HGP創英角ｺﾞｼｯｸUB" panose="020B0900000000000000" pitchFamily="50" charset="-128"/>
            </a:endParaRPr>
          </a:p>
          <a:p>
            <a:pPr algn="l"/>
            <a:r>
              <a:rPr lang="ja-JP" altLang="en-US" sz="2200" dirty="0">
                <a:latin typeface="HGP創英角ｺﾞｼｯｸUB" panose="020B0900000000000000" pitchFamily="50" charset="-128"/>
                <a:ea typeface="HGP創英角ｺﾞｼｯｸUB" panose="020B0900000000000000" pitchFamily="50" charset="-128"/>
              </a:rPr>
              <a:t>　　　　　　　　　　　　府域全体で約８％程度同機能への転換が必要と推計</a:t>
            </a:r>
          </a:p>
        </p:txBody>
      </p:sp>
      <p:sp>
        <p:nvSpPr>
          <p:cNvPr id="20" name="テキスト ボックス 19">
            <a:extLst>
              <a:ext uri="{FF2B5EF4-FFF2-40B4-BE49-F238E27FC236}">
                <a16:creationId xmlns:a16="http://schemas.microsoft.com/office/drawing/2014/main" id="{8957656B-6DE6-44E0-85D6-7CF39E5B6647}"/>
              </a:ext>
            </a:extLst>
          </p:cNvPr>
          <p:cNvSpPr txBox="1"/>
          <p:nvPr/>
        </p:nvSpPr>
        <p:spPr>
          <a:xfrm>
            <a:off x="242429" y="1773048"/>
            <a:ext cx="676980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dirty="0">
                <a:solidFill>
                  <a:schemeClr val="accent1">
                    <a:lumMod val="75000"/>
                  </a:schemeClr>
                </a:solidFill>
                <a:latin typeface="Meiryo UI" panose="020B0604030504040204" pitchFamily="50" charset="-128"/>
                <a:ea typeface="Meiryo UI" panose="020B0604030504040204" pitchFamily="50" charset="-128"/>
              </a:rPr>
              <a:t>●</a:t>
            </a:r>
            <a:r>
              <a:rPr lang="ja-JP" altLang="en-US" sz="1600" kern="100" dirty="0">
                <a:latin typeface="Meiryo UI" panose="020B0604030504040204" pitchFamily="50" charset="-128"/>
                <a:ea typeface="Meiryo UI" panose="020B0604030504040204" pitchFamily="50" charset="-128"/>
                <a:cs typeface="Times New Roman"/>
              </a:rPr>
              <a:t>病床機能報告（</a:t>
            </a:r>
            <a:r>
              <a:rPr lang="en-US" altLang="ja-JP" sz="1600" kern="100" dirty="0" smtClean="0">
                <a:latin typeface="Meiryo UI" panose="020B0604030504040204" pitchFamily="50" charset="-128"/>
                <a:ea typeface="Meiryo UI" panose="020B0604030504040204" pitchFamily="50" charset="-128"/>
                <a:cs typeface="Times New Roman"/>
              </a:rPr>
              <a:t>2018</a:t>
            </a:r>
            <a:r>
              <a:rPr lang="ja-JP" altLang="en-US" sz="1600" kern="100" dirty="0" smtClean="0">
                <a:latin typeface="Meiryo UI" panose="020B0604030504040204" pitchFamily="50" charset="-128"/>
                <a:ea typeface="Meiryo UI" panose="020B0604030504040204" pitchFamily="50" charset="-128"/>
                <a:cs typeface="Times New Roman"/>
              </a:rPr>
              <a:t>年度</a:t>
            </a:r>
            <a:r>
              <a:rPr lang="ja-JP" altLang="en-US" sz="1600" kern="100" dirty="0">
                <a:latin typeface="Meiryo UI" panose="020B0604030504040204" pitchFamily="50" charset="-128"/>
                <a:ea typeface="Meiryo UI" panose="020B0604030504040204" pitchFamily="50" charset="-128"/>
                <a:cs typeface="Times New Roman"/>
              </a:rPr>
              <a:t>）と病床数の必要量（</a:t>
            </a:r>
            <a:r>
              <a:rPr lang="en-US" altLang="ja-JP" sz="1600" kern="100" dirty="0">
                <a:latin typeface="Meiryo UI" panose="020B0604030504040204" pitchFamily="50" charset="-128"/>
                <a:ea typeface="Meiryo UI" panose="020B0604030504040204" pitchFamily="50" charset="-128"/>
                <a:cs typeface="Times New Roman"/>
              </a:rPr>
              <a:t>2025</a:t>
            </a:r>
            <a:r>
              <a:rPr lang="ja-JP" altLang="en-US" sz="1600" kern="100" dirty="0">
                <a:latin typeface="Meiryo UI" panose="020B0604030504040204" pitchFamily="50" charset="-128"/>
                <a:ea typeface="Meiryo UI" panose="020B0604030504040204" pitchFamily="50" charset="-128"/>
                <a:cs typeface="Times New Roman"/>
              </a:rPr>
              <a:t>年）の割合の比較</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31" name="Oval 64">
            <a:hlinkClick r:id="rId3" action="ppaction://hlinksldjump"/>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3" name="Text Placeholder 18">
            <a:extLst>
              <a:ext uri="{FF2B5EF4-FFF2-40B4-BE49-F238E27FC236}">
                <a16:creationId xmlns:a16="http://schemas.microsoft.com/office/drawing/2014/main" id="{65BF0025-FE44-492F-9986-8E6E4837536B}"/>
              </a:ext>
            </a:extLst>
          </p:cNvPr>
          <p:cNvSpPr txBox="1">
            <a:spLocks/>
          </p:cNvSpPr>
          <p:nvPr/>
        </p:nvSpPr>
        <p:spPr>
          <a:xfrm>
            <a:off x="384858" y="6016614"/>
            <a:ext cx="8552877" cy="549264"/>
          </a:xfrm>
          <a:prstGeom prst="flowChartAlternateProcess">
            <a:avLst/>
          </a:prstGeom>
          <a:solidFill>
            <a:schemeClr val="tx2">
              <a:lumMod val="60000"/>
              <a:lumOff val="40000"/>
            </a:schemeClr>
          </a:solidFill>
        </p:spPr>
        <p:txBody>
          <a:bodyPr lIns="65306" tIns="32653" rIns="65306" bIns="32653"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spcBef>
                <a:spcPts val="429"/>
              </a:spcBef>
            </a:pPr>
            <a:r>
              <a:rPr lang="ja-JP" altLang="en-US" sz="1700" dirty="0">
                <a:solidFill>
                  <a:schemeClr val="bg1"/>
                </a:solidFill>
                <a:latin typeface="HGPｺﾞｼｯｸE" panose="020B0900000000000000" pitchFamily="50" charset="-128"/>
                <a:ea typeface="HGPｺﾞｼｯｸE" panose="020B0900000000000000" pitchFamily="50" charset="-128"/>
                <a:cs typeface="Arial" pitchFamily="34" charset="0"/>
              </a:rPr>
              <a:t>構想区域ごとに分析し、地域の特性に応じた方向性を協議開始</a:t>
            </a:r>
            <a:endParaRPr lang="en-US" sz="1700" dirty="0">
              <a:solidFill>
                <a:schemeClr val="tx1">
                  <a:lumMod val="75000"/>
                  <a:lumOff val="25000"/>
                </a:schemeClr>
              </a:solidFill>
              <a:latin typeface="HGPｺﾞｼｯｸE" panose="020B0900000000000000" pitchFamily="50" charset="-128"/>
              <a:ea typeface="HGPｺﾞｼｯｸE" panose="020B0900000000000000" pitchFamily="50" charset="-128"/>
              <a:cs typeface="Arial" pitchFamily="34" charset="0"/>
            </a:endParaRPr>
          </a:p>
        </p:txBody>
      </p:sp>
      <p:sp>
        <p:nvSpPr>
          <p:cNvPr id="52" name="テキスト ボックス 51">
            <a:extLst>
              <a:ext uri="{FF2B5EF4-FFF2-40B4-BE49-F238E27FC236}">
                <a16:creationId xmlns:a16="http://schemas.microsoft.com/office/drawing/2014/main" id="{8957656B-6DE6-44E0-85D6-7CF39E5B6647}"/>
              </a:ext>
            </a:extLst>
          </p:cNvPr>
          <p:cNvSpPr txBox="1"/>
          <p:nvPr/>
        </p:nvSpPr>
        <p:spPr>
          <a:xfrm>
            <a:off x="5610229" y="3094381"/>
            <a:ext cx="1620957"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kern="100" dirty="0">
                <a:latin typeface="Meiryo UI" panose="020B0604030504040204" pitchFamily="50" charset="-128"/>
                <a:ea typeface="Meiryo UI" panose="020B0604030504040204" pitchFamily="50" charset="-128"/>
                <a:cs typeface="Times New Roman"/>
              </a:rPr>
              <a:t>①病床機能報告</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53" name="テキスト ボックス 52">
            <a:extLst>
              <a:ext uri="{FF2B5EF4-FFF2-40B4-BE49-F238E27FC236}">
                <a16:creationId xmlns:a16="http://schemas.microsoft.com/office/drawing/2014/main" id="{8957656B-6DE6-44E0-85D6-7CF39E5B6647}"/>
              </a:ext>
            </a:extLst>
          </p:cNvPr>
          <p:cNvSpPr txBox="1"/>
          <p:nvPr/>
        </p:nvSpPr>
        <p:spPr>
          <a:xfrm>
            <a:off x="5613922" y="3944744"/>
            <a:ext cx="1789272" cy="338554"/>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spAutoFit/>
          </a:bodyPr>
          <a:lstStyle/>
          <a:p>
            <a:pPr algn="just">
              <a:spcAft>
                <a:spcPts val="0"/>
              </a:spcAft>
            </a:pPr>
            <a:r>
              <a:rPr lang="ja-JP" altLang="en-US" sz="1600" kern="100" dirty="0">
                <a:latin typeface="Meiryo UI" panose="020B0604030504040204" pitchFamily="50" charset="-128"/>
                <a:ea typeface="Meiryo UI" panose="020B0604030504040204" pitchFamily="50" charset="-128"/>
                <a:cs typeface="Times New Roman"/>
              </a:rPr>
              <a:t>②病床数の必要量</a:t>
            </a:r>
            <a:endParaRPr lang="ja-JP" sz="1600" kern="100" dirty="0">
              <a:effectLst/>
              <a:latin typeface="Meiryo UI" panose="020B0604030504040204" pitchFamily="50" charset="-128"/>
              <a:ea typeface="Meiryo UI" panose="020B0604030504040204" pitchFamily="50" charset="-128"/>
              <a:cs typeface="Times New Roman"/>
            </a:endParaRPr>
          </a:p>
        </p:txBody>
      </p:sp>
      <p:sp>
        <p:nvSpPr>
          <p:cNvPr id="6" name="スライド番号プレースホルダー 5"/>
          <p:cNvSpPr>
            <a:spLocks noGrp="1"/>
          </p:cNvSpPr>
          <p:nvPr>
            <p:ph type="sldNum" sz="quarter" idx="12"/>
          </p:nvPr>
        </p:nvSpPr>
        <p:spPr>
          <a:xfrm>
            <a:off x="6977977" y="6500483"/>
            <a:ext cx="2133600" cy="365125"/>
          </a:xfrm>
        </p:spPr>
        <p:txBody>
          <a:bodyPr/>
          <a:lstStyle/>
          <a:p>
            <a:fld id="{A9848611-8FAA-4BFC-BAAD-33CAF1A3E273}" type="slidenum">
              <a:rPr lang="ja-JP" altLang="en-US" smtClean="0"/>
              <a:pPr/>
              <a:t>4</a:t>
            </a:fld>
            <a:endParaRPr lang="ja-JP" altLang="en-US" dirty="0"/>
          </a:p>
        </p:txBody>
      </p:sp>
      <p:sp>
        <p:nvSpPr>
          <p:cNvPr id="34" name="正方形/長方形 33">
            <a:extLst>
              <a:ext uri="{FF2B5EF4-FFF2-40B4-BE49-F238E27FC236}">
                <a16:creationId xmlns:a16="http://schemas.microsoft.com/office/drawing/2014/main" id="{F3A0B5F2-D656-4952-B2C3-07398BA64594}"/>
              </a:ext>
            </a:extLst>
          </p:cNvPr>
          <p:cNvSpPr/>
          <p:nvPr/>
        </p:nvSpPr>
        <p:spPr>
          <a:xfrm>
            <a:off x="1763688" y="2138140"/>
            <a:ext cx="1851633" cy="312165"/>
          </a:xfrm>
          <a:prstGeom prst="rect">
            <a:avLst/>
          </a:prstGeom>
        </p:spPr>
        <p:txBody>
          <a:bodyPr wrap="square" lIns="65306" tIns="32653" rIns="65306" bIns="32653">
            <a:spAutoFit/>
          </a:bodyPr>
          <a:lstStyle/>
          <a:p>
            <a:pPr algn="ctr"/>
            <a:r>
              <a:rPr lang="ja-JP" altLang="en-US" sz="1600" dirty="0">
                <a:solidFill>
                  <a:srgbClr val="FF7C80"/>
                </a:solidFill>
                <a:latin typeface="HGPｺﾞｼｯｸE" panose="020B0900000000000000" pitchFamily="50" charset="-128"/>
                <a:ea typeface="HGPｺﾞｼｯｸE" panose="020B0900000000000000" pitchFamily="50" charset="-128"/>
              </a:rPr>
              <a:t>「急性期」報告病棟</a:t>
            </a:r>
          </a:p>
        </p:txBody>
      </p:sp>
      <p:sp>
        <p:nvSpPr>
          <p:cNvPr id="50" name="角丸四角形 49"/>
          <p:cNvSpPr/>
          <p:nvPr/>
        </p:nvSpPr>
        <p:spPr>
          <a:xfrm>
            <a:off x="3084806" y="4283129"/>
            <a:ext cx="1199161" cy="100257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4" name="角丸四角形 53"/>
          <p:cNvSpPr/>
          <p:nvPr/>
        </p:nvSpPr>
        <p:spPr>
          <a:xfrm>
            <a:off x="3161917" y="2742502"/>
            <a:ext cx="906028" cy="103880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7" name="右中かっこ 56">
            <a:extLst>
              <a:ext uri="{FF2B5EF4-FFF2-40B4-BE49-F238E27FC236}">
                <a16:creationId xmlns:a16="http://schemas.microsoft.com/office/drawing/2014/main" id="{A66AA9EA-B9D3-47B9-8AC0-2381D1F310AD}"/>
              </a:ext>
            </a:extLst>
          </p:cNvPr>
          <p:cNvSpPr/>
          <p:nvPr/>
        </p:nvSpPr>
        <p:spPr>
          <a:xfrm rot="16200000">
            <a:off x="2530433" y="1800098"/>
            <a:ext cx="226078" cy="1576011"/>
          </a:xfrm>
          <a:prstGeom prst="rightBrace">
            <a:avLst>
              <a:gd name="adj1" fmla="val 44882"/>
              <a:gd name="adj2" fmla="val 50000"/>
            </a:avLst>
          </a:prstGeom>
          <a:ln w="19050">
            <a:solidFill>
              <a:srgbClr val="FF7C80"/>
            </a:solidFill>
          </a:ln>
        </p:spPr>
        <p:style>
          <a:lnRef idx="1">
            <a:schemeClr val="accent1"/>
          </a:lnRef>
          <a:fillRef idx="0">
            <a:schemeClr val="accent1"/>
          </a:fillRef>
          <a:effectRef idx="0">
            <a:schemeClr val="accent1"/>
          </a:effectRef>
          <a:fontRef idx="minor">
            <a:schemeClr val="tx1"/>
          </a:fontRef>
        </p:style>
        <p:txBody>
          <a:bodyPr lIns="65306" tIns="32653" rIns="65306" bIns="32653" rtlCol="0" anchor="ctr"/>
          <a:lstStyle/>
          <a:p>
            <a:pPr algn="ctr"/>
            <a:endParaRPr kumimoji="1" lang="ja-JP" altLang="en-US"/>
          </a:p>
        </p:txBody>
      </p:sp>
      <p:sp>
        <p:nvSpPr>
          <p:cNvPr id="19" name="テキスト ボックス 16"/>
          <p:cNvSpPr txBox="1"/>
          <p:nvPr/>
        </p:nvSpPr>
        <p:spPr>
          <a:xfrm>
            <a:off x="5854953" y="2395587"/>
            <a:ext cx="2852593" cy="677345"/>
          </a:xfrm>
          <a:prstGeom prst="rect">
            <a:avLst/>
          </a:prstGeom>
          <a:solidFill>
            <a:schemeClr val="accent1">
              <a:lumMod val="20000"/>
              <a:lumOff val="8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dirty="0">
                <a:latin typeface="HGP創英角ﾎﾟｯﾌﾟ体" panose="040B0A00000000000000" pitchFamily="50" charset="-128"/>
                <a:ea typeface="HGP創英角ﾎﾟｯﾌﾟ体" panose="040B0A00000000000000" pitchFamily="50" charset="-128"/>
              </a:rPr>
              <a:t>サブアキュート・ポストキュート・リハビリ機能の</a:t>
            </a:r>
            <a:r>
              <a:rPr lang="ja-JP" altLang="en-US" sz="1600" dirty="0">
                <a:latin typeface="HGP創英角ﾎﾟｯﾌﾟ体" panose="040B0A00000000000000" pitchFamily="50" charset="-128"/>
                <a:ea typeface="HGP創英角ﾎﾟｯﾌﾟ体" panose="040B0A00000000000000" pitchFamily="50" charset="-128"/>
              </a:rPr>
              <a:t>割合</a:t>
            </a:r>
            <a:endParaRPr kumimoji="1" lang="ja-JP" altLang="en-US" sz="1600" dirty="0">
              <a:latin typeface="HGP創英角ﾎﾟｯﾌﾟ体" panose="040B0A00000000000000" pitchFamily="50" charset="-128"/>
              <a:ea typeface="HGP創英角ﾎﾟｯﾌﾟ体" panose="040B0A00000000000000"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356988238"/>
              </p:ext>
            </p:extLst>
          </p:nvPr>
        </p:nvGraphicFramePr>
        <p:xfrm>
          <a:off x="5891058" y="3475833"/>
          <a:ext cx="2980370" cy="352799"/>
        </p:xfrm>
        <a:graphic>
          <a:graphicData uri="http://schemas.openxmlformats.org/drawingml/2006/table">
            <a:tbl>
              <a:tblPr>
                <a:tableStyleId>{BC89EF96-8CEA-46FF-86C4-4CE0E7609802}</a:tableStyleId>
              </a:tblPr>
              <a:tblGrid>
                <a:gridCol w="2024990">
                  <a:extLst>
                    <a:ext uri="{9D8B030D-6E8A-4147-A177-3AD203B41FA5}">
                      <a16:colId xmlns:a16="http://schemas.microsoft.com/office/drawing/2014/main" val="20000"/>
                    </a:ext>
                  </a:extLst>
                </a:gridCol>
                <a:gridCol w="955380">
                  <a:extLst>
                    <a:ext uri="{9D8B030D-6E8A-4147-A177-3AD203B41FA5}">
                      <a16:colId xmlns:a16="http://schemas.microsoft.com/office/drawing/2014/main" val="20001"/>
                    </a:ext>
                  </a:extLst>
                </a:gridCol>
              </a:tblGrid>
              <a:tr h="352799">
                <a:tc>
                  <a:txBody>
                    <a:bodyPr/>
                    <a:lstStyle/>
                    <a:p>
                      <a:pPr algn="l" fontAlgn="ct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　地域急性期＋回復期</a:t>
                      </a:r>
                      <a:endParaRPr lang="zh-TW"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600" u="none" strike="noStrike" dirty="0" smtClean="0">
                          <a:effectLst/>
                          <a:latin typeface="Meiryo UI" panose="020B0604030504040204" pitchFamily="50" charset="-128"/>
                          <a:ea typeface="Meiryo UI" panose="020B0604030504040204" pitchFamily="50" charset="-128"/>
                        </a:rPr>
                        <a:t>22.7%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bl>
          </a:graphicData>
        </a:graphic>
      </p:graphicFrame>
      <p:graphicFrame>
        <p:nvGraphicFramePr>
          <p:cNvPr id="22" name="表 21"/>
          <p:cNvGraphicFramePr>
            <a:graphicFrameLocks noGrp="1"/>
          </p:cNvGraphicFramePr>
          <p:nvPr>
            <p:extLst>
              <p:ext uri="{D42A27DB-BD31-4B8C-83A1-F6EECF244321}">
                <p14:modId xmlns:p14="http://schemas.microsoft.com/office/powerpoint/2010/main" val="1739209409"/>
              </p:ext>
            </p:extLst>
          </p:nvPr>
        </p:nvGraphicFramePr>
        <p:xfrm>
          <a:off x="5884873" y="4334417"/>
          <a:ext cx="2964760" cy="341716"/>
        </p:xfrm>
        <a:graphic>
          <a:graphicData uri="http://schemas.openxmlformats.org/drawingml/2006/table">
            <a:tbl>
              <a:tblPr>
                <a:tableStyleId>{BC89EF96-8CEA-46FF-86C4-4CE0E7609802}</a:tableStyleId>
              </a:tblPr>
              <a:tblGrid>
                <a:gridCol w="2014384">
                  <a:extLst>
                    <a:ext uri="{9D8B030D-6E8A-4147-A177-3AD203B41FA5}">
                      <a16:colId xmlns:a16="http://schemas.microsoft.com/office/drawing/2014/main" val="20000"/>
                    </a:ext>
                  </a:extLst>
                </a:gridCol>
                <a:gridCol w="950376">
                  <a:extLst>
                    <a:ext uri="{9D8B030D-6E8A-4147-A177-3AD203B41FA5}">
                      <a16:colId xmlns:a16="http://schemas.microsoft.com/office/drawing/2014/main" val="20001"/>
                    </a:ext>
                  </a:extLst>
                </a:gridCol>
              </a:tblGrid>
              <a:tr h="341716">
                <a:tc>
                  <a:txBody>
                    <a:bodyPr/>
                    <a:lstStyle/>
                    <a:p>
                      <a:pPr algn="l" fontAlgn="ctr"/>
                      <a:r>
                        <a:rPr lang="ja-JP" altLang="en-US" sz="1600" u="none" strike="noStrike" dirty="0">
                          <a:effectLst/>
                          <a:latin typeface="Meiryo UI" panose="020B0604030504040204" pitchFamily="50" charset="-128"/>
                          <a:ea typeface="Meiryo UI" panose="020B0604030504040204" pitchFamily="50" charset="-128"/>
                        </a:rPr>
                        <a:t>　回復期</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r" fontAlgn="ctr"/>
                      <a:r>
                        <a:rPr lang="en-US" altLang="ja-JP" sz="1600" u="none" strike="noStrike" dirty="0">
                          <a:effectLst/>
                          <a:latin typeface="Meiryo UI" panose="020B0604030504040204" pitchFamily="50" charset="-128"/>
                          <a:ea typeface="Meiryo UI" panose="020B0604030504040204" pitchFamily="50" charset="-128"/>
                        </a:rPr>
                        <a:t>30.9%</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0000"/>
                  </a:ext>
                </a:extLst>
              </a:tr>
            </a:tbl>
          </a:graphicData>
        </a:graphic>
      </p:graphicFrame>
      <p:sp>
        <p:nvSpPr>
          <p:cNvPr id="24" name="角丸四角形 23"/>
          <p:cNvSpPr/>
          <p:nvPr/>
        </p:nvSpPr>
        <p:spPr>
          <a:xfrm>
            <a:off x="5927736" y="4828383"/>
            <a:ext cx="2951954" cy="966508"/>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割合の差（①ー②）</a:t>
            </a:r>
            <a:endParaRPr kumimoji="1" lang="en-US" altLang="ja-JP" b="1" dirty="0">
              <a:latin typeface="Meiryo UI" panose="020B0604030504040204" pitchFamily="50" charset="-128"/>
              <a:ea typeface="Meiryo UI" panose="020B0604030504040204" pitchFamily="50" charset="-128"/>
            </a:endParaRPr>
          </a:p>
          <a:p>
            <a:pPr algn="ctr"/>
            <a:r>
              <a:rPr lang="en-US" altLang="ja-JP" b="1" dirty="0" smtClean="0">
                <a:latin typeface="Meiryo UI" panose="020B0604030504040204" pitchFamily="50" charset="-128"/>
                <a:ea typeface="Meiryo UI" panose="020B0604030504040204" pitchFamily="50" charset="-128"/>
              </a:rPr>
              <a:t>8</a:t>
            </a:r>
            <a:r>
              <a:rPr kumimoji="1" lang="en-US" altLang="ja-JP" b="1" dirty="0" smtClean="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約</a:t>
            </a:r>
            <a:r>
              <a:rPr lang="en-US" altLang="ja-JP" b="1" dirty="0">
                <a:latin typeface="Meiryo UI" panose="020B0604030504040204" pitchFamily="50" charset="-128"/>
                <a:ea typeface="Meiryo UI" panose="020B0604030504040204" pitchFamily="50" charset="-128"/>
              </a:rPr>
              <a:t>7</a:t>
            </a:r>
            <a:r>
              <a:rPr kumimoji="1" lang="en-US" altLang="ja-JP" b="1" dirty="0">
                <a:latin typeface="Meiryo UI" panose="020B0604030504040204" pitchFamily="50" charset="-128"/>
                <a:ea typeface="Meiryo UI" panose="020B0604030504040204" pitchFamily="50" charset="-128"/>
              </a:rPr>
              <a:t>,300</a:t>
            </a:r>
            <a:r>
              <a:rPr kumimoji="1" lang="ja-JP" altLang="en-US" b="1" dirty="0">
                <a:latin typeface="Meiryo UI" panose="020B0604030504040204" pitchFamily="50" charset="-128"/>
                <a:ea typeface="Meiryo UI" panose="020B0604030504040204" pitchFamily="50" charset="-128"/>
              </a:rPr>
              <a:t>床</a:t>
            </a:r>
            <a:r>
              <a:rPr kumimoji="1" lang="en-US" altLang="ja-JP" b="1" dirty="0" smtClean="0">
                <a:latin typeface="Meiryo UI" panose="020B0604030504040204" pitchFamily="50" charset="-128"/>
                <a:ea typeface="Meiryo UI" panose="020B0604030504040204" pitchFamily="50" charset="-128"/>
              </a:rPr>
              <a:t>)</a:t>
            </a:r>
          </a:p>
          <a:p>
            <a:pPr algn="ctr"/>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前年度との差 </a:t>
            </a:r>
            <a:r>
              <a:rPr lang="en-US" altLang="ja-JP" sz="1600" b="1" dirty="0" smtClean="0">
                <a:latin typeface="Meiryo UI" panose="020B0604030504040204" pitchFamily="50" charset="-128"/>
                <a:ea typeface="Meiryo UI" panose="020B0604030504040204" pitchFamily="50" charset="-128"/>
              </a:rPr>
              <a:t>0.1%</a:t>
            </a:r>
            <a:r>
              <a:rPr lang="ja-JP" altLang="en-US" sz="1600" b="1" dirty="0" smtClean="0">
                <a:latin typeface="Meiryo UI" panose="020B0604030504040204" pitchFamily="50" charset="-128"/>
                <a:ea typeface="Meiryo UI" panose="020B0604030504040204" pitchFamily="50" charset="-128"/>
              </a:rPr>
              <a:t>縮小</a:t>
            </a:r>
            <a:endParaRPr kumimoji="1" lang="en-US" altLang="ja-JP" sz="1600" b="1" dirty="0">
              <a:latin typeface="Meiryo UI" panose="020B0604030504040204" pitchFamily="50" charset="-128"/>
              <a:ea typeface="Meiryo UI" panose="020B0604030504040204" pitchFamily="50" charset="-128"/>
            </a:endParaRPr>
          </a:p>
        </p:txBody>
      </p:sp>
      <p:sp>
        <p:nvSpPr>
          <p:cNvPr id="23" name="タイトル 1">
            <a:extLst>
              <a:ext uri="{FF2B5EF4-FFF2-40B4-BE49-F238E27FC236}">
                <a16:creationId xmlns:a16="http://schemas.microsoft.com/office/drawing/2014/main" id="{D0BB3EB5-052A-43A6-8CA1-F1BAB43E9E80}"/>
              </a:ext>
            </a:extLst>
          </p:cNvPr>
          <p:cNvSpPr>
            <a:spLocks noGrp="1"/>
          </p:cNvSpPr>
          <p:nvPr>
            <p:ph type="title"/>
          </p:nvPr>
        </p:nvSpPr>
        <p:spPr>
          <a:xfrm>
            <a:off x="179512" y="44624"/>
            <a:ext cx="8856984" cy="576064"/>
          </a:xfrm>
        </p:spPr>
        <p:txBody>
          <a:bodyPr>
            <a:noAutofit/>
          </a:body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２</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大阪</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アプローチ</a:t>
            </a:r>
            <a:endParaRPr kumimoji="1"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04362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63165" y="4436422"/>
            <a:ext cx="4769256" cy="2403025"/>
          </a:xfrm>
          <a:prstGeom prst="rect">
            <a:avLst/>
          </a:prstGeom>
        </p:spPr>
      </p:pic>
      <p:pic>
        <p:nvPicPr>
          <p:cNvPr id="7" name="図 6"/>
          <p:cNvPicPr>
            <a:picLocks noChangeAspect="1"/>
          </p:cNvPicPr>
          <p:nvPr/>
        </p:nvPicPr>
        <p:blipFill>
          <a:blip r:embed="rId4"/>
          <a:stretch>
            <a:fillRect/>
          </a:stretch>
        </p:blipFill>
        <p:spPr>
          <a:xfrm>
            <a:off x="53107" y="1787497"/>
            <a:ext cx="4779314" cy="2632086"/>
          </a:xfrm>
          <a:prstGeom prst="rect">
            <a:avLst/>
          </a:prstGeom>
        </p:spPr>
      </p:pic>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10344" y="1602111"/>
            <a:ext cx="9133656" cy="4340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（１）豊能二次医療圏（</a:t>
            </a:r>
            <a:r>
              <a:rPr lang="en-US" altLang="ja-JP"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9,179</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床</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
        <p:nvSpPr>
          <p:cNvPr id="47" name="タイトル 1">
            <a:extLst>
              <a:ext uri="{FF2B5EF4-FFF2-40B4-BE49-F238E27FC236}">
                <a16:creationId xmlns:a16="http://schemas.microsoft.com/office/drawing/2014/main" id="{30BE5A27-A407-4A14-A9BE-5866682C3C6B}"/>
              </a:ext>
            </a:extLst>
          </p:cNvPr>
          <p:cNvSpPr txBox="1">
            <a:spLocks/>
          </p:cNvSpPr>
          <p:nvPr/>
        </p:nvSpPr>
        <p:spPr>
          <a:xfrm>
            <a:off x="5248" y="4298815"/>
            <a:ext cx="3175125" cy="4340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（２）三島二次医療圏</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6,634</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床</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
        <p:nvSpPr>
          <p:cNvPr id="54" name="角丸四角形 53"/>
          <p:cNvSpPr/>
          <p:nvPr/>
        </p:nvSpPr>
        <p:spPr>
          <a:xfrm>
            <a:off x="2056087" y="5734310"/>
            <a:ext cx="859729" cy="648828"/>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6" name="角丸四角形 55"/>
          <p:cNvSpPr/>
          <p:nvPr/>
        </p:nvSpPr>
        <p:spPr>
          <a:xfrm>
            <a:off x="2236774" y="4711130"/>
            <a:ext cx="760485" cy="66713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8" name="角丸四角形 57"/>
          <p:cNvSpPr/>
          <p:nvPr/>
        </p:nvSpPr>
        <p:spPr>
          <a:xfrm>
            <a:off x="1418408" y="4587743"/>
            <a:ext cx="576064" cy="3031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（重症）急性期</a:t>
            </a:r>
            <a:endParaRPr lang="ja-JP" sz="800" dirty="0"/>
          </a:p>
        </p:txBody>
      </p:sp>
      <p:sp>
        <p:nvSpPr>
          <p:cNvPr id="59" name="角丸四角形 58"/>
          <p:cNvSpPr/>
          <p:nvPr/>
        </p:nvSpPr>
        <p:spPr>
          <a:xfrm>
            <a:off x="2085712" y="4598858"/>
            <a:ext cx="601687" cy="3193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地域</a:t>
            </a:r>
            <a:endParaRPr lang="en-US" altLang="ja-JP" sz="800" dirty="0">
              <a:solidFill>
                <a:schemeClr val="bg1"/>
              </a:solidFill>
            </a:endParaRPr>
          </a:p>
          <a:p>
            <a:pPr algn="ctr"/>
            <a:r>
              <a:rPr lang="ja-JP" altLang="en-US" sz="800" dirty="0">
                <a:solidFill>
                  <a:schemeClr val="bg1"/>
                </a:solidFill>
              </a:rPr>
              <a:t>急性期</a:t>
            </a:r>
            <a:endParaRPr lang="ja-JP" sz="800" dirty="0">
              <a:solidFill>
                <a:schemeClr val="bg1"/>
              </a:solidFill>
            </a:endParaRPr>
          </a:p>
        </p:txBody>
      </p:sp>
      <p:sp>
        <p:nvSpPr>
          <p:cNvPr id="60" name="角丸四角形 59"/>
          <p:cNvSpPr/>
          <p:nvPr/>
        </p:nvSpPr>
        <p:spPr>
          <a:xfrm>
            <a:off x="755576" y="6416377"/>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高度急性期</a:t>
            </a:r>
            <a:endParaRPr lang="ja-JP" sz="800" dirty="0"/>
          </a:p>
        </p:txBody>
      </p:sp>
      <p:sp>
        <p:nvSpPr>
          <p:cNvPr id="61" name="角丸四角形 60"/>
          <p:cNvSpPr/>
          <p:nvPr/>
        </p:nvSpPr>
        <p:spPr>
          <a:xfrm>
            <a:off x="1547664" y="6416377"/>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a:t>急性期</a:t>
            </a:r>
            <a:endParaRPr lang="ja-JP" sz="800"/>
          </a:p>
        </p:txBody>
      </p:sp>
      <p:sp>
        <p:nvSpPr>
          <p:cNvPr id="62" name="角丸四角形 61"/>
          <p:cNvSpPr/>
          <p:nvPr/>
        </p:nvSpPr>
        <p:spPr>
          <a:xfrm>
            <a:off x="2411760" y="6416377"/>
            <a:ext cx="762000" cy="1809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回復期</a:t>
            </a:r>
            <a:endParaRPr lang="ja-JP" sz="800" dirty="0">
              <a:solidFill>
                <a:schemeClr val="bg1"/>
              </a:solidFill>
            </a:endParaRPr>
          </a:p>
        </p:txBody>
      </p:sp>
      <p:sp>
        <p:nvSpPr>
          <p:cNvPr id="63" name="角丸四角形 62"/>
          <p:cNvSpPr/>
          <p:nvPr/>
        </p:nvSpPr>
        <p:spPr>
          <a:xfrm>
            <a:off x="3275856" y="6416377"/>
            <a:ext cx="762000" cy="1809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慢性期</a:t>
            </a:r>
            <a:endParaRPr lang="ja-JP" sz="800" dirty="0">
              <a:solidFill>
                <a:schemeClr val="bg1"/>
              </a:solidFill>
            </a:endParaRPr>
          </a:p>
        </p:txBody>
      </p:sp>
      <p:sp>
        <p:nvSpPr>
          <p:cNvPr id="43" name="角丸四角形 42"/>
          <p:cNvSpPr/>
          <p:nvPr/>
        </p:nvSpPr>
        <p:spPr>
          <a:xfrm>
            <a:off x="227924" y="5320388"/>
            <a:ext cx="1689969" cy="47693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回復期割合の差</a:t>
            </a:r>
            <a:endParaRPr kumimoji="1" lang="en-US" altLang="ja-JP" sz="1400" dirty="0">
              <a:latin typeface="Meiryo UI" panose="020B0604030504040204" pitchFamily="50" charset="-128"/>
              <a:ea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rPr>
              <a:t>4</a:t>
            </a:r>
            <a:r>
              <a:rPr kumimoji="1" lang="en-US" altLang="ja-JP" sz="1400" dirty="0" smtClean="0">
                <a:latin typeface="Meiryo UI" panose="020B0604030504040204" pitchFamily="50" charset="-128"/>
                <a:ea typeface="Meiryo UI" panose="020B0604030504040204" pitchFamily="50" charset="-128"/>
              </a:rPr>
              <a:t>.7</a:t>
            </a:r>
            <a:r>
              <a:rPr kumimoji="1" lang="en-US" altLang="ja-JP" sz="1400" dirty="0">
                <a:latin typeface="Meiryo UI" panose="020B0604030504040204" pitchFamily="50" charset="-128"/>
                <a:ea typeface="Meiryo UI" panose="020B0604030504040204" pitchFamily="50" charset="-128"/>
              </a:rPr>
              <a:t>%</a:t>
            </a:r>
          </a:p>
        </p:txBody>
      </p:sp>
      <p:sp>
        <p:nvSpPr>
          <p:cNvPr id="68" name="角丸四角形 67"/>
          <p:cNvSpPr/>
          <p:nvPr/>
        </p:nvSpPr>
        <p:spPr>
          <a:xfrm>
            <a:off x="4880280" y="4091351"/>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高度急性期</a:t>
            </a:r>
            <a:endParaRPr lang="ja-JP" sz="800" dirty="0"/>
          </a:p>
        </p:txBody>
      </p:sp>
      <p:sp>
        <p:nvSpPr>
          <p:cNvPr id="69" name="角丸四角形 68"/>
          <p:cNvSpPr/>
          <p:nvPr/>
        </p:nvSpPr>
        <p:spPr>
          <a:xfrm>
            <a:off x="5703633" y="4104734"/>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a:t>急性期</a:t>
            </a:r>
            <a:endParaRPr lang="ja-JP" sz="800"/>
          </a:p>
        </p:txBody>
      </p:sp>
      <p:sp>
        <p:nvSpPr>
          <p:cNvPr id="70" name="角丸四角形 69"/>
          <p:cNvSpPr/>
          <p:nvPr/>
        </p:nvSpPr>
        <p:spPr>
          <a:xfrm>
            <a:off x="6558216" y="4121533"/>
            <a:ext cx="762000" cy="1809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回復期</a:t>
            </a:r>
            <a:endParaRPr lang="ja-JP" sz="800" dirty="0">
              <a:solidFill>
                <a:schemeClr val="bg1"/>
              </a:solidFill>
            </a:endParaRPr>
          </a:p>
        </p:txBody>
      </p:sp>
      <p:sp>
        <p:nvSpPr>
          <p:cNvPr id="71" name="角丸四角形 70"/>
          <p:cNvSpPr/>
          <p:nvPr/>
        </p:nvSpPr>
        <p:spPr>
          <a:xfrm>
            <a:off x="7362258" y="4121533"/>
            <a:ext cx="762000" cy="1809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慢性期</a:t>
            </a:r>
            <a:endParaRPr lang="ja-JP" sz="800" dirty="0">
              <a:solidFill>
                <a:schemeClr val="bg1"/>
              </a:solidFill>
            </a:endParaRPr>
          </a:p>
        </p:txBody>
      </p:sp>
      <p:sp>
        <p:nvSpPr>
          <p:cNvPr id="82" name="タイトル 1">
            <a:extLst>
              <a:ext uri="{FF2B5EF4-FFF2-40B4-BE49-F238E27FC236}">
                <a16:creationId xmlns:a16="http://schemas.microsoft.com/office/drawing/2014/main" id="{77D78C8B-7190-4F9F-BF24-FAD4DFE9F181}"/>
              </a:ext>
            </a:extLst>
          </p:cNvPr>
          <p:cNvSpPr txBox="1">
            <a:spLocks/>
          </p:cNvSpPr>
          <p:nvPr/>
        </p:nvSpPr>
        <p:spPr>
          <a:xfrm>
            <a:off x="188008" y="637527"/>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構想区域ごとに、　地域医療構想の</a:t>
            </a:r>
            <a:r>
              <a:rPr lang="ja-JP" altLang="en-US" sz="2400" dirty="0" smtClean="0">
                <a:latin typeface="HGP創英角ｺﾞｼｯｸUB" panose="020B0900000000000000" pitchFamily="50" charset="-128"/>
                <a:ea typeface="HGP創英角ｺﾞｼｯｸUB" panose="020B0900000000000000" pitchFamily="50" charset="-128"/>
              </a:rPr>
              <a:t>モニタリングを</a:t>
            </a:r>
            <a:r>
              <a:rPr lang="ja-JP" altLang="en-US" sz="2400" dirty="0">
                <a:latin typeface="HGP創英角ｺﾞｼｯｸUB" panose="020B0900000000000000" pitchFamily="50" charset="-128"/>
                <a:ea typeface="HGP創英角ｺﾞｼｯｸUB" panose="020B0900000000000000" pitchFamily="50" charset="-128"/>
              </a:rPr>
              <a:t>共有</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8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78105" y="83857"/>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97" name="角丸四角形 96"/>
          <p:cNvSpPr/>
          <p:nvPr/>
        </p:nvSpPr>
        <p:spPr>
          <a:xfrm>
            <a:off x="573424" y="2863192"/>
            <a:ext cx="1689969" cy="47693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回復期割合の差</a:t>
            </a:r>
            <a:endParaRPr kumimoji="1" lang="en-US" altLang="ja-JP" sz="1400" dirty="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10</a:t>
            </a:r>
            <a:r>
              <a:rPr kumimoji="1" lang="en-US" altLang="ja-JP" sz="1400" dirty="0" smtClean="0">
                <a:latin typeface="Meiryo UI" panose="020B0604030504040204" pitchFamily="50" charset="-128"/>
                <a:ea typeface="Meiryo UI" panose="020B0604030504040204" pitchFamily="50" charset="-128"/>
              </a:rPr>
              <a:t>.8%</a:t>
            </a:r>
            <a:endParaRPr kumimoji="1" lang="en-US" altLang="ja-JP" sz="1400" dirty="0">
              <a:latin typeface="Meiryo UI" panose="020B0604030504040204" pitchFamily="50" charset="-128"/>
              <a:ea typeface="Meiryo UI" panose="020B0604030504040204" pitchFamily="50" charset="-128"/>
            </a:endParaRPr>
          </a:p>
        </p:txBody>
      </p:sp>
      <p:sp>
        <p:nvSpPr>
          <p:cNvPr id="98" name="角丸四角形 97"/>
          <p:cNvSpPr/>
          <p:nvPr/>
        </p:nvSpPr>
        <p:spPr>
          <a:xfrm>
            <a:off x="2190288" y="3177867"/>
            <a:ext cx="911961" cy="72879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9" name="角丸四角形 98"/>
          <p:cNvSpPr/>
          <p:nvPr/>
        </p:nvSpPr>
        <p:spPr>
          <a:xfrm>
            <a:off x="2370287" y="2117650"/>
            <a:ext cx="656216" cy="711362"/>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0" name="タイトル 1">
            <a:extLst>
              <a:ext uri="{FF2B5EF4-FFF2-40B4-BE49-F238E27FC236}">
                <a16:creationId xmlns:a16="http://schemas.microsoft.com/office/drawing/2014/main" id="{B4B11036-753F-448C-AC03-B9EE7B7AC244}"/>
              </a:ext>
            </a:extLst>
          </p:cNvPr>
          <p:cNvSpPr txBox="1">
            <a:spLocks/>
          </p:cNvSpPr>
          <p:nvPr/>
        </p:nvSpPr>
        <p:spPr>
          <a:xfrm>
            <a:off x="179512" y="44624"/>
            <a:ext cx="8856984"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３</a:t>
            </a:r>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病床機能分化の進捗状況</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1" name="角丸四角形 50"/>
          <p:cNvSpPr/>
          <p:nvPr/>
        </p:nvSpPr>
        <p:spPr>
          <a:xfrm>
            <a:off x="1466219" y="1953939"/>
            <a:ext cx="576064" cy="3031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（重症）急性期</a:t>
            </a:r>
            <a:endParaRPr lang="ja-JP" sz="800" dirty="0"/>
          </a:p>
        </p:txBody>
      </p:sp>
      <p:sp>
        <p:nvSpPr>
          <p:cNvPr id="52" name="角丸四角形 51"/>
          <p:cNvSpPr/>
          <p:nvPr/>
        </p:nvSpPr>
        <p:spPr>
          <a:xfrm>
            <a:off x="2246712" y="1952913"/>
            <a:ext cx="601687" cy="3193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地域</a:t>
            </a:r>
            <a:endParaRPr lang="en-US" altLang="ja-JP" sz="800" dirty="0">
              <a:solidFill>
                <a:schemeClr val="bg1"/>
              </a:solidFill>
            </a:endParaRPr>
          </a:p>
          <a:p>
            <a:pPr algn="ctr"/>
            <a:r>
              <a:rPr lang="ja-JP" altLang="en-US" sz="800" dirty="0">
                <a:solidFill>
                  <a:schemeClr val="bg1"/>
                </a:solidFill>
              </a:rPr>
              <a:t>急性期</a:t>
            </a:r>
            <a:endParaRPr lang="ja-JP" sz="800" dirty="0">
              <a:solidFill>
                <a:schemeClr val="bg1"/>
              </a:solidFill>
            </a:endParaRPr>
          </a:p>
        </p:txBody>
      </p:sp>
      <p:sp>
        <p:nvSpPr>
          <p:cNvPr id="53" name="角丸四角形 52"/>
          <p:cNvSpPr/>
          <p:nvPr/>
        </p:nvSpPr>
        <p:spPr>
          <a:xfrm>
            <a:off x="604935" y="3928325"/>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高度急性期</a:t>
            </a:r>
            <a:endParaRPr lang="ja-JP" sz="800" dirty="0"/>
          </a:p>
        </p:txBody>
      </p:sp>
      <p:sp>
        <p:nvSpPr>
          <p:cNvPr id="57" name="角丸四角形 56"/>
          <p:cNvSpPr/>
          <p:nvPr/>
        </p:nvSpPr>
        <p:spPr>
          <a:xfrm>
            <a:off x="1428288" y="3941708"/>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a:t>急性期</a:t>
            </a:r>
            <a:endParaRPr lang="ja-JP" sz="800"/>
          </a:p>
        </p:txBody>
      </p:sp>
      <p:sp>
        <p:nvSpPr>
          <p:cNvPr id="64" name="角丸四角形 63"/>
          <p:cNvSpPr/>
          <p:nvPr/>
        </p:nvSpPr>
        <p:spPr>
          <a:xfrm>
            <a:off x="2282871" y="3958507"/>
            <a:ext cx="762000" cy="1809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回復期</a:t>
            </a:r>
            <a:endParaRPr lang="ja-JP" sz="800" dirty="0">
              <a:solidFill>
                <a:schemeClr val="bg1"/>
              </a:solidFill>
            </a:endParaRPr>
          </a:p>
        </p:txBody>
      </p:sp>
      <p:sp>
        <p:nvSpPr>
          <p:cNvPr id="77" name="角丸四角形 76"/>
          <p:cNvSpPr/>
          <p:nvPr/>
        </p:nvSpPr>
        <p:spPr>
          <a:xfrm>
            <a:off x="3086913" y="3958507"/>
            <a:ext cx="762000" cy="1809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慢性期</a:t>
            </a:r>
            <a:endParaRPr lang="ja-JP" sz="800" dirty="0">
              <a:solidFill>
                <a:schemeClr val="bg1"/>
              </a:solidFill>
            </a:endParaRPr>
          </a:p>
        </p:txBody>
      </p:sp>
      <p:pic>
        <p:nvPicPr>
          <p:cNvPr id="9" name="図 8"/>
          <p:cNvPicPr>
            <a:picLocks noChangeAspect="1"/>
          </p:cNvPicPr>
          <p:nvPr/>
        </p:nvPicPr>
        <p:blipFill>
          <a:blip r:embed="rId6"/>
          <a:stretch>
            <a:fillRect/>
          </a:stretch>
        </p:blipFill>
        <p:spPr>
          <a:xfrm>
            <a:off x="4114668" y="1784880"/>
            <a:ext cx="4776405" cy="2666366"/>
          </a:xfrm>
          <a:prstGeom prst="rect">
            <a:avLst/>
          </a:prstGeom>
        </p:spPr>
      </p:pic>
      <p:sp>
        <p:nvSpPr>
          <p:cNvPr id="55" name="角丸四角形 54"/>
          <p:cNvSpPr/>
          <p:nvPr/>
        </p:nvSpPr>
        <p:spPr>
          <a:xfrm>
            <a:off x="6100415" y="3200896"/>
            <a:ext cx="964574" cy="72742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5" name="角丸四角形 64"/>
          <p:cNvSpPr/>
          <p:nvPr/>
        </p:nvSpPr>
        <p:spPr>
          <a:xfrm>
            <a:off x="6320807" y="2097073"/>
            <a:ext cx="584000" cy="73193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6" name="角丸四角形 65"/>
          <p:cNvSpPr/>
          <p:nvPr/>
        </p:nvSpPr>
        <p:spPr>
          <a:xfrm>
            <a:off x="5446969" y="1912406"/>
            <a:ext cx="576064" cy="3031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（重症）急性期</a:t>
            </a:r>
            <a:endParaRPr lang="ja-JP" sz="800" dirty="0"/>
          </a:p>
        </p:txBody>
      </p:sp>
      <p:sp>
        <p:nvSpPr>
          <p:cNvPr id="67" name="角丸四角形 66"/>
          <p:cNvSpPr/>
          <p:nvPr/>
        </p:nvSpPr>
        <p:spPr>
          <a:xfrm>
            <a:off x="6351036" y="1879914"/>
            <a:ext cx="601687" cy="3193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地域</a:t>
            </a:r>
            <a:endParaRPr lang="en-US" altLang="ja-JP" sz="800" dirty="0">
              <a:solidFill>
                <a:schemeClr val="bg1"/>
              </a:solidFill>
            </a:endParaRPr>
          </a:p>
          <a:p>
            <a:pPr algn="ctr"/>
            <a:r>
              <a:rPr lang="ja-JP" altLang="en-US" sz="800" dirty="0">
                <a:solidFill>
                  <a:schemeClr val="bg1"/>
                </a:solidFill>
              </a:rPr>
              <a:t>急性期</a:t>
            </a:r>
            <a:endParaRPr lang="ja-JP" sz="800" dirty="0">
              <a:solidFill>
                <a:schemeClr val="bg1"/>
              </a:solidFill>
            </a:endParaRPr>
          </a:p>
        </p:txBody>
      </p:sp>
      <p:sp>
        <p:nvSpPr>
          <p:cNvPr id="85" name="角丸四角形 84"/>
          <p:cNvSpPr/>
          <p:nvPr/>
        </p:nvSpPr>
        <p:spPr>
          <a:xfrm>
            <a:off x="7062651" y="2746559"/>
            <a:ext cx="1689969" cy="47693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回復期割合の差</a:t>
            </a:r>
            <a:endParaRPr kumimoji="1" lang="en-US" altLang="ja-JP" sz="1400" dirty="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14</a:t>
            </a:r>
            <a:r>
              <a:rPr kumimoji="1" lang="en-US" altLang="ja-JP" sz="1400" dirty="0" smtClean="0">
                <a:latin typeface="Meiryo UI" panose="020B0604030504040204" pitchFamily="50" charset="-128"/>
                <a:ea typeface="Meiryo UI" panose="020B0604030504040204" pitchFamily="50" charset="-128"/>
              </a:rPr>
              <a:t>.3%</a:t>
            </a:r>
            <a:endParaRPr kumimoji="1" lang="en-US" altLang="ja-JP" sz="1400" dirty="0">
              <a:latin typeface="Meiryo UI" panose="020B0604030504040204" pitchFamily="50" charset="-128"/>
              <a:ea typeface="Meiryo UI" panose="020B0604030504040204" pitchFamily="50" charset="-128"/>
            </a:endParaRPr>
          </a:p>
        </p:txBody>
      </p:sp>
      <p:sp>
        <p:nvSpPr>
          <p:cNvPr id="46" name="タイトル 1">
            <a:extLst>
              <a:ext uri="{FF2B5EF4-FFF2-40B4-BE49-F238E27FC236}">
                <a16:creationId xmlns:a16="http://schemas.microsoft.com/office/drawing/2014/main" id="{30BE5A27-A407-4A14-A9BE-5866682C3C6B}"/>
              </a:ext>
            </a:extLst>
          </p:cNvPr>
          <p:cNvSpPr txBox="1">
            <a:spLocks/>
          </p:cNvSpPr>
          <p:nvPr/>
        </p:nvSpPr>
        <p:spPr>
          <a:xfrm>
            <a:off x="4286853" y="1616456"/>
            <a:ext cx="3570454" cy="4340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（３）北河内二次医療圏</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10,376</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床</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pic>
        <p:nvPicPr>
          <p:cNvPr id="11" name="図 10"/>
          <p:cNvPicPr>
            <a:picLocks noChangeAspect="1"/>
          </p:cNvPicPr>
          <p:nvPr/>
        </p:nvPicPr>
        <p:blipFill>
          <a:blip r:embed="rId7"/>
          <a:stretch>
            <a:fillRect/>
          </a:stretch>
        </p:blipFill>
        <p:spPr>
          <a:xfrm>
            <a:off x="4079774" y="4418008"/>
            <a:ext cx="4811299" cy="2454678"/>
          </a:xfrm>
          <a:prstGeom prst="rect">
            <a:avLst/>
          </a:prstGeom>
        </p:spPr>
      </p:pic>
      <p:sp>
        <p:nvSpPr>
          <p:cNvPr id="84" name="角丸四角形 83"/>
          <p:cNvSpPr/>
          <p:nvPr/>
        </p:nvSpPr>
        <p:spPr>
          <a:xfrm>
            <a:off x="4526819" y="3984024"/>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高度急性期</a:t>
            </a:r>
            <a:endParaRPr lang="ja-JP" sz="800" dirty="0"/>
          </a:p>
        </p:txBody>
      </p:sp>
      <p:sp>
        <p:nvSpPr>
          <p:cNvPr id="87" name="角丸四角形 86"/>
          <p:cNvSpPr/>
          <p:nvPr/>
        </p:nvSpPr>
        <p:spPr>
          <a:xfrm>
            <a:off x="5318907" y="3984024"/>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急性期</a:t>
            </a:r>
            <a:endParaRPr lang="ja-JP" sz="800" dirty="0"/>
          </a:p>
        </p:txBody>
      </p:sp>
      <p:sp>
        <p:nvSpPr>
          <p:cNvPr id="88" name="角丸四角形 87"/>
          <p:cNvSpPr/>
          <p:nvPr/>
        </p:nvSpPr>
        <p:spPr>
          <a:xfrm>
            <a:off x="6327019" y="3984024"/>
            <a:ext cx="762000" cy="1809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回復期</a:t>
            </a:r>
            <a:endParaRPr lang="ja-JP" sz="800" dirty="0">
              <a:solidFill>
                <a:schemeClr val="bg1"/>
              </a:solidFill>
            </a:endParaRPr>
          </a:p>
        </p:txBody>
      </p:sp>
      <p:sp>
        <p:nvSpPr>
          <p:cNvPr id="89" name="角丸四角形 88"/>
          <p:cNvSpPr/>
          <p:nvPr/>
        </p:nvSpPr>
        <p:spPr>
          <a:xfrm>
            <a:off x="7149195" y="3984024"/>
            <a:ext cx="762000" cy="1809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慢性期</a:t>
            </a:r>
            <a:endParaRPr lang="ja-JP" sz="800" dirty="0">
              <a:solidFill>
                <a:schemeClr val="bg1"/>
              </a:solidFill>
            </a:endParaRPr>
          </a:p>
        </p:txBody>
      </p:sp>
      <p:sp>
        <p:nvSpPr>
          <p:cNvPr id="73" name="角丸四角形 72"/>
          <p:cNvSpPr/>
          <p:nvPr/>
        </p:nvSpPr>
        <p:spPr>
          <a:xfrm>
            <a:off x="6109852" y="5734309"/>
            <a:ext cx="1077621" cy="658975"/>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4" name="角丸四角形 73"/>
          <p:cNvSpPr/>
          <p:nvPr/>
        </p:nvSpPr>
        <p:spPr>
          <a:xfrm>
            <a:off x="6307039" y="4711131"/>
            <a:ext cx="796005" cy="648380"/>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5" name="角丸四角形 74"/>
          <p:cNvSpPr/>
          <p:nvPr/>
        </p:nvSpPr>
        <p:spPr>
          <a:xfrm>
            <a:off x="5404937" y="4615098"/>
            <a:ext cx="576064" cy="3031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（重症）急性期</a:t>
            </a:r>
            <a:endParaRPr lang="ja-JP" sz="800" dirty="0"/>
          </a:p>
        </p:txBody>
      </p:sp>
      <p:sp>
        <p:nvSpPr>
          <p:cNvPr id="76" name="角丸四角形 75"/>
          <p:cNvSpPr/>
          <p:nvPr/>
        </p:nvSpPr>
        <p:spPr>
          <a:xfrm>
            <a:off x="6241179" y="4609200"/>
            <a:ext cx="601687" cy="3193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地域</a:t>
            </a:r>
            <a:endParaRPr lang="en-US" altLang="ja-JP" sz="800" dirty="0">
              <a:solidFill>
                <a:schemeClr val="bg1"/>
              </a:solidFill>
            </a:endParaRPr>
          </a:p>
          <a:p>
            <a:pPr algn="ctr"/>
            <a:r>
              <a:rPr lang="ja-JP" altLang="en-US" sz="800" dirty="0">
                <a:solidFill>
                  <a:schemeClr val="bg1"/>
                </a:solidFill>
              </a:rPr>
              <a:t>急性期</a:t>
            </a:r>
            <a:endParaRPr lang="ja-JP" sz="800" dirty="0">
              <a:solidFill>
                <a:schemeClr val="bg1"/>
              </a:solidFill>
            </a:endParaRPr>
          </a:p>
        </p:txBody>
      </p:sp>
      <p:sp>
        <p:nvSpPr>
          <p:cNvPr id="78" name="角丸四角形 77"/>
          <p:cNvSpPr/>
          <p:nvPr/>
        </p:nvSpPr>
        <p:spPr>
          <a:xfrm>
            <a:off x="4832421" y="6433416"/>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高度急性期</a:t>
            </a:r>
            <a:endParaRPr lang="ja-JP" sz="800" dirty="0"/>
          </a:p>
        </p:txBody>
      </p:sp>
      <p:sp>
        <p:nvSpPr>
          <p:cNvPr id="79" name="角丸四角形 78"/>
          <p:cNvSpPr/>
          <p:nvPr/>
        </p:nvSpPr>
        <p:spPr>
          <a:xfrm>
            <a:off x="5624509" y="6433416"/>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急性期</a:t>
            </a:r>
            <a:endParaRPr lang="ja-JP" sz="800" dirty="0"/>
          </a:p>
        </p:txBody>
      </p:sp>
      <p:sp>
        <p:nvSpPr>
          <p:cNvPr id="80" name="角丸四角形 79"/>
          <p:cNvSpPr/>
          <p:nvPr/>
        </p:nvSpPr>
        <p:spPr>
          <a:xfrm>
            <a:off x="6632621" y="6433416"/>
            <a:ext cx="762000" cy="1809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回復期</a:t>
            </a:r>
            <a:endParaRPr lang="ja-JP" sz="800" dirty="0">
              <a:solidFill>
                <a:schemeClr val="bg1"/>
              </a:solidFill>
            </a:endParaRPr>
          </a:p>
        </p:txBody>
      </p:sp>
      <p:sp>
        <p:nvSpPr>
          <p:cNvPr id="81" name="角丸四角形 80"/>
          <p:cNvSpPr/>
          <p:nvPr/>
        </p:nvSpPr>
        <p:spPr>
          <a:xfrm>
            <a:off x="7454797" y="6433416"/>
            <a:ext cx="762000" cy="1809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慢性期</a:t>
            </a:r>
            <a:endParaRPr lang="ja-JP" sz="800" dirty="0">
              <a:solidFill>
                <a:schemeClr val="bg1"/>
              </a:solidFill>
            </a:endParaRPr>
          </a:p>
        </p:txBody>
      </p:sp>
      <p:sp>
        <p:nvSpPr>
          <p:cNvPr id="86" name="角丸四角形 85"/>
          <p:cNvSpPr/>
          <p:nvPr/>
        </p:nvSpPr>
        <p:spPr>
          <a:xfrm>
            <a:off x="7244944" y="5320388"/>
            <a:ext cx="1689969" cy="47693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回復期割合の差</a:t>
            </a:r>
            <a:endParaRPr kumimoji="1" lang="en-US" altLang="ja-JP" sz="1400" dirty="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10</a:t>
            </a:r>
            <a:r>
              <a:rPr kumimoji="1" lang="en-US" altLang="ja-JP" sz="1400" dirty="0" smtClean="0">
                <a:latin typeface="Meiryo UI" panose="020B0604030504040204" pitchFamily="50" charset="-128"/>
                <a:ea typeface="Meiryo UI" panose="020B0604030504040204" pitchFamily="50" charset="-128"/>
              </a:rPr>
              <a:t>.5%</a:t>
            </a:r>
            <a:endParaRPr kumimoji="1" lang="en-US" altLang="ja-JP" sz="1400" dirty="0">
              <a:latin typeface="Meiryo UI" panose="020B0604030504040204" pitchFamily="50" charset="-128"/>
              <a:ea typeface="Meiryo UI" panose="020B0604030504040204" pitchFamily="50" charset="-128"/>
            </a:endParaRPr>
          </a:p>
        </p:txBody>
      </p:sp>
      <p:sp>
        <p:nvSpPr>
          <p:cNvPr id="72" name="タイトル 1">
            <a:extLst>
              <a:ext uri="{FF2B5EF4-FFF2-40B4-BE49-F238E27FC236}">
                <a16:creationId xmlns:a16="http://schemas.microsoft.com/office/drawing/2014/main" id="{30BE5A27-A407-4A14-A9BE-5866682C3C6B}"/>
              </a:ext>
            </a:extLst>
          </p:cNvPr>
          <p:cNvSpPr txBox="1">
            <a:spLocks/>
          </p:cNvSpPr>
          <p:nvPr/>
        </p:nvSpPr>
        <p:spPr>
          <a:xfrm>
            <a:off x="4398655" y="4318244"/>
            <a:ext cx="3224851" cy="4340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（４）中河内二次医療圏</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5,784</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床</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
        <p:nvSpPr>
          <p:cNvPr id="3" name="スライド番号プレースホルダー 2"/>
          <p:cNvSpPr>
            <a:spLocks noGrp="1"/>
          </p:cNvSpPr>
          <p:nvPr>
            <p:ph type="sldNum" sz="quarter" idx="12"/>
          </p:nvPr>
        </p:nvSpPr>
        <p:spPr>
          <a:xfrm>
            <a:off x="6940093" y="6450423"/>
            <a:ext cx="2133600" cy="365125"/>
          </a:xfrm>
        </p:spPr>
        <p:txBody>
          <a:bodyPr/>
          <a:lstStyle/>
          <a:p>
            <a:fld id="{A9848611-8FAA-4BFC-BAAD-33CAF1A3E273}" type="slidenum">
              <a:rPr lang="ja-JP" altLang="en-US" smtClean="0"/>
              <a:pPr/>
              <a:t>5</a:t>
            </a:fld>
            <a:endParaRPr lang="ja-JP" altLang="en-US" dirty="0"/>
          </a:p>
        </p:txBody>
      </p:sp>
    </p:spTree>
    <p:extLst>
      <p:ext uri="{BB962C8B-B14F-4D97-AF65-F5344CB8AC3E}">
        <p14:creationId xmlns:p14="http://schemas.microsoft.com/office/powerpoint/2010/main" val="2040734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972" y="4347921"/>
            <a:ext cx="5067068" cy="2515544"/>
          </a:xfrm>
          <a:prstGeom prst="rect">
            <a:avLst/>
          </a:prstGeom>
        </p:spPr>
      </p:pic>
      <p:pic>
        <p:nvPicPr>
          <p:cNvPr id="2" name="図 1"/>
          <p:cNvPicPr>
            <a:picLocks noChangeAspect="1"/>
          </p:cNvPicPr>
          <p:nvPr/>
        </p:nvPicPr>
        <p:blipFill>
          <a:blip r:embed="rId4"/>
          <a:stretch>
            <a:fillRect/>
          </a:stretch>
        </p:blipFill>
        <p:spPr>
          <a:xfrm>
            <a:off x="64877" y="1596941"/>
            <a:ext cx="5066234" cy="2828160"/>
          </a:xfrm>
          <a:prstGeom prst="rect">
            <a:avLst/>
          </a:prstGeom>
        </p:spPr>
      </p:pic>
      <p:sp>
        <p:nvSpPr>
          <p:cNvPr id="89" name="角丸四角形 88"/>
          <p:cNvSpPr/>
          <p:nvPr/>
        </p:nvSpPr>
        <p:spPr>
          <a:xfrm>
            <a:off x="2091671" y="5701421"/>
            <a:ext cx="768585" cy="65640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0" name="角丸四角形 89"/>
          <p:cNvSpPr/>
          <p:nvPr/>
        </p:nvSpPr>
        <p:spPr>
          <a:xfrm>
            <a:off x="1772719" y="4663441"/>
            <a:ext cx="799480" cy="672326"/>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1" name="角丸四角形 90"/>
          <p:cNvSpPr/>
          <p:nvPr/>
        </p:nvSpPr>
        <p:spPr>
          <a:xfrm>
            <a:off x="1143856" y="4577672"/>
            <a:ext cx="576064" cy="28326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（重症）急性期</a:t>
            </a:r>
            <a:endParaRPr lang="ja-JP" sz="800" dirty="0"/>
          </a:p>
        </p:txBody>
      </p:sp>
      <p:sp>
        <p:nvSpPr>
          <p:cNvPr id="92" name="角丸四角形 91"/>
          <p:cNvSpPr/>
          <p:nvPr/>
        </p:nvSpPr>
        <p:spPr>
          <a:xfrm>
            <a:off x="1738375" y="4570445"/>
            <a:ext cx="601687" cy="2984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地域</a:t>
            </a:r>
            <a:endParaRPr lang="en-US" altLang="ja-JP" sz="800" dirty="0">
              <a:solidFill>
                <a:schemeClr val="bg1"/>
              </a:solidFill>
            </a:endParaRPr>
          </a:p>
          <a:p>
            <a:pPr algn="ctr"/>
            <a:r>
              <a:rPr lang="ja-JP" altLang="en-US" sz="800" dirty="0">
                <a:solidFill>
                  <a:schemeClr val="bg1"/>
                </a:solidFill>
              </a:rPr>
              <a:t>急性期</a:t>
            </a:r>
            <a:endParaRPr lang="ja-JP" sz="800" dirty="0">
              <a:solidFill>
                <a:schemeClr val="bg1"/>
              </a:solidFill>
            </a:endParaRPr>
          </a:p>
        </p:txBody>
      </p:sp>
      <p:sp>
        <p:nvSpPr>
          <p:cNvPr id="93" name="角丸四角形 92"/>
          <p:cNvSpPr/>
          <p:nvPr/>
        </p:nvSpPr>
        <p:spPr>
          <a:xfrm>
            <a:off x="705856" y="6424081"/>
            <a:ext cx="762000" cy="16912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高度急性期</a:t>
            </a:r>
            <a:endParaRPr lang="ja-JP" sz="800" dirty="0"/>
          </a:p>
        </p:txBody>
      </p:sp>
      <p:sp>
        <p:nvSpPr>
          <p:cNvPr id="94" name="角丸四角形 93"/>
          <p:cNvSpPr/>
          <p:nvPr/>
        </p:nvSpPr>
        <p:spPr>
          <a:xfrm>
            <a:off x="1508002" y="6433416"/>
            <a:ext cx="762000" cy="16912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急性期</a:t>
            </a:r>
            <a:endParaRPr lang="ja-JP" sz="800" dirty="0"/>
          </a:p>
        </p:txBody>
      </p:sp>
      <p:sp>
        <p:nvSpPr>
          <p:cNvPr id="95" name="角丸四角形 94"/>
          <p:cNvSpPr/>
          <p:nvPr/>
        </p:nvSpPr>
        <p:spPr>
          <a:xfrm>
            <a:off x="2309664" y="6433416"/>
            <a:ext cx="762000" cy="1691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回復期</a:t>
            </a:r>
            <a:endParaRPr lang="ja-JP" sz="800" dirty="0">
              <a:solidFill>
                <a:schemeClr val="bg1"/>
              </a:solidFill>
            </a:endParaRPr>
          </a:p>
        </p:txBody>
      </p:sp>
      <p:sp>
        <p:nvSpPr>
          <p:cNvPr id="96" name="角丸四角形 95"/>
          <p:cNvSpPr/>
          <p:nvPr/>
        </p:nvSpPr>
        <p:spPr>
          <a:xfrm>
            <a:off x="3144691" y="6458828"/>
            <a:ext cx="762000" cy="16912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慢性期</a:t>
            </a:r>
            <a:endParaRPr lang="ja-JP" sz="800" dirty="0">
              <a:solidFill>
                <a:schemeClr val="bg1"/>
              </a:solidFill>
            </a:endParaRPr>
          </a:p>
        </p:txBody>
      </p:sp>
      <p:sp>
        <p:nvSpPr>
          <p:cNvPr id="50" name="角丸四角形 49"/>
          <p:cNvSpPr/>
          <p:nvPr/>
        </p:nvSpPr>
        <p:spPr>
          <a:xfrm>
            <a:off x="2308654" y="3093230"/>
            <a:ext cx="763010" cy="77691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1" name="角丸四角形 50"/>
          <p:cNvSpPr/>
          <p:nvPr/>
        </p:nvSpPr>
        <p:spPr>
          <a:xfrm>
            <a:off x="2381535" y="1904053"/>
            <a:ext cx="543951" cy="79011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2" name="角丸四角形 51"/>
          <p:cNvSpPr/>
          <p:nvPr/>
        </p:nvSpPr>
        <p:spPr>
          <a:xfrm>
            <a:off x="729057" y="3934509"/>
            <a:ext cx="762000" cy="17594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高度急性期</a:t>
            </a:r>
            <a:endParaRPr lang="ja-JP" sz="800" dirty="0"/>
          </a:p>
        </p:txBody>
      </p:sp>
      <p:sp>
        <p:nvSpPr>
          <p:cNvPr id="53" name="角丸四角形 52"/>
          <p:cNvSpPr/>
          <p:nvPr/>
        </p:nvSpPr>
        <p:spPr>
          <a:xfrm>
            <a:off x="1546654" y="3936713"/>
            <a:ext cx="762000" cy="17594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a:t>急性期</a:t>
            </a:r>
            <a:endParaRPr lang="ja-JP" sz="800"/>
          </a:p>
        </p:txBody>
      </p:sp>
      <p:sp>
        <p:nvSpPr>
          <p:cNvPr id="57" name="角丸四角形 56"/>
          <p:cNvSpPr/>
          <p:nvPr/>
        </p:nvSpPr>
        <p:spPr>
          <a:xfrm>
            <a:off x="2445290" y="3950314"/>
            <a:ext cx="762000" cy="1759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回復期</a:t>
            </a:r>
            <a:endParaRPr lang="ja-JP" sz="800" dirty="0">
              <a:solidFill>
                <a:schemeClr val="bg1"/>
              </a:solidFill>
            </a:endParaRPr>
          </a:p>
        </p:txBody>
      </p:sp>
      <p:sp>
        <p:nvSpPr>
          <p:cNvPr id="64" name="角丸四角形 63"/>
          <p:cNvSpPr/>
          <p:nvPr/>
        </p:nvSpPr>
        <p:spPr>
          <a:xfrm>
            <a:off x="3294123" y="3955582"/>
            <a:ext cx="762000" cy="17594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慢性期</a:t>
            </a:r>
            <a:endParaRPr lang="ja-JP" sz="800" dirty="0">
              <a:solidFill>
                <a:schemeClr val="bg1"/>
              </a:solidFill>
            </a:endParaRPr>
          </a:p>
        </p:txBody>
      </p:sp>
      <p:sp>
        <p:nvSpPr>
          <p:cNvPr id="10" name="タイトル 1">
            <a:extLst>
              <a:ext uri="{FF2B5EF4-FFF2-40B4-BE49-F238E27FC236}">
                <a16:creationId xmlns:a16="http://schemas.microsoft.com/office/drawing/2014/main" id="{30BE5A27-A407-4A14-A9BE-5866682C3C6B}"/>
              </a:ext>
            </a:extLst>
          </p:cNvPr>
          <p:cNvSpPr txBox="1">
            <a:spLocks/>
          </p:cNvSpPr>
          <p:nvPr/>
        </p:nvSpPr>
        <p:spPr>
          <a:xfrm>
            <a:off x="27939" y="1477310"/>
            <a:ext cx="9133656" cy="4340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（５）南河内二次医療圏</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6,671</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床</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
        <p:nvSpPr>
          <p:cNvPr id="24" name="角丸四角形 23"/>
          <p:cNvSpPr/>
          <p:nvPr/>
        </p:nvSpPr>
        <p:spPr>
          <a:xfrm>
            <a:off x="518144" y="2642967"/>
            <a:ext cx="1689969" cy="47693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回復期割合の差</a:t>
            </a:r>
            <a:endParaRPr kumimoji="1" lang="en-US" altLang="ja-JP" sz="1400" dirty="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10</a:t>
            </a:r>
            <a:r>
              <a:rPr kumimoji="1" lang="en-US" altLang="ja-JP" sz="1400" dirty="0" smtClean="0">
                <a:latin typeface="Meiryo UI" panose="020B0604030504040204" pitchFamily="50" charset="-128"/>
                <a:ea typeface="Meiryo UI" panose="020B0604030504040204" pitchFamily="50" charset="-128"/>
              </a:rPr>
              <a:t>.5</a:t>
            </a:r>
            <a:r>
              <a:rPr kumimoji="1" lang="en-US" altLang="ja-JP" sz="1400" dirty="0">
                <a:latin typeface="Meiryo UI" panose="020B0604030504040204" pitchFamily="50" charset="-128"/>
                <a:ea typeface="Meiryo UI" panose="020B0604030504040204" pitchFamily="50" charset="-128"/>
              </a:rPr>
              <a:t>%</a:t>
            </a:r>
          </a:p>
        </p:txBody>
      </p:sp>
      <p:sp>
        <p:nvSpPr>
          <p:cNvPr id="47" name="タイトル 1">
            <a:extLst>
              <a:ext uri="{FF2B5EF4-FFF2-40B4-BE49-F238E27FC236}">
                <a16:creationId xmlns:a16="http://schemas.microsoft.com/office/drawing/2014/main" id="{30BE5A27-A407-4A14-A9BE-5866682C3C6B}"/>
              </a:ext>
            </a:extLst>
          </p:cNvPr>
          <p:cNvSpPr txBox="1">
            <a:spLocks/>
          </p:cNvSpPr>
          <p:nvPr/>
        </p:nvSpPr>
        <p:spPr>
          <a:xfrm>
            <a:off x="27939" y="4237979"/>
            <a:ext cx="3896347" cy="4340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（６）堺市二次医療圏</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9,384</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床</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
        <p:nvSpPr>
          <p:cNvPr id="83" name="Oval 64">
            <a:hlinkClick r:id="rId5" action="ppaction://hlinksldjump"/>
            <a:extLst>
              <a:ext uri="{FF2B5EF4-FFF2-40B4-BE49-F238E27FC236}">
                <a16:creationId xmlns:a16="http://schemas.microsoft.com/office/drawing/2014/main" id="{2865890E-81EE-482A-8BAC-0CEA60EEBBA9}"/>
              </a:ext>
            </a:extLst>
          </p:cNvPr>
          <p:cNvSpPr>
            <a:spLocks noChangeAspect="1"/>
          </p:cNvSpPr>
          <p:nvPr/>
        </p:nvSpPr>
        <p:spPr>
          <a:xfrm>
            <a:off x="146280" y="70162"/>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77" name="角丸四角形 76"/>
          <p:cNvSpPr/>
          <p:nvPr/>
        </p:nvSpPr>
        <p:spPr>
          <a:xfrm>
            <a:off x="1596414" y="1826158"/>
            <a:ext cx="576064" cy="3031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（重症）急性期</a:t>
            </a:r>
            <a:endParaRPr lang="ja-JP" sz="800" dirty="0"/>
          </a:p>
        </p:txBody>
      </p:sp>
      <p:sp>
        <p:nvSpPr>
          <p:cNvPr id="87" name="角丸四角形 86"/>
          <p:cNvSpPr/>
          <p:nvPr/>
        </p:nvSpPr>
        <p:spPr>
          <a:xfrm>
            <a:off x="2323799" y="1813526"/>
            <a:ext cx="601687" cy="3193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地域</a:t>
            </a:r>
            <a:endParaRPr lang="en-US" altLang="ja-JP" sz="800" dirty="0">
              <a:solidFill>
                <a:schemeClr val="bg1"/>
              </a:solidFill>
            </a:endParaRPr>
          </a:p>
          <a:p>
            <a:pPr algn="ctr"/>
            <a:r>
              <a:rPr lang="ja-JP" altLang="en-US" sz="800" dirty="0">
                <a:solidFill>
                  <a:schemeClr val="bg1"/>
                </a:solidFill>
              </a:rPr>
              <a:t>急性期</a:t>
            </a:r>
            <a:endParaRPr lang="ja-JP" sz="800" dirty="0">
              <a:solidFill>
                <a:schemeClr val="bg1"/>
              </a:solidFill>
            </a:endParaRPr>
          </a:p>
        </p:txBody>
      </p:sp>
      <p:sp>
        <p:nvSpPr>
          <p:cNvPr id="97" name="角丸四角形 96"/>
          <p:cNvSpPr/>
          <p:nvPr/>
        </p:nvSpPr>
        <p:spPr>
          <a:xfrm>
            <a:off x="233634" y="5290709"/>
            <a:ext cx="1689969" cy="47693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回復期割合の差</a:t>
            </a:r>
            <a:endParaRPr kumimoji="1" lang="en-US" altLang="ja-JP" sz="1400" dirty="0">
              <a:latin typeface="Meiryo UI" panose="020B0604030504040204" pitchFamily="50" charset="-128"/>
              <a:ea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0.6</a:t>
            </a:r>
            <a:r>
              <a:rPr kumimoji="1" lang="en-US" altLang="ja-JP" sz="1400" dirty="0" smtClean="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sp>
        <p:nvSpPr>
          <p:cNvPr id="54" name="タイトル 1">
            <a:extLst>
              <a:ext uri="{FF2B5EF4-FFF2-40B4-BE49-F238E27FC236}">
                <a16:creationId xmlns:a16="http://schemas.microsoft.com/office/drawing/2014/main" id="{77D78C8B-7190-4F9F-BF24-FAD4DFE9F181}"/>
              </a:ext>
            </a:extLst>
          </p:cNvPr>
          <p:cNvSpPr txBox="1">
            <a:spLocks/>
          </p:cNvSpPr>
          <p:nvPr/>
        </p:nvSpPr>
        <p:spPr>
          <a:xfrm>
            <a:off x="184478" y="590271"/>
            <a:ext cx="8712968" cy="84093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latin typeface="HGP創英角ｺﾞｼｯｸUB" panose="020B0900000000000000" pitchFamily="50" charset="-128"/>
                <a:ea typeface="HGP創英角ｺﾞｼｯｸUB" panose="020B0900000000000000" pitchFamily="50" charset="-128"/>
              </a:rPr>
              <a:t>構想区域ごとに、地域医療構想の</a:t>
            </a:r>
            <a:r>
              <a:rPr lang="ja-JP" altLang="en-US" sz="2400" dirty="0" smtClean="0">
                <a:latin typeface="HGP創英角ｺﾞｼｯｸUB" panose="020B0900000000000000" pitchFamily="50" charset="-128"/>
                <a:ea typeface="HGP創英角ｺﾞｼｯｸUB" panose="020B0900000000000000" pitchFamily="50" charset="-128"/>
              </a:rPr>
              <a:t>モニタリングを</a:t>
            </a:r>
            <a:r>
              <a:rPr lang="ja-JP" altLang="en-US" sz="2400" dirty="0">
                <a:latin typeface="HGP創英角ｺﾞｼｯｸUB" panose="020B0900000000000000" pitchFamily="50" charset="-128"/>
                <a:ea typeface="HGP創英角ｺﾞｼｯｸUB" panose="020B0900000000000000" pitchFamily="50" charset="-128"/>
              </a:rPr>
              <a:t>共有</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56" name="タイトル 1">
            <a:extLst>
              <a:ext uri="{FF2B5EF4-FFF2-40B4-BE49-F238E27FC236}">
                <a16:creationId xmlns:a16="http://schemas.microsoft.com/office/drawing/2014/main" id="{29DB0D5B-3EC1-46CA-B102-59B7A1DCDA2F}"/>
              </a:ext>
            </a:extLst>
          </p:cNvPr>
          <p:cNvSpPr txBox="1">
            <a:spLocks/>
          </p:cNvSpPr>
          <p:nvPr/>
        </p:nvSpPr>
        <p:spPr>
          <a:xfrm>
            <a:off x="164467" y="31824"/>
            <a:ext cx="8856984" cy="576064"/>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solidFill>
                  <a:schemeClr val="bg1"/>
                </a:solidFill>
                <a:latin typeface="HGP創英角ｺﾞｼｯｸUB" panose="020B0900000000000000" pitchFamily="50" charset="-128"/>
                <a:ea typeface="HGP創英角ｺﾞｼｯｸUB" panose="020B0900000000000000" pitchFamily="50" charset="-128"/>
              </a:rPr>
              <a:t>３　</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病床機能分化の進捗状況</a:t>
            </a:r>
            <a:r>
              <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　</a:t>
            </a:r>
          </a:p>
        </p:txBody>
      </p:sp>
      <p:pic>
        <p:nvPicPr>
          <p:cNvPr id="5" name="図 4"/>
          <p:cNvPicPr>
            <a:picLocks noChangeAspect="1"/>
          </p:cNvPicPr>
          <p:nvPr/>
        </p:nvPicPr>
        <p:blipFill>
          <a:blip r:embed="rId6"/>
          <a:stretch>
            <a:fillRect/>
          </a:stretch>
        </p:blipFill>
        <p:spPr>
          <a:xfrm>
            <a:off x="4040408" y="1541146"/>
            <a:ext cx="5056486" cy="2877059"/>
          </a:xfrm>
          <a:prstGeom prst="rect">
            <a:avLst/>
          </a:prstGeom>
        </p:spPr>
      </p:pic>
      <p:sp>
        <p:nvSpPr>
          <p:cNvPr id="46" name="タイトル 1">
            <a:extLst>
              <a:ext uri="{FF2B5EF4-FFF2-40B4-BE49-F238E27FC236}">
                <a16:creationId xmlns:a16="http://schemas.microsoft.com/office/drawing/2014/main" id="{30BE5A27-A407-4A14-A9BE-5866682C3C6B}"/>
              </a:ext>
            </a:extLst>
          </p:cNvPr>
          <p:cNvSpPr txBox="1">
            <a:spLocks/>
          </p:cNvSpPr>
          <p:nvPr/>
        </p:nvSpPr>
        <p:spPr>
          <a:xfrm>
            <a:off x="4377474" y="1458694"/>
            <a:ext cx="3570454" cy="4340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（７）泉州二次医療圏</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8,861</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床</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
        <p:nvSpPr>
          <p:cNvPr id="99" name="角丸四角形 98"/>
          <p:cNvSpPr/>
          <p:nvPr/>
        </p:nvSpPr>
        <p:spPr>
          <a:xfrm>
            <a:off x="6130588" y="3068160"/>
            <a:ext cx="889683" cy="786234"/>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0" name="角丸四角形 99"/>
          <p:cNvSpPr/>
          <p:nvPr/>
        </p:nvSpPr>
        <p:spPr>
          <a:xfrm>
            <a:off x="5980969" y="1889667"/>
            <a:ext cx="751271" cy="785249"/>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1" name="角丸四角形 100"/>
          <p:cNvSpPr/>
          <p:nvPr/>
        </p:nvSpPr>
        <p:spPr>
          <a:xfrm>
            <a:off x="5199016" y="1734598"/>
            <a:ext cx="576064" cy="28598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（重症）急性期</a:t>
            </a:r>
            <a:endParaRPr lang="ja-JP" sz="800" dirty="0"/>
          </a:p>
        </p:txBody>
      </p:sp>
      <p:sp>
        <p:nvSpPr>
          <p:cNvPr id="102" name="角丸四角形 101"/>
          <p:cNvSpPr/>
          <p:nvPr/>
        </p:nvSpPr>
        <p:spPr>
          <a:xfrm>
            <a:off x="5830034" y="1727729"/>
            <a:ext cx="601687" cy="30130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地域</a:t>
            </a:r>
            <a:endParaRPr lang="en-US" altLang="ja-JP" sz="800" dirty="0">
              <a:solidFill>
                <a:schemeClr val="bg1"/>
              </a:solidFill>
            </a:endParaRPr>
          </a:p>
          <a:p>
            <a:pPr algn="ctr"/>
            <a:r>
              <a:rPr lang="ja-JP" altLang="en-US" sz="800" dirty="0">
                <a:solidFill>
                  <a:schemeClr val="bg1"/>
                </a:solidFill>
              </a:rPr>
              <a:t>急性期</a:t>
            </a:r>
            <a:endParaRPr lang="ja-JP" sz="800" dirty="0">
              <a:solidFill>
                <a:schemeClr val="bg1"/>
              </a:solidFill>
            </a:endParaRPr>
          </a:p>
        </p:txBody>
      </p:sp>
      <p:sp>
        <p:nvSpPr>
          <p:cNvPr id="103" name="角丸四角形 102"/>
          <p:cNvSpPr/>
          <p:nvPr/>
        </p:nvSpPr>
        <p:spPr>
          <a:xfrm>
            <a:off x="4744166" y="3899970"/>
            <a:ext cx="762000" cy="17074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高度急性期</a:t>
            </a:r>
            <a:endParaRPr lang="ja-JP" sz="800" dirty="0"/>
          </a:p>
        </p:txBody>
      </p:sp>
      <p:sp>
        <p:nvSpPr>
          <p:cNvPr id="104" name="角丸四角形 103"/>
          <p:cNvSpPr/>
          <p:nvPr/>
        </p:nvSpPr>
        <p:spPr>
          <a:xfrm>
            <a:off x="5560776" y="3914994"/>
            <a:ext cx="762000" cy="17074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急性期</a:t>
            </a:r>
            <a:endParaRPr lang="ja-JP" sz="800" dirty="0"/>
          </a:p>
        </p:txBody>
      </p:sp>
      <p:sp>
        <p:nvSpPr>
          <p:cNvPr id="105" name="角丸四角形 104"/>
          <p:cNvSpPr/>
          <p:nvPr/>
        </p:nvSpPr>
        <p:spPr>
          <a:xfrm>
            <a:off x="6426526" y="3911268"/>
            <a:ext cx="762000" cy="17074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回復期</a:t>
            </a:r>
            <a:endParaRPr lang="ja-JP" sz="800" dirty="0">
              <a:solidFill>
                <a:schemeClr val="bg1"/>
              </a:solidFill>
            </a:endParaRPr>
          </a:p>
        </p:txBody>
      </p:sp>
      <p:sp>
        <p:nvSpPr>
          <p:cNvPr id="106" name="角丸四角形 105"/>
          <p:cNvSpPr/>
          <p:nvPr/>
        </p:nvSpPr>
        <p:spPr>
          <a:xfrm>
            <a:off x="7367898" y="3911268"/>
            <a:ext cx="762000" cy="17074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慢性期</a:t>
            </a:r>
            <a:endParaRPr lang="ja-JP" sz="800" dirty="0">
              <a:solidFill>
                <a:schemeClr val="bg1"/>
              </a:solidFill>
            </a:endParaRPr>
          </a:p>
        </p:txBody>
      </p:sp>
      <p:sp>
        <p:nvSpPr>
          <p:cNvPr id="85" name="角丸四角形 84"/>
          <p:cNvSpPr/>
          <p:nvPr/>
        </p:nvSpPr>
        <p:spPr>
          <a:xfrm>
            <a:off x="6903913" y="2684372"/>
            <a:ext cx="1689969" cy="47693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回復期割合の差</a:t>
            </a:r>
            <a:endParaRPr kumimoji="1" lang="en-US" altLang="ja-JP" sz="1400" dirty="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5.3</a:t>
            </a:r>
            <a:r>
              <a:rPr kumimoji="1" lang="en-US" altLang="ja-JP" sz="1400" dirty="0" smtClean="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a:stretch>
            <a:fillRect/>
          </a:stretch>
        </p:blipFill>
        <p:spPr>
          <a:xfrm>
            <a:off x="3979718" y="4375129"/>
            <a:ext cx="5061744" cy="2435476"/>
          </a:xfrm>
          <a:prstGeom prst="rect">
            <a:avLst/>
          </a:prstGeom>
        </p:spPr>
      </p:pic>
      <p:sp>
        <p:nvSpPr>
          <p:cNvPr id="108" name="角丸四角形 107"/>
          <p:cNvSpPr/>
          <p:nvPr/>
        </p:nvSpPr>
        <p:spPr>
          <a:xfrm>
            <a:off x="6339784" y="5696461"/>
            <a:ext cx="875551" cy="635257"/>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9" name="角丸四角形 108"/>
          <p:cNvSpPr/>
          <p:nvPr/>
        </p:nvSpPr>
        <p:spPr>
          <a:xfrm>
            <a:off x="6289599" y="4643248"/>
            <a:ext cx="760551" cy="657460"/>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0" name="角丸四角形 109"/>
          <p:cNvSpPr/>
          <p:nvPr/>
        </p:nvSpPr>
        <p:spPr>
          <a:xfrm>
            <a:off x="5452810" y="4578645"/>
            <a:ext cx="576064" cy="275859"/>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（重症）急性期</a:t>
            </a:r>
            <a:endParaRPr lang="ja-JP" sz="800" dirty="0"/>
          </a:p>
        </p:txBody>
      </p:sp>
      <p:sp>
        <p:nvSpPr>
          <p:cNvPr id="111" name="角丸四角形 110"/>
          <p:cNvSpPr/>
          <p:nvPr/>
        </p:nvSpPr>
        <p:spPr>
          <a:xfrm>
            <a:off x="6174013" y="4553793"/>
            <a:ext cx="601687" cy="2906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地域</a:t>
            </a:r>
            <a:endParaRPr lang="en-US" altLang="ja-JP" sz="800" dirty="0">
              <a:solidFill>
                <a:schemeClr val="bg1"/>
              </a:solidFill>
            </a:endParaRPr>
          </a:p>
          <a:p>
            <a:pPr algn="ctr"/>
            <a:r>
              <a:rPr lang="ja-JP" altLang="en-US" sz="800" dirty="0">
                <a:solidFill>
                  <a:schemeClr val="bg1"/>
                </a:solidFill>
              </a:rPr>
              <a:t>急性期</a:t>
            </a:r>
            <a:endParaRPr lang="ja-JP" sz="800" dirty="0">
              <a:solidFill>
                <a:schemeClr val="bg1"/>
              </a:solidFill>
            </a:endParaRPr>
          </a:p>
        </p:txBody>
      </p:sp>
      <p:sp>
        <p:nvSpPr>
          <p:cNvPr id="86" name="角丸四角形 85"/>
          <p:cNvSpPr/>
          <p:nvPr/>
        </p:nvSpPr>
        <p:spPr>
          <a:xfrm>
            <a:off x="7202094" y="5259739"/>
            <a:ext cx="1689969" cy="476937"/>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回復期割合の差</a:t>
            </a:r>
            <a:endParaRPr kumimoji="1" lang="en-US" altLang="ja-JP" sz="1400" dirty="0">
              <a:latin typeface="Meiryo UI" panose="020B0604030504040204" pitchFamily="50" charset="-128"/>
              <a:ea typeface="Meiryo UI" panose="020B0604030504040204" pitchFamily="50" charset="-128"/>
            </a:endParaRPr>
          </a:p>
          <a:p>
            <a:pPr algn="ctr"/>
            <a:r>
              <a:rPr lang="en-US" altLang="ja-JP" sz="1400" dirty="0" smtClean="0">
                <a:latin typeface="Meiryo UI" panose="020B0604030504040204" pitchFamily="50" charset="-128"/>
                <a:ea typeface="Meiryo UI" panose="020B0604030504040204" pitchFamily="50" charset="-128"/>
              </a:rPr>
              <a:t>8</a:t>
            </a:r>
            <a:r>
              <a:rPr kumimoji="1" lang="en-US" altLang="ja-JP" sz="1400" dirty="0" smtClean="0">
                <a:latin typeface="Meiryo UI" panose="020B0604030504040204" pitchFamily="50" charset="-128"/>
                <a:ea typeface="Meiryo UI" panose="020B0604030504040204" pitchFamily="50" charset="-128"/>
              </a:rPr>
              <a:t>.2%</a:t>
            </a:r>
            <a:endParaRPr kumimoji="1" lang="en-US" altLang="ja-JP" sz="1400" dirty="0">
              <a:latin typeface="Meiryo UI" panose="020B0604030504040204" pitchFamily="50" charset="-128"/>
              <a:ea typeface="Meiryo UI" panose="020B0604030504040204" pitchFamily="50" charset="-128"/>
            </a:endParaRPr>
          </a:p>
        </p:txBody>
      </p:sp>
      <p:sp>
        <p:nvSpPr>
          <p:cNvPr id="112" name="角丸四角形 111"/>
          <p:cNvSpPr/>
          <p:nvPr/>
        </p:nvSpPr>
        <p:spPr>
          <a:xfrm>
            <a:off x="4592959" y="6385038"/>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高度急性期</a:t>
            </a:r>
            <a:endParaRPr lang="ja-JP" sz="800" dirty="0"/>
          </a:p>
        </p:txBody>
      </p:sp>
      <p:sp>
        <p:nvSpPr>
          <p:cNvPr id="113" name="角丸四角形 112"/>
          <p:cNvSpPr/>
          <p:nvPr/>
        </p:nvSpPr>
        <p:spPr>
          <a:xfrm>
            <a:off x="5385047" y="6385038"/>
            <a:ext cx="762000" cy="18097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t>急性期</a:t>
            </a:r>
            <a:endParaRPr lang="ja-JP" sz="800" dirty="0"/>
          </a:p>
        </p:txBody>
      </p:sp>
      <p:sp>
        <p:nvSpPr>
          <p:cNvPr id="114" name="角丸四角形 113"/>
          <p:cNvSpPr/>
          <p:nvPr/>
        </p:nvSpPr>
        <p:spPr>
          <a:xfrm>
            <a:off x="6321151" y="6385038"/>
            <a:ext cx="762000" cy="1809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回復期</a:t>
            </a:r>
            <a:endParaRPr lang="ja-JP" sz="800" dirty="0">
              <a:solidFill>
                <a:schemeClr val="bg1"/>
              </a:solidFill>
            </a:endParaRPr>
          </a:p>
        </p:txBody>
      </p:sp>
      <p:sp>
        <p:nvSpPr>
          <p:cNvPr id="115" name="角丸四角形 114"/>
          <p:cNvSpPr/>
          <p:nvPr/>
        </p:nvSpPr>
        <p:spPr>
          <a:xfrm>
            <a:off x="7215335" y="6385038"/>
            <a:ext cx="762000" cy="18097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800" dirty="0">
                <a:solidFill>
                  <a:schemeClr val="bg1"/>
                </a:solidFill>
              </a:rPr>
              <a:t>慢性期</a:t>
            </a:r>
            <a:endParaRPr lang="ja-JP" sz="800" dirty="0">
              <a:solidFill>
                <a:schemeClr val="bg1"/>
              </a:solidFill>
            </a:endParaRPr>
          </a:p>
        </p:txBody>
      </p:sp>
      <p:sp>
        <p:nvSpPr>
          <p:cNvPr id="72" name="タイトル 1">
            <a:extLst>
              <a:ext uri="{FF2B5EF4-FFF2-40B4-BE49-F238E27FC236}">
                <a16:creationId xmlns:a16="http://schemas.microsoft.com/office/drawing/2014/main" id="{30BE5A27-A407-4A14-A9BE-5866682C3C6B}"/>
              </a:ext>
            </a:extLst>
          </p:cNvPr>
          <p:cNvSpPr txBox="1">
            <a:spLocks/>
          </p:cNvSpPr>
          <p:nvPr/>
        </p:nvSpPr>
        <p:spPr>
          <a:xfrm>
            <a:off x="4438785" y="4250147"/>
            <a:ext cx="3767982" cy="434070"/>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（８）大阪市二次医療圏</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a:t>
            </a:r>
            <a:r>
              <a:rPr lang="en-US" altLang="ja-JP"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32,200</a:t>
            </a:r>
            <a:r>
              <a:rPr lang="ja-JP" altLang="en-US" sz="16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床</a:t>
            </a:r>
            <a:r>
              <a:rPr lang="ja-JP" altLang="en-US" sz="1600" dirty="0">
                <a:solidFill>
                  <a:schemeClr val="accent1">
                    <a:lumMod val="75000"/>
                  </a:schemeClr>
                </a:solidFill>
                <a:latin typeface="HGP創英角ｺﾞｼｯｸUB" panose="020B0900000000000000" pitchFamily="50" charset="-128"/>
                <a:ea typeface="HGP創英角ｺﾞｼｯｸUB" panose="020B0900000000000000" pitchFamily="50" charset="-128"/>
              </a:rPr>
              <a:t>）</a:t>
            </a:r>
          </a:p>
        </p:txBody>
      </p:sp>
      <p:sp>
        <p:nvSpPr>
          <p:cNvPr id="3" name="スライド番号プレースホルダー 2"/>
          <p:cNvSpPr>
            <a:spLocks noGrp="1"/>
          </p:cNvSpPr>
          <p:nvPr>
            <p:ph type="sldNum" sz="quarter" idx="12"/>
          </p:nvPr>
        </p:nvSpPr>
        <p:spPr>
          <a:xfrm>
            <a:off x="7059805" y="6498799"/>
            <a:ext cx="2133600" cy="365125"/>
          </a:xfrm>
        </p:spPr>
        <p:txBody>
          <a:bodyPr/>
          <a:lstStyle/>
          <a:p>
            <a:fld id="{A9848611-8FAA-4BFC-BAAD-33CAF1A3E273}" type="slidenum">
              <a:rPr lang="ja-JP" altLang="en-US" smtClean="0"/>
              <a:pPr/>
              <a:t>6</a:t>
            </a:fld>
            <a:endParaRPr lang="ja-JP" altLang="en-US" dirty="0"/>
          </a:p>
        </p:txBody>
      </p:sp>
    </p:spTree>
    <p:extLst>
      <p:ext uri="{BB962C8B-B14F-4D97-AF65-F5344CB8AC3E}">
        <p14:creationId xmlns:p14="http://schemas.microsoft.com/office/powerpoint/2010/main" val="3361728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4534" y="6485468"/>
            <a:ext cx="2133600" cy="365125"/>
          </a:xfrm>
        </p:spPr>
        <p:txBody>
          <a:bodyPr/>
          <a:lstStyle/>
          <a:p>
            <a:fld id="{A9848611-8FAA-4BFC-BAAD-33CAF1A3E273}" type="slidenum">
              <a:rPr lang="ja-JP" altLang="en-US" smtClean="0"/>
              <a:pPr/>
              <a:t>7</a:t>
            </a:fld>
            <a:endParaRPr lang="ja-JP" altLang="en-US" dirty="0"/>
          </a:p>
        </p:txBody>
      </p:sp>
      <p:sp>
        <p:nvSpPr>
          <p:cNvPr id="9" name="タイトル 1">
            <a:extLst>
              <a:ext uri="{FF2B5EF4-FFF2-40B4-BE49-F238E27FC236}">
                <a16:creationId xmlns:a16="http://schemas.microsoft.com/office/drawing/2014/main" id="{30BE5A27-A407-4A14-A9BE-5866682C3C6B}"/>
              </a:ext>
            </a:extLst>
          </p:cNvPr>
          <p:cNvSpPr txBox="1">
            <a:spLocks/>
          </p:cNvSpPr>
          <p:nvPr/>
        </p:nvSpPr>
        <p:spPr>
          <a:xfrm>
            <a:off x="209055" y="2380551"/>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病院プランのさらなる可視化</a:t>
            </a:r>
          </a:p>
        </p:txBody>
      </p:sp>
      <p:sp>
        <p:nvSpPr>
          <p:cNvPr id="12" name="フローチャート : 組合せ 7">
            <a:extLst>
              <a:ext uri="{FF2B5EF4-FFF2-40B4-BE49-F238E27FC236}">
                <a16:creationId xmlns:a16="http://schemas.microsoft.com/office/drawing/2014/main" id="{4F6F94B7-D49D-43BA-B64D-59F7C1284A10}"/>
              </a:ext>
            </a:extLst>
          </p:cNvPr>
          <p:cNvSpPr/>
          <p:nvPr/>
        </p:nvSpPr>
        <p:spPr>
          <a:xfrm rot="16200000">
            <a:off x="3856904" y="3611582"/>
            <a:ext cx="705696" cy="399298"/>
          </a:xfrm>
          <a:prstGeom prst="flowChartMerg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423161" y="3411518"/>
            <a:ext cx="942325" cy="3073947"/>
          </a:xfrm>
          <a:prstGeom prst="round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vert="eaVert" rtlCol="0" anchor="ctr"/>
          <a:lstStyle/>
          <a:p>
            <a:pPr algn="ctr">
              <a:lnSpc>
                <a:spcPct val="150000"/>
              </a:lnSpc>
            </a:pPr>
            <a:r>
              <a:rPr kumimoji="1" lang="ja-JP" altLang="en-US" b="1" dirty="0">
                <a:solidFill>
                  <a:schemeClr val="tx1"/>
                </a:solidFill>
                <a:latin typeface="Meiryo UI" panose="020B0604030504040204" pitchFamily="50" charset="-128"/>
                <a:ea typeface="Meiryo UI" panose="020B0604030504040204" pitchFamily="50" charset="-128"/>
              </a:rPr>
              <a:t>将来</a:t>
            </a:r>
            <a:r>
              <a:rPr lang="ja-JP" altLang="en-US" b="1" dirty="0">
                <a:solidFill>
                  <a:schemeClr val="tx1"/>
                </a:solidFill>
                <a:latin typeface="Meiryo UI" panose="020B0604030504040204" pitchFamily="50" charset="-128"/>
                <a:ea typeface="Meiryo UI" panose="020B0604030504040204" pitchFamily="50" charset="-128"/>
              </a:rPr>
              <a:t>の機能分化について</a:t>
            </a:r>
            <a:endParaRPr lang="en-US" altLang="ja-JP" b="1" dirty="0">
              <a:solidFill>
                <a:schemeClr val="tx1"/>
              </a:solidFill>
              <a:latin typeface="Meiryo UI" panose="020B0604030504040204" pitchFamily="50" charset="-128"/>
              <a:ea typeface="Meiryo UI" panose="020B0604030504040204" pitchFamily="50" charset="-128"/>
            </a:endParaRPr>
          </a:p>
          <a:p>
            <a:pPr>
              <a:lnSpc>
                <a:spcPct val="150000"/>
              </a:lnSpc>
            </a:pPr>
            <a:r>
              <a:rPr kumimoji="1" lang="ja-JP" altLang="en-US" b="1" dirty="0">
                <a:solidFill>
                  <a:schemeClr val="tx1"/>
                </a:solidFill>
                <a:latin typeface="Meiryo UI" panose="020B0604030504040204" pitchFamily="50" charset="-128"/>
                <a:ea typeface="Meiryo UI" panose="020B0604030504040204" pitchFamily="50" charset="-128"/>
              </a:rPr>
              <a:t>　より精緻に協議</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15" name="タイトル 1">
            <a:extLst>
              <a:ext uri="{FF2B5EF4-FFF2-40B4-BE49-F238E27FC236}">
                <a16:creationId xmlns:a16="http://schemas.microsoft.com/office/drawing/2014/main" id="{30BE5A27-A407-4A14-A9BE-5866682C3C6B}"/>
              </a:ext>
            </a:extLst>
          </p:cNvPr>
          <p:cNvSpPr txBox="1">
            <a:spLocks/>
          </p:cNvSpPr>
          <p:nvPr/>
        </p:nvSpPr>
        <p:spPr>
          <a:xfrm>
            <a:off x="158155" y="4588827"/>
            <a:ext cx="7090509" cy="230596"/>
          </a:xfrm>
          <a:prstGeom prst="rect">
            <a:avLst/>
          </a:prstGeom>
        </p:spPr>
        <p:txBody>
          <a:bodyPr lIns="65306" tIns="32653" rIns="65306" bIns="32653">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公立・公的病院の担うべき役割の確認</a:t>
            </a:r>
          </a:p>
        </p:txBody>
      </p:sp>
      <p:sp>
        <p:nvSpPr>
          <p:cNvPr id="14" name="角丸四角形 13"/>
          <p:cNvSpPr/>
          <p:nvPr/>
        </p:nvSpPr>
        <p:spPr>
          <a:xfrm>
            <a:off x="463842" y="2702819"/>
            <a:ext cx="3268380" cy="1613401"/>
          </a:xfrm>
          <a:prstGeom prst="roundRect">
            <a:avLst>
              <a:gd name="adj" fmla="val 6843"/>
            </a:avLst>
          </a:prstGeom>
          <a:ln>
            <a:noFill/>
          </a:ln>
        </p:spPr>
        <p:style>
          <a:lnRef idx="1">
            <a:schemeClr val="accent1"/>
          </a:lnRef>
          <a:fillRef idx="2">
            <a:schemeClr val="accent1"/>
          </a:fillRef>
          <a:effectRef idx="1">
            <a:schemeClr val="accent1"/>
          </a:effectRef>
          <a:fontRef idx="minor">
            <a:schemeClr val="dk1"/>
          </a:fontRef>
        </p:style>
        <p:txBody>
          <a:bodyPr rtlCol="0" anchor="t"/>
          <a:lstStyle/>
          <a:p>
            <a:r>
              <a:rPr kumimoji="1" lang="en-US" altLang="ja-JP" b="1" dirty="0">
                <a:solidFill>
                  <a:schemeClr val="tx2"/>
                </a:solidFill>
                <a:latin typeface="Meiryo UI" panose="020B0604030504040204" pitchFamily="50" charset="-128"/>
                <a:ea typeface="Meiryo UI" panose="020B0604030504040204" pitchFamily="50" charset="-128"/>
              </a:rPr>
              <a:t>2025</a:t>
            </a:r>
            <a:r>
              <a:rPr kumimoji="1" lang="ja-JP" altLang="en-US" b="1" dirty="0">
                <a:solidFill>
                  <a:schemeClr val="tx2"/>
                </a:solidFill>
                <a:latin typeface="Meiryo UI" panose="020B0604030504040204" pitchFamily="50" charset="-128"/>
                <a:ea typeface="Meiryo UI" panose="020B0604030504040204" pitchFamily="50" charset="-128"/>
              </a:rPr>
              <a:t>年の具体的な病床転換内容（入院料別）を</a:t>
            </a:r>
            <a:r>
              <a:rPr lang="ja-JP" altLang="en-US" b="1" dirty="0">
                <a:solidFill>
                  <a:srgbClr val="C00000"/>
                </a:solidFill>
                <a:latin typeface="Meiryo UI" panose="020B0604030504040204" pitchFamily="50" charset="-128"/>
                <a:ea typeface="Meiryo UI" panose="020B0604030504040204" pitchFamily="50" charset="-128"/>
              </a:rPr>
              <a:t>見える化</a:t>
            </a:r>
            <a:endParaRPr lang="en-US" altLang="ja-JP" b="1" dirty="0">
              <a:solidFill>
                <a:srgbClr val="C00000"/>
              </a:solidFill>
              <a:latin typeface="Meiryo UI" panose="020B0604030504040204" pitchFamily="50" charset="-128"/>
              <a:ea typeface="Meiryo UI" panose="020B0604030504040204" pitchFamily="50" charset="-128"/>
            </a:endParaRPr>
          </a:p>
          <a:p>
            <a:pPr algn="ctr">
              <a:lnSpc>
                <a:spcPct val="125000"/>
              </a:lnSpc>
            </a:pPr>
            <a:endParaRPr kumimoji="1" lang="en-US" altLang="ja-JP" dirty="0">
              <a:latin typeface="Meiryo UI" panose="020B0604030504040204" pitchFamily="50" charset="-128"/>
              <a:ea typeface="Meiryo UI" panose="020B0604030504040204" pitchFamily="50" charset="-128"/>
            </a:endParaRPr>
          </a:p>
        </p:txBody>
      </p:sp>
      <p:sp>
        <p:nvSpPr>
          <p:cNvPr id="2" name="角丸四角形 1"/>
          <p:cNvSpPr/>
          <p:nvPr/>
        </p:nvSpPr>
        <p:spPr>
          <a:xfrm>
            <a:off x="499927" y="3437619"/>
            <a:ext cx="3164690" cy="70165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例</a:t>
            </a:r>
            <a:r>
              <a:rPr kumimoji="1"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地域包括ケア、回復期リハ等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入院料別</a:t>
            </a:r>
            <a:r>
              <a:rPr kumimoji="1" lang="ja-JP" altLang="en-US" sz="1600" dirty="0">
                <a:latin typeface="Meiryo UI" panose="020B0604030504040204" pitchFamily="50" charset="-128"/>
                <a:ea typeface="Meiryo UI" panose="020B0604030504040204" pitchFamily="50" charset="-128"/>
              </a:rPr>
              <a:t>転換数を可視化</a:t>
            </a:r>
          </a:p>
        </p:txBody>
      </p:sp>
      <p:sp>
        <p:nvSpPr>
          <p:cNvPr id="16" name="角丸四角形 15"/>
          <p:cNvSpPr/>
          <p:nvPr/>
        </p:nvSpPr>
        <p:spPr>
          <a:xfrm>
            <a:off x="467484" y="4922867"/>
            <a:ext cx="3380714" cy="1656420"/>
          </a:xfrm>
          <a:prstGeom prst="roundRect">
            <a:avLst>
              <a:gd name="adj" fmla="val 3814"/>
            </a:avLst>
          </a:prstGeom>
          <a:ln>
            <a:noFill/>
          </a:ln>
        </p:spPr>
        <p:style>
          <a:lnRef idx="1">
            <a:schemeClr val="accent1"/>
          </a:lnRef>
          <a:fillRef idx="2">
            <a:schemeClr val="accent1"/>
          </a:fillRef>
          <a:effectRef idx="1">
            <a:schemeClr val="accent1"/>
          </a:effectRef>
          <a:fontRef idx="minor">
            <a:schemeClr val="dk1"/>
          </a:fontRef>
        </p:style>
        <p:txBody>
          <a:bodyPr lIns="72000" tIns="36000" rIns="72000" bIns="36000" rtlCol="0" anchor="t" anchorCtr="0"/>
          <a:lstStyle/>
          <a:p>
            <a:r>
              <a:rPr lang="ja-JP" altLang="en-US" b="1" dirty="0">
                <a:solidFill>
                  <a:schemeClr val="tx2"/>
                </a:solidFill>
                <a:latin typeface="Meiryo UI" panose="020B0604030504040204" pitchFamily="50" charset="-128"/>
                <a:ea typeface="Meiryo UI" panose="020B0604030504040204" pitchFamily="50" charset="-128"/>
              </a:rPr>
              <a:t>・診療実態データをさらに分析</a:t>
            </a:r>
            <a:endParaRPr lang="en-US" altLang="ja-JP" b="1" dirty="0">
              <a:solidFill>
                <a:schemeClr val="tx2"/>
              </a:solidFill>
              <a:latin typeface="Meiryo UI" panose="020B0604030504040204" pitchFamily="50" charset="-128"/>
              <a:ea typeface="Meiryo UI" panose="020B0604030504040204" pitchFamily="50" charset="-128"/>
            </a:endParaRPr>
          </a:p>
          <a:p>
            <a:r>
              <a:rPr lang="ja-JP" altLang="en-US" b="1"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・各病院で検討した内容を説明</a:t>
            </a:r>
          </a:p>
          <a:p>
            <a:pPr>
              <a:lnSpc>
                <a:spcPct val="125000"/>
              </a:lnSpc>
            </a:pPr>
            <a:r>
              <a:rPr lang="ja-JP" altLang="en-US" b="1"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2025</a:t>
            </a:r>
            <a:r>
              <a:rPr lang="ja-JP" altLang="en-US" b="1"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年の診療機能</a:t>
            </a:r>
            <a:endParaRPr lang="en-US" altLang="ja-JP" b="1"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endParaRPr>
          </a:p>
          <a:p>
            <a:pPr>
              <a:lnSpc>
                <a:spcPct val="125000"/>
              </a:lnSpc>
            </a:pPr>
            <a:r>
              <a:rPr lang="ja-JP" altLang="en-US" b="1"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　　　　　　　　（５疾病４事業）</a:t>
            </a:r>
          </a:p>
          <a:p>
            <a:pPr>
              <a:lnSpc>
                <a:spcPct val="125000"/>
              </a:lnSpc>
            </a:pPr>
            <a:r>
              <a:rPr lang="ja-JP" altLang="en-US" b="1"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　　🔸</a:t>
            </a:r>
            <a:r>
              <a:rPr lang="en-US" altLang="ja-JP" b="1"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2025</a:t>
            </a:r>
            <a:r>
              <a:rPr lang="ja-JP" altLang="en-US" b="1" kern="100" dirty="0">
                <a:solidFill>
                  <a:schemeClr val="tx2"/>
                </a:solidFill>
                <a:latin typeface="Meiryo UI" panose="020B0604030504040204" pitchFamily="50" charset="-128"/>
                <a:ea typeface="Meiryo UI" panose="020B0604030504040204" pitchFamily="50" charset="-128"/>
                <a:cs typeface="Times New Roman" panose="02020603050405020304" pitchFamily="18" charset="0"/>
              </a:rPr>
              <a:t>年の医療機能</a:t>
            </a:r>
            <a:endParaRPr lang="en-US" altLang="ja-JP" b="1" dirty="0">
              <a:solidFill>
                <a:schemeClr val="accent1"/>
              </a:solidFill>
              <a:latin typeface="Meiryo UI" panose="020B0604030504040204" pitchFamily="50" charset="-128"/>
              <a:ea typeface="Meiryo UI" panose="020B0604030504040204" pitchFamily="50" charset="-128"/>
            </a:endParaRPr>
          </a:p>
        </p:txBody>
      </p:sp>
      <p:sp>
        <p:nvSpPr>
          <p:cNvPr id="17" name="フローチャート : 組合せ 7">
            <a:extLst>
              <a:ext uri="{FF2B5EF4-FFF2-40B4-BE49-F238E27FC236}">
                <a16:creationId xmlns:a16="http://schemas.microsoft.com/office/drawing/2014/main" id="{4F6F94B7-D49D-43BA-B64D-59F7C1284A10}"/>
              </a:ext>
            </a:extLst>
          </p:cNvPr>
          <p:cNvSpPr/>
          <p:nvPr/>
        </p:nvSpPr>
        <p:spPr>
          <a:xfrm rot="16200000">
            <a:off x="3847546" y="5533621"/>
            <a:ext cx="705696" cy="399298"/>
          </a:xfrm>
          <a:prstGeom prst="flowChartMerg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153923" y="2315134"/>
            <a:ext cx="1340693" cy="1122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latin typeface="Meiryo UI" panose="020B0604030504040204" pitchFamily="50" charset="-128"/>
                <a:ea typeface="Meiryo UI" panose="020B0604030504040204" pitchFamily="50" charset="-128"/>
              </a:rPr>
              <a:t>12</a:t>
            </a:r>
            <a:r>
              <a:rPr kumimoji="1" lang="ja-JP" altLang="en-US" sz="1600" b="1" dirty="0">
                <a:latin typeface="Meiryo UI" panose="020B0604030504040204" pitchFamily="50" charset="-128"/>
                <a:ea typeface="Meiryo UI" panose="020B0604030504040204" pitchFamily="50" charset="-128"/>
              </a:rPr>
              <a:t>月～</a:t>
            </a:r>
            <a:endParaRPr kumimoji="1"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病院連絡会</a:t>
            </a:r>
            <a:endParaRPr lang="en-US" altLang="ja-JP" sz="1600" b="1" dirty="0">
              <a:latin typeface="Meiryo UI" panose="020B0604030504040204" pitchFamily="50" charset="-128"/>
              <a:ea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rPr>
              <a:t>（全一般病院）</a:t>
            </a:r>
            <a:endParaRPr kumimoji="1" lang="ja-JP" altLang="en-US" sz="1200" b="1" dirty="0">
              <a:latin typeface="Meiryo UI" panose="020B0604030504040204" pitchFamily="50" charset="-128"/>
              <a:ea typeface="Meiryo UI" panose="020B0604030504040204" pitchFamily="50" charset="-128"/>
            </a:endParaRPr>
          </a:p>
        </p:txBody>
      </p:sp>
      <p:sp>
        <p:nvSpPr>
          <p:cNvPr id="22" name="角丸四角形 21"/>
          <p:cNvSpPr/>
          <p:nvPr/>
        </p:nvSpPr>
        <p:spPr>
          <a:xfrm>
            <a:off x="5638450" y="3411519"/>
            <a:ext cx="994523" cy="3073947"/>
          </a:xfrm>
          <a:prstGeom prst="round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vert="eaVert" rtlCol="0" anchor="ctr"/>
          <a:lstStyle/>
          <a:p>
            <a:pPr algn="ctr">
              <a:lnSpc>
                <a:spcPct val="125000"/>
              </a:lnSpc>
            </a:pPr>
            <a:r>
              <a:rPr kumimoji="1" lang="ja-JP" altLang="en-US" b="1" dirty="0">
                <a:latin typeface="Meiryo UI" panose="020B0604030504040204" pitchFamily="50" charset="-128"/>
                <a:ea typeface="Meiryo UI" panose="020B0604030504040204" pitchFamily="50" charset="-128"/>
              </a:rPr>
              <a:t>連絡会の協議結果報告</a:t>
            </a:r>
            <a:endParaRPr kumimoji="1" lang="en-US" altLang="ja-JP" b="1" dirty="0">
              <a:latin typeface="Meiryo UI" panose="020B0604030504040204" pitchFamily="50" charset="-128"/>
              <a:ea typeface="Meiryo UI" panose="020B0604030504040204" pitchFamily="50" charset="-128"/>
            </a:endParaRPr>
          </a:p>
        </p:txBody>
      </p:sp>
      <p:sp>
        <p:nvSpPr>
          <p:cNvPr id="23" name="角丸四角形 22"/>
          <p:cNvSpPr/>
          <p:nvPr/>
        </p:nvSpPr>
        <p:spPr>
          <a:xfrm>
            <a:off x="6953091" y="3220894"/>
            <a:ext cx="944479" cy="3264571"/>
          </a:xfrm>
          <a:prstGeom prst="roundRect">
            <a:avLst/>
          </a:prstGeom>
          <a:solidFill>
            <a:schemeClr val="accent2">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vert="eaVert" rtlCol="0" anchor="ctr"/>
          <a:lstStyle/>
          <a:p>
            <a:pPr algn="ctr">
              <a:lnSpc>
                <a:spcPct val="125000"/>
              </a:lnSpc>
            </a:pPr>
            <a:r>
              <a:rPr kumimoji="1" lang="ja-JP" altLang="en-US" b="1" dirty="0">
                <a:latin typeface="Meiryo UI" panose="020B0604030504040204" pitchFamily="50" charset="-128"/>
                <a:ea typeface="Meiryo UI" panose="020B0604030504040204" pitchFamily="50" charset="-128"/>
              </a:rPr>
              <a:t>調整会議の協議結果報告</a:t>
            </a:r>
            <a:endParaRPr kumimoji="1" lang="en-US" altLang="ja-JP" b="1" dirty="0">
              <a:latin typeface="Meiryo UI" panose="020B0604030504040204" pitchFamily="50" charset="-128"/>
              <a:ea typeface="Meiryo UI" panose="020B0604030504040204" pitchFamily="50" charset="-128"/>
            </a:endParaRPr>
          </a:p>
        </p:txBody>
      </p:sp>
      <p:sp>
        <p:nvSpPr>
          <p:cNvPr id="24" name="角丸四角形 23"/>
          <p:cNvSpPr/>
          <p:nvPr/>
        </p:nvSpPr>
        <p:spPr>
          <a:xfrm>
            <a:off x="5517687" y="2287722"/>
            <a:ext cx="1330640" cy="109638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月～</a:t>
            </a:r>
            <a:endParaRPr kumimoji="1" lang="en-US" altLang="ja-JP" sz="1600" b="1" dirty="0">
              <a:latin typeface="Meiryo UI" panose="020B0604030504040204" pitchFamily="50" charset="-128"/>
              <a:ea typeface="Meiryo UI" panose="020B0604030504040204" pitchFamily="50" charset="-128"/>
            </a:endParaRPr>
          </a:p>
          <a:p>
            <a:r>
              <a:rPr kumimoji="1" lang="ja-JP" altLang="en-US" sz="1600" b="1" dirty="0">
                <a:latin typeface="Meiryo UI" panose="020B0604030504040204" pitchFamily="50" charset="-128"/>
                <a:ea typeface="Meiryo UI" panose="020B0604030504040204" pitchFamily="50" charset="-128"/>
              </a:rPr>
              <a:t>地域医療構想調整会議</a:t>
            </a:r>
          </a:p>
        </p:txBody>
      </p:sp>
      <p:sp>
        <p:nvSpPr>
          <p:cNvPr id="25" name="角丸四角形 24"/>
          <p:cNvSpPr/>
          <p:nvPr/>
        </p:nvSpPr>
        <p:spPr>
          <a:xfrm>
            <a:off x="8117500" y="4005064"/>
            <a:ext cx="948833" cy="256594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r>
              <a:rPr lang="ja-JP" altLang="en-US" b="1" dirty="0">
                <a:solidFill>
                  <a:srgbClr val="FF0000"/>
                </a:solidFill>
                <a:latin typeface="HGｺﾞｼｯｸM" panose="020B0609000000000000" pitchFamily="49" charset="-128"/>
                <a:ea typeface="HGｺﾞｼｯｸM" panose="020B0609000000000000" pitchFamily="49" charset="-128"/>
              </a:rPr>
              <a:t>厚労省に</a:t>
            </a:r>
            <a:endParaRPr lang="en-US" altLang="ja-JP" b="1" dirty="0">
              <a:solidFill>
                <a:srgbClr val="FF0000"/>
              </a:solidFill>
              <a:latin typeface="HGｺﾞｼｯｸM" panose="020B0609000000000000" pitchFamily="49" charset="-128"/>
              <a:ea typeface="HGｺﾞｼｯｸM" panose="020B0609000000000000" pitchFamily="49" charset="-128"/>
            </a:endParaRPr>
          </a:p>
          <a:p>
            <a:r>
              <a:rPr lang="ja-JP" altLang="en-US" b="1" dirty="0" smtClean="0">
                <a:solidFill>
                  <a:srgbClr val="FF0000"/>
                </a:solidFill>
                <a:latin typeface="HGｺﾞｼｯｸM" panose="020B0609000000000000" pitchFamily="49" charset="-128"/>
                <a:ea typeface="HGｺﾞｼｯｸM" panose="020B0609000000000000" pitchFamily="49" charset="-128"/>
              </a:rPr>
              <a:t>各病院の今後の方向性を</a:t>
            </a:r>
            <a:r>
              <a:rPr lang="ja-JP" altLang="en-US" b="1" dirty="0">
                <a:solidFill>
                  <a:srgbClr val="FF0000"/>
                </a:solidFill>
                <a:latin typeface="HGｺﾞｼｯｸM" panose="020B0609000000000000" pitchFamily="49" charset="-128"/>
                <a:ea typeface="HGｺﾞｼｯｸM" panose="020B0609000000000000" pitchFamily="49" charset="-128"/>
              </a:rPr>
              <a:t>報告</a:t>
            </a:r>
          </a:p>
        </p:txBody>
      </p:sp>
      <p:sp>
        <p:nvSpPr>
          <p:cNvPr id="26" name="タイトル 1">
            <a:extLst>
              <a:ext uri="{FF2B5EF4-FFF2-40B4-BE49-F238E27FC236}">
                <a16:creationId xmlns:a16="http://schemas.microsoft.com/office/drawing/2014/main" id="{6F509F56-1B98-492E-BBE4-105A4785B65A}"/>
              </a:ext>
            </a:extLst>
          </p:cNvPr>
          <p:cNvSpPr txBox="1">
            <a:spLocks/>
          </p:cNvSpPr>
          <p:nvPr/>
        </p:nvSpPr>
        <p:spPr>
          <a:xfrm>
            <a:off x="209349" y="504400"/>
            <a:ext cx="8856984" cy="1758073"/>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ct val="125000"/>
              </a:lnSpc>
            </a:pPr>
            <a:r>
              <a:rPr lang="ja-JP" altLang="en-US" sz="1800" dirty="0">
                <a:latin typeface="HGP創英角ｺﾞｼｯｸUB" panose="020B0900000000000000" pitchFamily="50" charset="-128"/>
                <a:ea typeface="HGP創英角ｺﾞｼｯｸUB" panose="020B0900000000000000" pitchFamily="50" charset="-128"/>
              </a:rPr>
              <a:t>　　</a:t>
            </a:r>
            <a:endParaRPr lang="en-US" altLang="ja-JP" sz="1800" dirty="0">
              <a:latin typeface="HGP創英角ｺﾞｼｯｸUB" panose="020B0900000000000000" pitchFamily="50" charset="-128"/>
              <a:ea typeface="HGP創英角ｺﾞｼｯｸUB" panose="020B0900000000000000" pitchFamily="50" charset="-128"/>
            </a:endParaRPr>
          </a:p>
          <a:p>
            <a:pPr algn="l">
              <a:lnSpc>
                <a:spcPct val="125000"/>
              </a:lnSpc>
            </a:pPr>
            <a:r>
              <a:rPr lang="ja-JP" altLang="en-US" sz="2400" dirty="0">
                <a:latin typeface="HGP創英角ｺﾞｼｯｸUB" panose="020B0900000000000000" pitchFamily="50" charset="-128"/>
                <a:ea typeface="HGP創英角ｺﾞｼｯｸUB" panose="020B0900000000000000" pitchFamily="50" charset="-128"/>
              </a:rPr>
              <a:t>国の分析は、Ｈ</a:t>
            </a:r>
            <a:r>
              <a:rPr lang="en-US" altLang="ja-JP" sz="2400" dirty="0">
                <a:latin typeface="HGP創英角ｺﾞｼｯｸUB" panose="020B0900000000000000" pitchFamily="50" charset="-128"/>
                <a:ea typeface="HGP創英角ｺﾞｼｯｸUB" panose="020B0900000000000000" pitchFamily="50" charset="-128"/>
              </a:rPr>
              <a:t>29</a:t>
            </a:r>
            <a:r>
              <a:rPr lang="ja-JP" altLang="en-US" sz="2400" dirty="0">
                <a:latin typeface="HGP創英角ｺﾞｼｯｸUB" panose="020B0900000000000000" pitchFamily="50" charset="-128"/>
                <a:ea typeface="HGP創英角ｺﾞｼｯｸUB" panose="020B0900000000000000" pitchFamily="50" charset="-128"/>
              </a:rPr>
              <a:t>年度データを基にした全国一律基準による。</a:t>
            </a:r>
            <a:endParaRPr lang="en-US" altLang="ja-JP" sz="2400" dirty="0">
              <a:latin typeface="HGP創英角ｺﾞｼｯｸUB" panose="020B0900000000000000" pitchFamily="50" charset="-128"/>
              <a:ea typeface="HGP創英角ｺﾞｼｯｸUB" panose="020B0900000000000000" pitchFamily="50" charset="-128"/>
            </a:endParaRPr>
          </a:p>
          <a:p>
            <a:pPr algn="l">
              <a:lnSpc>
                <a:spcPct val="125000"/>
              </a:lnSpc>
            </a:pPr>
            <a:r>
              <a:rPr lang="ja-JP" altLang="en-US" sz="2400" dirty="0">
                <a:latin typeface="HGP創英角ｺﾞｼｯｸUB" panose="020B0900000000000000" pitchFamily="50" charset="-128"/>
                <a:ea typeface="HGP創英角ｺﾞｼｯｸUB" panose="020B0900000000000000" pitchFamily="50" charset="-128"/>
              </a:rPr>
              <a:t>国から示された</a:t>
            </a:r>
            <a:r>
              <a:rPr lang="en-US" altLang="ja-JP" sz="2400" dirty="0" smtClean="0">
                <a:latin typeface="HGP創英角ｺﾞｼｯｸUB" panose="020B0900000000000000" pitchFamily="50" charset="-128"/>
                <a:ea typeface="HGP創英角ｺﾞｼｯｸUB" panose="020B0900000000000000" pitchFamily="50" charset="-128"/>
              </a:rPr>
              <a:t>11</a:t>
            </a:r>
            <a:r>
              <a:rPr lang="ja-JP" altLang="en-US" sz="2400" dirty="0" smtClean="0">
                <a:latin typeface="HGP創英角ｺﾞｼｯｸUB" panose="020B0900000000000000" pitchFamily="50" charset="-128"/>
                <a:ea typeface="HGP創英角ｺﾞｼｯｸUB" panose="020B0900000000000000" pitchFamily="50" charset="-128"/>
              </a:rPr>
              <a:t>病院</a:t>
            </a:r>
            <a:r>
              <a:rPr lang="ja-JP" altLang="en-US" sz="2400" dirty="0">
                <a:latin typeface="HGP創英角ｺﾞｼｯｸUB" panose="020B0900000000000000" pitchFamily="50" charset="-128"/>
                <a:ea typeface="HGP創英角ｺﾞｼｯｸUB" panose="020B0900000000000000" pitchFamily="50" charset="-128"/>
              </a:rPr>
              <a:t>に限らず、府独自に分析、地域において協議</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➡病院プランの「さらなる見える化」と「診療実態分析データ」に</a:t>
            </a:r>
            <a:endParaRPr lang="en-US" altLang="ja-JP" sz="2400" dirty="0">
              <a:latin typeface="HGP創英角ｺﾞｼｯｸUB" panose="020B0900000000000000" pitchFamily="50" charset="-128"/>
              <a:ea typeface="HGP創英角ｺﾞｼｯｸUB" panose="020B0900000000000000" pitchFamily="50" charset="-128"/>
            </a:endParaRPr>
          </a:p>
          <a:p>
            <a:pPr algn="l"/>
            <a:r>
              <a:rPr lang="ja-JP" altLang="en-US" sz="2400" dirty="0">
                <a:latin typeface="HGP創英角ｺﾞｼｯｸUB" panose="020B0900000000000000" pitchFamily="50" charset="-128"/>
                <a:ea typeface="HGP創英角ｺﾞｼｯｸUB" panose="020B0900000000000000" pitchFamily="50" charset="-128"/>
              </a:rPr>
              <a:t>　　　基づく協議　　　　</a:t>
            </a:r>
          </a:p>
          <a:p>
            <a:pPr algn="l"/>
            <a:r>
              <a:rPr lang="ja-JP" altLang="en-US" sz="2400" dirty="0">
                <a:latin typeface="HGP創英角ｺﾞｼｯｸUB" panose="020B0900000000000000" pitchFamily="50" charset="-128"/>
                <a:ea typeface="HGP創英角ｺﾞｼｯｸUB" panose="020B0900000000000000" pitchFamily="50" charset="-128"/>
              </a:rPr>
              <a:t>　　　　　　　　　　　　</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27" name="角丸四角形 26"/>
          <p:cNvSpPr/>
          <p:nvPr/>
        </p:nvSpPr>
        <p:spPr>
          <a:xfrm>
            <a:off x="6871398" y="2289634"/>
            <a:ext cx="1330640" cy="11224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latin typeface="Meiryo UI" panose="020B0604030504040204" pitchFamily="50" charset="-128"/>
                <a:ea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rPr>
              <a:t>月</a:t>
            </a:r>
            <a:endParaRPr kumimoji="1"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医療審議会</a:t>
            </a:r>
            <a:endParaRPr lang="en-US" altLang="ja-JP" sz="1600" b="1" dirty="0">
              <a:latin typeface="Meiryo UI" panose="020B0604030504040204" pitchFamily="50" charset="-128"/>
              <a:ea typeface="Meiryo UI" panose="020B0604030504040204" pitchFamily="50" charset="-128"/>
            </a:endParaRPr>
          </a:p>
          <a:p>
            <a:endParaRPr kumimoji="1" lang="ja-JP" altLang="en-US" sz="1600" b="1" dirty="0">
              <a:latin typeface="Meiryo UI" panose="020B0604030504040204" pitchFamily="50" charset="-128"/>
              <a:ea typeface="Meiryo UI" panose="020B0604030504040204" pitchFamily="50" charset="-128"/>
            </a:endParaRPr>
          </a:p>
        </p:txBody>
      </p:sp>
      <p:sp>
        <p:nvSpPr>
          <p:cNvPr id="30" name="フローチャート : 組合せ 7">
            <a:extLst>
              <a:ext uri="{FF2B5EF4-FFF2-40B4-BE49-F238E27FC236}">
                <a16:creationId xmlns:a16="http://schemas.microsoft.com/office/drawing/2014/main" id="{4F6F94B7-D49D-43BA-B64D-59F7C1284A10}"/>
              </a:ext>
            </a:extLst>
          </p:cNvPr>
          <p:cNvSpPr/>
          <p:nvPr/>
        </p:nvSpPr>
        <p:spPr>
          <a:xfrm rot="16200000">
            <a:off x="5184387" y="5526160"/>
            <a:ext cx="705696" cy="399298"/>
          </a:xfrm>
          <a:prstGeom prst="flowChartMerg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ローチャート : 組合せ 7">
            <a:extLst>
              <a:ext uri="{FF2B5EF4-FFF2-40B4-BE49-F238E27FC236}">
                <a16:creationId xmlns:a16="http://schemas.microsoft.com/office/drawing/2014/main" id="{4F6F94B7-D49D-43BA-B64D-59F7C1284A10}"/>
              </a:ext>
            </a:extLst>
          </p:cNvPr>
          <p:cNvSpPr/>
          <p:nvPr/>
        </p:nvSpPr>
        <p:spPr>
          <a:xfrm rot="16200000">
            <a:off x="6415162" y="5519416"/>
            <a:ext cx="705696" cy="399298"/>
          </a:xfrm>
          <a:prstGeom prst="flowChartMerg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ローチャート : 組合せ 7">
            <a:extLst>
              <a:ext uri="{FF2B5EF4-FFF2-40B4-BE49-F238E27FC236}">
                <a16:creationId xmlns:a16="http://schemas.microsoft.com/office/drawing/2014/main" id="{4F6F94B7-D49D-43BA-B64D-59F7C1284A10}"/>
              </a:ext>
            </a:extLst>
          </p:cNvPr>
          <p:cNvSpPr/>
          <p:nvPr/>
        </p:nvSpPr>
        <p:spPr>
          <a:xfrm rot="16200000">
            <a:off x="7683978" y="5519416"/>
            <a:ext cx="705696" cy="399298"/>
          </a:xfrm>
          <a:prstGeom prst="flowChartMerg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ローチャート : 組合せ 7">
            <a:extLst>
              <a:ext uri="{FF2B5EF4-FFF2-40B4-BE49-F238E27FC236}">
                <a16:creationId xmlns:a16="http://schemas.microsoft.com/office/drawing/2014/main" id="{4F6F94B7-D49D-43BA-B64D-59F7C1284A10}"/>
              </a:ext>
            </a:extLst>
          </p:cNvPr>
          <p:cNvSpPr/>
          <p:nvPr/>
        </p:nvSpPr>
        <p:spPr>
          <a:xfrm rot="16200000">
            <a:off x="6497231" y="3662718"/>
            <a:ext cx="705696" cy="399298"/>
          </a:xfrm>
          <a:prstGeom prst="flowChartMerg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ローチャート : 組合せ 7">
            <a:extLst>
              <a:ext uri="{FF2B5EF4-FFF2-40B4-BE49-F238E27FC236}">
                <a16:creationId xmlns:a16="http://schemas.microsoft.com/office/drawing/2014/main" id="{4F6F94B7-D49D-43BA-B64D-59F7C1284A10}"/>
              </a:ext>
            </a:extLst>
          </p:cNvPr>
          <p:cNvSpPr/>
          <p:nvPr/>
        </p:nvSpPr>
        <p:spPr>
          <a:xfrm rot="16200000">
            <a:off x="5191855" y="3649816"/>
            <a:ext cx="705696" cy="399298"/>
          </a:xfrm>
          <a:prstGeom prst="flowChartMerg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32706" y="62554"/>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35" name="タイトル 1">
            <a:extLst>
              <a:ext uri="{FF2B5EF4-FFF2-40B4-BE49-F238E27FC236}">
                <a16:creationId xmlns:a16="http://schemas.microsoft.com/office/drawing/2014/main" id="{30BE5A27-A407-4A14-A9BE-5866682C3C6B}"/>
              </a:ext>
            </a:extLst>
          </p:cNvPr>
          <p:cNvSpPr txBox="1">
            <a:spLocks/>
          </p:cNvSpPr>
          <p:nvPr/>
        </p:nvSpPr>
        <p:spPr>
          <a:xfrm>
            <a:off x="158155" y="-30677"/>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４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2019</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年度の新たな取組</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675793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8</a:t>
            </a:fld>
            <a:endParaRPr lang="ja-JP" altLang="en-US" dirty="0"/>
          </a:p>
        </p:txBody>
      </p:sp>
      <p:sp>
        <p:nvSpPr>
          <p:cNvPr id="41" name="タイトル 1">
            <a:extLst>
              <a:ext uri="{FF2B5EF4-FFF2-40B4-BE49-F238E27FC236}">
                <a16:creationId xmlns:a16="http://schemas.microsoft.com/office/drawing/2014/main" id="{77D78C8B-7190-4F9F-BF24-FAD4DFE9F181}"/>
              </a:ext>
            </a:extLst>
          </p:cNvPr>
          <p:cNvSpPr txBox="1">
            <a:spLocks/>
          </p:cNvSpPr>
          <p:nvPr/>
        </p:nvSpPr>
        <p:spPr>
          <a:xfrm>
            <a:off x="323529" y="720064"/>
            <a:ext cx="8568952"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病院連絡会で、公民含めた府独自の分析データを提示</a:t>
            </a:r>
            <a:endParaRPr lang="en-US" altLang="ja-JP" sz="2800" dirty="0">
              <a:latin typeface="HGP創英角ｺﾞｼｯｸUB" panose="020B0900000000000000" pitchFamily="50" charset="-128"/>
              <a:ea typeface="HGP創英角ｺﾞｼｯｸUB" panose="020B0900000000000000" pitchFamily="50" charset="-128"/>
            </a:endParaRPr>
          </a:p>
          <a:p>
            <a:pPr algn="l"/>
            <a:r>
              <a:rPr lang="en-US" altLang="ja-JP" sz="2800" dirty="0">
                <a:latin typeface="HGP創英角ｺﾞｼｯｸUB" panose="020B0900000000000000" pitchFamily="50" charset="-128"/>
                <a:ea typeface="HGP創英角ｺﾞｼｯｸUB" panose="020B0900000000000000" pitchFamily="50" charset="-128"/>
              </a:rPr>
              <a:t>(</a:t>
            </a:r>
            <a:r>
              <a:rPr lang="ja-JP" altLang="en-US" sz="2800" dirty="0">
                <a:latin typeface="HGP創英角ｺﾞｼｯｸUB" panose="020B0900000000000000" pitchFamily="50" charset="-128"/>
                <a:ea typeface="HGP創英角ｺﾞｼｯｸUB" panose="020B0900000000000000" pitchFamily="50" charset="-128"/>
              </a:rPr>
              <a:t>診療機能の見える化）　</a:t>
            </a:r>
          </a:p>
        </p:txBody>
      </p:sp>
      <p:graphicFrame>
        <p:nvGraphicFramePr>
          <p:cNvPr id="2" name="表 1"/>
          <p:cNvGraphicFramePr>
            <a:graphicFrameLocks noGrp="1"/>
          </p:cNvGraphicFramePr>
          <p:nvPr/>
        </p:nvGraphicFramePr>
        <p:xfrm>
          <a:off x="395242" y="1943914"/>
          <a:ext cx="8273049" cy="4197727"/>
        </p:xfrm>
        <a:graphic>
          <a:graphicData uri="http://schemas.openxmlformats.org/drawingml/2006/table">
            <a:tbl>
              <a:tblPr firstRow="1" bandRow="1">
                <a:tableStyleId>{BC89EF96-8CEA-46FF-86C4-4CE0E7609802}</a:tableStyleId>
              </a:tblPr>
              <a:tblGrid>
                <a:gridCol w="1852591">
                  <a:extLst>
                    <a:ext uri="{9D8B030D-6E8A-4147-A177-3AD203B41FA5}">
                      <a16:colId xmlns:a16="http://schemas.microsoft.com/office/drawing/2014/main" val="20000"/>
                    </a:ext>
                  </a:extLst>
                </a:gridCol>
                <a:gridCol w="2982623">
                  <a:extLst>
                    <a:ext uri="{9D8B030D-6E8A-4147-A177-3AD203B41FA5}">
                      <a16:colId xmlns:a16="http://schemas.microsoft.com/office/drawing/2014/main" val="20001"/>
                    </a:ext>
                  </a:extLst>
                </a:gridCol>
                <a:gridCol w="3437835">
                  <a:extLst>
                    <a:ext uri="{9D8B030D-6E8A-4147-A177-3AD203B41FA5}">
                      <a16:colId xmlns:a16="http://schemas.microsoft.com/office/drawing/2014/main" val="20002"/>
                    </a:ext>
                  </a:extLst>
                </a:gridCol>
              </a:tblGrid>
              <a:tr h="605391">
                <a:tc>
                  <a:txBody>
                    <a:bodyPr/>
                    <a:lstStyle/>
                    <a:p>
                      <a:endParaRPr kumimoji="1" lang="ja-JP" altLang="en-US" dirty="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参考</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厚労省</a:t>
                      </a:r>
                    </a:p>
                  </a:txBody>
                  <a:tcPr anchor="ctr">
                    <a:solidFill>
                      <a:schemeClr val="accent1">
                        <a:lumMod val="60000"/>
                        <a:lumOff val="40000"/>
                      </a:schemeClr>
                    </a:solidFill>
                  </a:tcPr>
                </a:tc>
                <a:tc>
                  <a:txBody>
                    <a:bodyPr/>
                    <a:lstStyle/>
                    <a:p>
                      <a:pPr algn="ctr"/>
                      <a:r>
                        <a:rPr kumimoji="1" lang="ja-JP" altLang="en-US" dirty="0">
                          <a:latin typeface="Meiryo UI" panose="020B0604030504040204" pitchFamily="50" charset="-128"/>
                          <a:ea typeface="Meiryo UI" panose="020B0604030504040204" pitchFamily="50" charset="-128"/>
                        </a:rPr>
                        <a:t>大阪府</a:t>
                      </a:r>
                    </a:p>
                  </a:txBody>
                  <a:tcPr anchor="ctr">
                    <a:solidFill>
                      <a:schemeClr val="accent1">
                        <a:lumMod val="60000"/>
                        <a:lumOff val="40000"/>
                      </a:schemeClr>
                    </a:solidFill>
                  </a:tcPr>
                </a:tc>
                <a:extLst>
                  <a:ext uri="{0D108BD9-81ED-4DB2-BD59-A6C34878D82A}">
                    <a16:rowId xmlns:a16="http://schemas.microsoft.com/office/drawing/2014/main" val="10000"/>
                  </a:ext>
                </a:extLst>
              </a:tr>
              <a:tr h="1140848">
                <a:tc>
                  <a:txBody>
                    <a:bodyPr/>
                    <a:lstStyle/>
                    <a:p>
                      <a:r>
                        <a:rPr kumimoji="1" lang="ja-JP" altLang="en-US" sz="1600" dirty="0">
                          <a:latin typeface="Meiryo UI" panose="020B0604030504040204" pitchFamily="50" charset="-128"/>
                          <a:ea typeface="Meiryo UI" panose="020B0604030504040204" pitchFamily="50" charset="-128"/>
                        </a:rPr>
                        <a:t>主な診療実態分析</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使用データ</a:t>
                      </a:r>
                    </a:p>
                  </a:txBody>
                  <a:tcPr anchor="ctr">
                    <a:noFill/>
                  </a:tcPr>
                </a:tc>
                <a:tc>
                  <a:txBody>
                    <a:bodyPr/>
                    <a:lstStyle/>
                    <a:p>
                      <a:r>
                        <a:rPr kumimoji="1" lang="ja-JP" altLang="en-US" sz="160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29</a:t>
                      </a:r>
                      <a:r>
                        <a:rPr kumimoji="1" lang="ja-JP" altLang="en-US" sz="1600" dirty="0">
                          <a:latin typeface="Meiryo UI" panose="020B0604030504040204" pitchFamily="50" charset="-128"/>
                          <a:ea typeface="Meiryo UI" panose="020B0604030504040204" pitchFamily="50" charset="-128"/>
                        </a:rPr>
                        <a:t>年度病床機能報告</a:t>
                      </a:r>
                      <a:endParaRPr kumimoji="1" lang="en-US" altLang="ja-JP" sz="1600" dirty="0">
                        <a:latin typeface="Meiryo UI" panose="020B0604030504040204" pitchFamily="50" charset="-128"/>
                        <a:ea typeface="Meiryo UI" panose="020B0604030504040204" pitchFamily="50" charset="-128"/>
                      </a:endParaRPr>
                    </a:p>
                  </a:txBody>
                  <a:tcPr anchor="ctr">
                    <a:noFill/>
                  </a:tcPr>
                </a:tc>
                <a:tc>
                  <a:txBody>
                    <a:bodyPr/>
                    <a:lstStyle/>
                    <a:p>
                      <a:r>
                        <a:rPr kumimoji="1" lang="ja-JP" altLang="en-US" sz="1600" dirty="0">
                          <a:latin typeface="Meiryo UI" panose="020B0604030504040204" pitchFamily="50" charset="-128"/>
                          <a:ea typeface="Meiryo UI" panose="020B0604030504040204" pitchFamily="50" charset="-128"/>
                        </a:rPr>
                        <a:t>平成</a:t>
                      </a:r>
                      <a:r>
                        <a:rPr kumimoji="1" lang="en-US" altLang="ja-JP" sz="1600" dirty="0">
                          <a:latin typeface="Meiryo UI" panose="020B0604030504040204" pitchFamily="50" charset="-128"/>
                          <a:ea typeface="Meiryo UI" panose="020B0604030504040204" pitchFamily="50" charset="-128"/>
                        </a:rPr>
                        <a:t>30</a:t>
                      </a:r>
                      <a:r>
                        <a:rPr kumimoji="1" lang="ja-JP" altLang="en-US" sz="1600" dirty="0">
                          <a:latin typeface="Meiryo UI" panose="020B0604030504040204" pitchFamily="50" charset="-128"/>
                          <a:ea typeface="Meiryo UI" panose="020B0604030504040204" pitchFamily="50" charset="-128"/>
                        </a:rPr>
                        <a:t>年度病床機能報告</a:t>
                      </a:r>
                    </a:p>
                  </a:txBody>
                  <a:tcPr anchor="ctr">
                    <a:noFill/>
                  </a:tcPr>
                </a:tc>
                <a:extLst>
                  <a:ext uri="{0D108BD9-81ED-4DB2-BD59-A6C34878D82A}">
                    <a16:rowId xmlns:a16="http://schemas.microsoft.com/office/drawing/2014/main" val="10001"/>
                  </a:ext>
                </a:extLst>
              </a:tr>
              <a:tr h="1140848">
                <a:tc>
                  <a:txBody>
                    <a:bodyPr/>
                    <a:lstStyle/>
                    <a:p>
                      <a:r>
                        <a:rPr kumimoji="1" lang="ja-JP" altLang="en-US" dirty="0">
                          <a:latin typeface="Meiryo UI" panose="020B0604030504040204" pitchFamily="50" charset="-128"/>
                          <a:ea typeface="Meiryo UI" panose="020B0604030504040204" pitchFamily="50" charset="-128"/>
                        </a:rPr>
                        <a:t>分析項目</a:t>
                      </a:r>
                    </a:p>
                  </a:txBody>
                  <a:tcPr anchor="ctr"/>
                </a:tc>
                <a:tc>
                  <a:txBody>
                    <a:bodyPr/>
                    <a:lstStyle/>
                    <a:p>
                      <a:r>
                        <a:rPr kumimoji="1" lang="ja-JP" altLang="en-US" sz="1600" dirty="0">
                          <a:latin typeface="Meiryo UI" panose="020B0604030504040204" pitchFamily="50" charset="-128"/>
                          <a:ea typeface="Meiryo UI" panose="020B0604030504040204" pitchFamily="50" charset="-128"/>
                        </a:rPr>
                        <a:t>がん、脳卒中、心血管疾患、小児医療、周産期医療、救急医療</a:t>
                      </a:r>
                    </a:p>
                  </a:txBody>
                  <a:tcPr anchor="ctr"/>
                </a:tc>
                <a:tc>
                  <a:txBody>
                    <a:bodyPr/>
                    <a:lstStyle/>
                    <a:p>
                      <a:r>
                        <a:rPr kumimoji="1" lang="ja-JP" altLang="en-US" sz="1600">
                          <a:latin typeface="Meiryo UI" panose="020B0604030504040204" pitchFamily="50" charset="-128"/>
                          <a:ea typeface="Meiryo UI" panose="020B0604030504040204" pitchFamily="50" charset="-128"/>
                        </a:rPr>
                        <a:t>がん、脳卒中、心血管疾患、小児医療、周産期医療、救急医療、　</a:t>
                      </a:r>
                      <a:r>
                        <a:rPr kumimoji="1" lang="ja-JP" altLang="en-US" sz="1600" u="sng">
                          <a:latin typeface="Meiryo UI" panose="020B0604030504040204" pitchFamily="50" charset="-128"/>
                          <a:ea typeface="Meiryo UI" panose="020B0604030504040204" pitchFamily="50" charset="-128"/>
                        </a:rPr>
                        <a:t>地域包括ケア病棟、回復期リハビリテーション病棟</a:t>
                      </a:r>
                      <a:endParaRPr kumimoji="1" lang="ja-JP" altLang="en-US" sz="1600" u="sng"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2"/>
                  </a:ext>
                </a:extLst>
              </a:tr>
              <a:tr h="1140848">
                <a:tc>
                  <a:txBody>
                    <a:bodyPr/>
                    <a:lstStyle/>
                    <a:p>
                      <a:r>
                        <a:rPr kumimoji="1" lang="ja-JP" altLang="en-US" dirty="0">
                          <a:latin typeface="Meiryo UI" panose="020B0604030504040204" pitchFamily="50" charset="-128"/>
                          <a:ea typeface="Meiryo UI" panose="020B0604030504040204" pitchFamily="50" charset="-128"/>
                        </a:rPr>
                        <a:t>診療実態分析</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の目的</a:t>
                      </a:r>
                    </a:p>
                  </a:txBody>
                  <a:tcPr anchor="ctr">
                    <a:noFill/>
                  </a:tcPr>
                </a:tc>
                <a:tc>
                  <a:txBody>
                    <a:bodyPr/>
                    <a:lstStyle/>
                    <a:p>
                      <a:r>
                        <a:rPr kumimoji="1" lang="ja-JP" altLang="en-US" sz="1600" dirty="0">
                          <a:latin typeface="Meiryo UI" panose="020B0604030504040204" pitchFamily="50" charset="-128"/>
                          <a:ea typeface="Meiryo UI" panose="020B0604030504040204" pitchFamily="50" charset="-128"/>
                        </a:rPr>
                        <a:t>具体的対応方針再検証要請医療機関の選定</a:t>
                      </a:r>
                      <a:r>
                        <a:rPr kumimoji="1" lang="en-US" altLang="ja-JP" sz="1600" dirty="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（特に、再検証要請病院は、</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今後の在り方を再協議）</a:t>
                      </a:r>
                    </a:p>
                  </a:txBody>
                  <a:tcPr anchor="ctr">
                    <a:noFill/>
                  </a:tcPr>
                </a:tc>
                <a:tc>
                  <a:txBody>
                    <a:bodyPr/>
                    <a:lstStyle/>
                    <a:p>
                      <a:r>
                        <a:rPr kumimoji="1" lang="ja-JP" altLang="en-US" sz="1600" dirty="0">
                          <a:latin typeface="Meiryo UI" panose="020B0604030504040204" pitchFamily="50" charset="-128"/>
                          <a:ea typeface="Meiryo UI" panose="020B0604030504040204" pitchFamily="50" charset="-128"/>
                        </a:rPr>
                        <a:t>将来的な疾病構造の変化に対応した医療機関の役割分担の検討</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（再検証要請病院に限らず、</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公立・公的病院の今後の方向性　　</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について、関係者間で共有）</a:t>
                      </a:r>
                    </a:p>
                  </a:txBody>
                  <a:tcPr anchor="ctr">
                    <a:noFill/>
                  </a:tcPr>
                </a:tc>
                <a:extLst>
                  <a:ext uri="{0D108BD9-81ED-4DB2-BD59-A6C34878D82A}">
                    <a16:rowId xmlns:a16="http://schemas.microsoft.com/office/drawing/2014/main" val="10003"/>
                  </a:ext>
                </a:extLst>
              </a:tr>
            </a:tbl>
          </a:graphicData>
        </a:graphic>
      </p:graphicFrame>
      <p:sp>
        <p:nvSpPr>
          <p:cNvPr id="42" name="正方形/長方形 41"/>
          <p:cNvSpPr/>
          <p:nvPr/>
        </p:nvSpPr>
        <p:spPr>
          <a:xfrm>
            <a:off x="2267744" y="6185843"/>
            <a:ext cx="2952328" cy="262829"/>
          </a:xfrm>
          <a:prstGeom prst="rect">
            <a:avLst/>
          </a:prstGeom>
        </p:spPr>
        <p:txBody>
          <a:bodyPr wrap="square">
            <a:spAutoFit/>
          </a:bodyPr>
          <a:lstStyle/>
          <a:p>
            <a:pPr marL="167058" indent="-167058"/>
            <a:r>
              <a:rPr lang="en-US" altLang="ja-JP" sz="1108" dirty="0">
                <a:solidFill>
                  <a:prstClr val="black"/>
                </a:solidFill>
                <a:latin typeface="Meiryo UI" panose="020B0604030504040204" pitchFamily="50" charset="-128"/>
                <a:ea typeface="Meiryo UI" panose="020B0604030504040204" pitchFamily="50" charset="-128"/>
              </a:rPr>
              <a:t>※</a:t>
            </a:r>
            <a:r>
              <a:rPr lang="ja-JP" altLang="en-US" sz="1108" dirty="0">
                <a:solidFill>
                  <a:prstClr val="black"/>
                </a:solidFill>
                <a:latin typeface="Meiryo UI" panose="020B0604030504040204" pitchFamily="50" charset="-128"/>
                <a:ea typeface="Meiryo UI" panose="020B0604030504040204" pitchFamily="50" charset="-128"/>
              </a:rPr>
              <a:t>　厚労省資料より推察される内容</a:t>
            </a:r>
          </a:p>
        </p:txBody>
      </p:sp>
      <p:sp>
        <p:nvSpPr>
          <p:cNvPr id="43"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8156" y="144000"/>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44" name="タイトル 1">
            <a:extLst>
              <a:ext uri="{FF2B5EF4-FFF2-40B4-BE49-F238E27FC236}">
                <a16:creationId xmlns:a16="http://schemas.microsoft.com/office/drawing/2014/main" id="{30BE5A27-A407-4A14-A9BE-5866682C3C6B}"/>
              </a:ext>
            </a:extLst>
          </p:cNvPr>
          <p:cNvSpPr txBox="1">
            <a:spLocks/>
          </p:cNvSpPr>
          <p:nvPr/>
        </p:nvSpPr>
        <p:spPr>
          <a:xfrm>
            <a:off x="183605" y="50769"/>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４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2019</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年度の新たな取組</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57600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7D78C8B-7190-4F9F-BF24-FAD4DFE9F181}"/>
              </a:ext>
            </a:extLst>
          </p:cNvPr>
          <p:cNvSpPr txBox="1">
            <a:spLocks/>
          </p:cNvSpPr>
          <p:nvPr/>
        </p:nvSpPr>
        <p:spPr>
          <a:xfrm>
            <a:off x="329316" y="578070"/>
            <a:ext cx="8262664" cy="98144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dirty="0">
                <a:latin typeface="HGP創英角ｺﾞｼｯｸUB" panose="020B0900000000000000" pitchFamily="50" charset="-128"/>
                <a:ea typeface="HGP創英角ｺﾞｼｯｸUB" panose="020B0900000000000000" pitchFamily="50" charset="-128"/>
              </a:rPr>
              <a:t>診療実態の見える化を図ることにより、</a:t>
            </a:r>
            <a:endParaRPr lang="en-US" altLang="ja-JP" sz="2800" dirty="0">
              <a:latin typeface="HGP創英角ｺﾞｼｯｸUB" panose="020B0900000000000000" pitchFamily="50" charset="-128"/>
              <a:ea typeface="HGP創英角ｺﾞｼｯｸUB" panose="020B0900000000000000" pitchFamily="50" charset="-128"/>
            </a:endParaRPr>
          </a:p>
          <a:p>
            <a:pPr algn="l"/>
            <a:r>
              <a:rPr lang="ja-JP" altLang="en-US" sz="2800" dirty="0">
                <a:latin typeface="HGP創英角ｺﾞｼｯｸUB" panose="020B0900000000000000" pitchFamily="50" charset="-128"/>
                <a:ea typeface="HGP創英角ｺﾞｼｯｸUB" panose="020B0900000000000000" pitchFamily="50" charset="-128"/>
              </a:rPr>
              <a:t>　　　　二次医療圏内の医療体制の詳細が把握可能に</a:t>
            </a:r>
            <a:endParaRPr lang="en-US" altLang="ja-JP" sz="2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lstStyle/>
          <a:p>
            <a:fld id="{A9848611-8FAA-4BFC-BAAD-33CAF1A3E273}" type="slidenum">
              <a:rPr lang="ja-JP" altLang="en-US" smtClean="0"/>
              <a:pPr/>
              <a:t>9</a:t>
            </a:fld>
            <a:endParaRPr lang="ja-JP" altLang="en-US" dirty="0"/>
          </a:p>
        </p:txBody>
      </p:sp>
      <p:pic>
        <p:nvPicPr>
          <p:cNvPr id="3" name="図 2"/>
          <p:cNvPicPr>
            <a:picLocks noChangeAspect="1"/>
          </p:cNvPicPr>
          <p:nvPr/>
        </p:nvPicPr>
        <p:blipFill>
          <a:blip r:embed="rId2"/>
          <a:stretch>
            <a:fillRect/>
          </a:stretch>
        </p:blipFill>
        <p:spPr>
          <a:xfrm>
            <a:off x="470438" y="1664507"/>
            <a:ext cx="7980420" cy="5212130"/>
          </a:xfrm>
          <a:prstGeom prst="rect">
            <a:avLst/>
          </a:prstGeom>
        </p:spPr>
      </p:pic>
      <p:sp>
        <p:nvSpPr>
          <p:cNvPr id="7" name="Oval 64">
            <a:hlinkClick r:id="" action="ppaction://noaction"/>
            <a:extLst>
              <a:ext uri="{FF2B5EF4-FFF2-40B4-BE49-F238E27FC236}">
                <a16:creationId xmlns:a16="http://schemas.microsoft.com/office/drawing/2014/main" id="{2865890E-81EE-482A-8BAC-0CEA60EEBBA9}"/>
              </a:ext>
            </a:extLst>
          </p:cNvPr>
          <p:cNvSpPr>
            <a:spLocks noChangeAspect="1"/>
          </p:cNvSpPr>
          <p:nvPr/>
        </p:nvSpPr>
        <p:spPr>
          <a:xfrm>
            <a:off x="154063" y="95237"/>
            <a:ext cx="453404" cy="43407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bIns="6858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dirty="0">
              <a:solidFill>
                <a:schemeClr val="tx1"/>
              </a:solidFill>
              <a:latin typeface="FontAwesome" pitchFamily="2" charset="0"/>
            </a:endParaRPr>
          </a:p>
        </p:txBody>
      </p:sp>
      <p:sp>
        <p:nvSpPr>
          <p:cNvPr id="8" name="タイトル 1">
            <a:extLst>
              <a:ext uri="{FF2B5EF4-FFF2-40B4-BE49-F238E27FC236}">
                <a16:creationId xmlns:a16="http://schemas.microsoft.com/office/drawing/2014/main" id="{30BE5A27-A407-4A14-A9BE-5866682C3C6B}"/>
              </a:ext>
            </a:extLst>
          </p:cNvPr>
          <p:cNvSpPr txBox="1">
            <a:spLocks/>
          </p:cNvSpPr>
          <p:nvPr/>
        </p:nvSpPr>
        <p:spPr>
          <a:xfrm>
            <a:off x="179512" y="2006"/>
            <a:ext cx="8856984"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a:solidFill>
                  <a:schemeClr val="bg1"/>
                </a:solidFill>
                <a:latin typeface="HGP創英角ｺﾞｼｯｸUB" panose="020B0900000000000000" pitchFamily="50" charset="-128"/>
                <a:ea typeface="HGP創英角ｺﾞｼｯｸUB" panose="020B0900000000000000" pitchFamily="50" charset="-128"/>
              </a:rPr>
              <a:t>４　</a:t>
            </a:r>
            <a:r>
              <a:rPr lang="en-US" altLang="ja-JP"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2019</a:t>
            </a:r>
            <a:r>
              <a:rPr lang="ja-JP" altLang="en-US" sz="2400"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年度の新たな取組</a:t>
            </a:r>
            <a:endParaRPr lang="ja-JP" altLang="en-US" sz="2400" dirty="0">
              <a:solidFill>
                <a:schemeClr val="accent1">
                  <a:lumMod val="75000"/>
                </a:schemeClr>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66321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8746D7FFC1F654FAD61CA2012E0EF5D" ma:contentTypeVersion="1" ma:contentTypeDescription="新しいドキュメントを作成します。" ma:contentTypeScope="" ma:versionID="5cd524d01c912f29494ec86578930da4">
  <xsd:schema xmlns:xsd="http://www.w3.org/2001/XMLSchema" xmlns:xs="http://www.w3.org/2001/XMLSchema" xmlns:p="http://schemas.microsoft.com/office/2006/metadata/properties" xmlns:ns2="593365d6-ff8f-42ea-b041-1cf5a6bd90ad" targetNamespace="http://schemas.microsoft.com/office/2006/metadata/properties" ma:root="true" ma:fieldsID="457697e742d15c9f1fb34f011d0eb2c7" ns2:_="">
    <xsd:import namespace="593365d6-ff8f-42ea-b041-1cf5a6bd90ad"/>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3365d6-ff8f-42ea-b041-1cf5a6bd90ad"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5bfe__x8c61__x30e6__x30fc__x30b6__x30fc_ xmlns="593365d6-ff8f-42ea-b041-1cf5a6bd90ad" xsi:nil="true"/>
  </documentManagement>
</p:properties>
</file>

<file path=customXml/itemProps1.xml><?xml version="1.0" encoding="utf-8"?>
<ds:datastoreItem xmlns:ds="http://schemas.openxmlformats.org/officeDocument/2006/customXml" ds:itemID="{A56A0E05-5E61-4414-95CD-AD6BD1432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3365d6-ff8f-42ea-b041-1cf5a6bd9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6FA492-2F15-4389-9F0F-4BEF001AC011}">
  <ds:schemaRefs>
    <ds:schemaRef ds:uri="http://schemas.microsoft.com/sharepoint/v3/contenttype/forms"/>
  </ds:schemaRefs>
</ds:datastoreItem>
</file>

<file path=customXml/itemProps3.xml><?xml version="1.0" encoding="utf-8"?>
<ds:datastoreItem xmlns:ds="http://schemas.openxmlformats.org/officeDocument/2006/customXml" ds:itemID="{0B2E238E-5187-4482-BE1B-2A3B132B829E}">
  <ds:schemaRefs>
    <ds:schemaRef ds:uri="http://schemas.microsoft.com/office/2006/documentManagement/types"/>
    <ds:schemaRef ds:uri="http://purl.org/dc/elements/1.1/"/>
    <ds:schemaRef ds:uri="http://www.w3.org/XML/1998/namespace"/>
    <ds:schemaRef ds:uri="http://schemas.openxmlformats.org/package/2006/metadata/core-properties"/>
    <ds:schemaRef ds:uri="http://purl.org/dc/dcmitype/"/>
    <ds:schemaRef ds:uri="http://schemas.microsoft.com/office/2006/metadata/properties"/>
    <ds:schemaRef ds:uri="http://schemas.microsoft.com/office/infopath/2007/PartnerControls"/>
    <ds:schemaRef ds:uri="593365d6-ff8f-42ea-b041-1cf5a6bd90ad"/>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17977</TotalTime>
  <Words>1360</Words>
  <Application>Microsoft Office PowerPoint</Application>
  <PresentationFormat>画面に合わせる (4:3)</PresentationFormat>
  <Paragraphs>430</Paragraphs>
  <Slides>18</Slides>
  <Notes>11</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33" baseType="lpstr">
      <vt:lpstr>FontAwesome</vt:lpstr>
      <vt:lpstr>HGPｺﾞｼｯｸE</vt:lpstr>
      <vt:lpstr>HGP創英角ｺﾞｼｯｸUB</vt:lpstr>
      <vt:lpstr>HGP創英角ﾎﾟｯﾌﾟ体</vt:lpstr>
      <vt:lpstr>HGS創英角ｺﾞｼｯｸUB</vt:lpstr>
      <vt:lpstr>HGｺﾞｼｯｸM</vt:lpstr>
      <vt:lpstr>Meiryo UI</vt:lpstr>
      <vt:lpstr>ＭＳ Ｐゴシック</vt:lpstr>
      <vt:lpstr>ＭＳ ゴシック</vt:lpstr>
      <vt:lpstr>Arial</vt:lpstr>
      <vt:lpstr>Calibri</vt:lpstr>
      <vt:lpstr>Times New Roman</vt:lpstr>
      <vt:lpstr>Wingdings</vt:lpstr>
      <vt:lpstr>Office ​​テーマ</vt:lpstr>
      <vt:lpstr>ワークシート</vt:lpstr>
      <vt:lpstr>PowerPoint プレゼンテーション</vt:lpstr>
      <vt:lpstr>PowerPoint プレゼンテーション</vt:lpstr>
      <vt:lpstr>２  大阪アプローチ</vt:lpstr>
      <vt:lpstr>２  大阪アプローチ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畑山　英明</cp:lastModifiedBy>
  <cp:revision>1272</cp:revision>
  <cp:lastPrinted>2020-03-09T01:09:37Z</cp:lastPrinted>
  <dcterms:created xsi:type="dcterms:W3CDTF">2017-09-06T02:09:24Z</dcterms:created>
  <dcterms:modified xsi:type="dcterms:W3CDTF">2020-03-17T09:53:34Z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0x010100E8746D7FFC1F654FAD61CA2012E0EF5D</vt:lpwstr>
  </property>
</Properties>
</file>