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6.xml" ContentType="application/vnd.openxmlformats-officedocument.presentationml.notes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charts/chart2.xml" ContentType="application/vnd.openxmlformats-officedocument.drawingml.chart+xml"/>
  <Override PartName="/ppt/theme/themeOverride1.xml" ContentType="application/vnd.openxmlformats-officedocument.themeOverride+xml"/>
  <Override PartName="/ppt/charts/chart1.xml" ContentType="application/vnd.openxmlformats-officedocument.drawingml.char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79" r:id="rId4"/>
    <p:sldId id="280" r:id="rId5"/>
    <p:sldId id="264" r:id="rId6"/>
    <p:sldId id="300" r:id="rId7"/>
    <p:sldId id="303" r:id="rId8"/>
    <p:sldId id="302" r:id="rId9"/>
    <p:sldId id="307" r:id="rId10"/>
    <p:sldId id="305" r:id="rId11"/>
    <p:sldId id="306" r:id="rId12"/>
    <p:sldId id="304"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88693" autoAdjust="0"/>
  </p:normalViewPr>
  <p:slideViewPr>
    <p:cSldViewPr>
      <p:cViewPr>
        <p:scale>
          <a:sx n="72" d="100"/>
          <a:sy n="72" d="100"/>
        </p:scale>
        <p:origin x="-1320" y="24"/>
      </p:cViewPr>
      <p:guideLst>
        <p:guide orient="horz" pos="2160"/>
        <p:guide pos="2880"/>
      </p:guideLst>
    </p:cSldViewPr>
  </p:slideViewPr>
  <p:notesTextViewPr>
    <p:cViewPr>
      <p:scale>
        <a:sx n="1" d="1"/>
        <a:sy n="1" d="1"/>
      </p:scale>
      <p:origin x="0" y="0"/>
    </p:cViewPr>
  </p:notesTextViewPr>
  <p:sorterViewPr>
    <p:cViewPr>
      <p:scale>
        <a:sx n="130" d="100"/>
        <a:sy n="130" d="100"/>
      </p:scale>
      <p:origin x="0" y="1626"/>
    </p:cViewPr>
  </p:sorterViewPr>
  <p:notesViewPr>
    <p:cSldViewPr>
      <p:cViewPr varScale="1">
        <p:scale>
          <a:sx n="52" d="100"/>
          <a:sy n="52" d="100"/>
        </p:scale>
        <p:origin x="-2934" y="-90"/>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0.15193642461358997"/>
          <c:y val="0.13467307938332221"/>
          <c:w val="0.67639399241761444"/>
          <c:h val="0.72964296275479068"/>
        </c:manualLayout>
      </c:layout>
      <c:pieChart>
        <c:varyColors val="1"/>
        <c:ser>
          <c:idx val="0"/>
          <c:order val="0"/>
          <c:spPr>
            <a:ln w="12700"/>
          </c:spPr>
          <c:dPt>
            <c:idx val="0"/>
            <c:bubble3D val="0"/>
            <c:explosion val="13"/>
            <c:spPr>
              <a:solidFill>
                <a:schemeClr val="accent2">
                  <a:lumMod val="75000"/>
                </a:schemeClr>
              </a:solidFill>
              <a:ln w="12700"/>
            </c:spPr>
          </c:dPt>
          <c:dPt>
            <c:idx val="1"/>
            <c:bubble3D val="0"/>
            <c:explosion val="3"/>
          </c:dPt>
          <c:dPt>
            <c:idx val="2"/>
            <c:bubble3D val="0"/>
            <c:spPr>
              <a:solidFill>
                <a:schemeClr val="accent3">
                  <a:lumMod val="60000"/>
                  <a:lumOff val="40000"/>
                </a:schemeClr>
              </a:solidFill>
              <a:ln w="12700"/>
            </c:spPr>
          </c:dPt>
          <c:dLbls>
            <c:dLbl>
              <c:idx val="0"/>
              <c:layout>
                <c:manualLayout>
                  <c:x val="-0.14009425405511633"/>
                  <c:y val="0.16473157399209346"/>
                </c:manualLayout>
              </c:layout>
              <c:tx>
                <c:rich>
                  <a:bodyPr/>
                  <a:lstStyle/>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自宅</a:t>
                    </a:r>
                  </a:p>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15.3%</a:t>
                    </a:r>
                    <a:endParaRPr lang="ja-JP" altLang="en-US" sz="1400" dirty="0"/>
                  </a:p>
                </c:rich>
              </c:tx>
              <c:spPr/>
              <c:showLegendKey val="0"/>
              <c:showVal val="1"/>
              <c:showCatName val="1"/>
              <c:showSerName val="0"/>
              <c:showPercent val="0"/>
              <c:showBubbleSize val="0"/>
            </c:dLbl>
            <c:dLbl>
              <c:idx val="1"/>
              <c:layout>
                <c:manualLayout>
                  <c:x val="6.0442690255657593E-2"/>
                  <c:y val="-0.1963500688352543"/>
                </c:manualLayout>
              </c:layout>
              <c:tx>
                <c:rich>
                  <a:bodyPr/>
                  <a:lstStyle/>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医療施設 </a:t>
                    </a:r>
                    <a:r>
                      <a:rPr lang="en-US" altLang="ja-JP" sz="1400" b="1">
                        <a:solidFill>
                          <a:schemeClr val="bg1"/>
                        </a:solidFill>
                        <a:latin typeface="Meiryo UI" panose="020B0604030504040204" pitchFamily="50" charset="-128"/>
                        <a:ea typeface="Meiryo UI" panose="020B0604030504040204" pitchFamily="50" charset="-128"/>
                        <a:cs typeface="Meiryo UI" panose="020B0604030504040204" pitchFamily="50" charset="-128"/>
                      </a:rPr>
                      <a:t>75.9%</a:t>
                    </a:r>
                    <a:endParaRPr lang="ja-JP" altLang="en-US" sz="1400">
                      <a:solidFill>
                        <a:schemeClr val="bg1"/>
                      </a:solidFill>
                    </a:endParaRPr>
                  </a:p>
                </c:rich>
              </c:tx>
              <c:spPr/>
              <c:showLegendKey val="0"/>
              <c:showVal val="1"/>
              <c:showCatName val="1"/>
              <c:showSerName val="0"/>
              <c:showPercent val="0"/>
              <c:showBubbleSize val="0"/>
            </c:dLbl>
            <c:dLbl>
              <c:idx val="2"/>
              <c:layout/>
              <c:tx>
                <c:rich>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老人保健</a:t>
                    </a:r>
                  </a:p>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施設、老人ホーム等 </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6.5%</a:t>
                    </a:r>
                    <a:endParaRPr lang="ja-JP" altLang="en-US" sz="900" dirty="0"/>
                  </a:p>
                </c:rich>
              </c:tx>
              <c:showLegendKey val="0"/>
              <c:showVal val="1"/>
              <c:showCatName val="1"/>
              <c:showSerName val="0"/>
              <c:showPercent val="0"/>
              <c:showBubbleSize val="0"/>
            </c:dLbl>
            <c:dLbl>
              <c:idx val="3"/>
              <c:layout/>
              <c:tx>
                <c:rich>
                  <a:bodyPr/>
                  <a:lstStyle/>
                  <a:p>
                    <a:r>
                      <a:rPr lang="ja-JP" altLang="en-US" sz="1200" b="1">
                        <a:latin typeface="Meiryo UI" panose="020B0604030504040204" pitchFamily="50" charset="-128"/>
                        <a:ea typeface="Meiryo UI" panose="020B0604030504040204" pitchFamily="50" charset="-128"/>
                        <a:cs typeface="Meiryo UI" panose="020B0604030504040204" pitchFamily="50" charset="-128"/>
                      </a:rPr>
                      <a:t>その他 </a:t>
                    </a:r>
                    <a:r>
                      <a:rPr lang="en-US" altLang="ja-JP" sz="1200" b="1">
                        <a:latin typeface="Meiryo UI" panose="020B0604030504040204" pitchFamily="50" charset="-128"/>
                        <a:ea typeface="Meiryo UI" panose="020B0604030504040204" pitchFamily="50" charset="-128"/>
                        <a:cs typeface="Meiryo UI" panose="020B0604030504040204" pitchFamily="50" charset="-128"/>
                      </a:rPr>
                      <a:t>2.3%</a:t>
                    </a:r>
                    <a:endParaRPr lang="ja-JP" altLang="en-US" sz="900"/>
                  </a:p>
                </c:rich>
              </c:tx>
              <c:showLegendKey val="0"/>
              <c:showVal val="1"/>
              <c:showCatName val="1"/>
              <c:showSerName val="0"/>
              <c:showPercent val="0"/>
              <c:showBubbleSize val="0"/>
            </c:dLbl>
            <c:dLbl>
              <c:idx val="4"/>
              <c:delete val="1"/>
              <c:extLst>
                <c:ext xmlns:c15="http://schemas.microsoft.com/office/drawing/2012/chart" uri="{CE6537A1-D6FC-4f65-9D91-7224C49458BB}"/>
              </c:extLst>
            </c:dLbl>
            <c:spPr>
              <a:noFill/>
              <a:ln>
                <a:noFill/>
              </a:ln>
              <a:effectLst/>
            </c:spPr>
            <c:txPr>
              <a:bodyPr/>
              <a:lstStyle/>
              <a:p>
                <a:pPr>
                  <a:defRPr sz="1200" b="1">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1"/>
            <c:showSerName val="0"/>
            <c:showPercent val="0"/>
            <c:showBubbleSize val="0"/>
            <c:showLeaderLines val="1"/>
            <c:extLst>
              <c:ext xmlns:c15="http://schemas.microsoft.com/office/drawing/2012/chart" uri="{CE6537A1-D6FC-4f65-9D91-7224C49458BB}"/>
            </c:extLst>
          </c:dLbls>
          <c:cat>
            <c:strRef>
              <c:f>府民意識!$AO$19:$AO$23</c:f>
              <c:strCache>
                <c:ptCount val="5"/>
                <c:pt idx="0">
                  <c:v>自宅</c:v>
                </c:pt>
                <c:pt idx="1">
                  <c:v>病院・診療所</c:v>
                </c:pt>
                <c:pt idx="2">
                  <c:v>老人保健施設、老人ホーム等</c:v>
                </c:pt>
                <c:pt idx="3">
                  <c:v>その他</c:v>
                </c:pt>
                <c:pt idx="4">
                  <c:v>　</c:v>
                </c:pt>
              </c:strCache>
            </c:strRef>
          </c:cat>
          <c:val>
            <c:numRef>
              <c:f>府民意識!$AP$19:$AP$23</c:f>
              <c:numCache>
                <c:formatCode>0.0%</c:formatCode>
                <c:ptCount val="5"/>
                <c:pt idx="0">
                  <c:v>0.15273340751642198</c:v>
                </c:pt>
                <c:pt idx="1">
                  <c:v>0.75928784234897162</c:v>
                </c:pt>
                <c:pt idx="2">
                  <c:v>6.5245222968041444E-2</c:v>
                </c:pt>
                <c:pt idx="3">
                  <c:v>2.2733527166564963E-2</c:v>
                </c:pt>
                <c:pt idx="4">
                  <c:v>0</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2347994825355758"/>
          <c:y val="0.11254098131148774"/>
          <c:w val="0.71638019160658228"/>
          <c:h val="0.79900925937370637"/>
        </c:manualLayout>
      </c:layout>
      <c:pieChart>
        <c:varyColors val="1"/>
        <c:ser>
          <c:idx val="0"/>
          <c:order val="0"/>
          <c:spPr>
            <a:ln w="22225"/>
          </c:spPr>
          <c:explosion val="3"/>
          <c:dPt>
            <c:idx val="0"/>
            <c:bubble3D val="0"/>
            <c:explosion val="4"/>
            <c:spPr>
              <a:solidFill>
                <a:srgbClr val="C0504D">
                  <a:lumMod val="75000"/>
                </a:srgbClr>
              </a:solidFill>
              <a:ln w="12700" cmpd="sng"/>
            </c:spPr>
          </c:dPt>
          <c:dPt>
            <c:idx val="1"/>
            <c:bubble3D val="0"/>
            <c:explosion val="0"/>
          </c:dPt>
          <c:dPt>
            <c:idx val="2"/>
            <c:bubble3D val="0"/>
            <c:spPr>
              <a:solidFill>
                <a:srgbClr val="C0504D">
                  <a:lumMod val="60000"/>
                  <a:lumOff val="40000"/>
                </a:srgbClr>
              </a:solidFill>
              <a:ln w="22225"/>
            </c:spPr>
          </c:dPt>
          <c:dPt>
            <c:idx val="3"/>
            <c:bubble3D val="0"/>
            <c:spPr>
              <a:solidFill>
                <a:srgbClr val="9BBB59">
                  <a:lumMod val="60000"/>
                  <a:lumOff val="40000"/>
                </a:srgbClr>
              </a:solidFill>
              <a:ln w="22225"/>
            </c:spPr>
          </c:dPt>
          <c:dLbls>
            <c:dLbl>
              <c:idx val="0"/>
              <c:layout>
                <c:manualLayout>
                  <c:x val="-0.19573394033710387"/>
                  <c:y val="-3.2585472270511638E-2"/>
                </c:manualLayout>
              </c:layout>
              <c:tx>
                <c:rich>
                  <a:bodyPr/>
                  <a:lstStyle/>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a:latin typeface="Meiryo UI" panose="020B0604030504040204" pitchFamily="50" charset="-128"/>
                        <a:ea typeface="Meiryo UI" panose="020B0604030504040204" pitchFamily="50" charset="-128"/>
                        <a:cs typeface="Meiryo UI" panose="020B0604030504040204" pitchFamily="50" charset="-128"/>
                      </a:rPr>
                      <a:t>自宅</a:t>
                    </a:r>
                  </a:p>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a:latin typeface="Meiryo UI" panose="020B0604030504040204" pitchFamily="50" charset="-128"/>
                        <a:ea typeface="Meiryo UI" panose="020B0604030504040204" pitchFamily="50" charset="-128"/>
                        <a:cs typeface="Meiryo UI" panose="020B0604030504040204" pitchFamily="50" charset="-128"/>
                      </a:rPr>
                      <a:t> </a:t>
                    </a:r>
                    <a:r>
                      <a:rPr lang="en-US" altLang="ja-JP" sz="1400" b="1">
                        <a:latin typeface="Meiryo UI" panose="020B0604030504040204" pitchFamily="50" charset="-128"/>
                        <a:ea typeface="Meiryo UI" panose="020B0604030504040204" pitchFamily="50" charset="-128"/>
                        <a:cs typeface="Meiryo UI" panose="020B0604030504040204" pitchFamily="50" charset="-128"/>
                      </a:rPr>
                      <a:t>54.6%</a:t>
                    </a:r>
                    <a:endParaRPr lang="ja-JP" altLang="en-US" sz="1400"/>
                  </a:p>
                </c:rich>
              </c:tx>
              <c:numFmt formatCode="0.0%" sourceLinked="0"/>
              <c:spPr/>
              <c:showLegendKey val="0"/>
              <c:showVal val="1"/>
              <c:showCatName val="1"/>
              <c:showSerName val="0"/>
              <c:showPercent val="0"/>
              <c:showBubbleSize val="0"/>
            </c:dLbl>
            <c:dLbl>
              <c:idx val="1"/>
              <c:layout>
                <c:manualLayout>
                  <c:x val="0.24362957849856393"/>
                  <c:y val="-9.4771249522181147E-2"/>
                </c:manualLayout>
              </c:layout>
              <c:tx>
                <c:rich>
                  <a:bodyPr/>
                  <a:lstStyle/>
                  <a:p>
                    <a:pPr>
                      <a:defRPr sz="1400" b="1">
                        <a:solidFill>
                          <a:schemeClr val="bg1"/>
                        </a:solidFill>
                        <a:latin typeface="Meiryo UI" panose="020B0604030504040204" pitchFamily="50" charset="-128"/>
                        <a:ea typeface="Meiryo UI" panose="020B0604030504040204" pitchFamily="50" charset="-128"/>
                        <a:cs typeface="Meiryo UI" panose="020B0604030504040204" pitchFamily="50" charset="-128"/>
                      </a:defRPr>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医療施設 </a:t>
                    </a:r>
                    <a:r>
                      <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27.7%</a:t>
                    </a:r>
                    <a:endParaRPr lang="ja-JP" altLang="en-US" sz="1400" dirty="0">
                      <a:solidFill>
                        <a:schemeClr val="bg1"/>
                      </a:solidFill>
                    </a:endParaRPr>
                  </a:p>
                </c:rich>
              </c:tx>
              <c:numFmt formatCode="0.0%" sourceLinked="0"/>
              <c:spPr/>
              <c:showLegendKey val="0"/>
              <c:showVal val="1"/>
              <c:showCatName val="1"/>
              <c:showSerName val="0"/>
              <c:showPercent val="0"/>
              <c:showBubbleSize val="0"/>
            </c:dLbl>
            <c:dLbl>
              <c:idx val="2"/>
              <c:layout>
                <c:manualLayout>
                  <c:x val="-6.8964799753933007E-2"/>
                  <c:y val="0.18349461835322037"/>
                </c:manualLayout>
              </c:layout>
              <c:tx>
                <c:rich>
                  <a:bodyPr/>
                  <a:lstStyle/>
                  <a:p>
                    <a:r>
                      <a:rPr lang="ja-JP" altLang="en-US" sz="1200" b="1">
                        <a:latin typeface="Meiryo UI" panose="020B0604030504040204" pitchFamily="50" charset="-128"/>
                        <a:ea typeface="Meiryo UI" panose="020B0604030504040204" pitchFamily="50" charset="-128"/>
                        <a:cs typeface="Meiryo UI" panose="020B0604030504040204" pitchFamily="50" charset="-128"/>
                      </a:rPr>
                      <a:t>高齢者向けケア付き</a:t>
                    </a:r>
                  </a:p>
                  <a:p>
                    <a:r>
                      <a:rPr lang="ja-JP" altLang="en-US" sz="1200" b="1">
                        <a:latin typeface="Meiryo UI" panose="020B0604030504040204" pitchFamily="50" charset="-128"/>
                        <a:ea typeface="Meiryo UI" panose="020B0604030504040204" pitchFamily="50" charset="-128"/>
                        <a:cs typeface="Meiryo UI" panose="020B0604030504040204" pitchFamily="50" charset="-128"/>
                      </a:rPr>
                      <a:t>住宅 </a:t>
                    </a:r>
                    <a:r>
                      <a:rPr lang="en-US" altLang="ja-JP" sz="1200" b="1">
                        <a:latin typeface="Meiryo UI" panose="020B0604030504040204" pitchFamily="50" charset="-128"/>
                        <a:ea typeface="Meiryo UI" panose="020B0604030504040204" pitchFamily="50" charset="-128"/>
                        <a:cs typeface="Meiryo UI" panose="020B0604030504040204" pitchFamily="50" charset="-128"/>
                      </a:rPr>
                      <a:t>4.1%</a:t>
                    </a:r>
                    <a:endParaRPr lang="ja-JP" altLang="en-US" sz="1400"/>
                  </a:p>
                </c:rich>
              </c:tx>
              <c:showLegendKey val="0"/>
              <c:showVal val="1"/>
              <c:showCatName val="1"/>
              <c:showSerName val="0"/>
              <c:showPercent val="0"/>
              <c:showBubbleSize val="0"/>
            </c:dLbl>
            <c:dLbl>
              <c:idx val="3"/>
              <c:layout>
                <c:manualLayout>
                  <c:x val="-0.10658251838717557"/>
                  <c:y val="8.1060826015745078E-3"/>
                </c:manualLayout>
              </c:layout>
              <c:tx>
                <c:rich>
                  <a:bodyPr/>
                  <a:lstStyle/>
                  <a:p>
                    <a:r>
                      <a:rPr lang="ja-JP" altLang="en-US" sz="1200" b="1"/>
                      <a:t>特養等の</a:t>
                    </a:r>
                  </a:p>
                  <a:p>
                    <a:r>
                      <a:rPr lang="ja-JP" altLang="en-US" sz="1200" b="1"/>
                      <a:t>福祉施設</a:t>
                    </a:r>
                    <a:r>
                      <a:rPr lang="en-US" altLang="ja-JP" sz="1200" b="1"/>
                      <a:t>, 4.5%</a:t>
                    </a:r>
                    <a:endParaRPr lang="ja-JP" altLang="en-US" sz="1400"/>
                  </a:p>
                </c:rich>
              </c:tx>
              <c:showLegendKey val="0"/>
              <c:showVal val="1"/>
              <c:showCatName val="1"/>
              <c:showSerName val="0"/>
              <c:showPercent val="0"/>
              <c:showBubbleSize val="0"/>
            </c:dLbl>
            <c:dLbl>
              <c:idx val="4"/>
              <c:layout>
                <c:manualLayout>
                  <c:x val="2.1088735589467247E-3"/>
                  <c:y val="1.2987012987012988E-2"/>
                </c:manualLayout>
              </c:layout>
              <c:showLegendKey val="0"/>
              <c:showVal val="1"/>
              <c:showCatName val="1"/>
              <c:showSerName val="0"/>
              <c:showPercent val="0"/>
              <c:showBubbleSize val="0"/>
              <c:extLst>
                <c:ext xmlns:c15="http://schemas.microsoft.com/office/drawing/2012/chart" uri="{CE6537A1-D6FC-4f65-9D91-7224C49458BB}">
                  <c15:layout/>
                </c:ext>
              </c:extLst>
            </c:dLbl>
            <c:dLbl>
              <c:idx val="5"/>
              <c:layout/>
              <c:tx>
                <c:rich>
                  <a:bodyPr/>
                  <a:lstStyle/>
                  <a:p>
                    <a:r>
                      <a:rPr lang="ja-JP" altLang="en-US" sz="1200" b="1">
                        <a:latin typeface="Meiryo UI" panose="020B0604030504040204" pitchFamily="50" charset="-128"/>
                        <a:ea typeface="Meiryo UI" panose="020B0604030504040204" pitchFamily="50" charset="-128"/>
                        <a:cs typeface="Meiryo UI" panose="020B0604030504040204" pitchFamily="50" charset="-128"/>
                      </a:rPr>
                      <a:t>わからない </a:t>
                    </a:r>
                    <a:r>
                      <a:rPr lang="en-US" altLang="ja-JP" sz="1200" b="1">
                        <a:latin typeface="Meiryo UI" panose="020B0604030504040204" pitchFamily="50" charset="-128"/>
                        <a:ea typeface="Meiryo UI" panose="020B0604030504040204" pitchFamily="50" charset="-128"/>
                        <a:cs typeface="Meiryo UI" panose="020B0604030504040204" pitchFamily="50" charset="-128"/>
                      </a:rPr>
                      <a:t>6.9%</a:t>
                    </a:r>
                    <a:endParaRPr lang="ja-JP" altLang="en-US" sz="800"/>
                  </a:p>
                </c:rich>
              </c:tx>
              <c:showLegendKey val="0"/>
              <c:showVal val="1"/>
              <c:showCatName val="1"/>
              <c:showSerName val="0"/>
              <c:showPercent val="0"/>
              <c:showBubbleSize val="0"/>
            </c:dLbl>
            <c:numFmt formatCode="0.0%" sourceLinked="0"/>
            <c:spPr>
              <a:noFill/>
              <a:ln>
                <a:noFill/>
              </a:ln>
              <a:effectLst/>
            </c:spPr>
            <c:txPr>
              <a:bodyPr/>
              <a:lstStyle/>
              <a:p>
                <a:pPr>
                  <a:defRPr sz="1200" b="1">
                    <a:latin typeface="Meiryo UI" panose="020B0604030504040204" pitchFamily="50" charset="-128"/>
                    <a:ea typeface="Meiryo UI" panose="020B0604030504040204" pitchFamily="50" charset="-128"/>
                    <a:cs typeface="Meiryo UI" panose="020B0604030504040204" pitchFamily="50" charset="-128"/>
                  </a:defRPr>
                </a:pPr>
                <a:endParaRPr lang="ja-JP"/>
              </a:p>
            </c:txPr>
            <c:showLegendKey val="0"/>
            <c:showVal val="1"/>
            <c:showCatName val="1"/>
            <c:showSerName val="0"/>
            <c:showPercent val="0"/>
            <c:showBubbleSize val="0"/>
            <c:showLeaderLines val="1"/>
            <c:extLst>
              <c:ext xmlns:c15="http://schemas.microsoft.com/office/drawing/2012/chart" uri="{CE6537A1-D6FC-4f65-9D91-7224C49458BB}"/>
            </c:extLst>
          </c:dLbls>
          <c:cat>
            <c:strRef>
              <c:f>府民意識!$AO$2:$AO$7</c:f>
              <c:strCache>
                <c:ptCount val="6"/>
                <c:pt idx="0">
                  <c:v>自宅</c:v>
                </c:pt>
                <c:pt idx="1">
                  <c:v>病院等医療施設</c:v>
                </c:pt>
                <c:pt idx="2">
                  <c:v>高齢者向けケア付き住宅</c:v>
                </c:pt>
                <c:pt idx="3">
                  <c:v>特養等の福祉施設</c:v>
                </c:pt>
                <c:pt idx="4">
                  <c:v>その他</c:v>
                </c:pt>
                <c:pt idx="5">
                  <c:v>わからない</c:v>
                </c:pt>
              </c:strCache>
            </c:strRef>
          </c:cat>
          <c:val>
            <c:numRef>
              <c:f>府民意識!$AP$2:$AP$7</c:f>
              <c:numCache>
                <c:formatCode>0.0%</c:formatCode>
                <c:ptCount val="6"/>
                <c:pt idx="0">
                  <c:v>0.54600000000000004</c:v>
                </c:pt>
                <c:pt idx="1">
                  <c:v>0.27700000000000002</c:v>
                </c:pt>
                <c:pt idx="2">
                  <c:v>4.1000000000000002E-2</c:v>
                </c:pt>
                <c:pt idx="3">
                  <c:v>4.4999999999999998E-2</c:v>
                </c:pt>
                <c:pt idx="4">
                  <c:v>2.1999999999999999E-2</c:v>
                </c:pt>
                <c:pt idx="5">
                  <c:v>6.9000000000000006E-2</c:v>
                </c:pt>
              </c:numCache>
            </c:numRef>
          </c:val>
        </c:ser>
        <c:dLbls>
          <c:showLegendKey val="0"/>
          <c:showVal val="1"/>
          <c:showCatName val="1"/>
          <c:showSerName val="0"/>
          <c:showPercent val="0"/>
          <c:showBubbleSize val="0"/>
          <c:showLeaderLines val="1"/>
        </c:dLbls>
        <c:firstSliceAng val="0"/>
      </c:pieChart>
    </c:plotArea>
    <c:plotVisOnly val="1"/>
    <c:dispBlanksAs val="gap"/>
    <c:showDLblsOverMax val="0"/>
  </c:chart>
  <c:spPr>
    <a:noFill/>
    <a:ln>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0"/>
            <a:ext cx="2949575" cy="496888"/>
          </a:xfrm>
          <a:prstGeom prst="rect">
            <a:avLst/>
          </a:prstGeom>
        </p:spPr>
        <p:txBody>
          <a:bodyPr vert="horz" lIns="91440" tIns="45720" rIns="91440" bIns="45720" rtlCol="0"/>
          <a:lstStyle>
            <a:lvl1pPr algn="r">
              <a:defRPr sz="1200"/>
            </a:lvl1pPr>
          </a:lstStyle>
          <a:p>
            <a:fld id="{34D6A032-39CE-4CF7-90C6-D3E4CB609E33}" type="datetimeFigureOut">
              <a:rPr kumimoji="1" lang="ja-JP" altLang="en-US" smtClean="0"/>
              <a:t>2018/7/20</a:t>
            </a:fld>
            <a:endParaRPr kumimoji="1" lang="ja-JP" altLang="en-US"/>
          </a:p>
        </p:txBody>
      </p:sp>
      <p:sp>
        <p:nvSpPr>
          <p:cNvPr id="4" name="フッター プレースホルダー 3"/>
          <p:cNvSpPr>
            <a:spLocks noGrp="1"/>
          </p:cNvSpPr>
          <p:nvPr>
            <p:ph type="ftr" sz="quarter" idx="2"/>
          </p:nvPr>
        </p:nvSpPr>
        <p:spPr>
          <a:xfrm>
            <a:off x="3" y="9440868"/>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8"/>
            <a:ext cx="2949575" cy="496887"/>
          </a:xfrm>
          <a:prstGeom prst="rect">
            <a:avLst/>
          </a:prstGeom>
        </p:spPr>
        <p:txBody>
          <a:bodyPr vert="horz" lIns="91440" tIns="45720" rIns="91440" bIns="45720" rtlCol="0" anchor="b"/>
          <a:lstStyle>
            <a:lvl1pPr algn="r">
              <a:defRPr sz="1200"/>
            </a:lvl1pPr>
          </a:lstStyle>
          <a:p>
            <a:fld id="{A5CC6DB2-44B6-42D7-A4D4-8A66429AF944}" type="slidenum">
              <a:rPr kumimoji="1" lang="ja-JP" altLang="en-US" smtClean="0"/>
              <a:t>‹#›</a:t>
            </a:fld>
            <a:endParaRPr kumimoji="1" lang="ja-JP" altLang="en-US"/>
          </a:p>
        </p:txBody>
      </p:sp>
    </p:spTree>
    <p:extLst>
      <p:ext uri="{BB962C8B-B14F-4D97-AF65-F5344CB8AC3E}">
        <p14:creationId xmlns:p14="http://schemas.microsoft.com/office/powerpoint/2010/main" val="31392711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40" tIns="45720" rIns="91440" bIns="45720" rtlCol="0"/>
          <a:lstStyle>
            <a:lvl1pPr algn="r">
              <a:defRPr sz="1200"/>
            </a:lvl1pPr>
          </a:lstStyle>
          <a:p>
            <a:fld id="{EC812BA0-296A-46E4-858D-32AE55AD70F5}" type="datetimeFigureOut">
              <a:rPr kumimoji="1" lang="ja-JP" altLang="en-US" smtClean="0"/>
              <a:t>2018/7/20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41" y="4721227"/>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8"/>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8"/>
            <a:ext cx="2949575" cy="496887"/>
          </a:xfrm>
          <a:prstGeom prst="rect">
            <a:avLst/>
          </a:prstGeom>
        </p:spPr>
        <p:txBody>
          <a:bodyPr vert="horz" lIns="91440" tIns="45720" rIns="91440" bIns="45720" rtlCol="0" anchor="b"/>
          <a:lstStyle>
            <a:lvl1pPr algn="r">
              <a:defRPr sz="1200"/>
            </a:lvl1pPr>
          </a:lstStyle>
          <a:p>
            <a:fld id="{C7A96893-E8C8-40A2-BC42-F52CEA5B07F1}" type="slidenum">
              <a:rPr kumimoji="1" lang="ja-JP" altLang="en-US" smtClean="0"/>
              <a:t>‹#›</a:t>
            </a:fld>
            <a:endParaRPr kumimoji="1" lang="ja-JP" altLang="en-US"/>
          </a:p>
        </p:txBody>
      </p:sp>
    </p:spTree>
    <p:extLst>
      <p:ext uri="{BB962C8B-B14F-4D97-AF65-F5344CB8AC3E}">
        <p14:creationId xmlns:p14="http://schemas.microsoft.com/office/powerpoint/2010/main" val="311048105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1</a:t>
            </a:fld>
            <a:endParaRPr kumimoji="1" lang="ja-JP" altLang="en-US"/>
          </a:p>
        </p:txBody>
      </p:sp>
    </p:spTree>
    <p:extLst>
      <p:ext uri="{BB962C8B-B14F-4D97-AF65-F5344CB8AC3E}">
        <p14:creationId xmlns:p14="http://schemas.microsoft.com/office/powerpoint/2010/main" val="10833371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在宅医療体制強化事業の同行訪問等研修については、将来の在宅医確保に向け、府内の医師（医学生）を対象に、</a:t>
            </a:r>
            <a:endParaRPr kumimoji="1" lang="en-US" altLang="ja-JP" b="1" dirty="0" smtClean="0"/>
          </a:p>
          <a:p>
            <a:r>
              <a:rPr kumimoji="1" lang="ja-JP" altLang="en-US" b="1" dirty="0" smtClean="0"/>
              <a:t>同行訪問等の研修を実施する医療機関を支援しています。</a:t>
            </a:r>
            <a:endParaRPr kumimoji="1" lang="ja-JP" altLang="en-US" b="1" dirty="0"/>
          </a:p>
        </p:txBody>
      </p:sp>
      <p:sp>
        <p:nvSpPr>
          <p:cNvPr id="4" name="スライド番号プレースホルダー 3"/>
          <p:cNvSpPr>
            <a:spLocks noGrp="1"/>
          </p:cNvSpPr>
          <p:nvPr>
            <p:ph type="sldNum" sz="quarter" idx="10"/>
          </p:nvPr>
        </p:nvSpPr>
        <p:spPr/>
        <p:txBody>
          <a:bodyPr/>
          <a:lstStyle/>
          <a:p>
            <a:pPr>
              <a:defRPr/>
            </a:pPr>
            <a:fld id="{A5CBF3B8-D922-4748-B7FD-96523818A081}" type="slidenum">
              <a:rPr lang="ja-JP" altLang="en-US" smtClean="0"/>
              <a:pPr>
                <a:defRPr/>
              </a:pPr>
              <a:t>10</a:t>
            </a:fld>
            <a:endParaRPr lang="ja-JP" altLang="en-US" dirty="0"/>
          </a:p>
        </p:txBody>
      </p:sp>
    </p:spTree>
    <p:extLst>
      <p:ext uri="{BB962C8B-B14F-4D97-AF65-F5344CB8AC3E}">
        <p14:creationId xmlns:p14="http://schemas.microsoft.com/office/powerpoint/2010/main" val="2996211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在宅医療体制強化事業の機能強化支援事業では、在宅療養患者への</a:t>
            </a:r>
            <a:r>
              <a:rPr kumimoji="1" lang="en-US" altLang="ja-JP" b="1" dirty="0" smtClean="0"/>
              <a:t>24</a:t>
            </a:r>
            <a:r>
              <a:rPr kumimoji="1" lang="ja-JP" altLang="en-US" b="1" dirty="0" smtClean="0"/>
              <a:t>時間往診体制整備に向けて、</a:t>
            </a:r>
            <a:endParaRPr kumimoji="1" lang="en-US" altLang="ja-JP" b="1" dirty="0" smtClean="0"/>
          </a:p>
          <a:p>
            <a:r>
              <a:rPr kumimoji="1" lang="ja-JP" altLang="en-US" b="1" dirty="0" smtClean="0"/>
              <a:t>複数医療機関における連携体制の構築を支援しています。</a:t>
            </a:r>
            <a:endParaRPr kumimoji="1" lang="ja-JP" altLang="en-US" b="1"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11</a:t>
            </a:fld>
            <a:endParaRPr kumimoji="1" lang="ja-JP" altLang="en-US"/>
          </a:p>
        </p:txBody>
      </p:sp>
    </p:spTree>
    <p:extLst>
      <p:ext uri="{BB962C8B-B14F-4D97-AF65-F5344CB8AC3E}">
        <p14:creationId xmlns:p14="http://schemas.microsoft.com/office/powerpoint/2010/main" val="3296456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在宅医療普及促進事業は、患者や家族が医療従事者から適切な情報提供を受け、在宅医療の選択肢を知り、</a:t>
            </a:r>
            <a:endParaRPr kumimoji="1" lang="en-US" altLang="ja-JP" b="1" dirty="0" smtClean="0"/>
          </a:p>
          <a:p>
            <a:r>
              <a:rPr kumimoji="1" lang="ja-JP" altLang="en-US" b="1" dirty="0" smtClean="0"/>
              <a:t>適切に意思決定できる状態をめざすため、在宅医療に携わる医療従事者の理解促進を図ることを目的としています。</a:t>
            </a:r>
            <a:endParaRPr kumimoji="1" lang="ja-JP" altLang="en-US" b="1"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12</a:t>
            </a:fld>
            <a:endParaRPr kumimoji="1" lang="ja-JP" altLang="en-US"/>
          </a:p>
        </p:txBody>
      </p:sp>
    </p:spTree>
    <p:extLst>
      <p:ext uri="{BB962C8B-B14F-4D97-AF65-F5344CB8AC3E}">
        <p14:creationId xmlns:p14="http://schemas.microsoft.com/office/powerpoint/2010/main" val="1418413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黒枠部分・・・平成</a:t>
            </a:r>
            <a:r>
              <a:rPr kumimoji="1" lang="en-US" altLang="ja-JP" b="1" dirty="0" smtClean="0"/>
              <a:t>27</a:t>
            </a:r>
            <a:r>
              <a:rPr kumimoji="1" lang="ja-JP" altLang="en-US" b="1" dirty="0" smtClean="0"/>
              <a:t>年から</a:t>
            </a:r>
            <a:r>
              <a:rPr kumimoji="1" lang="en-US" altLang="ja-JP" b="1" dirty="0" smtClean="0"/>
              <a:t>37</a:t>
            </a:r>
            <a:r>
              <a:rPr kumimoji="1" lang="ja-JP" altLang="en-US" b="1" dirty="0" smtClean="0"/>
              <a:t>年に向けて、老人ホームや自宅等でなくなる在宅死（含孤独死）が</a:t>
            </a:r>
          </a:p>
          <a:p>
            <a:r>
              <a:rPr kumimoji="1" lang="ja-JP" altLang="en-US" b="1" dirty="0" smtClean="0"/>
              <a:t>　　　　　　　　</a:t>
            </a:r>
            <a:r>
              <a:rPr kumimoji="1" lang="en-US" altLang="ja-JP" b="1" dirty="0" smtClean="0"/>
              <a:t>1.2</a:t>
            </a:r>
            <a:r>
              <a:rPr kumimoji="1" lang="ja-JP" altLang="en-US" b="1" dirty="0" smtClean="0"/>
              <a:t>倍増加することが見込まれています。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2</a:t>
            </a:fld>
            <a:endParaRPr kumimoji="1" lang="ja-JP" altLang="en-US"/>
          </a:p>
        </p:txBody>
      </p:sp>
    </p:spTree>
    <p:extLst>
      <p:ext uri="{BB962C8B-B14F-4D97-AF65-F5344CB8AC3E}">
        <p14:creationId xmlns:p14="http://schemas.microsoft.com/office/powerpoint/2010/main" val="1728277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1" dirty="0" smtClean="0">
                <a:solidFill>
                  <a:schemeClr val="tx1"/>
                </a:solidFill>
              </a:rPr>
              <a:t>グラフのように自宅で最期を迎えたいと願う府民が同程度存在すると考えると、</a:t>
            </a:r>
            <a:endParaRPr lang="en-US" altLang="ja-JP" sz="1200" b="1"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1" u="sng" dirty="0" smtClean="0">
                <a:solidFill>
                  <a:srgbClr val="FF0000"/>
                </a:solidFill>
              </a:rPr>
              <a:t>更に</a:t>
            </a:r>
            <a:r>
              <a:rPr lang="ja-JP" altLang="en-US" sz="1200" b="1" u="none" dirty="0" smtClean="0">
                <a:solidFill>
                  <a:schemeClr val="tx1"/>
                </a:solidFill>
              </a:rPr>
              <a:t>自宅での死亡数が増加することが推測されます。</a:t>
            </a:r>
            <a:endParaRPr lang="en-US" altLang="ja-JP" sz="1200" b="1" u="none" dirty="0" smtClean="0">
              <a:solidFill>
                <a:schemeClr val="tx1"/>
              </a:solidFill>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3</a:t>
            </a:fld>
            <a:endParaRPr kumimoji="1" lang="ja-JP" altLang="en-US"/>
          </a:p>
        </p:txBody>
      </p:sp>
    </p:spTree>
    <p:extLst>
      <p:ext uri="{BB962C8B-B14F-4D97-AF65-F5344CB8AC3E}">
        <p14:creationId xmlns:p14="http://schemas.microsoft.com/office/powerpoint/2010/main" val="2284785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・死亡者のうち老人ホームや自宅での死亡は、医師による死亡診断書や検案書が適切に交付されず、異状死となる可能性があります。</a:t>
            </a:r>
            <a:endParaRPr kumimoji="1" lang="en-US" altLang="ja-JP" b="1" dirty="0" smtClean="0"/>
          </a:p>
          <a:p>
            <a:r>
              <a:rPr kumimoji="1" lang="ja-JP" altLang="en-US" b="1" dirty="0" smtClean="0"/>
              <a:t>・その場合、監察医や警察医による検案や解剖が必要になることがあるため、この異状死を増やさない取組みが必要です。</a:t>
            </a:r>
          </a:p>
          <a:p>
            <a:endParaRPr kumimoji="1" lang="ja-JP" altLang="en-US" b="1" dirty="0"/>
          </a:p>
        </p:txBody>
      </p:sp>
      <p:sp>
        <p:nvSpPr>
          <p:cNvPr id="4" name="スライド番号プレースホルダー 3"/>
          <p:cNvSpPr>
            <a:spLocks noGrp="1"/>
          </p:cNvSpPr>
          <p:nvPr>
            <p:ph type="sldNum" sz="quarter" idx="10"/>
          </p:nvPr>
        </p:nvSpPr>
        <p:spPr/>
        <p:txBody>
          <a:bodyPr/>
          <a:lstStyle/>
          <a:p>
            <a:fld id="{B30159C2-B154-4D7F-8F85-EECCF6AEB146}" type="slidenum">
              <a:rPr kumimoji="1" lang="ja-JP" altLang="en-US" smtClean="0"/>
              <a:t>4</a:t>
            </a:fld>
            <a:endParaRPr kumimoji="1" lang="ja-JP" altLang="en-US"/>
          </a:p>
        </p:txBody>
      </p:sp>
    </p:spTree>
    <p:extLst>
      <p:ext uri="{BB962C8B-B14F-4D97-AF65-F5344CB8AC3E}">
        <p14:creationId xmlns:p14="http://schemas.microsoft.com/office/powerpoint/2010/main" val="3532666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大阪府の死因調査体制の課題については</a:t>
            </a:r>
            <a:r>
              <a:rPr kumimoji="1" lang="en-US" altLang="ja-JP" b="1" dirty="0" smtClean="0"/>
              <a:t>4</a:t>
            </a:r>
            <a:r>
              <a:rPr kumimoji="1" lang="ja-JP" altLang="en-US" b="1" dirty="0" smtClean="0"/>
              <a:t>点があげられています。</a:t>
            </a:r>
          </a:p>
          <a:p>
            <a:r>
              <a:rPr kumimoji="1" lang="ja-JP" altLang="en-US" b="1" dirty="0" smtClean="0"/>
              <a:t>このうち（１）と（３）については地域一体となって取組む必要があります。（詳細は次のスライド）</a:t>
            </a:r>
          </a:p>
          <a:p>
            <a:endParaRPr kumimoji="1" lang="ja-JP" altLang="en-US" b="1"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5</a:t>
            </a:fld>
            <a:endParaRPr kumimoji="1" lang="ja-JP" altLang="en-US"/>
          </a:p>
        </p:txBody>
      </p:sp>
    </p:spTree>
    <p:extLst>
      <p:ext uri="{BB962C8B-B14F-4D97-AF65-F5344CB8AC3E}">
        <p14:creationId xmlns:p14="http://schemas.microsoft.com/office/powerpoint/2010/main" val="2049114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・超高齢社会に対応した、正確かつ適切な死因を特定する体制整備に向けた方向性としては</a:t>
            </a:r>
          </a:p>
          <a:p>
            <a:r>
              <a:rPr kumimoji="1" lang="ja-JP" altLang="en-US" b="1" dirty="0" smtClean="0"/>
              <a:t>死亡診断大生の整備、適切な解剖体制の構築、施設の連携・強化の</a:t>
            </a:r>
            <a:r>
              <a:rPr kumimoji="1" lang="en-US" altLang="ja-JP" b="1" dirty="0" smtClean="0"/>
              <a:t>3</a:t>
            </a:r>
            <a:r>
              <a:rPr kumimoji="1" lang="ja-JP" altLang="en-US" b="1" dirty="0" smtClean="0"/>
              <a:t>点</a:t>
            </a:r>
          </a:p>
          <a:p>
            <a:r>
              <a:rPr kumimoji="1" lang="ja-JP" altLang="en-US" b="1" dirty="0" smtClean="0"/>
              <a:t>・このうち★部分については地域レベルで一体的に取組む必要があります。</a:t>
            </a:r>
          </a:p>
          <a:p>
            <a:endParaRPr kumimoji="1" lang="ja-JP" altLang="en-US" b="1"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6</a:t>
            </a:fld>
            <a:endParaRPr kumimoji="1" lang="ja-JP" altLang="en-US"/>
          </a:p>
        </p:txBody>
      </p:sp>
    </p:spTree>
    <p:extLst>
      <p:ext uri="{BB962C8B-B14F-4D97-AF65-F5344CB8AC3E}">
        <p14:creationId xmlns:p14="http://schemas.microsoft.com/office/powerpoint/2010/main" val="3538215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かかりつけ医等の死因診断レベルの向上については、今年度、府医師会を通じて研修を行う予定となっています。</a:t>
            </a:r>
          </a:p>
          <a:p>
            <a:r>
              <a:rPr kumimoji="1" lang="ja-JP" altLang="en-US" b="1" dirty="0" smtClean="0"/>
              <a:t>また看取り体制の整備に向けて、ご参考にしていただければと思います。</a:t>
            </a:r>
          </a:p>
          <a:p>
            <a:r>
              <a:rPr kumimoji="1" lang="ja-JP" altLang="en-US" b="1" dirty="0" smtClean="0"/>
              <a:t>また市町村におかれましては異状死を増やさないという視点からも地域のセーフティネットづくりの取組みをすすめていただきますようお願いします。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7</a:t>
            </a:fld>
            <a:endParaRPr kumimoji="1" lang="ja-JP" altLang="en-US"/>
          </a:p>
        </p:txBody>
      </p:sp>
    </p:spTree>
    <p:extLst>
      <p:ext uri="{BB962C8B-B14F-4D97-AF65-F5344CB8AC3E}">
        <p14:creationId xmlns:p14="http://schemas.microsoft.com/office/powerpoint/2010/main" val="3939321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また地域住民への普及啓発において、患者、家族の意思決定を尊重した穏やかな最期に備えるため、</a:t>
            </a:r>
          </a:p>
          <a:p>
            <a:r>
              <a:rPr kumimoji="1" lang="ja-JP" altLang="en-US" b="1" dirty="0" smtClean="0"/>
              <a:t>人生の最期について考える内容をテーマ（例えば終活、エンディングノート、終末期医療、看取り等）とした啓発をお願いします。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8</a:t>
            </a:fld>
            <a:endParaRPr kumimoji="1" lang="ja-JP" altLang="en-US"/>
          </a:p>
        </p:txBody>
      </p:sp>
    </p:spTree>
    <p:extLst>
      <p:ext uri="{BB962C8B-B14F-4D97-AF65-F5344CB8AC3E}">
        <p14:creationId xmlns:p14="http://schemas.microsoft.com/office/powerpoint/2010/main" val="1914145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7A96893-E8C8-40A2-BC42-F52CEA5B07F1}" type="slidenum">
              <a:rPr kumimoji="1" lang="ja-JP" altLang="en-US" smtClean="0"/>
              <a:t>9</a:t>
            </a:fld>
            <a:endParaRPr kumimoji="1" lang="ja-JP" altLang="en-US"/>
          </a:p>
        </p:txBody>
      </p:sp>
    </p:spTree>
    <p:extLst>
      <p:ext uri="{BB962C8B-B14F-4D97-AF65-F5344CB8AC3E}">
        <p14:creationId xmlns:p14="http://schemas.microsoft.com/office/powerpoint/2010/main" val="917279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06306AB-F101-4852-B7DF-CF2F2646EC4A}"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681765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885209-3FF2-4280-B594-449677D166E2}"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1501154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39C2653-A9B7-4F1D-8E88-4F95E07340D2}"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1565727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9137250-848B-44CF-B024-B439907DC9A9}"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2053614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9218FFA-8C3E-41E0-9295-F2C3740855C8}" type="datetime1">
              <a:rPr kumimoji="1" lang="ja-JP" altLang="en-US" smtClean="0"/>
              <a:t>2018/7/20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4206386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BFF4271-F08E-43B5-AA1C-8012AAB9E7D6}"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2177865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5E4CA64-7D9E-472A-BB19-901A086811B1}" type="datetime1">
              <a:rPr kumimoji="1" lang="ja-JP" altLang="en-US" smtClean="0"/>
              <a:t>2018/7/20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31139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26FCF73-6C89-48FC-A509-B0BB5C5B8A37}" type="datetime1">
              <a:rPr kumimoji="1" lang="ja-JP" altLang="en-US" smtClean="0"/>
              <a:t>2018/7/20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287066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A4DE48F-47EE-4411-B44E-1292C0502E1B}" type="datetime1">
              <a:rPr kumimoji="1" lang="ja-JP" altLang="en-US" smtClean="0"/>
              <a:t>2018/7/20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1954468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E4E9AA-68CB-4FF2-9957-7A83C6EAD083}"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4270298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EE83F29-9F24-4F9B-BB2A-9BA938BE2277}" type="datetime1">
              <a:rPr kumimoji="1" lang="ja-JP" altLang="en-US" smtClean="0"/>
              <a:t>2018/7/20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2801143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05FEF-FD17-4890-B29C-4ED3014E7945}" type="datetime1">
              <a:rPr kumimoji="1" lang="ja-JP" altLang="en-US" smtClean="0"/>
              <a:t>2018/7/20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179389-E9AF-4198-A5D1-51223F1FA305}" type="slidenum">
              <a:rPr kumimoji="1" lang="ja-JP" altLang="en-US" smtClean="0"/>
              <a:t>‹#›</a:t>
            </a:fld>
            <a:endParaRPr kumimoji="1" lang="ja-JP" altLang="en-US"/>
          </a:p>
        </p:txBody>
      </p:sp>
    </p:spTree>
    <p:extLst>
      <p:ext uri="{BB962C8B-B14F-4D97-AF65-F5344CB8AC3E}">
        <p14:creationId xmlns:p14="http://schemas.microsoft.com/office/powerpoint/2010/main" val="663397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google.co.jp/url?url=http://frame-illust.com/?p%3D2525&amp;rct=j&amp;frm=1&amp;q=&amp;esrc=s&amp;sa=U&amp;ved=0CCAQwW4wBTh4ahUKEwjN4biJudjIAhXDFJQKHbXMDyw&amp;usg=AFQjCNGWrLxhn82UGEjJl0i3vqVf-Alqyg" TargetMode="External"/><Relationship Id="rId3" Type="http://schemas.openxmlformats.org/officeDocument/2006/relationships/hyperlink" Target="https://www.google.co.jp/imgres?imgurl=https://t.pimg.jp/004/367/481/1/4367481.jpg&amp;imgrefurl=https://pixta.jp/illustration/4367481&amp;docid=gA8M171I97LHIM&amp;tbnid=cETAT-uh93Ct2M:&amp;w=450&amp;h=299&amp;ei=BICgVbafNoOt0ATQ35FI&amp;ved=0CAYQxiAwBA&amp;iact=c" TargetMode="External"/><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gif"/><Relationship Id="rId4" Type="http://schemas.openxmlformats.org/officeDocument/2006/relationships/image" Target="../media/image4.jpeg"/><Relationship Id="rId9"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520" y="2132856"/>
            <a:ext cx="9252520" cy="1470025"/>
          </a:xfrm>
        </p:spPr>
        <p:txBody>
          <a:bodyPr>
            <a:noAutofit/>
          </a:bodyPr>
          <a:lstStyle/>
          <a:p>
            <a:r>
              <a:rPr lang="ja-JP" altLang="ja-JP" sz="2800" dirty="0" smtClean="0"/>
              <a:t>大阪府</a:t>
            </a:r>
            <a:r>
              <a:rPr lang="ja-JP" altLang="en-US" sz="2800" dirty="0" smtClean="0"/>
              <a:t>の</a:t>
            </a:r>
            <a:r>
              <a:rPr lang="ja-JP" altLang="ja-JP" sz="2800" dirty="0" smtClean="0"/>
              <a:t>死因調査体制</a:t>
            </a:r>
            <a:r>
              <a:rPr lang="ja-JP" altLang="en-US" sz="2800" dirty="0" smtClean="0"/>
              <a:t>の整備に向けた取組みについて</a:t>
            </a:r>
            <a:r>
              <a:rPr lang="en-US" altLang="ja-JP" sz="2800" dirty="0" smtClean="0"/>
              <a:t/>
            </a:r>
            <a:br>
              <a:rPr lang="en-US" altLang="ja-JP" sz="2800" dirty="0" smtClean="0"/>
            </a:br>
            <a:r>
              <a:rPr lang="ja-JP" altLang="en-US" sz="2800" dirty="0" smtClean="0"/>
              <a:t>（在宅医療推進関係）</a:t>
            </a:r>
            <a:r>
              <a:rPr lang="en-US" altLang="ja-JP" sz="2800" dirty="0" smtClean="0"/>
              <a:t/>
            </a:r>
            <a:br>
              <a:rPr lang="en-US" altLang="ja-JP" sz="2800" dirty="0" smtClean="0"/>
            </a:br>
            <a:endParaRPr lang="ja-JP" altLang="en-US" sz="2800" dirty="0"/>
          </a:p>
        </p:txBody>
      </p:sp>
      <p:sp>
        <p:nvSpPr>
          <p:cNvPr id="3" name="サブタイトル 2"/>
          <p:cNvSpPr>
            <a:spLocks noGrp="1"/>
          </p:cNvSpPr>
          <p:nvPr>
            <p:ph type="subTitle" idx="1"/>
          </p:nvPr>
        </p:nvSpPr>
        <p:spPr>
          <a:xfrm>
            <a:off x="1316182" y="4703618"/>
            <a:ext cx="6400800" cy="838944"/>
          </a:xfrm>
        </p:spPr>
        <p:txBody>
          <a:bodyPr>
            <a:noAutofit/>
          </a:bodyPr>
          <a:lstStyle/>
          <a:p>
            <a:r>
              <a:rPr lang="ja-JP" altLang="en-US" sz="2400" dirty="0" smtClean="0"/>
              <a:t>大阪府健康医療部</a:t>
            </a:r>
            <a:endParaRPr lang="en-US" altLang="ja-JP" sz="2400" dirty="0" smtClean="0"/>
          </a:p>
          <a:p>
            <a:r>
              <a:rPr lang="ja-JP" altLang="en-US" sz="2400" dirty="0"/>
              <a:t>保健</a:t>
            </a:r>
            <a:r>
              <a:rPr lang="ja-JP" altLang="en-US" sz="2400" dirty="0" smtClean="0"/>
              <a:t>医療</a:t>
            </a:r>
            <a:r>
              <a:rPr lang="ja-JP" altLang="en-US" sz="2400" dirty="0"/>
              <a:t>室</a:t>
            </a:r>
            <a:endParaRPr lang="en-US" altLang="ja-JP" sz="2400" dirty="0" smtClean="0"/>
          </a:p>
        </p:txBody>
      </p:sp>
      <p:sp>
        <p:nvSpPr>
          <p:cNvPr id="4" name="サブタイトル 2"/>
          <p:cNvSpPr txBox="1">
            <a:spLocks/>
          </p:cNvSpPr>
          <p:nvPr/>
        </p:nvSpPr>
        <p:spPr>
          <a:xfrm>
            <a:off x="4427984" y="119336"/>
            <a:ext cx="4716016" cy="50135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endParaRPr lang="en-US" altLang="ja-JP" sz="2000" dirty="0" smtClean="0">
              <a:latin typeface="+mj-ea"/>
              <a:ea typeface="+mj-ea"/>
            </a:endParaRPr>
          </a:p>
        </p:txBody>
      </p:sp>
    </p:spTree>
    <p:extLst>
      <p:ext uri="{BB962C8B-B14F-4D97-AF65-F5344CB8AC3E}">
        <p14:creationId xmlns:p14="http://schemas.microsoft.com/office/powerpoint/2010/main" val="11566656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 name="Picture 12" descr="関連画像">
            <a:hlinkClick r:id="rId3"/>
          </p:cNvPr>
          <p:cNvPicPr>
            <a:picLocks noChangeAspect="1" noChangeArrowheads="1"/>
          </p:cNvPicPr>
          <p:nvPr/>
        </p:nvPicPr>
        <p:blipFill>
          <a:blip r:embed="rId4" cstate="print"/>
          <a:srcRect/>
          <a:stretch>
            <a:fillRect/>
          </a:stretch>
        </p:blipFill>
        <p:spPr bwMode="auto">
          <a:xfrm>
            <a:off x="7547755" y="2891384"/>
            <a:ext cx="631416" cy="368204"/>
          </a:xfrm>
          <a:prstGeom prst="rect">
            <a:avLst/>
          </a:prstGeom>
          <a:noFill/>
          <a:ln w="9525">
            <a:noFill/>
            <a:miter lim="800000"/>
            <a:headEnd/>
            <a:tailEnd/>
          </a:ln>
        </p:spPr>
      </p:pic>
      <p:pic>
        <p:nvPicPr>
          <p:cNvPr id="67" name="図 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74788" y="2901139"/>
            <a:ext cx="534209" cy="348694"/>
          </a:xfrm>
          <a:prstGeom prst="rect">
            <a:avLst/>
          </a:prstGeom>
        </p:spPr>
      </p:pic>
      <p:sp>
        <p:nvSpPr>
          <p:cNvPr id="2050" name="直線コネクタ 23"/>
          <p:cNvSpPr>
            <a:spLocks noChangeShapeType="1"/>
          </p:cNvSpPr>
          <p:nvPr/>
        </p:nvSpPr>
        <p:spPr bwMode="auto">
          <a:xfrm>
            <a:off x="18432" y="692696"/>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sz="1600"/>
          </a:p>
        </p:txBody>
      </p:sp>
      <p:sp>
        <p:nvSpPr>
          <p:cNvPr id="57" name="Rectangle 12" descr="縦線 (反転)"/>
          <p:cNvSpPr>
            <a:spLocks noChangeArrowheads="1"/>
          </p:cNvSpPr>
          <p:nvPr/>
        </p:nvSpPr>
        <p:spPr bwMode="auto">
          <a:xfrm>
            <a:off x="1005481" y="1798398"/>
            <a:ext cx="3389150" cy="1167604"/>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400" dirty="0" smtClean="0">
                <a:latin typeface="メイリオ" pitchFamily="50" charset="-128"/>
                <a:ea typeface="メイリオ" pitchFamily="50" charset="-128"/>
                <a:cs typeface="メイリオ" pitchFamily="50" charset="-128"/>
                <a:sym typeface="メイリオ" pitchFamily="50" charset="-128"/>
              </a:rPr>
              <a:t>大阪府内に所在する診療所及び病院</a:t>
            </a:r>
            <a:endParaRPr lang="en-US" altLang="ja-JP" sz="140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r>
              <a:rPr lang="ja-JP" altLang="en-US" sz="1100" dirty="0" smtClean="0">
                <a:latin typeface="メイリオ" pitchFamily="50" charset="-128"/>
                <a:ea typeface="メイリオ" pitchFamily="50" charset="-128"/>
                <a:cs typeface="メイリオ" pitchFamily="50" charset="-128"/>
                <a:sym typeface="メイリオ" pitchFamily="50" charset="-128"/>
              </a:rPr>
              <a:t>（医療法第１条の５に定める）</a:t>
            </a:r>
            <a:endParaRPr lang="en-US" altLang="ja-JP" sz="110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endParaRPr lang="en-US" altLang="ja-JP" sz="1100" dirty="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r>
              <a:rPr lang="ja-JP" altLang="en-US" sz="1200" u="sng" dirty="0" smtClean="0">
                <a:latin typeface="メイリオ" pitchFamily="50" charset="-128"/>
                <a:ea typeface="メイリオ" pitchFamily="50" charset="-128"/>
                <a:cs typeface="メイリオ" pitchFamily="50" charset="-128"/>
                <a:sym typeface="メイリオ" pitchFamily="50" charset="-128"/>
              </a:rPr>
              <a:t>＜補助条件＞</a:t>
            </a:r>
            <a:endParaRPr lang="en-US" altLang="ja-JP" sz="1200" u="sng"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r>
              <a:rPr lang="ja-JP" altLang="en-US" sz="1200" dirty="0" smtClean="0">
                <a:latin typeface="メイリオ" pitchFamily="50" charset="-128"/>
                <a:ea typeface="メイリオ" pitchFamily="50" charset="-128"/>
                <a:cs typeface="メイリオ" pitchFamily="50" charset="-128"/>
                <a:sym typeface="メイリオ" pitchFamily="50" charset="-128"/>
              </a:rPr>
              <a:t>　同行訪問等の在宅医療研修会を開催すること</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p:txBody>
      </p:sp>
      <p:sp>
        <p:nvSpPr>
          <p:cNvPr id="58" name="Rectangle 12" descr="縦線 (反転)"/>
          <p:cNvSpPr>
            <a:spLocks noChangeArrowheads="1"/>
          </p:cNvSpPr>
          <p:nvPr/>
        </p:nvSpPr>
        <p:spPr bwMode="auto">
          <a:xfrm>
            <a:off x="18432" y="188640"/>
            <a:ext cx="6163959" cy="3987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　　在宅</a:t>
            </a: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医療体制強化事業（①同行訪問等研修）</a:t>
            </a:r>
            <a:r>
              <a:rPr lang="ja-JP" altLang="en-US" sz="1600" b="1" u="sng" dirty="0" smtClean="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＜事業概要＞</a:t>
            </a:r>
            <a:endParaRPr lang="ja-JP" altLang="en-US" sz="1600" b="1" u="sng" dirty="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endParaRPr>
          </a:p>
        </p:txBody>
      </p:sp>
      <p:sp>
        <p:nvSpPr>
          <p:cNvPr id="63" name="Text Box 6"/>
          <p:cNvSpPr txBox="1">
            <a:spLocks noChangeArrowheads="1"/>
          </p:cNvSpPr>
          <p:nvPr/>
        </p:nvSpPr>
        <p:spPr bwMode="auto">
          <a:xfrm>
            <a:off x="31862" y="822582"/>
            <a:ext cx="924271" cy="505877"/>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事業概要</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5" name="Rectangle 12" descr="縦線 (反転)"/>
          <p:cNvSpPr>
            <a:spLocks noChangeArrowheads="1"/>
          </p:cNvSpPr>
          <p:nvPr/>
        </p:nvSpPr>
        <p:spPr bwMode="auto">
          <a:xfrm>
            <a:off x="4819339" y="3322715"/>
            <a:ext cx="924270" cy="599696"/>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900" dirty="0" smtClean="0">
                <a:latin typeface="メイリオ" pitchFamily="50" charset="-128"/>
                <a:ea typeface="メイリオ" pitchFamily="50" charset="-128"/>
                <a:cs typeface="メイリオ" pitchFamily="50" charset="-128"/>
                <a:sym typeface="メイリオ" pitchFamily="50" charset="-128"/>
              </a:rPr>
              <a:t>受講者が直接診療所を訪問する場合、①、③は省略可</a:t>
            </a:r>
            <a:endParaRPr lang="en-US" altLang="ja-JP" sz="900" dirty="0" smtClean="0">
              <a:latin typeface="メイリオ" pitchFamily="50" charset="-128"/>
              <a:ea typeface="メイリオ" pitchFamily="50" charset="-128"/>
              <a:cs typeface="メイリオ" pitchFamily="50" charset="-128"/>
              <a:sym typeface="メイリオ" pitchFamily="50" charset="-128"/>
            </a:endParaRPr>
          </a:p>
        </p:txBody>
      </p:sp>
      <p:sp>
        <p:nvSpPr>
          <p:cNvPr id="127" name="Text Box 6"/>
          <p:cNvSpPr txBox="1">
            <a:spLocks noChangeArrowheads="1"/>
          </p:cNvSpPr>
          <p:nvPr/>
        </p:nvSpPr>
        <p:spPr bwMode="auto">
          <a:xfrm>
            <a:off x="42570" y="1855090"/>
            <a:ext cx="930862" cy="995617"/>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補助対象</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30" name="Rectangle 12" descr="縦線 (反転)"/>
          <p:cNvSpPr>
            <a:spLocks noChangeArrowheads="1"/>
          </p:cNvSpPr>
          <p:nvPr/>
        </p:nvSpPr>
        <p:spPr bwMode="auto">
          <a:xfrm>
            <a:off x="1026753" y="873505"/>
            <a:ext cx="6735756" cy="489675"/>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400" dirty="0" smtClean="0">
                <a:latin typeface="メイリオ" pitchFamily="50" charset="-128"/>
                <a:ea typeface="メイリオ" pitchFamily="50" charset="-128"/>
                <a:cs typeface="メイリオ" pitchFamily="50" charset="-128"/>
                <a:sym typeface="メイリオ" pitchFamily="50" charset="-128"/>
              </a:rPr>
              <a:t>将来の在宅医確保に向け、府内の医師（医学生）を対象に</a:t>
            </a:r>
            <a:endParaRPr lang="en-US" altLang="ja-JP" sz="140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Font typeface="Arial" charset="0"/>
              <a:buNone/>
            </a:pPr>
            <a:r>
              <a:rPr lang="ja-JP" altLang="en-US" sz="1400" dirty="0" smtClean="0">
                <a:latin typeface="メイリオ" pitchFamily="50" charset="-128"/>
                <a:ea typeface="メイリオ" pitchFamily="50" charset="-128"/>
                <a:cs typeface="メイリオ" pitchFamily="50" charset="-128"/>
                <a:sym typeface="メイリオ" pitchFamily="50" charset="-128"/>
              </a:rPr>
              <a:t>同行訪問等の在宅医療研修会を実施する診療所（病院）</a:t>
            </a:r>
            <a:r>
              <a:rPr lang="ja-JP" altLang="en-US" sz="1400" dirty="0">
                <a:latin typeface="メイリオ" pitchFamily="50" charset="-128"/>
                <a:ea typeface="メイリオ" pitchFamily="50" charset="-128"/>
                <a:cs typeface="メイリオ" pitchFamily="50" charset="-128"/>
                <a:sym typeface="メイリオ" pitchFamily="50" charset="-128"/>
              </a:rPr>
              <a:t>を</a:t>
            </a:r>
            <a:r>
              <a:rPr lang="ja-JP" altLang="en-US" sz="1400" dirty="0" smtClean="0">
                <a:latin typeface="メイリオ" pitchFamily="50" charset="-128"/>
                <a:ea typeface="メイリオ" pitchFamily="50" charset="-128"/>
                <a:cs typeface="メイリオ" pitchFamily="50" charset="-128"/>
                <a:sym typeface="メイリオ" pitchFamily="50" charset="-128"/>
              </a:rPr>
              <a:t>支援</a:t>
            </a:r>
            <a:endParaRPr lang="en-US" altLang="ja-JP" sz="1400" dirty="0" smtClean="0">
              <a:latin typeface="メイリオ" pitchFamily="50" charset="-128"/>
              <a:ea typeface="メイリオ" pitchFamily="50" charset="-128"/>
              <a:cs typeface="メイリオ" pitchFamily="50" charset="-128"/>
              <a:sym typeface="メイリオ" pitchFamily="50" charset="-128"/>
            </a:endParaRPr>
          </a:p>
        </p:txBody>
      </p:sp>
      <p:sp>
        <p:nvSpPr>
          <p:cNvPr id="35" name="Text Box 6"/>
          <p:cNvSpPr txBox="1">
            <a:spLocks noChangeArrowheads="1"/>
          </p:cNvSpPr>
          <p:nvPr/>
        </p:nvSpPr>
        <p:spPr bwMode="auto">
          <a:xfrm>
            <a:off x="74619" y="3542425"/>
            <a:ext cx="930862" cy="1290994"/>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補助対象</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経費</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005481" y="3448424"/>
            <a:ext cx="3995211" cy="1384995"/>
          </a:xfrm>
          <a:prstGeom prst="rect">
            <a:avLst/>
          </a:prstGeom>
        </p:spPr>
        <p:txBody>
          <a:bodyPr wrap="square">
            <a:spAutoFit/>
          </a:bodyPr>
          <a:lstStyle/>
          <a:p>
            <a:r>
              <a:rPr lang="ja-JP" altLang="en-US" sz="1200" u="sng" dirty="0" smtClean="0">
                <a:latin typeface="メイリオ" pitchFamily="50" charset="-128"/>
                <a:ea typeface="メイリオ" pitchFamily="50" charset="-128"/>
                <a:cs typeface="メイリオ" pitchFamily="50" charset="-128"/>
                <a:sym typeface="メイリオ" pitchFamily="50" charset="-128"/>
              </a:rPr>
              <a:t>＜補助対象経費＞</a:t>
            </a:r>
            <a:endParaRPr lang="en-US" altLang="ja-JP" sz="1200" u="sng"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smtClean="0">
                <a:latin typeface="メイリオ" pitchFamily="50" charset="-128"/>
                <a:ea typeface="メイリオ" pitchFamily="50" charset="-128"/>
                <a:cs typeface="メイリオ" pitchFamily="50" charset="-128"/>
                <a:sym typeface="メイリオ" pitchFamily="50" charset="-128"/>
              </a:rPr>
              <a:t>　同行</a:t>
            </a:r>
            <a:r>
              <a:rPr lang="ja-JP" altLang="en-US" sz="1200" dirty="0">
                <a:latin typeface="メイリオ" pitchFamily="50" charset="-128"/>
                <a:ea typeface="メイリオ" pitchFamily="50" charset="-128"/>
                <a:cs typeface="メイリオ" pitchFamily="50" charset="-128"/>
                <a:sym typeface="メイリオ" pitchFamily="50" charset="-128"/>
              </a:rPr>
              <a:t>訪問等の在宅医療</a:t>
            </a:r>
            <a:r>
              <a:rPr lang="ja-JP" altLang="en-US" sz="1200" dirty="0" smtClean="0">
                <a:latin typeface="メイリオ" pitchFamily="50" charset="-128"/>
                <a:ea typeface="メイリオ" pitchFamily="50" charset="-128"/>
                <a:cs typeface="メイリオ" pitchFamily="50" charset="-128"/>
                <a:sym typeface="メイリオ" pitchFamily="50" charset="-128"/>
              </a:rPr>
              <a:t>研修会</a:t>
            </a:r>
            <a:r>
              <a:rPr lang="ja-JP" altLang="en-US" sz="1200" dirty="0">
                <a:latin typeface="メイリオ" pitchFamily="50" charset="-128"/>
                <a:ea typeface="メイリオ" pitchFamily="50" charset="-128"/>
                <a:cs typeface="メイリオ" pitchFamily="50" charset="-128"/>
                <a:sym typeface="メイリオ" pitchFamily="50" charset="-128"/>
              </a:rPr>
              <a:t>に要する経費を</a:t>
            </a:r>
            <a:r>
              <a:rPr lang="ja-JP" altLang="en-US" sz="1200" dirty="0" smtClean="0">
                <a:latin typeface="メイリオ" pitchFamily="50" charset="-128"/>
                <a:ea typeface="メイリオ" pitchFamily="50" charset="-128"/>
                <a:cs typeface="メイリオ" pitchFamily="50" charset="-128"/>
                <a:sym typeface="メイリオ" pitchFamily="50" charset="-128"/>
              </a:rPr>
              <a:t>支援</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smtClean="0">
                <a:latin typeface="メイリオ" pitchFamily="50" charset="-128"/>
                <a:ea typeface="メイリオ" pitchFamily="50" charset="-128"/>
                <a:cs typeface="メイリオ" pitchFamily="50" charset="-128"/>
                <a:sym typeface="メイリオ" pitchFamily="50" charset="-128"/>
              </a:rPr>
              <a:t>（報償費、需</a:t>
            </a:r>
            <a:r>
              <a:rPr lang="ja-JP" altLang="en-US" sz="1200" dirty="0">
                <a:latin typeface="メイリオ" pitchFamily="50" charset="-128"/>
                <a:ea typeface="メイリオ" pitchFamily="50" charset="-128"/>
                <a:cs typeface="メイリオ" pitchFamily="50" charset="-128"/>
                <a:sym typeface="メイリオ" pitchFamily="50" charset="-128"/>
              </a:rPr>
              <a:t>用費</a:t>
            </a:r>
            <a:r>
              <a:rPr lang="ja-JP" altLang="en-US" sz="1200" dirty="0" smtClean="0">
                <a:latin typeface="メイリオ" pitchFamily="50" charset="-128"/>
                <a:ea typeface="メイリオ" pitchFamily="50" charset="-128"/>
                <a:cs typeface="メイリオ" pitchFamily="50" charset="-128"/>
                <a:sym typeface="メイリオ" pitchFamily="50" charset="-128"/>
              </a:rPr>
              <a:t>、使用料及び賃借料）</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endParaRPr lang="en-US" altLang="ja-JP" sz="1200" dirty="0">
              <a:latin typeface="メイリオ" pitchFamily="50" charset="-128"/>
              <a:ea typeface="メイリオ" pitchFamily="50" charset="-128"/>
              <a:cs typeface="メイリオ" pitchFamily="50" charset="-128"/>
              <a:sym typeface="メイリオ" pitchFamily="50" charset="-128"/>
            </a:endParaRPr>
          </a:p>
          <a:p>
            <a:r>
              <a:rPr lang="ja-JP" altLang="en-US" sz="1200" u="sng" dirty="0" smtClean="0">
                <a:latin typeface="メイリオ" pitchFamily="50" charset="-128"/>
                <a:ea typeface="メイリオ" pitchFamily="50" charset="-128"/>
                <a:cs typeface="メイリオ" pitchFamily="50" charset="-128"/>
                <a:sym typeface="メイリオ" pitchFamily="50" charset="-128"/>
              </a:rPr>
              <a:t>＜補助上限＞</a:t>
            </a:r>
            <a:endParaRPr lang="en-US" altLang="ja-JP" sz="1200" u="sng"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smtClean="0">
                <a:latin typeface="メイリオ" pitchFamily="50" charset="-128"/>
                <a:ea typeface="メイリオ" pitchFamily="50" charset="-128"/>
                <a:cs typeface="メイリオ" pitchFamily="50" charset="-128"/>
                <a:sym typeface="メイリオ" pitchFamily="50" charset="-128"/>
              </a:rPr>
              <a:t>　受講者１人半日あたり　</a:t>
            </a:r>
            <a:r>
              <a:rPr lang="en-US" altLang="ja-JP" sz="1200" dirty="0" smtClean="0">
                <a:latin typeface="メイリオ" pitchFamily="50" charset="-128"/>
                <a:ea typeface="メイリオ" pitchFamily="50" charset="-128"/>
                <a:cs typeface="メイリオ" pitchFamily="50" charset="-128"/>
                <a:sym typeface="メイリオ" pitchFamily="50" charset="-128"/>
              </a:rPr>
              <a:t>42</a:t>
            </a:r>
            <a:r>
              <a:rPr lang="ja-JP" altLang="en-US" sz="1200" dirty="0" smtClean="0">
                <a:latin typeface="メイリオ" pitchFamily="50" charset="-128"/>
                <a:ea typeface="メイリオ" pitchFamily="50" charset="-128"/>
                <a:cs typeface="メイリオ" pitchFamily="50" charset="-128"/>
                <a:sym typeface="メイリオ" pitchFamily="50" charset="-128"/>
              </a:rPr>
              <a:t>千円</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a:latin typeface="メイリオ" pitchFamily="50" charset="-128"/>
                <a:ea typeface="メイリオ" pitchFamily="50" charset="-128"/>
                <a:cs typeface="メイリオ" pitchFamily="50" charset="-128"/>
                <a:sym typeface="メイリオ" pitchFamily="50" charset="-128"/>
              </a:rPr>
              <a:t>　</a:t>
            </a:r>
            <a:r>
              <a:rPr lang="en-US" altLang="ja-JP" sz="1200" dirty="0" smtClean="0">
                <a:latin typeface="メイリオ" pitchFamily="50" charset="-128"/>
                <a:ea typeface="メイリオ" pitchFamily="50" charset="-128"/>
                <a:cs typeface="メイリオ" pitchFamily="50" charset="-128"/>
                <a:sym typeface="メイリオ" pitchFamily="50" charset="-128"/>
              </a:rPr>
              <a:t>※</a:t>
            </a:r>
            <a:r>
              <a:rPr lang="ja-JP" altLang="en-US" sz="1200" dirty="0" smtClean="0">
                <a:latin typeface="メイリオ" pitchFamily="50" charset="-128"/>
                <a:ea typeface="メイリオ" pitchFamily="50" charset="-128"/>
                <a:cs typeface="メイリオ" pitchFamily="50" charset="-128"/>
                <a:sym typeface="メイリオ" pitchFamily="50" charset="-128"/>
              </a:rPr>
              <a:t>診療所と雇用関係を結んだ上での研修は除く</a:t>
            </a:r>
            <a:endParaRPr lang="en-US" altLang="ja-JP" sz="1200" dirty="0">
              <a:latin typeface="メイリオ" pitchFamily="50" charset="-128"/>
              <a:ea typeface="メイリオ" pitchFamily="50" charset="-128"/>
              <a:cs typeface="メイリオ" pitchFamily="50" charset="-128"/>
              <a:sym typeface="メイリオ" pitchFamily="50" charset="-128"/>
            </a:endParaRPr>
          </a:p>
        </p:txBody>
      </p:sp>
      <p:sp>
        <p:nvSpPr>
          <p:cNvPr id="38" name="Text Box 6"/>
          <p:cNvSpPr txBox="1">
            <a:spLocks noChangeArrowheads="1"/>
          </p:cNvSpPr>
          <p:nvPr/>
        </p:nvSpPr>
        <p:spPr bwMode="auto">
          <a:xfrm>
            <a:off x="4819339" y="2537674"/>
            <a:ext cx="924271" cy="662613"/>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スキーム</a:t>
            </a:r>
            <a:endPar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9" name="Picture 36" descr="010401bldgl13s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47840" y="1966625"/>
            <a:ext cx="810745" cy="569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ext Box 50"/>
          <p:cNvSpPr txBox="1">
            <a:spLocks noChangeArrowheads="1"/>
          </p:cNvSpPr>
          <p:nvPr/>
        </p:nvSpPr>
        <p:spPr bwMode="auto">
          <a:xfrm>
            <a:off x="5957453" y="2325414"/>
            <a:ext cx="702066" cy="276999"/>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wrap="square" anchor="ctr" anchorCtr="1">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4" name="Picture 2" descr="http://www.ayaseclinic.com/img/pic3.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82678" y="1987405"/>
            <a:ext cx="398801" cy="338009"/>
          </a:xfrm>
          <a:prstGeom prst="rect">
            <a:avLst/>
          </a:prstGeom>
          <a:noFill/>
          <a:extLst>
            <a:ext uri="{909E8E84-426E-40DD-AFC4-6F175D3DCCD1}">
              <a14:hiddenFill xmlns:a14="http://schemas.microsoft.com/office/drawing/2010/main">
                <a:solidFill>
                  <a:srgbClr val="FFFFFF"/>
                </a:solidFill>
              </a14:hiddenFill>
            </a:ext>
          </a:extLst>
        </p:spPr>
      </p:pic>
      <p:sp>
        <p:nvSpPr>
          <p:cNvPr id="51" name="Text Box 50"/>
          <p:cNvSpPr txBox="1">
            <a:spLocks noChangeArrowheads="1"/>
          </p:cNvSpPr>
          <p:nvPr/>
        </p:nvSpPr>
        <p:spPr bwMode="auto">
          <a:xfrm>
            <a:off x="7305555" y="3289776"/>
            <a:ext cx="856927" cy="461665"/>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wrap="square" anchor="ctr" anchorCtr="1">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defRPr/>
            </a:pPr>
            <a:r>
              <a:rPr lang="ja-JP" altLang="en-US" sz="12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診療所（病院）</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2" name="Picture 2" descr="「看護学生 イラスト」の画像検索結果">
            <a:hlinkClick r:id="rId8"/>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500387" y="1959800"/>
            <a:ext cx="406613" cy="440498"/>
          </a:xfrm>
          <a:prstGeom prst="rect">
            <a:avLst/>
          </a:prstGeom>
          <a:noFill/>
          <a:extLst>
            <a:ext uri="{909E8E84-426E-40DD-AFC4-6F175D3DCCD1}">
              <a14:hiddenFill xmlns:a14="http://schemas.microsoft.com/office/drawing/2010/main">
                <a:solidFill>
                  <a:srgbClr val="FFFFFF"/>
                </a:solidFill>
              </a14:hiddenFill>
            </a:ext>
          </a:extLst>
        </p:spPr>
      </p:pic>
      <p:sp>
        <p:nvSpPr>
          <p:cNvPr id="52" name="Text Box 50"/>
          <p:cNvSpPr txBox="1">
            <a:spLocks noChangeArrowheads="1"/>
          </p:cNvSpPr>
          <p:nvPr/>
        </p:nvSpPr>
        <p:spPr bwMode="auto">
          <a:xfrm>
            <a:off x="7991558" y="2248735"/>
            <a:ext cx="1017657" cy="50783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wrap="square" anchor="ctr" anchorCtr="1">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defRPr/>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受講者</a:t>
            </a:r>
            <a:endParaRPr lang="en-US" altLang="ja-JP"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ctr" eaLnBrk="1" fontAlgn="ctr" hangingPunct="1">
              <a:defRPr/>
            </a:pPr>
            <a:r>
              <a:rPr lang="ja-JP" altLang="en-US" sz="9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（医師、医学生）</a:t>
            </a:r>
            <a:endParaRPr lang="ja-JP" altLang="en-US" sz="9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右矢印 67"/>
          <p:cNvSpPr/>
          <p:nvPr/>
        </p:nvSpPr>
        <p:spPr>
          <a:xfrm rot="13847579">
            <a:off x="6534980" y="2813564"/>
            <a:ext cx="375612" cy="175148"/>
          </a:xfrm>
          <a:prstGeom prst="rightArrow">
            <a:avLst>
              <a:gd name="adj1" fmla="val 44395"/>
              <a:gd name="adj2" fmla="val 401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69" name="右矢印 68"/>
          <p:cNvSpPr/>
          <p:nvPr/>
        </p:nvSpPr>
        <p:spPr>
          <a:xfrm rot="2931488">
            <a:off x="6030982" y="2976802"/>
            <a:ext cx="375612" cy="175148"/>
          </a:xfrm>
          <a:prstGeom prst="rightArrow">
            <a:avLst>
              <a:gd name="adj1" fmla="val 44395"/>
              <a:gd name="adj2" fmla="val 401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71" name="右矢印 70"/>
          <p:cNvSpPr/>
          <p:nvPr/>
        </p:nvSpPr>
        <p:spPr>
          <a:xfrm rot="7969486">
            <a:off x="7974675" y="2821374"/>
            <a:ext cx="375612" cy="175148"/>
          </a:xfrm>
          <a:prstGeom prst="rightArrow">
            <a:avLst>
              <a:gd name="adj1" fmla="val 44395"/>
              <a:gd name="adj2" fmla="val 401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72" name="右矢印 71"/>
          <p:cNvSpPr/>
          <p:nvPr/>
        </p:nvSpPr>
        <p:spPr>
          <a:xfrm rot="10800000">
            <a:off x="7182158" y="2392307"/>
            <a:ext cx="346719" cy="189744"/>
          </a:xfrm>
          <a:prstGeom prst="rightArrow">
            <a:avLst>
              <a:gd name="adj1" fmla="val 44395"/>
              <a:gd name="adj2" fmla="val 401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6865261" y="2133319"/>
            <a:ext cx="992579" cy="230832"/>
          </a:xfrm>
          <a:prstGeom prst="rect">
            <a:avLst/>
          </a:prstGeom>
          <a:noFill/>
        </p:spPr>
        <p:txBody>
          <a:bodyPr wrap="none" rtlCol="0">
            <a:spAutoFit/>
          </a:body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①受講希望連絡</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6906872" y="1763987"/>
            <a:ext cx="992579" cy="3693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受入可能連絡</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（計画書提出）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テキスト ボックス 73"/>
          <p:cNvSpPr txBox="1"/>
          <p:nvPr/>
        </p:nvSpPr>
        <p:spPr>
          <a:xfrm>
            <a:off x="5924896" y="2596259"/>
            <a:ext cx="720069" cy="2308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③</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マッチング</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テキスト ボックス 74"/>
          <p:cNvSpPr txBox="1"/>
          <p:nvPr/>
        </p:nvSpPr>
        <p:spPr>
          <a:xfrm>
            <a:off x="5812088" y="3233280"/>
            <a:ext cx="877163" cy="2308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⑥</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補助金交付</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p:cNvSpPr txBox="1"/>
          <p:nvPr/>
        </p:nvSpPr>
        <p:spPr>
          <a:xfrm>
            <a:off x="8198070" y="2831877"/>
            <a:ext cx="877163" cy="3693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④</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在宅医療</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研修会受講</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右矢印 76"/>
          <p:cNvSpPr/>
          <p:nvPr/>
        </p:nvSpPr>
        <p:spPr>
          <a:xfrm rot="13941140">
            <a:off x="6287660" y="2871184"/>
            <a:ext cx="375612" cy="175148"/>
          </a:xfrm>
          <a:prstGeom prst="rightArrow">
            <a:avLst>
              <a:gd name="adj1" fmla="val 44395"/>
              <a:gd name="adj2" fmla="val 40128"/>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00" dirty="0" smtClean="0">
              <a:solidFill>
                <a:schemeClr val="tx1"/>
              </a:solidFill>
              <a:latin typeface="Meiryo UI" pitchFamily="50" charset="-128"/>
              <a:ea typeface="Meiryo UI" pitchFamily="50" charset="-128"/>
              <a:cs typeface="Meiryo UI" pitchFamily="50" charset="-128"/>
            </a:endParaRPr>
          </a:p>
        </p:txBody>
      </p:sp>
      <p:sp>
        <p:nvSpPr>
          <p:cNvPr id="78" name="テキスト ボックス 77"/>
          <p:cNvSpPr txBox="1"/>
          <p:nvPr/>
        </p:nvSpPr>
        <p:spPr>
          <a:xfrm>
            <a:off x="6484387" y="3091883"/>
            <a:ext cx="761747" cy="230832"/>
          </a:xfrm>
          <a:prstGeom prst="rect">
            <a:avLst/>
          </a:prstGeom>
          <a:noFill/>
        </p:spPr>
        <p:txBody>
          <a:bodyPr wrap="non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⑤</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実績報告</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大かっこ 8"/>
          <p:cNvSpPr/>
          <p:nvPr/>
        </p:nvSpPr>
        <p:spPr>
          <a:xfrm>
            <a:off x="4791877" y="3289776"/>
            <a:ext cx="950533" cy="632635"/>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9" name="Text Box 6"/>
          <p:cNvSpPr txBox="1">
            <a:spLocks noChangeArrowheads="1"/>
          </p:cNvSpPr>
          <p:nvPr/>
        </p:nvSpPr>
        <p:spPr bwMode="auto">
          <a:xfrm>
            <a:off x="74619" y="5513828"/>
            <a:ext cx="930862" cy="722273"/>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補助対象</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期間</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1110911" y="5506362"/>
            <a:ext cx="3177220" cy="830997"/>
          </a:xfrm>
          <a:prstGeom prst="rect">
            <a:avLst/>
          </a:prstGeom>
        </p:spPr>
        <p:txBody>
          <a:bodyPr wrap="square">
            <a:spAutoFit/>
          </a:bodyPr>
          <a:lstStyle/>
          <a:p>
            <a:r>
              <a:rPr lang="ja-JP" altLang="en-US" sz="1200" u="sng" dirty="0" smtClean="0">
                <a:latin typeface="メイリオ" pitchFamily="50" charset="-128"/>
                <a:ea typeface="メイリオ" pitchFamily="50" charset="-128"/>
                <a:cs typeface="メイリオ" pitchFamily="50" charset="-128"/>
                <a:sym typeface="メイリオ" pitchFamily="50" charset="-128"/>
              </a:rPr>
              <a:t>＜補助対象期間＞</a:t>
            </a:r>
            <a:endParaRPr lang="en-US" altLang="ja-JP" sz="1200" u="sng"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smtClean="0">
                <a:latin typeface="メイリオ" pitchFamily="50" charset="-128"/>
                <a:ea typeface="メイリオ" pitchFamily="50" charset="-128"/>
                <a:cs typeface="メイリオ" pitchFamily="50" charset="-128"/>
                <a:sym typeface="メイリオ" pitchFamily="50" charset="-128"/>
              </a:rPr>
              <a:t>　平成</a:t>
            </a:r>
            <a:r>
              <a:rPr lang="en-US" altLang="ja-JP" sz="1200" dirty="0">
                <a:latin typeface="メイリオ" pitchFamily="50" charset="-128"/>
                <a:ea typeface="メイリオ" pitchFamily="50" charset="-128"/>
                <a:cs typeface="メイリオ" pitchFamily="50" charset="-128"/>
                <a:sym typeface="メイリオ" pitchFamily="50" charset="-128"/>
              </a:rPr>
              <a:t>30</a:t>
            </a:r>
            <a:r>
              <a:rPr lang="ja-JP" altLang="en-US" sz="1200" dirty="0" smtClean="0">
                <a:latin typeface="メイリオ" pitchFamily="50" charset="-128"/>
                <a:ea typeface="メイリオ" pitchFamily="50" charset="-128"/>
                <a:cs typeface="メイリオ" pitchFamily="50" charset="-128"/>
                <a:sym typeface="メイリオ" pitchFamily="50" charset="-128"/>
              </a:rPr>
              <a:t>年</a:t>
            </a:r>
            <a:r>
              <a:rPr lang="en-US" altLang="ja-JP" sz="1200" dirty="0" smtClean="0">
                <a:latin typeface="メイリオ" pitchFamily="50" charset="-128"/>
                <a:ea typeface="メイリオ" pitchFamily="50" charset="-128"/>
                <a:cs typeface="メイリオ" pitchFamily="50" charset="-128"/>
                <a:sym typeface="メイリオ" pitchFamily="50" charset="-128"/>
              </a:rPr>
              <a:t>4</a:t>
            </a:r>
            <a:r>
              <a:rPr lang="ja-JP" altLang="en-US" sz="1200" dirty="0" smtClean="0">
                <a:latin typeface="メイリオ" pitchFamily="50" charset="-128"/>
                <a:ea typeface="メイリオ" pitchFamily="50" charset="-128"/>
                <a:cs typeface="メイリオ" pitchFamily="50" charset="-128"/>
                <a:sym typeface="メイリオ" pitchFamily="50" charset="-128"/>
              </a:rPr>
              <a:t>月～平成</a:t>
            </a:r>
            <a:r>
              <a:rPr lang="en-US" altLang="ja-JP" sz="1200" dirty="0" smtClean="0">
                <a:latin typeface="メイリオ" pitchFamily="50" charset="-128"/>
                <a:ea typeface="メイリオ" pitchFamily="50" charset="-128"/>
                <a:cs typeface="メイリオ" pitchFamily="50" charset="-128"/>
                <a:sym typeface="メイリオ" pitchFamily="50" charset="-128"/>
              </a:rPr>
              <a:t>31</a:t>
            </a:r>
            <a:r>
              <a:rPr lang="ja-JP" altLang="en-US" sz="1200" dirty="0" smtClean="0">
                <a:latin typeface="メイリオ" pitchFamily="50" charset="-128"/>
                <a:ea typeface="メイリオ" pitchFamily="50" charset="-128"/>
                <a:cs typeface="メイリオ" pitchFamily="50" charset="-128"/>
                <a:sym typeface="メイリオ" pitchFamily="50" charset="-128"/>
              </a:rPr>
              <a:t>年</a:t>
            </a:r>
            <a:r>
              <a:rPr lang="en-US" altLang="ja-JP" sz="1200" dirty="0" smtClean="0">
                <a:latin typeface="メイリオ" pitchFamily="50" charset="-128"/>
                <a:ea typeface="メイリオ" pitchFamily="50" charset="-128"/>
                <a:cs typeface="メイリオ" pitchFamily="50" charset="-128"/>
                <a:sym typeface="メイリオ" pitchFamily="50" charset="-128"/>
              </a:rPr>
              <a:t>3</a:t>
            </a:r>
            <a:r>
              <a:rPr lang="ja-JP" altLang="en-US" sz="1200" dirty="0" smtClean="0">
                <a:latin typeface="メイリオ" pitchFamily="50" charset="-128"/>
                <a:ea typeface="メイリオ" pitchFamily="50" charset="-128"/>
                <a:cs typeface="メイリオ" pitchFamily="50" charset="-128"/>
                <a:sym typeface="メイリオ" pitchFamily="50" charset="-128"/>
              </a:rPr>
              <a:t>月</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smtClean="0">
                <a:latin typeface="メイリオ" pitchFamily="50" charset="-128"/>
                <a:ea typeface="メイリオ" pitchFamily="50" charset="-128"/>
                <a:cs typeface="メイリオ" pitchFamily="50" charset="-128"/>
                <a:sym typeface="メイリオ" pitchFamily="50" charset="-128"/>
              </a:rPr>
              <a:t>　　</a:t>
            </a:r>
            <a:r>
              <a:rPr lang="en-US" altLang="ja-JP" sz="1200" dirty="0" smtClean="0">
                <a:latin typeface="メイリオ" pitchFamily="50" charset="-128"/>
                <a:ea typeface="メイリオ" pitchFamily="50" charset="-128"/>
                <a:cs typeface="メイリオ" pitchFamily="50" charset="-128"/>
                <a:sym typeface="メイリオ" pitchFamily="50" charset="-128"/>
              </a:rPr>
              <a:t>※3</a:t>
            </a:r>
            <a:r>
              <a:rPr lang="ja-JP" altLang="en-US" sz="1200" dirty="0" smtClean="0">
                <a:latin typeface="メイリオ" pitchFamily="50" charset="-128"/>
                <a:ea typeface="メイリオ" pitchFamily="50" charset="-128"/>
                <a:cs typeface="メイリオ" pitchFamily="50" charset="-128"/>
                <a:sym typeface="メイリオ" pitchFamily="50" charset="-128"/>
              </a:rPr>
              <a:t>月</a:t>
            </a:r>
            <a:r>
              <a:rPr lang="en-US" altLang="ja-JP" sz="1200" dirty="0" smtClean="0">
                <a:latin typeface="メイリオ" pitchFamily="50" charset="-128"/>
                <a:ea typeface="メイリオ" pitchFamily="50" charset="-128"/>
                <a:cs typeface="メイリオ" pitchFamily="50" charset="-128"/>
                <a:sym typeface="メイリオ" pitchFamily="50" charset="-128"/>
              </a:rPr>
              <a:t>31</a:t>
            </a:r>
            <a:r>
              <a:rPr lang="ja-JP" altLang="en-US" sz="1200" dirty="0" smtClean="0">
                <a:latin typeface="メイリオ" pitchFamily="50" charset="-128"/>
                <a:ea typeface="メイリオ" pitchFamily="50" charset="-128"/>
                <a:cs typeface="メイリオ" pitchFamily="50" charset="-128"/>
                <a:sym typeface="メイリオ" pitchFamily="50" charset="-128"/>
              </a:rPr>
              <a:t>日までに研修を完了すること</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endParaRPr lang="en-US" altLang="ja-JP" sz="1200" u="sng" dirty="0" smtClean="0">
              <a:latin typeface="メイリオ" pitchFamily="50" charset="-128"/>
              <a:ea typeface="メイリオ" pitchFamily="50" charset="-128"/>
              <a:cs typeface="メイリオ" pitchFamily="50" charset="-128"/>
              <a:sym typeface="メイリオ" pitchFamily="50" charset="-128"/>
            </a:endParaRPr>
          </a:p>
        </p:txBody>
      </p:sp>
    </p:spTree>
    <p:extLst>
      <p:ext uri="{BB962C8B-B14F-4D97-AF65-F5344CB8AC3E}">
        <p14:creationId xmlns:p14="http://schemas.microsoft.com/office/powerpoint/2010/main" val="2046110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直線コネクタ 23"/>
          <p:cNvSpPr>
            <a:spLocks noChangeShapeType="1"/>
          </p:cNvSpPr>
          <p:nvPr/>
        </p:nvSpPr>
        <p:spPr bwMode="auto">
          <a:xfrm>
            <a:off x="0" y="514026"/>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sz="1600"/>
          </a:p>
        </p:txBody>
      </p:sp>
      <p:sp>
        <p:nvSpPr>
          <p:cNvPr id="57" name="Rectangle 12" descr="縦線 (反転)"/>
          <p:cNvSpPr>
            <a:spLocks noChangeArrowheads="1"/>
          </p:cNvSpPr>
          <p:nvPr/>
        </p:nvSpPr>
        <p:spPr bwMode="auto">
          <a:xfrm>
            <a:off x="994959" y="1116792"/>
            <a:ext cx="7232832" cy="702498"/>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400" dirty="0" smtClean="0">
                <a:latin typeface="メイリオ" pitchFamily="50" charset="-128"/>
                <a:ea typeface="メイリオ" pitchFamily="50" charset="-128"/>
                <a:cs typeface="メイリオ" pitchFamily="50" charset="-128"/>
                <a:sym typeface="メイリオ" pitchFamily="50" charset="-128"/>
              </a:rPr>
              <a:t>大阪府内に所在する診療所及び病院</a:t>
            </a:r>
            <a:r>
              <a:rPr lang="ja-JP" altLang="en-US" sz="1100" dirty="0" smtClean="0">
                <a:latin typeface="メイリオ" pitchFamily="50" charset="-128"/>
                <a:ea typeface="メイリオ" pitchFamily="50" charset="-128"/>
                <a:cs typeface="メイリオ" pitchFamily="50" charset="-128"/>
                <a:sym typeface="メイリオ" pitchFamily="50" charset="-128"/>
              </a:rPr>
              <a:t>（医療法第１条の５に定める）</a:t>
            </a:r>
            <a:endParaRPr lang="en-US" altLang="ja-JP" sz="110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lang="en-US" altLang="ja-JP" sz="1100" dirty="0">
                <a:latin typeface="メイリオ" pitchFamily="50" charset="-128"/>
                <a:ea typeface="メイリオ" pitchFamily="50" charset="-128"/>
                <a:cs typeface="メイリオ" pitchFamily="50" charset="-128"/>
                <a:sym typeface="メイリオ" pitchFamily="50" charset="-128"/>
              </a:rPr>
              <a:t>※</a:t>
            </a:r>
            <a:r>
              <a:rPr lang="ja-JP" altLang="en-US" sz="1100" dirty="0">
                <a:latin typeface="メイリオ" pitchFamily="50" charset="-128"/>
                <a:ea typeface="メイリオ" pitchFamily="50" charset="-128"/>
                <a:cs typeface="メイリオ" pitchFamily="50" charset="-128"/>
                <a:sym typeface="メイリオ" pitchFamily="50" charset="-128"/>
              </a:rPr>
              <a:t>但し、</a:t>
            </a:r>
            <a:r>
              <a:rPr lang="ja-JP" altLang="en-US" sz="1100" dirty="0" smtClean="0">
                <a:latin typeface="メイリオ" pitchFamily="50" charset="-128"/>
                <a:ea typeface="メイリオ" pitchFamily="50" charset="-128"/>
                <a:cs typeface="メイリオ" pitchFamily="50" charset="-128"/>
                <a:sym typeface="メイリオ" pitchFamily="50" charset="-128"/>
              </a:rPr>
              <a:t>平成</a:t>
            </a:r>
            <a:r>
              <a:rPr lang="en-US" altLang="ja-JP" sz="1100" dirty="0">
                <a:latin typeface="メイリオ" pitchFamily="50" charset="-128"/>
                <a:ea typeface="メイリオ" pitchFamily="50" charset="-128"/>
                <a:cs typeface="メイリオ" pitchFamily="50" charset="-128"/>
                <a:sym typeface="メイリオ" pitchFamily="50" charset="-128"/>
              </a:rPr>
              <a:t>30</a:t>
            </a:r>
            <a:r>
              <a:rPr lang="ja-JP" altLang="en-US" sz="1100" dirty="0" smtClean="0">
                <a:latin typeface="メイリオ" pitchFamily="50" charset="-128"/>
                <a:ea typeface="メイリオ" pitchFamily="50" charset="-128"/>
                <a:cs typeface="メイリオ" pitchFamily="50" charset="-128"/>
                <a:sym typeface="メイリオ" pitchFamily="50" charset="-128"/>
              </a:rPr>
              <a:t>年</a:t>
            </a:r>
            <a:r>
              <a:rPr lang="ja-JP" altLang="en-US" sz="1100" dirty="0">
                <a:latin typeface="メイリオ" pitchFamily="50" charset="-128"/>
                <a:ea typeface="メイリオ" pitchFamily="50" charset="-128"/>
                <a:cs typeface="メイリオ" pitchFamily="50" charset="-128"/>
                <a:sym typeface="メイリオ" pitchFamily="50" charset="-128"/>
              </a:rPr>
              <a:t>３月</a:t>
            </a:r>
            <a:r>
              <a:rPr lang="en-US" altLang="ja-JP" sz="1100" dirty="0">
                <a:latin typeface="メイリオ" pitchFamily="50" charset="-128"/>
                <a:ea typeface="メイリオ" pitchFamily="50" charset="-128"/>
                <a:cs typeface="メイリオ" pitchFamily="50" charset="-128"/>
                <a:sym typeface="メイリオ" pitchFamily="50" charset="-128"/>
              </a:rPr>
              <a:t>31</a:t>
            </a:r>
            <a:r>
              <a:rPr lang="ja-JP" altLang="en-US" sz="1100" dirty="0">
                <a:latin typeface="メイリオ" pitchFamily="50" charset="-128"/>
                <a:ea typeface="メイリオ" pitchFamily="50" charset="-128"/>
                <a:cs typeface="メイリオ" pitchFamily="50" charset="-128"/>
                <a:sym typeface="メイリオ" pitchFamily="50" charset="-128"/>
              </a:rPr>
              <a:t>日</a:t>
            </a:r>
            <a:r>
              <a:rPr lang="ja-JP" altLang="en-US" sz="1100" dirty="0" smtClean="0">
                <a:latin typeface="メイリオ" pitchFamily="50" charset="-128"/>
                <a:ea typeface="メイリオ" pitchFamily="50" charset="-128"/>
                <a:cs typeface="メイリオ" pitchFamily="50" charset="-128"/>
                <a:sym typeface="メイリオ" pitchFamily="50" charset="-128"/>
              </a:rPr>
              <a:t>時点（単独型、連携型問わず）機能強化型在宅療養支援診療所・病院は除く</a:t>
            </a:r>
            <a:endParaRPr lang="en-US" altLang="ja-JP" sz="1100" dirty="0" smtClean="0">
              <a:latin typeface="メイリオ" pitchFamily="50" charset="-128"/>
              <a:ea typeface="メイリオ" pitchFamily="50" charset="-128"/>
              <a:cs typeface="メイリオ" pitchFamily="50" charset="-128"/>
              <a:sym typeface="メイリオ" pitchFamily="50" charset="-128"/>
            </a:endParaRPr>
          </a:p>
        </p:txBody>
      </p:sp>
      <p:sp>
        <p:nvSpPr>
          <p:cNvPr id="58" name="Rectangle 12" descr="縦線 (反転)"/>
          <p:cNvSpPr>
            <a:spLocks noChangeArrowheads="1"/>
          </p:cNvSpPr>
          <p:nvPr/>
        </p:nvSpPr>
        <p:spPr bwMode="auto">
          <a:xfrm>
            <a:off x="-17930" y="115232"/>
            <a:ext cx="7961915" cy="3987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None/>
            </a:pP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　　在宅</a:t>
            </a: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医療体制強化事業</a:t>
            </a: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（②機能</a:t>
            </a: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強化支援事業</a:t>
            </a: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　</a:t>
            </a:r>
            <a:r>
              <a:rPr lang="ja-JP" altLang="en-US" sz="1600" b="1" u="sng" dirty="0" smtClean="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a:t>
            </a:r>
            <a:r>
              <a:rPr lang="ja-JP" altLang="en-US" sz="1600" b="1" u="sng" dirty="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事業概要</a:t>
            </a:r>
            <a:r>
              <a:rPr lang="ja-JP" altLang="en-US" sz="1600" b="1" u="sng" dirty="0" smtClean="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a:t>
            </a:r>
            <a:endParaRPr lang="ja-JP" altLang="en-US" sz="1600" b="1" u="sng" dirty="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endParaRPr>
          </a:p>
        </p:txBody>
      </p:sp>
      <p:sp>
        <p:nvSpPr>
          <p:cNvPr id="63" name="Text Box 6"/>
          <p:cNvSpPr txBox="1">
            <a:spLocks noChangeArrowheads="1"/>
          </p:cNvSpPr>
          <p:nvPr/>
        </p:nvSpPr>
        <p:spPr bwMode="auto">
          <a:xfrm>
            <a:off x="60093" y="623929"/>
            <a:ext cx="924271" cy="505877"/>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事業概要</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7" name="Text Box 6"/>
          <p:cNvSpPr txBox="1">
            <a:spLocks noChangeArrowheads="1"/>
          </p:cNvSpPr>
          <p:nvPr/>
        </p:nvSpPr>
        <p:spPr bwMode="auto">
          <a:xfrm>
            <a:off x="33585" y="1230276"/>
            <a:ext cx="961374" cy="821387"/>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補助対象</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35" name="Text Box 6"/>
          <p:cNvSpPr txBox="1">
            <a:spLocks noChangeArrowheads="1"/>
          </p:cNvSpPr>
          <p:nvPr/>
        </p:nvSpPr>
        <p:spPr bwMode="auto">
          <a:xfrm>
            <a:off x="50021" y="3333451"/>
            <a:ext cx="966831" cy="2326527"/>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補助対象</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経費</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Rectangle 12" descr="縦線 (反転)"/>
          <p:cNvSpPr>
            <a:spLocks noChangeArrowheads="1"/>
          </p:cNvSpPr>
          <p:nvPr/>
        </p:nvSpPr>
        <p:spPr bwMode="auto">
          <a:xfrm>
            <a:off x="964448" y="627118"/>
            <a:ext cx="8028884" cy="489675"/>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400" dirty="0" smtClean="0">
                <a:latin typeface="メイリオ" pitchFamily="50" charset="-128"/>
                <a:ea typeface="メイリオ" pitchFamily="50" charset="-128"/>
                <a:cs typeface="メイリオ" pitchFamily="50" charset="-128"/>
                <a:sym typeface="メイリオ" pitchFamily="50" charset="-128"/>
              </a:rPr>
              <a:t>在宅療養患者への</a:t>
            </a:r>
            <a:r>
              <a:rPr lang="en-US" altLang="ja-JP" sz="1400" dirty="0" smtClean="0">
                <a:latin typeface="メイリオ" pitchFamily="50" charset="-128"/>
                <a:ea typeface="メイリオ" pitchFamily="50" charset="-128"/>
                <a:cs typeface="メイリオ" pitchFamily="50" charset="-128"/>
                <a:sym typeface="メイリオ" pitchFamily="50" charset="-128"/>
              </a:rPr>
              <a:t>24</a:t>
            </a:r>
            <a:r>
              <a:rPr lang="ja-JP" altLang="en-US" sz="1400" dirty="0" smtClean="0">
                <a:latin typeface="メイリオ" pitchFamily="50" charset="-128"/>
                <a:ea typeface="メイリオ" pitchFamily="50" charset="-128"/>
                <a:cs typeface="メイリオ" pitchFamily="50" charset="-128"/>
                <a:sym typeface="メイリオ" pitchFamily="50" charset="-128"/>
              </a:rPr>
              <a:t>時間往診体制整備に向けて、複数医療機関における連携体制の</a:t>
            </a:r>
            <a:r>
              <a:rPr lang="ja-JP" altLang="en-US" sz="1400" dirty="0">
                <a:latin typeface="メイリオ" pitchFamily="50" charset="-128"/>
                <a:ea typeface="メイリオ" pitchFamily="50" charset="-128"/>
                <a:cs typeface="メイリオ" pitchFamily="50" charset="-128"/>
                <a:sym typeface="メイリオ" pitchFamily="50" charset="-128"/>
              </a:rPr>
              <a:t>構築</a:t>
            </a:r>
            <a:r>
              <a:rPr lang="ja-JP" altLang="en-US" sz="1400" dirty="0" smtClean="0">
                <a:latin typeface="メイリオ" pitchFamily="50" charset="-128"/>
                <a:ea typeface="メイリオ" pitchFamily="50" charset="-128"/>
                <a:cs typeface="メイリオ" pitchFamily="50" charset="-128"/>
                <a:sym typeface="メイリオ" pitchFamily="50" charset="-128"/>
              </a:rPr>
              <a:t>を支援</a:t>
            </a:r>
            <a:endParaRPr lang="en-US" altLang="ja-JP" sz="1400" dirty="0" smtClean="0">
              <a:latin typeface="メイリオ" pitchFamily="50" charset="-128"/>
              <a:ea typeface="メイリオ" pitchFamily="50" charset="-128"/>
              <a:cs typeface="メイリオ" pitchFamily="50" charset="-128"/>
              <a:sym typeface="メイリオ"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939035571"/>
              </p:ext>
            </p:extLst>
          </p:nvPr>
        </p:nvGraphicFramePr>
        <p:xfrm>
          <a:off x="1255046" y="3659802"/>
          <a:ext cx="7345964" cy="2316480"/>
        </p:xfrm>
        <a:graphic>
          <a:graphicData uri="http://schemas.openxmlformats.org/drawingml/2006/table">
            <a:tbl>
              <a:tblPr firstRow="1" bandRow="1">
                <a:tableStyleId>{5C22544A-7EE6-4342-B048-85BDC9FD1C3A}</a:tableStyleId>
              </a:tblPr>
              <a:tblGrid>
                <a:gridCol w="250809"/>
                <a:gridCol w="527851"/>
                <a:gridCol w="3408882"/>
                <a:gridCol w="1411799"/>
                <a:gridCol w="781675"/>
                <a:gridCol w="964948"/>
              </a:tblGrid>
              <a:tr h="234463">
                <a:tc>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gridSpan="2">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補助対象経費</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hMerge="1">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補助基本額</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補助率</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実質補助金額</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r h="234463">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Ａ</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gridSpan="2">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連携体制構築に係る会議費等の調整費</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p>
                  </a:txBody>
                  <a:tcPr marL="84406" marR="84406"/>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10/10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r h="234463">
                <a:tc rowSpan="3">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tc>
                <a:tc rowSpan="3">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システム導入費</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ア）医療情報連携システム導入費、初期設置工事費、等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540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ct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10/10</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540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r h="234463">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イ）ア）の連携システムのデータ入力端末の購入費</a:t>
                      </a: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756</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a:t>
                      </a: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378</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r h="234463">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ウ）ア）の連携システムの維持・管理費（利用料等）</a:t>
                      </a:r>
                    </a:p>
                  </a:txBody>
                  <a:tcPr marL="84406" marR="84406" anchor="ct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月（上限）</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か月分（最大）</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10/10</a:t>
                      </a: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324</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tc>
              </a:tr>
              <a:tr h="234463">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Ｃ</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gridSpan="2">
                  <a:txBody>
                    <a:bodyPr/>
                    <a:lstStyle/>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事務職員雇用経費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h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4,080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１</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２</a:t>
                      </a:r>
                    </a:p>
                  </a:txBody>
                  <a:tcPr marL="84406" marR="84406"/>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2,040</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r h="234463">
                <a:tc gridSpan="5">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合計</a:t>
                      </a:r>
                    </a:p>
                  </a:txBody>
                  <a:tcPr marL="84406" marR="84406">
                    <a:lnB w="12700" cmpd="sng">
                      <a:noFill/>
                    </a:lnB>
                  </a:tcPr>
                </a:tc>
                <a:tc hMerge="1">
                  <a:txBody>
                    <a:bodyPr/>
                    <a:lstStyle/>
                    <a:p>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endParaRPr kumimoji="1" lang="ja-JP" altLang="en-US"/>
                    </a:p>
                  </a:txBody>
                  <a:tcPr/>
                </a:tc>
                <a:tc hMerge="1">
                  <a:txBody>
                    <a:bodyPr/>
                    <a:lstStyle/>
                    <a:p>
                      <a:pPr algn="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3,482</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84406" marR="84406"/>
                </a:tc>
              </a:tr>
            </a:tbl>
          </a:graphicData>
        </a:graphic>
      </p:graphicFrame>
      <p:sp>
        <p:nvSpPr>
          <p:cNvPr id="9" name="正方形/長方形 8"/>
          <p:cNvSpPr/>
          <p:nvPr/>
        </p:nvSpPr>
        <p:spPr>
          <a:xfrm>
            <a:off x="1002503" y="1711038"/>
            <a:ext cx="3552221" cy="276999"/>
          </a:xfrm>
          <a:prstGeom prst="rect">
            <a:avLst/>
          </a:prstGeom>
        </p:spPr>
        <p:txBody>
          <a:bodyPr wrap="square">
            <a:spAutoFit/>
          </a:bodyPr>
          <a:lstStyle/>
          <a:p>
            <a:r>
              <a:rPr lang="ja-JP" altLang="en-US" sz="1200" dirty="0" smtClean="0">
                <a:latin typeface="メイリオ" pitchFamily="50" charset="-128"/>
                <a:ea typeface="メイリオ" pitchFamily="50" charset="-128"/>
                <a:cs typeface="メイリオ" pitchFamily="50" charset="-128"/>
                <a:sym typeface="メイリオ" pitchFamily="50" charset="-128"/>
              </a:rPr>
              <a:t>＜</a:t>
            </a:r>
            <a:r>
              <a:rPr lang="ja-JP" altLang="en-US" sz="1200" dirty="0">
                <a:latin typeface="メイリオ" pitchFamily="50" charset="-128"/>
                <a:ea typeface="メイリオ" pitchFamily="50" charset="-128"/>
                <a:cs typeface="メイリオ" pitchFamily="50" charset="-128"/>
                <a:sym typeface="メイリオ" pitchFamily="50" charset="-128"/>
              </a:rPr>
              <a:t>補助対象事業者数</a:t>
            </a:r>
            <a:r>
              <a:rPr lang="ja-JP" altLang="en-US" sz="1200" dirty="0" smtClean="0">
                <a:latin typeface="メイリオ" pitchFamily="50" charset="-128"/>
                <a:ea typeface="メイリオ" pitchFamily="50" charset="-128"/>
                <a:cs typeface="メイリオ" pitchFamily="50" charset="-128"/>
                <a:sym typeface="メイリオ" pitchFamily="50" charset="-128"/>
              </a:rPr>
              <a:t>＞</a:t>
            </a:r>
            <a:r>
              <a:rPr lang="ja-JP" altLang="en-US" sz="1200" dirty="0">
                <a:latin typeface="メイリオ" pitchFamily="50" charset="-128"/>
                <a:ea typeface="メイリオ" pitchFamily="50" charset="-128"/>
                <a:cs typeface="メイリオ" pitchFamily="50" charset="-128"/>
                <a:sym typeface="メイリオ" pitchFamily="50" charset="-128"/>
              </a:rPr>
              <a:t>　</a:t>
            </a:r>
            <a:r>
              <a:rPr lang="en-US" altLang="ja-JP" sz="1200" dirty="0">
                <a:latin typeface="メイリオ" pitchFamily="50" charset="-128"/>
                <a:ea typeface="メイリオ" pitchFamily="50" charset="-128"/>
                <a:cs typeface="メイリオ" pitchFamily="50" charset="-128"/>
                <a:sym typeface="メイリオ" pitchFamily="50" charset="-128"/>
              </a:rPr>
              <a:t>10</a:t>
            </a:r>
            <a:r>
              <a:rPr lang="ja-JP" altLang="en-US" sz="1200" dirty="0">
                <a:latin typeface="メイリオ" pitchFamily="50" charset="-128"/>
                <a:ea typeface="メイリオ" pitchFamily="50" charset="-128"/>
                <a:cs typeface="メイリオ" pitchFamily="50" charset="-128"/>
                <a:sym typeface="メイリオ" pitchFamily="50" charset="-128"/>
              </a:rPr>
              <a:t>機関（目安</a:t>
            </a:r>
            <a:r>
              <a:rPr lang="ja-JP" altLang="en-US" sz="1200" dirty="0" smtClean="0">
                <a:latin typeface="メイリオ" pitchFamily="50" charset="-128"/>
                <a:ea typeface="メイリオ" pitchFamily="50" charset="-128"/>
                <a:cs typeface="メイリオ" pitchFamily="50" charset="-128"/>
                <a:sym typeface="メイリオ" pitchFamily="50" charset="-128"/>
              </a:rPr>
              <a:t>）</a:t>
            </a:r>
            <a:endParaRPr lang="en-US" altLang="ja-JP" sz="1200" dirty="0">
              <a:latin typeface="メイリオ" pitchFamily="50" charset="-128"/>
              <a:ea typeface="メイリオ" pitchFamily="50" charset="-128"/>
              <a:cs typeface="メイリオ" pitchFamily="50" charset="-128"/>
              <a:sym typeface="メイリオ" pitchFamily="50" charset="-128"/>
            </a:endParaRPr>
          </a:p>
        </p:txBody>
      </p:sp>
      <p:sp>
        <p:nvSpPr>
          <p:cNvPr id="10" name="正方形/長方形 9"/>
          <p:cNvSpPr/>
          <p:nvPr/>
        </p:nvSpPr>
        <p:spPr>
          <a:xfrm>
            <a:off x="1068845" y="2265567"/>
            <a:ext cx="7457234" cy="861774"/>
          </a:xfrm>
          <a:prstGeom prst="rect">
            <a:avLst/>
          </a:prstGeom>
        </p:spPr>
        <p:txBody>
          <a:bodyPr wrap="square">
            <a:spAutoFit/>
          </a:bodyPr>
          <a:lstStyle/>
          <a:p>
            <a:r>
              <a:rPr lang="ja-JP" altLang="en-US" sz="1400" dirty="0" smtClean="0">
                <a:latin typeface="メイリオ" pitchFamily="50" charset="-128"/>
                <a:ea typeface="メイリオ" pitchFamily="50" charset="-128"/>
                <a:cs typeface="メイリオ" pitchFamily="50" charset="-128"/>
                <a:sym typeface="メイリオ" pitchFamily="50" charset="-128"/>
              </a:rPr>
              <a:t>平成</a:t>
            </a:r>
            <a:r>
              <a:rPr lang="en-US" altLang="ja-JP" sz="1400" dirty="0" smtClean="0">
                <a:latin typeface="メイリオ" pitchFamily="50" charset="-128"/>
                <a:ea typeface="メイリオ" pitchFamily="50" charset="-128"/>
                <a:cs typeface="メイリオ" pitchFamily="50" charset="-128"/>
                <a:sym typeface="メイリオ" pitchFamily="50" charset="-128"/>
              </a:rPr>
              <a:t>30</a:t>
            </a:r>
            <a:r>
              <a:rPr lang="ja-JP" altLang="en-US" sz="1400" dirty="0" smtClean="0">
                <a:latin typeface="メイリオ" pitchFamily="50" charset="-128"/>
                <a:ea typeface="メイリオ" pitchFamily="50" charset="-128"/>
                <a:cs typeface="メイリオ" pitchFamily="50" charset="-128"/>
                <a:sym typeface="メイリオ" pitchFamily="50" charset="-128"/>
              </a:rPr>
              <a:t>年度中に機能</a:t>
            </a:r>
            <a:r>
              <a:rPr lang="ja-JP" altLang="en-US" sz="1400" dirty="0">
                <a:latin typeface="メイリオ" pitchFamily="50" charset="-128"/>
                <a:ea typeface="メイリオ" pitchFamily="50" charset="-128"/>
                <a:cs typeface="メイリオ" pitchFamily="50" charset="-128"/>
                <a:sym typeface="メイリオ" pitchFamily="50" charset="-128"/>
              </a:rPr>
              <a:t>強化型在宅</a:t>
            </a:r>
            <a:r>
              <a:rPr lang="ja-JP" altLang="en-US" sz="1400" dirty="0" smtClean="0">
                <a:latin typeface="メイリオ" pitchFamily="50" charset="-128"/>
                <a:ea typeface="メイリオ" pitchFamily="50" charset="-128"/>
                <a:cs typeface="メイリオ" pitchFamily="50" charset="-128"/>
                <a:sym typeface="メイリオ" pitchFamily="50" charset="-128"/>
              </a:rPr>
              <a:t>療養支援</a:t>
            </a:r>
            <a:r>
              <a:rPr lang="ja-JP" altLang="en-US" sz="1400" dirty="0">
                <a:latin typeface="メイリオ" pitchFamily="50" charset="-128"/>
                <a:ea typeface="メイリオ" pitchFamily="50" charset="-128"/>
                <a:cs typeface="メイリオ" pitchFamily="50" charset="-128"/>
                <a:sym typeface="メイリオ" pitchFamily="50" charset="-128"/>
              </a:rPr>
              <a:t>診療所（病院</a:t>
            </a:r>
            <a:r>
              <a:rPr lang="ja-JP" altLang="en-US" sz="1400" dirty="0" smtClean="0">
                <a:latin typeface="メイリオ" pitchFamily="50" charset="-128"/>
                <a:ea typeface="メイリオ" pitchFamily="50" charset="-128"/>
                <a:cs typeface="メイリオ" pitchFamily="50" charset="-128"/>
                <a:sym typeface="メイリオ" pitchFamily="50" charset="-128"/>
              </a:rPr>
              <a:t>）の算定要件</a:t>
            </a:r>
            <a:r>
              <a:rPr lang="ja-JP" altLang="en-US" sz="1400" dirty="0">
                <a:latin typeface="メイリオ" pitchFamily="50" charset="-128"/>
                <a:ea typeface="メイリオ" pitchFamily="50" charset="-128"/>
                <a:cs typeface="メイリオ" pitchFamily="50" charset="-128"/>
                <a:sym typeface="メイリオ" pitchFamily="50" charset="-128"/>
              </a:rPr>
              <a:t>の充足</a:t>
            </a:r>
            <a:r>
              <a:rPr lang="ja-JP" altLang="en-US" sz="1200" dirty="0">
                <a:latin typeface="メイリオ" pitchFamily="50" charset="-128"/>
                <a:ea typeface="メイリオ" pitchFamily="50" charset="-128"/>
                <a:cs typeface="メイリオ" pitchFamily="50" charset="-128"/>
                <a:sym typeface="メイリオ" pitchFamily="50" charset="-128"/>
              </a:rPr>
              <a:t>　</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r>
              <a:rPr lang="en-US" altLang="ja-JP" sz="1200" dirty="0" smtClean="0">
                <a:latin typeface="メイリオ" pitchFamily="50" charset="-128"/>
                <a:ea typeface="メイリオ" pitchFamily="50" charset="-128"/>
                <a:cs typeface="メイリオ" pitchFamily="50" charset="-128"/>
                <a:sym typeface="メイリオ" pitchFamily="50" charset="-128"/>
              </a:rPr>
              <a:t>※</a:t>
            </a:r>
            <a:r>
              <a:rPr lang="ja-JP" altLang="en-US" sz="1200" dirty="0">
                <a:latin typeface="メイリオ" pitchFamily="50" charset="-128"/>
                <a:ea typeface="メイリオ" pitchFamily="50" charset="-128"/>
                <a:cs typeface="メイリオ" pitchFamily="50" charset="-128"/>
                <a:sym typeface="メイリオ" pitchFamily="50" charset="-128"/>
              </a:rPr>
              <a:t>「在宅看取り」「往診</a:t>
            </a:r>
            <a:r>
              <a:rPr lang="ja-JP" altLang="en-US" sz="1200" dirty="0" smtClean="0">
                <a:latin typeface="メイリオ" pitchFamily="50" charset="-128"/>
                <a:ea typeface="メイリオ" pitchFamily="50" charset="-128"/>
                <a:cs typeface="メイリオ" pitchFamily="50" charset="-128"/>
                <a:sym typeface="メイリオ" pitchFamily="50" charset="-128"/>
              </a:rPr>
              <a:t>」等の実績除く</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endParaRPr lang="en-US" altLang="ja-JP" sz="1200" dirty="0" smtClean="0">
              <a:latin typeface="メイリオ" pitchFamily="50" charset="-128"/>
              <a:ea typeface="メイリオ" pitchFamily="50" charset="-128"/>
              <a:cs typeface="メイリオ" pitchFamily="50" charset="-128"/>
              <a:sym typeface="メイリオ" pitchFamily="50" charset="-128"/>
            </a:endParaRPr>
          </a:p>
          <a:p>
            <a:r>
              <a:rPr lang="ja-JP" altLang="en-US" sz="1200" dirty="0">
                <a:latin typeface="メイリオ" pitchFamily="50" charset="-128"/>
                <a:ea typeface="メイリオ" pitchFamily="50" charset="-128"/>
                <a:cs typeface="メイリオ" pitchFamily="50" charset="-128"/>
                <a:sym typeface="メイリオ" pitchFamily="50" charset="-128"/>
              </a:rPr>
              <a:t>　 </a:t>
            </a:r>
            <a:endParaRPr lang="en-US" altLang="ja-JP" sz="1200" dirty="0">
              <a:latin typeface="メイリオ" pitchFamily="50" charset="-128"/>
              <a:ea typeface="メイリオ" pitchFamily="50" charset="-128"/>
              <a:cs typeface="メイリオ" pitchFamily="50" charset="-128"/>
              <a:sym typeface="メイリオ" pitchFamily="50" charset="-128"/>
            </a:endParaRPr>
          </a:p>
        </p:txBody>
      </p:sp>
      <p:sp>
        <p:nvSpPr>
          <p:cNvPr id="43" name="Rectangle 12" descr="縦線 (反転)"/>
          <p:cNvSpPr>
            <a:spLocks noChangeArrowheads="1"/>
          </p:cNvSpPr>
          <p:nvPr/>
        </p:nvSpPr>
        <p:spPr bwMode="auto">
          <a:xfrm>
            <a:off x="1085283" y="3333452"/>
            <a:ext cx="8239245" cy="326352"/>
          </a:xfrm>
          <a:prstGeom prst="rect">
            <a:avLst/>
          </a:prstGeom>
          <a:noFill/>
          <a:ln>
            <a:noFill/>
          </a:ln>
          <a:effec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Font typeface="Arial" charset="0"/>
              <a:buNone/>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医療機関間や多職種間の連携体制構築にかかる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経費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記載金額は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1</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医療機関あたり（上限額）</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p:txBody>
      </p:sp>
      <p:sp>
        <p:nvSpPr>
          <p:cNvPr id="45" name="Text Box 6"/>
          <p:cNvSpPr txBox="1">
            <a:spLocks noChangeArrowheads="1"/>
          </p:cNvSpPr>
          <p:nvPr/>
        </p:nvSpPr>
        <p:spPr bwMode="auto">
          <a:xfrm>
            <a:off x="46839" y="2179173"/>
            <a:ext cx="948119" cy="948168"/>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補助条件</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Text Box 6"/>
          <p:cNvSpPr txBox="1">
            <a:spLocks noChangeArrowheads="1"/>
          </p:cNvSpPr>
          <p:nvPr/>
        </p:nvSpPr>
        <p:spPr bwMode="auto">
          <a:xfrm>
            <a:off x="36246" y="5986564"/>
            <a:ext cx="948119" cy="738154"/>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募集</a:t>
            </a:r>
            <a:endParaRPr lang="en-US" altLang="ja-JP"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spcBef>
                <a:spcPct val="0"/>
              </a:spcBef>
              <a:buFont typeface="Arial" charset="0"/>
              <a:buNone/>
            </a:pP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期間</a:t>
            </a:r>
            <a:endPar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a:xfrm>
            <a:off x="1002503" y="6217141"/>
            <a:ext cx="5019450" cy="276999"/>
          </a:xfrm>
          <a:prstGeom prst="rect">
            <a:avLst/>
          </a:prstGeom>
        </p:spPr>
        <p:txBody>
          <a:bodyPr wrap="square">
            <a:spAutoFit/>
          </a:bodyPr>
          <a:lstStyle/>
          <a:p>
            <a:r>
              <a:rPr lang="en-US" altLang="ja-JP" sz="1200" dirty="0" smtClean="0">
                <a:latin typeface="メイリオ" pitchFamily="50" charset="-128"/>
                <a:ea typeface="メイリオ" pitchFamily="50" charset="-128"/>
                <a:cs typeface="メイリオ" pitchFamily="50" charset="-128"/>
                <a:sym typeface="メイリオ" pitchFamily="50" charset="-128"/>
              </a:rPr>
              <a:t>※</a:t>
            </a:r>
            <a:r>
              <a:rPr lang="ja-JP" altLang="en-US" sz="1200" dirty="0" smtClean="0">
                <a:latin typeface="メイリオ" pitchFamily="50" charset="-128"/>
                <a:ea typeface="メイリオ" pitchFamily="50" charset="-128"/>
                <a:cs typeface="メイリオ" pitchFamily="50" charset="-128"/>
                <a:sym typeface="メイリオ" pitchFamily="50" charset="-128"/>
              </a:rPr>
              <a:t>募集開始時に提出書類等</a:t>
            </a:r>
            <a:r>
              <a:rPr lang="ja-JP" altLang="en-US" sz="1200" dirty="0" smtClean="0">
                <a:latin typeface="メイリオ" pitchFamily="50" charset="-128"/>
                <a:ea typeface="メイリオ" pitchFamily="50" charset="-128"/>
                <a:cs typeface="メイリオ" pitchFamily="50" charset="-128"/>
                <a:sym typeface="メイリオ" pitchFamily="50" charset="-128"/>
              </a:rPr>
              <a:t>を府ホームページ</a:t>
            </a:r>
            <a:r>
              <a:rPr lang="ja-JP" altLang="en-US" sz="1200" dirty="0" smtClean="0">
                <a:latin typeface="メイリオ" pitchFamily="50" charset="-128"/>
                <a:ea typeface="メイリオ" pitchFamily="50" charset="-128"/>
                <a:cs typeface="メイリオ" pitchFamily="50" charset="-128"/>
                <a:sym typeface="メイリオ" pitchFamily="50" charset="-128"/>
              </a:rPr>
              <a:t>に掲載します</a:t>
            </a:r>
            <a:r>
              <a:rPr lang="ja-JP" altLang="en-US" sz="1200" dirty="0" smtClean="0">
                <a:latin typeface="メイリオ" pitchFamily="50" charset="-128"/>
                <a:ea typeface="メイリオ" pitchFamily="50" charset="-128"/>
                <a:cs typeface="メイリオ" pitchFamily="50" charset="-128"/>
                <a:sym typeface="メイリオ" pitchFamily="50" charset="-128"/>
              </a:rPr>
              <a:t>。</a:t>
            </a:r>
            <a:endParaRPr lang="en-US" altLang="ja-JP" sz="1200" dirty="0" smtClean="0">
              <a:latin typeface="メイリオ" pitchFamily="50" charset="-128"/>
              <a:ea typeface="メイリオ" pitchFamily="50" charset="-128"/>
              <a:cs typeface="メイリオ" pitchFamily="50" charset="-128"/>
              <a:sym typeface="メイリオ" pitchFamily="50" charset="-128"/>
            </a:endParaRPr>
          </a:p>
        </p:txBody>
      </p:sp>
    </p:spTree>
    <p:extLst>
      <p:ext uri="{BB962C8B-B14F-4D97-AF65-F5344CB8AC3E}">
        <p14:creationId xmlns:p14="http://schemas.microsoft.com/office/powerpoint/2010/main" val="13675867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直線コネクタ 23"/>
          <p:cNvSpPr>
            <a:spLocks noChangeShapeType="1"/>
          </p:cNvSpPr>
          <p:nvPr/>
        </p:nvSpPr>
        <p:spPr bwMode="auto">
          <a:xfrm>
            <a:off x="0" y="415750"/>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16" name="テキスト ボックス 42"/>
          <p:cNvSpPr txBox="1">
            <a:spLocks noChangeArrowheads="1"/>
          </p:cNvSpPr>
          <p:nvPr/>
        </p:nvSpPr>
        <p:spPr bwMode="auto">
          <a:xfrm>
            <a:off x="35685" y="573180"/>
            <a:ext cx="9108315" cy="6355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3"/>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3"/>
              </a:buBlip>
              <a:defRPr kumimoji="1" sz="2000">
                <a:solidFill>
                  <a:srgbClr val="000000"/>
                </a:solidFill>
                <a:latin typeface="Arial" charset="0"/>
                <a:ea typeface="ＭＳ Ｐゴシック" charset="-128"/>
                <a:cs typeface="Arial" charset="0"/>
              </a:defRPr>
            </a:lvl9pPr>
          </a:lstStyle>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１．事業目的</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在宅医療に携わる医療従事者等の理解促進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⇒患者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や家族</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が、医療従事者から適切な情報提供（説明）を受け、在宅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医療の選択肢を知り</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、意思</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決定できる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状態をめざす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大阪府内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に所在する医療法第１条の５に定める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病院</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補助対象</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事業</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在宅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医療に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携わる医療従事者</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等を対象に、在宅医療の理解促進研修を行う事業</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●在宅医療に関する各職種の考え方、対応、連携の仕方（研修、討論型）　　　　　　　　　　　　　　　　　　</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●患者。家族の意思決定支援について（研修）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在宅療養患者の急変予防と対応（研修）</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在宅療養についての他職種連携について（討論型）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fontAlgn="ctr">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４．補助基準額</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（予算総額：</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4,800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千円の範囲内）</a:t>
            </a:r>
            <a:endParaRPr lang="en-US" altLang="ja-JP" sz="3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千円（上限）／１か所</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応募事業者多数の場合は、補助額を調整する可能性があります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．補助率</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１０</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／１０</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６．対象となる経費</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報償費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（講師、研修協力者等謝金）</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・旅費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講師、研修協力者等旅費）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消耗需用費（印刷製本費、消耗品費、図書購入費）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・役務費</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（通信運搬費、雑役務費）</a:t>
            </a: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・委託料（運営事務局等）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使用料及び賃借料（会場借上料等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事業実施期間</a:t>
            </a:r>
            <a:endParaRPr lang="en-US" altLang="ja-JP" sz="400" b="1" u="sng" dirty="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事業計画書等提出の上、平成</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日から平成</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日迄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eaLnBrk="1" fontAlgn="ctr" hangingPunct="1">
              <a:lnSpc>
                <a:spcPct val="100000"/>
              </a:lnSpc>
              <a:spcBef>
                <a:spcPct val="0"/>
              </a:spcBef>
              <a:spcAft>
                <a:spcPct val="0"/>
              </a:spcAft>
              <a:buClrTx/>
              <a:buNone/>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事業実施期間内に事業完了が必要</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0" name="Picture 51" descr="0503_9494_000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47083" y="3594652"/>
            <a:ext cx="1100755" cy="4284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Text Box 6"/>
          <p:cNvSpPr txBox="1">
            <a:spLocks noChangeArrowheads="1"/>
          </p:cNvSpPr>
          <p:nvPr/>
        </p:nvSpPr>
        <p:spPr bwMode="auto">
          <a:xfrm>
            <a:off x="5763979" y="5534107"/>
            <a:ext cx="286775" cy="919103"/>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just" eaLnBrk="1" hangingPunct="1">
              <a:spcBef>
                <a:spcPct val="0"/>
              </a:spcBef>
              <a:buFont typeface="Arial" charset="0"/>
              <a:buNone/>
            </a:pPr>
            <a:r>
              <a:rPr kumimoji="0" lang="ja-JP" altLang="en-US" sz="1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地域住民</a:t>
            </a:r>
            <a:endParaRPr kumimoji="0" lang="ja-JP" altLang="en-US" sz="1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9" name="グループ化 38"/>
          <p:cNvGrpSpPr/>
          <p:nvPr/>
        </p:nvGrpSpPr>
        <p:grpSpPr>
          <a:xfrm>
            <a:off x="6331453" y="4289775"/>
            <a:ext cx="904626" cy="372487"/>
            <a:chOff x="7808232" y="3594652"/>
            <a:chExt cx="904626" cy="372487"/>
          </a:xfrm>
        </p:grpSpPr>
        <p:pic>
          <p:nvPicPr>
            <p:cNvPr id="43" name="Picture 52" descr="0503_9494_00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図 84" descr="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 name="図 42" descr="看護士.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4" name="正方形/長方形 53"/>
          <p:cNvSpPr/>
          <p:nvPr/>
        </p:nvSpPr>
        <p:spPr bwMode="auto">
          <a:xfrm>
            <a:off x="7736879" y="4489120"/>
            <a:ext cx="1152080" cy="20253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訪問介護</a:t>
            </a: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事業所</a:t>
            </a:r>
            <a:endParaRPr lang="en-US" altLang="ja-JP"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bwMode="auto">
          <a:xfrm>
            <a:off x="7736879" y="4221055"/>
            <a:ext cx="1152080" cy="23495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56" name="Picture 19" descr="010401bldgl08s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90078" y="5871600"/>
            <a:ext cx="892569" cy="509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図 56"/>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78880" y="5834207"/>
            <a:ext cx="811323" cy="474993"/>
          </a:xfrm>
          <a:prstGeom prst="rect">
            <a:avLst/>
          </a:prstGeom>
        </p:spPr>
      </p:pic>
      <p:pic>
        <p:nvPicPr>
          <p:cNvPr id="58" name="図 5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376849" y="5830006"/>
            <a:ext cx="641224" cy="479194"/>
          </a:xfrm>
          <a:prstGeom prst="rect">
            <a:avLst/>
          </a:prstGeom>
        </p:spPr>
      </p:pic>
      <p:sp>
        <p:nvSpPr>
          <p:cNvPr id="59" name="右矢印 14"/>
          <p:cNvSpPr/>
          <p:nvPr/>
        </p:nvSpPr>
        <p:spPr bwMode="gray">
          <a:xfrm rot="5946812" flipV="1">
            <a:off x="7781190" y="5571980"/>
            <a:ext cx="343476" cy="234151"/>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ctr">
              <a:defRPr/>
            </a:pPr>
            <a:endPar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ホームベース 59"/>
          <p:cNvSpPr/>
          <p:nvPr/>
        </p:nvSpPr>
        <p:spPr bwMode="gray">
          <a:xfrm>
            <a:off x="5721983" y="4941725"/>
            <a:ext cx="3373430" cy="559216"/>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医師・多職種から本人</a:t>
            </a: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・家族</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、在宅医療の理解促進）</a:t>
            </a:r>
            <a:endParaRPr lang="ja-JP" altLang="en-US" sz="1100" b="1" dirty="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ホームベース 60"/>
          <p:cNvSpPr/>
          <p:nvPr/>
        </p:nvSpPr>
        <p:spPr bwMode="auto">
          <a:xfrm>
            <a:off x="5679516" y="3016727"/>
            <a:ext cx="3354697" cy="44569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fontAlgn="ctr">
              <a:defRPr/>
            </a:pPr>
            <a:r>
              <a:rPr kumimoji="0" lang="ja-JP" altLang="en-US" sz="11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Text Box 50"/>
          <p:cNvSpPr txBox="1">
            <a:spLocks noChangeArrowheads="1"/>
          </p:cNvSpPr>
          <p:nvPr/>
        </p:nvSpPr>
        <p:spPr bwMode="auto">
          <a:xfrm>
            <a:off x="5702778" y="3535110"/>
            <a:ext cx="347976" cy="1112836"/>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algn="ctr" eaLnBrk="1" fontAlgn="ctr" hangingPunct="1">
              <a:lnSpc>
                <a:spcPts val="1200"/>
              </a:lnSpc>
              <a:defRPr/>
            </a:pP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円/楕円 62"/>
          <p:cNvSpPr/>
          <p:nvPr/>
        </p:nvSpPr>
        <p:spPr bwMode="auto">
          <a:xfrm>
            <a:off x="5621975" y="6348884"/>
            <a:ext cx="3469778" cy="464351"/>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algn="ctr" fontAlgn="ctr">
              <a:defRPr/>
            </a:pPr>
            <a:r>
              <a:rPr lang="ja-JP" altLang="en-US"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lang="en-US" altLang="ja-JP" sz="1100" b="1" dirty="0" smtClean="0">
              <a:solidFill>
                <a:srgbClr val="FFFFFF"/>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bwMode="auto">
          <a:xfrm>
            <a:off x="7736879" y="4005040"/>
            <a:ext cx="1152080" cy="180012"/>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歯科・薬局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下矢印 64"/>
          <p:cNvSpPr/>
          <p:nvPr/>
        </p:nvSpPr>
        <p:spPr bwMode="gray">
          <a:xfrm>
            <a:off x="6380833" y="4725090"/>
            <a:ext cx="2278498" cy="180012"/>
          </a:xfrm>
          <a:prstGeom prst="downArrow">
            <a:avLst>
              <a:gd name="adj1" fmla="val 50000"/>
              <a:gd name="adj2" fmla="val 100000"/>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28575" cap="flat" cmpd="sng" algn="ctr">
            <a:noFill/>
            <a:prstDash val="solid"/>
          </a:ln>
          <a:effectLst/>
        </p:spPr>
        <p:txBody>
          <a:bodyPr rtlCol="0" anchor="ctr"/>
          <a:lstStyle/>
          <a:p>
            <a:pPr algn="ctr" fontAlgn="auto">
              <a:spcBef>
                <a:spcPts val="0"/>
              </a:spcBef>
              <a:spcAft>
                <a:spcPts val="0"/>
              </a:spcAft>
            </a:pPr>
            <a:endParaRPr kumimoji="1" lang="ja-JP" altLang="en-US" kern="0" dirty="0">
              <a:solidFill>
                <a:sysClr val="windowText" lastClr="000000"/>
              </a:solidFill>
              <a:latin typeface="Calibri"/>
              <a:ea typeface="ＭＳ Ｐゴシック"/>
            </a:endParaRPr>
          </a:p>
        </p:txBody>
      </p:sp>
      <p:sp>
        <p:nvSpPr>
          <p:cNvPr id="66" name="正方形/長方形 65"/>
          <p:cNvSpPr/>
          <p:nvPr/>
        </p:nvSpPr>
        <p:spPr>
          <a:xfrm>
            <a:off x="5577973" y="2708950"/>
            <a:ext cx="3505392" cy="307777"/>
          </a:xfrm>
          <a:prstGeom prst="rect">
            <a:avLst/>
          </a:prstGeom>
        </p:spPr>
        <p:txBody>
          <a:bodyPr wrap="square">
            <a:spAutoFit/>
          </a:bodyPr>
          <a:lstStyle/>
          <a:p>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事業概要（イメージ）図</a:t>
            </a:r>
            <a:r>
              <a:rPr lang="en-US" altLang="ja-JP" sz="1400" b="1" dirty="0" smtClean="0">
                <a:latin typeface="Meiryo UI" pitchFamily="50" charset="-128"/>
                <a:ea typeface="Meiryo UI" pitchFamily="50" charset="-128"/>
                <a:cs typeface="Meiryo UI" pitchFamily="50" charset="-128"/>
              </a:rPr>
              <a:t>】</a:t>
            </a:r>
            <a:endParaRPr lang="en-US" altLang="ja-JP" sz="1050" b="1" dirty="0">
              <a:latin typeface="Meiryo UI" pitchFamily="50" charset="-128"/>
              <a:ea typeface="Meiryo UI" pitchFamily="50" charset="-128"/>
              <a:cs typeface="Meiryo UI" pitchFamily="50" charset="-128"/>
            </a:endParaRPr>
          </a:p>
        </p:txBody>
      </p:sp>
      <p:sp>
        <p:nvSpPr>
          <p:cNvPr id="67" name="正方形/長方形 66"/>
          <p:cNvSpPr/>
          <p:nvPr/>
        </p:nvSpPr>
        <p:spPr bwMode="auto">
          <a:xfrm>
            <a:off x="7738123" y="3746500"/>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診療所</a:t>
            </a:r>
            <a:endPar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正方形/長方形 67"/>
          <p:cNvSpPr/>
          <p:nvPr/>
        </p:nvSpPr>
        <p:spPr bwMode="auto">
          <a:xfrm>
            <a:off x="7731077" y="3486708"/>
            <a:ext cx="1126477" cy="215887"/>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algn="ctr">
              <a:defRPr/>
            </a:pPr>
            <a:r>
              <a:rPr lang="ja-JP" altLang="en-US" sz="1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27" name="直線コネクタ 23"/>
          <p:cNvSpPr>
            <a:spLocks noChangeShapeType="1"/>
          </p:cNvSpPr>
          <p:nvPr/>
        </p:nvSpPr>
        <p:spPr bwMode="auto">
          <a:xfrm>
            <a:off x="122792" y="434179"/>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sz="1600"/>
          </a:p>
        </p:txBody>
      </p:sp>
      <p:sp>
        <p:nvSpPr>
          <p:cNvPr id="28" name="Rectangle 12" descr="縦線 (反転)"/>
          <p:cNvSpPr>
            <a:spLocks noChangeArrowheads="1"/>
          </p:cNvSpPr>
          <p:nvPr/>
        </p:nvSpPr>
        <p:spPr bwMode="auto">
          <a:xfrm>
            <a:off x="104862" y="35385"/>
            <a:ext cx="7961915" cy="3987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ctr"/>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eaLnBrk="1" hangingPunct="1">
              <a:spcBef>
                <a:spcPct val="0"/>
              </a:spcBef>
              <a:buNone/>
            </a:pPr>
            <a:r>
              <a:rPr lang="ja-JP" altLang="en-US" sz="1600" b="1" dirty="0" smtClean="0">
                <a:solidFill>
                  <a:srgbClr val="343D9C"/>
                </a:solidFill>
                <a:latin typeface="メイリオ" pitchFamily="50" charset="-128"/>
                <a:ea typeface="メイリオ" pitchFamily="50" charset="-128"/>
                <a:cs typeface="メイリオ" pitchFamily="50" charset="-128"/>
                <a:sym typeface="メイリオ" pitchFamily="50" charset="-128"/>
              </a:rPr>
              <a:t>在宅医療普及促進事業　　</a:t>
            </a:r>
            <a:r>
              <a:rPr lang="ja-JP" altLang="en-US" sz="1600" b="1" u="sng" dirty="0" smtClean="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a:t>
            </a:r>
            <a:r>
              <a:rPr lang="ja-JP" altLang="en-US" sz="1600" b="1" u="sng" dirty="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事業概要</a:t>
            </a:r>
            <a:r>
              <a:rPr lang="ja-JP" altLang="en-US" sz="1600" b="1" u="sng" dirty="0" smtClean="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rPr>
              <a:t>＞</a:t>
            </a:r>
            <a:endParaRPr lang="ja-JP" altLang="en-US" sz="1600" b="1" u="sng" dirty="0">
              <a:solidFill>
                <a:srgbClr val="343D9C"/>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sym typeface="メイリオ" pitchFamily="50" charset="-128"/>
            </a:endParaRPr>
          </a:p>
        </p:txBody>
      </p:sp>
    </p:spTree>
    <p:extLst>
      <p:ext uri="{BB962C8B-B14F-4D97-AF65-F5344CB8AC3E}">
        <p14:creationId xmlns:p14="http://schemas.microsoft.com/office/powerpoint/2010/main" val="505603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16632"/>
            <a:ext cx="9144000" cy="648072"/>
          </a:xfrm>
          <a:solidFill>
            <a:schemeClr val="accent5">
              <a:lumMod val="40000"/>
              <a:lumOff val="60000"/>
            </a:schemeClr>
          </a:solidFill>
        </p:spPr>
        <p:txBody>
          <a:bodyPr>
            <a:noAutofit/>
          </a:bodyPr>
          <a:lstStyle/>
          <a:p>
            <a:pPr algn="l"/>
            <a:r>
              <a:rPr lang="en-US" altLang="ja-JP" sz="2800" dirty="0" smtClean="0">
                <a:latin typeface="+mj-ea"/>
              </a:rPr>
              <a:t>  1 </a:t>
            </a:r>
            <a:r>
              <a:rPr lang="ja-JP" altLang="en-US" sz="3200" dirty="0">
                <a:latin typeface="+mj-ea"/>
              </a:rPr>
              <a:t>　</a:t>
            </a:r>
            <a:r>
              <a:rPr lang="ja-JP" altLang="en-US" sz="3200" dirty="0" smtClean="0">
                <a:latin typeface="+mj-ea"/>
              </a:rPr>
              <a:t>　  大阪府</a:t>
            </a:r>
            <a:r>
              <a:rPr lang="ja-JP" altLang="en-US" sz="3200" dirty="0">
                <a:latin typeface="+mj-ea"/>
              </a:rPr>
              <a:t>の死亡者数等の現状と推計値</a:t>
            </a:r>
            <a:endParaRPr kumimoji="1" lang="ja-JP" altLang="en-US" sz="3200" dirty="0">
              <a:latin typeface="+mj-ea"/>
            </a:endParaRPr>
          </a:p>
        </p:txBody>
      </p:sp>
      <p:sp>
        <p:nvSpPr>
          <p:cNvPr id="3" name="コンテンツ プレースホルダー 2"/>
          <p:cNvSpPr>
            <a:spLocks noGrp="1"/>
          </p:cNvSpPr>
          <p:nvPr>
            <p:ph idx="1"/>
          </p:nvPr>
        </p:nvSpPr>
        <p:spPr>
          <a:xfrm>
            <a:off x="108993" y="891275"/>
            <a:ext cx="8712969" cy="5148572"/>
          </a:xfrm>
        </p:spPr>
        <p:txBody>
          <a:bodyPr>
            <a:normAutofit/>
          </a:bodyPr>
          <a:lstStyle/>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smtClean="0"/>
          </a:p>
          <a:p>
            <a:pPr marL="0" indent="0">
              <a:buNone/>
            </a:pPr>
            <a:endParaRPr lang="en-US" altLang="ja-JP" sz="1200" b="1" dirty="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a:p>
          <a:p>
            <a:pPr marL="0" indent="0">
              <a:buNone/>
            </a:pPr>
            <a:endParaRPr lang="en-US" altLang="ja-JP" sz="1200" b="1" dirty="0" smtClean="0"/>
          </a:p>
          <a:p>
            <a:pPr marL="0" indent="0">
              <a:buNone/>
            </a:pPr>
            <a:r>
              <a:rPr lang="ja-JP" altLang="en-US" sz="1200" b="1" dirty="0" smtClean="0"/>
              <a:t>　　　　　　</a:t>
            </a:r>
            <a:endParaRPr lang="en-US" altLang="ja-JP" sz="1200" b="1" dirty="0" smtClean="0"/>
          </a:p>
          <a:p>
            <a:pPr marL="0" indent="0">
              <a:buNone/>
            </a:pPr>
            <a:endParaRPr lang="en-US" altLang="ja-JP" sz="1600" b="1" dirty="0" smtClean="0"/>
          </a:p>
          <a:p>
            <a:pPr marL="0" indent="0">
              <a:buNone/>
            </a:pPr>
            <a:endParaRPr lang="en-US" altLang="ja-JP" sz="1200" b="1" dirty="0"/>
          </a:p>
          <a:p>
            <a:pPr marL="0" indent="0">
              <a:buNone/>
            </a:pPr>
            <a:endParaRPr lang="en-US" altLang="ja-JP" sz="1200" b="1" dirty="0" smtClean="0"/>
          </a:p>
          <a:p>
            <a:pPr marL="0" indent="0">
              <a:buNone/>
            </a:pPr>
            <a:endParaRPr lang="en-US" altLang="ja-JP" sz="1200" b="1" dirty="0" smtClean="0"/>
          </a:p>
          <a:p>
            <a:pPr marL="0" indent="0">
              <a:buNone/>
            </a:pPr>
            <a:endParaRPr lang="en-US" altLang="ja-JP" sz="2000" b="1" dirty="0" smtClean="0"/>
          </a:p>
          <a:p>
            <a:pPr marL="0" indent="0">
              <a:buNone/>
            </a:pPr>
            <a:endParaRPr lang="ja-JP" altLang="ja-JP" sz="2000" dirty="0"/>
          </a:p>
          <a:p>
            <a:pPr marL="0" indent="0">
              <a:buNone/>
            </a:pP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1950337347"/>
              </p:ext>
            </p:extLst>
          </p:nvPr>
        </p:nvGraphicFramePr>
        <p:xfrm>
          <a:off x="177240" y="867933"/>
          <a:ext cx="8568949" cy="1476835"/>
        </p:xfrm>
        <a:graphic>
          <a:graphicData uri="http://schemas.openxmlformats.org/drawingml/2006/table">
            <a:tbl>
              <a:tblPr firstRow="1" bandRow="1">
                <a:tableStyleId>{5C22544A-7EE6-4342-B048-85BDC9FD1C3A}</a:tableStyleId>
              </a:tblPr>
              <a:tblGrid>
                <a:gridCol w="2232248"/>
                <a:gridCol w="1800200"/>
                <a:gridCol w="1800200"/>
                <a:gridCol w="1512168"/>
                <a:gridCol w="1224133"/>
              </a:tblGrid>
              <a:tr h="285377">
                <a:tc>
                  <a:txBody>
                    <a:bodyPr/>
                    <a:lstStyle/>
                    <a:p>
                      <a:endParaRPr kumimoji="1" lang="ja-JP" altLang="en-US" sz="1400" dirty="0">
                        <a:latin typeface="+mj-ea"/>
                        <a:ea typeface="+mj-ea"/>
                      </a:endParaRPr>
                    </a:p>
                  </a:txBody>
                  <a:tcPr/>
                </a:tc>
                <a:tc>
                  <a:txBody>
                    <a:bodyPr/>
                    <a:lstStyle/>
                    <a:p>
                      <a:pPr algn="ctr"/>
                      <a:r>
                        <a:rPr kumimoji="1" lang="ja-JP" altLang="en-US" sz="1400" dirty="0" smtClean="0">
                          <a:latin typeface="+mj-ea"/>
                          <a:ea typeface="+mj-ea"/>
                        </a:rPr>
                        <a:t>平成２２年（</a:t>
                      </a:r>
                      <a:r>
                        <a:rPr kumimoji="1" lang="en-US" altLang="ja-JP" sz="1400" dirty="0" smtClean="0">
                          <a:latin typeface="+mj-ea"/>
                          <a:ea typeface="+mj-ea"/>
                        </a:rPr>
                        <a:t>2010</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r>
                        <a:rPr kumimoji="1" lang="ja-JP" altLang="en-US" sz="1400" dirty="0" smtClean="0">
                          <a:latin typeface="+mj-ea"/>
                          <a:ea typeface="+mj-ea"/>
                        </a:rPr>
                        <a:t>平成２７年（</a:t>
                      </a:r>
                      <a:r>
                        <a:rPr kumimoji="1" lang="en-US" altLang="ja-JP" sz="1400" dirty="0" smtClean="0">
                          <a:latin typeface="+mj-ea"/>
                          <a:ea typeface="+mj-ea"/>
                        </a:rPr>
                        <a:t>2015</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r>
                        <a:rPr kumimoji="1" lang="ja-JP" altLang="en-US" sz="1400" dirty="0" smtClean="0">
                          <a:latin typeface="+mj-ea"/>
                          <a:ea typeface="+mj-ea"/>
                        </a:rPr>
                        <a:t>平成３７年（</a:t>
                      </a:r>
                      <a:r>
                        <a:rPr kumimoji="1" lang="en-US" altLang="ja-JP" sz="1400" dirty="0" smtClean="0">
                          <a:latin typeface="+mj-ea"/>
                          <a:ea typeface="+mj-ea"/>
                        </a:rPr>
                        <a:t>2025</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endParaRPr kumimoji="1" lang="ja-JP" altLang="en-US" sz="1400" dirty="0">
                        <a:latin typeface="+mj-ea"/>
                        <a:ea typeface="+mj-ea"/>
                      </a:endParaRPr>
                    </a:p>
                  </a:txBody>
                  <a:tcPr/>
                </a:tc>
              </a:tr>
              <a:tr h="313915">
                <a:tc>
                  <a:txBody>
                    <a:bodyPr/>
                    <a:lstStyle/>
                    <a:p>
                      <a:r>
                        <a:rPr kumimoji="1" lang="ja-JP" altLang="en-US" sz="1400" dirty="0" smtClean="0">
                          <a:latin typeface="+mj-ea"/>
                          <a:ea typeface="+mj-ea"/>
                        </a:rPr>
                        <a:t>死亡者数</a:t>
                      </a:r>
                      <a:endParaRPr kumimoji="1" lang="ja-JP" altLang="en-US" sz="1400" dirty="0">
                        <a:latin typeface="+mj-ea"/>
                        <a:ea typeface="+mj-ea"/>
                      </a:endParaRPr>
                    </a:p>
                  </a:txBody>
                  <a:tcPr/>
                </a:tc>
                <a:tc>
                  <a:txBody>
                    <a:bodyPr/>
                    <a:lstStyle/>
                    <a:p>
                      <a:pPr algn="r"/>
                      <a:r>
                        <a:rPr kumimoji="1" lang="en-US" altLang="ja-JP" sz="1600" dirty="0" smtClean="0">
                          <a:latin typeface="+mj-ea"/>
                          <a:ea typeface="+mj-ea"/>
                        </a:rPr>
                        <a:t>76,556</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83,577</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103,736</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1.20</a:t>
                      </a:r>
                      <a:r>
                        <a:rPr kumimoji="1" lang="ja-JP" altLang="en-US" sz="1600" dirty="0" smtClean="0">
                          <a:latin typeface="+mj-ea"/>
                          <a:ea typeface="+mj-ea"/>
                        </a:rPr>
                        <a:t>倍</a:t>
                      </a:r>
                      <a:endParaRPr kumimoji="1" lang="ja-JP" altLang="en-US" sz="1600" dirty="0">
                        <a:latin typeface="+mj-ea"/>
                        <a:ea typeface="+mj-ea"/>
                      </a:endParaRPr>
                    </a:p>
                  </a:txBody>
                  <a:tcPr/>
                </a:tc>
              </a:tr>
              <a:tr h="836755">
                <a:tc>
                  <a:txBody>
                    <a:bodyPr/>
                    <a:lstStyle/>
                    <a:p>
                      <a:r>
                        <a:rPr kumimoji="1" lang="ja-JP" altLang="en-US" sz="1400" dirty="0" smtClean="0">
                          <a:latin typeface="+mj-ea"/>
                          <a:ea typeface="+mj-ea"/>
                        </a:rPr>
                        <a:t>警察署における検視数</a:t>
                      </a:r>
                      <a:endParaRPr kumimoji="1" lang="ja-JP" altLang="en-US" sz="1400" dirty="0">
                        <a:latin typeface="+mj-ea"/>
                        <a:ea typeface="+mj-ea"/>
                      </a:endParaRPr>
                    </a:p>
                  </a:txBody>
                  <a:tcPr/>
                </a:tc>
                <a:tc>
                  <a:txBody>
                    <a:bodyPr/>
                    <a:lstStyle/>
                    <a:p>
                      <a:pPr algn="r"/>
                      <a:r>
                        <a:rPr kumimoji="1" lang="en-US" altLang="ja-JP" sz="1600" kern="1200" dirty="0" smtClean="0">
                          <a:solidFill>
                            <a:schemeClr val="dk1"/>
                          </a:solidFill>
                          <a:latin typeface="+mj-ea"/>
                          <a:ea typeface="+mn-ea"/>
                          <a:cs typeface="+mn-cs"/>
                        </a:rPr>
                        <a:t>13,081</a:t>
                      </a:r>
                      <a:r>
                        <a:rPr kumimoji="1" lang="ja-JP" altLang="en-US" sz="1600" kern="1200" dirty="0" smtClean="0">
                          <a:solidFill>
                            <a:schemeClr val="dk1"/>
                          </a:solidFill>
                          <a:latin typeface="+mj-ea"/>
                          <a:ea typeface="+mn-ea"/>
                          <a:cs typeface="+mn-cs"/>
                        </a:rPr>
                        <a:t>人</a:t>
                      </a:r>
                      <a:endParaRPr kumimoji="1" lang="en-US" altLang="ja-JP" sz="1600" kern="1200" dirty="0" smtClean="0">
                        <a:solidFill>
                          <a:schemeClr val="dk1"/>
                        </a:solidFill>
                        <a:latin typeface="+mj-ea"/>
                        <a:ea typeface="+mn-ea"/>
                        <a:cs typeface="+mn-cs"/>
                      </a:endParaRPr>
                    </a:p>
                    <a:p>
                      <a:pPr algn="r"/>
                      <a:r>
                        <a:rPr kumimoji="1" lang="ja-JP" altLang="en-US" sz="1600" kern="1200" dirty="0" smtClean="0">
                          <a:solidFill>
                            <a:schemeClr val="dk1"/>
                          </a:solidFill>
                          <a:latin typeface="+mj-ea"/>
                          <a:ea typeface="+mn-ea"/>
                          <a:cs typeface="+mn-cs"/>
                        </a:rPr>
                        <a:t>大阪市内　</a:t>
                      </a:r>
                      <a:r>
                        <a:rPr kumimoji="1" lang="en-US" altLang="ja-JP" sz="1600" kern="1200" dirty="0" smtClean="0">
                          <a:solidFill>
                            <a:schemeClr val="dk1"/>
                          </a:solidFill>
                          <a:latin typeface="+mj-ea"/>
                          <a:ea typeface="+mn-ea"/>
                          <a:cs typeface="+mn-cs"/>
                        </a:rPr>
                        <a:t>5,010</a:t>
                      </a:r>
                      <a:r>
                        <a:rPr kumimoji="1" lang="ja-JP" altLang="en-US" sz="1600" kern="1200" dirty="0" smtClean="0">
                          <a:solidFill>
                            <a:schemeClr val="dk1"/>
                          </a:solidFill>
                          <a:latin typeface="+mj-ea"/>
                          <a:ea typeface="+mn-ea"/>
                          <a:cs typeface="+mn-cs"/>
                        </a:rPr>
                        <a:t>人</a:t>
                      </a:r>
                      <a:endParaRPr kumimoji="1" lang="en-US" altLang="ja-JP" sz="1600" kern="1200" dirty="0" smtClean="0">
                        <a:solidFill>
                          <a:schemeClr val="dk1"/>
                        </a:solidFill>
                        <a:latin typeface="+mj-ea"/>
                        <a:ea typeface="+mn-ea"/>
                        <a:cs typeface="+mn-cs"/>
                      </a:endParaRPr>
                    </a:p>
                    <a:p>
                      <a:pPr algn="r"/>
                      <a:r>
                        <a:rPr kumimoji="1" lang="ja-JP" altLang="en-US" sz="1600" kern="1200" dirty="0" smtClean="0">
                          <a:solidFill>
                            <a:schemeClr val="dk1"/>
                          </a:solidFill>
                          <a:latin typeface="+mj-ea"/>
                          <a:ea typeface="+mn-ea"/>
                          <a:cs typeface="+mn-cs"/>
                        </a:rPr>
                        <a:t>大阪市外　</a:t>
                      </a:r>
                      <a:r>
                        <a:rPr kumimoji="1" lang="en-US" altLang="ja-JP" sz="1600" kern="1200" dirty="0" smtClean="0">
                          <a:solidFill>
                            <a:schemeClr val="dk1"/>
                          </a:solidFill>
                          <a:latin typeface="+mj-ea"/>
                          <a:ea typeface="+mn-ea"/>
                          <a:cs typeface="+mn-cs"/>
                        </a:rPr>
                        <a:t>8,071</a:t>
                      </a:r>
                      <a:r>
                        <a:rPr kumimoji="1" lang="ja-JP" altLang="en-US" sz="1600" kern="1200" dirty="0" smtClean="0">
                          <a:solidFill>
                            <a:schemeClr val="dk1"/>
                          </a:solidFill>
                          <a:latin typeface="+mj-ea"/>
                          <a:ea typeface="+mn-ea"/>
                          <a:cs typeface="+mn-cs"/>
                        </a:rPr>
                        <a:t>人</a:t>
                      </a:r>
                    </a:p>
                  </a:txBody>
                  <a:tcPr/>
                </a:tc>
                <a:tc>
                  <a:txBody>
                    <a:bodyPr/>
                    <a:lstStyle/>
                    <a:p>
                      <a:pPr algn="r"/>
                      <a:r>
                        <a:rPr kumimoji="1" lang="en-US" altLang="ja-JP" sz="1600" dirty="0" smtClean="0">
                          <a:latin typeface="+mj-ea"/>
                          <a:ea typeface="+mj-ea"/>
                        </a:rPr>
                        <a:t>12,412</a:t>
                      </a:r>
                      <a:r>
                        <a:rPr kumimoji="1" lang="ja-JP" altLang="en-US" sz="1600" dirty="0" smtClean="0">
                          <a:latin typeface="+mj-ea"/>
                          <a:ea typeface="+mj-ea"/>
                        </a:rPr>
                        <a:t>人</a:t>
                      </a:r>
                      <a:endParaRPr kumimoji="1" lang="en-US" altLang="ja-JP" sz="1600" dirty="0" smtClean="0">
                        <a:latin typeface="+mj-ea"/>
                        <a:ea typeface="+mj-ea"/>
                      </a:endParaRPr>
                    </a:p>
                    <a:p>
                      <a:pPr algn="r"/>
                      <a:r>
                        <a:rPr kumimoji="1" lang="ja-JP" altLang="en-US" sz="1600" dirty="0" smtClean="0">
                          <a:latin typeface="+mj-ea"/>
                          <a:ea typeface="+mj-ea"/>
                        </a:rPr>
                        <a:t>大阪市内　</a:t>
                      </a:r>
                      <a:r>
                        <a:rPr kumimoji="1" lang="en-US" altLang="ja-JP" sz="1600" dirty="0" smtClean="0">
                          <a:latin typeface="+mj-ea"/>
                          <a:ea typeface="+mj-ea"/>
                        </a:rPr>
                        <a:t>4,756</a:t>
                      </a:r>
                      <a:r>
                        <a:rPr kumimoji="1" lang="ja-JP" altLang="en-US" sz="1600" dirty="0" smtClean="0">
                          <a:latin typeface="+mj-ea"/>
                          <a:ea typeface="+mj-ea"/>
                        </a:rPr>
                        <a:t>人</a:t>
                      </a:r>
                      <a:endParaRPr kumimoji="1" lang="en-US" altLang="ja-JP" sz="1600" dirty="0" smtClean="0">
                        <a:latin typeface="+mj-ea"/>
                        <a:ea typeface="+mj-ea"/>
                      </a:endParaRPr>
                    </a:p>
                    <a:p>
                      <a:pPr algn="r"/>
                      <a:r>
                        <a:rPr kumimoji="1" lang="ja-JP" altLang="en-US" sz="1600" dirty="0" smtClean="0">
                          <a:latin typeface="+mj-ea"/>
                          <a:ea typeface="+mj-ea"/>
                        </a:rPr>
                        <a:t>大阪市外　</a:t>
                      </a:r>
                      <a:r>
                        <a:rPr kumimoji="1" lang="en-US" altLang="ja-JP" sz="1600" dirty="0" smtClean="0">
                          <a:latin typeface="+mj-ea"/>
                          <a:ea typeface="+mj-ea"/>
                        </a:rPr>
                        <a:t>7,656</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endParaRPr kumimoji="1" lang="ja-JP" altLang="en-US" sz="1600" dirty="0">
                        <a:latin typeface="+mj-ea"/>
                        <a:ea typeface="+mj-ea"/>
                      </a:endParaRPr>
                    </a:p>
                  </a:txBody>
                  <a:tcPr/>
                </a:tc>
                <a:tc>
                  <a:txBody>
                    <a:bodyPr/>
                    <a:lstStyle/>
                    <a:p>
                      <a:pPr algn="r"/>
                      <a:endParaRPr kumimoji="1" lang="ja-JP" altLang="en-US" sz="1600" dirty="0">
                        <a:latin typeface="+mj-ea"/>
                        <a:ea typeface="+mj-ea"/>
                      </a:endParaRP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658804841"/>
              </p:ext>
            </p:extLst>
          </p:nvPr>
        </p:nvGraphicFramePr>
        <p:xfrm>
          <a:off x="181001" y="2636912"/>
          <a:ext cx="8568953" cy="2585282"/>
        </p:xfrm>
        <a:graphic>
          <a:graphicData uri="http://schemas.openxmlformats.org/drawingml/2006/table">
            <a:tbl>
              <a:tblPr firstRow="1" bandRow="1">
                <a:tableStyleId>{5C22544A-7EE6-4342-B048-85BDC9FD1C3A}</a:tableStyleId>
              </a:tblPr>
              <a:tblGrid>
                <a:gridCol w="2304257"/>
                <a:gridCol w="1582686"/>
                <a:gridCol w="1656184"/>
                <a:gridCol w="1656184"/>
                <a:gridCol w="1369642"/>
              </a:tblGrid>
              <a:tr h="288032">
                <a:tc>
                  <a:txBody>
                    <a:bodyPr/>
                    <a:lstStyle/>
                    <a:p>
                      <a:endParaRPr kumimoji="1" lang="ja-JP" altLang="en-US" sz="1600" dirty="0">
                        <a:latin typeface="+mj-ea"/>
                        <a:ea typeface="+mj-ea"/>
                      </a:endParaRPr>
                    </a:p>
                  </a:txBody>
                  <a:tcPr/>
                </a:tc>
                <a:tc>
                  <a:txBody>
                    <a:bodyPr/>
                    <a:lstStyle/>
                    <a:p>
                      <a:pPr algn="ctr"/>
                      <a:r>
                        <a:rPr kumimoji="1" lang="ja-JP" altLang="en-US" sz="1400" dirty="0" smtClean="0">
                          <a:latin typeface="+mj-ea"/>
                          <a:ea typeface="+mj-ea"/>
                        </a:rPr>
                        <a:t>平成２２年（</a:t>
                      </a:r>
                      <a:r>
                        <a:rPr kumimoji="1" lang="en-US" altLang="ja-JP" sz="1400" dirty="0" smtClean="0">
                          <a:latin typeface="+mj-ea"/>
                          <a:ea typeface="+mj-ea"/>
                        </a:rPr>
                        <a:t>2010</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r>
                        <a:rPr kumimoji="1" lang="ja-JP" altLang="en-US" sz="1400" dirty="0" smtClean="0">
                          <a:latin typeface="+mj-ea"/>
                          <a:ea typeface="+mj-ea"/>
                        </a:rPr>
                        <a:t>平成２７年（</a:t>
                      </a:r>
                      <a:r>
                        <a:rPr kumimoji="1" lang="en-US" altLang="ja-JP" sz="1400" dirty="0" smtClean="0">
                          <a:latin typeface="+mj-ea"/>
                          <a:ea typeface="+mj-ea"/>
                        </a:rPr>
                        <a:t>2015</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r>
                        <a:rPr kumimoji="1" lang="ja-JP" altLang="en-US" sz="1400" dirty="0" smtClean="0">
                          <a:latin typeface="+mj-ea"/>
                          <a:ea typeface="+mj-ea"/>
                        </a:rPr>
                        <a:t>平成３７年（</a:t>
                      </a:r>
                      <a:r>
                        <a:rPr kumimoji="1" lang="en-US" altLang="ja-JP" sz="1400" dirty="0" smtClean="0">
                          <a:latin typeface="+mj-ea"/>
                          <a:ea typeface="+mj-ea"/>
                        </a:rPr>
                        <a:t>2025</a:t>
                      </a:r>
                      <a:r>
                        <a:rPr kumimoji="1" lang="ja-JP" altLang="en-US" sz="1400" dirty="0" smtClean="0">
                          <a:latin typeface="+mj-ea"/>
                          <a:ea typeface="+mj-ea"/>
                        </a:rPr>
                        <a:t>）</a:t>
                      </a:r>
                      <a:endParaRPr kumimoji="1" lang="ja-JP" altLang="en-US" sz="1400" dirty="0">
                        <a:latin typeface="+mj-ea"/>
                        <a:ea typeface="+mj-ea"/>
                      </a:endParaRPr>
                    </a:p>
                  </a:txBody>
                  <a:tcPr/>
                </a:tc>
                <a:tc>
                  <a:txBody>
                    <a:bodyPr/>
                    <a:lstStyle/>
                    <a:p>
                      <a:pPr algn="ctr"/>
                      <a:endParaRPr kumimoji="1" lang="ja-JP" altLang="en-US" sz="1400" dirty="0">
                        <a:latin typeface="+mj-ea"/>
                        <a:ea typeface="+mj-ea"/>
                      </a:endParaRPr>
                    </a:p>
                  </a:txBody>
                  <a:tcPr/>
                </a:tc>
              </a:tr>
              <a:tr h="428992">
                <a:tc>
                  <a:txBody>
                    <a:bodyPr/>
                    <a:lstStyle/>
                    <a:p>
                      <a:r>
                        <a:rPr kumimoji="1" lang="en-US" altLang="ja-JP" sz="1600" dirty="0" smtClean="0">
                          <a:latin typeface="+mj-ea"/>
                          <a:ea typeface="+mj-ea"/>
                        </a:rPr>
                        <a:t>75</a:t>
                      </a:r>
                      <a:r>
                        <a:rPr kumimoji="1" lang="ja-JP" altLang="en-US" sz="1600" dirty="0" smtClean="0">
                          <a:latin typeface="+mj-ea"/>
                          <a:ea typeface="+mj-ea"/>
                        </a:rPr>
                        <a:t>歳以上の高齢者数</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842,898</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1,030,480</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1,527,801</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1.48</a:t>
                      </a:r>
                      <a:r>
                        <a:rPr kumimoji="1" lang="ja-JP" altLang="en-US" sz="1600" dirty="0" smtClean="0">
                          <a:latin typeface="+mj-ea"/>
                          <a:ea typeface="+mj-ea"/>
                        </a:rPr>
                        <a:t>倍</a:t>
                      </a:r>
                      <a:endParaRPr kumimoji="1" lang="ja-JP" altLang="en-US" sz="1600" dirty="0">
                        <a:latin typeface="+mj-ea"/>
                        <a:ea typeface="+mj-ea"/>
                      </a:endParaRPr>
                    </a:p>
                  </a:txBody>
                  <a:tcPr/>
                </a:tc>
              </a:tr>
              <a:tr h="432048">
                <a:tc>
                  <a:txBody>
                    <a:bodyPr/>
                    <a:lstStyle/>
                    <a:p>
                      <a:r>
                        <a:rPr kumimoji="1" lang="en-US" altLang="ja-JP" sz="1400" dirty="0" smtClean="0">
                          <a:latin typeface="+mj-ea"/>
                          <a:ea typeface="+mj-ea"/>
                        </a:rPr>
                        <a:t>75</a:t>
                      </a:r>
                      <a:r>
                        <a:rPr kumimoji="1" lang="ja-JP" altLang="en-US" sz="1400" dirty="0" smtClean="0">
                          <a:latin typeface="+mj-ea"/>
                          <a:ea typeface="+mj-ea"/>
                        </a:rPr>
                        <a:t>歳以上の単身者世帯数</a:t>
                      </a:r>
                      <a:endParaRPr kumimoji="1" lang="ja-JP" altLang="en-US" sz="1400" dirty="0">
                        <a:latin typeface="+mj-ea"/>
                        <a:ea typeface="+mj-ea"/>
                      </a:endParaRPr>
                    </a:p>
                  </a:txBody>
                  <a:tcPr/>
                </a:tc>
                <a:tc>
                  <a:txBody>
                    <a:bodyPr/>
                    <a:lstStyle/>
                    <a:p>
                      <a:pPr algn="r"/>
                      <a:r>
                        <a:rPr kumimoji="1" lang="en-US" altLang="ja-JP" sz="1600" dirty="0" smtClean="0">
                          <a:latin typeface="+mj-ea"/>
                          <a:ea typeface="+mj-ea"/>
                        </a:rPr>
                        <a:t>212,430</a:t>
                      </a:r>
                      <a:r>
                        <a:rPr kumimoji="1" lang="ja-JP" altLang="en-US" sz="1600" dirty="0" smtClean="0">
                          <a:latin typeface="+mj-ea"/>
                          <a:ea typeface="+mj-ea"/>
                        </a:rPr>
                        <a:t>世帯</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283,231</a:t>
                      </a:r>
                      <a:r>
                        <a:rPr kumimoji="1" lang="ja-JP" altLang="en-US" sz="1600" dirty="0" smtClean="0">
                          <a:latin typeface="+mj-ea"/>
                          <a:ea typeface="+mj-ea"/>
                        </a:rPr>
                        <a:t>世帯</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406,304</a:t>
                      </a:r>
                      <a:r>
                        <a:rPr kumimoji="1" lang="ja-JP" altLang="en-US" sz="1600" dirty="0" smtClean="0">
                          <a:latin typeface="+mj-ea"/>
                          <a:ea typeface="+mj-ea"/>
                        </a:rPr>
                        <a:t>世帯</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1.43</a:t>
                      </a:r>
                      <a:r>
                        <a:rPr kumimoji="1" lang="ja-JP" altLang="en-US" sz="1600" dirty="0" smtClean="0">
                          <a:latin typeface="+mj-ea"/>
                          <a:ea typeface="+mj-ea"/>
                        </a:rPr>
                        <a:t>倍</a:t>
                      </a:r>
                      <a:endParaRPr kumimoji="1" lang="ja-JP" altLang="en-US" sz="1600" dirty="0">
                        <a:latin typeface="+mj-ea"/>
                        <a:ea typeface="+mj-ea"/>
                      </a:endParaRPr>
                    </a:p>
                  </a:txBody>
                  <a:tcPr/>
                </a:tc>
              </a:tr>
              <a:tr h="840322">
                <a:tc>
                  <a:txBody>
                    <a:bodyPr/>
                    <a:lstStyle/>
                    <a:p>
                      <a:endParaRPr kumimoji="1" lang="en-US" altLang="ja-JP" sz="1600" b="1" dirty="0" smtClean="0">
                        <a:latin typeface="+mj-ea"/>
                        <a:ea typeface="+mj-ea"/>
                      </a:endParaRPr>
                    </a:p>
                    <a:p>
                      <a:r>
                        <a:rPr kumimoji="1" lang="ja-JP" altLang="en-US" sz="1600" b="1" dirty="0" smtClean="0">
                          <a:latin typeface="+mj-ea"/>
                          <a:ea typeface="+mj-ea"/>
                        </a:rPr>
                        <a:t>在宅死（含孤独死）の数</a:t>
                      </a:r>
                      <a:endParaRPr kumimoji="1" lang="en-US" altLang="ja-JP" sz="1600" b="1" dirty="0" smtClean="0">
                        <a:latin typeface="+mj-ea"/>
                        <a:ea typeface="+mj-ea"/>
                      </a:endParaRPr>
                    </a:p>
                    <a:p>
                      <a:r>
                        <a:rPr kumimoji="1" lang="ja-JP" altLang="en-US" sz="1000" b="0" dirty="0" smtClean="0">
                          <a:latin typeface="+mj-ea"/>
                          <a:ea typeface="+mj-ea"/>
                        </a:rPr>
                        <a:t>　　　　　　　　　　　　　　　　　　</a:t>
                      </a:r>
                      <a:r>
                        <a:rPr kumimoji="1" lang="ja-JP" altLang="en-US" sz="1400" b="1" dirty="0" smtClean="0">
                          <a:latin typeface="+mj-ea"/>
                          <a:ea typeface="+mj-ea"/>
                        </a:rPr>
                        <a:t>　　</a:t>
                      </a:r>
                      <a:r>
                        <a:rPr kumimoji="1" lang="en-US" altLang="ja-JP" sz="1400" b="0" dirty="0" smtClean="0">
                          <a:latin typeface="+mj-ea"/>
                          <a:ea typeface="+mj-ea"/>
                        </a:rPr>
                        <a:t>※1</a:t>
                      </a:r>
                      <a:endParaRPr kumimoji="1" lang="ja-JP" altLang="en-US" sz="1400" b="0" dirty="0">
                        <a:latin typeface="+mj-ea"/>
                        <a:ea typeface="+mj-ea"/>
                      </a:endParaRPr>
                    </a:p>
                  </a:txBody>
                  <a:tcPr/>
                </a:tc>
                <a:tc>
                  <a:txBody>
                    <a:bodyPr/>
                    <a:lstStyle/>
                    <a:p>
                      <a:pPr algn="r"/>
                      <a:endParaRPr kumimoji="1" lang="en-US" altLang="ja-JP" sz="1600" b="1" dirty="0" smtClean="0">
                        <a:latin typeface="+mj-ea"/>
                        <a:ea typeface="+mj-ea"/>
                      </a:endParaRPr>
                    </a:p>
                    <a:p>
                      <a:pPr algn="r"/>
                      <a:r>
                        <a:rPr kumimoji="1" lang="en-US" altLang="ja-JP" sz="1600" b="1" dirty="0" smtClean="0">
                          <a:latin typeface="+mj-ea"/>
                          <a:ea typeface="+mj-ea"/>
                        </a:rPr>
                        <a:t>13,917</a:t>
                      </a:r>
                      <a:r>
                        <a:rPr kumimoji="1" lang="ja-JP" altLang="en-US" sz="1600" b="1" dirty="0" smtClean="0">
                          <a:latin typeface="+mj-ea"/>
                          <a:ea typeface="+mj-ea"/>
                        </a:rPr>
                        <a:t>人</a:t>
                      </a:r>
                      <a:endParaRPr kumimoji="1" lang="ja-JP" altLang="en-US" sz="1600" b="1" dirty="0">
                        <a:latin typeface="+mj-ea"/>
                        <a:ea typeface="+mj-ea"/>
                      </a:endParaRPr>
                    </a:p>
                  </a:txBody>
                  <a:tcPr/>
                </a:tc>
                <a:tc>
                  <a:txBody>
                    <a:bodyPr/>
                    <a:lstStyle/>
                    <a:p>
                      <a:pPr algn="r"/>
                      <a:endParaRPr kumimoji="1" lang="en-US" altLang="ja-JP" sz="1600" b="1" dirty="0" smtClean="0">
                        <a:latin typeface="+mj-ea"/>
                        <a:ea typeface="+mj-ea"/>
                      </a:endParaRPr>
                    </a:p>
                    <a:p>
                      <a:pPr algn="r"/>
                      <a:r>
                        <a:rPr kumimoji="1" lang="en-US" altLang="ja-JP" sz="1600" b="1" dirty="0" smtClean="0">
                          <a:latin typeface="+mj-ea"/>
                          <a:ea typeface="+mj-ea"/>
                        </a:rPr>
                        <a:t>17,165</a:t>
                      </a:r>
                      <a:r>
                        <a:rPr kumimoji="1" lang="ja-JP" altLang="en-US" sz="1600" b="1" baseline="0" dirty="0" smtClean="0">
                          <a:latin typeface="+mj-ea"/>
                          <a:ea typeface="+mj-ea"/>
                        </a:rPr>
                        <a:t>人</a:t>
                      </a:r>
                      <a:endParaRPr kumimoji="1" lang="ja-JP" altLang="en-US" sz="1600" b="1" dirty="0">
                        <a:latin typeface="+mj-ea"/>
                        <a:ea typeface="+mj-ea"/>
                      </a:endParaRPr>
                    </a:p>
                  </a:txBody>
                  <a:tcPr/>
                </a:tc>
                <a:tc>
                  <a:txBody>
                    <a:bodyPr/>
                    <a:lstStyle/>
                    <a:p>
                      <a:pPr algn="r"/>
                      <a:endParaRPr kumimoji="1" lang="en-US" altLang="ja-JP" sz="1600" b="1" dirty="0" smtClean="0">
                        <a:latin typeface="+mj-ea"/>
                        <a:ea typeface="+mj-ea"/>
                      </a:endParaRPr>
                    </a:p>
                    <a:p>
                      <a:pPr algn="r"/>
                      <a:r>
                        <a:rPr kumimoji="1" lang="en-US" altLang="ja-JP" sz="1600" b="1" dirty="0" smtClean="0">
                          <a:latin typeface="+mj-ea"/>
                          <a:ea typeface="+mj-ea"/>
                        </a:rPr>
                        <a:t>20,598</a:t>
                      </a:r>
                      <a:r>
                        <a:rPr kumimoji="1" lang="ja-JP" altLang="en-US" sz="1600" b="1" dirty="0" smtClean="0">
                          <a:latin typeface="+mj-ea"/>
                          <a:ea typeface="+mj-ea"/>
                        </a:rPr>
                        <a:t>人</a:t>
                      </a:r>
                      <a:endParaRPr kumimoji="1" lang="en-US" altLang="ja-JP" sz="1600" b="1" dirty="0" smtClean="0">
                        <a:latin typeface="+mj-ea"/>
                        <a:ea typeface="+mj-ea"/>
                      </a:endParaRPr>
                    </a:p>
                    <a:p>
                      <a:pPr algn="r"/>
                      <a:r>
                        <a:rPr kumimoji="1" lang="en-US" altLang="ja-JP" sz="1400" b="0" dirty="0" smtClean="0">
                          <a:latin typeface="+mj-ea"/>
                          <a:ea typeface="+mj-ea"/>
                        </a:rPr>
                        <a:t>※2</a:t>
                      </a:r>
                      <a:endParaRPr kumimoji="1" lang="ja-JP" altLang="en-US" sz="1400" b="0" dirty="0">
                        <a:latin typeface="+mj-ea"/>
                        <a:ea typeface="+mj-ea"/>
                      </a:endParaRPr>
                    </a:p>
                  </a:txBody>
                  <a:tcPr/>
                </a:tc>
                <a:tc>
                  <a:txBody>
                    <a:bodyPr/>
                    <a:lstStyle/>
                    <a:p>
                      <a:pPr algn="r"/>
                      <a:endParaRPr kumimoji="1" lang="en-US" altLang="ja-JP" sz="1600" dirty="0" smtClean="0">
                        <a:latin typeface="+mj-ea"/>
                        <a:ea typeface="+mj-ea"/>
                      </a:endParaRPr>
                    </a:p>
                    <a:p>
                      <a:pPr algn="r"/>
                      <a:r>
                        <a:rPr kumimoji="1" lang="en-US" altLang="ja-JP" sz="1600" dirty="0" smtClean="0">
                          <a:latin typeface="+mj-ea"/>
                          <a:ea typeface="+mj-ea"/>
                        </a:rPr>
                        <a:t>H27×1.2</a:t>
                      </a:r>
                    </a:p>
                    <a:p>
                      <a:pPr algn="r"/>
                      <a:endParaRPr kumimoji="1" lang="ja-JP" altLang="en-US" sz="1000" dirty="0">
                        <a:latin typeface="+mj-ea"/>
                        <a:ea typeface="+mj-ea"/>
                      </a:endParaRPr>
                    </a:p>
                  </a:txBody>
                  <a:tcPr/>
                </a:tc>
              </a:tr>
              <a:tr h="432048">
                <a:tc>
                  <a:txBody>
                    <a:bodyPr/>
                    <a:lstStyle/>
                    <a:p>
                      <a:r>
                        <a:rPr kumimoji="1" lang="ja-JP" altLang="en-US" sz="1200" dirty="0" smtClean="0">
                          <a:latin typeface="+mj-ea"/>
                          <a:ea typeface="+mj-ea"/>
                        </a:rPr>
                        <a:t>老人保健施設における死亡者数</a:t>
                      </a:r>
                      <a:endParaRPr kumimoji="1" lang="ja-JP" altLang="en-US" sz="1200" dirty="0">
                        <a:latin typeface="+mj-ea"/>
                        <a:ea typeface="+mj-ea"/>
                      </a:endParaRPr>
                    </a:p>
                  </a:txBody>
                  <a:tcPr/>
                </a:tc>
                <a:tc>
                  <a:txBody>
                    <a:bodyPr/>
                    <a:lstStyle/>
                    <a:p>
                      <a:pPr algn="r"/>
                      <a:r>
                        <a:rPr kumimoji="1" lang="en-US" altLang="ja-JP" sz="1600" dirty="0" smtClean="0">
                          <a:latin typeface="+mj-ea"/>
                          <a:ea typeface="+mj-ea"/>
                        </a:rPr>
                        <a:t>505</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1,053</a:t>
                      </a:r>
                      <a:r>
                        <a:rPr kumimoji="1" lang="ja-JP" altLang="en-US" sz="1600" dirty="0" smtClean="0">
                          <a:latin typeface="+mj-ea"/>
                          <a:ea typeface="+mj-ea"/>
                        </a:rPr>
                        <a:t>人</a:t>
                      </a:r>
                      <a:endParaRPr kumimoji="1" lang="ja-JP" altLang="en-US" sz="1600" dirty="0">
                        <a:latin typeface="+mj-ea"/>
                        <a:ea typeface="+mj-ea"/>
                      </a:endParaRPr>
                    </a:p>
                  </a:txBody>
                  <a:tcPr/>
                </a:tc>
                <a:tc>
                  <a:txBody>
                    <a:bodyPr/>
                    <a:lstStyle/>
                    <a:p>
                      <a:pPr algn="r"/>
                      <a:r>
                        <a:rPr kumimoji="1" lang="en-US" altLang="ja-JP" sz="1600" dirty="0" smtClean="0">
                          <a:latin typeface="+mj-ea"/>
                          <a:ea typeface="+mj-ea"/>
                        </a:rPr>
                        <a:t>1,264</a:t>
                      </a:r>
                      <a:r>
                        <a:rPr kumimoji="1" lang="ja-JP" altLang="en-US" sz="1600" dirty="0" smtClean="0">
                          <a:latin typeface="+mj-ea"/>
                          <a:ea typeface="+mj-ea"/>
                        </a:rPr>
                        <a:t>人</a:t>
                      </a:r>
                      <a:endParaRPr kumimoji="1" lang="en-US" altLang="ja-JP" sz="1400" dirty="0" smtClean="0">
                        <a:latin typeface="+mj-ea"/>
                        <a:ea typeface="+mj-ea"/>
                      </a:endParaRPr>
                    </a:p>
                    <a:p>
                      <a:pPr algn="r"/>
                      <a:r>
                        <a:rPr kumimoji="1" lang="en-US" altLang="ja-JP" sz="1400" dirty="0" smtClean="0">
                          <a:latin typeface="+mj-ea"/>
                          <a:ea typeface="+mj-ea"/>
                        </a:rPr>
                        <a:t>※2</a:t>
                      </a:r>
                      <a:endParaRPr kumimoji="1" lang="ja-JP" altLang="en-US" sz="1400" dirty="0">
                        <a:latin typeface="+mj-ea"/>
                        <a:ea typeface="+mj-ea"/>
                      </a:endParaRPr>
                    </a:p>
                  </a:txBody>
                  <a:tcPr/>
                </a:tc>
                <a:tc>
                  <a:txBody>
                    <a:bodyPr/>
                    <a:lstStyle/>
                    <a:p>
                      <a:pPr algn="r"/>
                      <a:r>
                        <a:rPr kumimoji="1" lang="en-US" altLang="ja-JP" sz="1600" dirty="0" smtClean="0">
                          <a:latin typeface="+mj-ea"/>
                          <a:ea typeface="+mj-ea"/>
                        </a:rPr>
                        <a:t>H27×1.2</a:t>
                      </a:r>
                    </a:p>
                    <a:p>
                      <a:pPr algn="r"/>
                      <a:endParaRPr kumimoji="1" lang="ja-JP" altLang="en-US" sz="1000" dirty="0">
                        <a:latin typeface="+mj-ea"/>
                        <a:ea typeface="+mj-ea"/>
                      </a:endParaRPr>
                    </a:p>
                  </a:txBody>
                  <a:tcPr/>
                </a:tc>
              </a:tr>
            </a:tbl>
          </a:graphicData>
        </a:graphic>
      </p:graphicFrame>
      <p:sp>
        <p:nvSpPr>
          <p:cNvPr id="5" name="下カーブ矢印 4"/>
          <p:cNvSpPr/>
          <p:nvPr/>
        </p:nvSpPr>
        <p:spPr>
          <a:xfrm>
            <a:off x="5990381" y="1255326"/>
            <a:ext cx="216024" cy="14401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下カーブ矢印 9"/>
          <p:cNvSpPr/>
          <p:nvPr/>
        </p:nvSpPr>
        <p:spPr>
          <a:xfrm>
            <a:off x="5652120" y="3116424"/>
            <a:ext cx="216024" cy="144016"/>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6264" y="3583609"/>
            <a:ext cx="244475"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3904" y="4173973"/>
            <a:ext cx="244475"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5906" y="4812886"/>
            <a:ext cx="244475"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lum bright="70000" contrast="-70000"/>
            <a:extLst>
              <a:ext uri="{BEBA8EAE-BF5A-486C-A8C5-ECC9F3942E4B}">
                <a14:imgProps xmlns:a14="http://schemas.microsoft.com/office/drawing/2010/main">
                  <a14:imgLayer r:embed="rId5">
                    <a14:imgEffect>
                      <a14:colorTemperature colorTemp="6125"/>
                    </a14:imgEffect>
                  </a14:imgLayer>
                </a14:imgProps>
              </a:ext>
              <a:ext uri="{28A0092B-C50C-407E-A947-70E740481C1C}">
                <a14:useLocalDpi xmlns:a14="http://schemas.microsoft.com/office/drawing/2010/main" val="0"/>
              </a:ext>
            </a:extLst>
          </a:blip>
          <a:srcRect/>
          <a:stretch>
            <a:fillRect/>
          </a:stretch>
        </p:blipFill>
        <p:spPr bwMode="auto">
          <a:xfrm>
            <a:off x="8100392" y="899726"/>
            <a:ext cx="244475" cy="165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タイトル 1"/>
          <p:cNvSpPr txBox="1">
            <a:spLocks/>
          </p:cNvSpPr>
          <p:nvPr/>
        </p:nvSpPr>
        <p:spPr>
          <a:xfrm>
            <a:off x="251520" y="5157192"/>
            <a:ext cx="8568953" cy="538708"/>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t>　　　　　　　　　　　　　　　　　　　　　　　　　　　　　　　　　　　　　　　　　　＜</a:t>
            </a:r>
            <a:r>
              <a:rPr lang="ja-JP" altLang="en-US" sz="1200" dirty="0"/>
              <a:t>参考＞大阪府人口ビジョン（素案）、大阪府人口減少社会白書</a:t>
            </a:r>
          </a:p>
          <a:p>
            <a:pPr algn="l"/>
            <a:r>
              <a:rPr lang="en-US" altLang="ja-JP" sz="1400" dirty="0" smtClean="0"/>
              <a:t>※1</a:t>
            </a:r>
            <a:r>
              <a:rPr lang="ja-JP" altLang="en-US" sz="1400" dirty="0" smtClean="0"/>
              <a:t>：死亡の場所が、自宅と老人ホームの合計数　　　　　　　　　　　</a:t>
            </a:r>
            <a:endParaRPr lang="en-US" altLang="ja-JP" sz="1400" dirty="0" smtClean="0"/>
          </a:p>
          <a:p>
            <a:pPr algn="l"/>
            <a:r>
              <a:rPr lang="en-US" altLang="ja-JP" sz="1400" dirty="0"/>
              <a:t>※</a:t>
            </a:r>
            <a:r>
              <a:rPr lang="en-US" altLang="ja-JP" sz="1400" dirty="0" smtClean="0"/>
              <a:t>2</a:t>
            </a:r>
            <a:r>
              <a:rPr lang="ja-JP" altLang="en-US" sz="1400" dirty="0" smtClean="0"/>
              <a:t>：死亡者数の平成</a:t>
            </a:r>
            <a:r>
              <a:rPr lang="en-US" altLang="ja-JP" sz="1400" dirty="0" smtClean="0"/>
              <a:t>27</a:t>
            </a:r>
            <a:r>
              <a:rPr lang="ja-JP" altLang="en-US" sz="1400" dirty="0" smtClean="0"/>
              <a:t>年度から平成</a:t>
            </a:r>
            <a:r>
              <a:rPr lang="en-US" altLang="ja-JP" sz="1400" dirty="0" smtClean="0"/>
              <a:t>37</a:t>
            </a:r>
            <a:r>
              <a:rPr lang="ja-JP" altLang="en-US" sz="1400" dirty="0" smtClean="0"/>
              <a:t>年度への増加率（</a:t>
            </a:r>
            <a:r>
              <a:rPr lang="en-US" altLang="ja-JP" sz="1400" dirty="0" smtClean="0"/>
              <a:t>1.20</a:t>
            </a:r>
            <a:r>
              <a:rPr lang="ja-JP" altLang="en-US" sz="1400" dirty="0" smtClean="0"/>
              <a:t>倍）を反映</a:t>
            </a:r>
            <a:endParaRPr lang="en-US" altLang="ja-JP" sz="1400" dirty="0" smtClean="0"/>
          </a:p>
        </p:txBody>
      </p:sp>
      <p:sp>
        <p:nvSpPr>
          <p:cNvPr id="16" name="スライド番号プレースホルダー 3"/>
          <p:cNvSpPr txBox="1">
            <a:spLocks/>
          </p:cNvSpPr>
          <p:nvPr/>
        </p:nvSpPr>
        <p:spPr>
          <a:xfrm>
            <a:off x="435293" y="5801917"/>
            <a:ext cx="7827093" cy="757436"/>
          </a:xfrm>
          <a:prstGeom prst="rect">
            <a:avLst/>
          </a:prstGeom>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285750" indent="-285750" algn="l">
              <a:buFont typeface="Wingdings" panose="05000000000000000000" pitchFamily="2" charset="2"/>
              <a:buChar char="Ø"/>
            </a:pPr>
            <a:r>
              <a:rPr lang="en-US" altLang="ja-JP" sz="1400" b="1" dirty="0" smtClean="0">
                <a:solidFill>
                  <a:schemeClr val="tx1"/>
                </a:solidFill>
              </a:rPr>
              <a:t>2025</a:t>
            </a:r>
            <a:r>
              <a:rPr lang="ja-JP" altLang="en-US" sz="1400" b="1" dirty="0" smtClean="0">
                <a:solidFill>
                  <a:schemeClr val="tx1"/>
                </a:solidFill>
              </a:rPr>
              <a:t>年には</a:t>
            </a:r>
            <a:r>
              <a:rPr lang="en-US" altLang="ja-JP" sz="1400" b="1" dirty="0" smtClean="0">
                <a:solidFill>
                  <a:schemeClr val="tx1"/>
                </a:solidFill>
              </a:rPr>
              <a:t>75</a:t>
            </a:r>
            <a:r>
              <a:rPr lang="ja-JP" altLang="en-US" sz="1400" b="1" dirty="0" smtClean="0">
                <a:solidFill>
                  <a:schemeClr val="tx1"/>
                </a:solidFill>
              </a:rPr>
              <a:t>歳以上の高齢者が約</a:t>
            </a:r>
            <a:r>
              <a:rPr lang="en-US" altLang="ja-JP" sz="1400" b="1" dirty="0" smtClean="0">
                <a:solidFill>
                  <a:schemeClr val="tx1"/>
                </a:solidFill>
              </a:rPr>
              <a:t>103</a:t>
            </a:r>
            <a:r>
              <a:rPr lang="ja-JP" altLang="en-US" sz="1400" b="1" dirty="0" smtClean="0">
                <a:solidFill>
                  <a:schemeClr val="tx1"/>
                </a:solidFill>
              </a:rPr>
              <a:t>万人→約</a:t>
            </a:r>
            <a:r>
              <a:rPr lang="en-US" altLang="ja-JP" sz="1400" b="1" dirty="0" smtClean="0">
                <a:solidFill>
                  <a:schemeClr val="tx1"/>
                </a:solidFill>
              </a:rPr>
              <a:t>153</a:t>
            </a:r>
            <a:r>
              <a:rPr lang="ja-JP" altLang="en-US" sz="1400" b="1" dirty="0" smtClean="0">
                <a:solidFill>
                  <a:schemeClr val="tx1"/>
                </a:solidFill>
              </a:rPr>
              <a:t>万と</a:t>
            </a:r>
            <a:r>
              <a:rPr lang="en-US" altLang="ja-JP" sz="1400" b="1" dirty="0" smtClean="0">
                <a:solidFill>
                  <a:schemeClr val="tx1"/>
                </a:solidFill>
              </a:rPr>
              <a:t>1.48</a:t>
            </a:r>
            <a:r>
              <a:rPr lang="ja-JP" altLang="en-US" sz="1400" b="1" dirty="0" smtClean="0">
                <a:solidFill>
                  <a:schemeClr val="tx1"/>
                </a:solidFill>
              </a:rPr>
              <a:t>倍の増加</a:t>
            </a:r>
            <a:endParaRPr lang="en-US" altLang="ja-JP" sz="1400" b="1" dirty="0" smtClean="0">
              <a:solidFill>
                <a:schemeClr val="tx1"/>
              </a:solidFill>
            </a:endParaRPr>
          </a:p>
          <a:p>
            <a:pPr marL="285750" indent="-285750" algn="l">
              <a:buFont typeface="Wingdings" panose="05000000000000000000" pitchFamily="2" charset="2"/>
              <a:buChar char="Ø"/>
            </a:pPr>
            <a:r>
              <a:rPr lang="en-US" altLang="ja-JP" sz="1400" b="1" dirty="0" smtClean="0">
                <a:solidFill>
                  <a:schemeClr val="tx1"/>
                </a:solidFill>
              </a:rPr>
              <a:t>2025</a:t>
            </a:r>
            <a:r>
              <a:rPr lang="ja-JP" altLang="en-US" sz="1400" b="1" dirty="0" smtClean="0">
                <a:solidFill>
                  <a:schemeClr val="tx1"/>
                </a:solidFill>
              </a:rPr>
              <a:t>年</a:t>
            </a:r>
            <a:r>
              <a:rPr lang="ja-JP" altLang="en-US" sz="1400" b="1" dirty="0">
                <a:solidFill>
                  <a:schemeClr val="tx1"/>
                </a:solidFill>
              </a:rPr>
              <a:t>に</a:t>
            </a:r>
            <a:r>
              <a:rPr lang="ja-JP" altLang="en-US" sz="1400" b="1" dirty="0" smtClean="0">
                <a:solidFill>
                  <a:schemeClr val="tx1"/>
                </a:solidFill>
              </a:rPr>
              <a:t>は</a:t>
            </a:r>
            <a:r>
              <a:rPr lang="en-US" altLang="ja-JP" sz="1400" b="1" dirty="0" smtClean="0">
                <a:solidFill>
                  <a:schemeClr val="tx1"/>
                </a:solidFill>
              </a:rPr>
              <a:t>75</a:t>
            </a:r>
            <a:r>
              <a:rPr lang="ja-JP" altLang="en-US" sz="1400" b="1" dirty="0" smtClean="0">
                <a:solidFill>
                  <a:schemeClr val="tx1"/>
                </a:solidFill>
              </a:rPr>
              <a:t>歳以上の単身者世帯数が約</a:t>
            </a:r>
            <a:r>
              <a:rPr lang="en-US" altLang="ja-JP" sz="1400" b="1" dirty="0" smtClean="0">
                <a:solidFill>
                  <a:schemeClr val="tx1"/>
                </a:solidFill>
              </a:rPr>
              <a:t>28.3</a:t>
            </a:r>
            <a:r>
              <a:rPr lang="ja-JP" altLang="en-US" sz="1400" b="1" dirty="0" smtClean="0">
                <a:solidFill>
                  <a:schemeClr val="tx1"/>
                </a:solidFill>
              </a:rPr>
              <a:t>万世帯→</a:t>
            </a:r>
            <a:r>
              <a:rPr lang="ja-JP" altLang="en-US" sz="1400" b="1" dirty="0">
                <a:solidFill>
                  <a:schemeClr val="tx1"/>
                </a:solidFill>
              </a:rPr>
              <a:t>約</a:t>
            </a:r>
            <a:r>
              <a:rPr lang="en-US" altLang="ja-JP" sz="1400" b="1" dirty="0" smtClean="0">
                <a:solidFill>
                  <a:schemeClr val="tx1"/>
                </a:solidFill>
              </a:rPr>
              <a:t>40.6</a:t>
            </a:r>
            <a:r>
              <a:rPr lang="ja-JP" altLang="en-US" sz="1400" b="1" dirty="0" smtClean="0">
                <a:solidFill>
                  <a:schemeClr val="tx1"/>
                </a:solidFill>
              </a:rPr>
              <a:t>万世帯と</a:t>
            </a:r>
            <a:r>
              <a:rPr lang="en-US" altLang="ja-JP" sz="1400" b="1" dirty="0" smtClean="0">
                <a:solidFill>
                  <a:schemeClr val="tx1"/>
                </a:solidFill>
              </a:rPr>
              <a:t>1.43</a:t>
            </a:r>
            <a:r>
              <a:rPr lang="ja-JP" altLang="en-US" sz="1400" b="1" dirty="0" smtClean="0">
                <a:solidFill>
                  <a:schemeClr val="tx1"/>
                </a:solidFill>
              </a:rPr>
              <a:t>倍の増加</a:t>
            </a:r>
            <a:endParaRPr lang="en-US" altLang="ja-JP" sz="1400" b="1" dirty="0" smtClean="0">
              <a:solidFill>
                <a:schemeClr val="tx1"/>
              </a:solidFill>
            </a:endParaRPr>
          </a:p>
          <a:p>
            <a:pPr marL="285750" indent="-285750" algn="l">
              <a:buFont typeface="Wingdings" panose="05000000000000000000" pitchFamily="2" charset="2"/>
              <a:buChar char="Ø"/>
            </a:pPr>
            <a:r>
              <a:rPr lang="en-US" altLang="ja-JP" sz="1400" b="1" u="sng" dirty="0" smtClean="0">
                <a:solidFill>
                  <a:schemeClr val="tx1"/>
                </a:solidFill>
              </a:rPr>
              <a:t>2025</a:t>
            </a:r>
            <a:r>
              <a:rPr lang="ja-JP" altLang="en-US" sz="1400" b="1" u="sng" dirty="0">
                <a:solidFill>
                  <a:schemeClr val="tx1"/>
                </a:solidFill>
              </a:rPr>
              <a:t>年に</a:t>
            </a:r>
            <a:r>
              <a:rPr lang="ja-JP" altLang="en-US" sz="1400" b="1" u="sng" dirty="0" smtClean="0">
                <a:solidFill>
                  <a:schemeClr val="tx1"/>
                </a:solidFill>
              </a:rPr>
              <a:t>は在宅死</a:t>
            </a:r>
            <a:r>
              <a:rPr lang="en-US" altLang="ja-JP" sz="1400" b="1" u="sng" dirty="0" smtClean="0">
                <a:solidFill>
                  <a:schemeClr val="tx1"/>
                </a:solidFill>
              </a:rPr>
              <a:t>(</a:t>
            </a:r>
            <a:r>
              <a:rPr lang="ja-JP" altLang="en-US" sz="1400" b="1" u="sng" dirty="0" smtClean="0">
                <a:solidFill>
                  <a:schemeClr val="tx1"/>
                </a:solidFill>
              </a:rPr>
              <a:t>含孤独死）の数が約</a:t>
            </a:r>
            <a:r>
              <a:rPr lang="en-US" altLang="ja-JP" sz="1400" b="1" u="sng" dirty="0" smtClean="0">
                <a:solidFill>
                  <a:schemeClr val="tx1"/>
                </a:solidFill>
              </a:rPr>
              <a:t>1.7</a:t>
            </a:r>
            <a:r>
              <a:rPr lang="ja-JP" altLang="en-US" sz="1400" b="1" u="sng" dirty="0" smtClean="0">
                <a:solidFill>
                  <a:schemeClr val="tx1"/>
                </a:solidFill>
              </a:rPr>
              <a:t>万世帯→約</a:t>
            </a:r>
            <a:r>
              <a:rPr lang="en-US" altLang="ja-JP" sz="1400" b="1" u="sng" dirty="0" smtClean="0">
                <a:solidFill>
                  <a:schemeClr val="tx1"/>
                </a:solidFill>
              </a:rPr>
              <a:t>2.1 </a:t>
            </a:r>
            <a:r>
              <a:rPr lang="ja-JP" altLang="en-US" sz="1400" b="1" u="sng" dirty="0" smtClean="0">
                <a:solidFill>
                  <a:schemeClr val="tx1"/>
                </a:solidFill>
              </a:rPr>
              <a:t>万</a:t>
            </a:r>
            <a:r>
              <a:rPr lang="ja-JP" altLang="en-US" sz="1400" b="1" u="sng" dirty="0">
                <a:solidFill>
                  <a:schemeClr val="tx1"/>
                </a:solidFill>
              </a:rPr>
              <a:t>世帯</a:t>
            </a:r>
            <a:r>
              <a:rPr lang="ja-JP" altLang="en-US" sz="1400" b="1" u="sng" dirty="0" smtClean="0">
                <a:solidFill>
                  <a:schemeClr val="tx1"/>
                </a:solidFill>
              </a:rPr>
              <a:t>と</a:t>
            </a:r>
            <a:r>
              <a:rPr lang="en-US" altLang="ja-JP" sz="1400" b="1" u="sng" dirty="0" smtClean="0">
                <a:solidFill>
                  <a:schemeClr val="tx1"/>
                </a:solidFill>
              </a:rPr>
              <a:t>1.2</a:t>
            </a:r>
            <a:r>
              <a:rPr lang="ja-JP" altLang="en-US" sz="1400" b="1" u="sng" dirty="0" smtClean="0">
                <a:solidFill>
                  <a:schemeClr val="tx1"/>
                </a:solidFill>
              </a:rPr>
              <a:t>倍</a:t>
            </a:r>
            <a:r>
              <a:rPr lang="ja-JP" altLang="en-US" sz="1400" b="1" u="sng" dirty="0">
                <a:solidFill>
                  <a:schemeClr val="tx1"/>
                </a:solidFill>
              </a:rPr>
              <a:t>の</a:t>
            </a:r>
            <a:r>
              <a:rPr lang="ja-JP" altLang="en-US" sz="1400" b="1" u="sng" dirty="0" smtClean="0">
                <a:solidFill>
                  <a:schemeClr val="tx1"/>
                </a:solidFill>
              </a:rPr>
              <a:t>増加</a:t>
            </a:r>
            <a:endParaRPr lang="en-US" altLang="ja-JP" sz="1400" b="1" dirty="0" smtClean="0">
              <a:solidFill>
                <a:schemeClr val="tx1"/>
              </a:solidFill>
            </a:endParaRPr>
          </a:p>
        </p:txBody>
      </p:sp>
      <p:graphicFrame>
        <p:nvGraphicFramePr>
          <p:cNvPr id="9" name="表 8"/>
          <p:cNvGraphicFramePr>
            <a:graphicFrameLocks noGrp="1"/>
          </p:cNvGraphicFramePr>
          <p:nvPr>
            <p:extLst>
              <p:ext uri="{D42A27DB-BD31-4B8C-83A1-F6EECF244321}">
                <p14:modId xmlns:p14="http://schemas.microsoft.com/office/powerpoint/2010/main" val="966961514"/>
              </p:ext>
            </p:extLst>
          </p:nvPr>
        </p:nvGraphicFramePr>
        <p:xfrm>
          <a:off x="251520" y="3850641"/>
          <a:ext cx="8533690" cy="811763"/>
        </p:xfrm>
        <a:graphic>
          <a:graphicData uri="http://schemas.openxmlformats.org/drawingml/2006/table">
            <a:tbl>
              <a:tblPr/>
              <a:tblGrid>
                <a:gridCol w="8533690"/>
              </a:tblGrid>
              <a:tr h="811763">
                <a:tc>
                  <a:txBody>
                    <a:bodyPr/>
                    <a:lstStyle/>
                    <a:p>
                      <a:endParaRPr kumimoji="1" lang="ja-JP" altLang="en-US" dirty="0"/>
                    </a:p>
                  </a:txBody>
                  <a:tcPr>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81870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96136" y="5377408"/>
            <a:ext cx="2664296" cy="423664"/>
          </a:xfrm>
        </p:spPr>
        <p:txBody>
          <a:bodyPr>
            <a:normAutofit/>
          </a:bodyPr>
          <a:lstStyle/>
          <a:p>
            <a:r>
              <a:rPr kumimoji="1" lang="en-US" altLang="ja-JP" sz="1800" dirty="0" smtClean="0"/>
              <a:t>H24</a:t>
            </a:r>
            <a:r>
              <a:rPr kumimoji="1" lang="ja-JP" altLang="en-US" sz="1800" dirty="0" smtClean="0"/>
              <a:t>　</a:t>
            </a:r>
            <a:r>
              <a:rPr lang="ja-JP" altLang="en-US" sz="1800" dirty="0" smtClean="0"/>
              <a:t>内閣府</a:t>
            </a:r>
            <a:r>
              <a:rPr lang="ja-JP" altLang="en-US" sz="1800" dirty="0"/>
              <a:t>調査</a:t>
            </a:r>
            <a:endParaRPr kumimoji="1" lang="ja-JP" altLang="en-US" sz="1800" dirty="0"/>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4269417465"/>
              </p:ext>
            </p:extLst>
          </p:nvPr>
        </p:nvGraphicFramePr>
        <p:xfrm>
          <a:off x="457200" y="1986569"/>
          <a:ext cx="4114800" cy="381450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p:nvPr>
            <p:extLst>
              <p:ext uri="{D42A27DB-BD31-4B8C-83A1-F6EECF244321}">
                <p14:modId xmlns:p14="http://schemas.microsoft.com/office/powerpoint/2010/main" val="2200626936"/>
              </p:ext>
            </p:extLst>
          </p:nvPr>
        </p:nvGraphicFramePr>
        <p:xfrm>
          <a:off x="4403398" y="1980457"/>
          <a:ext cx="4410944" cy="3608784"/>
        </p:xfrm>
        <a:graphic>
          <a:graphicData uri="http://schemas.openxmlformats.org/drawingml/2006/chart">
            <c:chart xmlns:c="http://schemas.openxmlformats.org/drawingml/2006/chart" xmlns:r="http://schemas.openxmlformats.org/officeDocument/2006/relationships" r:id="rId4"/>
          </a:graphicData>
        </a:graphic>
      </p:graphicFrame>
      <p:sp>
        <p:nvSpPr>
          <p:cNvPr id="8" name="タイトル 1"/>
          <p:cNvSpPr txBox="1">
            <a:spLocks/>
          </p:cNvSpPr>
          <p:nvPr/>
        </p:nvSpPr>
        <p:spPr>
          <a:xfrm>
            <a:off x="584742" y="824147"/>
            <a:ext cx="8229600" cy="73264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t>看取りに関する意識調査</a:t>
            </a:r>
            <a:endParaRPr lang="ja-JP" altLang="en-US" sz="2800" dirty="0"/>
          </a:p>
        </p:txBody>
      </p:sp>
      <p:sp>
        <p:nvSpPr>
          <p:cNvPr id="9" name="タイトル 1"/>
          <p:cNvSpPr txBox="1">
            <a:spLocks/>
          </p:cNvSpPr>
          <p:nvPr/>
        </p:nvSpPr>
        <p:spPr>
          <a:xfrm>
            <a:off x="811070" y="5377408"/>
            <a:ext cx="3312368" cy="4236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smtClean="0"/>
              <a:t>H27</a:t>
            </a:r>
            <a:r>
              <a:rPr lang="ja-JP" altLang="en-US" sz="1800" dirty="0" smtClean="0"/>
              <a:t>　人口動態調査・大阪府</a:t>
            </a:r>
            <a:endParaRPr lang="ja-JP" altLang="en-US" sz="1800" dirty="0"/>
          </a:p>
        </p:txBody>
      </p:sp>
      <p:sp>
        <p:nvSpPr>
          <p:cNvPr id="10" name="タイトル 1"/>
          <p:cNvSpPr txBox="1">
            <a:spLocks/>
          </p:cNvSpPr>
          <p:nvPr/>
        </p:nvSpPr>
        <p:spPr>
          <a:xfrm>
            <a:off x="5508104" y="1556792"/>
            <a:ext cx="2952328" cy="423664"/>
          </a:xfrm>
          <a:prstGeom prst="rect">
            <a:avLst/>
          </a:prstGeom>
          <a:solidFill>
            <a:schemeClr val="accent5">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t>　最期を迎えたい場所</a:t>
            </a:r>
            <a:endParaRPr lang="ja-JP" altLang="en-US" sz="2000" b="1" dirty="0"/>
          </a:p>
        </p:txBody>
      </p:sp>
      <p:sp>
        <p:nvSpPr>
          <p:cNvPr id="11" name="タイトル 1"/>
          <p:cNvSpPr txBox="1">
            <a:spLocks/>
          </p:cNvSpPr>
          <p:nvPr/>
        </p:nvSpPr>
        <p:spPr>
          <a:xfrm>
            <a:off x="839238" y="1556792"/>
            <a:ext cx="2952328" cy="423664"/>
          </a:xfrm>
          <a:prstGeom prst="rect">
            <a:avLst/>
          </a:prstGeom>
          <a:solidFill>
            <a:schemeClr val="accent5">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t>　死亡の場所</a:t>
            </a:r>
            <a:endParaRPr lang="ja-JP" altLang="en-US" sz="2000" b="1" dirty="0"/>
          </a:p>
        </p:txBody>
      </p:sp>
      <p:sp>
        <p:nvSpPr>
          <p:cNvPr id="12" name="タイトル 1"/>
          <p:cNvSpPr txBox="1">
            <a:spLocks/>
          </p:cNvSpPr>
          <p:nvPr/>
        </p:nvSpPr>
        <p:spPr>
          <a:xfrm>
            <a:off x="0" y="116632"/>
            <a:ext cx="9144000" cy="706090"/>
          </a:xfrm>
          <a:prstGeom prst="rect">
            <a:avLst/>
          </a:prstGeom>
          <a:solidFill>
            <a:schemeClr val="accent5">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dirty="0" smtClean="0">
                <a:latin typeface="+mj-ea"/>
              </a:rPr>
              <a:t>  2                            </a:t>
            </a:r>
            <a:r>
              <a:rPr lang="ja-JP" altLang="en-US" sz="3200" dirty="0" smtClean="0">
                <a:latin typeface="+mj-ea"/>
              </a:rPr>
              <a:t>府民の意識</a:t>
            </a:r>
            <a:endParaRPr lang="ja-JP" altLang="en-US" sz="3200" dirty="0">
              <a:latin typeface="+mj-ea"/>
            </a:endParaRPr>
          </a:p>
        </p:txBody>
      </p:sp>
      <p:sp>
        <p:nvSpPr>
          <p:cNvPr id="13" name="スライド番号プレースホルダー 3"/>
          <p:cNvSpPr txBox="1">
            <a:spLocks/>
          </p:cNvSpPr>
          <p:nvPr/>
        </p:nvSpPr>
        <p:spPr>
          <a:xfrm>
            <a:off x="683568" y="5949280"/>
            <a:ext cx="8136904" cy="759619"/>
          </a:xfrm>
          <a:prstGeom prst="rect">
            <a:avLst/>
          </a:prstGeom>
          <a:ln>
            <a:solidFill>
              <a:schemeClr val="tx1"/>
            </a:solidFill>
          </a:ln>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285750" indent="-285750" algn="l">
              <a:buFont typeface="Wingdings" panose="05000000000000000000" pitchFamily="2" charset="2"/>
              <a:buChar char="Ø"/>
            </a:pPr>
            <a:r>
              <a:rPr lang="ja-JP" altLang="en-US" sz="1400" b="1" dirty="0" smtClean="0">
                <a:solidFill>
                  <a:schemeClr val="tx1"/>
                </a:solidFill>
              </a:rPr>
              <a:t>自宅で最期を迎えたいと願う府民が同程度存在すると考えると、</a:t>
            </a:r>
            <a:r>
              <a:rPr lang="ja-JP" altLang="en-US" sz="1400" b="1" u="sng" dirty="0" smtClean="0">
                <a:solidFill>
                  <a:schemeClr val="tx1"/>
                </a:solidFill>
              </a:rPr>
              <a:t>自宅での死亡数が増加することが推測される。</a:t>
            </a:r>
            <a:endParaRPr lang="en-US" altLang="ja-JP" sz="1400" b="1" u="sng" dirty="0">
              <a:solidFill>
                <a:schemeClr val="tx1"/>
              </a:solidFill>
            </a:endParaRPr>
          </a:p>
        </p:txBody>
      </p:sp>
    </p:spTree>
    <p:extLst>
      <p:ext uri="{BB962C8B-B14F-4D97-AF65-F5344CB8AC3E}">
        <p14:creationId xmlns:p14="http://schemas.microsoft.com/office/powerpoint/2010/main" val="179363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926812203"/>
              </p:ext>
            </p:extLst>
          </p:nvPr>
        </p:nvGraphicFramePr>
        <p:xfrm>
          <a:off x="179512" y="2365602"/>
          <a:ext cx="2304256" cy="518776"/>
        </p:xfrm>
        <a:graphic>
          <a:graphicData uri="http://schemas.openxmlformats.org/drawingml/2006/table">
            <a:tbl>
              <a:tblPr firstRow="1" bandRow="1">
                <a:tableStyleId>{5C22544A-7EE6-4342-B048-85BDC9FD1C3A}</a:tableStyleId>
              </a:tblPr>
              <a:tblGrid>
                <a:gridCol w="2304256"/>
              </a:tblGrid>
              <a:tr h="518776">
                <a:tc>
                  <a:txBody>
                    <a:bodyPr/>
                    <a:lstStyle/>
                    <a:p>
                      <a:endParaRPr kumimoji="1" lang="ja-JP" altLang="en-US" dirty="0"/>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bl>
          </a:graphicData>
        </a:graphic>
      </p:graphicFrame>
      <p:sp>
        <p:nvSpPr>
          <p:cNvPr id="64" name="正方形/長方形 63"/>
          <p:cNvSpPr/>
          <p:nvPr/>
        </p:nvSpPr>
        <p:spPr>
          <a:xfrm>
            <a:off x="3324685" y="1567127"/>
            <a:ext cx="5616625" cy="5290873"/>
          </a:xfrm>
          <a:prstGeom prst="rect">
            <a:avLst/>
          </a:prstGeom>
          <a:pattFill prst="pct20">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3" name="直線矢印コネクタ 62"/>
          <p:cNvCxnSpPr/>
          <p:nvPr/>
        </p:nvCxnSpPr>
        <p:spPr>
          <a:xfrm>
            <a:off x="8304586" y="2489439"/>
            <a:ext cx="0" cy="39314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6908691" y="3970485"/>
            <a:ext cx="0" cy="247025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3713973" y="3275008"/>
            <a:ext cx="1138878" cy="3068851"/>
          </a:xfrm>
          <a:prstGeom prst="rect">
            <a:avLst/>
          </a:prstGeom>
          <a:pattFill prst="pct20">
            <a:fgClr>
              <a:schemeClr val="accent3">
                <a:lumMod val="60000"/>
                <a:lumOff val="40000"/>
              </a:schemeClr>
            </a:fgClr>
            <a:bgClr>
              <a:schemeClr val="bg1"/>
            </a:bgClr>
          </a:patt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7" name="直線コネクタ 56"/>
          <p:cNvCxnSpPr/>
          <p:nvPr/>
        </p:nvCxnSpPr>
        <p:spPr>
          <a:xfrm>
            <a:off x="4304968" y="2786993"/>
            <a:ext cx="2603723" cy="11224"/>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5433987" y="4212564"/>
            <a:ext cx="0" cy="222817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4499992" y="4360076"/>
            <a:ext cx="0" cy="206077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6012160" y="4212564"/>
            <a:ext cx="0" cy="22082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884971" y="4438080"/>
            <a:ext cx="0" cy="198095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3793729" y="3670456"/>
            <a:ext cx="960747" cy="767624"/>
          </a:xfrm>
          <a:prstGeom prst="rect">
            <a:avLst/>
          </a:prstGeom>
          <a:solidFill>
            <a:schemeClr val="bg1"/>
          </a:solidFill>
          <a:ln w="38100" cmpd="dbl">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n-ea"/>
              </a:rPr>
              <a:t>監察医</a:t>
            </a:r>
            <a:endParaRPr lang="en-US" altLang="ja-JP" sz="1400" b="1" dirty="0" smtClean="0">
              <a:solidFill>
                <a:schemeClr val="tx1"/>
              </a:solidFill>
              <a:latin typeface="+mn-ea"/>
            </a:endParaRPr>
          </a:p>
          <a:p>
            <a:pPr algn="ctr"/>
            <a:r>
              <a:rPr lang="ja-JP" altLang="en-US" sz="1400" b="1" dirty="0" smtClean="0">
                <a:solidFill>
                  <a:schemeClr val="tx1"/>
                </a:solidFill>
                <a:latin typeface="+mn-ea"/>
              </a:rPr>
              <a:t>による</a:t>
            </a:r>
            <a:endParaRPr lang="en-US" altLang="ja-JP" sz="1400" b="1" dirty="0" smtClean="0">
              <a:solidFill>
                <a:schemeClr val="tx1"/>
              </a:solidFill>
              <a:latin typeface="+mn-ea"/>
            </a:endParaRPr>
          </a:p>
          <a:p>
            <a:pPr algn="ctr"/>
            <a:r>
              <a:rPr lang="ja-JP" altLang="en-US" sz="1400" b="1" dirty="0" smtClean="0">
                <a:solidFill>
                  <a:schemeClr val="tx1"/>
                </a:solidFill>
                <a:latin typeface="+mn-ea"/>
              </a:rPr>
              <a:t>検案</a:t>
            </a:r>
            <a:endParaRPr lang="en-US" altLang="ja-JP" sz="1400" b="1" dirty="0" smtClean="0">
              <a:solidFill>
                <a:schemeClr val="tx1"/>
              </a:solidFill>
              <a:latin typeface="+mn-ea"/>
            </a:endParaRPr>
          </a:p>
        </p:txBody>
      </p:sp>
      <p:sp>
        <p:nvSpPr>
          <p:cNvPr id="19" name="正方形/長方形 18"/>
          <p:cNvSpPr/>
          <p:nvPr/>
        </p:nvSpPr>
        <p:spPr>
          <a:xfrm>
            <a:off x="5288468" y="3697099"/>
            <a:ext cx="854678" cy="758046"/>
          </a:xfrm>
          <a:prstGeom prst="rect">
            <a:avLst/>
          </a:prstGeom>
          <a:solidFill>
            <a:schemeClr val="bg1"/>
          </a:solidFill>
          <a:ln w="38100" cmpd="dbl">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n-ea"/>
              </a:rPr>
              <a:t>警察医</a:t>
            </a:r>
            <a:endParaRPr lang="en-US" altLang="ja-JP" sz="1400" b="1" dirty="0" smtClean="0">
              <a:solidFill>
                <a:schemeClr val="tx1"/>
              </a:solidFill>
              <a:latin typeface="+mn-ea"/>
            </a:endParaRPr>
          </a:p>
          <a:p>
            <a:pPr algn="ctr"/>
            <a:r>
              <a:rPr lang="ja-JP" altLang="en-US" sz="1400" b="1" dirty="0" smtClean="0">
                <a:solidFill>
                  <a:schemeClr val="tx1"/>
                </a:solidFill>
                <a:latin typeface="+mn-ea"/>
              </a:rPr>
              <a:t>による</a:t>
            </a:r>
            <a:endParaRPr lang="en-US" altLang="ja-JP" sz="1400" b="1" dirty="0" smtClean="0">
              <a:solidFill>
                <a:schemeClr val="tx1"/>
              </a:solidFill>
              <a:latin typeface="+mn-ea"/>
            </a:endParaRPr>
          </a:p>
          <a:p>
            <a:pPr algn="ctr"/>
            <a:r>
              <a:rPr lang="ja-JP" altLang="en-US" sz="1400" b="1" dirty="0" smtClean="0">
                <a:solidFill>
                  <a:schemeClr val="tx1"/>
                </a:solidFill>
                <a:latin typeface="+mn-ea"/>
              </a:rPr>
              <a:t>検案</a:t>
            </a:r>
            <a:endParaRPr kumimoji="1" lang="en-US" altLang="ja-JP" sz="1400" b="1" dirty="0" smtClean="0">
              <a:solidFill>
                <a:schemeClr val="tx1"/>
              </a:solidFill>
              <a:latin typeface="+mn-ea"/>
            </a:endParaRPr>
          </a:p>
        </p:txBody>
      </p:sp>
      <p:sp>
        <p:nvSpPr>
          <p:cNvPr id="20" name="正方形/長方形 19"/>
          <p:cNvSpPr/>
          <p:nvPr/>
        </p:nvSpPr>
        <p:spPr>
          <a:xfrm>
            <a:off x="6683193" y="4822610"/>
            <a:ext cx="468135" cy="1306863"/>
          </a:xfrm>
          <a:prstGeom prst="rect">
            <a:avLst/>
          </a:prstGeom>
          <a:solidFill>
            <a:schemeClr val="accent4">
              <a:lumMod val="40000"/>
              <a:lumOff val="60000"/>
            </a:schemeClr>
          </a:solidFill>
          <a:ln w="38100" cmpd="sng">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n-ea"/>
              </a:rPr>
              <a:t>調</a:t>
            </a:r>
            <a:endParaRPr lang="en-US" altLang="ja-JP" sz="1400" dirty="0" smtClean="0">
              <a:solidFill>
                <a:schemeClr val="tx1"/>
              </a:solidFill>
              <a:latin typeface="+mn-ea"/>
            </a:endParaRPr>
          </a:p>
          <a:p>
            <a:pPr algn="ctr"/>
            <a:r>
              <a:rPr lang="ja-JP" altLang="en-US" sz="1400" dirty="0" smtClean="0">
                <a:solidFill>
                  <a:schemeClr val="tx1"/>
                </a:solidFill>
                <a:latin typeface="+mn-ea"/>
              </a:rPr>
              <a:t>査</a:t>
            </a:r>
            <a:endParaRPr lang="en-US" altLang="ja-JP" sz="1400" dirty="0" smtClean="0">
              <a:solidFill>
                <a:schemeClr val="tx1"/>
              </a:solidFill>
              <a:latin typeface="+mn-ea"/>
            </a:endParaRPr>
          </a:p>
          <a:p>
            <a:pPr algn="ctr"/>
            <a:r>
              <a:rPr lang="ja-JP" altLang="en-US" sz="1400" dirty="0" smtClean="0">
                <a:solidFill>
                  <a:schemeClr val="tx1"/>
                </a:solidFill>
                <a:latin typeface="+mn-ea"/>
              </a:rPr>
              <a:t>法</a:t>
            </a:r>
            <a:endParaRPr lang="en-US" altLang="ja-JP" sz="1400" dirty="0" smtClean="0">
              <a:solidFill>
                <a:schemeClr val="tx1"/>
              </a:solidFill>
              <a:latin typeface="+mn-ea"/>
            </a:endParaRPr>
          </a:p>
          <a:p>
            <a:pPr algn="ctr"/>
            <a:r>
              <a:rPr lang="ja-JP" altLang="en-US" sz="1400" dirty="0" smtClean="0">
                <a:solidFill>
                  <a:schemeClr val="tx1"/>
                </a:solidFill>
                <a:latin typeface="+mn-ea"/>
              </a:rPr>
              <a:t>解</a:t>
            </a:r>
            <a:endParaRPr lang="en-US" altLang="ja-JP" sz="1400" dirty="0" smtClean="0">
              <a:solidFill>
                <a:schemeClr val="tx1"/>
              </a:solidFill>
              <a:latin typeface="+mn-ea"/>
            </a:endParaRPr>
          </a:p>
          <a:p>
            <a:pPr algn="ctr"/>
            <a:r>
              <a:rPr lang="ja-JP" altLang="en-US" sz="1400" dirty="0" smtClean="0">
                <a:solidFill>
                  <a:schemeClr val="tx1"/>
                </a:solidFill>
                <a:latin typeface="+mn-ea"/>
              </a:rPr>
              <a:t>剖</a:t>
            </a:r>
            <a:endParaRPr lang="en-US" altLang="ja-JP" sz="1400" dirty="0" smtClean="0">
              <a:solidFill>
                <a:schemeClr val="tx1"/>
              </a:solidFill>
              <a:latin typeface="+mn-ea"/>
            </a:endParaRPr>
          </a:p>
        </p:txBody>
      </p:sp>
      <p:sp>
        <p:nvSpPr>
          <p:cNvPr id="30" name="正方形/長方形 29"/>
          <p:cNvSpPr/>
          <p:nvPr/>
        </p:nvSpPr>
        <p:spPr>
          <a:xfrm>
            <a:off x="3605418" y="3275009"/>
            <a:ext cx="1355987" cy="422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b="1" dirty="0" smtClean="0">
                <a:solidFill>
                  <a:schemeClr val="tx1"/>
                </a:solidFill>
                <a:latin typeface="ＭＳ Ｐゴシック" panose="020B0600070205080204" pitchFamily="50" charset="-128"/>
                <a:ea typeface="ＭＳ Ｐゴシック" panose="020B0600070205080204" pitchFamily="50" charset="-128"/>
              </a:rPr>
              <a:t>大阪市内</a:t>
            </a:r>
            <a:r>
              <a:rPr kumimoji="1" lang="en-US" altLang="ja-JP" sz="1400" b="1"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p:txBody>
      </p:sp>
      <p:sp>
        <p:nvSpPr>
          <p:cNvPr id="32" name="正方形/長方形 31"/>
          <p:cNvSpPr/>
          <p:nvPr/>
        </p:nvSpPr>
        <p:spPr>
          <a:xfrm>
            <a:off x="3480810" y="2297904"/>
            <a:ext cx="3755487" cy="302912"/>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effectLst>
                  <a:outerShdw blurRad="38100" dist="38100" dir="2700000" algn="tl">
                    <a:srgbClr val="000000">
                      <a:alpha val="43137"/>
                    </a:srgbClr>
                  </a:outerShdw>
                </a:effectLst>
                <a:latin typeface="+mn-ea"/>
              </a:rPr>
              <a:t>犯罪疑いなし・低い</a:t>
            </a:r>
            <a:endParaRPr kumimoji="1" lang="ja-JP" altLang="en-US" sz="1600" b="1" dirty="0">
              <a:solidFill>
                <a:schemeClr val="bg1"/>
              </a:solidFill>
              <a:effectLst>
                <a:outerShdw blurRad="38100" dist="38100" dir="2700000" algn="tl">
                  <a:srgbClr val="000000">
                    <a:alpha val="43137"/>
                  </a:srgbClr>
                </a:outerShdw>
              </a:effectLst>
              <a:latin typeface="+mn-ea"/>
            </a:endParaRPr>
          </a:p>
        </p:txBody>
      </p:sp>
      <p:sp>
        <p:nvSpPr>
          <p:cNvPr id="33" name="正方形/長方形 32"/>
          <p:cNvSpPr/>
          <p:nvPr/>
        </p:nvSpPr>
        <p:spPr>
          <a:xfrm>
            <a:off x="4905968" y="3272876"/>
            <a:ext cx="1619679" cy="4124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mn-ea"/>
              </a:rPr>
              <a:t>【</a:t>
            </a:r>
            <a:r>
              <a:rPr kumimoji="1" lang="ja-JP" altLang="en-US" sz="1400" b="1" dirty="0" smtClean="0">
                <a:solidFill>
                  <a:schemeClr val="tx1"/>
                </a:solidFill>
                <a:latin typeface="+mn-ea"/>
              </a:rPr>
              <a:t>大阪市外の府域</a:t>
            </a:r>
            <a:r>
              <a:rPr kumimoji="1" lang="en-US" altLang="ja-JP" sz="1400" b="1" dirty="0" smtClean="0">
                <a:solidFill>
                  <a:schemeClr val="tx1"/>
                </a:solidFill>
                <a:latin typeface="+mn-ea"/>
              </a:rPr>
              <a:t>】</a:t>
            </a:r>
            <a:endParaRPr kumimoji="1" lang="ja-JP" altLang="en-US" sz="1400" b="1" dirty="0">
              <a:solidFill>
                <a:schemeClr val="tx1"/>
              </a:solidFill>
              <a:latin typeface="+mn-ea"/>
            </a:endParaRPr>
          </a:p>
        </p:txBody>
      </p:sp>
      <p:sp>
        <p:nvSpPr>
          <p:cNvPr id="41" name="正方形/長方形 40"/>
          <p:cNvSpPr/>
          <p:nvPr/>
        </p:nvSpPr>
        <p:spPr>
          <a:xfrm>
            <a:off x="8078795" y="4809201"/>
            <a:ext cx="453645" cy="1320272"/>
          </a:xfrm>
          <a:prstGeom prst="rect">
            <a:avLst/>
          </a:prstGeom>
          <a:solidFill>
            <a:schemeClr val="accent4">
              <a:lumMod val="40000"/>
              <a:lumOff val="60000"/>
            </a:schemeClr>
          </a:solidFill>
          <a:ln w="38100" cmpd="sng">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n-ea"/>
              </a:rPr>
              <a:t>司</a:t>
            </a:r>
            <a:endParaRPr lang="en-US" altLang="ja-JP" sz="1400" dirty="0" smtClean="0">
              <a:solidFill>
                <a:schemeClr val="tx1"/>
              </a:solidFill>
              <a:latin typeface="+mn-ea"/>
            </a:endParaRPr>
          </a:p>
          <a:p>
            <a:pPr algn="ctr"/>
            <a:r>
              <a:rPr lang="ja-JP" altLang="en-US" sz="1400" dirty="0" smtClean="0">
                <a:solidFill>
                  <a:schemeClr val="tx1"/>
                </a:solidFill>
                <a:latin typeface="+mn-ea"/>
              </a:rPr>
              <a:t>法</a:t>
            </a:r>
            <a:endParaRPr lang="en-US" altLang="ja-JP" sz="1400" dirty="0" smtClean="0">
              <a:solidFill>
                <a:schemeClr val="tx1"/>
              </a:solidFill>
              <a:latin typeface="+mn-ea"/>
            </a:endParaRPr>
          </a:p>
          <a:p>
            <a:pPr algn="ctr"/>
            <a:r>
              <a:rPr lang="ja-JP" altLang="en-US" sz="1400" dirty="0" smtClean="0">
                <a:solidFill>
                  <a:schemeClr val="tx1"/>
                </a:solidFill>
                <a:latin typeface="+mn-ea"/>
              </a:rPr>
              <a:t>解</a:t>
            </a:r>
            <a:endParaRPr lang="en-US" altLang="ja-JP" sz="1400" dirty="0" smtClean="0">
              <a:solidFill>
                <a:schemeClr val="tx1"/>
              </a:solidFill>
              <a:latin typeface="+mn-ea"/>
            </a:endParaRPr>
          </a:p>
          <a:p>
            <a:pPr algn="ctr"/>
            <a:r>
              <a:rPr lang="ja-JP" altLang="en-US" sz="1400" dirty="0" smtClean="0">
                <a:solidFill>
                  <a:schemeClr val="tx1"/>
                </a:solidFill>
                <a:latin typeface="+mn-ea"/>
              </a:rPr>
              <a:t>剖</a:t>
            </a:r>
            <a:endParaRPr lang="en-US" altLang="ja-JP" sz="1400" dirty="0" smtClean="0">
              <a:solidFill>
                <a:schemeClr val="tx1"/>
              </a:solidFill>
              <a:latin typeface="+mn-ea"/>
            </a:endParaRPr>
          </a:p>
        </p:txBody>
      </p:sp>
      <p:sp>
        <p:nvSpPr>
          <p:cNvPr id="43" name="正方形/長方形 42"/>
          <p:cNvSpPr/>
          <p:nvPr/>
        </p:nvSpPr>
        <p:spPr>
          <a:xfrm>
            <a:off x="5794724" y="4978365"/>
            <a:ext cx="462221" cy="1151108"/>
          </a:xfrm>
          <a:prstGeom prst="rect">
            <a:avLst/>
          </a:prstGeom>
          <a:solidFill>
            <a:schemeClr val="accent4">
              <a:lumMod val="40000"/>
              <a:lumOff val="60000"/>
            </a:schemeClr>
          </a:solidFill>
          <a:ln w="38100" cmpd="sng">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n-ea"/>
              </a:rPr>
              <a:t>承</a:t>
            </a:r>
            <a:endParaRPr lang="en-US" altLang="ja-JP" sz="1400" dirty="0" smtClean="0">
              <a:solidFill>
                <a:schemeClr val="tx1"/>
              </a:solidFill>
              <a:latin typeface="+mn-ea"/>
            </a:endParaRPr>
          </a:p>
          <a:p>
            <a:pPr algn="ctr"/>
            <a:r>
              <a:rPr lang="ja-JP" altLang="en-US" sz="1400" dirty="0" smtClean="0">
                <a:solidFill>
                  <a:schemeClr val="tx1"/>
                </a:solidFill>
                <a:latin typeface="+mn-ea"/>
              </a:rPr>
              <a:t>諾</a:t>
            </a:r>
            <a:endParaRPr lang="en-US" altLang="ja-JP" sz="1400" dirty="0" smtClean="0">
              <a:solidFill>
                <a:schemeClr val="tx1"/>
              </a:solidFill>
              <a:latin typeface="+mn-ea"/>
            </a:endParaRPr>
          </a:p>
          <a:p>
            <a:pPr algn="ctr"/>
            <a:r>
              <a:rPr lang="ja-JP" altLang="en-US" sz="1400" dirty="0" smtClean="0">
                <a:solidFill>
                  <a:schemeClr val="tx1"/>
                </a:solidFill>
                <a:latin typeface="+mn-ea"/>
              </a:rPr>
              <a:t>解</a:t>
            </a:r>
            <a:endParaRPr lang="en-US" altLang="ja-JP" sz="1400" dirty="0" smtClean="0">
              <a:solidFill>
                <a:schemeClr val="tx1"/>
              </a:solidFill>
              <a:latin typeface="+mn-ea"/>
            </a:endParaRPr>
          </a:p>
          <a:p>
            <a:pPr algn="ctr"/>
            <a:r>
              <a:rPr lang="ja-JP" altLang="en-US" sz="1400" dirty="0" smtClean="0">
                <a:solidFill>
                  <a:schemeClr val="tx1"/>
                </a:solidFill>
                <a:latin typeface="+mn-ea"/>
              </a:rPr>
              <a:t>剖</a:t>
            </a:r>
            <a:endParaRPr lang="en-US" altLang="ja-JP" sz="1400" dirty="0" smtClean="0">
              <a:solidFill>
                <a:schemeClr val="tx1"/>
              </a:solidFill>
              <a:latin typeface="+mn-ea"/>
            </a:endParaRPr>
          </a:p>
        </p:txBody>
      </p:sp>
      <p:sp>
        <p:nvSpPr>
          <p:cNvPr id="44" name="正方形/長方形 43"/>
          <p:cNvSpPr/>
          <p:nvPr/>
        </p:nvSpPr>
        <p:spPr>
          <a:xfrm>
            <a:off x="3505318" y="6440736"/>
            <a:ext cx="5357666" cy="289367"/>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死因判明</a:t>
            </a:r>
            <a:endParaRPr kumimoji="1" lang="ja-JP" altLang="en-US" sz="20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72" name="正方形/長方形 71"/>
          <p:cNvSpPr/>
          <p:nvPr/>
        </p:nvSpPr>
        <p:spPr>
          <a:xfrm>
            <a:off x="6256945" y="3591896"/>
            <a:ext cx="1303493" cy="331596"/>
          </a:xfrm>
          <a:prstGeom prst="rect">
            <a:avLst/>
          </a:prstGeom>
          <a:solidFill>
            <a:schemeClr val="accent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effectLst>
                  <a:outerShdw blurRad="38100" dist="38100" dir="2700000" algn="tl">
                    <a:srgbClr val="000000">
                      <a:alpha val="43137"/>
                    </a:srgbClr>
                  </a:outerShdw>
                </a:effectLst>
                <a:latin typeface="+mn-ea"/>
              </a:rPr>
              <a:t>警察署長判断</a:t>
            </a:r>
            <a:endParaRPr kumimoji="1" lang="ja-JP" altLang="en-US" sz="1400" b="1" dirty="0">
              <a:solidFill>
                <a:schemeClr val="bg1"/>
              </a:solidFill>
              <a:effectLst>
                <a:outerShdw blurRad="38100" dist="38100" dir="2700000" algn="tl">
                  <a:srgbClr val="000000">
                    <a:alpha val="43137"/>
                  </a:srgbClr>
                </a:outerShdw>
              </a:effectLst>
              <a:latin typeface="+mn-ea"/>
            </a:endParaRPr>
          </a:p>
        </p:txBody>
      </p:sp>
      <p:cxnSp>
        <p:nvCxnSpPr>
          <p:cNvPr id="49" name="直線コネクタ 48"/>
          <p:cNvCxnSpPr/>
          <p:nvPr/>
        </p:nvCxnSpPr>
        <p:spPr>
          <a:xfrm flipV="1">
            <a:off x="4647184" y="2045886"/>
            <a:ext cx="3669998" cy="18886"/>
          </a:xfrm>
          <a:prstGeom prst="line">
            <a:avLst/>
          </a:prstGeom>
          <a:ln w="3810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p:nvPr/>
        </p:nvCxnSpPr>
        <p:spPr>
          <a:xfrm>
            <a:off x="6910322" y="2798217"/>
            <a:ext cx="13878" cy="80010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p:nvPr/>
        </p:nvCxnSpPr>
        <p:spPr>
          <a:xfrm>
            <a:off x="5769525" y="2552962"/>
            <a:ext cx="0" cy="9033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4304968" y="2793302"/>
            <a:ext cx="15995" cy="35339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7219849" y="1784492"/>
            <a:ext cx="0" cy="28028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H="1">
            <a:off x="4647184" y="2026427"/>
            <a:ext cx="12900" cy="25353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7781978" y="3456312"/>
            <a:ext cx="940048" cy="756252"/>
          </a:xfrm>
          <a:prstGeom prst="rect">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n-ea"/>
              </a:rPr>
              <a:t>法医などによる検案</a:t>
            </a:r>
            <a:endParaRPr kumimoji="1" lang="ja-JP" altLang="en-US" sz="1600" dirty="0">
              <a:solidFill>
                <a:schemeClr val="tx1"/>
              </a:solidFill>
              <a:latin typeface="+mn-ea"/>
            </a:endParaRPr>
          </a:p>
        </p:txBody>
      </p:sp>
      <p:sp>
        <p:nvSpPr>
          <p:cNvPr id="9" name="雲形吹き出し 8"/>
          <p:cNvSpPr/>
          <p:nvPr/>
        </p:nvSpPr>
        <p:spPr>
          <a:xfrm>
            <a:off x="3203847" y="710377"/>
            <a:ext cx="5938323" cy="1214255"/>
          </a:xfrm>
          <a:prstGeom prst="cloudCallout">
            <a:avLst>
              <a:gd name="adj1" fmla="val -45165"/>
              <a:gd name="adj2" fmla="val -902"/>
            </a:avLst>
          </a:prstGeom>
          <a:solidFill>
            <a:schemeClr val="tx2">
              <a:lumMod val="20000"/>
              <a:lumOff val="8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latin typeface="+mn-ea"/>
              </a:rPr>
              <a:t>12,412</a:t>
            </a:r>
            <a:r>
              <a:rPr lang="ja-JP" altLang="en-US" b="1" dirty="0" smtClean="0">
                <a:solidFill>
                  <a:schemeClr val="tx1"/>
                </a:solidFill>
                <a:latin typeface="+mn-ea"/>
              </a:rPr>
              <a:t>件</a:t>
            </a:r>
            <a:r>
              <a:rPr lang="ja-JP" altLang="en-US" b="1" dirty="0">
                <a:solidFill>
                  <a:schemeClr val="tx1"/>
                </a:solidFill>
                <a:latin typeface="+mn-ea"/>
              </a:rPr>
              <a:t>（</a:t>
            </a:r>
            <a:r>
              <a:rPr lang="en-US" altLang="ja-JP" b="1" dirty="0" smtClean="0">
                <a:solidFill>
                  <a:schemeClr val="tx1"/>
                </a:solidFill>
                <a:latin typeface="+mn-ea"/>
              </a:rPr>
              <a:t>14.9%</a:t>
            </a:r>
            <a:r>
              <a:rPr lang="ja-JP" altLang="en-US" b="1" dirty="0" smtClean="0">
                <a:solidFill>
                  <a:schemeClr val="tx1"/>
                </a:solidFill>
                <a:latin typeface="+mn-ea"/>
              </a:rPr>
              <a:t>）</a:t>
            </a:r>
            <a:endParaRPr lang="en-US" altLang="ja-JP" b="1" dirty="0" smtClean="0">
              <a:solidFill>
                <a:schemeClr val="tx1"/>
              </a:solidFill>
              <a:latin typeface="+mn-ea"/>
            </a:endParaRPr>
          </a:p>
          <a:p>
            <a:pPr algn="ctr"/>
            <a:r>
              <a:rPr lang="ja-JP" altLang="en-US" b="1" dirty="0" smtClean="0">
                <a:solidFill>
                  <a:schemeClr val="tx1"/>
                </a:solidFill>
                <a:latin typeface="+mn-ea"/>
              </a:rPr>
              <a:t>（</a:t>
            </a:r>
            <a:r>
              <a:rPr lang="ja-JP" altLang="en-US" b="1" dirty="0">
                <a:solidFill>
                  <a:schemeClr val="tx1"/>
                </a:solidFill>
                <a:latin typeface="+mn-ea"/>
              </a:rPr>
              <a:t>大阪市内</a:t>
            </a:r>
            <a:r>
              <a:rPr lang="en-US" altLang="ja-JP" b="1" dirty="0">
                <a:solidFill>
                  <a:schemeClr val="tx1"/>
                </a:solidFill>
                <a:latin typeface="+mn-ea"/>
              </a:rPr>
              <a:t>4,756</a:t>
            </a:r>
            <a:r>
              <a:rPr lang="ja-JP" altLang="en-US" b="1" dirty="0" smtClean="0">
                <a:solidFill>
                  <a:schemeClr val="tx1"/>
                </a:solidFill>
                <a:latin typeface="+mn-ea"/>
              </a:rPr>
              <a:t>件</a:t>
            </a:r>
            <a:r>
              <a:rPr lang="ja-JP" altLang="en-US" b="1" dirty="0">
                <a:solidFill>
                  <a:schemeClr val="tx1"/>
                </a:solidFill>
                <a:latin typeface="+mn-ea"/>
              </a:rPr>
              <a:t>、</a:t>
            </a:r>
            <a:r>
              <a:rPr lang="ja-JP" altLang="en-US" b="1" dirty="0" smtClean="0">
                <a:solidFill>
                  <a:schemeClr val="tx1"/>
                </a:solidFill>
                <a:latin typeface="+mn-ea"/>
              </a:rPr>
              <a:t>市外</a:t>
            </a:r>
            <a:r>
              <a:rPr lang="en-US" altLang="ja-JP" b="1" dirty="0" smtClean="0">
                <a:solidFill>
                  <a:schemeClr val="tx1"/>
                </a:solidFill>
                <a:latin typeface="+mn-ea"/>
              </a:rPr>
              <a:t>7,656</a:t>
            </a:r>
            <a:r>
              <a:rPr lang="ja-JP" altLang="en-US" b="1" dirty="0" smtClean="0">
                <a:solidFill>
                  <a:schemeClr val="tx1"/>
                </a:solidFill>
                <a:latin typeface="+mn-ea"/>
              </a:rPr>
              <a:t>件）</a:t>
            </a:r>
            <a:endParaRPr lang="en-US" altLang="ja-JP" b="1" dirty="0" smtClean="0">
              <a:solidFill>
                <a:schemeClr val="tx1"/>
              </a:solidFill>
              <a:latin typeface="+mn-ea"/>
            </a:endParaRPr>
          </a:p>
          <a:p>
            <a:pPr algn="ctr"/>
            <a:r>
              <a:rPr lang="ja-JP" altLang="en-US" b="1" u="sng" dirty="0" smtClean="0">
                <a:solidFill>
                  <a:schemeClr val="tx1"/>
                </a:solidFill>
                <a:effectLst>
                  <a:outerShdw blurRad="38100" dist="38100" dir="2700000" algn="tl">
                    <a:srgbClr val="000000">
                      <a:alpha val="43137"/>
                    </a:srgbClr>
                  </a:outerShdw>
                </a:effectLst>
                <a:latin typeface="+mn-ea"/>
              </a:rPr>
              <a:t>検視</a:t>
            </a:r>
            <a:r>
              <a:rPr lang="ja-JP" altLang="en-US" b="1" u="sng" dirty="0">
                <a:solidFill>
                  <a:schemeClr val="tx1"/>
                </a:solidFill>
                <a:effectLst>
                  <a:outerShdw blurRad="38100" dist="38100" dir="2700000" algn="tl">
                    <a:srgbClr val="000000">
                      <a:alpha val="43137"/>
                    </a:srgbClr>
                  </a:outerShdw>
                </a:effectLst>
                <a:latin typeface="+mn-ea"/>
              </a:rPr>
              <a:t>・実況</a:t>
            </a:r>
            <a:r>
              <a:rPr lang="ja-JP" altLang="en-US" b="1" u="sng" dirty="0" smtClean="0">
                <a:solidFill>
                  <a:schemeClr val="tx1"/>
                </a:solidFill>
                <a:effectLst>
                  <a:outerShdw blurRad="38100" dist="38100" dir="2700000" algn="tl">
                    <a:srgbClr val="000000">
                      <a:alpha val="43137"/>
                    </a:srgbClr>
                  </a:outerShdw>
                </a:effectLst>
                <a:latin typeface="+mn-ea"/>
              </a:rPr>
              <a:t>見分</a:t>
            </a:r>
            <a:endParaRPr lang="en-US" altLang="ja-JP" b="1" u="sng" dirty="0" smtClean="0">
              <a:solidFill>
                <a:schemeClr val="tx1"/>
              </a:solidFill>
              <a:effectLst>
                <a:outerShdw blurRad="38100" dist="38100" dir="2700000" algn="tl">
                  <a:srgbClr val="000000">
                    <a:alpha val="43137"/>
                  </a:srgbClr>
                </a:outerShdw>
              </a:effectLst>
              <a:latin typeface="+mn-ea"/>
            </a:endParaRPr>
          </a:p>
        </p:txBody>
      </p:sp>
      <p:sp>
        <p:nvSpPr>
          <p:cNvPr id="18" name="爆発 1 17"/>
          <p:cNvSpPr/>
          <p:nvPr/>
        </p:nvSpPr>
        <p:spPr>
          <a:xfrm>
            <a:off x="7236297" y="1991314"/>
            <a:ext cx="1907704" cy="1219004"/>
          </a:xfrm>
          <a:prstGeom prst="irregularSeal1">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犯罪疑い</a:t>
            </a:r>
            <a:r>
              <a:rPr lang="ja-JP" altLang="en-US" sz="1600" b="1" dirty="0" smtClean="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あり</a:t>
            </a:r>
            <a:endParaRPr lang="ja-JP" altLang="en-US" sz="16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cxnSp>
        <p:nvCxnSpPr>
          <p:cNvPr id="51" name="直線矢印コネクタ 50"/>
          <p:cNvCxnSpPr/>
          <p:nvPr/>
        </p:nvCxnSpPr>
        <p:spPr>
          <a:xfrm flipH="1">
            <a:off x="8290663" y="2077745"/>
            <a:ext cx="1" cy="20221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64631" y="973510"/>
            <a:ext cx="2635162" cy="2784184"/>
          </a:xfrm>
          <a:prstGeom prst="rect">
            <a:avLst/>
          </a:prstGeom>
          <a:noFill/>
          <a:ln w="19050">
            <a:solidFill>
              <a:schemeClr val="tx1"/>
            </a:solidFill>
          </a:ln>
          <a:effectLst>
            <a:glow rad="63500">
              <a:schemeClr val="accent1">
                <a:satMod val="175000"/>
                <a:alpha val="40000"/>
              </a:scheme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n-ea"/>
              </a:rPr>
              <a:t>死者数　</a:t>
            </a:r>
            <a:r>
              <a:rPr lang="en-US" altLang="ja-JP" sz="2400" b="1" dirty="0" smtClean="0">
                <a:solidFill>
                  <a:schemeClr val="tx1"/>
                </a:solidFill>
                <a:latin typeface="+mn-ea"/>
              </a:rPr>
              <a:t>83,577</a:t>
            </a:r>
            <a:r>
              <a:rPr lang="ja-JP" altLang="en-US" sz="2400" b="1" dirty="0" smtClean="0">
                <a:solidFill>
                  <a:schemeClr val="tx1"/>
                </a:solidFill>
                <a:latin typeface="+mn-ea"/>
              </a:rPr>
              <a:t>人</a:t>
            </a:r>
            <a:endParaRPr lang="en-US" altLang="ja-JP" sz="2400" b="1" dirty="0" smtClean="0">
              <a:solidFill>
                <a:schemeClr val="tx1"/>
              </a:solidFill>
              <a:latin typeface="+mn-ea"/>
            </a:endParaRPr>
          </a:p>
          <a:p>
            <a:pPr algn="ctr"/>
            <a:endParaRPr lang="en-US" altLang="ja-JP" sz="800" b="1" dirty="0" smtClean="0">
              <a:solidFill>
                <a:schemeClr val="tx1"/>
              </a:solidFill>
              <a:latin typeface="+mn-ea"/>
            </a:endParaRPr>
          </a:p>
          <a:p>
            <a:r>
              <a:rPr lang="en-US" altLang="ja-JP" sz="1600" b="1" dirty="0">
                <a:solidFill>
                  <a:schemeClr val="tx1"/>
                </a:solidFill>
                <a:latin typeface="+mn-ea"/>
              </a:rPr>
              <a:t>【</a:t>
            </a:r>
            <a:r>
              <a:rPr lang="ja-JP" altLang="en-US" sz="1600" b="1" dirty="0">
                <a:solidFill>
                  <a:schemeClr val="tx1"/>
                </a:solidFill>
                <a:latin typeface="+mn-ea"/>
              </a:rPr>
              <a:t>死亡の場所</a:t>
            </a:r>
            <a:r>
              <a:rPr lang="en-US" altLang="ja-JP" sz="1600" b="1" dirty="0">
                <a:solidFill>
                  <a:schemeClr val="tx1"/>
                </a:solidFill>
                <a:latin typeface="+mn-ea"/>
              </a:rPr>
              <a:t>】</a:t>
            </a:r>
          </a:p>
          <a:p>
            <a:r>
              <a:rPr lang="ja-JP" altLang="en-US" sz="1600" b="1" dirty="0" smtClean="0">
                <a:solidFill>
                  <a:schemeClr val="tx1"/>
                </a:solidFill>
                <a:latin typeface="+mn-ea"/>
              </a:rPr>
              <a:t> 病院</a:t>
            </a:r>
            <a:r>
              <a:rPr lang="ja-JP" altLang="en-US" sz="1600" b="1" dirty="0">
                <a:solidFill>
                  <a:schemeClr val="tx1"/>
                </a:solidFill>
                <a:latin typeface="+mn-ea"/>
              </a:rPr>
              <a:t>　　　　　　：</a:t>
            </a:r>
            <a:r>
              <a:rPr lang="en-US" altLang="ja-JP" sz="1600" b="1" dirty="0" smtClean="0">
                <a:solidFill>
                  <a:schemeClr val="tx1"/>
                </a:solidFill>
                <a:latin typeface="+mn-ea"/>
              </a:rPr>
              <a:t>63,004</a:t>
            </a:r>
            <a:r>
              <a:rPr lang="ja-JP" altLang="en-US" sz="1600" b="1" dirty="0" smtClean="0">
                <a:solidFill>
                  <a:schemeClr val="tx1"/>
                </a:solidFill>
                <a:latin typeface="+mn-ea"/>
              </a:rPr>
              <a:t>人</a:t>
            </a:r>
            <a:endParaRPr lang="en-US" altLang="ja-JP" sz="1600" b="1" dirty="0">
              <a:solidFill>
                <a:schemeClr val="tx1"/>
              </a:solidFill>
              <a:latin typeface="+mn-ea"/>
            </a:endParaRPr>
          </a:p>
          <a:p>
            <a:r>
              <a:rPr lang="ja-JP" altLang="en-US" sz="1600" b="1" dirty="0" smtClean="0">
                <a:solidFill>
                  <a:schemeClr val="tx1"/>
                </a:solidFill>
                <a:latin typeface="+mn-ea"/>
              </a:rPr>
              <a:t> 診療所          ：    </a:t>
            </a:r>
            <a:r>
              <a:rPr lang="en-US" altLang="ja-JP" sz="1600" b="1" dirty="0" smtClean="0">
                <a:solidFill>
                  <a:schemeClr val="tx1"/>
                </a:solidFill>
                <a:latin typeface="+mn-ea"/>
              </a:rPr>
              <a:t>455</a:t>
            </a:r>
            <a:r>
              <a:rPr lang="ja-JP" altLang="en-US" sz="1600" b="1" dirty="0" smtClean="0">
                <a:solidFill>
                  <a:schemeClr val="tx1"/>
                </a:solidFill>
                <a:latin typeface="+mn-ea"/>
              </a:rPr>
              <a:t>人</a:t>
            </a:r>
            <a:endParaRPr lang="en-US" altLang="ja-JP" sz="1600" b="1" dirty="0">
              <a:solidFill>
                <a:schemeClr val="tx1"/>
              </a:solidFill>
              <a:latin typeface="+mn-ea"/>
            </a:endParaRPr>
          </a:p>
          <a:p>
            <a:r>
              <a:rPr lang="ja-JP" altLang="en-US" sz="1600" b="1" dirty="0" smtClean="0">
                <a:solidFill>
                  <a:schemeClr val="tx1"/>
                </a:solidFill>
                <a:latin typeface="+mn-ea"/>
              </a:rPr>
              <a:t> 自宅             </a:t>
            </a:r>
            <a:r>
              <a:rPr lang="ja-JP" altLang="en-US" sz="1600" b="1" dirty="0">
                <a:solidFill>
                  <a:schemeClr val="tx1"/>
                </a:solidFill>
                <a:latin typeface="+mn-ea"/>
              </a:rPr>
              <a:t>：</a:t>
            </a:r>
            <a:r>
              <a:rPr lang="en-US" altLang="ja-JP" sz="1600" b="1" dirty="0" smtClean="0">
                <a:solidFill>
                  <a:schemeClr val="tx1"/>
                </a:solidFill>
                <a:latin typeface="+mn-ea"/>
              </a:rPr>
              <a:t>12,765</a:t>
            </a:r>
            <a:r>
              <a:rPr lang="ja-JP" altLang="en-US" sz="1600" b="1" dirty="0" smtClean="0">
                <a:solidFill>
                  <a:schemeClr val="tx1"/>
                </a:solidFill>
                <a:latin typeface="+mn-ea"/>
              </a:rPr>
              <a:t>人</a:t>
            </a:r>
            <a:endParaRPr lang="en-US" altLang="ja-JP" sz="1600" b="1" dirty="0" smtClean="0">
              <a:solidFill>
                <a:schemeClr val="tx1"/>
              </a:solidFill>
              <a:latin typeface="+mn-ea"/>
            </a:endParaRPr>
          </a:p>
          <a:p>
            <a:r>
              <a:rPr lang="ja-JP" altLang="en-US" sz="1600" b="1" dirty="0" smtClean="0">
                <a:solidFill>
                  <a:schemeClr val="tx1"/>
                </a:solidFill>
                <a:latin typeface="+mn-ea"/>
              </a:rPr>
              <a:t> 老人</a:t>
            </a:r>
            <a:r>
              <a:rPr lang="ja-JP" altLang="en-US" sz="1600" b="1" dirty="0">
                <a:solidFill>
                  <a:schemeClr val="tx1"/>
                </a:solidFill>
                <a:latin typeface="+mn-ea"/>
              </a:rPr>
              <a:t>ホーム    ：  </a:t>
            </a:r>
            <a:r>
              <a:rPr lang="en-US" altLang="ja-JP" sz="1600" b="1" dirty="0">
                <a:solidFill>
                  <a:schemeClr val="tx1"/>
                </a:solidFill>
                <a:latin typeface="+mn-ea"/>
              </a:rPr>
              <a:t>4,400</a:t>
            </a:r>
            <a:r>
              <a:rPr lang="ja-JP" altLang="en-US" sz="1600" b="1" dirty="0">
                <a:solidFill>
                  <a:schemeClr val="tx1"/>
                </a:solidFill>
                <a:latin typeface="+mn-ea"/>
              </a:rPr>
              <a:t>人</a:t>
            </a:r>
          </a:p>
          <a:p>
            <a:r>
              <a:rPr lang="ja-JP" altLang="en-US" sz="1600" b="1" dirty="0" smtClean="0">
                <a:solidFill>
                  <a:schemeClr val="tx1"/>
                </a:solidFill>
                <a:latin typeface="+mn-ea"/>
              </a:rPr>
              <a:t> 老人</a:t>
            </a:r>
            <a:r>
              <a:rPr lang="ja-JP" altLang="en-US" sz="1600" b="1" dirty="0">
                <a:solidFill>
                  <a:schemeClr val="tx1"/>
                </a:solidFill>
                <a:latin typeface="+mn-ea"/>
              </a:rPr>
              <a:t>保健施設：  </a:t>
            </a:r>
            <a:r>
              <a:rPr lang="en-US" altLang="ja-JP" sz="1600" b="1" dirty="0">
                <a:solidFill>
                  <a:schemeClr val="tx1"/>
                </a:solidFill>
                <a:latin typeface="+mn-ea"/>
              </a:rPr>
              <a:t>1,053</a:t>
            </a:r>
            <a:r>
              <a:rPr lang="ja-JP" altLang="en-US" sz="1600" b="1" dirty="0">
                <a:solidFill>
                  <a:schemeClr val="tx1"/>
                </a:solidFill>
                <a:latin typeface="+mn-ea"/>
              </a:rPr>
              <a:t>人</a:t>
            </a:r>
            <a:endParaRPr lang="en-US" altLang="ja-JP" sz="1600" b="1" dirty="0">
              <a:solidFill>
                <a:schemeClr val="tx1"/>
              </a:solidFill>
              <a:latin typeface="+mn-ea"/>
            </a:endParaRPr>
          </a:p>
          <a:p>
            <a:r>
              <a:rPr lang="ja-JP" altLang="en-US" sz="1600" b="1" dirty="0" smtClean="0">
                <a:solidFill>
                  <a:schemeClr val="tx1"/>
                </a:solidFill>
                <a:latin typeface="+mn-ea"/>
              </a:rPr>
              <a:t> その他          </a:t>
            </a:r>
            <a:r>
              <a:rPr lang="ja-JP" altLang="en-US" sz="1600" b="1" dirty="0">
                <a:solidFill>
                  <a:schemeClr val="tx1"/>
                </a:solidFill>
                <a:latin typeface="+mn-ea"/>
              </a:rPr>
              <a:t>：  </a:t>
            </a:r>
            <a:r>
              <a:rPr lang="en-US" altLang="ja-JP" sz="1600" b="1" dirty="0" smtClean="0">
                <a:solidFill>
                  <a:schemeClr val="tx1"/>
                </a:solidFill>
                <a:latin typeface="+mn-ea"/>
              </a:rPr>
              <a:t>1,900</a:t>
            </a:r>
            <a:r>
              <a:rPr lang="ja-JP" altLang="en-US" sz="1600" b="1" dirty="0" smtClean="0">
                <a:solidFill>
                  <a:schemeClr val="tx1"/>
                </a:solidFill>
                <a:latin typeface="+mn-ea"/>
              </a:rPr>
              <a:t>人</a:t>
            </a:r>
            <a:endParaRPr lang="en-US" altLang="ja-JP" sz="1600" b="1" dirty="0" smtClean="0">
              <a:solidFill>
                <a:schemeClr val="tx1"/>
              </a:solidFill>
              <a:latin typeface="+mn-ea"/>
            </a:endParaRPr>
          </a:p>
          <a:p>
            <a:pPr algn="r"/>
            <a:r>
              <a:rPr lang="ja-JP" altLang="en-US" sz="1000" b="1" dirty="0" smtClean="0">
                <a:solidFill>
                  <a:schemeClr val="tx1"/>
                </a:solidFill>
                <a:latin typeface="+mn-ea"/>
              </a:rPr>
              <a:t>（出典：大阪府</a:t>
            </a:r>
            <a:r>
              <a:rPr lang="ja-JP" altLang="en-US" sz="1000" b="1" dirty="0">
                <a:solidFill>
                  <a:schemeClr val="tx1"/>
                </a:solidFill>
                <a:latin typeface="+mn-ea"/>
              </a:rPr>
              <a:t>人口統計</a:t>
            </a:r>
            <a:r>
              <a:rPr lang="ja-JP" altLang="en-US" sz="1000" b="1" dirty="0" smtClean="0">
                <a:solidFill>
                  <a:schemeClr val="tx1"/>
                </a:solidFill>
                <a:latin typeface="+mn-ea"/>
              </a:rPr>
              <a:t>資料）</a:t>
            </a:r>
            <a:endParaRPr lang="en-US" altLang="ja-JP" sz="1000" b="1" dirty="0">
              <a:solidFill>
                <a:schemeClr val="tx1"/>
              </a:solidFill>
              <a:latin typeface="+mn-ea"/>
            </a:endParaRPr>
          </a:p>
          <a:p>
            <a:pPr algn="ctr"/>
            <a:endParaRPr kumimoji="1" lang="ja-JP" altLang="en-US" sz="500" b="1" dirty="0">
              <a:solidFill>
                <a:schemeClr val="tx1"/>
              </a:solidFill>
              <a:latin typeface="+mn-ea"/>
            </a:endParaRPr>
          </a:p>
        </p:txBody>
      </p:sp>
      <p:sp>
        <p:nvSpPr>
          <p:cNvPr id="45" name="縦巻き 44"/>
          <p:cNvSpPr/>
          <p:nvPr/>
        </p:nvSpPr>
        <p:spPr>
          <a:xfrm>
            <a:off x="29669" y="5212429"/>
            <a:ext cx="3083552" cy="1553027"/>
          </a:xfrm>
          <a:prstGeom prst="verticalScroll">
            <a:avLst/>
          </a:prstGeom>
          <a:solidFill>
            <a:schemeClr val="bg2">
              <a:lumMod val="75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effectLst>
                  <a:outerShdw blurRad="38100" dist="38100" dir="2700000" algn="tl">
                    <a:srgbClr val="000000">
                      <a:alpha val="43137"/>
                    </a:srgbClr>
                  </a:outerShdw>
                </a:effectLst>
                <a:latin typeface="+mn-ea"/>
              </a:rPr>
              <a:t>医師に</a:t>
            </a:r>
            <a:r>
              <a:rPr lang="ja-JP" altLang="en-US" b="1" dirty="0" smtClean="0">
                <a:solidFill>
                  <a:schemeClr val="tx1"/>
                </a:solidFill>
                <a:effectLst>
                  <a:outerShdw blurRad="38100" dist="38100" dir="2700000" algn="tl">
                    <a:srgbClr val="000000">
                      <a:alpha val="43137"/>
                    </a:srgbClr>
                  </a:outerShdw>
                </a:effectLst>
                <a:latin typeface="+mn-ea"/>
              </a:rPr>
              <a:t>よる</a:t>
            </a:r>
            <a:endParaRPr lang="en-US" altLang="ja-JP" b="1" dirty="0" smtClean="0">
              <a:solidFill>
                <a:schemeClr val="tx1"/>
              </a:solidFill>
              <a:effectLst>
                <a:outerShdw blurRad="38100" dist="38100" dir="2700000" algn="tl">
                  <a:srgbClr val="000000">
                    <a:alpha val="43137"/>
                  </a:srgbClr>
                </a:outerShdw>
              </a:effectLst>
              <a:latin typeface="+mn-ea"/>
            </a:endParaRPr>
          </a:p>
          <a:p>
            <a:pPr algn="ctr"/>
            <a:r>
              <a:rPr lang="ja-JP" altLang="en-US" b="1" dirty="0" smtClean="0">
                <a:solidFill>
                  <a:schemeClr val="tx1"/>
                </a:solidFill>
                <a:effectLst>
                  <a:outerShdw blurRad="38100" dist="38100" dir="2700000" algn="tl">
                    <a:srgbClr val="000000">
                      <a:alpha val="43137"/>
                    </a:srgbClr>
                  </a:outerShdw>
                </a:effectLst>
                <a:latin typeface="+mn-ea"/>
              </a:rPr>
              <a:t>死亡診断書</a:t>
            </a:r>
            <a:r>
              <a:rPr lang="en-US" altLang="ja-JP" b="1" dirty="0" smtClean="0">
                <a:solidFill>
                  <a:schemeClr val="tx1"/>
                </a:solidFill>
                <a:effectLst>
                  <a:outerShdw blurRad="38100" dist="38100" dir="2700000" algn="tl">
                    <a:srgbClr val="000000">
                      <a:alpha val="43137"/>
                    </a:srgbClr>
                  </a:outerShdw>
                </a:effectLst>
                <a:latin typeface="+mn-ea"/>
              </a:rPr>
              <a:t>or</a:t>
            </a:r>
          </a:p>
          <a:p>
            <a:pPr algn="ctr"/>
            <a:r>
              <a:rPr lang="ja-JP" altLang="en-US" b="1" dirty="0" smtClean="0">
                <a:solidFill>
                  <a:schemeClr val="tx1"/>
                </a:solidFill>
                <a:effectLst>
                  <a:outerShdw blurRad="38100" dist="38100" dir="2700000" algn="tl">
                    <a:srgbClr val="000000">
                      <a:alpha val="43137"/>
                    </a:srgbClr>
                  </a:outerShdw>
                </a:effectLst>
                <a:latin typeface="+mn-ea"/>
              </a:rPr>
              <a:t>検案書</a:t>
            </a:r>
            <a:r>
              <a:rPr lang="ja-JP" altLang="en-US" b="1" dirty="0">
                <a:solidFill>
                  <a:schemeClr val="tx1"/>
                </a:solidFill>
                <a:effectLst>
                  <a:outerShdw blurRad="38100" dist="38100" dir="2700000" algn="tl">
                    <a:srgbClr val="000000">
                      <a:alpha val="43137"/>
                    </a:srgbClr>
                  </a:outerShdw>
                </a:effectLst>
                <a:latin typeface="+mn-ea"/>
              </a:rPr>
              <a:t>の</a:t>
            </a:r>
            <a:r>
              <a:rPr lang="ja-JP" altLang="en-US" b="1" dirty="0" smtClean="0">
                <a:solidFill>
                  <a:schemeClr val="tx1"/>
                </a:solidFill>
                <a:effectLst>
                  <a:outerShdw blurRad="38100" dist="38100" dir="2700000" algn="tl">
                    <a:srgbClr val="000000">
                      <a:alpha val="43137"/>
                    </a:srgbClr>
                  </a:outerShdw>
                </a:effectLst>
                <a:latin typeface="+mn-ea"/>
              </a:rPr>
              <a:t>交付</a:t>
            </a:r>
            <a:endParaRPr lang="en-US" altLang="ja-JP" b="1" dirty="0" smtClean="0">
              <a:solidFill>
                <a:schemeClr val="tx1"/>
              </a:solidFill>
              <a:effectLst>
                <a:outerShdw blurRad="38100" dist="38100" dir="2700000" algn="tl">
                  <a:srgbClr val="000000">
                    <a:alpha val="43137"/>
                  </a:srgbClr>
                </a:outerShdw>
              </a:effectLst>
              <a:latin typeface="+mn-ea"/>
            </a:endParaRPr>
          </a:p>
          <a:p>
            <a:pPr algn="ctr"/>
            <a:r>
              <a:rPr lang="en-US" altLang="ja-JP" sz="2400" b="1" dirty="0" smtClean="0">
                <a:solidFill>
                  <a:schemeClr val="tx1"/>
                </a:solidFill>
                <a:latin typeface="+mn-ea"/>
              </a:rPr>
              <a:t>71,165</a:t>
            </a:r>
            <a:r>
              <a:rPr lang="ja-JP" altLang="en-US" sz="2400" b="1" dirty="0" smtClean="0">
                <a:solidFill>
                  <a:schemeClr val="tx1"/>
                </a:solidFill>
                <a:latin typeface="+mn-ea"/>
              </a:rPr>
              <a:t>人</a:t>
            </a:r>
            <a:r>
              <a:rPr lang="ja-JP" altLang="en-US" sz="2400" b="1" dirty="0">
                <a:solidFill>
                  <a:schemeClr val="tx1"/>
                </a:solidFill>
                <a:latin typeface="+mn-ea"/>
              </a:rPr>
              <a:t>（</a:t>
            </a:r>
            <a:r>
              <a:rPr lang="en-US" altLang="ja-JP" sz="2400" b="1" smtClean="0">
                <a:solidFill>
                  <a:schemeClr val="tx1"/>
                </a:solidFill>
                <a:latin typeface="+mn-ea"/>
              </a:rPr>
              <a:t>85.1%</a:t>
            </a:r>
            <a:r>
              <a:rPr lang="ja-JP" altLang="en-US" sz="2400" b="1" dirty="0" smtClean="0">
                <a:solidFill>
                  <a:schemeClr val="tx1"/>
                </a:solidFill>
                <a:latin typeface="+mn-ea"/>
              </a:rPr>
              <a:t>）</a:t>
            </a:r>
            <a:endParaRPr lang="en-US" altLang="ja-JP" sz="2400" b="1" dirty="0">
              <a:solidFill>
                <a:schemeClr val="tx1"/>
              </a:solidFill>
              <a:latin typeface="+mn-ea"/>
            </a:endParaRPr>
          </a:p>
        </p:txBody>
      </p:sp>
      <p:sp>
        <p:nvSpPr>
          <p:cNvPr id="52" name="下矢印 51"/>
          <p:cNvSpPr/>
          <p:nvPr/>
        </p:nvSpPr>
        <p:spPr>
          <a:xfrm rot="16200000">
            <a:off x="3255582" y="699063"/>
            <a:ext cx="438803" cy="1329937"/>
          </a:xfrm>
          <a:prstGeom prst="downArrow">
            <a:avLst>
              <a:gd name="adj1" fmla="val 95394"/>
              <a:gd name="adj2" fmla="val 51135"/>
            </a:avLst>
          </a:prstGeom>
          <a:solidFill>
            <a:schemeClr val="accent1">
              <a:lumMod val="20000"/>
              <a:lumOff val="80000"/>
            </a:schemeClr>
          </a:solidFill>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ja-JP" altLang="en-US" dirty="0">
                <a:solidFill>
                  <a:schemeClr val="tx1"/>
                </a:solidFill>
                <a:latin typeface="+mn-ea"/>
              </a:rPr>
              <a:t>異状</a:t>
            </a:r>
            <a:r>
              <a:rPr lang="ja-JP" altLang="en-US" dirty="0" smtClean="0">
                <a:solidFill>
                  <a:schemeClr val="tx1"/>
                </a:solidFill>
                <a:latin typeface="+mn-ea"/>
              </a:rPr>
              <a:t>あり</a:t>
            </a:r>
            <a:endParaRPr lang="en-US" altLang="ja-JP" dirty="0">
              <a:solidFill>
                <a:schemeClr val="tx1"/>
              </a:solidFill>
              <a:latin typeface="+mn-ea"/>
            </a:endParaRPr>
          </a:p>
        </p:txBody>
      </p:sp>
      <p:sp>
        <p:nvSpPr>
          <p:cNvPr id="58" name="下矢印 57"/>
          <p:cNvSpPr/>
          <p:nvPr/>
        </p:nvSpPr>
        <p:spPr>
          <a:xfrm>
            <a:off x="1072653" y="3907685"/>
            <a:ext cx="504056" cy="1245460"/>
          </a:xfrm>
          <a:prstGeom prst="downArrow">
            <a:avLst>
              <a:gd name="adj1" fmla="val 95394"/>
              <a:gd name="adj2" fmla="val 51135"/>
            </a:avLst>
          </a:prstGeom>
          <a:solidFill>
            <a:schemeClr val="accent1">
              <a:lumMod val="20000"/>
              <a:lumOff val="8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a:solidFill>
                  <a:schemeClr val="tx1"/>
                </a:solidFill>
                <a:latin typeface="+mn-ea"/>
              </a:rPr>
              <a:t>異状</a:t>
            </a:r>
            <a:r>
              <a:rPr lang="ja-JP" altLang="en-US" dirty="0" smtClean="0">
                <a:solidFill>
                  <a:schemeClr val="tx1"/>
                </a:solidFill>
                <a:latin typeface="+mn-ea"/>
              </a:rPr>
              <a:t>なし</a:t>
            </a:r>
            <a:endParaRPr lang="en-US" altLang="ja-JP" dirty="0">
              <a:solidFill>
                <a:schemeClr val="tx1"/>
              </a:solidFill>
              <a:latin typeface="+mn-ea"/>
            </a:endParaRPr>
          </a:p>
        </p:txBody>
      </p:sp>
      <p:pic>
        <p:nvPicPr>
          <p:cNvPr id="59" name="Picture 3" descr="D:\YamabeY\Desktop\keisatusyo.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37030" y="426996"/>
            <a:ext cx="1405141" cy="1085044"/>
          </a:xfrm>
          <a:prstGeom prst="rect">
            <a:avLst/>
          </a:prstGeom>
          <a:noFill/>
          <a:extLst>
            <a:ext uri="{909E8E84-426E-40DD-AFC4-6F175D3DCCD1}">
              <a14:hiddenFill xmlns:a14="http://schemas.microsoft.com/office/drawing/2010/main">
                <a:solidFill>
                  <a:srgbClr val="FFFFFF"/>
                </a:solidFill>
              </a14:hiddenFill>
            </a:ext>
          </a:extLst>
        </p:spPr>
      </p:pic>
      <p:sp>
        <p:nvSpPr>
          <p:cNvPr id="60" name="正方形/長方形 59"/>
          <p:cNvSpPr/>
          <p:nvPr/>
        </p:nvSpPr>
        <p:spPr>
          <a:xfrm>
            <a:off x="3437772" y="2685035"/>
            <a:ext cx="775258" cy="461665"/>
          </a:xfrm>
          <a:prstGeom prst="rect">
            <a:avLst/>
          </a:prstGeom>
          <a:solidFill>
            <a:schemeClr val="bg1"/>
          </a:solidFill>
        </p:spPr>
        <p:txBody>
          <a:bodyPr wrap="square">
            <a:spAutoFit/>
          </a:bodyPr>
          <a:lstStyle/>
          <a:p>
            <a:r>
              <a:rPr lang="en-US" altLang="ja-JP" sz="1200" dirty="0" smtClean="0"/>
              <a:t>4,464</a:t>
            </a:r>
            <a:r>
              <a:rPr lang="ja-JP" altLang="en-US" sz="1200" dirty="0" smtClean="0"/>
              <a:t>件（</a:t>
            </a:r>
            <a:r>
              <a:rPr lang="en-US" altLang="ja-JP" sz="1200" dirty="0" smtClean="0"/>
              <a:t>38.1%</a:t>
            </a:r>
            <a:r>
              <a:rPr lang="ja-JP" altLang="en-US" sz="1200" dirty="0"/>
              <a:t>）</a:t>
            </a:r>
            <a:endParaRPr lang="en-US" altLang="ja-JP" sz="1200" dirty="0"/>
          </a:p>
        </p:txBody>
      </p:sp>
      <p:sp>
        <p:nvSpPr>
          <p:cNvPr id="65" name="テキスト ボックス 64"/>
          <p:cNvSpPr txBox="1"/>
          <p:nvPr/>
        </p:nvSpPr>
        <p:spPr>
          <a:xfrm>
            <a:off x="5288468" y="2813344"/>
            <a:ext cx="844530" cy="461665"/>
          </a:xfrm>
          <a:prstGeom prst="rect">
            <a:avLst/>
          </a:prstGeom>
          <a:solidFill>
            <a:schemeClr val="bg1"/>
          </a:solidFill>
          <a:ln w="0">
            <a:noFill/>
          </a:ln>
        </p:spPr>
        <p:txBody>
          <a:bodyPr wrap="square" rtlCol="0">
            <a:spAutoFit/>
          </a:bodyPr>
          <a:lstStyle/>
          <a:p>
            <a:r>
              <a:rPr lang="en-US" altLang="ja-JP" sz="1200" dirty="0" smtClean="0"/>
              <a:t>7</a:t>
            </a:r>
            <a:r>
              <a:rPr kumimoji="1" lang="en-US" altLang="ja-JP" sz="1200" dirty="0" smtClean="0"/>
              <a:t>,203</a:t>
            </a:r>
            <a:r>
              <a:rPr kumimoji="1" lang="ja-JP" altLang="en-US" sz="1200" dirty="0" smtClean="0"/>
              <a:t>件（</a:t>
            </a:r>
            <a:r>
              <a:rPr lang="en-US" altLang="ja-JP" sz="1200" dirty="0" smtClean="0"/>
              <a:t>61.6%</a:t>
            </a:r>
            <a:r>
              <a:rPr kumimoji="1" lang="ja-JP" altLang="en-US" sz="1200" dirty="0" smtClean="0"/>
              <a:t>）</a:t>
            </a:r>
            <a:endParaRPr kumimoji="1" lang="ja-JP" altLang="en-US" sz="1200" dirty="0"/>
          </a:p>
        </p:txBody>
      </p:sp>
      <p:sp>
        <p:nvSpPr>
          <p:cNvPr id="67" name="テキスト ボックス 66"/>
          <p:cNvSpPr txBox="1"/>
          <p:nvPr/>
        </p:nvSpPr>
        <p:spPr>
          <a:xfrm>
            <a:off x="6580711" y="4129244"/>
            <a:ext cx="686977" cy="461665"/>
          </a:xfrm>
          <a:prstGeom prst="rect">
            <a:avLst/>
          </a:prstGeom>
          <a:solidFill>
            <a:schemeClr val="bg1"/>
          </a:solidFill>
          <a:ln w="0">
            <a:noFill/>
          </a:ln>
        </p:spPr>
        <p:txBody>
          <a:bodyPr wrap="square" rtlCol="0">
            <a:spAutoFit/>
          </a:bodyPr>
          <a:lstStyle/>
          <a:p>
            <a:r>
              <a:rPr kumimoji="1" lang="en-US" altLang="ja-JP" sz="1200" dirty="0" smtClean="0"/>
              <a:t>35</a:t>
            </a:r>
            <a:r>
              <a:rPr kumimoji="1" lang="ja-JP" altLang="en-US" sz="1200" dirty="0" smtClean="0"/>
              <a:t>件（</a:t>
            </a:r>
            <a:r>
              <a:rPr kumimoji="1" lang="en-US" altLang="ja-JP" sz="1200" dirty="0" smtClean="0"/>
              <a:t>0.3</a:t>
            </a:r>
            <a:r>
              <a:rPr lang="en-US" altLang="ja-JP" sz="1200" dirty="0" smtClean="0"/>
              <a:t>%</a:t>
            </a:r>
            <a:r>
              <a:rPr kumimoji="1" lang="ja-JP" altLang="en-US" sz="1200" dirty="0" smtClean="0"/>
              <a:t>）</a:t>
            </a:r>
            <a:endParaRPr kumimoji="1" lang="ja-JP" altLang="en-US" sz="1200" dirty="0"/>
          </a:p>
        </p:txBody>
      </p:sp>
      <p:sp>
        <p:nvSpPr>
          <p:cNvPr id="69" name="テキスト ボックス 68"/>
          <p:cNvSpPr txBox="1"/>
          <p:nvPr/>
        </p:nvSpPr>
        <p:spPr>
          <a:xfrm>
            <a:off x="7902462" y="4299582"/>
            <a:ext cx="819563" cy="461665"/>
          </a:xfrm>
          <a:prstGeom prst="rect">
            <a:avLst/>
          </a:prstGeom>
          <a:solidFill>
            <a:schemeClr val="bg1"/>
          </a:solidFill>
          <a:ln w="0">
            <a:noFill/>
          </a:ln>
        </p:spPr>
        <p:txBody>
          <a:bodyPr wrap="square" rtlCol="0">
            <a:spAutoFit/>
          </a:bodyPr>
          <a:lstStyle/>
          <a:p>
            <a:r>
              <a:rPr lang="en-US" altLang="ja-JP" sz="1200" dirty="0" smtClean="0"/>
              <a:t>691</a:t>
            </a:r>
            <a:r>
              <a:rPr lang="ja-JP" altLang="en-US" sz="1200" dirty="0" smtClean="0"/>
              <a:t>件</a:t>
            </a:r>
            <a:r>
              <a:rPr kumimoji="1" lang="ja-JP" altLang="en-US" sz="1200" dirty="0" smtClean="0"/>
              <a:t>（</a:t>
            </a:r>
            <a:r>
              <a:rPr kumimoji="1" lang="en-US" altLang="ja-JP" sz="1200" dirty="0" smtClean="0"/>
              <a:t>5.6%</a:t>
            </a:r>
            <a:r>
              <a:rPr kumimoji="1" lang="ja-JP" altLang="en-US" sz="1200" dirty="0" smtClean="0"/>
              <a:t>）</a:t>
            </a:r>
            <a:endParaRPr kumimoji="1" lang="ja-JP" altLang="en-US" sz="1200" dirty="0"/>
          </a:p>
        </p:txBody>
      </p:sp>
      <p:sp>
        <p:nvSpPr>
          <p:cNvPr id="73" name="テキスト ボックス 72"/>
          <p:cNvSpPr txBox="1"/>
          <p:nvPr/>
        </p:nvSpPr>
        <p:spPr>
          <a:xfrm>
            <a:off x="3549266" y="1948019"/>
            <a:ext cx="950726" cy="461665"/>
          </a:xfrm>
          <a:prstGeom prst="rect">
            <a:avLst/>
          </a:prstGeom>
          <a:solidFill>
            <a:schemeClr val="bg1"/>
          </a:solidFill>
          <a:ln w="0">
            <a:noFill/>
          </a:ln>
        </p:spPr>
        <p:txBody>
          <a:bodyPr wrap="square" rtlCol="0">
            <a:spAutoFit/>
          </a:bodyPr>
          <a:lstStyle/>
          <a:p>
            <a:r>
              <a:rPr kumimoji="1" lang="en-US" altLang="ja-JP" sz="1200" dirty="0" smtClean="0"/>
              <a:t>11,702</a:t>
            </a:r>
            <a:r>
              <a:rPr kumimoji="1" lang="ja-JP" altLang="en-US" sz="1200" dirty="0" smtClean="0"/>
              <a:t>件（</a:t>
            </a:r>
            <a:r>
              <a:rPr kumimoji="1" lang="en-US" altLang="ja-JP" sz="1200" dirty="0" smtClean="0"/>
              <a:t>94.3%</a:t>
            </a:r>
            <a:r>
              <a:rPr kumimoji="1" lang="ja-JP" altLang="en-US" sz="1200" dirty="0" smtClean="0"/>
              <a:t>）</a:t>
            </a:r>
            <a:endParaRPr kumimoji="1" lang="ja-JP" altLang="en-US" sz="1200" dirty="0"/>
          </a:p>
        </p:txBody>
      </p:sp>
      <p:sp>
        <p:nvSpPr>
          <p:cNvPr id="47" name="正方形/長方形 46"/>
          <p:cNvSpPr/>
          <p:nvPr/>
        </p:nvSpPr>
        <p:spPr>
          <a:xfrm>
            <a:off x="4320963" y="4868776"/>
            <a:ext cx="372184" cy="1379606"/>
          </a:xfrm>
          <a:prstGeom prst="rect">
            <a:avLst/>
          </a:prstGeom>
          <a:solidFill>
            <a:schemeClr val="accent4">
              <a:lumMod val="40000"/>
              <a:lumOff val="60000"/>
            </a:schemeClr>
          </a:solid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mn-ea"/>
              </a:rPr>
              <a:t>監</a:t>
            </a:r>
            <a:endParaRPr lang="en-US" altLang="ja-JP" sz="1400" dirty="0" smtClean="0">
              <a:solidFill>
                <a:schemeClr val="tx1"/>
              </a:solidFill>
              <a:latin typeface="+mn-ea"/>
            </a:endParaRPr>
          </a:p>
          <a:p>
            <a:pPr algn="ctr"/>
            <a:r>
              <a:rPr lang="ja-JP" altLang="en-US" sz="1400" dirty="0" smtClean="0">
                <a:solidFill>
                  <a:schemeClr val="tx1"/>
                </a:solidFill>
                <a:latin typeface="+mn-ea"/>
              </a:rPr>
              <a:t>察</a:t>
            </a:r>
            <a:endParaRPr lang="en-US" altLang="ja-JP" sz="1400" dirty="0" smtClean="0">
              <a:solidFill>
                <a:schemeClr val="tx1"/>
              </a:solidFill>
              <a:latin typeface="+mn-ea"/>
            </a:endParaRPr>
          </a:p>
          <a:p>
            <a:pPr algn="ctr"/>
            <a:r>
              <a:rPr lang="ja-JP" altLang="en-US" sz="1400" dirty="0" smtClean="0">
                <a:solidFill>
                  <a:schemeClr val="tx1"/>
                </a:solidFill>
                <a:latin typeface="+mn-ea"/>
              </a:rPr>
              <a:t>医</a:t>
            </a:r>
            <a:endParaRPr lang="en-US" altLang="ja-JP" sz="1400" dirty="0" smtClean="0">
              <a:solidFill>
                <a:schemeClr val="tx1"/>
              </a:solidFill>
              <a:latin typeface="+mn-ea"/>
            </a:endParaRPr>
          </a:p>
          <a:p>
            <a:pPr algn="ctr"/>
            <a:r>
              <a:rPr lang="ja-JP" altLang="en-US" sz="1400" dirty="0" smtClean="0">
                <a:solidFill>
                  <a:schemeClr val="tx1"/>
                </a:solidFill>
                <a:latin typeface="+mn-ea"/>
              </a:rPr>
              <a:t>解</a:t>
            </a:r>
            <a:endParaRPr lang="en-US" altLang="ja-JP" sz="1400" dirty="0" smtClean="0">
              <a:solidFill>
                <a:schemeClr val="tx1"/>
              </a:solidFill>
              <a:latin typeface="+mn-ea"/>
            </a:endParaRPr>
          </a:p>
          <a:p>
            <a:pPr algn="ctr"/>
            <a:r>
              <a:rPr lang="ja-JP" altLang="en-US" sz="1400" dirty="0" smtClean="0">
                <a:solidFill>
                  <a:schemeClr val="tx1"/>
                </a:solidFill>
                <a:latin typeface="+mn-ea"/>
              </a:rPr>
              <a:t>剖</a:t>
            </a:r>
            <a:endParaRPr lang="en-US" altLang="ja-JP" sz="1400" dirty="0" smtClean="0">
              <a:solidFill>
                <a:schemeClr val="tx1"/>
              </a:solidFill>
              <a:latin typeface="+mn-ea"/>
            </a:endParaRPr>
          </a:p>
        </p:txBody>
      </p:sp>
      <p:sp>
        <p:nvSpPr>
          <p:cNvPr id="62" name="正方形/長方形 61"/>
          <p:cNvSpPr/>
          <p:nvPr/>
        </p:nvSpPr>
        <p:spPr>
          <a:xfrm>
            <a:off x="4018523" y="4488828"/>
            <a:ext cx="879312" cy="276999"/>
          </a:xfrm>
          <a:prstGeom prst="rect">
            <a:avLst/>
          </a:prstGeom>
          <a:solidFill>
            <a:schemeClr val="bg1"/>
          </a:solidFill>
        </p:spPr>
        <p:txBody>
          <a:bodyPr wrap="square">
            <a:spAutoFit/>
          </a:bodyPr>
          <a:lstStyle/>
          <a:p>
            <a:r>
              <a:rPr lang="en-US" altLang="ja-JP" sz="1200" dirty="0" smtClean="0"/>
              <a:t>1,134</a:t>
            </a:r>
            <a:r>
              <a:rPr lang="ja-JP" altLang="en-US" sz="1200" dirty="0" smtClean="0"/>
              <a:t>件</a:t>
            </a:r>
            <a:endParaRPr lang="en-US" altLang="ja-JP" sz="1200" dirty="0"/>
          </a:p>
        </p:txBody>
      </p:sp>
      <p:sp>
        <p:nvSpPr>
          <p:cNvPr id="74" name="正方形/長方形 73"/>
          <p:cNvSpPr/>
          <p:nvPr/>
        </p:nvSpPr>
        <p:spPr>
          <a:xfrm>
            <a:off x="5760213" y="4591777"/>
            <a:ext cx="459227" cy="276999"/>
          </a:xfrm>
          <a:prstGeom prst="rect">
            <a:avLst/>
          </a:prstGeom>
          <a:solidFill>
            <a:schemeClr val="bg1"/>
          </a:solidFill>
        </p:spPr>
        <p:txBody>
          <a:bodyPr wrap="square">
            <a:spAutoFit/>
          </a:bodyPr>
          <a:lstStyle/>
          <a:p>
            <a:r>
              <a:rPr lang="en-US" altLang="ja-JP" sz="1200" dirty="0"/>
              <a:t>2</a:t>
            </a:r>
            <a:r>
              <a:rPr lang="ja-JP" altLang="en-US" sz="1200" dirty="0" smtClean="0"/>
              <a:t>件</a:t>
            </a:r>
            <a:endParaRPr lang="en-US" altLang="ja-JP" sz="1200" dirty="0"/>
          </a:p>
        </p:txBody>
      </p:sp>
      <p:sp>
        <p:nvSpPr>
          <p:cNvPr id="76" name="タイトル 3"/>
          <p:cNvSpPr>
            <a:spLocks noGrp="1"/>
          </p:cNvSpPr>
          <p:nvPr>
            <p:ph type="title"/>
          </p:nvPr>
        </p:nvSpPr>
        <p:spPr>
          <a:xfrm>
            <a:off x="1" y="103351"/>
            <a:ext cx="9144000" cy="562074"/>
          </a:xfrm>
          <a:solidFill>
            <a:schemeClr val="accent5">
              <a:lumMod val="40000"/>
              <a:lumOff val="60000"/>
            </a:schemeClr>
          </a:solidFill>
        </p:spPr>
        <p:txBody>
          <a:bodyPr>
            <a:normAutofit fontScale="90000"/>
          </a:bodyPr>
          <a:lstStyle/>
          <a:p>
            <a:pPr algn="l"/>
            <a:r>
              <a:rPr kumimoji="1" lang="en-US" altLang="ja-JP" sz="3100" dirty="0" smtClean="0">
                <a:latin typeface="+mj-ea"/>
              </a:rPr>
              <a:t>  3        </a:t>
            </a:r>
            <a:r>
              <a:rPr kumimoji="1" lang="ja-JP" altLang="en-US" sz="3600" dirty="0" smtClean="0"/>
              <a:t>大阪府における死因調査の現状（</a:t>
            </a:r>
            <a:r>
              <a:rPr kumimoji="1" lang="en-US" altLang="ja-JP" sz="3600" dirty="0" smtClean="0"/>
              <a:t>H27</a:t>
            </a:r>
            <a:r>
              <a:rPr kumimoji="1" lang="ja-JP" altLang="en-US" sz="3600" dirty="0" smtClean="0"/>
              <a:t>）</a:t>
            </a:r>
            <a:endParaRPr kumimoji="1" lang="ja-JP" altLang="en-US" sz="3600" dirty="0"/>
          </a:p>
        </p:txBody>
      </p:sp>
    </p:spTree>
    <p:extLst>
      <p:ext uri="{BB962C8B-B14F-4D97-AF65-F5344CB8AC3E}">
        <p14:creationId xmlns:p14="http://schemas.microsoft.com/office/powerpoint/2010/main" val="29797668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49863" y="3068961"/>
            <a:ext cx="8044274" cy="115212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29478" y="1052736"/>
            <a:ext cx="8044274" cy="122413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455723" y="1052736"/>
            <a:ext cx="7860693" cy="4104456"/>
          </a:xfrm>
        </p:spPr>
        <p:txBody>
          <a:bodyPr>
            <a:normAutofit fontScale="92500"/>
          </a:bodyPr>
          <a:lstStyle/>
          <a:p>
            <a:pPr marL="0" indent="0">
              <a:buNone/>
            </a:pPr>
            <a:r>
              <a:rPr lang="ja-JP" altLang="en-US" sz="2800" dirty="0" smtClean="0"/>
              <a:t>（１）</a:t>
            </a:r>
            <a:r>
              <a:rPr lang="en-US" altLang="ja-JP" sz="2800" dirty="0" smtClean="0"/>
              <a:t>2025</a:t>
            </a:r>
            <a:r>
              <a:rPr lang="ja-JP" altLang="en-US" sz="2800" dirty="0"/>
              <a:t>年以降の超高齢社会に向けた死因調査体制</a:t>
            </a:r>
            <a:endParaRPr lang="en-US" altLang="ja-JP" sz="2800" dirty="0"/>
          </a:p>
          <a:p>
            <a:pPr marL="0" indent="0">
              <a:buNone/>
            </a:pPr>
            <a:r>
              <a:rPr lang="ja-JP" altLang="en-US" sz="2000" dirty="0" smtClean="0"/>
              <a:t>　　　　高齢化に伴い孤独死等の死者数が増加する中で、正確かつ</a:t>
            </a:r>
            <a:endParaRPr lang="en-US" altLang="ja-JP" sz="2000" dirty="0" smtClean="0"/>
          </a:p>
          <a:p>
            <a:pPr marL="0" indent="0">
              <a:buNone/>
            </a:pPr>
            <a:r>
              <a:rPr lang="ja-JP" altLang="en-US" sz="2000" dirty="0"/>
              <a:t>　</a:t>
            </a:r>
            <a:r>
              <a:rPr lang="ja-JP" altLang="en-US" sz="2000" dirty="0" smtClean="0"/>
              <a:t>　　　適切な死因を特定する体制を整える。</a:t>
            </a:r>
            <a:endParaRPr lang="en-US" altLang="ja-JP" sz="2000" dirty="0"/>
          </a:p>
          <a:p>
            <a:pPr marL="0" indent="0">
              <a:buNone/>
            </a:pPr>
            <a:r>
              <a:rPr lang="ja-JP" altLang="en-US" sz="2800" dirty="0" smtClean="0"/>
              <a:t>（２）大阪市内と大阪市外の検案体制</a:t>
            </a:r>
            <a:endParaRPr lang="en-US" altLang="ja-JP" sz="2800" dirty="0" smtClean="0"/>
          </a:p>
          <a:p>
            <a:pPr marL="0" indent="0">
              <a:buNone/>
            </a:pPr>
            <a:r>
              <a:rPr lang="ja-JP" altLang="en-US" sz="2000" dirty="0" smtClean="0"/>
              <a:t>　　　　大阪市内と市外で対応が違う検案体制を、再構築する。</a:t>
            </a:r>
            <a:endParaRPr lang="en-US" altLang="ja-JP" sz="2000" dirty="0" smtClean="0"/>
          </a:p>
          <a:p>
            <a:pPr marL="0" indent="0">
              <a:buNone/>
            </a:pPr>
            <a:r>
              <a:rPr lang="ja-JP" altLang="en-US" sz="2800" dirty="0" smtClean="0"/>
              <a:t>（３）府民</a:t>
            </a:r>
            <a:r>
              <a:rPr lang="ja-JP" altLang="en-US" sz="2800" dirty="0"/>
              <a:t>の意識</a:t>
            </a:r>
            <a:endParaRPr lang="en-US" altLang="ja-JP" sz="2800" dirty="0"/>
          </a:p>
          <a:p>
            <a:pPr marL="0" indent="0">
              <a:buNone/>
            </a:pPr>
            <a:r>
              <a:rPr lang="ja-JP" altLang="en-US" sz="2000" dirty="0" smtClean="0"/>
              <a:t>　　　　在宅での看取りや、穏やかな看取りを希望する本人・家族の心情に</a:t>
            </a:r>
            <a:endParaRPr lang="en-US" altLang="ja-JP" sz="2000" dirty="0" smtClean="0"/>
          </a:p>
          <a:p>
            <a:pPr marL="0" indent="0">
              <a:buNone/>
            </a:pPr>
            <a:r>
              <a:rPr lang="ja-JP" altLang="en-US" sz="2000" dirty="0"/>
              <a:t>　</a:t>
            </a:r>
            <a:r>
              <a:rPr lang="ja-JP" altLang="en-US" sz="2000" dirty="0" smtClean="0"/>
              <a:t>　　　配慮した検案の仕組みを検討する。</a:t>
            </a:r>
          </a:p>
          <a:p>
            <a:pPr marL="0" indent="0">
              <a:buNone/>
            </a:pPr>
            <a:r>
              <a:rPr lang="ja-JP" altLang="en-US" sz="2800" dirty="0" smtClean="0"/>
              <a:t>（４）犯罪の見逃し防止</a:t>
            </a:r>
            <a:endParaRPr lang="en-US" altLang="ja-JP" sz="2800" dirty="0" smtClean="0"/>
          </a:p>
          <a:p>
            <a:pPr marL="0" indent="0">
              <a:buNone/>
            </a:pPr>
            <a:r>
              <a:rPr lang="ja-JP" altLang="en-US" sz="2000" dirty="0" smtClean="0"/>
              <a:t>　　　　犯罪の見逃し防止という社会的要請にどう応えていくか。</a:t>
            </a:r>
            <a:endParaRPr lang="ja-JP" altLang="en-US" sz="2000" dirty="0"/>
          </a:p>
        </p:txBody>
      </p:sp>
      <p:sp>
        <p:nvSpPr>
          <p:cNvPr id="4" name="下矢印 3"/>
          <p:cNvSpPr/>
          <p:nvPr/>
        </p:nvSpPr>
        <p:spPr>
          <a:xfrm>
            <a:off x="4139952" y="5014650"/>
            <a:ext cx="864096" cy="6441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1"/>
          <p:cNvSpPr txBox="1">
            <a:spLocks/>
          </p:cNvSpPr>
          <p:nvPr/>
        </p:nvSpPr>
        <p:spPr>
          <a:xfrm>
            <a:off x="323528" y="5658850"/>
            <a:ext cx="8557131" cy="85660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000" dirty="0" smtClean="0">
                <a:latin typeface="+mn-ea"/>
                <a:ea typeface="+mn-ea"/>
              </a:rPr>
              <a:t>　　　・</a:t>
            </a:r>
            <a:r>
              <a:rPr lang="en-US" altLang="ja-JP" sz="2000" dirty="0" smtClean="0">
                <a:latin typeface="+mn-ea"/>
                <a:ea typeface="+mn-ea"/>
              </a:rPr>
              <a:t>H29</a:t>
            </a:r>
            <a:r>
              <a:rPr lang="ja-JP" altLang="en-US" sz="2000" dirty="0" smtClean="0">
                <a:latin typeface="+mn-ea"/>
                <a:ea typeface="+mn-ea"/>
              </a:rPr>
              <a:t>年度、知事の附属機関として大阪府死因調査等協議会を設置</a:t>
            </a:r>
            <a:endParaRPr lang="ja-JP" altLang="en-US" sz="2000" dirty="0">
              <a:latin typeface="+mn-ea"/>
              <a:ea typeface="+mn-ea"/>
            </a:endParaRPr>
          </a:p>
          <a:p>
            <a:pPr algn="l"/>
            <a:r>
              <a:rPr lang="ja-JP" altLang="en-US" sz="2000" dirty="0" smtClean="0">
                <a:latin typeface="+mn-ea"/>
                <a:ea typeface="+mn-ea"/>
              </a:rPr>
              <a:t>　　　・協議会としての意見が取りまとめられた。</a:t>
            </a:r>
            <a:endParaRPr lang="ja-JP" altLang="en-US" sz="2000" dirty="0">
              <a:latin typeface="+mn-ea"/>
              <a:ea typeface="+mn-ea"/>
            </a:endParaRPr>
          </a:p>
        </p:txBody>
      </p:sp>
      <p:sp>
        <p:nvSpPr>
          <p:cNvPr id="7" name="タイトル 1"/>
          <p:cNvSpPr txBox="1">
            <a:spLocks/>
          </p:cNvSpPr>
          <p:nvPr/>
        </p:nvSpPr>
        <p:spPr>
          <a:xfrm>
            <a:off x="0" y="116632"/>
            <a:ext cx="9144000" cy="706090"/>
          </a:xfrm>
          <a:prstGeom prst="rect">
            <a:avLst/>
          </a:prstGeom>
          <a:solidFill>
            <a:schemeClr val="accent5">
              <a:lumMod val="40000"/>
              <a:lumOff val="6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800" dirty="0" smtClean="0">
                <a:latin typeface="+mj-ea"/>
              </a:rPr>
              <a:t>  4                </a:t>
            </a:r>
            <a:r>
              <a:rPr lang="ja-JP" altLang="en-US" sz="3200" dirty="0" smtClean="0">
                <a:latin typeface="+mj-ea"/>
              </a:rPr>
              <a:t>死因調査体制の課題・論点</a:t>
            </a:r>
            <a:endParaRPr lang="ja-JP" altLang="en-US" sz="3200" dirty="0">
              <a:latin typeface="+mj-ea"/>
            </a:endParaRPr>
          </a:p>
        </p:txBody>
      </p:sp>
    </p:spTree>
    <p:extLst>
      <p:ext uri="{BB962C8B-B14F-4D97-AF65-F5344CB8AC3E}">
        <p14:creationId xmlns:p14="http://schemas.microsoft.com/office/powerpoint/2010/main" val="3411614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テキスト ボックス 31"/>
          <p:cNvSpPr txBox="1"/>
          <p:nvPr/>
        </p:nvSpPr>
        <p:spPr>
          <a:xfrm>
            <a:off x="251520" y="869811"/>
            <a:ext cx="8712968" cy="830997"/>
          </a:xfrm>
          <a:prstGeom prst="rect">
            <a:avLst/>
          </a:prstGeom>
          <a:noFill/>
          <a:ln w="25400">
            <a:solidFill>
              <a:schemeClr val="tx1"/>
            </a:solidFill>
          </a:ln>
        </p:spPr>
        <p:txBody>
          <a:bodyPr wrap="square" rtlCol="0">
            <a:spAutoFit/>
          </a:bodyPr>
          <a:lstStyle/>
          <a:p>
            <a:pPr algn="ctr">
              <a:lnSpc>
                <a:spcPct val="150000"/>
              </a:lnSpc>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2025</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年以降の超高齢社会に対応した、正確かつ適切な死因を特定する体制整備に早期に着手</a:t>
            </a:r>
            <a:endPar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500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～現行の監察医制度を活用しつつ、府域全体の死因調査体制を整備～</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3" name="グループ化 22"/>
          <p:cNvGrpSpPr/>
          <p:nvPr/>
        </p:nvGrpSpPr>
        <p:grpSpPr>
          <a:xfrm>
            <a:off x="1" y="1747417"/>
            <a:ext cx="9143852" cy="3155659"/>
            <a:chOff x="288636" y="1844824"/>
            <a:chExt cx="9328580" cy="2761199"/>
          </a:xfrm>
        </p:grpSpPr>
        <p:sp>
          <p:nvSpPr>
            <p:cNvPr id="2" name="正方形/長方形 1"/>
            <p:cNvSpPr/>
            <p:nvPr/>
          </p:nvSpPr>
          <p:spPr>
            <a:xfrm>
              <a:off x="288636" y="1844824"/>
              <a:ext cx="9328580" cy="26912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4" name="グループ化 13"/>
            <p:cNvGrpSpPr/>
            <p:nvPr/>
          </p:nvGrpSpPr>
          <p:grpSpPr>
            <a:xfrm>
              <a:off x="6569180" y="1916846"/>
              <a:ext cx="2938509" cy="2185120"/>
              <a:chOff x="6282752" y="1916846"/>
              <a:chExt cx="3085777" cy="2185120"/>
            </a:xfrm>
          </p:grpSpPr>
          <p:sp>
            <p:nvSpPr>
              <p:cNvPr id="12" name="正方形/長方形 11"/>
              <p:cNvSpPr/>
              <p:nvPr/>
            </p:nvSpPr>
            <p:spPr>
              <a:xfrm>
                <a:off x="6308379" y="2060849"/>
                <a:ext cx="3060150" cy="204111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増加が見込まれる解剖への対応</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・解剖協力施設の拡大・連携</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・行政として府域全体の死因調査</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体制を総合調整</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・監察医体制の維持・強化</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・監察医事務所の老朽化対策</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角丸四角形 40"/>
              <p:cNvSpPr/>
              <p:nvPr/>
            </p:nvSpPr>
            <p:spPr>
              <a:xfrm>
                <a:off x="6282752" y="1916846"/>
                <a:ext cx="3081546" cy="288000"/>
              </a:xfrm>
              <a:prstGeom prst="roundRect">
                <a:avLst/>
              </a:prstGeom>
              <a:solidFill>
                <a:srgbClr val="00206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施設の連携・強化</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8" name="グループ化 47"/>
            <p:cNvGrpSpPr/>
            <p:nvPr/>
          </p:nvGrpSpPr>
          <p:grpSpPr>
            <a:xfrm>
              <a:off x="3512840" y="1916847"/>
              <a:ext cx="2880000" cy="2124221"/>
              <a:chOff x="6249144" y="1916847"/>
              <a:chExt cx="3024336" cy="2124221"/>
            </a:xfrm>
          </p:grpSpPr>
          <p:sp>
            <p:nvSpPr>
              <p:cNvPr id="49" name="正方形/長方形 48"/>
              <p:cNvSpPr/>
              <p:nvPr/>
            </p:nvSpPr>
            <p:spPr>
              <a:xfrm>
                <a:off x="6249144" y="2060848"/>
                <a:ext cx="3024336" cy="198022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・解剖によらない</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手法（死亡時</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画像診断）の導入と市外も含</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err="1" smtClean="0">
                    <a:latin typeface="メイリオ" panose="020B0604030504040204" pitchFamily="50" charset="-128"/>
                    <a:ea typeface="メイリオ" panose="020B0604030504040204" pitchFamily="50" charset="-128"/>
                    <a:cs typeface="メイリオ" panose="020B0604030504040204" pitchFamily="50" charset="-128"/>
                  </a:rPr>
                  <a:t>めた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活用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・解剖が必要と判断した理由の</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　明確化</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・解剖に際しての遺族への配慮</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・検案、解剖等で得られた貴重</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なデータの利活用</a:t>
                </a: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角丸四角形 49"/>
              <p:cNvSpPr/>
              <p:nvPr/>
            </p:nvSpPr>
            <p:spPr>
              <a:xfrm>
                <a:off x="6249144" y="1916847"/>
                <a:ext cx="3024336" cy="288000"/>
              </a:xfrm>
              <a:prstGeom prst="roundRect">
                <a:avLst/>
              </a:prstGeom>
              <a:solidFill>
                <a:srgbClr val="00206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適切</a:t>
                </a: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な解剖体制の構築</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51" name="グループ化 50"/>
            <p:cNvGrpSpPr/>
            <p:nvPr/>
          </p:nvGrpSpPr>
          <p:grpSpPr>
            <a:xfrm>
              <a:off x="395115" y="1916848"/>
              <a:ext cx="2955203" cy="2218455"/>
              <a:chOff x="6151076" y="1916848"/>
              <a:chExt cx="3103308" cy="2218455"/>
            </a:xfrm>
          </p:grpSpPr>
          <p:sp>
            <p:nvSpPr>
              <p:cNvPr id="52" name="正方形/長方形 51"/>
              <p:cNvSpPr/>
              <p:nvPr/>
            </p:nvSpPr>
            <p:spPr>
              <a:xfrm>
                <a:off x="6154431" y="2060848"/>
                <a:ext cx="3099953" cy="207445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t"/>
              <a:lstStyle/>
              <a:p>
                <a:pPr>
                  <a:lnSpc>
                    <a:spcPts val="2000"/>
                  </a:lnSpc>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かかりつけ医や救急医等の</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死因診断レベルの向上</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（医師法の解釈も含む）</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・法医の不足への対応</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・警察医</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（大阪市外</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）の高齢化、</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人材不足への対応</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・検案技術の向上</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地域におけるセーフティネット</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角丸四角形 52"/>
              <p:cNvSpPr/>
              <p:nvPr/>
            </p:nvSpPr>
            <p:spPr>
              <a:xfrm>
                <a:off x="6151076" y="1916848"/>
                <a:ext cx="3089136" cy="287998"/>
              </a:xfrm>
              <a:prstGeom prst="roundRect">
                <a:avLst/>
              </a:prstGeom>
              <a:solidFill>
                <a:srgbClr val="002060"/>
              </a:solidFill>
              <a:ln/>
            </p:spPr>
            <p:style>
              <a:lnRef idx="0">
                <a:schemeClr val="accent6"/>
              </a:lnRef>
              <a:fillRef idx="3">
                <a:schemeClr val="accent6"/>
              </a:fillRef>
              <a:effectRef idx="3">
                <a:schemeClr val="accent6"/>
              </a:effectRef>
              <a:fontRef idx="minor">
                <a:schemeClr val="lt1"/>
              </a:fontRef>
            </p:style>
            <p:txBody>
              <a:bodyPr rtlCol="0" anchor="ctr"/>
              <a:lstStyle/>
              <a:p>
                <a:pPr algn="ct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死因診断体制の整備</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6" name="角丸四角形 15"/>
            <p:cNvSpPr/>
            <p:nvPr/>
          </p:nvSpPr>
          <p:spPr>
            <a:xfrm>
              <a:off x="2432720" y="4101967"/>
              <a:ext cx="5184576" cy="504056"/>
            </a:xfrm>
            <a:prstGeom prst="roundRect">
              <a:avLst/>
            </a:prstGeom>
            <a:solidFill>
              <a:schemeClr val="accent5">
                <a:lumMod val="20000"/>
                <a:lumOff val="80000"/>
              </a:schemeClr>
            </a:solidFill>
            <a:ln w="47625" cmpd="dbl">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体制整備に</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あたっては、</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大阪市内と大阪市外で対応が</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異なる</a:t>
              </a:r>
              <a:endParaRPr lang="en-US" altLang="ja-JP"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検案</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体制</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の均</a:t>
              </a:r>
              <a:r>
                <a:rPr lang="ja-JP" altLang="en-US" sz="1400" b="1"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てん化を</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目指し再構築</a:t>
              </a:r>
              <a:endParaRPr lang="en-US" altLang="ja-JP" sz="1400" b="1" strike="sngStrike" dirty="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26" name="グループ化 25"/>
          <p:cNvGrpSpPr/>
          <p:nvPr/>
        </p:nvGrpSpPr>
        <p:grpSpPr>
          <a:xfrm>
            <a:off x="1" y="4991213"/>
            <a:ext cx="9143851" cy="1777887"/>
            <a:chOff x="416496" y="4833156"/>
            <a:chExt cx="9073008" cy="1260140"/>
          </a:xfrm>
        </p:grpSpPr>
        <p:sp>
          <p:nvSpPr>
            <p:cNvPr id="59" name="正方形/長方形 58"/>
            <p:cNvSpPr/>
            <p:nvPr/>
          </p:nvSpPr>
          <p:spPr>
            <a:xfrm>
              <a:off x="416496" y="4833156"/>
              <a:ext cx="9073008" cy="126014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520056" y="4941168"/>
              <a:ext cx="432048" cy="1056183"/>
            </a:xfrm>
            <a:prstGeom prst="rect">
              <a:avLst/>
            </a:prstGeom>
            <a:ln w="9525">
              <a:noFill/>
            </a:ln>
          </p:spPr>
          <p:style>
            <a:lnRef idx="2">
              <a:schemeClr val="accent6"/>
            </a:lnRef>
            <a:fillRef idx="1">
              <a:schemeClr val="lt1"/>
            </a:fillRef>
            <a:effectRef idx="0">
              <a:schemeClr val="accent6"/>
            </a:effectRef>
            <a:fontRef idx="minor">
              <a:schemeClr val="dk1"/>
            </a:fontRef>
          </p:style>
          <p:txBody>
            <a:bodyPr vert="eaVert" rtlCol="0" anchor="ctr"/>
            <a:lstStyle/>
            <a:p>
              <a:pPr algn="ctr">
                <a:lnSpc>
                  <a:spcPts val="2000"/>
                </a:lnSpc>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留意すべき事項</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64568" y="4941168"/>
              <a:ext cx="8314494" cy="457003"/>
            </a:xfrm>
            <a:prstGeom prst="roundRect">
              <a:avLst/>
            </a:prstGeom>
            <a:ln w="222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府民感情への配慮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：穏やか</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な看取りを希望する本人や家族の心情に配慮した</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死因診断</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仕組みの検討</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府民啓発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：人生の最期、終末期の看取りについて府民が考える機会の提供や死因調査体制の理解促進</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角丸四角形 59"/>
            <p:cNvSpPr/>
            <p:nvPr/>
          </p:nvSpPr>
          <p:spPr>
            <a:xfrm>
              <a:off x="1064568" y="5463226"/>
              <a:ext cx="8314494" cy="239138"/>
            </a:xfrm>
            <a:prstGeom prst="roundRect">
              <a:avLst/>
            </a:prstGeom>
            <a:ln w="222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犯罪</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の見逃し</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防止</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：犯罪の見逃し防止という社会的要請にどう</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応えていく</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かについて検討</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1064568" y="5806476"/>
              <a:ext cx="8314494" cy="214041"/>
            </a:xfrm>
            <a:prstGeom prst="roundRect">
              <a:avLst/>
            </a:prstGeom>
            <a:ln w="222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手数料のあり方</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市内と大阪市外で差がある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検案書発行手数料</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ついて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検討</a:t>
              </a:r>
            </a:p>
          </p:txBody>
        </p:sp>
      </p:grpSp>
      <p:sp>
        <p:nvSpPr>
          <p:cNvPr id="22" name="タイトル 1"/>
          <p:cNvSpPr txBox="1">
            <a:spLocks/>
          </p:cNvSpPr>
          <p:nvPr/>
        </p:nvSpPr>
        <p:spPr>
          <a:xfrm>
            <a:off x="-148" y="150244"/>
            <a:ext cx="9144000" cy="542452"/>
          </a:xfrm>
          <a:prstGeom prst="rect">
            <a:avLst/>
          </a:prstGeom>
          <a:solidFill>
            <a:schemeClr val="accent5">
              <a:lumMod val="40000"/>
              <a:lumOff val="60000"/>
            </a:schemeClr>
          </a:solidFill>
        </p:spPr>
        <p:txBody>
          <a:bodyPr vert="horz" lIns="91440" tIns="45720" rIns="91440" bIns="45720" rtlCol="0" anchor="ctr">
            <a:normAutofit fontScale="77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smtClean="0">
                <a:latin typeface="+mj-ea"/>
              </a:rPr>
              <a:t>  5</a:t>
            </a:r>
            <a:r>
              <a:rPr lang="ja-JP" altLang="en-US" sz="3600" dirty="0" smtClean="0">
                <a:latin typeface="+mj-ea"/>
              </a:rPr>
              <a:t>　　　死因調査体制の整備に向けた方向性</a:t>
            </a:r>
            <a:r>
              <a:rPr lang="ja-JP" altLang="en-US" sz="2300" dirty="0" smtClean="0">
                <a:latin typeface="+mj-ea"/>
              </a:rPr>
              <a:t>（協議会意見まとめ）</a:t>
            </a:r>
            <a:endParaRPr lang="ja-JP" altLang="en-US" sz="2300" dirty="0">
              <a:latin typeface="+mj-ea"/>
            </a:endParaRPr>
          </a:p>
        </p:txBody>
      </p:sp>
      <p:sp>
        <p:nvSpPr>
          <p:cNvPr id="3" name="星 5 2"/>
          <p:cNvSpPr/>
          <p:nvPr/>
        </p:nvSpPr>
        <p:spPr>
          <a:xfrm>
            <a:off x="107503" y="4077072"/>
            <a:ext cx="214577" cy="1803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星 5 23"/>
          <p:cNvSpPr/>
          <p:nvPr/>
        </p:nvSpPr>
        <p:spPr>
          <a:xfrm>
            <a:off x="539791" y="5465987"/>
            <a:ext cx="214577" cy="1803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星 5 24"/>
          <p:cNvSpPr/>
          <p:nvPr/>
        </p:nvSpPr>
        <p:spPr>
          <a:xfrm>
            <a:off x="102851" y="2348880"/>
            <a:ext cx="214577" cy="1803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52437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51520" y="2276872"/>
            <a:ext cx="8712820" cy="2148002"/>
          </a:xfrm>
          <a:prstGeom prst="roundRect">
            <a:avLst>
              <a:gd name="adj" fmla="val 864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a:xfrm>
            <a:off x="251520" y="1196751"/>
            <a:ext cx="8714700" cy="4680521"/>
          </a:xfrm>
        </p:spPr>
        <p:txBody>
          <a:bodyPr>
            <a:noAutofit/>
          </a:bodyPr>
          <a:lstStyle/>
          <a:p>
            <a:pPr marL="0" lvl="0" indent="0">
              <a:lnSpc>
                <a:spcPct val="120000"/>
              </a:lnSpc>
              <a:spcBef>
                <a:spcPts val="0"/>
              </a:spcBef>
              <a:buNone/>
            </a:pPr>
            <a:r>
              <a:rPr lang="ja-JP" altLang="en-US"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★かかりつけ医等の死因診断レベル</a:t>
            </a:r>
            <a:r>
              <a:rPr lang="ja-JP" altLang="en-US"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の向上（医師法の解釈も含む）</a:t>
            </a:r>
          </a:p>
          <a:p>
            <a:pPr marL="0" lvl="0" indent="0">
              <a:lnSpc>
                <a:spcPct val="120000"/>
              </a:lnSpc>
              <a:spcBef>
                <a:spcPts val="0"/>
              </a:spcBef>
              <a:buNone/>
            </a:pPr>
            <a:r>
              <a:rPr lang="ja-JP" altLang="en-US" sz="16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内　容　 　生前より関わった主治医</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かかりつけ医</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等に対し、医師法第</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20</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条ただし書の正しい　　　</a:t>
            </a:r>
          </a:p>
          <a:p>
            <a:pPr marL="0" lvl="0" indent="0">
              <a:lnSpc>
                <a:spcPct val="120000"/>
              </a:lnSpc>
              <a:spcBef>
                <a:spcPts val="0"/>
              </a:spcBef>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理解についても含めた、死亡診断書作成研修を実施</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buNone/>
              <a:defRPr/>
            </a:pPr>
            <a:r>
              <a:rPr lang="ja-JP" altLang="en-US" sz="18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医師法</a:t>
            </a:r>
            <a:r>
              <a:rPr lang="en-US" altLang="ja-JP" sz="18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20</a:t>
            </a:r>
            <a:r>
              <a:rPr lang="ja-JP" altLang="en-US" sz="18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条の正しい解釈の理解促進について</a:t>
            </a:r>
            <a:endParaRPr lang="en-US" altLang="ja-JP" sz="18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・診療中</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の患者が診察後</a:t>
            </a:r>
            <a:r>
              <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24</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時間以内にその傷病で死亡した場合には、改めて診察をすることなく</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死　</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亡診断書</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が交付できます。</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・また</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、医師が死亡の際に立ち会っておらず、生前の診察後</a:t>
            </a:r>
            <a:r>
              <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24</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時間を経過した場合であっても、</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死</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亡後</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改めて診察を行い、生前に診療していた傷病に関連する死亡であると判定できる場合に</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は</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indent="0">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死亡</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診断書を交付できます</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85750" indent="-285750">
              <a:buFont typeface="Wingdings" panose="05000000000000000000" pitchFamily="2" charset="2"/>
              <a:buChar char="Ø"/>
            </a:pPr>
            <a:r>
              <a:rPr lang="ja-JP" altLang="en-US" sz="1600" b="1" i="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医師法</a:t>
            </a:r>
            <a:r>
              <a:rPr lang="en-US" altLang="ja-JP" sz="1600" b="1" i="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20</a:t>
            </a:r>
            <a:r>
              <a:rPr lang="ja-JP" altLang="en-US" sz="1600" b="1" i="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条の正しい解釈の理解が促進されるよう、周知、啓発をお願いします。</a:t>
            </a:r>
            <a:endParaRPr lang="en-US" altLang="ja-JP" sz="1600" b="1" i="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pP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pPr>
            <a:r>
              <a:rPr lang="ja-JP" altLang="en-US"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★地域</a:t>
            </a:r>
            <a:r>
              <a:rPr lang="ja-JP" altLang="en-US"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における</a:t>
            </a:r>
            <a:r>
              <a:rPr lang="ja-JP" altLang="en-US"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セーフティネット</a:t>
            </a:r>
            <a:endParaRPr lang="en-US" altLang="ja-JP"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pPr>
            <a:r>
              <a:rPr lang="ja-JP" altLang="en-US" sz="20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内　容　 　単身</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高齢者等の見守りや死亡時の早期</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発見に向け、正確</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な死因診断のために</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も</a:t>
            </a:r>
          </a:p>
          <a:p>
            <a:pPr marL="0" lvl="0" indent="0">
              <a:lnSpc>
                <a:spcPct val="120000"/>
              </a:lnSpc>
              <a:spcBef>
                <a:spcPts val="0"/>
              </a:spcBef>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死亡</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から発見</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までの</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時間が短くなる</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よう、関係</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機関</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や地域</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による</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見守り</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や</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ウェアラブ</a:t>
            </a:r>
          </a:p>
          <a:p>
            <a:pPr marL="0" lvl="0" indent="0">
              <a:lnSpc>
                <a:spcPct val="120000"/>
              </a:lnSpc>
              <a:spcBef>
                <a:spcPts val="0"/>
              </a:spcBef>
              <a:buNone/>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ルセンサー</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等の</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活用を検討</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defRPr/>
            </a:pPr>
            <a:endParaRPr lang="en-US" altLang="ja-JP"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defRPr/>
            </a:pPr>
            <a:endParaRPr lang="en-US" altLang="ja-JP"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defRPr/>
            </a:pPr>
            <a:endParaRPr lang="en-US" altLang="ja-JP"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0" lvl="0" indent="0">
              <a:lnSpc>
                <a:spcPct val="120000"/>
              </a:lnSpc>
              <a:spcBef>
                <a:spcPts val="0"/>
              </a:spcBef>
              <a:buNone/>
              <a:defRPr/>
            </a:pPr>
            <a:endParaRPr lang="en-US" altLang="ja-JP"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 name="タイトル 1"/>
          <p:cNvSpPr txBox="1">
            <a:spLocks/>
          </p:cNvSpPr>
          <p:nvPr/>
        </p:nvSpPr>
        <p:spPr>
          <a:xfrm>
            <a:off x="-148" y="150244"/>
            <a:ext cx="9144000" cy="902492"/>
          </a:xfrm>
          <a:prstGeom prst="rect">
            <a:avLst/>
          </a:prstGeom>
          <a:solidFill>
            <a:schemeClr val="accent5">
              <a:lumMod val="40000"/>
              <a:lumOff val="60000"/>
            </a:schemeClr>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3600" dirty="0" smtClean="0">
                <a:latin typeface="+mj-ea"/>
              </a:rPr>
              <a:t> </a:t>
            </a:r>
            <a:r>
              <a:rPr lang="ja-JP" altLang="en-US" sz="3600" dirty="0" smtClean="0">
                <a:latin typeface="+mj-ea"/>
              </a:rPr>
              <a:t> </a:t>
            </a:r>
            <a:r>
              <a:rPr lang="en-US" altLang="ja-JP" sz="3000" dirty="0" smtClean="0">
                <a:latin typeface="+mj-ea"/>
              </a:rPr>
              <a:t>6</a:t>
            </a:r>
            <a:r>
              <a:rPr lang="ja-JP" altLang="en-US" sz="3000" dirty="0" smtClean="0">
                <a:latin typeface="+mj-ea"/>
              </a:rPr>
              <a:t> 　　 在宅医療の推進と関連する取組み①</a:t>
            </a:r>
            <a:endParaRPr lang="en-US" altLang="ja-JP" sz="3000" dirty="0" smtClean="0">
              <a:latin typeface="+mj-ea"/>
            </a:endParaRPr>
          </a:p>
          <a:p>
            <a:pPr algn="l"/>
            <a:r>
              <a:rPr lang="ja-JP" altLang="en-US" sz="3000" dirty="0">
                <a:latin typeface="+mj-ea"/>
              </a:rPr>
              <a:t>　</a:t>
            </a:r>
            <a:r>
              <a:rPr lang="ja-JP" altLang="en-US" sz="3000" dirty="0" smtClean="0">
                <a:latin typeface="+mj-ea"/>
              </a:rPr>
              <a:t>　　　　　　（みなさまへのお願い）</a:t>
            </a:r>
            <a:endParaRPr lang="ja-JP" altLang="en-US" sz="3000" dirty="0">
              <a:latin typeface="+mj-ea"/>
            </a:endParaRPr>
          </a:p>
        </p:txBody>
      </p:sp>
      <p:sp>
        <p:nvSpPr>
          <p:cNvPr id="6" name="角丸四角形 5"/>
          <p:cNvSpPr/>
          <p:nvPr/>
        </p:nvSpPr>
        <p:spPr>
          <a:xfrm>
            <a:off x="286814" y="6021288"/>
            <a:ext cx="8677526" cy="580628"/>
          </a:xfrm>
          <a:prstGeom prst="roundRect">
            <a:avLst>
              <a:gd name="adj" fmla="val 864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○セーフティーネットづくりについて</a:t>
            </a:r>
            <a:endParaRPr lang="en-US" altLang="ja-JP"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marL="285750" indent="-285750">
              <a:buFont typeface="Wingdings" panose="05000000000000000000" pitchFamily="2" charset="2"/>
              <a:buChar char="Ø"/>
            </a:pPr>
            <a:r>
              <a:rPr lang="ja-JP" altLang="en-US" sz="1600" b="1" i="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内容が地域の実情に合ったものとなるよう、ご意見・ご提案をお願いします。</a:t>
            </a:r>
            <a:endParaRPr lang="en-US" altLang="ja-JP" sz="1600" b="1" i="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129267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23528" y="3789040"/>
            <a:ext cx="8568952" cy="1152128"/>
          </a:xfrm>
          <a:prstGeom prst="roundRect">
            <a:avLst>
              <a:gd name="adj" fmla="val 8646"/>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600" b="1" i="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
        <p:nvSpPr>
          <p:cNvPr id="5" name="タイトル 1"/>
          <p:cNvSpPr txBox="1">
            <a:spLocks/>
          </p:cNvSpPr>
          <p:nvPr/>
        </p:nvSpPr>
        <p:spPr>
          <a:xfrm>
            <a:off x="-148" y="150244"/>
            <a:ext cx="9144000" cy="902492"/>
          </a:xfrm>
          <a:prstGeom prst="rect">
            <a:avLst/>
          </a:prstGeom>
          <a:solidFill>
            <a:schemeClr val="accent5">
              <a:lumMod val="40000"/>
              <a:lumOff val="60000"/>
            </a:schemeClr>
          </a:solidFill>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3300" dirty="0" smtClean="0">
                <a:latin typeface="+mj-ea"/>
              </a:rPr>
              <a:t>  </a:t>
            </a:r>
            <a:r>
              <a:rPr lang="en-US" altLang="ja-JP" sz="3000" dirty="0" smtClean="0">
                <a:latin typeface="+mj-ea"/>
              </a:rPr>
              <a:t>7</a:t>
            </a:r>
            <a:r>
              <a:rPr lang="ja-JP" altLang="en-US" sz="3000" dirty="0" smtClean="0">
                <a:latin typeface="+mj-ea"/>
              </a:rPr>
              <a:t> </a:t>
            </a:r>
            <a:r>
              <a:rPr lang="ja-JP" altLang="en-US" sz="3000" dirty="0">
                <a:latin typeface="+mj-ea"/>
              </a:rPr>
              <a:t>　　 </a:t>
            </a:r>
            <a:r>
              <a:rPr lang="ja-JP" altLang="en-US" sz="3000" dirty="0" smtClean="0">
                <a:latin typeface="+mj-ea"/>
              </a:rPr>
              <a:t>在宅</a:t>
            </a:r>
            <a:r>
              <a:rPr lang="ja-JP" altLang="en-US" sz="3000" dirty="0">
                <a:latin typeface="+mj-ea"/>
              </a:rPr>
              <a:t>医療の推進と関連する</a:t>
            </a:r>
            <a:r>
              <a:rPr lang="ja-JP" altLang="en-US" sz="3000" dirty="0" smtClean="0">
                <a:latin typeface="+mj-ea"/>
              </a:rPr>
              <a:t>取組み②</a:t>
            </a:r>
            <a:endParaRPr lang="en-US" altLang="ja-JP" sz="3000" dirty="0">
              <a:latin typeface="+mj-ea"/>
            </a:endParaRPr>
          </a:p>
          <a:p>
            <a:pPr algn="l"/>
            <a:r>
              <a:rPr lang="ja-JP" altLang="en-US" sz="3000" dirty="0">
                <a:latin typeface="+mj-ea"/>
              </a:rPr>
              <a:t>　　　　　　　（みなさまへの</a:t>
            </a:r>
            <a:r>
              <a:rPr lang="ja-JP" altLang="en-US" sz="3000" dirty="0" smtClean="0">
                <a:latin typeface="+mj-ea"/>
              </a:rPr>
              <a:t>お願い）</a:t>
            </a:r>
            <a:endParaRPr lang="ja-JP" altLang="en-US" sz="3000" dirty="0">
              <a:latin typeface="+mj-ea"/>
            </a:endParaRPr>
          </a:p>
        </p:txBody>
      </p:sp>
      <p:sp>
        <p:nvSpPr>
          <p:cNvPr id="2" name="正方形/長方形 1"/>
          <p:cNvSpPr/>
          <p:nvPr/>
        </p:nvSpPr>
        <p:spPr>
          <a:xfrm>
            <a:off x="323528" y="1196752"/>
            <a:ext cx="10366434" cy="4395049"/>
          </a:xfrm>
          <a:prstGeom prst="rect">
            <a:avLst/>
          </a:prstGeom>
        </p:spPr>
        <p:txBody>
          <a:bodyPr wrap="square">
            <a:spAutoFit/>
          </a:bodyPr>
          <a:lstStyle/>
          <a:p>
            <a:pPr lvl="0">
              <a:lnSpc>
                <a:spcPct val="120000"/>
              </a:lnSpc>
              <a:defRPr/>
            </a:pPr>
            <a:r>
              <a:rPr lang="ja-JP" altLang="en-US" sz="20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a:t>
            </a:r>
            <a:r>
              <a:rPr lang="ja-JP" altLang="en-US" sz="20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府民への啓発</a:t>
            </a:r>
          </a:p>
          <a:p>
            <a:pPr lvl="0">
              <a:lnSpc>
                <a:spcPct val="120000"/>
              </a:lnSpc>
              <a:defRPr/>
            </a:pPr>
            <a:r>
              <a:rPr lang="ja-JP" altLang="en-US" sz="2400" b="1"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2400" b="1"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内　容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・在宅</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医療を受けている本人や家族が死に直面した際に、まず主治医など、日頃</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defRPr/>
            </a:pPr>
            <a:r>
              <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受診している医師へ連絡を行うよう啓発</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defRPr/>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・自分</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の医療情報（かかりつけ医名、連絡先、服薬状況、既往歴等）を見える形で</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defRPr/>
            </a:pPr>
            <a:r>
              <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共有・保存する</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こと</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の大切さを啓発</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pP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・府民</a:t>
            </a:r>
            <a:r>
              <a:rPr lang="ja-JP" altLang="en-US"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に人生の最期、終末期の看取りについて家族等と考える機会の提供となる</a:t>
            </a:r>
            <a:endPar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pPr>
            <a:r>
              <a:rPr lang="en-US" altLang="ja-JP" sz="1600"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 </a:t>
            </a:r>
            <a:r>
              <a:rPr lang="ja-JP" altLang="en-US" sz="1600" dirty="0" err="1"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ような</a:t>
            </a:r>
            <a:r>
              <a:rPr lang="ja-JP" altLang="en-US"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rPr>
              <a:t>啓発</a:t>
            </a:r>
            <a:endParaRPr lang="en-US" altLang="ja-JP" sz="1600"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pPr>
            <a:endParaRPr lang="en-US" altLang="ja-JP"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r>
              <a:rPr lang="ja-JP" altLang="en-US" b="1" dirty="0" smtClean="0"/>
              <a:t>○</a:t>
            </a:r>
            <a:r>
              <a:rPr lang="ja-JP" altLang="en-US" b="1" dirty="0"/>
              <a:t>住民のみなさまが「最期を考える」きっかけづくりについて</a:t>
            </a:r>
            <a:endParaRPr lang="en-US" altLang="ja-JP" b="1" dirty="0"/>
          </a:p>
          <a:p>
            <a:pPr marL="285750" indent="-285750">
              <a:buFont typeface="Wingdings" panose="05000000000000000000" pitchFamily="2" charset="2"/>
              <a:buChar char="Ø"/>
            </a:pPr>
            <a:r>
              <a:rPr lang="ja-JP" altLang="en-US" sz="1600" b="1" i="1" dirty="0"/>
              <a:t>終活、エンディングノート、終末期医療、看取り</a:t>
            </a:r>
            <a:r>
              <a:rPr lang="en-US" altLang="ja-JP" sz="1600" b="1" i="1" dirty="0"/>
              <a:t>…</a:t>
            </a:r>
          </a:p>
          <a:p>
            <a:r>
              <a:rPr lang="ja-JP" altLang="en-US" sz="1600" b="1" i="1" dirty="0"/>
              <a:t>　</a:t>
            </a:r>
            <a:r>
              <a:rPr lang="ja-JP" altLang="en-US" sz="1600" b="1" i="1" dirty="0" smtClean="0"/>
              <a:t>　「</a:t>
            </a:r>
            <a:r>
              <a:rPr lang="ja-JP" altLang="en-US" sz="1600" b="1" i="1" dirty="0"/>
              <a:t>より良い人生の最期を迎えるための準備のため」に、広報誌への掲載や</a:t>
            </a:r>
            <a:r>
              <a:rPr lang="ja-JP" altLang="en-US" sz="1600" b="1" i="1" dirty="0" smtClean="0"/>
              <a:t>市民セミナー</a:t>
            </a:r>
            <a:r>
              <a:rPr lang="ja-JP" altLang="en-US" sz="1600" b="1" i="1" dirty="0"/>
              <a:t>等</a:t>
            </a:r>
            <a:r>
              <a:rPr lang="ja-JP" altLang="en-US" sz="1600" b="1" i="1" dirty="0" smtClean="0"/>
              <a:t>の</a:t>
            </a:r>
            <a:endParaRPr lang="en-US" altLang="ja-JP" sz="1600" b="1" i="1" dirty="0" smtClean="0"/>
          </a:p>
          <a:p>
            <a:r>
              <a:rPr lang="ja-JP" altLang="en-US" sz="1600" b="1" i="1" dirty="0"/>
              <a:t>　</a:t>
            </a:r>
            <a:r>
              <a:rPr lang="ja-JP" altLang="en-US" sz="1600" b="1" i="1" dirty="0" smtClean="0"/>
              <a:t>　開催など</a:t>
            </a:r>
            <a:r>
              <a:rPr lang="ja-JP" altLang="en-US" sz="1600" b="1" i="1" dirty="0"/>
              <a:t>により、住民が最期を考えるきっかけになる働きかけ</a:t>
            </a:r>
            <a:r>
              <a:rPr lang="ja-JP" altLang="en-US" sz="1600" b="1" i="1" dirty="0" smtClean="0"/>
              <a:t>をお願い</a:t>
            </a:r>
            <a:r>
              <a:rPr lang="ja-JP" altLang="en-US" sz="1600" b="1" i="1" dirty="0"/>
              <a:t>します。</a:t>
            </a:r>
          </a:p>
          <a:p>
            <a:pPr lvl="0">
              <a:lnSpc>
                <a:spcPct val="120000"/>
              </a:lnSpc>
            </a:pPr>
            <a:endParaRPr lang="en-US" altLang="ja-JP" dirty="0" smtClean="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a:p>
            <a:pPr lvl="0">
              <a:lnSpc>
                <a:spcPct val="120000"/>
              </a:lnSpc>
            </a:pPr>
            <a:endParaRPr lang="en-US" altLang="ja-JP" dirty="0">
              <a:solidFill>
                <a:prstClr val="black"/>
              </a:solidFill>
              <a:latin typeface="ＭＳ Ｐゴシック" panose="020B0600070205080204" pitchFamily="50" charset="-128"/>
              <a:ea typeface="ＭＳ Ｐゴシック" panose="020B0600070205080204" pitchFamily="50" charset="-128"/>
              <a:cs typeface="メイリオ" panose="020B0604030504040204" pitchFamily="50" charset="-128"/>
            </a:endParaRPr>
          </a:p>
        </p:txBody>
      </p:sp>
    </p:spTree>
    <p:extLst>
      <p:ext uri="{BB962C8B-B14F-4D97-AF65-F5344CB8AC3E}">
        <p14:creationId xmlns:p14="http://schemas.microsoft.com/office/powerpoint/2010/main" val="233511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35696" y="2276872"/>
            <a:ext cx="5976664" cy="1143000"/>
          </a:xfrm>
        </p:spPr>
        <p:txBody>
          <a:bodyPr>
            <a:normAutofit/>
          </a:bodyPr>
          <a:lstStyle/>
          <a:p>
            <a:pPr algn="l"/>
            <a:r>
              <a:rPr kumimoji="1" lang="ja-JP" altLang="en-US" sz="3200" dirty="0" smtClean="0"/>
              <a:t>在宅看取り体制の強化に向けた</a:t>
            </a:r>
            <a:r>
              <a:rPr kumimoji="1" lang="en-US" altLang="ja-JP" sz="3200" dirty="0" smtClean="0"/>
              <a:t/>
            </a:r>
            <a:br>
              <a:rPr kumimoji="1" lang="en-US" altLang="ja-JP" sz="3200" dirty="0" smtClean="0"/>
            </a:br>
            <a:r>
              <a:rPr kumimoji="1" lang="ja-JP" altLang="en-US" sz="3200" dirty="0" smtClean="0"/>
              <a:t>大阪府の事業について</a:t>
            </a:r>
            <a:endParaRPr kumimoji="1" lang="ja-JP" altLang="en-US" sz="3200" dirty="0"/>
          </a:p>
        </p:txBody>
      </p:sp>
      <p:sp>
        <p:nvSpPr>
          <p:cNvPr id="3" name="コンテンツ プレースホルダー 2"/>
          <p:cNvSpPr>
            <a:spLocks noGrp="1"/>
          </p:cNvSpPr>
          <p:nvPr>
            <p:ph idx="1"/>
          </p:nvPr>
        </p:nvSpPr>
        <p:spPr>
          <a:xfrm>
            <a:off x="2123728" y="4149080"/>
            <a:ext cx="5184576" cy="964703"/>
          </a:xfrm>
        </p:spPr>
        <p:txBody>
          <a:bodyPr>
            <a:normAutofit/>
          </a:bodyPr>
          <a:lstStyle/>
          <a:p>
            <a:r>
              <a:rPr kumimoji="1" lang="ja-JP" altLang="en-US" sz="2400" dirty="0" smtClean="0"/>
              <a:t>在宅医療体制</a:t>
            </a:r>
            <a:r>
              <a:rPr lang="ja-JP" altLang="en-US" sz="2400" dirty="0" smtClean="0"/>
              <a:t>強化事業</a:t>
            </a:r>
            <a:endParaRPr lang="en-US" altLang="ja-JP" sz="2400" dirty="0" smtClean="0"/>
          </a:p>
          <a:p>
            <a:r>
              <a:rPr kumimoji="1" lang="ja-JP" altLang="en-US" sz="2400" dirty="0"/>
              <a:t>在宅</a:t>
            </a:r>
            <a:r>
              <a:rPr kumimoji="1" lang="ja-JP" altLang="en-US" sz="2400" dirty="0" smtClean="0"/>
              <a:t>医療普及促進事業</a:t>
            </a:r>
            <a:endParaRPr kumimoji="1" lang="ja-JP" altLang="en-US" sz="2400" dirty="0"/>
          </a:p>
        </p:txBody>
      </p:sp>
      <p:sp>
        <p:nvSpPr>
          <p:cNvPr id="4" name="スライド番号プレースホルダー 3"/>
          <p:cNvSpPr>
            <a:spLocks noGrp="1"/>
          </p:cNvSpPr>
          <p:nvPr>
            <p:ph type="sldNum" sz="quarter" idx="12"/>
          </p:nvPr>
        </p:nvSpPr>
        <p:spPr/>
        <p:txBody>
          <a:bodyPr/>
          <a:lstStyle/>
          <a:p>
            <a:fld id="{FC179389-E9AF-4198-A5D1-51223F1FA305}" type="slidenum">
              <a:rPr kumimoji="1" lang="ja-JP" altLang="en-US" smtClean="0"/>
              <a:t>9</a:t>
            </a:fld>
            <a:endParaRPr kumimoji="1" lang="ja-JP" altLang="en-US"/>
          </a:p>
        </p:txBody>
      </p:sp>
      <p:sp>
        <p:nvSpPr>
          <p:cNvPr id="5" name="テキスト ボックス 4"/>
          <p:cNvSpPr txBox="1"/>
          <p:nvPr/>
        </p:nvSpPr>
        <p:spPr>
          <a:xfrm>
            <a:off x="7668344" y="996834"/>
            <a:ext cx="1368152" cy="369332"/>
          </a:xfrm>
          <a:prstGeom prst="rect">
            <a:avLst/>
          </a:prstGeom>
          <a:noFill/>
        </p:spPr>
        <p:txBody>
          <a:bodyPr wrap="square" rtlCol="0">
            <a:spAutoFit/>
          </a:bodyPr>
          <a:lstStyle/>
          <a:p>
            <a:r>
              <a:rPr kumimoji="1" lang="en-US" altLang="ja-JP" dirty="0" smtClean="0"/>
              <a:t>【</a:t>
            </a:r>
            <a:r>
              <a:rPr kumimoji="1" lang="ja-JP" altLang="en-US" dirty="0" smtClean="0"/>
              <a:t>参考</a:t>
            </a:r>
            <a:r>
              <a:rPr kumimoji="1" lang="en-US" altLang="ja-JP" dirty="0" smtClean="0"/>
              <a:t>】</a:t>
            </a:r>
            <a:endParaRPr kumimoji="1" lang="ja-JP" altLang="en-US" dirty="0"/>
          </a:p>
        </p:txBody>
      </p:sp>
    </p:spTree>
    <p:extLst>
      <p:ext uri="{BB962C8B-B14F-4D97-AF65-F5344CB8AC3E}">
        <p14:creationId xmlns:p14="http://schemas.microsoft.com/office/powerpoint/2010/main" val="42472200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F990AEB-3F02-4D3C-B622-FC372FB009E5}"/>
</file>

<file path=customXml/itemProps2.xml><?xml version="1.0" encoding="utf-8"?>
<ds:datastoreItem xmlns:ds="http://schemas.openxmlformats.org/officeDocument/2006/customXml" ds:itemID="{F540D5AD-D9DE-4FEA-B879-A802AD593BFD}"/>
</file>

<file path=customXml/itemProps3.xml><?xml version="1.0" encoding="utf-8"?>
<ds:datastoreItem xmlns:ds="http://schemas.openxmlformats.org/officeDocument/2006/customXml" ds:itemID="{4809E0F3-4211-4A2F-A4C3-C8FE240779CE}"/>
</file>

<file path=docProps/app.xml><?xml version="1.0" encoding="utf-8"?>
<Properties xmlns="http://schemas.openxmlformats.org/officeDocument/2006/extended-properties" xmlns:vt="http://schemas.openxmlformats.org/officeDocument/2006/docPropsVTypes">
  <TotalTime>4624</TotalTime>
  <Words>1707</Words>
  <Application>Microsoft Office PowerPoint</Application>
  <PresentationFormat>画面に合わせる (4:3)</PresentationFormat>
  <Paragraphs>423</Paragraphs>
  <Slides>12</Slides>
  <Notes>12</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Office ​​テーマ</vt:lpstr>
      <vt:lpstr>大阪府の死因調査体制の整備に向けた取組みについて （在宅医療推進関係） </vt:lpstr>
      <vt:lpstr>  1 　　  大阪府の死亡者数等の現状と推計値</vt:lpstr>
      <vt:lpstr>H24　内閣府調査</vt:lpstr>
      <vt:lpstr>  3        大阪府における死因調査の現状（H27）</vt:lpstr>
      <vt:lpstr>PowerPoint プレゼンテーション</vt:lpstr>
      <vt:lpstr>PowerPoint プレゼンテーション</vt:lpstr>
      <vt:lpstr>PowerPoint プレゼンテーション</vt:lpstr>
      <vt:lpstr>PowerPoint プレゼンテーション</vt:lpstr>
      <vt:lpstr>在宅看取り体制の強化に向けた 大阪府の事業について</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死因調査体制の検討について</dc:title>
  <dc:creator>HOSTNAME</dc:creator>
  <cp:lastModifiedBy>HOSTNAME</cp:lastModifiedBy>
  <cp:revision>353</cp:revision>
  <cp:lastPrinted>2018-07-20T01:39:50Z</cp:lastPrinted>
  <dcterms:created xsi:type="dcterms:W3CDTF">2017-06-05T09:04:18Z</dcterms:created>
  <dcterms:modified xsi:type="dcterms:W3CDTF">2018-07-20T01:49:42Z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