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7" r:id="rId2"/>
    <p:sldId id="296"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8" autoAdjust="0"/>
    <p:restoredTop sz="92727" autoAdjust="0"/>
  </p:normalViewPr>
  <p:slideViewPr>
    <p:cSldViewPr>
      <p:cViewPr>
        <p:scale>
          <a:sx n="125" d="100"/>
          <a:sy n="125" d="100"/>
        </p:scale>
        <p:origin x="-6" y="-72"/>
      </p:cViewPr>
      <p:guideLst>
        <p:guide orient="horz" pos="2160"/>
        <p:guide pos="2880"/>
      </p:guideLst>
    </p:cSldViewPr>
  </p:slideViewPr>
  <p:notesTextViewPr>
    <p:cViewPr>
      <p:scale>
        <a:sx n="1" d="1"/>
        <a:sy n="1" d="1"/>
      </p:scale>
      <p:origin x="0" y="0"/>
    </p:cViewPr>
  </p:notesTextViewPr>
  <p:sorterViewPr>
    <p:cViewPr>
      <p:scale>
        <a:sx n="200" d="100"/>
        <a:sy n="200" d="100"/>
      </p:scale>
      <p:origin x="0" y="2382"/>
    </p:cViewPr>
  </p:sorter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D5C6CE5-03EB-4028-B71C-07EB12C79292}" type="datetimeFigureOut">
              <a:rPr kumimoji="1" lang="ja-JP" altLang="en-US" smtClean="0"/>
              <a:t>2018/7/20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F9765FA-63EC-47AB-B476-7A3038F195A8}" type="slidenum">
              <a:rPr kumimoji="1" lang="ja-JP" altLang="en-US" smtClean="0"/>
              <a:t>‹#›</a:t>
            </a:fld>
            <a:endParaRPr kumimoji="1" lang="ja-JP" altLang="en-US"/>
          </a:p>
        </p:txBody>
      </p:sp>
    </p:spTree>
    <p:extLst>
      <p:ext uri="{BB962C8B-B14F-4D97-AF65-F5344CB8AC3E}">
        <p14:creationId xmlns:p14="http://schemas.microsoft.com/office/powerpoint/2010/main" val="42724253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788537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83995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74530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242419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15168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127861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235936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34914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2913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3693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0531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C2F4F-CCFE-447E-A25A-47CB36DCA384}" type="datetimeFigureOut">
              <a:rPr kumimoji="1" lang="ja-JP" altLang="en-US" smtClean="0"/>
              <a:t>2018/7/20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740626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1887"/>
            <a:ext cx="2688527" cy="360040"/>
          </a:xfrm>
        </p:spPr>
        <p:txBody>
          <a:bodyPr>
            <a:noAutofit/>
          </a:bodyPr>
          <a:lstStyle/>
          <a:p>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医療資源の充実</a:t>
            </a:r>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138025" y="3103611"/>
            <a:ext cx="4343006" cy="1377532"/>
          </a:xfrm>
          <a:ln>
            <a:solidFill>
              <a:schemeClr val="tx2"/>
            </a:solidFill>
          </a:ln>
        </p:spPr>
        <p:txBody>
          <a:bodyPr>
            <a:noAutofit/>
          </a:bodyPr>
          <a:lstStyle/>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病院とのルールづくりがなかなか進められない状況。</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バックベッドを確保されているという</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安心感がない</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療養支援病院や在宅療養後方支援病院の機能が十分発揮されていない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連携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が十分でない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提案</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を活用した医療情報連携システム　救急以外でも受入病院を探すシステム</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構築</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（二次医療圏の当番病院の設定、空床の情報開示）</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373393"/>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115147" y="2750320"/>
            <a:ext cx="4426217"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医療支援</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病院・在宅療養支援病院・在宅医療後方支援病院等</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p:cNvGrpSpPr/>
          <p:nvPr/>
        </p:nvGrpSpPr>
        <p:grpSpPr>
          <a:xfrm>
            <a:off x="96420" y="458337"/>
            <a:ext cx="4343006" cy="2250583"/>
            <a:chOff x="131337" y="2202602"/>
            <a:chExt cx="4343006" cy="1841394"/>
          </a:xfrm>
        </p:grpSpPr>
        <p:sp>
          <p:nvSpPr>
            <p:cNvPr id="30" name="コンテンツ プレースホルダー 2"/>
            <p:cNvSpPr txBox="1">
              <a:spLocks/>
            </p:cNvSpPr>
            <p:nvPr/>
          </p:nvSpPr>
          <p:spPr>
            <a:xfrm>
              <a:off x="131337" y="2490602"/>
              <a:ext cx="4343006" cy="1553394"/>
            </a:xfrm>
            <a:prstGeom prst="rect">
              <a:avLst/>
            </a:prstGeom>
            <a:ln>
              <a:solidFill>
                <a:schemeClr val="tx2"/>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医師が</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高齢になり、時間的、体力的・精神的な負担が</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大きい。</a:t>
              </a: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医療を担う</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新しい医師が増えない。</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他科の専門的な医療、処置、管理が難しい。アドバイスを受ける機会がない</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・医療報酬は高いが、看取りの実績等、認定のハードルが高い。　事務手続きが煩雑</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提案・取組み</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・医師会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で認識を深めるための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・開業医</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の各診療科の専門性を考慮し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ネットワークづくり</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・診療報酬に関する相談窓口の設置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★非医師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会員が入れば、在宅医の中でもすみ分けができる可能性もある（豊中）。</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2655" y="2202602"/>
              <a:ext cx="3862298"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地域のかかりつけ医　（</a:t>
              </a:r>
              <a:r>
                <a:rPr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在宅</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療養支援</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診療所）</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4711655" y="755325"/>
            <a:ext cx="4324842" cy="3105723"/>
            <a:chOff x="4654128" y="2091737"/>
            <a:chExt cx="4427633" cy="1692607"/>
          </a:xfrm>
        </p:grpSpPr>
        <p:sp>
          <p:nvSpPr>
            <p:cNvPr id="37" name="コンテンツ プレースホルダー 2"/>
            <p:cNvSpPr txBox="1">
              <a:spLocks/>
            </p:cNvSpPr>
            <p:nvPr/>
          </p:nvSpPr>
          <p:spPr>
            <a:xfrm>
              <a:off x="4655545" y="2348880"/>
              <a:ext cx="4426216" cy="1435464"/>
            </a:xfrm>
            <a:prstGeom prst="rect">
              <a:avLst/>
            </a:prstGeom>
            <a:ln>
              <a:solidFill>
                <a:schemeClr val="tx2"/>
              </a:solidFill>
            </a:ln>
          </p:spPr>
          <p:txBody>
            <a:bodyPr vert="horz" lIns="91440" tIns="45720" rIns="91440" bIns="45720" rtlCol="0">
              <a:normAutofit fontScale="92500" lnSpcReduction="10000"/>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900" dirty="0"/>
                <a:t>〔</a:t>
              </a:r>
              <a:r>
                <a:rPr lang="ja-JP" altLang="en-US" sz="900" dirty="0">
                  <a:solidFill>
                    <a:srgbClr val="FF0000"/>
                  </a:solidFill>
                </a:rPr>
                <a:t>現状・課題</a:t>
              </a:r>
              <a:r>
                <a:rPr lang="en-US" altLang="ja-JP" sz="900" dirty="0"/>
                <a:t>〕</a:t>
              </a:r>
            </a:p>
            <a:p>
              <a:r>
                <a:rPr lang="ja-JP" altLang="en-US" sz="1100" dirty="0" smtClean="0"/>
                <a:t>　・ </a:t>
              </a:r>
              <a:r>
                <a:rPr lang="ja-JP" altLang="en-US" sz="900" dirty="0" smtClean="0"/>
                <a:t>薬局</a:t>
              </a:r>
              <a:r>
                <a:rPr lang="ja-JP" altLang="en-US" sz="900" dirty="0"/>
                <a:t>の</a:t>
              </a:r>
              <a:r>
                <a:rPr lang="en-US" altLang="ja-JP" sz="900" dirty="0"/>
                <a:t>24</a:t>
              </a:r>
              <a:r>
                <a:rPr lang="ja-JP" altLang="en-US" sz="900" dirty="0"/>
                <a:t>時間</a:t>
              </a:r>
              <a:r>
                <a:rPr lang="en-US" altLang="ja-JP" sz="900" dirty="0"/>
                <a:t>365</a:t>
              </a:r>
              <a:r>
                <a:rPr lang="ja-JP" altLang="en-US" sz="900" dirty="0"/>
                <a:t>日</a:t>
              </a:r>
              <a:r>
                <a:rPr lang="ja-JP" altLang="en-US" sz="900" dirty="0" smtClean="0"/>
                <a:t>対応は難しい。</a:t>
              </a:r>
              <a:r>
                <a:rPr lang="ja-JP" altLang="en-US" sz="900" dirty="0"/>
                <a:t>　マンパワー不足</a:t>
              </a:r>
              <a:endParaRPr lang="en-US" altLang="ja-JP" sz="900" dirty="0"/>
            </a:p>
            <a:p>
              <a:r>
                <a:rPr lang="ja-JP" altLang="en-US" sz="900" dirty="0"/>
                <a:t>　</a:t>
              </a:r>
              <a:r>
                <a:rPr lang="ja-JP" altLang="en-US" sz="900" dirty="0" smtClean="0"/>
                <a:t>・ 薬</a:t>
              </a:r>
              <a:r>
                <a:rPr lang="ja-JP" altLang="en-US" sz="900" dirty="0"/>
                <a:t>の管理も情報も煩雑で問題に</a:t>
              </a:r>
              <a:r>
                <a:rPr lang="ja-JP" altLang="en-US" sz="900" dirty="0" smtClean="0"/>
                <a:t>なっている。</a:t>
              </a:r>
              <a:endParaRPr lang="en-US" altLang="ja-JP" sz="900" dirty="0" smtClean="0"/>
            </a:p>
            <a:p>
              <a:r>
                <a:rPr lang="ja-JP" altLang="en-US" sz="900" dirty="0"/>
                <a:t>　</a:t>
              </a:r>
              <a:r>
                <a:rPr lang="ja-JP" altLang="en-US" sz="900" dirty="0" smtClean="0"/>
                <a:t>・ 訪問</a:t>
              </a:r>
              <a:r>
                <a:rPr lang="ja-JP" altLang="en-US" sz="900" dirty="0"/>
                <a:t>看護師とのすみ分け、ケアマネとの理解不足など。情報共有を進めていくこと必要</a:t>
              </a:r>
              <a:r>
                <a:rPr lang="ja-JP" altLang="en-US" sz="900" dirty="0" smtClean="0"/>
                <a:t>。</a:t>
              </a:r>
              <a:endParaRPr lang="en-US" altLang="ja-JP" sz="900" dirty="0" smtClean="0"/>
            </a:p>
            <a:p>
              <a:r>
                <a:rPr lang="ja-JP" altLang="en-US" sz="900" dirty="0" smtClean="0"/>
                <a:t>　・ 薬剤師の役割、相談窓口がわかりにくい。在宅に対応している薬局がわかりにくい。</a:t>
              </a:r>
              <a:endParaRPr lang="en-US" altLang="ja-JP" sz="900" dirty="0" smtClean="0"/>
            </a:p>
            <a:p>
              <a:r>
                <a:rPr lang="ja-JP" altLang="en-US" sz="900" dirty="0"/>
                <a:t>　</a:t>
              </a:r>
              <a:r>
                <a:rPr lang="ja-JP" altLang="en-US" sz="900" dirty="0" smtClean="0"/>
                <a:t>・　「</a:t>
              </a:r>
              <a:r>
                <a:rPr lang="ja-JP" altLang="en-US" sz="900" dirty="0"/>
                <a:t>お薬手帳」や「連絡帳」等、スマホ・紙媒体の両方で対応できるものもあるが、緊急時</a:t>
              </a:r>
              <a:r>
                <a:rPr lang="ja-JP" altLang="en-US" sz="900" dirty="0" smtClean="0"/>
                <a:t>こそ</a:t>
              </a:r>
              <a:endParaRPr lang="en-US" altLang="ja-JP" sz="900" dirty="0" smtClean="0"/>
            </a:p>
            <a:p>
              <a:r>
                <a:rPr lang="en-US" altLang="ja-JP" sz="900" dirty="0"/>
                <a:t> </a:t>
              </a:r>
              <a:r>
                <a:rPr lang="en-US" altLang="ja-JP" sz="900" dirty="0" smtClean="0"/>
                <a:t>   </a:t>
              </a:r>
              <a:r>
                <a:rPr lang="ja-JP" altLang="en-US" sz="900" dirty="0" smtClean="0"/>
                <a:t>機関</a:t>
              </a:r>
              <a:r>
                <a:rPr lang="ja-JP" altLang="en-US" sz="900" dirty="0"/>
                <a:t>を越えて情報共有できるツールの活用が必要</a:t>
              </a:r>
              <a:r>
                <a:rPr lang="ja-JP" altLang="en-US" sz="900" dirty="0" smtClean="0"/>
                <a:t>。</a:t>
              </a:r>
              <a:endParaRPr lang="en-US" altLang="ja-JP" sz="900" dirty="0" smtClean="0"/>
            </a:p>
            <a:p>
              <a:r>
                <a:rPr lang="ja-JP" altLang="en-US" sz="900" dirty="0"/>
                <a:t>　</a:t>
              </a:r>
              <a:endParaRPr lang="en-US" altLang="ja-JP" sz="900" dirty="0"/>
            </a:p>
            <a:p>
              <a:r>
                <a:rPr lang="en-US" altLang="ja-JP" sz="900" dirty="0" smtClean="0"/>
                <a:t>〔</a:t>
              </a:r>
              <a:r>
                <a:rPr lang="ja-JP" altLang="en-US" sz="900" dirty="0" smtClean="0">
                  <a:solidFill>
                    <a:srgbClr val="FF0000"/>
                  </a:solidFill>
                </a:rPr>
                <a:t>提案・取組み</a:t>
              </a:r>
              <a:r>
                <a:rPr lang="en-US" altLang="ja-JP" sz="900" dirty="0" smtClean="0"/>
                <a:t>〕</a:t>
              </a:r>
              <a:endParaRPr lang="en-US" altLang="ja-JP" sz="900" dirty="0"/>
            </a:p>
            <a:p>
              <a:r>
                <a:rPr lang="ja-JP" altLang="en-US" sz="900" dirty="0"/>
                <a:t>　</a:t>
              </a:r>
              <a:r>
                <a:rPr lang="ja-JP" altLang="en-US" sz="900" dirty="0" smtClean="0"/>
                <a:t>○　残</a:t>
              </a:r>
              <a:r>
                <a:rPr lang="ja-JP" altLang="en-US" sz="900" dirty="0"/>
                <a:t>薬管理など医師から指示もらうのが</a:t>
              </a:r>
              <a:r>
                <a:rPr lang="ja-JP" altLang="en-US" sz="900" dirty="0" smtClean="0"/>
                <a:t>理想　</a:t>
              </a:r>
              <a:endParaRPr lang="en-US" altLang="ja-JP" sz="900" dirty="0" smtClean="0"/>
            </a:p>
            <a:p>
              <a:r>
                <a:rPr lang="ja-JP" altLang="en-US" sz="900" dirty="0" smtClean="0"/>
                <a:t>　○　</a:t>
              </a:r>
              <a:r>
                <a:rPr lang="ja-JP" altLang="en-US" sz="900" dirty="0"/>
                <a:t>訪問看護ステーションや医師と連携していくことが重要　</a:t>
              </a:r>
              <a:endParaRPr lang="en-US" altLang="ja-JP" sz="900" dirty="0"/>
            </a:p>
            <a:p>
              <a:r>
                <a:rPr lang="ja-JP" altLang="en-US" sz="900" dirty="0"/>
                <a:t>　</a:t>
              </a:r>
              <a:r>
                <a:rPr lang="ja-JP" altLang="en-US" sz="900" dirty="0" smtClean="0"/>
                <a:t>★</a:t>
              </a:r>
              <a:r>
                <a:rPr lang="ja-JP" altLang="en-US" sz="900" dirty="0"/>
                <a:t>　在宅に対応できる薬局を増やすこと、それに伴う管理の難しさ・煩雑さを、Ｈａｒｍｏ</a:t>
              </a:r>
              <a:endParaRPr lang="en-US" altLang="ja-JP" sz="900" dirty="0"/>
            </a:p>
            <a:p>
              <a:r>
                <a:rPr lang="ja-JP" altLang="en-US" sz="900" dirty="0"/>
                <a:t>　　　（電子お薬手帳）を使って効率化していきたい。（豊能</a:t>
              </a:r>
              <a:r>
                <a:rPr lang="ja-JP" altLang="en-US" sz="900" dirty="0" smtClean="0"/>
                <a:t>）</a:t>
              </a:r>
              <a:endParaRPr lang="en-US" altLang="ja-JP" sz="900" dirty="0" smtClean="0"/>
            </a:p>
            <a:p>
              <a:r>
                <a:rPr lang="ja-JP" altLang="en-US" sz="900" dirty="0" smtClean="0"/>
                <a:t>　★</a:t>
              </a:r>
              <a:r>
                <a:rPr lang="ja-JP" altLang="en-US" sz="900" dirty="0"/>
                <a:t>　病院の薬剤部と勉強会など、</a:t>
              </a:r>
              <a:r>
                <a:rPr lang="ja-JP" altLang="en-US" sz="900" dirty="0" err="1"/>
                <a:t>薬薬</a:t>
              </a:r>
              <a:r>
                <a:rPr lang="ja-JP" altLang="en-US" sz="900" dirty="0"/>
                <a:t>連携も進めている</a:t>
              </a:r>
              <a:r>
                <a:rPr lang="ja-JP" altLang="en-US" sz="900" dirty="0" smtClean="0"/>
                <a:t>。（豊能）</a:t>
              </a:r>
              <a:endParaRPr lang="en-US" altLang="ja-JP" sz="900" dirty="0" smtClean="0"/>
            </a:p>
            <a:p>
              <a:r>
                <a:rPr lang="ja-JP" altLang="en-US" sz="900" dirty="0"/>
                <a:t>  </a:t>
              </a:r>
              <a:r>
                <a:rPr lang="ja-JP" altLang="en-US" sz="900" dirty="0" smtClean="0"/>
                <a:t>★  </a:t>
              </a:r>
              <a:r>
                <a:rPr lang="ja-JP" altLang="en-US" sz="900" dirty="0"/>
                <a:t>市内で可能な薬局の一覧を作り、行政の窓口などに</a:t>
              </a:r>
              <a:r>
                <a:rPr lang="ja-JP" altLang="en-US" sz="900" dirty="0" smtClean="0"/>
                <a:t>配架（茨木市）</a:t>
              </a:r>
              <a:endParaRPr lang="en-US" altLang="ja-JP" sz="900" dirty="0" smtClean="0"/>
            </a:p>
            <a:p>
              <a:r>
                <a:rPr lang="ja-JP" altLang="en-US" sz="900" dirty="0" smtClean="0"/>
                <a:t>　★</a:t>
              </a:r>
              <a:r>
                <a:rPr lang="ja-JP" altLang="en-US" sz="900" dirty="0"/>
                <a:t>　無菌製剤の指導が可能な所は地域で届出を</a:t>
              </a:r>
              <a:r>
                <a:rPr lang="ja-JP" altLang="en-US" sz="900" dirty="0" err="1"/>
                <a:t>し</a:t>
              </a:r>
              <a:r>
                <a:rPr lang="ja-JP" altLang="en-US" sz="900" dirty="0"/>
                <a:t>圏域として確保していく。（北河内</a:t>
              </a:r>
              <a:r>
                <a:rPr lang="ja-JP" altLang="en-US" sz="900" dirty="0" smtClean="0"/>
                <a:t>）</a:t>
              </a:r>
              <a:endParaRPr lang="en-US" altLang="ja-JP" sz="900" dirty="0" smtClean="0"/>
            </a:p>
            <a:p>
              <a:r>
                <a:rPr lang="ja-JP" altLang="en-US" sz="900" dirty="0"/>
                <a:t>　</a:t>
              </a:r>
              <a:r>
                <a:rPr lang="ja-JP" altLang="en-US" sz="900" dirty="0" smtClean="0"/>
                <a:t>★</a:t>
              </a:r>
              <a:r>
                <a:rPr lang="ja-JP" altLang="en-US" sz="900" dirty="0"/>
                <a:t>　薬局の機能についてのマップ化・夜間緊急時対応薬局の輪番　地域連携における在宅</a:t>
              </a:r>
              <a:endParaRPr lang="en-US" altLang="ja-JP" sz="900" dirty="0"/>
            </a:p>
            <a:p>
              <a:r>
                <a:rPr lang="ja-JP" altLang="en-US" sz="900" dirty="0"/>
                <a:t>　　　医療サポート事業の実施（熊取町）　</a:t>
              </a:r>
              <a:endParaRPr lang="en-US" altLang="ja-JP" sz="900" dirty="0"/>
            </a:p>
            <a:p>
              <a:endParaRPr lang="en-US" altLang="ja-JP" sz="1100" dirty="0"/>
            </a:p>
            <a:p>
              <a:endParaRPr lang="en-US" altLang="ja-JP" sz="1100" dirty="0"/>
            </a:p>
            <a:p>
              <a:endParaRPr lang="en-US" altLang="ja-JP" sz="1100" dirty="0"/>
            </a:p>
            <a:p>
              <a:endParaRPr lang="en-US" altLang="ja-JP" sz="1500" dirty="0"/>
            </a:p>
            <a:p>
              <a:endParaRPr lang="en-US" altLang="ja-JP" sz="1400" dirty="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smtClean="0"/>
            </a:p>
            <a:p>
              <a:endParaRPr lang="en-US" altLang="ja-JP" sz="900" dirty="0"/>
            </a:p>
            <a:p>
              <a:endParaRPr lang="ja-JP" altLang="en-US" sz="900" dirty="0"/>
            </a:p>
          </p:txBody>
        </p:sp>
        <p:sp>
          <p:nvSpPr>
            <p:cNvPr id="40" name="正方形/長方形 39"/>
            <p:cNvSpPr/>
            <p:nvPr/>
          </p:nvSpPr>
          <p:spPr>
            <a:xfrm>
              <a:off x="4654128" y="2091737"/>
              <a:ext cx="3957333" cy="2571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④薬局　（在宅</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患者訪問薬剤管理指導料届出</a:t>
              </a:r>
              <a:r>
                <a:rPr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薬局</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96420" y="4611308"/>
            <a:ext cx="4426217" cy="2202068"/>
            <a:chOff x="4610045" y="494220"/>
            <a:chExt cx="4426217" cy="1715717"/>
          </a:xfrm>
        </p:grpSpPr>
        <p:sp>
          <p:nvSpPr>
            <p:cNvPr id="36" name="コンテンツ プレースホルダー 2"/>
            <p:cNvSpPr txBox="1">
              <a:spLocks/>
            </p:cNvSpPr>
            <p:nvPr/>
          </p:nvSpPr>
          <p:spPr>
            <a:xfrm>
              <a:off x="4610045" y="782252"/>
              <a:ext cx="4426217" cy="1427685"/>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a:t>〔</a:t>
              </a:r>
              <a:r>
                <a:rPr lang="ja-JP" altLang="en-US" sz="800" dirty="0"/>
                <a:t>現状・課題</a:t>
              </a:r>
              <a:r>
                <a:rPr lang="en-US" altLang="ja-JP" sz="800" dirty="0" smtClean="0"/>
                <a:t>〕</a:t>
              </a:r>
            </a:p>
            <a:p>
              <a:r>
                <a:rPr lang="ja-JP" altLang="en-US" sz="800" dirty="0" smtClean="0"/>
                <a:t>・今後、在宅歯科が必要な患者が増えてきた時に対応できるか</a:t>
              </a:r>
              <a:endParaRPr lang="en-US" altLang="ja-JP" sz="800" dirty="0" smtClean="0"/>
            </a:p>
            <a:p>
              <a:r>
                <a:rPr lang="ja-JP" altLang="en-US" sz="800" dirty="0" smtClean="0"/>
                <a:t>・歯科</a:t>
              </a:r>
              <a:r>
                <a:rPr lang="ja-JP" altLang="en-US" sz="800" dirty="0"/>
                <a:t>医師のレベルに差があるため、在宅に関する技術のレベルアップを考えたい</a:t>
              </a:r>
              <a:r>
                <a:rPr lang="ja-JP" altLang="en-US" sz="800" dirty="0" smtClean="0"/>
                <a:t>。</a:t>
              </a:r>
              <a:endParaRPr lang="en-US" altLang="ja-JP" sz="800" dirty="0" smtClean="0"/>
            </a:p>
            <a:p>
              <a:r>
                <a:rPr lang="ja-JP" altLang="en-US" sz="800" dirty="0" smtClean="0"/>
                <a:t>・市民</a:t>
              </a:r>
              <a:r>
                <a:rPr lang="ja-JP" altLang="en-US" sz="800" dirty="0"/>
                <a:t>や他職種への啓発事業はあるが、歯科医師に</a:t>
              </a:r>
              <a:r>
                <a:rPr lang="ja-JP" altLang="en-US" sz="800" dirty="0" smtClean="0"/>
                <a:t>向け話す機会</a:t>
              </a:r>
              <a:r>
                <a:rPr lang="ja-JP" altLang="en-US" sz="800" dirty="0"/>
                <a:t>は少ない</a:t>
              </a:r>
              <a:r>
                <a:rPr lang="ja-JP" altLang="en-US" sz="800" dirty="0" smtClean="0"/>
                <a:t>。</a:t>
              </a:r>
              <a:endParaRPr lang="en-US" altLang="ja-JP" sz="800" dirty="0" smtClean="0"/>
            </a:p>
            <a:p>
              <a:r>
                <a:rPr lang="ja-JP" altLang="en-US" sz="800" dirty="0" smtClean="0"/>
                <a:t>・口腔</a:t>
              </a:r>
              <a:r>
                <a:rPr lang="ja-JP" altLang="en-US" sz="800" dirty="0"/>
                <a:t>ケア管理が重要になっている時代である</a:t>
              </a:r>
              <a:r>
                <a:rPr lang="ja-JP" altLang="en-US" sz="800" dirty="0" smtClean="0"/>
                <a:t>。</a:t>
              </a:r>
              <a:endParaRPr lang="en-US" altLang="ja-JP" sz="800" dirty="0" smtClean="0"/>
            </a:p>
            <a:p>
              <a:endParaRPr lang="en-US" altLang="ja-JP" sz="800" dirty="0" smtClean="0"/>
            </a:p>
            <a:p>
              <a:r>
                <a:rPr lang="en-US" altLang="ja-JP" sz="800" dirty="0" smtClean="0"/>
                <a:t>〔</a:t>
              </a:r>
              <a:r>
                <a:rPr lang="ja-JP" altLang="en-US" sz="800" dirty="0" smtClean="0"/>
                <a:t>提案</a:t>
              </a:r>
              <a:r>
                <a:rPr lang="en-US" altLang="ja-JP" sz="800" dirty="0" smtClean="0"/>
                <a:t>〕</a:t>
              </a:r>
            </a:p>
            <a:p>
              <a:r>
                <a:rPr lang="ja-JP" altLang="en-US" sz="800" dirty="0" smtClean="0"/>
                <a:t>○　歯科</a:t>
              </a:r>
              <a:r>
                <a:rPr lang="ja-JP" altLang="en-US" sz="800" dirty="0"/>
                <a:t>医師会にポータブルの往診用のタービンやモーターを</a:t>
              </a:r>
              <a:r>
                <a:rPr lang="ja-JP" altLang="en-US" sz="800" dirty="0" smtClean="0"/>
                <a:t>配備</a:t>
              </a:r>
              <a:endParaRPr lang="en-US" altLang="ja-JP" sz="800" dirty="0" smtClean="0"/>
            </a:p>
            <a:p>
              <a:r>
                <a:rPr lang="ja-JP" altLang="en-US" sz="800" dirty="0" smtClean="0"/>
                <a:t>○　コーディネーター</a:t>
              </a:r>
              <a:r>
                <a:rPr lang="ja-JP" altLang="en-US" sz="800" dirty="0"/>
                <a:t>としての歯科</a:t>
              </a:r>
              <a:r>
                <a:rPr lang="ja-JP" altLang="en-US" sz="800" dirty="0" smtClean="0"/>
                <a:t>衛生士を配置する等、</a:t>
              </a:r>
              <a:r>
                <a:rPr lang="ja-JP" altLang="en-US" sz="800" dirty="0"/>
                <a:t>できるだけ顔の見える関係づくりが</a:t>
              </a:r>
              <a:r>
                <a:rPr lang="ja-JP" altLang="en-US" sz="800" dirty="0" smtClean="0"/>
                <a:t>大切</a:t>
              </a:r>
              <a:endParaRPr lang="en-US" altLang="ja-JP" sz="800" dirty="0" smtClean="0"/>
            </a:p>
            <a:p>
              <a:r>
                <a:rPr lang="ja-JP" altLang="en-US" sz="800" dirty="0" smtClean="0"/>
                <a:t>○</a:t>
              </a:r>
              <a:r>
                <a:rPr lang="ja-JP" altLang="en-US" sz="800" dirty="0"/>
                <a:t>　</a:t>
              </a:r>
              <a:r>
                <a:rPr lang="ja-JP" altLang="en-US" sz="800" dirty="0" smtClean="0"/>
                <a:t>在宅</a:t>
              </a:r>
              <a:r>
                <a:rPr lang="ja-JP" altLang="en-US" sz="800" dirty="0"/>
                <a:t>ケアステーションを立ち上げており迅速に</a:t>
              </a:r>
              <a:r>
                <a:rPr lang="ja-JP" altLang="en-US" sz="800" dirty="0" smtClean="0"/>
                <a:t>対応する必要</a:t>
              </a:r>
              <a:endParaRPr lang="en-US" altLang="ja-JP" sz="800" dirty="0"/>
            </a:p>
            <a:p>
              <a:r>
                <a:rPr lang="ja-JP" altLang="en-US" sz="800" dirty="0" smtClean="0"/>
                <a:t>○　</a:t>
              </a:r>
              <a:r>
                <a:rPr lang="ja-JP" altLang="en-US" sz="800" b="1" u="sng" dirty="0" smtClean="0"/>
                <a:t>入院中</a:t>
              </a:r>
              <a:r>
                <a:rPr lang="ja-JP" altLang="en-US" sz="800" b="1" u="sng" dirty="0"/>
                <a:t>に歯科治療し、退院後の生活困難を防ぐ視点が</a:t>
              </a:r>
              <a:r>
                <a:rPr lang="ja-JP" altLang="en-US" sz="800" b="1" u="sng" dirty="0" smtClean="0"/>
                <a:t>必要</a:t>
              </a:r>
              <a:endParaRPr lang="en-US" altLang="ja-JP" sz="800" b="1" u="sng" dirty="0" smtClean="0"/>
            </a:p>
            <a:p>
              <a:r>
                <a:rPr lang="ja-JP" altLang="en-US" sz="800" dirty="0" smtClean="0"/>
                <a:t>★　安全に食べること等の口腔保健啓発にも力を入れている。（中河内）</a:t>
              </a:r>
              <a:endParaRPr lang="en-US" altLang="ja-JP" sz="800" dirty="0" smtClean="0"/>
            </a:p>
            <a:p>
              <a:endParaRPr lang="en-US" altLang="ja-JP" sz="900" dirty="0" smtClean="0"/>
            </a:p>
            <a:p>
              <a:endParaRPr lang="ja-JP" altLang="en-US" sz="900" dirty="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p:txBody>
        </p:sp>
        <p:sp>
          <p:nvSpPr>
            <p:cNvPr id="41" name="正方形/長方形 40"/>
            <p:cNvSpPr/>
            <p:nvPr/>
          </p:nvSpPr>
          <p:spPr>
            <a:xfrm>
              <a:off x="4615750" y="494220"/>
              <a:ext cx="3755500"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③歯科診療所　（在宅</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療養支援歯科</a:t>
              </a:r>
              <a:r>
                <a:rPr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診療所</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4689676" y="4293096"/>
            <a:ext cx="4346822" cy="2232248"/>
            <a:chOff x="4652712" y="4192657"/>
            <a:chExt cx="4427633" cy="1627147"/>
          </a:xfrm>
        </p:grpSpPr>
        <p:sp>
          <p:nvSpPr>
            <p:cNvPr id="35" name="コンテンツ プレースホルダー 2"/>
            <p:cNvSpPr txBox="1">
              <a:spLocks/>
            </p:cNvSpPr>
            <p:nvPr/>
          </p:nvSpPr>
          <p:spPr>
            <a:xfrm>
              <a:off x="4654128" y="4480689"/>
              <a:ext cx="4426217" cy="1339115"/>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a:t>〔</a:t>
              </a:r>
              <a:r>
                <a:rPr lang="ja-JP" altLang="en-US" sz="800" dirty="0">
                  <a:solidFill>
                    <a:srgbClr val="FF0000"/>
                  </a:solidFill>
                </a:rPr>
                <a:t>現状・課題</a:t>
              </a:r>
              <a:r>
                <a:rPr lang="en-US" altLang="ja-JP" sz="800" dirty="0"/>
                <a:t>〕</a:t>
              </a:r>
            </a:p>
            <a:p>
              <a:r>
                <a:rPr lang="ja-JP" altLang="en-US" sz="800" dirty="0" smtClean="0"/>
                <a:t>・</a:t>
              </a:r>
              <a:r>
                <a:rPr lang="ja-JP" altLang="en-US" sz="800" dirty="0"/>
                <a:t>毎年新規参入はあるが、閉鎖する事業所もある</a:t>
              </a:r>
              <a:r>
                <a:rPr lang="ja-JP" altLang="en-US" sz="800" dirty="0" smtClean="0"/>
                <a:t>。まだまだ足りない。人材</a:t>
              </a:r>
              <a:r>
                <a:rPr lang="ja-JP" altLang="en-US" sz="800" dirty="0"/>
                <a:t>確保ができていない</a:t>
              </a:r>
              <a:r>
                <a:rPr lang="ja-JP" altLang="en-US" sz="800" dirty="0" smtClean="0"/>
                <a:t>。</a:t>
              </a:r>
              <a:endParaRPr lang="en-US" altLang="ja-JP" sz="800" dirty="0" smtClean="0"/>
            </a:p>
            <a:p>
              <a:r>
                <a:rPr lang="ja-JP" altLang="en-US" sz="800" dirty="0" smtClean="0"/>
                <a:t>・</a:t>
              </a:r>
              <a:r>
                <a:rPr lang="ja-JP" altLang="en-US" sz="800" dirty="0"/>
                <a:t>単体で頑張ってもバックアップがしにくい。訪問看護連絡会が</a:t>
              </a:r>
              <a:r>
                <a:rPr lang="ja-JP" altLang="en-US" sz="800" dirty="0" smtClean="0"/>
                <a:t>でき活動</a:t>
              </a:r>
              <a:r>
                <a:rPr lang="ja-JP" altLang="en-US" sz="800" dirty="0"/>
                <a:t>が活発になった</a:t>
              </a:r>
              <a:r>
                <a:rPr lang="ja-JP" altLang="en-US" sz="800" dirty="0" smtClean="0"/>
                <a:t>。</a:t>
              </a:r>
              <a:endParaRPr lang="en-US" altLang="ja-JP" sz="800" dirty="0" smtClean="0"/>
            </a:p>
            <a:p>
              <a:r>
                <a:rPr lang="ja-JP" altLang="en-US" sz="800" dirty="0"/>
                <a:t>　</a:t>
              </a:r>
              <a:r>
                <a:rPr lang="ja-JP" altLang="en-US" sz="800" dirty="0" smtClean="0"/>
                <a:t>単体</a:t>
              </a:r>
              <a:r>
                <a:rPr lang="ja-JP" altLang="en-US" sz="800" dirty="0"/>
                <a:t>での活動ではなく、地域の中で組織化することが大切。</a:t>
              </a:r>
              <a:endParaRPr lang="en-US" altLang="ja-JP" sz="800" dirty="0"/>
            </a:p>
            <a:p>
              <a:r>
                <a:rPr lang="ja-JP" altLang="en-US" sz="800" dirty="0" smtClean="0"/>
                <a:t>・どの</a:t>
              </a:r>
              <a:r>
                <a:rPr lang="ja-JP" altLang="en-US" sz="800" dirty="0"/>
                <a:t>訪問看護ステーションにも利用者が利用</a:t>
              </a:r>
              <a:r>
                <a:rPr lang="ja-JP" altLang="en-US" sz="800" dirty="0" smtClean="0"/>
                <a:t>しやすい</a:t>
              </a:r>
              <a:r>
                <a:rPr lang="ja-JP" altLang="en-US" sz="800" dirty="0"/>
                <a:t>　</a:t>
              </a:r>
              <a:r>
                <a:rPr lang="ja-JP" altLang="en-US" sz="800" dirty="0" smtClean="0"/>
                <a:t>システムづくり</a:t>
              </a:r>
              <a:r>
                <a:rPr lang="ja-JP" altLang="en-US" sz="800" dirty="0"/>
                <a:t>が求められる</a:t>
              </a:r>
              <a:r>
                <a:rPr lang="ja-JP" altLang="en-US" sz="800" dirty="0" smtClean="0"/>
                <a:t>。</a:t>
              </a:r>
              <a:endParaRPr lang="en-US" altLang="ja-JP" sz="800" dirty="0" smtClean="0"/>
            </a:p>
            <a:p>
              <a:r>
                <a:rPr lang="ja-JP" altLang="en-US" sz="800" dirty="0" smtClean="0"/>
                <a:t>・歯科</a:t>
              </a:r>
              <a:r>
                <a:rPr lang="ja-JP" altLang="en-US" sz="800" dirty="0"/>
                <a:t>・薬科との連携で楽になった</a:t>
              </a:r>
              <a:r>
                <a:rPr lang="ja-JP" altLang="en-US" sz="800" dirty="0" smtClean="0"/>
                <a:t>。</a:t>
              </a:r>
              <a:endParaRPr lang="en-US" altLang="ja-JP" sz="800" dirty="0" smtClean="0"/>
            </a:p>
            <a:p>
              <a:endParaRPr lang="ja-JP" altLang="en-US" sz="800" dirty="0"/>
            </a:p>
            <a:p>
              <a:r>
                <a:rPr lang="en-US" altLang="ja-JP" sz="800" dirty="0" smtClean="0"/>
                <a:t>〔</a:t>
              </a:r>
              <a:r>
                <a:rPr lang="ja-JP" altLang="en-US" sz="800" dirty="0" smtClean="0"/>
                <a:t>提案</a:t>
              </a:r>
              <a:r>
                <a:rPr lang="ja-JP" altLang="en-US" sz="800" dirty="0" smtClean="0">
                  <a:solidFill>
                    <a:srgbClr val="FF0000"/>
                  </a:solidFill>
                </a:rPr>
                <a:t>・取組み</a:t>
              </a:r>
              <a:r>
                <a:rPr lang="en-US" altLang="ja-JP" sz="800" dirty="0" smtClean="0"/>
                <a:t>〕</a:t>
              </a:r>
              <a:endParaRPr lang="en-US" altLang="ja-JP" sz="800" dirty="0"/>
            </a:p>
            <a:p>
              <a:r>
                <a:rPr lang="ja-JP" altLang="en-US" sz="800" dirty="0" smtClean="0"/>
                <a:t>　</a:t>
              </a:r>
              <a:r>
                <a:rPr lang="ja-JP" altLang="en-US" sz="800" dirty="0"/>
                <a:t>○教育</a:t>
              </a:r>
              <a:r>
                <a:rPr lang="ja-JP" altLang="en-US" sz="800" dirty="0" smtClean="0"/>
                <a:t>ステーションでの　市民向けの啓発（訪問</a:t>
              </a:r>
              <a:r>
                <a:rPr lang="ja-JP" altLang="en-US" sz="800" dirty="0"/>
                <a:t>看護ステーションの</a:t>
              </a:r>
              <a:r>
                <a:rPr lang="ja-JP" altLang="en-US" sz="800" dirty="0" smtClean="0"/>
                <a:t>利用方法</a:t>
              </a:r>
              <a:r>
                <a:rPr lang="ja-JP" altLang="en-US" sz="800" dirty="0"/>
                <a:t>や</a:t>
              </a:r>
              <a:r>
                <a:rPr lang="ja-JP" altLang="en-US" sz="800" dirty="0" smtClean="0"/>
                <a:t>ＰＲ）</a:t>
              </a:r>
              <a:endParaRPr lang="en-US" altLang="ja-JP" sz="800" dirty="0" smtClean="0"/>
            </a:p>
            <a:p>
              <a:r>
                <a:rPr lang="ja-JP" altLang="en-US" sz="800" dirty="0"/>
                <a:t>　</a:t>
              </a:r>
              <a:r>
                <a:rPr lang="ja-JP" altLang="en-US" sz="800" dirty="0" smtClean="0"/>
                <a:t>　訪問看護師の育成、退院</a:t>
              </a:r>
              <a:r>
                <a:rPr lang="ja-JP" altLang="en-US" sz="800" dirty="0"/>
                <a:t>援助をスムーズにするための体験研修</a:t>
              </a:r>
              <a:r>
                <a:rPr lang="ja-JP" altLang="en-US" sz="800" dirty="0" smtClean="0"/>
                <a:t>など　様々</a:t>
              </a:r>
              <a:r>
                <a:rPr lang="ja-JP" altLang="en-US" sz="800" dirty="0"/>
                <a:t>な事業を実施</a:t>
              </a:r>
              <a:r>
                <a:rPr lang="ja-JP" altLang="en-US" sz="800" dirty="0" smtClean="0"/>
                <a:t>。</a:t>
              </a:r>
              <a:endParaRPr lang="en-US" altLang="ja-JP" sz="800" dirty="0" smtClean="0"/>
            </a:p>
            <a:p>
              <a:r>
                <a:rPr lang="ja-JP" altLang="en-US" sz="800" dirty="0" smtClean="0"/>
                <a:t>　★看護師</a:t>
              </a:r>
              <a:r>
                <a:rPr lang="ja-JP" altLang="en-US" sz="800" dirty="0"/>
                <a:t>不足という状況を改善するため</a:t>
              </a:r>
              <a:r>
                <a:rPr lang="ja-JP" altLang="en-US" sz="800" dirty="0" err="1"/>
                <a:t>看看</a:t>
              </a:r>
              <a:r>
                <a:rPr lang="ja-JP" altLang="en-US" sz="800" dirty="0"/>
                <a:t>連携の会も立ち上げる予定</a:t>
              </a:r>
              <a:r>
                <a:rPr lang="ja-JP" altLang="en-US" sz="800" dirty="0" smtClean="0"/>
                <a:t>。（豊能）</a:t>
              </a:r>
              <a:endParaRPr lang="en-US" altLang="ja-JP" sz="800" dirty="0" smtClean="0"/>
            </a:p>
            <a:p>
              <a:endParaRPr lang="ja-JP" altLang="en-US" sz="900" dirty="0"/>
            </a:p>
          </p:txBody>
        </p:sp>
        <p:sp>
          <p:nvSpPr>
            <p:cNvPr id="42" name="正方形/長方形 41"/>
            <p:cNvSpPr/>
            <p:nvPr/>
          </p:nvSpPr>
          <p:spPr>
            <a:xfrm>
              <a:off x="4652712" y="4192657"/>
              <a:ext cx="219533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⑤</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訪問</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看護</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ステーション</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タイトル 1"/>
          <p:cNvSpPr txBox="1">
            <a:spLocks/>
          </p:cNvSpPr>
          <p:nvPr/>
        </p:nvSpPr>
        <p:spPr>
          <a:xfrm>
            <a:off x="-5280" y="0"/>
            <a:ext cx="469638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H2</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９年度在宅医療懇話会における主な意見等　</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2965906" y="3340885"/>
            <a:ext cx="1505146" cy="200055"/>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～在宅医療移行支援事業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3524447" y="991237"/>
            <a:ext cx="914979" cy="415498"/>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在宅医療体制</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強化事業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右矢印 22"/>
          <p:cNvSpPr/>
          <p:nvPr/>
        </p:nvSpPr>
        <p:spPr>
          <a:xfrm>
            <a:off x="3133900" y="1136779"/>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2535610" y="3429000"/>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313920" y="6445724"/>
            <a:ext cx="1203011" cy="307777"/>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医科歯科連携推進事業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2927772" y="6495739"/>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85470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620" y="0"/>
            <a:ext cx="9112206" cy="360040"/>
          </a:xfrm>
        </p:spPr>
        <p:txBody>
          <a:bodyPr>
            <a:noAutofit/>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在宅医療を支えるための医療機能　</a:t>
            </a:r>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日常の療養支援・退院調整・急変時対応・看取り</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45335" y="2872063"/>
            <a:ext cx="4343006" cy="1012213"/>
          </a:xfrm>
          <a:ln>
            <a:solidFill>
              <a:schemeClr val="tx2"/>
            </a:solidFill>
          </a:ln>
        </p:spPr>
        <p:txBody>
          <a:bodyPr>
            <a:normAutofit/>
          </a:bodyPr>
          <a:lstStyle/>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・在宅医療を担う多職種と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連携、多職種間の役割の理解不足</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・在宅医療に関する情報、事業所情報などが不足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・患者</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の疾患ごとに支える受入体制の整備が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・急変時等の対応について、状態が安定している時に整理</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しておく必要がある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・在宅医療について正しい知識をもち、適切に選択できるよう普及啓発が必要</a:t>
            </a:r>
            <a:endParaRPr lang="en-US" altLang="ja-JP" sz="800" dirty="0" smtClean="0"/>
          </a:p>
          <a:p>
            <a:pPr marL="0" inden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404664"/>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47686" y="2541371"/>
            <a:ext cx="1487013"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日常の療養支援</a:t>
            </a:r>
            <a:endParaRPr kumimoji="1" lang="ja-JP" altLang="en-US" sz="1200" b="1" dirty="0"/>
          </a:p>
        </p:txBody>
      </p:sp>
      <p:grpSp>
        <p:nvGrpSpPr>
          <p:cNvPr id="28" name="グループ化 27"/>
          <p:cNvGrpSpPr/>
          <p:nvPr/>
        </p:nvGrpSpPr>
        <p:grpSpPr>
          <a:xfrm>
            <a:off x="68154" y="4031692"/>
            <a:ext cx="4300332" cy="1208053"/>
            <a:chOff x="118549" y="4432868"/>
            <a:chExt cx="4323967" cy="602511"/>
          </a:xfrm>
        </p:grpSpPr>
        <p:sp>
          <p:nvSpPr>
            <p:cNvPr id="17" name="コンテンツ プレースホルダー 2"/>
            <p:cNvSpPr txBox="1">
              <a:spLocks/>
            </p:cNvSpPr>
            <p:nvPr/>
          </p:nvSpPr>
          <p:spPr>
            <a:xfrm>
              <a:off x="118549" y="4582685"/>
              <a:ext cx="4323967" cy="452694"/>
            </a:xfrm>
            <a:prstGeom prst="rect">
              <a:avLst/>
            </a:prstGeom>
            <a:ln>
              <a:solidFill>
                <a:schemeClr val="tx2"/>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緊急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時、夜間の受け入れや重症患者の受け入れ等が困難な場合がある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・独居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や高齢者の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緊急入院</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時の情報がとれないことが多い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・レスパイト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入院、介護困難ケース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、認知症、がん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末期ケースの受け入れ体制が十分できていない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・市内完結型・地域完結型にできれば良い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が地域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によっては難しい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圏外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・市外との連携も含めて考えてく必要あり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p>
            <a:p>
              <a:pPr marL="0" indent="0">
                <a:buNone/>
              </a:pPr>
              <a:endParaRPr lang="en-US" altLang="ja-JP" sz="1000" dirty="0" smtClean="0"/>
            </a:p>
            <a:p>
              <a:pPr marL="0" indent="0">
                <a:buNone/>
              </a:pPr>
              <a:endParaRPr lang="en-US" altLang="ja-JP" sz="1000" dirty="0"/>
            </a:p>
            <a:p>
              <a:pPr marL="0" inden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8549" y="4432868"/>
              <a:ext cx="1303596"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急変時対応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コンテンツ プレースホルダー 2"/>
          <p:cNvSpPr txBox="1">
            <a:spLocks/>
          </p:cNvSpPr>
          <p:nvPr/>
        </p:nvSpPr>
        <p:spPr>
          <a:xfrm>
            <a:off x="4734726" y="957160"/>
            <a:ext cx="4329049" cy="1325282"/>
          </a:xfrm>
          <a:prstGeom prst="rect">
            <a:avLst/>
          </a:prstGeom>
          <a:ln>
            <a:solidFill>
              <a:schemeClr val="tx2"/>
            </a:solidFill>
          </a:ln>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提案</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退院調整のルール作り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入院時（早期）から</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の退院調整が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大切</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○重症のまま在宅へ帰ってくるケースに対しては、より早期からの退院調整が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重要</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○病院と訪問看護ステーションとの連携が重要で</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すべてのカンファレンスに出席できないためＩＣＴの活用が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有効</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○訪問看護と病院との連携　医療の高度化に対応する訪問看護の技術支援</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圏域での取り組み事例</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★医師会</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主体で緊急体制の病院と連携する</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システムを稼働（</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南河内</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後方支援病床システムの情報を見れるように、医師会・訪問看護・介護の順に広めて</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いく（北河内）</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★退院調整のルール化に向け、ケアマネが主治医に必ず連絡をとるよう指導を始めている（南河内）</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4761810" y="4207602"/>
            <a:ext cx="4325569" cy="1639556"/>
          </a:xfrm>
          <a:prstGeom prst="rect">
            <a:avLst/>
          </a:prstGeom>
          <a:ln>
            <a:solidFill>
              <a:schemeClr val="tx2"/>
            </a:solidFill>
          </a:ln>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提案</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療養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病床の利用を含む病床の確保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　後方</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支援ベッドの</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システムづくり（</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確保及び見える化）が必要</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救急</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以外でも受入病院を探すシステムの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構築　二次</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医療圏の当番病院の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設定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空</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床の情報の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開示　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入退院紹介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、逆紹介に関しての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ルールづくり</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　圏域内外に関係なく、緊急時に対応できるよう、かかりつけ医が持っている情報を迅速にキャッチするための</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ＩＣＴ導入が必要。</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圏域での取り組み事例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後方支援病床診療科別空床案内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システム</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の運用を医師会、訪問看護事業所で行っている。（北河内）</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ブルーカードシステム（休日夜間病状急変時システム）の構築し医療と介護連携の推進（</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南河内</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医師会実施の強化型住宅療養支援診療所病院連携システムを医師会が実施（南河内）</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p>
          <a:p>
            <a:pPr marL="0" indent="0">
              <a:buNone/>
            </a:pPr>
            <a:endParaRPr lang="en-US" altLang="ja-JP" sz="1000" dirty="0"/>
          </a:p>
          <a:p>
            <a:pPr marL="0" inden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32180" y="836712"/>
            <a:ext cx="4336306" cy="1503825"/>
            <a:chOff x="-789315" y="5492754"/>
            <a:chExt cx="4382935" cy="1117471"/>
          </a:xfrm>
        </p:grpSpPr>
        <p:sp>
          <p:nvSpPr>
            <p:cNvPr id="24" name="コンテンツ プレースホルダー 2"/>
            <p:cNvSpPr txBox="1">
              <a:spLocks/>
            </p:cNvSpPr>
            <p:nvPr/>
          </p:nvSpPr>
          <p:spPr>
            <a:xfrm>
              <a:off x="-789315" y="5692894"/>
              <a:ext cx="4382935" cy="917331"/>
            </a:xfrm>
            <a:prstGeom prst="rect">
              <a:avLst/>
            </a:prstGeom>
            <a:ln>
              <a:solidFill>
                <a:schemeClr val="tx2"/>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病院から在宅への移行に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関し、連携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がとれていないケースが多い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・受入れ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体制が構築できていない中で突然退院してくるケースがある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在院日数の短縮化が影響し、在宅での医療が高度化し対応が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難しい。</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市町村との連携が課題。医師会、コーディネーターが他市町村の受入体制や関係</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機関</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との連携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について状況を十分に把握しきれていないのが現状。</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・連携室</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を置いていない病院との連携が十分に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できない。</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・かかりつけ</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医がない患者、またあっても訪問診療をしていない場合などは、</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受入れ先の調整</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困難</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dirty="0" smtClean="0"/>
            </a:p>
            <a:p>
              <a:pPr marL="0" indent="0">
                <a:buNone/>
              </a:pPr>
              <a:endParaRPr lang="en-US" altLang="ja-JP" sz="1000" dirty="0"/>
            </a:p>
            <a:p>
              <a:pPr marL="0" indent="0">
                <a:buNone/>
              </a:pPr>
              <a:endParaRPr lang="en-US" altLang="ja-JP" sz="1000" dirty="0"/>
            </a:p>
            <a:p>
              <a:pPr marL="0" indent="0">
                <a:buFont typeface="Arial" panose="020B0604020202020204" pitchFamily="34" charse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732129" y="5492754"/>
              <a:ext cx="1256247" cy="1790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退院支援</a:t>
              </a:r>
              <a:endParaRPr kumimoji="1" lang="ja-JP" altLang="en-US" sz="1200" b="1" dirty="0"/>
            </a:p>
          </p:txBody>
        </p:sp>
      </p:grpSp>
      <p:sp>
        <p:nvSpPr>
          <p:cNvPr id="30" name="タイトル 1"/>
          <p:cNvSpPr txBox="1">
            <a:spLocks/>
          </p:cNvSpPr>
          <p:nvPr/>
        </p:nvSpPr>
        <p:spPr>
          <a:xfrm>
            <a:off x="1475656" y="487673"/>
            <a:ext cx="1728192" cy="2702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現状や課題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ホームベース 31"/>
          <p:cNvSpPr/>
          <p:nvPr/>
        </p:nvSpPr>
        <p:spPr>
          <a:xfrm>
            <a:off x="4500217" y="836711"/>
            <a:ext cx="244461" cy="6003745"/>
          </a:xfrm>
          <a:prstGeom prst="homePlate">
            <a:avLst>
              <a:gd name="adj" fmla="val 8429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109738" y="5624679"/>
            <a:ext cx="4258748" cy="966292"/>
            <a:chOff x="114325" y="2721732"/>
            <a:chExt cx="4258748" cy="1251008"/>
          </a:xfrm>
        </p:grpSpPr>
        <p:sp>
          <p:nvSpPr>
            <p:cNvPr id="42" name="コンテンツ プレースホルダー 2"/>
            <p:cNvSpPr txBox="1">
              <a:spLocks/>
            </p:cNvSpPr>
            <p:nvPr/>
          </p:nvSpPr>
          <p:spPr>
            <a:xfrm>
              <a:off x="114325" y="3064283"/>
              <a:ext cx="4258748" cy="908457"/>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在宅で終末を迎えることや看取りの意義について住民に啓発する必要がある。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・家族の在宅看取りの意向が変化する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・看取りのデータは実態が反映されていない。看取りを実施している医療機関はもっとある。</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28821" y="2721732"/>
              <a:ext cx="128873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看取り</a:t>
              </a:r>
              <a:endParaRPr kumimoji="1" lang="ja-JP" altLang="en-US" sz="1200" b="1" dirty="0"/>
            </a:p>
          </p:txBody>
        </p:sp>
      </p:grpSp>
      <p:sp>
        <p:nvSpPr>
          <p:cNvPr id="44" name="コンテンツ プレースホルダー 2"/>
          <p:cNvSpPr txBox="1">
            <a:spLocks/>
          </p:cNvSpPr>
          <p:nvPr/>
        </p:nvSpPr>
        <p:spPr>
          <a:xfrm>
            <a:off x="4734726" y="2345884"/>
            <a:ext cx="4371224" cy="1830185"/>
          </a:xfrm>
          <a:prstGeom prst="rect">
            <a:avLst/>
          </a:prstGeom>
          <a:ln>
            <a:solidFill>
              <a:schemeClr val="tx2"/>
            </a:solidFill>
          </a:ln>
        </p:spPr>
        <p:txBody>
          <a:bodyPr vert="horz" lIns="91440" tIns="45720" rIns="91440" bIns="45720" rtlCol="0">
            <a:normAutofit fontScale="47500" lnSpcReduction="20000"/>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1500" dirty="0" smtClean="0"/>
              <a:t>【</a:t>
            </a:r>
            <a:r>
              <a:rPr lang="ja-JP" altLang="en-US" sz="1500" dirty="0" smtClean="0"/>
              <a:t>提案</a:t>
            </a:r>
            <a:r>
              <a:rPr lang="en-US" altLang="ja-JP" sz="1500" dirty="0" smtClean="0"/>
              <a:t>】</a:t>
            </a:r>
          </a:p>
          <a:p>
            <a:r>
              <a:rPr lang="ja-JP" altLang="en-US" sz="1500" dirty="0" smtClean="0"/>
              <a:t>○多職種</a:t>
            </a:r>
            <a:r>
              <a:rPr lang="ja-JP" altLang="en-US" sz="1500" dirty="0"/>
              <a:t>チームでの対応がこれから求められる</a:t>
            </a:r>
            <a:r>
              <a:rPr lang="ja-JP" altLang="en-US" sz="1500" dirty="0" smtClean="0"/>
              <a:t>。</a:t>
            </a:r>
            <a:r>
              <a:rPr lang="ja-JP" altLang="en-US" sz="1500" dirty="0"/>
              <a:t> </a:t>
            </a:r>
            <a:r>
              <a:rPr lang="ja-JP" altLang="en-US" sz="1500" dirty="0" smtClean="0"/>
              <a:t>チーム対応で人材</a:t>
            </a:r>
            <a:r>
              <a:rPr lang="ja-JP" altLang="en-US" sz="1500" dirty="0"/>
              <a:t>も</a:t>
            </a:r>
            <a:r>
              <a:rPr lang="ja-JP" altLang="en-US" sz="1500" dirty="0" smtClean="0"/>
              <a:t>育つ。</a:t>
            </a:r>
            <a:endParaRPr lang="en-US" altLang="ja-JP" sz="1500" dirty="0" smtClean="0"/>
          </a:p>
          <a:p>
            <a:r>
              <a:rPr lang="ja-JP" altLang="en-US" sz="1500" dirty="0" smtClean="0"/>
              <a:t>○</a:t>
            </a:r>
            <a:r>
              <a:rPr lang="ja-JP" altLang="en-US" sz="1500" b="1" u="sng" dirty="0"/>
              <a:t>主治医・副主治医制のチーム　バックアップ医師との連携　サポート後方支援が必</a:t>
            </a:r>
            <a:r>
              <a:rPr lang="ja-JP" altLang="en-US" sz="1500" b="1" dirty="0"/>
              <a:t>要</a:t>
            </a:r>
            <a:endParaRPr lang="en-US" altLang="ja-JP" sz="1500" b="1" dirty="0"/>
          </a:p>
          <a:p>
            <a:r>
              <a:rPr lang="ja-JP" altLang="en-US" sz="1500" dirty="0" smtClean="0"/>
              <a:t>○病院</a:t>
            </a:r>
            <a:r>
              <a:rPr lang="ja-JP" altLang="en-US" sz="1500" dirty="0"/>
              <a:t>のレスパイト受け入れやヘルパー、かかりつけ医、診療所との関係が保ちやすくなるように意識し</a:t>
            </a:r>
            <a:r>
              <a:rPr lang="ja-JP" altLang="en-US" sz="1500" dirty="0" smtClean="0"/>
              <a:t>、</a:t>
            </a:r>
            <a:endParaRPr lang="en-US" altLang="ja-JP" sz="1500" dirty="0" smtClean="0"/>
          </a:p>
          <a:p>
            <a:r>
              <a:rPr lang="ja-JP" altLang="en-US" sz="1500" dirty="0"/>
              <a:t>　</a:t>
            </a:r>
            <a:r>
              <a:rPr lang="ja-JP" altLang="en-US" sz="1500" dirty="0" smtClean="0"/>
              <a:t>組織化することが必要</a:t>
            </a:r>
            <a:endParaRPr lang="en-US" altLang="ja-JP" sz="1500" dirty="0"/>
          </a:p>
          <a:p>
            <a:r>
              <a:rPr lang="ja-JP" altLang="en-US" sz="1500" dirty="0" smtClean="0"/>
              <a:t>○</a:t>
            </a:r>
            <a:r>
              <a:rPr lang="ja-JP" altLang="en-US" sz="1500" dirty="0"/>
              <a:t>資源集は非常によい。広く利用してもらえるようにマップを作成している。</a:t>
            </a:r>
            <a:endParaRPr lang="en-US" altLang="ja-JP" sz="1500" dirty="0"/>
          </a:p>
          <a:p>
            <a:r>
              <a:rPr lang="ja-JP" altLang="en-US" sz="1500" dirty="0"/>
              <a:t>　冊子と電子化の両方あるのが理想である。一般向け、専門職向けの両方ある方がよい</a:t>
            </a:r>
            <a:r>
              <a:rPr lang="ja-JP" altLang="en-US" sz="1500" dirty="0" smtClean="0"/>
              <a:t>。</a:t>
            </a:r>
            <a:endParaRPr lang="en-US" altLang="ja-JP" sz="1500" dirty="0" smtClean="0"/>
          </a:p>
          <a:p>
            <a:r>
              <a:rPr lang="ja-JP" altLang="en-US" sz="1500" dirty="0" smtClean="0"/>
              <a:t>○医師会</a:t>
            </a:r>
            <a:r>
              <a:rPr lang="ja-JP" altLang="en-US" sz="1500" dirty="0"/>
              <a:t>を超えて情報共有シートを活用していければ良いと思う。最終的には、紙ベースから、公的な位</a:t>
            </a:r>
            <a:endParaRPr lang="en-US" altLang="ja-JP" sz="1500" dirty="0"/>
          </a:p>
          <a:p>
            <a:r>
              <a:rPr lang="ja-JP" altLang="en-US" sz="1500" dirty="0"/>
              <a:t>　置付けでクラウドを活用したシートの活用ができればと思う</a:t>
            </a:r>
            <a:r>
              <a:rPr lang="ja-JP" altLang="en-US" sz="1500" dirty="0" smtClean="0"/>
              <a:t>。</a:t>
            </a:r>
            <a:endParaRPr lang="en-US" altLang="ja-JP" sz="1500" dirty="0"/>
          </a:p>
          <a:p>
            <a:r>
              <a:rPr lang="ja-JP" altLang="en-US" sz="1500" dirty="0" smtClean="0"/>
              <a:t>○医療従事者向けに在宅医療の理解を深める研修会の開催</a:t>
            </a:r>
            <a:endParaRPr lang="en-US" altLang="ja-JP" sz="1500" dirty="0"/>
          </a:p>
          <a:p>
            <a:endParaRPr lang="en-US" altLang="ja-JP" sz="1500" dirty="0"/>
          </a:p>
          <a:p>
            <a:r>
              <a:rPr lang="en-US" altLang="ja-JP" sz="1500" dirty="0" smtClean="0"/>
              <a:t>〔</a:t>
            </a:r>
            <a:r>
              <a:rPr lang="ja-JP" altLang="en-US" sz="1500" dirty="0" smtClean="0"/>
              <a:t>圏域での取り組み事例</a:t>
            </a:r>
            <a:r>
              <a:rPr lang="en-US" altLang="ja-JP" sz="1500" dirty="0" smtClean="0"/>
              <a:t>〕</a:t>
            </a:r>
            <a:endParaRPr lang="ja-JP" altLang="en-US" sz="1500" dirty="0"/>
          </a:p>
          <a:p>
            <a:r>
              <a:rPr lang="ja-JP" altLang="en-US" sz="1500" dirty="0" smtClean="0"/>
              <a:t>★虹</a:t>
            </a:r>
            <a:r>
              <a:rPr lang="ja-JP" altLang="en-US" sz="1500" dirty="0"/>
              <a:t>ねっとに非医師会員が入れば、在宅医の中でもすみ分けができる可能性も</a:t>
            </a:r>
            <a:r>
              <a:rPr lang="ja-JP" altLang="en-US" sz="1500" dirty="0" smtClean="0"/>
              <a:t>ある（豊中）</a:t>
            </a:r>
            <a:endParaRPr lang="en-US" altLang="ja-JP" sz="1500" dirty="0" smtClean="0"/>
          </a:p>
          <a:p>
            <a:r>
              <a:rPr lang="ja-JP" altLang="en-US" sz="1500" dirty="0" smtClean="0"/>
              <a:t>★急変</a:t>
            </a:r>
            <a:r>
              <a:rPr lang="ja-JP" altLang="en-US" sz="1500" dirty="0"/>
              <a:t>時に救急隊に情報を伝えられるように、連絡先等記入し、冷蔵庫等に入れておくキットが普及し</a:t>
            </a:r>
            <a:endParaRPr lang="en-US" altLang="ja-JP" sz="1500" dirty="0"/>
          </a:p>
          <a:p>
            <a:r>
              <a:rPr lang="ja-JP" altLang="en-US" sz="1500" dirty="0"/>
              <a:t>　少しは情報が得られるようになってきた。（北河内</a:t>
            </a:r>
            <a:r>
              <a:rPr lang="ja-JP" altLang="en-US" sz="1500" dirty="0" smtClean="0"/>
              <a:t>）</a:t>
            </a:r>
            <a:endParaRPr lang="en-US" altLang="ja-JP" sz="1500" dirty="0" smtClean="0"/>
          </a:p>
          <a:p>
            <a:r>
              <a:rPr lang="ja-JP" altLang="en-US" sz="1700" dirty="0" smtClean="0"/>
              <a:t>★主治医・副主治医を用いた医師会在宅チームの結成（泉州）</a:t>
            </a:r>
            <a:endParaRPr lang="en-US" altLang="ja-JP" sz="1700" dirty="0"/>
          </a:p>
          <a:p>
            <a:endParaRPr lang="en-US" altLang="ja-JP" dirty="0"/>
          </a:p>
          <a:p>
            <a:endParaRPr lang="en-US" altLang="ja-JP" dirty="0" smtClean="0"/>
          </a:p>
        </p:txBody>
      </p:sp>
      <p:sp>
        <p:nvSpPr>
          <p:cNvPr id="27" name="タイトル 1"/>
          <p:cNvSpPr txBox="1">
            <a:spLocks/>
          </p:cNvSpPr>
          <p:nvPr/>
        </p:nvSpPr>
        <p:spPr>
          <a:xfrm>
            <a:off x="5292080" y="465822"/>
            <a:ext cx="2880320" cy="2702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提案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★取組み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コンテンツ プレースホルダー 2"/>
          <p:cNvSpPr txBox="1">
            <a:spLocks/>
          </p:cNvSpPr>
          <p:nvPr/>
        </p:nvSpPr>
        <p:spPr>
          <a:xfrm>
            <a:off x="4744678" y="5892962"/>
            <a:ext cx="4325569" cy="877546"/>
          </a:xfrm>
          <a:prstGeom prst="rect">
            <a:avLst/>
          </a:prstGeom>
          <a:ln>
            <a:solidFill>
              <a:schemeClr val="tx2"/>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提案</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で終末を迎えることについて正しい知識をもち、適切に選択できるよう</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普及啓発</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緊急時対応を含めて、患者及び家族とのアドバンスケアプランニングの普及が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大切</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救急車で搬送され、必要のない救急医療を受ける場合もあり、患者家族の意識も含め消防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や病院とのルールを作っていく必要がある。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p>
          <a:p>
            <a:pPr marL="0" indent="0">
              <a:buNone/>
            </a:pPr>
            <a:endParaRPr lang="en-US" altLang="ja-JP" sz="1000" dirty="0"/>
          </a:p>
          <a:p>
            <a:pPr marL="0" inden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168879" y="2433856"/>
            <a:ext cx="891180" cy="307777"/>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在宅医療体制</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強化事業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7911451" y="4320448"/>
            <a:ext cx="914979" cy="307777"/>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在宅医療移行</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支援事業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022429" y="5010048"/>
            <a:ext cx="1228453" cy="200055"/>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在宅医療移行支援事業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右矢印 5"/>
          <p:cNvSpPr/>
          <p:nvPr/>
        </p:nvSpPr>
        <p:spPr>
          <a:xfrm>
            <a:off x="6372200" y="5010049"/>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右矢印 30"/>
          <p:cNvSpPr/>
          <p:nvPr/>
        </p:nvSpPr>
        <p:spPr>
          <a:xfrm>
            <a:off x="7456636" y="4374309"/>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a:off x="7966521" y="2582672"/>
            <a:ext cx="254504" cy="875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85692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2178AF-B8BB-4293-9A4C-D672400BF60D}"/>
</file>

<file path=customXml/itemProps2.xml><?xml version="1.0" encoding="utf-8"?>
<ds:datastoreItem xmlns:ds="http://schemas.openxmlformats.org/officeDocument/2006/customXml" ds:itemID="{441E0D17-B2C5-4616-BD86-EB7CD06BDE5F}"/>
</file>

<file path=customXml/itemProps3.xml><?xml version="1.0" encoding="utf-8"?>
<ds:datastoreItem xmlns:ds="http://schemas.openxmlformats.org/officeDocument/2006/customXml" ds:itemID="{F0F0A9C4-EE22-4604-AC75-40A8BE54AAB3}"/>
</file>

<file path=docProps/app.xml><?xml version="1.0" encoding="utf-8"?>
<Properties xmlns="http://schemas.openxmlformats.org/officeDocument/2006/extended-properties" xmlns:vt="http://schemas.openxmlformats.org/officeDocument/2006/docPropsVTypes">
  <TotalTime>2711</TotalTime>
  <Words>571</Words>
  <Application>Microsoft Office PowerPoint</Application>
  <PresentationFormat>画面に合わせる (4:3)</PresentationFormat>
  <Paragraphs>248</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【医療資源の充実】　</vt:lpstr>
      <vt:lpstr>在宅医療を支えるための医療機能　【日常の療養支援・退院調整・急変時対応・看取り】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210</cp:revision>
  <cp:lastPrinted>2018-05-07T06:24:29Z</cp:lastPrinted>
  <dcterms:created xsi:type="dcterms:W3CDTF">2016-12-14T08:53:12Z</dcterms:created>
  <dcterms:modified xsi:type="dcterms:W3CDTF">2018-07-20T05:07:30Z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