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80" r:id="rId2"/>
    <p:sldId id="281" r:id="rId3"/>
    <p:sldId id="282" r:id="rId4"/>
    <p:sldId id="266" r:id="rId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6" autoAdjust="0"/>
    <p:restoredTop sz="93164" autoAdjust="0"/>
  </p:normalViewPr>
  <p:slideViewPr>
    <p:cSldViewPr>
      <p:cViewPr varScale="1">
        <p:scale>
          <a:sx n="69" d="100"/>
          <a:sy n="69" d="100"/>
        </p:scale>
        <p:origin x="1650" y="60"/>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494C89F5-A932-4EBB-B7F3-AC50D574E32B}" type="datetimeFigureOut">
              <a:rPr kumimoji="1" lang="ja-JP" altLang="en-US" smtClean="0"/>
              <a:t>2018/8/28</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A032347-F0F4-40B4-B78F-0E1198E16397}" type="slidenum">
              <a:rPr kumimoji="1" lang="ja-JP" altLang="en-US" smtClean="0"/>
              <a:t>‹#›</a:t>
            </a:fld>
            <a:endParaRPr kumimoji="1" lang="ja-JP" altLang="en-US"/>
          </a:p>
        </p:txBody>
      </p:sp>
    </p:spTree>
    <p:extLst>
      <p:ext uri="{BB962C8B-B14F-4D97-AF65-F5344CB8AC3E}">
        <p14:creationId xmlns:p14="http://schemas.microsoft.com/office/powerpoint/2010/main" val="42473721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9" tIns="45319" rIns="90639" bIns="453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9" tIns="45319" rIns="90639" bIns="45319" rtlCol="0"/>
          <a:lstStyle>
            <a:lvl1pPr algn="r">
              <a:defRPr sz="1200"/>
            </a:lvl1pPr>
          </a:lstStyle>
          <a:p>
            <a:fld id="{1A3BBF6F-4F68-40D6-9252-5BBFC3C90370}" type="datetimeFigureOut">
              <a:rPr kumimoji="1" lang="ja-JP" altLang="en-US" smtClean="0"/>
              <a:t>2018/8/28</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9" tIns="45319" rIns="90639" bIns="45319"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9" tIns="45319" rIns="90639" bIns="453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1"/>
            <a:ext cx="2918621" cy="493236"/>
          </a:xfrm>
          <a:prstGeom prst="rect">
            <a:avLst/>
          </a:prstGeom>
        </p:spPr>
        <p:txBody>
          <a:bodyPr vert="horz" lIns="90639" tIns="45319" rIns="90639" bIns="453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1"/>
            <a:ext cx="2918621" cy="493236"/>
          </a:xfrm>
          <a:prstGeom prst="rect">
            <a:avLst/>
          </a:prstGeom>
        </p:spPr>
        <p:txBody>
          <a:bodyPr vert="horz" lIns="90639" tIns="45319" rIns="90639" bIns="45319" rtlCol="0" anchor="b"/>
          <a:lstStyle>
            <a:lvl1pPr algn="r">
              <a:defRPr sz="1200"/>
            </a:lvl1pPr>
          </a:lstStyle>
          <a:p>
            <a:fld id="{79BDDE28-8ED5-4676-8D4E-B55C2B399C06}" type="slidenum">
              <a:rPr kumimoji="1" lang="ja-JP" altLang="en-US" smtClean="0"/>
              <a:t>‹#›</a:t>
            </a:fld>
            <a:endParaRPr kumimoji="1" lang="ja-JP" altLang="en-US"/>
          </a:p>
        </p:txBody>
      </p:sp>
    </p:spTree>
    <p:extLst>
      <p:ext uri="{BB962C8B-B14F-4D97-AF65-F5344CB8AC3E}">
        <p14:creationId xmlns:p14="http://schemas.microsoft.com/office/powerpoint/2010/main" val="90066803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773023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71001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7611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F8B5658-919A-415D-8A03-18FB067CF76E}" type="datetime1">
              <a:rPr kumimoji="1" lang="ja-JP" altLang="en-US" smtClean="0"/>
              <a:t>2018/8/28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F9A512-59DE-4D04-AD87-052D8B7A403E}" type="datetime1">
              <a:rPr kumimoji="1" lang="ja-JP" altLang="en-US" smtClean="0"/>
              <a:t>2018/8/28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D57D39-85EC-4A55-A202-A5BCB6164A91}" type="datetime1">
              <a:rPr kumimoji="1" lang="ja-JP" altLang="en-US" smtClean="0"/>
              <a:t>2018/8/28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442FFD-5774-481D-9832-4B87112B686D}" type="datetime1">
              <a:rPr kumimoji="1" lang="ja-JP" altLang="en-US" smtClean="0"/>
              <a:t>2018/8/28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7A230E7-3B0A-4AAE-AFDA-05D41E497D0E}" type="datetime1">
              <a:rPr kumimoji="1" lang="ja-JP" altLang="en-US" smtClean="0"/>
              <a:t>2018/8/28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BA5EF40-96DB-4BBB-99AF-E14E77FAD525}" type="datetime1">
              <a:rPr kumimoji="1" lang="ja-JP" altLang="en-US" smtClean="0"/>
              <a:t>2018/8/28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995F94C-216D-403C-90BE-E7DE44F8D4C6}" type="datetime1">
              <a:rPr kumimoji="1" lang="ja-JP" altLang="en-US" smtClean="0"/>
              <a:t>2018/8/28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33E553C-7FF7-45EE-95DB-E6B537B00B07}" type="datetime1">
              <a:rPr kumimoji="1" lang="ja-JP" altLang="en-US" smtClean="0"/>
              <a:t>2018/8/28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BBC9D39-B2DD-47FA-A99E-337D710DE162}" type="datetime1">
              <a:rPr kumimoji="1" lang="ja-JP" altLang="en-US" smtClean="0"/>
              <a:t>2018/8/28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1D62FF-75EE-4E20-8FAA-710EAC2DDAA1}" type="datetime1">
              <a:rPr kumimoji="1" lang="ja-JP" altLang="en-US" smtClean="0"/>
              <a:t>2018/8/28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7286754-0E36-4D1D-96E6-1EAB97A1FE90}" type="datetime1">
              <a:rPr kumimoji="1" lang="ja-JP" altLang="en-US" smtClean="0"/>
              <a:t>2018/8/28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18CF4-FE74-46AF-962E-414F76DEAFC9}" type="datetime1">
              <a:rPr kumimoji="1" lang="ja-JP" altLang="en-US" smtClean="0"/>
              <a:t>2018/8/28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3200" dirty="0" smtClean="0"/>
              <a:t>懇話会進行</a:t>
            </a:r>
            <a:r>
              <a:rPr kumimoji="1" lang="ja-JP" altLang="en-US" sz="3200" dirty="0" smtClean="0"/>
              <a:t>シート</a:t>
            </a:r>
            <a:r>
              <a:rPr kumimoji="1" lang="ja-JP" altLang="en-US" sz="2400" dirty="0" smtClean="0"/>
              <a:t>（</a:t>
            </a:r>
            <a:r>
              <a:rPr kumimoji="1" lang="en-US" altLang="ja-JP" sz="2400" dirty="0" smtClean="0"/>
              <a:t>H30.8.29</a:t>
            </a:r>
            <a:r>
              <a:rPr kumimoji="1" lang="ja-JP" altLang="en-US" sz="2400" dirty="0" smtClean="0"/>
              <a:t>配布）</a:t>
            </a:r>
            <a:endParaRPr kumimoji="1" lang="ja-JP" altLang="en-US" sz="2400" dirty="0"/>
          </a:p>
        </p:txBody>
      </p:sp>
      <p:sp>
        <p:nvSpPr>
          <p:cNvPr id="3" name="テキスト ボックス 2"/>
          <p:cNvSpPr txBox="1"/>
          <p:nvPr/>
        </p:nvSpPr>
        <p:spPr>
          <a:xfrm>
            <a:off x="6732240" y="1124744"/>
            <a:ext cx="1296144" cy="523220"/>
          </a:xfrm>
          <a:prstGeom prst="rect">
            <a:avLst/>
          </a:prstGeom>
          <a:noFill/>
          <a:ln>
            <a:solidFill>
              <a:schemeClr val="tx1"/>
            </a:solidFill>
          </a:ln>
        </p:spPr>
        <p:txBody>
          <a:bodyPr wrap="square" rtlCol="0">
            <a:spAutoFit/>
          </a:bodyPr>
          <a:lstStyle/>
          <a:p>
            <a:r>
              <a:rPr kumimoji="1" lang="ja-JP" altLang="en-US" sz="2800" b="1" dirty="0" smtClean="0"/>
              <a:t>資料１</a:t>
            </a:r>
            <a:endParaRPr kumimoji="1" lang="ja-JP" altLang="en-US" sz="2800" b="1" dirty="0"/>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t>1</a:t>
            </a:fld>
            <a:endParaRPr kumimoji="1" lang="ja-JP" altLang="en-US"/>
          </a:p>
        </p:txBody>
      </p:sp>
    </p:spTree>
    <p:extLst>
      <p:ext uri="{BB962C8B-B14F-4D97-AF65-F5344CB8AC3E}">
        <p14:creationId xmlns:p14="http://schemas.microsoft.com/office/powerpoint/2010/main" val="393939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t>現状に記載されているデータについて</a:t>
            </a:r>
            <a:endParaRPr kumimoji="1" lang="ja-JP" altLang="en-US" sz="2800" dirty="0"/>
          </a:p>
        </p:txBody>
      </p:sp>
      <p:sp>
        <p:nvSpPr>
          <p:cNvPr id="3" name="コンテンツ プレースホルダー 2"/>
          <p:cNvSpPr>
            <a:spLocks noGrp="1"/>
          </p:cNvSpPr>
          <p:nvPr>
            <p:ph idx="1"/>
          </p:nvPr>
        </p:nvSpPr>
        <p:spPr/>
        <p:txBody>
          <a:bodyPr>
            <a:normAutofit lnSpcReduction="10000"/>
          </a:bodyPr>
          <a:lstStyle/>
          <a:p>
            <a:pPr marL="0" indent="0">
              <a:buNone/>
            </a:pPr>
            <a:endParaRPr lang="en-US" altLang="ja-JP" sz="1600" dirty="0" smtClean="0">
              <a:latin typeface="+mn-ea"/>
            </a:endParaRPr>
          </a:p>
          <a:p>
            <a:pPr marL="0" indent="0">
              <a:buNone/>
            </a:pPr>
            <a:r>
              <a:rPr lang="ja-JP" altLang="en-US" sz="1600" dirty="0" smtClean="0">
                <a:latin typeface="+mn-ea"/>
              </a:rPr>
              <a:t>●</a:t>
            </a:r>
            <a:r>
              <a:rPr lang="ja-JP" altLang="en-US" sz="1600" dirty="0">
                <a:latin typeface="+mn-ea"/>
              </a:rPr>
              <a:t>訪問診療を実施する</a:t>
            </a:r>
            <a:r>
              <a:rPr lang="ja-JP" altLang="en-US" sz="1600" dirty="0" smtClean="0">
                <a:latin typeface="+mn-ea"/>
              </a:rPr>
              <a:t>診療所数　　・　</a:t>
            </a:r>
            <a:r>
              <a:rPr lang="ja-JP" altLang="en-US" sz="1600" dirty="0">
                <a:latin typeface="+mn-ea"/>
              </a:rPr>
              <a:t>在宅</a:t>
            </a:r>
            <a:r>
              <a:rPr lang="ja-JP" altLang="en-US" sz="1600" dirty="0" smtClean="0">
                <a:latin typeface="+mn-ea"/>
              </a:rPr>
              <a:t>看取り（ターミナルケア）を</a:t>
            </a:r>
            <a:r>
              <a:rPr lang="ja-JP" altLang="en-US" sz="1600" dirty="0">
                <a:latin typeface="+mn-ea"/>
              </a:rPr>
              <a:t>実施する</a:t>
            </a:r>
            <a:r>
              <a:rPr lang="ja-JP" altLang="en-US" sz="1600" dirty="0" smtClean="0">
                <a:latin typeface="+mn-ea"/>
              </a:rPr>
              <a:t>診療所数</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　</a:t>
            </a:r>
            <a:r>
              <a:rPr lang="ja-JP" altLang="en-US" sz="1600" dirty="0">
                <a:latin typeface="+mn-ea"/>
              </a:rPr>
              <a:t>入院機関とケアマネ</a:t>
            </a:r>
            <a:r>
              <a:rPr lang="ja-JP" altLang="en-US" sz="1600" dirty="0" smtClean="0">
                <a:latin typeface="+mn-ea"/>
              </a:rPr>
              <a:t>連携数（介護</a:t>
            </a:r>
            <a:r>
              <a:rPr lang="ja-JP" altLang="en-US" sz="1600" dirty="0">
                <a:latin typeface="+mn-ea"/>
              </a:rPr>
              <a:t>支援連携指導料算定</a:t>
            </a:r>
            <a:r>
              <a:rPr lang="ja-JP" altLang="en-US" sz="1600" dirty="0" smtClean="0">
                <a:latin typeface="+mn-ea"/>
              </a:rPr>
              <a:t>件数）　　　</a:t>
            </a:r>
            <a:r>
              <a:rPr lang="en-US" altLang="ja-JP" sz="1600" dirty="0" smtClean="0">
                <a:latin typeface="+mn-ea"/>
              </a:rPr>
              <a:t>NDB</a:t>
            </a:r>
            <a:r>
              <a:rPr lang="ja-JP" altLang="en-US" sz="1600" dirty="0" smtClean="0">
                <a:latin typeface="+mn-ea"/>
              </a:rPr>
              <a:t>データ 　</a:t>
            </a:r>
            <a:r>
              <a:rPr lang="en-US" altLang="ja-JP" sz="1600" dirty="0" smtClean="0">
                <a:latin typeface="+mn-ea"/>
              </a:rPr>
              <a:t>【</a:t>
            </a:r>
            <a:r>
              <a:rPr lang="ja-JP" altLang="en-US" sz="1600" dirty="0" smtClean="0">
                <a:latin typeface="+mn-ea"/>
              </a:rPr>
              <a:t>平成</a:t>
            </a:r>
            <a:r>
              <a:rPr lang="en-US" altLang="ja-JP" sz="1600" dirty="0" smtClean="0">
                <a:latin typeface="+mn-ea"/>
              </a:rPr>
              <a:t>28</a:t>
            </a:r>
            <a:r>
              <a:rPr lang="ja-JP" altLang="en-US" sz="1600" dirty="0" smtClean="0">
                <a:latin typeface="+mn-ea"/>
              </a:rPr>
              <a:t>年</a:t>
            </a:r>
            <a:r>
              <a:rPr lang="en-US" altLang="ja-JP" sz="1600" dirty="0" smtClean="0">
                <a:latin typeface="+mn-ea"/>
              </a:rPr>
              <a:t>】</a:t>
            </a:r>
            <a:r>
              <a:rPr lang="ja-JP" altLang="en-US" sz="1600" dirty="0" smtClean="0">
                <a:latin typeface="+mn-ea"/>
              </a:rPr>
              <a:t> </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　</a:t>
            </a:r>
            <a:r>
              <a:rPr lang="en-US" altLang="ja-JP" sz="1600" dirty="0" smtClean="0">
                <a:latin typeface="+mn-ea"/>
              </a:rPr>
              <a:t>※</a:t>
            </a:r>
            <a:r>
              <a:rPr lang="ja-JP" altLang="en-US" sz="1600" dirty="0" smtClean="0">
                <a:latin typeface="+mn-ea"/>
              </a:rPr>
              <a:t>医療計画目標値　「在宅看取りを実施している医療機関数」について</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　　　目標値の計算では医療施設調査の数を使用した。医療施設調査と</a:t>
            </a:r>
            <a:r>
              <a:rPr lang="en-US" altLang="ja-JP" sz="1600" dirty="0" smtClean="0">
                <a:latin typeface="+mn-ea"/>
              </a:rPr>
              <a:t>NDB</a:t>
            </a:r>
            <a:r>
              <a:rPr lang="ja-JP" altLang="en-US" sz="1600" dirty="0" smtClean="0">
                <a:latin typeface="+mn-ea"/>
              </a:rPr>
              <a:t>データでは</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　　　性質が違うため、参考値として示した。</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　　　・医療施設調査：</a:t>
            </a:r>
            <a:r>
              <a:rPr lang="en-US" altLang="ja-JP" sz="1600" dirty="0" smtClean="0">
                <a:latin typeface="+mn-ea"/>
              </a:rPr>
              <a:t>3</a:t>
            </a:r>
            <a:r>
              <a:rPr lang="ja-JP" altLang="en-US" sz="1600" dirty="0" smtClean="0">
                <a:latin typeface="+mn-ea"/>
              </a:rPr>
              <a:t>年に</a:t>
            </a:r>
            <a:r>
              <a:rPr lang="en-US" altLang="ja-JP" sz="1600" dirty="0" smtClean="0">
                <a:latin typeface="+mn-ea"/>
              </a:rPr>
              <a:t>1</a:t>
            </a:r>
            <a:r>
              <a:rPr lang="ja-JP" altLang="en-US" sz="1600" dirty="0" smtClean="0">
                <a:latin typeface="+mn-ea"/>
              </a:rPr>
              <a:t>回　各医療施設が調査票で回答したものを集計</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　　　・</a:t>
            </a:r>
            <a:r>
              <a:rPr lang="en-US" altLang="ja-JP" sz="1600" dirty="0" smtClean="0">
                <a:latin typeface="+mn-ea"/>
              </a:rPr>
              <a:t>NDB</a:t>
            </a:r>
            <a:r>
              <a:rPr lang="ja-JP" altLang="en-US" sz="1600" dirty="0" smtClean="0">
                <a:latin typeface="+mn-ea"/>
              </a:rPr>
              <a:t>データ：所定の診療報酬の項目を算定した数</a:t>
            </a:r>
            <a:endParaRPr lang="en-US" altLang="ja-JP" sz="1600" dirty="0">
              <a:latin typeface="+mn-ea"/>
            </a:endParaRPr>
          </a:p>
          <a:p>
            <a:pPr marL="0" indent="0">
              <a:buNone/>
            </a:pPr>
            <a:endParaRPr lang="en-US" altLang="ja-JP" sz="1600" dirty="0">
              <a:latin typeface="+mn-ea"/>
            </a:endParaRPr>
          </a:p>
          <a:p>
            <a:pPr marL="0" indent="0">
              <a:buNone/>
            </a:pPr>
            <a:r>
              <a:rPr lang="ja-JP" altLang="en-US" sz="1600" dirty="0" smtClean="0">
                <a:latin typeface="+mn-ea"/>
              </a:rPr>
              <a:t>●在宅</a:t>
            </a:r>
            <a:r>
              <a:rPr lang="ja-JP" altLang="en-US" sz="1600" dirty="0">
                <a:latin typeface="+mn-ea"/>
              </a:rPr>
              <a:t>療養支援診療所数 </a:t>
            </a:r>
            <a:r>
              <a:rPr lang="ja-JP" altLang="en-US" sz="1600" dirty="0" smtClean="0">
                <a:latin typeface="+mn-ea"/>
              </a:rPr>
              <a:t>・在宅</a:t>
            </a:r>
            <a:r>
              <a:rPr lang="ja-JP" altLang="en-US" sz="1600" dirty="0">
                <a:latin typeface="+mn-ea"/>
              </a:rPr>
              <a:t>療養支援歯科診療所数　 </a:t>
            </a:r>
            <a:r>
              <a:rPr lang="ja-JP" altLang="en-US" sz="1600" dirty="0" smtClean="0">
                <a:latin typeface="+mn-ea"/>
              </a:rPr>
              <a:t>在宅</a:t>
            </a:r>
            <a:r>
              <a:rPr lang="ja-JP" altLang="en-US" sz="1600" dirty="0">
                <a:latin typeface="+mn-ea"/>
              </a:rPr>
              <a:t>患者</a:t>
            </a:r>
            <a:r>
              <a:rPr lang="ja-JP" altLang="en-US" sz="1600" dirty="0" smtClean="0">
                <a:latin typeface="+mn-ea"/>
              </a:rPr>
              <a:t>調剤加算</a:t>
            </a:r>
            <a:r>
              <a:rPr lang="ja-JP" altLang="en-US" sz="1600" dirty="0">
                <a:latin typeface="+mn-ea"/>
              </a:rPr>
              <a:t>薬局数　　　 </a:t>
            </a:r>
            <a:endParaRPr lang="en-US" altLang="ja-JP" sz="1600" dirty="0">
              <a:latin typeface="+mn-ea"/>
            </a:endParaRPr>
          </a:p>
          <a:p>
            <a:pPr marL="0" indent="0">
              <a:buNone/>
            </a:pPr>
            <a:r>
              <a:rPr lang="ja-JP" altLang="en-US" sz="1600" dirty="0" smtClean="0">
                <a:latin typeface="+mn-ea"/>
              </a:rPr>
              <a:t>　　在宅</a:t>
            </a:r>
            <a:r>
              <a:rPr lang="ja-JP" altLang="en-US" sz="1600" dirty="0">
                <a:latin typeface="+mn-ea"/>
              </a:rPr>
              <a:t>療養支援</a:t>
            </a:r>
            <a:r>
              <a:rPr lang="ja-JP" altLang="en-US" sz="1600" dirty="0" smtClean="0">
                <a:latin typeface="+mn-ea"/>
              </a:rPr>
              <a:t>病院数・在宅</a:t>
            </a:r>
            <a:r>
              <a:rPr lang="ja-JP" altLang="en-US" sz="1600" dirty="0">
                <a:latin typeface="+mn-ea"/>
              </a:rPr>
              <a:t>療養後方支援</a:t>
            </a:r>
            <a:r>
              <a:rPr lang="ja-JP" altLang="en-US" sz="1600" dirty="0" smtClean="0">
                <a:latin typeface="+mn-ea"/>
              </a:rPr>
              <a:t>病院数・</a:t>
            </a:r>
            <a:r>
              <a:rPr lang="ja-JP" altLang="en-US" sz="1600" dirty="0">
                <a:latin typeface="+mn-ea"/>
              </a:rPr>
              <a:t>退院支援加算を算定する病院</a:t>
            </a:r>
            <a:endParaRPr lang="en-US" altLang="ja-JP" sz="1600" dirty="0" smtClean="0">
              <a:latin typeface="+mn-ea"/>
            </a:endParaRPr>
          </a:p>
          <a:p>
            <a:pPr marL="0" indent="0">
              <a:buNone/>
            </a:pPr>
            <a:r>
              <a:rPr lang="ja-JP" altLang="en-US" sz="1600" dirty="0" smtClean="0">
                <a:latin typeface="+mn-ea"/>
              </a:rPr>
              <a:t>　　　　　　　　　　　　　　　　　　　　　　　　　　　　　　　　近畿厚生局調べ　</a:t>
            </a:r>
            <a:r>
              <a:rPr lang="en-US" altLang="ja-JP" sz="1600" dirty="0" smtClean="0">
                <a:latin typeface="+mn-ea"/>
              </a:rPr>
              <a:t>【</a:t>
            </a:r>
            <a:r>
              <a:rPr lang="ja-JP" altLang="en-US" sz="1600" dirty="0" smtClean="0">
                <a:latin typeface="+mn-ea"/>
              </a:rPr>
              <a:t>平成</a:t>
            </a:r>
            <a:r>
              <a:rPr lang="en-US" altLang="ja-JP" sz="1600" dirty="0" smtClean="0">
                <a:latin typeface="+mn-ea"/>
              </a:rPr>
              <a:t>30</a:t>
            </a:r>
            <a:r>
              <a:rPr lang="ja-JP" altLang="en-US" sz="1600" dirty="0" smtClean="0">
                <a:latin typeface="+mn-ea"/>
              </a:rPr>
              <a:t>年</a:t>
            </a:r>
            <a:r>
              <a:rPr lang="en-US" altLang="ja-JP" sz="1600" dirty="0" smtClean="0">
                <a:latin typeface="+mn-ea"/>
              </a:rPr>
              <a:t>4</a:t>
            </a:r>
            <a:r>
              <a:rPr lang="ja-JP" altLang="en-US" sz="1600" dirty="0" smtClean="0">
                <a:latin typeface="+mn-ea"/>
              </a:rPr>
              <a:t>月</a:t>
            </a:r>
            <a:r>
              <a:rPr lang="en-US" altLang="ja-JP" sz="1600" dirty="0" smtClean="0">
                <a:latin typeface="+mn-ea"/>
              </a:rPr>
              <a:t>1</a:t>
            </a:r>
            <a:r>
              <a:rPr lang="ja-JP" altLang="en-US" sz="1600" dirty="0" smtClean="0">
                <a:latin typeface="+mn-ea"/>
              </a:rPr>
              <a:t>日現在</a:t>
            </a:r>
            <a:r>
              <a:rPr lang="en-US" altLang="ja-JP" sz="1600" dirty="0" smtClean="0">
                <a:latin typeface="+mn-ea"/>
              </a:rPr>
              <a:t>】</a:t>
            </a:r>
            <a:r>
              <a:rPr lang="ja-JP" altLang="en-US" sz="1600" dirty="0">
                <a:latin typeface="+mn-ea"/>
              </a:rPr>
              <a:t>　　　　  </a:t>
            </a:r>
            <a:endParaRPr lang="en-US" altLang="ja-JP" sz="1600" dirty="0">
              <a:latin typeface="+mn-ea"/>
            </a:endParaRPr>
          </a:p>
          <a:p>
            <a:pPr marL="0" indent="0">
              <a:buNone/>
            </a:pPr>
            <a:endParaRPr lang="en-US" altLang="ja-JP" sz="1600" dirty="0" smtClean="0">
              <a:latin typeface="+mn-ea"/>
            </a:endParaRPr>
          </a:p>
          <a:p>
            <a:pPr marL="0" indent="0">
              <a:buNone/>
            </a:pPr>
            <a:r>
              <a:rPr lang="ja-JP" altLang="en-US" sz="1600" dirty="0" smtClean="0">
                <a:latin typeface="+mn-ea"/>
              </a:rPr>
              <a:t>●</a:t>
            </a:r>
            <a:r>
              <a:rPr lang="ja-JP" altLang="en-US" sz="1600" dirty="0">
                <a:latin typeface="+mn-ea"/>
              </a:rPr>
              <a:t>訪問看護ＳＴ数　</a:t>
            </a:r>
            <a:r>
              <a:rPr lang="ja-JP" altLang="en-US" sz="1600" dirty="0" smtClean="0">
                <a:latin typeface="+mn-ea"/>
              </a:rPr>
              <a:t>　全国訪問看護事業協会「訪問看護ステーション数調査結果</a:t>
            </a:r>
            <a:r>
              <a:rPr lang="ja-JP" altLang="en-US" sz="1600" dirty="0" smtClean="0">
                <a:latin typeface="+mn-ea"/>
              </a:rPr>
              <a:t>」</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　　　　　　　　　　　　　　　　　　　　　　　　　　　　　　　　　　　　　　　　　　　</a:t>
            </a:r>
            <a:r>
              <a:rPr lang="en-US" altLang="ja-JP" sz="1600" dirty="0" smtClean="0">
                <a:latin typeface="+mn-ea"/>
              </a:rPr>
              <a:t>【</a:t>
            </a:r>
            <a:r>
              <a:rPr lang="ja-JP" altLang="en-US" sz="1600" dirty="0" smtClean="0">
                <a:latin typeface="+mn-ea"/>
              </a:rPr>
              <a:t>平成</a:t>
            </a:r>
            <a:r>
              <a:rPr lang="en-US" altLang="ja-JP" sz="1600" dirty="0" smtClean="0">
                <a:latin typeface="+mn-ea"/>
              </a:rPr>
              <a:t>30</a:t>
            </a:r>
            <a:r>
              <a:rPr lang="ja-JP" altLang="en-US" sz="1600" dirty="0" smtClean="0">
                <a:latin typeface="+mn-ea"/>
              </a:rPr>
              <a:t>年</a:t>
            </a:r>
            <a:r>
              <a:rPr lang="en-US" altLang="ja-JP" sz="1600" dirty="0" smtClean="0">
                <a:latin typeface="+mn-ea"/>
              </a:rPr>
              <a:t>4</a:t>
            </a:r>
            <a:r>
              <a:rPr lang="ja-JP" altLang="en-US" sz="1600" dirty="0" smtClean="0">
                <a:latin typeface="+mn-ea"/>
              </a:rPr>
              <a:t>月</a:t>
            </a:r>
            <a:r>
              <a:rPr lang="en-US" altLang="ja-JP" sz="1600" dirty="0" smtClean="0">
                <a:latin typeface="+mn-ea"/>
              </a:rPr>
              <a:t>1</a:t>
            </a:r>
            <a:r>
              <a:rPr lang="ja-JP" altLang="en-US" sz="1600" dirty="0" smtClean="0">
                <a:latin typeface="+mn-ea"/>
              </a:rPr>
              <a:t>日現在</a:t>
            </a:r>
            <a:r>
              <a:rPr lang="en-US" altLang="ja-JP" sz="1600" dirty="0" smtClean="0">
                <a:latin typeface="+mn-ea"/>
              </a:rPr>
              <a:t>】</a:t>
            </a:r>
            <a:endParaRPr lang="en-US" altLang="ja-JP" sz="1600" dirty="0" smtClean="0">
              <a:latin typeface="+mn-ea"/>
            </a:endParaRPr>
          </a:p>
          <a:p>
            <a:pPr marL="0" indent="0">
              <a:buNone/>
            </a:pPr>
            <a:r>
              <a:rPr lang="ja-JP" altLang="en-US" sz="1600" dirty="0">
                <a:latin typeface="+mn-ea"/>
              </a:rPr>
              <a:t>　　　　　　　        </a:t>
            </a:r>
            <a:endParaRPr lang="en-US" altLang="ja-JP" sz="1600" dirty="0">
              <a:latin typeface="+mn-ea"/>
            </a:endParaRPr>
          </a:p>
          <a:p>
            <a:pPr marL="0" indent="0">
              <a:buNone/>
            </a:pPr>
            <a:endParaRPr lang="en-US" altLang="ja-JP" sz="1600" dirty="0">
              <a:latin typeface="+mn-ea"/>
            </a:endParaRPr>
          </a:p>
          <a:p>
            <a:pPr marL="0" indent="0">
              <a:buNone/>
            </a:pPr>
            <a:endParaRPr lang="ja-JP" altLang="en-US" sz="1600" dirty="0">
              <a:latin typeface="+mn-ea"/>
            </a:endParaRPr>
          </a:p>
          <a:p>
            <a:endParaRPr kumimoji="1" lang="ja-JP" altLang="en-US" sz="2400" dirty="0">
              <a:latin typeface="+mn-ea"/>
            </a:endParaRPr>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2</a:t>
            </a:fld>
            <a:endParaRPr kumimoji="1" lang="ja-JP" altLang="en-US"/>
          </a:p>
        </p:txBody>
      </p:sp>
    </p:spTree>
    <p:extLst>
      <p:ext uri="{BB962C8B-B14F-4D97-AF65-F5344CB8AC3E}">
        <p14:creationId xmlns:p14="http://schemas.microsoft.com/office/powerpoint/2010/main" val="1632337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52304" y="433016"/>
            <a:ext cx="8928992"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73725" y="61713"/>
            <a:ext cx="7480358" cy="36004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医療計画（圏域版）に基づく地域包括ケアシステムの構築に向けた在宅医療の推進①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6"/>
          <p:cNvSpPr txBox="1">
            <a:spLocks noChangeArrowheads="1"/>
          </p:cNvSpPr>
          <p:nvPr/>
        </p:nvSpPr>
        <p:spPr bwMode="auto">
          <a:xfrm>
            <a:off x="396285" y="511590"/>
            <a:ext cx="1295396"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a:solidFill>
                  <a:prstClr val="white"/>
                </a:solidFill>
                <a:latin typeface="Arial" charset="0"/>
                <a:ea typeface="HGPｺﾞｼｯｸE" pitchFamily="50" charset="-128"/>
              </a:rPr>
              <a:t>現状</a:t>
            </a:r>
          </a:p>
        </p:txBody>
      </p:sp>
      <p:sp>
        <p:nvSpPr>
          <p:cNvPr id="34" name="下矢印 33"/>
          <p:cNvSpPr/>
          <p:nvPr/>
        </p:nvSpPr>
        <p:spPr>
          <a:xfrm rot="16200000">
            <a:off x="2582674" y="351370"/>
            <a:ext cx="216870" cy="669699"/>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 name="正方形/長方形 2"/>
          <p:cNvSpPr/>
          <p:nvPr/>
        </p:nvSpPr>
        <p:spPr>
          <a:xfrm>
            <a:off x="2634134" y="1110633"/>
            <a:ext cx="3782882" cy="1571130"/>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endParaRPr lang="ja-JP" altLang="en-US">
              <a:solidFill>
                <a:prstClr val="black"/>
              </a:solidFill>
            </a:endParaRPr>
          </a:p>
        </p:txBody>
      </p:sp>
      <p:sp>
        <p:nvSpPr>
          <p:cNvPr id="18" name="正方形/長方形 17"/>
          <p:cNvSpPr/>
          <p:nvPr/>
        </p:nvSpPr>
        <p:spPr>
          <a:xfrm>
            <a:off x="52304" y="957405"/>
            <a:ext cx="2344394" cy="5327816"/>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solidFill>
                <a:prstClr val="black"/>
              </a:solidFill>
            </a:endParaRPr>
          </a:p>
        </p:txBody>
      </p:sp>
      <p:sp>
        <p:nvSpPr>
          <p:cNvPr id="24" name="Text Box 6"/>
          <p:cNvSpPr txBox="1">
            <a:spLocks noChangeArrowheads="1"/>
          </p:cNvSpPr>
          <p:nvPr/>
        </p:nvSpPr>
        <p:spPr bwMode="auto">
          <a:xfrm>
            <a:off x="3987124" y="506145"/>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短期（３年後）</a:t>
            </a:r>
            <a:endParaRPr kumimoji="0" lang="ja-JP" altLang="en-US" sz="1400" dirty="0">
              <a:solidFill>
                <a:prstClr val="white"/>
              </a:solidFill>
              <a:latin typeface="Arial" charset="0"/>
              <a:ea typeface="HGPｺﾞｼｯｸE" pitchFamily="50" charset="-128"/>
            </a:endParaRPr>
          </a:p>
        </p:txBody>
      </p:sp>
      <p:sp>
        <p:nvSpPr>
          <p:cNvPr id="39" name="Text Box 6"/>
          <p:cNvSpPr txBox="1">
            <a:spLocks noChangeArrowheads="1"/>
          </p:cNvSpPr>
          <p:nvPr/>
        </p:nvSpPr>
        <p:spPr bwMode="auto">
          <a:xfrm>
            <a:off x="7320128" y="525675"/>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あるべき姿</a:t>
            </a:r>
            <a:endParaRPr kumimoji="0" lang="ja-JP" altLang="en-US" sz="1400" dirty="0">
              <a:solidFill>
                <a:prstClr val="white"/>
              </a:solidFill>
              <a:latin typeface="Arial" charset="0"/>
              <a:ea typeface="HGPｺﾞｼｯｸE" pitchFamily="50" charset="-128"/>
            </a:endParaRPr>
          </a:p>
        </p:txBody>
      </p:sp>
      <p:sp>
        <p:nvSpPr>
          <p:cNvPr id="40" name="下矢印 39"/>
          <p:cNvSpPr/>
          <p:nvPr/>
        </p:nvSpPr>
        <p:spPr>
          <a:xfrm rot="16200000">
            <a:off x="6637972" y="375403"/>
            <a:ext cx="216869" cy="658782"/>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4" name="正方形/長方形 43"/>
          <p:cNvSpPr/>
          <p:nvPr/>
        </p:nvSpPr>
        <p:spPr>
          <a:xfrm>
            <a:off x="6602459" y="1156680"/>
            <a:ext cx="2452318" cy="4922186"/>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47" name="Text Box 9"/>
          <p:cNvSpPr txBox="1">
            <a:spLocks noChangeArrowheads="1"/>
          </p:cNvSpPr>
          <p:nvPr/>
        </p:nvSpPr>
        <p:spPr bwMode="auto">
          <a:xfrm>
            <a:off x="2603082" y="1031467"/>
            <a:ext cx="709958"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200" dirty="0">
                <a:solidFill>
                  <a:prstClr val="white"/>
                </a:solidFill>
                <a:latin typeface="Arial" charset="0"/>
                <a:ea typeface="HGPｺﾞｼｯｸE" pitchFamily="50" charset="-128"/>
              </a:rPr>
              <a:t>課題</a:t>
            </a:r>
          </a:p>
        </p:txBody>
      </p:sp>
      <p:sp>
        <p:nvSpPr>
          <p:cNvPr id="48" name="Text Box 9"/>
          <p:cNvSpPr txBox="1">
            <a:spLocks noChangeArrowheads="1"/>
          </p:cNvSpPr>
          <p:nvPr/>
        </p:nvSpPr>
        <p:spPr bwMode="auto">
          <a:xfrm>
            <a:off x="2634134" y="3343024"/>
            <a:ext cx="2799242" cy="354468"/>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計画中間年（</a:t>
            </a:r>
            <a:r>
              <a:rPr kumimoji="0" lang="en-US" altLang="ja-JP" sz="1400" dirty="0" smtClean="0">
                <a:solidFill>
                  <a:prstClr val="white"/>
                </a:solidFill>
                <a:latin typeface="Arial" charset="0"/>
                <a:ea typeface="HGPｺﾞｼｯｸE" pitchFamily="50" charset="-128"/>
              </a:rPr>
              <a:t>2020</a:t>
            </a:r>
            <a:r>
              <a:rPr kumimoji="0" lang="ja-JP" altLang="en-US" sz="1400" dirty="0" smtClean="0">
                <a:solidFill>
                  <a:prstClr val="white"/>
                </a:solidFill>
                <a:latin typeface="Arial" charset="0"/>
                <a:ea typeface="HGPｺﾞｼｯｸE" pitchFamily="50" charset="-128"/>
              </a:rPr>
              <a:t>年度）までの取組</a:t>
            </a:r>
            <a:endParaRPr kumimoji="0" lang="ja-JP" altLang="en-US" sz="1400" dirty="0">
              <a:solidFill>
                <a:prstClr val="white"/>
              </a:solidFill>
              <a:latin typeface="Arial" charset="0"/>
              <a:ea typeface="HGPｺﾞｼｯｸE" pitchFamily="50" charset="-128"/>
            </a:endParaRPr>
          </a:p>
        </p:txBody>
      </p:sp>
      <p:sp>
        <p:nvSpPr>
          <p:cNvPr id="52" name="Text Box 9"/>
          <p:cNvSpPr txBox="1">
            <a:spLocks noChangeArrowheads="1"/>
          </p:cNvSpPr>
          <p:nvPr/>
        </p:nvSpPr>
        <p:spPr bwMode="auto">
          <a:xfrm>
            <a:off x="567283" y="3757969"/>
            <a:ext cx="1270330" cy="218991"/>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提供体制</a:t>
            </a:r>
            <a:endParaRPr kumimoji="0" lang="ja-JP" altLang="en-US" sz="1400" dirty="0">
              <a:solidFill>
                <a:prstClr val="white"/>
              </a:solidFill>
              <a:latin typeface="Arial" charset="0"/>
              <a:ea typeface="HGPｺﾞｼｯｸE" pitchFamily="50" charset="-128"/>
            </a:endParaRPr>
          </a:p>
        </p:txBody>
      </p:sp>
      <p:sp>
        <p:nvSpPr>
          <p:cNvPr id="10" name="テキスト ボックス 9"/>
          <p:cNvSpPr txBox="1"/>
          <p:nvPr/>
        </p:nvSpPr>
        <p:spPr>
          <a:xfrm>
            <a:off x="0" y="4086798"/>
            <a:ext cx="2474370" cy="2369880"/>
          </a:xfrm>
          <a:prstGeom prst="rect">
            <a:avLst/>
          </a:prstGeom>
          <a:noFill/>
        </p:spPr>
        <p:txBody>
          <a:bodyPr wrap="square" rtlCol="0">
            <a:spAutoFit/>
          </a:bodyPr>
          <a:lstStyle/>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●訪問診療を実施する診療所数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227</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在宅療養支援診療所数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145</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在宅療養支援歯科診療所数</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7</a:t>
            </a:r>
          </a:p>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在宅療養支援歯科診療所数</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104</a:t>
            </a: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●在宅患者調剤加算薬局数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129</a:t>
            </a: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●在宅療養支援病院数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7</a:t>
            </a: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●在宅療養後方支援病院数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●訪問看護ＳＴ数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101</a:t>
            </a: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●入退院支援加算を算定する病院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●入院機関とケアマネ連携数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3041</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●在宅看取りを実施する診療所数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●在宅看取り（ターミナルケア）を実施</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する診療所数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101</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Text Box 9"/>
          <p:cNvSpPr txBox="1">
            <a:spLocks noChangeArrowheads="1"/>
          </p:cNvSpPr>
          <p:nvPr/>
        </p:nvSpPr>
        <p:spPr bwMode="auto">
          <a:xfrm>
            <a:off x="6809873" y="3697101"/>
            <a:ext cx="1055455"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参考</a:t>
            </a:r>
            <a:endParaRPr kumimoji="0" lang="ja-JP" altLang="en-US" sz="1400" dirty="0">
              <a:solidFill>
                <a:prstClr val="white"/>
              </a:solidFill>
              <a:latin typeface="Arial" charset="0"/>
              <a:ea typeface="HGPｺﾞｼｯｸE" pitchFamily="50" charset="-128"/>
            </a:endParaRPr>
          </a:p>
        </p:txBody>
      </p:sp>
      <p:sp>
        <p:nvSpPr>
          <p:cNvPr id="55" name="下矢印 54"/>
          <p:cNvSpPr/>
          <p:nvPr/>
        </p:nvSpPr>
        <p:spPr>
          <a:xfrm>
            <a:off x="4907147" y="2860584"/>
            <a:ext cx="526229" cy="348338"/>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テキスト ボックス 53"/>
          <p:cNvSpPr txBox="1"/>
          <p:nvPr/>
        </p:nvSpPr>
        <p:spPr>
          <a:xfrm>
            <a:off x="6565585" y="4060351"/>
            <a:ext cx="2481601" cy="1723549"/>
          </a:xfrm>
          <a:prstGeom prst="rect">
            <a:avLst/>
          </a:prstGeom>
          <a:noFill/>
        </p:spPr>
        <p:txBody>
          <a:bodyPr wrap="square" rtlCol="0">
            <a:spAutoFit/>
          </a:bodyPr>
          <a:lstStyle/>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●訪問診療を実施する診療所数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285</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在宅療養支援診療所数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233</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療養支援歯科</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診療所数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135</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●在宅患者調剤加算薬局数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124</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●在宅療養支援病院数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●在宅療養後方支援病院数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●訪問看護ＳＴ数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135</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●退院支援加算を算定する病院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●入院機関とケアマネ連携数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4395</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●在宅看取りを実施する診療所数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62</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Rectangle 12" descr="縦線 (反転)"/>
          <p:cNvSpPr>
            <a:spLocks noChangeArrowheads="1"/>
          </p:cNvSpPr>
          <p:nvPr/>
        </p:nvSpPr>
        <p:spPr bwMode="auto">
          <a:xfrm>
            <a:off x="7075797" y="1135702"/>
            <a:ext cx="1978979" cy="17248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t"/>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Font typeface="Arial" charset="0"/>
              <a:buNone/>
            </a:pPr>
            <a:endParaRPr kumimoji="0" lang="en-US" altLang="ja-JP" sz="1050" dirty="0" smtClean="0">
              <a:solidFill>
                <a:prstClr val="black"/>
              </a:solidFill>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Font typeface="Arial" charset="0"/>
              <a:buNone/>
            </a:pPr>
            <a:endParaRPr kumimoji="0"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p:txBody>
      </p:sp>
      <p:sp>
        <p:nvSpPr>
          <p:cNvPr id="9" name="正方形/長方形 8"/>
          <p:cNvSpPr/>
          <p:nvPr/>
        </p:nvSpPr>
        <p:spPr>
          <a:xfrm>
            <a:off x="2602652" y="1221439"/>
            <a:ext cx="3749532" cy="1692771"/>
          </a:xfrm>
          <a:prstGeom prst="rect">
            <a:avLst/>
          </a:prstGeom>
        </p:spPr>
        <p:txBody>
          <a:bodyPr wrap="square">
            <a:spAutoFit/>
          </a:bodyPr>
          <a:lstStyle/>
          <a:p>
            <a:pPr>
              <a:lnSpc>
                <a:spcPct val="150000"/>
              </a:lnSpc>
            </a:pPr>
            <a:r>
              <a:rPr lang="ja-JP" altLang="en-US" sz="1200" b="1" dirty="0" smtClean="0">
                <a:solidFill>
                  <a:prstClr val="black"/>
                </a:solidFill>
                <a:latin typeface="ＭＳ Ｐゴシック" panose="020B0600070205080204" pitchFamily="50" charset="-128"/>
              </a:rPr>
              <a:t>・</a:t>
            </a:r>
            <a:r>
              <a:rPr lang="ja-JP" altLang="en-US" sz="1200" b="1" dirty="0">
                <a:solidFill>
                  <a:prstClr val="black"/>
                </a:solidFill>
                <a:latin typeface="ＭＳ Ｐゴシック" panose="020B0600070205080204" pitchFamily="50" charset="-128"/>
              </a:rPr>
              <a:t>在宅医療資源で府平均を下回るものが多い</a:t>
            </a:r>
            <a:r>
              <a:rPr lang="ja-JP" altLang="en-US" sz="1200" b="1" dirty="0" smtClean="0">
                <a:solidFill>
                  <a:prstClr val="black"/>
                </a:solidFill>
                <a:latin typeface="ＭＳ Ｐゴシック" panose="020B0600070205080204" pitchFamily="50" charset="-128"/>
              </a:rPr>
              <a:t>。</a:t>
            </a:r>
            <a:endParaRPr lang="en-US" altLang="ja-JP" sz="1200" b="1" dirty="0">
              <a:solidFill>
                <a:prstClr val="black"/>
              </a:solidFill>
              <a:latin typeface="ＭＳ Ｐゴシック" panose="020B0600070205080204" pitchFamily="50" charset="-128"/>
            </a:endParaRPr>
          </a:p>
          <a:p>
            <a:pPr>
              <a:lnSpc>
                <a:spcPct val="150000"/>
              </a:lnSpc>
            </a:pPr>
            <a:r>
              <a:rPr lang="ja-JP" altLang="en-US" sz="1200" b="1" dirty="0">
                <a:solidFill>
                  <a:prstClr val="black"/>
                </a:solidFill>
                <a:latin typeface="ＭＳ Ｐゴシック" panose="020B0600070205080204" pitchFamily="50" charset="-128"/>
              </a:rPr>
              <a:t>・関係機関が各職種の機能を理解し、多職種でチームとなって関わる人材の確保と育成が必要</a:t>
            </a:r>
            <a:r>
              <a:rPr lang="ja-JP" altLang="en-US" sz="1200" b="1" dirty="0" smtClean="0">
                <a:solidFill>
                  <a:prstClr val="black"/>
                </a:solidFill>
                <a:latin typeface="ＭＳ Ｐゴシック" panose="020B0600070205080204" pitchFamily="50" charset="-128"/>
              </a:rPr>
              <a:t>。</a:t>
            </a:r>
            <a:endParaRPr lang="en-US" altLang="ja-JP" sz="1200" b="1" dirty="0" smtClean="0">
              <a:solidFill>
                <a:prstClr val="black"/>
              </a:solidFill>
              <a:latin typeface="ＭＳ Ｐゴシック" panose="020B0600070205080204" pitchFamily="50" charset="-128"/>
            </a:endParaRPr>
          </a:p>
          <a:p>
            <a:pPr>
              <a:lnSpc>
                <a:spcPct val="150000"/>
              </a:lnSpc>
            </a:pPr>
            <a:r>
              <a:rPr lang="ja-JP" altLang="en-US" sz="1200" b="1" dirty="0" smtClean="0">
                <a:solidFill>
                  <a:prstClr val="black"/>
                </a:solidFill>
                <a:latin typeface="ＭＳ Ｐゴシック" panose="020B0600070205080204" pitchFamily="50" charset="-128"/>
              </a:rPr>
              <a:t>・</a:t>
            </a:r>
            <a:r>
              <a:rPr lang="ja-JP" altLang="en-US" sz="1200" b="1" dirty="0">
                <a:solidFill>
                  <a:prstClr val="black"/>
                </a:solidFill>
                <a:latin typeface="ＭＳ Ｐゴシック" panose="020B0600070205080204" pitchFamily="50" charset="-128"/>
              </a:rPr>
              <a:t>患者や家族が地域で自分らしい療養を選択できるよう</a:t>
            </a:r>
            <a:r>
              <a:rPr lang="ja-JP" altLang="en-US" sz="1200" b="1" dirty="0" smtClean="0">
                <a:solidFill>
                  <a:prstClr val="black"/>
                </a:solidFill>
                <a:latin typeface="ＭＳ Ｐゴシック" panose="020B0600070205080204" pitchFamily="50" charset="-128"/>
              </a:rPr>
              <a:t>、在宅</a:t>
            </a:r>
            <a:r>
              <a:rPr lang="ja-JP" altLang="en-US" sz="1200" b="1" dirty="0">
                <a:solidFill>
                  <a:prstClr val="black"/>
                </a:solidFill>
                <a:latin typeface="ＭＳ Ｐゴシック" panose="020B0600070205080204" pitchFamily="50" charset="-128"/>
              </a:rPr>
              <a:t>医療に関する情報提供や啓発が必要。</a:t>
            </a:r>
            <a:r>
              <a:rPr lang="en-US" altLang="ja-JP" sz="1200" b="1" dirty="0">
                <a:solidFill>
                  <a:prstClr val="black"/>
                </a:solidFill>
                <a:latin typeface="ＭＳ Ｐゴシック" panose="020B0600070205080204" pitchFamily="50" charset="-128"/>
              </a:rPr>
              <a:t> </a:t>
            </a:r>
            <a:endParaRPr lang="ja-JP" altLang="ja-JP" sz="1200" dirty="0">
              <a:solidFill>
                <a:prstClr val="black"/>
              </a:solidFill>
              <a:latin typeface="ＭＳ Ｐゴシック" panose="020B0600070205080204" pitchFamily="50" charset="-128"/>
              <a:cs typeface="Meiryo UI" panose="020B0604030504040204" pitchFamily="50" charset="-128"/>
            </a:endParaRPr>
          </a:p>
          <a:p>
            <a:endPar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Rectangle 12" descr="縦線 (反転)"/>
          <p:cNvSpPr>
            <a:spLocks noChangeArrowheads="1"/>
          </p:cNvSpPr>
          <p:nvPr/>
        </p:nvSpPr>
        <p:spPr bwMode="auto">
          <a:xfrm>
            <a:off x="173725" y="1049905"/>
            <a:ext cx="2057446" cy="24887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10795" rIns="90170" bIns="10795" anchor="t">
            <a:noAutofit/>
          </a:bodyPr>
          <a:lstStyle/>
          <a:p>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a:spLocks noChangeArrowheads="1"/>
          </p:cNvSpPr>
          <p:nvPr/>
        </p:nvSpPr>
        <p:spPr bwMode="auto">
          <a:xfrm>
            <a:off x="2354785" y="3696380"/>
            <a:ext cx="4118078" cy="2032754"/>
          </a:xfrm>
          <a:prstGeom prst="roundRect">
            <a:avLst>
              <a:gd name="adj" fmla="val 8407"/>
            </a:avLst>
          </a:prstGeom>
          <a:noFill/>
          <a:ln>
            <a:noFill/>
          </a:ln>
          <a:effectLst/>
          <a:extLst/>
        </p:spPr>
        <p:txBody>
          <a:bodyPr rot="0" vert="horz" wrap="square" lIns="91440" tIns="45720" rIns="91440" bIns="45720" anchor="ctr" anchorCtr="0" upright="1">
            <a:spAutoFit/>
          </a:bodyPr>
          <a:lstStyle/>
          <a:p>
            <a:pPr marL="180000">
              <a:lnSpc>
                <a:spcPct val="125000"/>
              </a:lnSpc>
            </a:pPr>
            <a:r>
              <a:rPr lang="ja-JP" altLang="en-US" sz="1200" b="1" kern="100" dirty="0">
                <a:solidFill>
                  <a:prstClr val="black"/>
                </a:solidFill>
                <a:latin typeface="ＭＳ Ｐゴシック" panose="020B0600070205080204" pitchFamily="50" charset="-128"/>
                <a:cs typeface="Meiryo UI" panose="020B0604030504040204" pitchFamily="50" charset="-128"/>
              </a:rPr>
              <a:t>・各市の在宅医療介護連携の会議や、研修会等の</a:t>
            </a:r>
            <a:r>
              <a:rPr lang="ja-JP" altLang="en-US" sz="1200" b="1" kern="100" dirty="0" smtClean="0">
                <a:solidFill>
                  <a:prstClr val="black"/>
                </a:solidFill>
                <a:latin typeface="ＭＳ Ｐゴシック" panose="020B0600070205080204" pitchFamily="50" charset="-128"/>
                <a:cs typeface="Meiryo UI" panose="020B0604030504040204" pitchFamily="50" charset="-128"/>
              </a:rPr>
              <a:t>取組み</a:t>
            </a:r>
            <a:r>
              <a:rPr lang="ja-JP" altLang="en-US" sz="1200" b="1" kern="100" dirty="0">
                <a:solidFill>
                  <a:prstClr val="black"/>
                </a:solidFill>
                <a:latin typeface="ＭＳ Ｐゴシック" panose="020B0600070205080204" pitchFamily="50" charset="-128"/>
                <a:cs typeface="Meiryo UI" panose="020B0604030504040204" pitchFamily="50" charset="-128"/>
              </a:rPr>
              <a:t>を継続し、関係職種</a:t>
            </a:r>
            <a:r>
              <a:rPr lang="ja-JP" altLang="en-US" sz="1200" b="1" kern="100" dirty="0" smtClean="0">
                <a:solidFill>
                  <a:prstClr val="black"/>
                </a:solidFill>
                <a:latin typeface="ＭＳ Ｐゴシック" panose="020B0600070205080204" pitchFamily="50" charset="-128"/>
                <a:cs typeface="Meiryo UI" panose="020B0604030504040204" pitchFamily="50" charset="-128"/>
              </a:rPr>
              <a:t>の連携</a:t>
            </a:r>
            <a:r>
              <a:rPr lang="ja-JP" altLang="en-US" sz="1200" b="1" kern="100" dirty="0">
                <a:solidFill>
                  <a:prstClr val="black"/>
                </a:solidFill>
                <a:latin typeface="ＭＳ Ｐゴシック" panose="020B0600070205080204" pitchFamily="50" charset="-128"/>
                <a:cs typeface="Meiryo UI" panose="020B0604030504040204" pitchFamily="50" charset="-128"/>
              </a:rPr>
              <a:t>強化を図ると共に、在宅医療に取組む人材の確保に努めます。</a:t>
            </a:r>
            <a:endParaRPr lang="en-US" altLang="ja-JP" sz="1200" b="1" kern="100" dirty="0">
              <a:solidFill>
                <a:prstClr val="black"/>
              </a:solidFill>
              <a:latin typeface="ＭＳ Ｐゴシック" panose="020B0600070205080204" pitchFamily="50" charset="-128"/>
              <a:cs typeface="Meiryo UI" panose="020B0604030504040204" pitchFamily="50" charset="-128"/>
            </a:endParaRPr>
          </a:p>
          <a:p>
            <a:pPr marL="180000">
              <a:lnSpc>
                <a:spcPct val="125000"/>
              </a:lnSpc>
            </a:pPr>
            <a:r>
              <a:rPr lang="ja-JP" altLang="en-US" sz="1200" b="1" kern="100" dirty="0">
                <a:solidFill>
                  <a:prstClr val="black"/>
                </a:solidFill>
                <a:latin typeface="ＭＳ Ｐゴシック" panose="020B0600070205080204" pitchFamily="50" charset="-128"/>
                <a:cs typeface="Meiryo UI" panose="020B0604030504040204" pitchFamily="50" charset="-128"/>
              </a:rPr>
              <a:t>・患者、家族の意思決定を尊重した支援ができるよう、医療従事者の理解促進と支援関係者間の情報共有に</a:t>
            </a:r>
            <a:r>
              <a:rPr lang="ja-JP" altLang="en-US" sz="1200" b="1" kern="100" dirty="0" smtClean="0">
                <a:solidFill>
                  <a:prstClr val="black"/>
                </a:solidFill>
                <a:latin typeface="ＭＳ Ｐゴシック" panose="020B0600070205080204" pitchFamily="50" charset="-128"/>
                <a:cs typeface="Meiryo UI" panose="020B0604030504040204" pitchFamily="50" charset="-128"/>
              </a:rPr>
              <a:t>取組みます</a:t>
            </a:r>
            <a:r>
              <a:rPr lang="ja-JP" altLang="en-US" sz="1200" b="1" kern="100" dirty="0">
                <a:solidFill>
                  <a:prstClr val="black"/>
                </a:solidFill>
                <a:latin typeface="ＭＳ Ｐゴシック" panose="020B0600070205080204" pitchFamily="50" charset="-128"/>
                <a:cs typeface="Meiryo UI" panose="020B0604030504040204" pitchFamily="50" charset="-128"/>
              </a:rPr>
              <a:t>。</a:t>
            </a:r>
            <a:endParaRPr lang="en-US" altLang="ja-JP" sz="1200" b="1" kern="100" dirty="0">
              <a:solidFill>
                <a:prstClr val="black"/>
              </a:solidFill>
              <a:latin typeface="ＭＳ Ｐゴシック" panose="020B0600070205080204" pitchFamily="50" charset="-128"/>
              <a:cs typeface="Meiryo UI" panose="020B0604030504040204" pitchFamily="50" charset="-128"/>
            </a:endParaRPr>
          </a:p>
          <a:p>
            <a:pPr marL="180000">
              <a:lnSpc>
                <a:spcPct val="125000"/>
              </a:lnSpc>
            </a:pPr>
            <a:r>
              <a:rPr lang="ja-JP" altLang="en-US" sz="1200" b="1" kern="100" dirty="0">
                <a:solidFill>
                  <a:prstClr val="black"/>
                </a:solidFill>
                <a:latin typeface="ＭＳ Ｐゴシック" panose="020B0600070205080204" pitchFamily="50" charset="-128"/>
                <a:cs typeface="Meiryo UI" panose="020B0604030504040204" pitchFamily="50" charset="-128"/>
              </a:rPr>
              <a:t>・住民に対して在宅医療に関する情報提供や啓発に</a:t>
            </a:r>
            <a:r>
              <a:rPr lang="ja-JP" altLang="en-US" sz="1200" b="1" kern="100" dirty="0" smtClean="0">
                <a:solidFill>
                  <a:prstClr val="black"/>
                </a:solidFill>
                <a:latin typeface="ＭＳ Ｐゴシック" panose="020B0600070205080204" pitchFamily="50" charset="-128"/>
                <a:cs typeface="Meiryo UI" panose="020B0604030504040204" pitchFamily="50" charset="-128"/>
              </a:rPr>
              <a:t>取組みます</a:t>
            </a:r>
            <a:r>
              <a:rPr lang="ja-JP" altLang="en-US" sz="1200" b="1" kern="100" dirty="0">
                <a:solidFill>
                  <a:prstClr val="black"/>
                </a:solidFill>
                <a:latin typeface="ＭＳ Ｐゴシック" panose="020B0600070205080204" pitchFamily="50" charset="-128"/>
                <a:cs typeface="Meiryo UI" panose="020B0604030504040204" pitchFamily="50" charset="-128"/>
              </a:rPr>
              <a:t>。</a:t>
            </a:r>
            <a:endParaRPr lang="ja-JP" altLang="ja-JP" sz="1200" b="1" kern="100" dirty="0">
              <a:solidFill>
                <a:prstClr val="black"/>
              </a:solidFill>
              <a:latin typeface="ＭＳ Ｐゴシック" panose="020B0600070205080204" pitchFamily="50" charset="-128"/>
              <a:cs typeface="Meiryo UI" panose="020B0604030504040204" pitchFamily="50" charset="-128"/>
            </a:endParaRPr>
          </a:p>
        </p:txBody>
      </p:sp>
      <p:sp>
        <p:nvSpPr>
          <p:cNvPr id="2" name="左右矢印 1"/>
          <p:cNvSpPr/>
          <p:nvPr/>
        </p:nvSpPr>
        <p:spPr>
          <a:xfrm>
            <a:off x="6265431" y="1869010"/>
            <a:ext cx="502121" cy="19288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正方形/長方形 16"/>
          <p:cNvSpPr/>
          <p:nvPr/>
        </p:nvSpPr>
        <p:spPr>
          <a:xfrm>
            <a:off x="2580984" y="3314309"/>
            <a:ext cx="3836031" cy="2764557"/>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b"/>
          <a:lstStyle/>
          <a:p>
            <a:endParaRPr lang="en-US" altLang="ja-JP" sz="900" i="1" dirty="0" smtClean="0">
              <a:solidFill>
                <a:prstClr val="black"/>
              </a:solidFill>
            </a:endParaRPr>
          </a:p>
        </p:txBody>
      </p:sp>
      <p:sp>
        <p:nvSpPr>
          <p:cNvPr id="32" name="正方形/長方形 31"/>
          <p:cNvSpPr/>
          <p:nvPr/>
        </p:nvSpPr>
        <p:spPr>
          <a:xfrm>
            <a:off x="81004" y="1005143"/>
            <a:ext cx="2284212" cy="2862322"/>
          </a:xfrm>
          <a:prstGeom prst="rect">
            <a:avLst/>
          </a:prstGeom>
        </p:spPr>
        <p:txBody>
          <a:bodyPr wrap="square">
            <a:spAutoFit/>
          </a:bodyPr>
          <a:lstStyle/>
          <a:p>
            <a:r>
              <a:rPr lang="ja-JP" altLang="en-US" sz="1200" b="1" dirty="0">
                <a:solidFill>
                  <a:prstClr val="black"/>
                </a:solidFill>
              </a:rPr>
              <a:t>・訪問診療を実施する診療所やそれを支援する病院、訪問看護ステーションは人口</a:t>
            </a:r>
            <a:r>
              <a:rPr lang="en-US" altLang="ja-JP" sz="1200" b="1" dirty="0">
                <a:solidFill>
                  <a:prstClr val="black"/>
                </a:solidFill>
              </a:rPr>
              <a:t>10</a:t>
            </a:r>
            <a:r>
              <a:rPr lang="ja-JP" altLang="en-US" sz="1200" b="1" dirty="0">
                <a:solidFill>
                  <a:prstClr val="black"/>
                </a:solidFill>
              </a:rPr>
              <a:t>万人対で府平均をやや下回っています。</a:t>
            </a:r>
            <a:endParaRPr lang="en-US" altLang="ja-JP" sz="1200" b="1" dirty="0">
              <a:solidFill>
                <a:prstClr val="black"/>
              </a:solidFill>
            </a:endParaRPr>
          </a:p>
          <a:p>
            <a:r>
              <a:rPr lang="ja-JP" altLang="en-US" sz="1200" b="1" dirty="0">
                <a:solidFill>
                  <a:prstClr val="black"/>
                </a:solidFill>
              </a:rPr>
              <a:t>・病院の患者に対する退院支援は増加傾向にあるが、入院機関との退院時カンファレンスの開催は増加傾向にはありません。</a:t>
            </a:r>
            <a:endParaRPr lang="en-US" altLang="ja-JP" sz="1200" b="1" dirty="0">
              <a:solidFill>
                <a:prstClr val="black"/>
              </a:solidFill>
            </a:endParaRPr>
          </a:p>
          <a:p>
            <a:r>
              <a:rPr lang="ja-JP" altLang="en-US" sz="1200" b="1" dirty="0">
                <a:solidFill>
                  <a:prstClr val="black"/>
                </a:solidFill>
              </a:rPr>
              <a:t>・在宅医療の取組みに圏域内で地域差がみられます。</a:t>
            </a:r>
            <a:endParaRPr lang="en-US" altLang="ja-JP" sz="1200" b="1" dirty="0">
              <a:solidFill>
                <a:prstClr val="black"/>
              </a:solidFill>
            </a:endParaRPr>
          </a:p>
          <a:p>
            <a:r>
              <a:rPr lang="ja-JP" altLang="en-US" sz="1200" b="1" dirty="0">
                <a:solidFill>
                  <a:prstClr val="black"/>
                </a:solidFill>
              </a:rPr>
              <a:t>・各市は、在宅医療と介護の提供体制の構築における、課題の把握と目標設定に取組んでいます。</a:t>
            </a:r>
            <a:endParaRPr lang="en-US" altLang="ja-JP" sz="1200" b="1" dirty="0">
              <a:solidFill>
                <a:prstClr val="black"/>
              </a:solidFill>
            </a:endParaRPr>
          </a:p>
          <a:p>
            <a:r>
              <a:rPr lang="en-US" altLang="ja-JP" sz="1200" b="1" dirty="0">
                <a:solidFill>
                  <a:prstClr val="black"/>
                </a:solidFill>
              </a:rPr>
              <a:t> </a:t>
            </a:r>
            <a:endPar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507644" y="94462"/>
            <a:ext cx="1539544" cy="338554"/>
          </a:xfrm>
          <a:prstGeom prst="rect">
            <a:avLst/>
          </a:prstGeom>
          <a:noFill/>
        </p:spPr>
        <p:txBody>
          <a:bodyPr wrap="square" rtlCol="0">
            <a:spAutoFit/>
          </a:bodyPr>
          <a:lstStyle/>
          <a:p>
            <a:r>
              <a:rPr lang="en-US" altLang="ja-JP" sz="1600" dirty="0" smtClean="0">
                <a:solidFill>
                  <a:prstClr val="black"/>
                </a:solidFill>
              </a:rPr>
              <a:t>【</a:t>
            </a:r>
            <a:r>
              <a:rPr lang="ja-JP" altLang="en-US" sz="1600" dirty="0" smtClean="0">
                <a:solidFill>
                  <a:prstClr val="black"/>
                </a:solidFill>
              </a:rPr>
              <a:t>中河内圏域</a:t>
            </a:r>
            <a:r>
              <a:rPr lang="en-US" altLang="ja-JP" sz="1600" dirty="0" smtClean="0">
                <a:solidFill>
                  <a:prstClr val="black"/>
                </a:solidFill>
              </a:rPr>
              <a:t>】</a:t>
            </a:r>
            <a:endParaRPr lang="ja-JP" altLang="en-US" sz="1600" dirty="0">
              <a:solidFill>
                <a:prstClr val="black"/>
              </a:solidFill>
            </a:endParaRPr>
          </a:p>
        </p:txBody>
      </p:sp>
      <p:sp>
        <p:nvSpPr>
          <p:cNvPr id="4" name="正方形/長方形 3"/>
          <p:cNvSpPr/>
          <p:nvPr/>
        </p:nvSpPr>
        <p:spPr>
          <a:xfrm>
            <a:off x="6825522" y="1230312"/>
            <a:ext cx="2221664" cy="2123658"/>
          </a:xfrm>
          <a:prstGeom prst="rect">
            <a:avLst/>
          </a:prstGeom>
        </p:spPr>
        <p:txBody>
          <a:bodyPr wrap="square">
            <a:spAutoFit/>
          </a:bodyPr>
          <a:lstStyle/>
          <a:p>
            <a:pPr>
              <a:spcBef>
                <a:spcPct val="0"/>
              </a:spcBef>
            </a:pPr>
            <a:r>
              <a:rPr kumimoji="0" lang="ja-JP" altLang="en-US" sz="1200" b="1" dirty="0">
                <a:solidFill>
                  <a:prstClr val="black"/>
                </a:solidFill>
                <a:latin typeface="ＭＳ Ｐゴシック" panose="020B0600070205080204" pitchFamily="50" charset="-128"/>
                <a:cs typeface="メイリオ" pitchFamily="50" charset="-128"/>
                <a:sym typeface="メイリオ" pitchFamily="50" charset="-128"/>
              </a:rPr>
              <a:t>①入退院時における病院と診療所や関係機関とのスムーズな</a:t>
            </a:r>
            <a:r>
              <a:rPr kumimoji="0" lang="ja-JP" altLang="en-US" sz="1200" b="1" dirty="0" smtClean="0">
                <a:solidFill>
                  <a:prstClr val="black"/>
                </a:solidFill>
                <a:latin typeface="ＭＳ Ｐゴシック" panose="020B0600070205080204" pitchFamily="50" charset="-128"/>
                <a:cs typeface="メイリオ" pitchFamily="50" charset="-128"/>
                <a:sym typeface="メイリオ" pitchFamily="50" charset="-128"/>
              </a:rPr>
              <a:t>連携</a:t>
            </a:r>
            <a:endParaRPr kumimoji="0" lang="en-US" altLang="ja-JP" sz="1200" b="1" dirty="0">
              <a:solidFill>
                <a:prstClr val="black"/>
              </a:solidFill>
              <a:latin typeface="ＭＳ Ｐゴシック" panose="020B0600070205080204" pitchFamily="50" charset="-128"/>
              <a:cs typeface="メイリオ" pitchFamily="50" charset="-128"/>
              <a:sym typeface="メイリオ" pitchFamily="50" charset="-128"/>
            </a:endParaRPr>
          </a:p>
          <a:p>
            <a:pPr>
              <a:spcBef>
                <a:spcPct val="0"/>
              </a:spcBef>
            </a:pPr>
            <a:endParaRPr kumimoji="0" lang="en-US" altLang="ja-JP" sz="1200" b="1" dirty="0">
              <a:solidFill>
                <a:prstClr val="black"/>
              </a:solidFill>
              <a:latin typeface="ＭＳ Ｐゴシック" panose="020B0600070205080204" pitchFamily="50" charset="-128"/>
              <a:cs typeface="メイリオ" pitchFamily="50" charset="-128"/>
              <a:sym typeface="メイリオ" pitchFamily="50" charset="-128"/>
            </a:endParaRPr>
          </a:p>
          <a:p>
            <a:pPr>
              <a:spcBef>
                <a:spcPct val="0"/>
              </a:spcBef>
            </a:pPr>
            <a:r>
              <a:rPr kumimoji="0" lang="ja-JP" altLang="en-US" sz="1200" b="1" dirty="0">
                <a:solidFill>
                  <a:prstClr val="black"/>
                </a:solidFill>
                <a:latin typeface="ＭＳ Ｐゴシック" panose="020B0600070205080204" pitchFamily="50" charset="-128"/>
                <a:cs typeface="メイリオ" pitchFamily="50" charset="-128"/>
                <a:sym typeface="メイリオ" pitchFamily="50" charset="-128"/>
              </a:rPr>
              <a:t>②在宅医療を支える地域の医療体制の整備（診療所間の連携、在宅療養支援診療所や在宅療養支援病院との連携）</a:t>
            </a:r>
            <a:endParaRPr kumimoji="0" lang="en-US" altLang="ja-JP" sz="1200" b="1" dirty="0">
              <a:solidFill>
                <a:prstClr val="black"/>
              </a:solidFill>
              <a:latin typeface="ＭＳ Ｐゴシック" panose="020B0600070205080204" pitchFamily="50" charset="-128"/>
              <a:cs typeface="メイリオ" pitchFamily="50" charset="-128"/>
              <a:sym typeface="メイリオ" pitchFamily="50" charset="-128"/>
            </a:endParaRPr>
          </a:p>
          <a:p>
            <a:pPr>
              <a:spcBef>
                <a:spcPct val="0"/>
              </a:spcBef>
            </a:pPr>
            <a:endParaRPr kumimoji="0" lang="en-US" altLang="ja-JP" sz="1200" b="1" dirty="0">
              <a:solidFill>
                <a:prstClr val="black"/>
              </a:solidFill>
              <a:latin typeface="ＭＳ Ｐゴシック" panose="020B0600070205080204" pitchFamily="50" charset="-128"/>
              <a:cs typeface="メイリオ" pitchFamily="50" charset="-128"/>
              <a:sym typeface="メイリオ" pitchFamily="50" charset="-128"/>
            </a:endParaRPr>
          </a:p>
          <a:p>
            <a:pPr>
              <a:spcBef>
                <a:spcPct val="0"/>
              </a:spcBef>
            </a:pPr>
            <a:r>
              <a:rPr kumimoji="0" lang="ja-JP" altLang="en-US" sz="1200" b="1" dirty="0">
                <a:solidFill>
                  <a:prstClr val="black"/>
                </a:solidFill>
                <a:latin typeface="ＭＳ Ｐゴシック" panose="020B0600070205080204" pitchFamily="50" charset="-128"/>
                <a:cs typeface="Meiryo UI" panose="020B0604030504040204" pitchFamily="50" charset="-128"/>
                <a:sym typeface="メイリオ" pitchFamily="50" charset="-128"/>
              </a:rPr>
              <a:t>③急変時やレスパイト</a:t>
            </a:r>
            <a:r>
              <a:rPr kumimoji="0" lang="ja-JP" altLang="en-US" sz="1200" b="1" dirty="0" smtClean="0">
                <a:solidFill>
                  <a:prstClr val="black"/>
                </a:solidFill>
                <a:latin typeface="ＭＳ Ｐゴシック" panose="020B0600070205080204" pitchFamily="50" charset="-128"/>
                <a:cs typeface="Meiryo UI" panose="020B0604030504040204" pitchFamily="50" charset="-128"/>
                <a:sym typeface="メイリオ" pitchFamily="50" charset="-128"/>
              </a:rPr>
              <a:t>入院ができる</a:t>
            </a:r>
            <a:r>
              <a:rPr kumimoji="0" lang="ja-JP" altLang="en-US" sz="1200" b="1" dirty="0">
                <a:solidFill>
                  <a:prstClr val="black"/>
                </a:solidFill>
                <a:latin typeface="ＭＳ Ｐゴシック" panose="020B0600070205080204" pitchFamily="50" charset="-128"/>
                <a:cs typeface="Meiryo UI" panose="020B0604030504040204" pitchFamily="50" charset="-128"/>
                <a:sym typeface="メイリオ" pitchFamily="50" charset="-128"/>
              </a:rPr>
              <a:t>病院の確保</a:t>
            </a:r>
            <a:endParaRPr kumimoji="0" lang="en-US" altLang="ja-JP" sz="1200" b="1" dirty="0">
              <a:solidFill>
                <a:prstClr val="black"/>
              </a:solidFill>
              <a:latin typeface="ＭＳ Ｐゴシック" panose="020B0600070205080204" pitchFamily="50" charset="-128"/>
              <a:cs typeface="Meiryo UI" panose="020B0604030504040204" pitchFamily="50" charset="-128"/>
              <a:sym typeface="メイリオ" pitchFamily="50" charset="-128"/>
            </a:endParaRPr>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3</a:t>
            </a:fld>
            <a:endParaRPr kumimoji="1" lang="ja-JP" altLang="en-US"/>
          </a:p>
        </p:txBody>
      </p:sp>
    </p:spTree>
    <p:extLst>
      <p:ext uri="{BB962C8B-B14F-4D97-AF65-F5344CB8AC3E}">
        <p14:creationId xmlns:p14="http://schemas.microsoft.com/office/powerpoint/2010/main" val="2634701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fade">
                                      <p:cBhvr>
                                        <p:cTn id="1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25785" y="471042"/>
            <a:ext cx="8928992"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04009" y="94462"/>
            <a:ext cx="7852368" cy="36004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医療計画（圏域版）に基づく地域包括ケアシステムの構築に向けた在宅医療の推進　②</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75160" y="618581"/>
            <a:ext cx="8530725" cy="954623"/>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en-US" altLang="ja-JP" sz="1100"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Text Box 9"/>
          <p:cNvSpPr txBox="1">
            <a:spLocks noChangeArrowheads="1"/>
          </p:cNvSpPr>
          <p:nvPr/>
        </p:nvSpPr>
        <p:spPr bwMode="auto">
          <a:xfrm>
            <a:off x="425094" y="2351301"/>
            <a:ext cx="1266586" cy="361917"/>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en-US" altLang="ja-JP" sz="1400" dirty="0" smtClean="0">
                <a:solidFill>
                  <a:schemeClr val="bg1"/>
                </a:solidFill>
                <a:latin typeface="Arial" charset="0"/>
                <a:ea typeface="HGPｺﾞｼｯｸE" pitchFamily="50" charset="-128"/>
              </a:rPr>
              <a:t>2018</a:t>
            </a:r>
            <a:r>
              <a:rPr kumimoji="0" lang="ja-JP" altLang="en-US" sz="1400" dirty="0" smtClean="0">
                <a:solidFill>
                  <a:schemeClr val="bg1"/>
                </a:solidFill>
                <a:latin typeface="Arial" charset="0"/>
                <a:ea typeface="HGPｺﾞｼｯｸE" pitchFamily="50" charset="-128"/>
              </a:rPr>
              <a:t>年度</a:t>
            </a:r>
            <a:endParaRPr kumimoji="0" lang="ja-JP" altLang="en-US" sz="1400" dirty="0">
              <a:solidFill>
                <a:schemeClr val="bg1"/>
              </a:solidFill>
              <a:latin typeface="Arial" charset="0"/>
              <a:ea typeface="HGPｺﾞｼｯｸE" pitchFamily="50" charset="-128"/>
            </a:endParaRPr>
          </a:p>
        </p:txBody>
      </p:sp>
      <p:sp>
        <p:nvSpPr>
          <p:cNvPr id="41" name="角丸四角形 40"/>
          <p:cNvSpPr>
            <a:spLocks noChangeArrowheads="1"/>
          </p:cNvSpPr>
          <p:nvPr/>
        </p:nvSpPr>
        <p:spPr bwMode="auto">
          <a:xfrm>
            <a:off x="2123163" y="652419"/>
            <a:ext cx="6682722" cy="1477328"/>
          </a:xfrm>
          <a:prstGeom prst="roundRect">
            <a:avLst>
              <a:gd name="adj" fmla="val 0"/>
            </a:avLst>
          </a:prstGeom>
          <a:noFill/>
          <a:ln>
            <a:noFill/>
          </a:ln>
          <a:effectLst/>
          <a:extLst/>
        </p:spPr>
        <p:txBody>
          <a:bodyPr rot="0" vert="horz" wrap="square" lIns="91440" tIns="45720" rIns="91440" bIns="45720" anchor="ctr" anchorCtr="0" upright="1">
            <a:spAutoFit/>
          </a:bodyPr>
          <a:lstStyle/>
          <a:p>
            <a:pPr marL="273050" indent="-139700" algn="l">
              <a:lnSpc>
                <a:spcPct val="125000"/>
              </a:lnSpc>
              <a:spcAft>
                <a:spcPts val="0"/>
              </a:spcAft>
            </a:pPr>
            <a:r>
              <a:rPr lang="ja-JP" altLang="en-US" sz="1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○入退院時における関係機関のスムーズな連携</a:t>
            </a:r>
            <a:endParaRPr lang="en-US" altLang="ja-JP" sz="1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gn="l">
              <a:lnSpc>
                <a:spcPct val="125000"/>
              </a:lnSpc>
              <a:spcAft>
                <a:spcPts val="0"/>
              </a:spcAft>
            </a:pPr>
            <a:r>
              <a:rPr lang="ja-JP" altLang="en-US" sz="1400" b="1" kern="100" dirty="0" smtClean="0">
                <a:solidFill>
                  <a:srgbClr val="000000"/>
                </a:solidFill>
                <a:cs typeface="Meiryo UI" panose="020B0604030504040204" pitchFamily="50" charset="-128"/>
              </a:rPr>
              <a:t>・病院の地域連携窓口と在宅チームが早期から連携した療養環境の整備</a:t>
            </a:r>
            <a:endParaRPr lang="en-US" altLang="ja-JP" sz="1400" b="1" kern="100" dirty="0" smtClean="0">
              <a:solidFill>
                <a:srgbClr val="000000"/>
              </a:solidFill>
              <a:cs typeface="Meiryo UI" panose="020B0604030504040204" pitchFamily="50" charset="-128"/>
            </a:endParaRPr>
          </a:p>
          <a:p>
            <a:pPr marL="273050" indent="-139700" algn="l">
              <a:lnSpc>
                <a:spcPct val="125000"/>
              </a:lnSpc>
              <a:spcAft>
                <a:spcPts val="0"/>
              </a:spcAft>
            </a:pPr>
            <a:r>
              <a:rPr lang="ja-JP" altLang="en-US" sz="1400" b="1" kern="100" dirty="0" smtClean="0">
                <a:solidFill>
                  <a:srgbClr val="000000"/>
                </a:solidFill>
                <a:cs typeface="Meiryo UI" panose="020B0604030504040204" pitchFamily="50" charset="-128"/>
              </a:rPr>
              <a:t>・「大阪府入退院支援の手引き」を活用し、適切な時期の退院カンファレンスの実施</a:t>
            </a:r>
            <a:endParaRPr lang="en-US" altLang="ja-JP" sz="1400" b="1" kern="100" dirty="0" smtClean="0">
              <a:solidFill>
                <a:srgbClr val="000000"/>
              </a:solidFill>
              <a:cs typeface="Meiryo UI" panose="020B0604030504040204" pitchFamily="50" charset="-128"/>
            </a:endParaRPr>
          </a:p>
          <a:p>
            <a:pPr marL="273050" indent="-139700" algn="l">
              <a:lnSpc>
                <a:spcPct val="125000"/>
              </a:lnSpc>
              <a:spcAft>
                <a:spcPts val="0"/>
              </a:spcAft>
            </a:pPr>
            <a:r>
              <a:rPr lang="ja-JP" altLang="en-US" sz="1400" b="1" kern="100" dirty="0" smtClean="0">
                <a:solidFill>
                  <a:srgbClr val="000000"/>
                </a:solidFill>
                <a:cs typeface="Meiryo UI" panose="020B0604030504040204" pitchFamily="50" charset="-128"/>
              </a:rPr>
              <a:t>　</a:t>
            </a:r>
            <a:endParaRPr lang="en-US" altLang="ja-JP" sz="1400" b="1" kern="100" dirty="0" smtClean="0">
              <a:solidFill>
                <a:srgbClr val="000000"/>
              </a:solidFill>
              <a:cs typeface="Meiryo UI" panose="020B0604030504040204" pitchFamily="50" charset="-128"/>
            </a:endParaRPr>
          </a:p>
          <a:p>
            <a:pPr marL="273050" indent="-139700" algn="l">
              <a:lnSpc>
                <a:spcPct val="125000"/>
              </a:lnSpc>
              <a:spcAft>
                <a:spcPts val="0"/>
              </a:spcAft>
            </a:pP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Text Box 6"/>
          <p:cNvSpPr txBox="1">
            <a:spLocks noChangeArrowheads="1"/>
          </p:cNvSpPr>
          <p:nvPr/>
        </p:nvSpPr>
        <p:spPr bwMode="auto">
          <a:xfrm>
            <a:off x="275160" y="1772760"/>
            <a:ext cx="3074681" cy="476719"/>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600" dirty="0" smtClean="0">
                <a:solidFill>
                  <a:schemeClr val="bg1"/>
                </a:solidFill>
                <a:latin typeface="Arial" charset="0"/>
                <a:ea typeface="HGPｺﾞｼｯｸE" pitchFamily="50" charset="-128"/>
              </a:rPr>
              <a:t>取組に対する年度目標</a:t>
            </a:r>
            <a:endParaRPr kumimoji="0" lang="ja-JP" altLang="en-US" sz="1600" dirty="0">
              <a:solidFill>
                <a:schemeClr val="bg1"/>
              </a:solidFill>
              <a:latin typeface="Arial" charset="0"/>
              <a:ea typeface="HGPｺﾞｼｯｸE" pitchFamily="50" charset="-128"/>
            </a:endParaRPr>
          </a:p>
        </p:txBody>
      </p:sp>
      <p:sp>
        <p:nvSpPr>
          <p:cNvPr id="49" name="Text Box 9"/>
          <p:cNvSpPr txBox="1">
            <a:spLocks noChangeArrowheads="1"/>
          </p:cNvSpPr>
          <p:nvPr/>
        </p:nvSpPr>
        <p:spPr bwMode="auto">
          <a:xfrm>
            <a:off x="344226" y="684721"/>
            <a:ext cx="1944523" cy="403078"/>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　</a:t>
            </a:r>
            <a:r>
              <a:rPr kumimoji="0" lang="en-US" altLang="ja-JP" sz="1400" dirty="0" smtClean="0">
                <a:solidFill>
                  <a:schemeClr val="bg1"/>
                </a:solidFill>
                <a:latin typeface="Arial" charset="0"/>
                <a:ea typeface="HGPｺﾞｼｯｸE" pitchFamily="50" charset="-128"/>
              </a:rPr>
              <a:t>2020</a:t>
            </a:r>
            <a:r>
              <a:rPr kumimoji="0" lang="ja-JP" altLang="en-US" sz="1400" dirty="0" smtClean="0">
                <a:solidFill>
                  <a:schemeClr val="bg1"/>
                </a:solidFill>
                <a:latin typeface="Arial" charset="0"/>
                <a:ea typeface="HGPｺﾞｼｯｸE" pitchFamily="50" charset="-128"/>
              </a:rPr>
              <a:t>年の到達イメージ</a:t>
            </a:r>
            <a:endParaRPr kumimoji="0" lang="ja-JP" altLang="en-US" sz="1400" dirty="0">
              <a:solidFill>
                <a:schemeClr val="bg1"/>
              </a:solidFill>
              <a:latin typeface="Arial" charset="0"/>
              <a:ea typeface="HGPｺﾞｼｯｸE" pitchFamily="50" charset="-128"/>
            </a:endParaRPr>
          </a:p>
        </p:txBody>
      </p:sp>
      <p:cxnSp>
        <p:nvCxnSpPr>
          <p:cNvPr id="60" name="直線コネクタ 59"/>
          <p:cNvCxnSpPr/>
          <p:nvPr/>
        </p:nvCxnSpPr>
        <p:spPr>
          <a:xfrm>
            <a:off x="5960158" y="2776348"/>
            <a:ext cx="6682" cy="3580002"/>
          </a:xfrm>
          <a:prstGeom prst="line">
            <a:avLst/>
          </a:prstGeom>
        </p:spPr>
        <p:style>
          <a:lnRef idx="1">
            <a:schemeClr val="accent1"/>
          </a:lnRef>
          <a:fillRef idx="0">
            <a:schemeClr val="accent1"/>
          </a:fillRef>
          <a:effectRef idx="0">
            <a:schemeClr val="accent1"/>
          </a:effectRef>
          <a:fontRef idx="minor">
            <a:schemeClr val="tx1"/>
          </a:fontRef>
        </p:style>
      </p:cxnSp>
      <p:sp>
        <p:nvSpPr>
          <p:cNvPr id="63" name="Text Box 9"/>
          <p:cNvSpPr txBox="1">
            <a:spLocks noChangeArrowheads="1"/>
          </p:cNvSpPr>
          <p:nvPr/>
        </p:nvSpPr>
        <p:spPr bwMode="auto">
          <a:xfrm>
            <a:off x="3304864" y="2356986"/>
            <a:ext cx="1219800" cy="376232"/>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en-US" altLang="ja-JP" sz="1400" dirty="0" smtClean="0">
                <a:solidFill>
                  <a:schemeClr val="bg1"/>
                </a:solidFill>
                <a:latin typeface="Arial" charset="0"/>
                <a:ea typeface="HGPｺﾞｼｯｸE" pitchFamily="50" charset="-128"/>
              </a:rPr>
              <a:t>2019</a:t>
            </a:r>
            <a:r>
              <a:rPr kumimoji="0" lang="ja-JP" altLang="en-US" sz="1400" dirty="0" smtClean="0">
                <a:solidFill>
                  <a:schemeClr val="bg1"/>
                </a:solidFill>
                <a:latin typeface="Arial" charset="0"/>
                <a:ea typeface="HGPｺﾞｼｯｸE" pitchFamily="50" charset="-128"/>
              </a:rPr>
              <a:t>年度</a:t>
            </a:r>
            <a:endParaRPr kumimoji="0" lang="ja-JP" altLang="en-US" sz="1400" dirty="0">
              <a:solidFill>
                <a:schemeClr val="bg1"/>
              </a:solidFill>
              <a:latin typeface="Arial" charset="0"/>
              <a:ea typeface="HGPｺﾞｼｯｸE" pitchFamily="50" charset="-128"/>
            </a:endParaRPr>
          </a:p>
        </p:txBody>
      </p:sp>
      <p:sp>
        <p:nvSpPr>
          <p:cNvPr id="64" name="Text Box 9"/>
          <p:cNvSpPr txBox="1">
            <a:spLocks noChangeArrowheads="1"/>
          </p:cNvSpPr>
          <p:nvPr/>
        </p:nvSpPr>
        <p:spPr bwMode="auto">
          <a:xfrm>
            <a:off x="6120893" y="2343024"/>
            <a:ext cx="1133847" cy="390194"/>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en-US" altLang="ja-JP" sz="1400" dirty="0" smtClean="0">
                <a:solidFill>
                  <a:schemeClr val="bg1"/>
                </a:solidFill>
                <a:latin typeface="Arial" charset="0"/>
                <a:ea typeface="HGPｺﾞｼｯｸE" pitchFamily="50" charset="-128"/>
              </a:rPr>
              <a:t>2020</a:t>
            </a:r>
            <a:r>
              <a:rPr kumimoji="0" lang="ja-JP" altLang="en-US" sz="1400" dirty="0" smtClean="0">
                <a:solidFill>
                  <a:schemeClr val="bg1"/>
                </a:solidFill>
                <a:latin typeface="Arial" charset="0"/>
                <a:ea typeface="HGPｺﾞｼｯｸE" pitchFamily="50" charset="-128"/>
              </a:rPr>
              <a:t>年度</a:t>
            </a:r>
            <a:endParaRPr kumimoji="0" lang="ja-JP" altLang="en-US" sz="1400" dirty="0">
              <a:solidFill>
                <a:schemeClr val="bg1"/>
              </a:solidFill>
              <a:latin typeface="Arial" charset="0"/>
              <a:ea typeface="HGPｺﾞｼｯｸE" pitchFamily="50" charset="-128"/>
            </a:endParaRPr>
          </a:p>
        </p:txBody>
      </p:sp>
      <p:sp>
        <p:nvSpPr>
          <p:cNvPr id="67" name="正方形/長方形 66"/>
          <p:cNvSpPr/>
          <p:nvPr/>
        </p:nvSpPr>
        <p:spPr>
          <a:xfrm>
            <a:off x="206360" y="2813135"/>
            <a:ext cx="2915584" cy="2785378"/>
          </a:xfrm>
          <a:prstGeom prst="rect">
            <a:avLst/>
          </a:prstGeom>
        </p:spPr>
        <p:txBody>
          <a:bodyPr wrap="square" lIns="36000" rIns="36000">
            <a:spAutoFit/>
          </a:bodyPr>
          <a:lstStyle/>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入退院時における課題の整理と共有</a:t>
            </a:r>
            <a:endParaRPr lang="en-US" altLang="ja-JP" sz="1400" b="1" dirty="0" smtClean="0"/>
          </a:p>
          <a:p>
            <a:pPr marL="273050" indent="-139700">
              <a:lnSpc>
                <a:spcPct val="125000"/>
              </a:lnSpc>
            </a:pPr>
            <a:endParaRPr lang="en-US" altLang="ja-JP" sz="1400" b="1" dirty="0" smtClean="0"/>
          </a:p>
          <a:p>
            <a:pPr marL="180000">
              <a:lnSpc>
                <a:spcPct val="125000"/>
              </a:lnSpc>
            </a:pPr>
            <a:r>
              <a:rPr lang="ja-JP" altLang="en-US" sz="1400" b="1" dirty="0" smtClean="0"/>
              <a:t>・在宅医療・介護からみた課題の整理</a:t>
            </a:r>
            <a:endParaRPr lang="en-US" altLang="ja-JP" sz="1400" b="1" dirty="0" smtClean="0"/>
          </a:p>
          <a:p>
            <a:pPr marL="180000">
              <a:lnSpc>
                <a:spcPct val="125000"/>
              </a:lnSpc>
            </a:pPr>
            <a:r>
              <a:rPr lang="ja-JP" altLang="en-US" sz="1400" b="1" dirty="0" smtClean="0"/>
              <a:t>・病院からみた課題の整理</a:t>
            </a:r>
            <a:endParaRPr lang="en-US" altLang="ja-JP" sz="1400" b="1" dirty="0" smtClean="0"/>
          </a:p>
          <a:p>
            <a:pPr marL="180000">
              <a:lnSpc>
                <a:spcPct val="125000"/>
              </a:lnSpc>
            </a:pPr>
            <a:r>
              <a:rPr lang="ja-JP" altLang="en-US" sz="1400" b="1" dirty="0" smtClean="0"/>
              <a:t>・既存の資源の把握</a:t>
            </a:r>
            <a:endParaRPr lang="en-US" altLang="ja-JP" sz="1400" b="1" dirty="0" smtClean="0"/>
          </a:p>
          <a:p>
            <a:pPr marL="180000">
              <a:lnSpc>
                <a:spcPct val="125000"/>
              </a:lnSpc>
            </a:pPr>
            <a:r>
              <a:rPr lang="ja-JP" altLang="en-US" sz="1400" b="1" dirty="0" smtClean="0"/>
              <a:t>・情報共有と課題に対する協議の場の設定</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正方形/長方形 72"/>
          <p:cNvSpPr/>
          <p:nvPr/>
        </p:nvSpPr>
        <p:spPr>
          <a:xfrm>
            <a:off x="3008457" y="2788170"/>
            <a:ext cx="2850506" cy="2669962"/>
          </a:xfrm>
          <a:prstGeom prst="rect">
            <a:avLst/>
          </a:prstGeom>
        </p:spPr>
        <p:txBody>
          <a:bodyPr wrap="square" lIns="36000" rIns="36000">
            <a:spAutoFit/>
          </a:bodyPr>
          <a:lstStyle/>
          <a:p>
            <a:pPr marL="27305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スムーズな連携のための具体的な方策の検討</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・関係機関との継続的な協議の場の開催</a:t>
            </a:r>
            <a:endParaRPr lang="en-US" altLang="ja-JP" sz="1400" b="1" kern="100" dirty="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・「大阪府　入退院支援の手引き」を参考にした具体的な取組みモデルの立案</a:t>
            </a: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・住民や関係職種に対する啓発</a:t>
            </a: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a:lnSpc>
                <a:spcPct val="125000"/>
              </a:lnSpc>
            </a:pPr>
            <a:endParaRPr lang="en-US" altLang="ja-JP" sz="800" kern="100" dirty="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4" name="正方形/長方形 73"/>
          <p:cNvSpPr/>
          <p:nvPr/>
        </p:nvSpPr>
        <p:spPr>
          <a:xfrm>
            <a:off x="5909281" y="2759615"/>
            <a:ext cx="2857627" cy="3323987"/>
          </a:xfrm>
          <a:prstGeom prst="rect">
            <a:avLst/>
          </a:prstGeom>
        </p:spPr>
        <p:txBody>
          <a:bodyPr wrap="square" lIns="36000" rIns="36000">
            <a:spAutoFit/>
          </a:bodyPr>
          <a:lstStyle/>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スムーズな連携のための方策の普及</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・具体的な取組モデルの実施</a:t>
            </a: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・各病院、診療所や関係機関へのモデルの普及</a:t>
            </a: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indent="-139700">
              <a:lnSpc>
                <a:spcPct val="125000"/>
              </a:lnSpc>
            </a:pP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（参考指標）</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smtClean="0">
                <a:solidFill>
                  <a:srgbClr val="000000"/>
                </a:solidFill>
                <a:latin typeface="+mn-ea"/>
                <a:cs typeface="Meiryo UI" panose="020B0604030504040204" pitchFamily="50" charset="-128"/>
              </a:rPr>
              <a:t>入退院時カンファレンス開催の増加</a:t>
            </a:r>
            <a:endParaRPr lang="en-US" altLang="ja-JP" sz="1400" b="1" kern="100" dirty="0" smtClean="0">
              <a:solidFill>
                <a:srgbClr val="000000"/>
              </a:solidFill>
              <a:latin typeface="+mn-ea"/>
              <a:cs typeface="Meiryo UI" panose="020B0604030504040204" pitchFamily="50" charset="-128"/>
            </a:endParaRPr>
          </a:p>
          <a:p>
            <a:pPr marL="273050" indent="-13970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・退院支援（退院調整）を受けた患者の増加</a:t>
            </a:r>
            <a:endParaRPr lang="en-US" altLang="ja-JP" sz="1400" b="1" kern="100" dirty="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0" name="正方形/長方形 49"/>
          <p:cNvSpPr/>
          <p:nvPr/>
        </p:nvSpPr>
        <p:spPr>
          <a:xfrm>
            <a:off x="332333" y="2242111"/>
            <a:ext cx="8530726" cy="4180803"/>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en-US" altLang="ja-JP" sz="1100"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7596336" y="94462"/>
            <a:ext cx="1450851" cy="338554"/>
          </a:xfrm>
          <a:prstGeom prst="rect">
            <a:avLst/>
          </a:prstGeom>
          <a:noFill/>
        </p:spPr>
        <p:txBody>
          <a:bodyPr wrap="square" rtlCol="0">
            <a:spAutoFit/>
          </a:bodyPr>
          <a:lstStyle/>
          <a:p>
            <a:r>
              <a:rPr kumimoji="1" lang="en-US" altLang="ja-JP" sz="1600" dirty="0" smtClean="0"/>
              <a:t>【</a:t>
            </a:r>
            <a:r>
              <a:rPr kumimoji="1" lang="ja-JP" altLang="en-US" sz="1600" dirty="0" smtClean="0"/>
              <a:t>中河内圏域</a:t>
            </a:r>
            <a:r>
              <a:rPr kumimoji="1" lang="en-US" altLang="ja-JP" sz="1600" dirty="0" smtClean="0"/>
              <a:t>】</a:t>
            </a:r>
            <a:endParaRPr kumimoji="1" lang="ja-JP" altLang="en-US" sz="1600" dirty="0"/>
          </a:p>
        </p:txBody>
      </p:sp>
      <p:sp>
        <p:nvSpPr>
          <p:cNvPr id="2" name="スライド番号プレースホルダー 1"/>
          <p:cNvSpPr>
            <a:spLocks noGrp="1"/>
          </p:cNvSpPr>
          <p:nvPr>
            <p:ph type="sldNum" sz="quarter" idx="12"/>
          </p:nvPr>
        </p:nvSpPr>
        <p:spPr/>
        <p:txBody>
          <a:bodyPr/>
          <a:lstStyle/>
          <a:p>
            <a:fld id="{874F3BCA-136E-487B-809A-DB894FEF6A37}" type="slidenum">
              <a:rPr kumimoji="1" lang="ja-JP" altLang="en-US" smtClean="0"/>
              <a:t>4</a:t>
            </a:fld>
            <a:endParaRPr kumimoji="1" lang="ja-JP" altLang="en-US"/>
          </a:p>
        </p:txBody>
      </p:sp>
      <p:pic>
        <p:nvPicPr>
          <p:cNvPr id="3" name="図 2"/>
          <p:cNvPicPr>
            <a:picLocks noChangeAspect="1"/>
          </p:cNvPicPr>
          <p:nvPr/>
        </p:nvPicPr>
        <p:blipFill>
          <a:blip r:embed="rId3"/>
          <a:stretch>
            <a:fillRect/>
          </a:stretch>
        </p:blipFill>
        <p:spPr>
          <a:xfrm>
            <a:off x="2549420" y="2447845"/>
            <a:ext cx="707197" cy="237765"/>
          </a:xfrm>
          <a:prstGeom prst="rect">
            <a:avLst/>
          </a:prstGeom>
        </p:spPr>
      </p:pic>
      <p:pic>
        <p:nvPicPr>
          <p:cNvPr id="4" name="図 3"/>
          <p:cNvPicPr>
            <a:picLocks noChangeAspect="1"/>
          </p:cNvPicPr>
          <p:nvPr/>
        </p:nvPicPr>
        <p:blipFill>
          <a:blip r:embed="rId3"/>
          <a:stretch>
            <a:fillRect/>
          </a:stretch>
        </p:blipFill>
        <p:spPr>
          <a:xfrm>
            <a:off x="5370033" y="2426219"/>
            <a:ext cx="707197" cy="237765"/>
          </a:xfrm>
          <a:prstGeom prst="rect">
            <a:avLst/>
          </a:prstGeom>
        </p:spPr>
      </p:pic>
      <p:pic>
        <p:nvPicPr>
          <p:cNvPr id="12" name="図 11"/>
          <p:cNvPicPr>
            <a:picLocks noChangeAspect="1"/>
          </p:cNvPicPr>
          <p:nvPr/>
        </p:nvPicPr>
        <p:blipFill>
          <a:blip r:embed="rId4"/>
          <a:stretch>
            <a:fillRect/>
          </a:stretch>
        </p:blipFill>
        <p:spPr>
          <a:xfrm>
            <a:off x="3198794" y="2748017"/>
            <a:ext cx="24386" cy="3596952"/>
          </a:xfrm>
          <a:prstGeom prst="rect">
            <a:avLst/>
          </a:prstGeom>
        </p:spPr>
      </p:pic>
    </p:spTree>
    <p:extLst>
      <p:ext uri="{BB962C8B-B14F-4D97-AF65-F5344CB8AC3E}">
        <p14:creationId xmlns:p14="http://schemas.microsoft.com/office/powerpoint/2010/main" val="127284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8"/>
                                        </p:tgtEl>
                                        <p:attrNameLst>
                                          <p:attrName>style.visibility</p:attrName>
                                        </p:attrNameLst>
                                      </p:cBhvr>
                                      <p:to>
                                        <p:strVal val="visible"/>
                                      </p:to>
                                    </p:set>
                                    <p:animEffect transition="in" filter="fade">
                                      <p:cBhvr>
                                        <p:cTn id="15" dur="500"/>
                                        <p:tgtEl>
                                          <p:spTgt spid="6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7"/>
                                        </p:tgtEl>
                                        <p:attrNameLst>
                                          <p:attrName>style.visibility</p:attrName>
                                        </p:attrNameLst>
                                      </p:cBhvr>
                                      <p:to>
                                        <p:strVal val="visible"/>
                                      </p:to>
                                    </p:set>
                                    <p:animEffect transition="in" filter="fade">
                                      <p:cBhvr>
                                        <p:cTn id="18" dur="500"/>
                                        <p:tgtEl>
                                          <p:spTgt spid="6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3"/>
                                        </p:tgtEl>
                                        <p:attrNameLst>
                                          <p:attrName>style.visibility</p:attrName>
                                        </p:attrNameLst>
                                      </p:cBhvr>
                                      <p:to>
                                        <p:strVal val="visible"/>
                                      </p:to>
                                    </p:set>
                                    <p:animEffect transition="in" filter="fade">
                                      <p:cBhvr>
                                        <p:cTn id="21" dur="500"/>
                                        <p:tgtEl>
                                          <p:spTgt spid="6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500"/>
                                        <p:tgtEl>
                                          <p:spTgt spid="7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4"/>
                                        </p:tgtEl>
                                        <p:attrNameLst>
                                          <p:attrName>style.visibility</p:attrName>
                                        </p:attrNameLst>
                                      </p:cBhvr>
                                      <p:to>
                                        <p:strVal val="visible"/>
                                      </p:to>
                                    </p:set>
                                    <p:animEffect transition="in" filter="fade">
                                      <p:cBhvr>
                                        <p:cTn id="29" dur="500"/>
                                        <p:tgtEl>
                                          <p:spTgt spid="6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4"/>
                                        </p:tgtEl>
                                        <p:attrNameLst>
                                          <p:attrName>style.visibility</p:attrName>
                                        </p:attrNameLst>
                                      </p:cBhvr>
                                      <p:to>
                                        <p:strVal val="visible"/>
                                      </p:to>
                                    </p:set>
                                    <p:animEffect transition="in" filter="fade">
                                      <p:cBhvr>
                                        <p:cTn id="32"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41" grpId="0"/>
      <p:bldP spid="49" grpId="0" animBg="1"/>
      <p:bldP spid="63" grpId="0" animBg="1"/>
      <p:bldP spid="64" grpId="0" animBg="1"/>
      <p:bldP spid="67" grpId="0"/>
      <p:bldP spid="73" grpId="0"/>
      <p:bldP spid="74"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6E96B2-4275-4662-A454-4312C9466D77}"/>
</file>

<file path=customXml/itemProps2.xml><?xml version="1.0" encoding="utf-8"?>
<ds:datastoreItem xmlns:ds="http://schemas.openxmlformats.org/officeDocument/2006/customXml" ds:itemID="{3868C020-07E1-40EB-9D6E-941C8EA2B93C}"/>
</file>

<file path=customXml/itemProps3.xml><?xml version="1.0" encoding="utf-8"?>
<ds:datastoreItem xmlns:ds="http://schemas.openxmlformats.org/officeDocument/2006/customXml" ds:itemID="{86987F0D-D1E1-4C2A-838D-0E6C5835F857}"/>
</file>

<file path=docProps/app.xml><?xml version="1.0" encoding="utf-8"?>
<Properties xmlns="http://schemas.openxmlformats.org/officeDocument/2006/extended-properties" xmlns:vt="http://schemas.openxmlformats.org/officeDocument/2006/docPropsVTypes">
  <TotalTime>7614</TotalTime>
  <Words>564</Words>
  <Application>Microsoft Office PowerPoint</Application>
  <PresentationFormat>画面に合わせる (4:3)</PresentationFormat>
  <Paragraphs>105</Paragraphs>
  <Slides>4</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HGPｺﾞｼｯｸE</vt:lpstr>
      <vt:lpstr>Meiryo UI</vt:lpstr>
      <vt:lpstr>ＭＳ Ｐゴシック</vt:lpstr>
      <vt:lpstr>メイリオ</vt:lpstr>
      <vt:lpstr>Arial</vt:lpstr>
      <vt:lpstr>Calibri</vt:lpstr>
      <vt:lpstr>Office ​​テーマ</vt:lpstr>
      <vt:lpstr>懇話会進行シート（H30.8.29配布）</vt:lpstr>
      <vt:lpstr>現状に記載されているデータについて</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0000008665 松山　美紀</cp:lastModifiedBy>
  <cp:revision>464</cp:revision>
  <cp:lastPrinted>2018-08-24T07:46:11Z</cp:lastPrinted>
  <dcterms:created xsi:type="dcterms:W3CDTF">2016-06-07T01:02:14Z</dcterms:created>
  <dcterms:modified xsi:type="dcterms:W3CDTF">2018-08-28T08:24:01Z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