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2" r:id="rId2"/>
    <p:sldId id="266"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3164" autoAdjust="0"/>
  </p:normalViewPr>
  <p:slideViewPr>
    <p:cSldViewPr>
      <p:cViewPr>
        <p:scale>
          <a:sx n="91" d="100"/>
          <a:sy n="91" d="100"/>
        </p:scale>
        <p:origin x="-876" y="-72"/>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9" tIns="45319" rIns="90639" bIns="453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9" tIns="45319" rIns="90639" bIns="45319" rtlCol="0"/>
          <a:lstStyle>
            <a:lvl1pPr algn="r">
              <a:defRPr sz="1200"/>
            </a:lvl1pPr>
          </a:lstStyle>
          <a:p>
            <a:fld id="{1A3BBF6F-4F68-40D6-9252-5BBFC3C90370}" type="datetimeFigureOut">
              <a:rPr kumimoji="1" lang="ja-JP" altLang="en-US" smtClean="0"/>
              <a:t>2018/9/27</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9" tIns="45319" rIns="90639" bIns="45319"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9" tIns="45319" rIns="90639"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1"/>
            <a:ext cx="2918621" cy="493236"/>
          </a:xfrm>
          <a:prstGeom prst="rect">
            <a:avLst/>
          </a:prstGeom>
        </p:spPr>
        <p:txBody>
          <a:bodyPr vert="horz" lIns="90639" tIns="45319" rIns="90639" bIns="453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3236"/>
          </a:xfrm>
          <a:prstGeom prst="rect">
            <a:avLst/>
          </a:prstGeom>
        </p:spPr>
        <p:txBody>
          <a:bodyPr vert="horz" lIns="90639" tIns="45319" rIns="90639" bIns="45319" rtlCol="0" anchor="b"/>
          <a:lstStyle>
            <a:lvl1pPr algn="r">
              <a:defRPr sz="1200"/>
            </a:lvl1pPr>
          </a:lstStyle>
          <a:p>
            <a:fld id="{79BDDE28-8ED5-4676-8D4E-B55C2B399C06}" type="slidenum">
              <a:rPr kumimoji="1" lang="ja-JP" altLang="en-US" smtClean="0"/>
              <a:t>‹#›</a:t>
            </a:fld>
            <a:endParaRPr kumimoji="1" lang="ja-JP" altLang="en-US"/>
          </a:p>
        </p:txBody>
      </p:sp>
    </p:spTree>
    <p:extLst>
      <p:ext uri="{BB962C8B-B14F-4D97-AF65-F5344CB8AC3E}">
        <p14:creationId xmlns:p14="http://schemas.microsoft.com/office/powerpoint/2010/main" val="90066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1</a:t>
            </a:fld>
            <a:endParaRPr kumimoji="1" lang="ja-JP" altLang="en-US"/>
          </a:p>
        </p:txBody>
      </p:sp>
    </p:spTree>
    <p:extLst>
      <p:ext uri="{BB962C8B-B14F-4D97-AF65-F5344CB8AC3E}">
        <p14:creationId xmlns:p14="http://schemas.microsoft.com/office/powerpoint/2010/main" val="77611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2</a:t>
            </a:fld>
            <a:endParaRPr kumimoji="1" lang="ja-JP" altLang="en-US"/>
          </a:p>
        </p:txBody>
      </p:sp>
    </p:spTree>
    <p:extLst>
      <p:ext uri="{BB962C8B-B14F-4D97-AF65-F5344CB8AC3E}">
        <p14:creationId xmlns:p14="http://schemas.microsoft.com/office/powerpoint/2010/main" val="77611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2018/9/27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5B708-A209-41E7-8B53-A19198A2A0BD}" type="datetimeFigureOut">
              <a:rPr kumimoji="1" lang="ja-JP" altLang="en-US" smtClean="0"/>
              <a:t>2018/9/27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61078" y="732410"/>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531411" y="347751"/>
            <a:ext cx="7333918" cy="36004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医療計画（圏域版）に基づく地域包括ケアシステムの構築に向けた在宅医療の推進　　　　</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6"/>
          <p:cNvSpPr txBox="1">
            <a:spLocks noChangeArrowheads="1"/>
          </p:cNvSpPr>
          <p:nvPr/>
        </p:nvSpPr>
        <p:spPr bwMode="auto">
          <a:xfrm>
            <a:off x="396285" y="852937"/>
            <a:ext cx="1295396"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a:solidFill>
                  <a:schemeClr val="bg1"/>
                </a:solidFill>
                <a:latin typeface="Arial" charset="0"/>
                <a:ea typeface="HGPｺﾞｼｯｸE" pitchFamily="50" charset="-128"/>
              </a:rPr>
              <a:t>現状</a:t>
            </a:r>
          </a:p>
        </p:txBody>
      </p:sp>
      <p:sp>
        <p:nvSpPr>
          <p:cNvPr id="34" name="下矢印 33"/>
          <p:cNvSpPr/>
          <p:nvPr/>
        </p:nvSpPr>
        <p:spPr>
          <a:xfrm rot="16200000">
            <a:off x="2490561" y="642934"/>
            <a:ext cx="216870" cy="669699"/>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573000" y="1240594"/>
            <a:ext cx="3782882" cy="1987084"/>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a:p>
        </p:txBody>
      </p:sp>
      <p:sp>
        <p:nvSpPr>
          <p:cNvPr id="18" name="正方形/長方形 17"/>
          <p:cNvSpPr/>
          <p:nvPr/>
        </p:nvSpPr>
        <p:spPr>
          <a:xfrm>
            <a:off x="52641" y="1240594"/>
            <a:ext cx="2344394" cy="5327816"/>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4" name="Text Box 6"/>
          <p:cNvSpPr txBox="1">
            <a:spLocks noChangeArrowheads="1"/>
          </p:cNvSpPr>
          <p:nvPr/>
        </p:nvSpPr>
        <p:spPr bwMode="auto">
          <a:xfrm>
            <a:off x="3816369" y="869348"/>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短期（３年後）</a:t>
            </a:r>
            <a:endParaRPr kumimoji="0" lang="ja-JP" altLang="en-US" sz="1400" dirty="0">
              <a:solidFill>
                <a:schemeClr val="bg1"/>
              </a:solidFill>
              <a:latin typeface="Arial" charset="0"/>
              <a:ea typeface="HGPｺﾞｼｯｸE" pitchFamily="50" charset="-128"/>
            </a:endParaRPr>
          </a:p>
        </p:txBody>
      </p:sp>
      <p:sp>
        <p:nvSpPr>
          <p:cNvPr id="39" name="Text Box 6"/>
          <p:cNvSpPr txBox="1">
            <a:spLocks noChangeArrowheads="1"/>
          </p:cNvSpPr>
          <p:nvPr/>
        </p:nvSpPr>
        <p:spPr bwMode="auto">
          <a:xfrm>
            <a:off x="7320128" y="852937"/>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あるべき姿</a:t>
            </a:r>
            <a:endParaRPr kumimoji="0" lang="ja-JP" altLang="en-US" sz="1400" dirty="0">
              <a:solidFill>
                <a:schemeClr val="bg1"/>
              </a:solidFill>
              <a:latin typeface="Arial" charset="0"/>
              <a:ea typeface="HGPｺﾞｼｯｸE" pitchFamily="50" charset="-128"/>
            </a:endParaRPr>
          </a:p>
        </p:txBody>
      </p:sp>
      <p:sp>
        <p:nvSpPr>
          <p:cNvPr id="40" name="下矢印 39"/>
          <p:cNvSpPr/>
          <p:nvPr/>
        </p:nvSpPr>
        <p:spPr>
          <a:xfrm rot="16200000">
            <a:off x="6372049" y="683973"/>
            <a:ext cx="216869" cy="658782"/>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6580226" y="1240594"/>
            <a:ext cx="2452318" cy="4922186"/>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Text Box 9"/>
          <p:cNvSpPr txBox="1">
            <a:spLocks noChangeArrowheads="1"/>
          </p:cNvSpPr>
          <p:nvPr/>
        </p:nvSpPr>
        <p:spPr bwMode="auto">
          <a:xfrm>
            <a:off x="2651978" y="1111203"/>
            <a:ext cx="709958"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200" dirty="0">
                <a:solidFill>
                  <a:schemeClr val="bg1"/>
                </a:solidFill>
                <a:latin typeface="Arial" charset="0"/>
                <a:ea typeface="HGPｺﾞｼｯｸE" pitchFamily="50" charset="-128"/>
              </a:rPr>
              <a:t>課題</a:t>
            </a:r>
          </a:p>
        </p:txBody>
      </p:sp>
      <p:sp>
        <p:nvSpPr>
          <p:cNvPr id="52" name="Text Box 9"/>
          <p:cNvSpPr txBox="1">
            <a:spLocks noChangeArrowheads="1"/>
          </p:cNvSpPr>
          <p:nvPr/>
        </p:nvSpPr>
        <p:spPr bwMode="auto">
          <a:xfrm>
            <a:off x="388418" y="3947527"/>
            <a:ext cx="1270330" cy="218991"/>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提供体制</a:t>
            </a:r>
            <a:endParaRPr kumimoji="0" lang="ja-JP" altLang="en-US" sz="1400" dirty="0">
              <a:solidFill>
                <a:schemeClr val="bg1"/>
              </a:solidFill>
              <a:latin typeface="Arial" charset="0"/>
              <a:ea typeface="HGPｺﾞｼｯｸE" pitchFamily="50" charset="-128"/>
            </a:endParaRPr>
          </a:p>
        </p:txBody>
      </p:sp>
      <p:sp>
        <p:nvSpPr>
          <p:cNvPr id="10" name="テキスト ボックス 9"/>
          <p:cNvSpPr txBox="1"/>
          <p:nvPr/>
        </p:nvSpPr>
        <p:spPr>
          <a:xfrm>
            <a:off x="20625" y="4206117"/>
            <a:ext cx="2552375" cy="2369880"/>
          </a:xfrm>
          <a:prstGeom prst="rect">
            <a:avLst/>
          </a:prstGeom>
          <a:noFill/>
        </p:spPr>
        <p:txBody>
          <a:bodyPr wrap="square" rtlCol="0">
            <a:spAutoFit/>
          </a:bodyPr>
          <a:lstStyle/>
          <a:p>
            <a:r>
              <a:rPr lang="ja-JP" altLang="en-US" sz="1050" dirty="0" smtClean="0"/>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訪問診療を実施する診療所数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219</a:t>
            </a: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在宅療養支援診療所数           </a:t>
            </a:r>
            <a:r>
              <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145</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在宅療養支援歯科診療所数（１）</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10</a:t>
            </a:r>
          </a:p>
          <a:p>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在宅療養支援歯科診療所数（</a:t>
            </a:r>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96</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●在宅患者調剤加算薬局数　　　  </a:t>
            </a:r>
            <a:r>
              <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148</a:t>
            </a:r>
          </a:p>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●在宅療養支援病院数　　　　　     </a:t>
            </a:r>
            <a:r>
              <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●在宅療養後方支援病院数　　　　   </a:t>
            </a:r>
            <a:r>
              <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●訪問看護ＳＴ数　　　　　　       </a:t>
            </a:r>
            <a:r>
              <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130</a:t>
            </a:r>
            <a:r>
              <a:rPr lang="ja-JP" altLang="en-US" sz="105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●入退院支援加算を算定する病院   </a:t>
            </a:r>
            <a:r>
              <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21</a:t>
            </a: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●入院機関とケアマネ連携数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3394</a:t>
            </a: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●在宅看取りを実施する診療所数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●在宅看取り（ターミナルケア）を実施する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診療所数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80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Text Box 9"/>
          <p:cNvSpPr txBox="1">
            <a:spLocks noChangeArrowheads="1"/>
          </p:cNvSpPr>
          <p:nvPr/>
        </p:nvSpPr>
        <p:spPr bwMode="auto">
          <a:xfrm>
            <a:off x="6809873" y="3697101"/>
            <a:ext cx="1055455"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参考</a:t>
            </a:r>
            <a:endParaRPr kumimoji="0" lang="ja-JP" altLang="en-US" sz="1400" dirty="0">
              <a:solidFill>
                <a:schemeClr val="bg1"/>
              </a:solidFill>
              <a:latin typeface="Arial" charset="0"/>
              <a:ea typeface="HGPｺﾞｼｯｸE" pitchFamily="50" charset="-128"/>
            </a:endParaRPr>
          </a:p>
        </p:txBody>
      </p:sp>
      <p:sp>
        <p:nvSpPr>
          <p:cNvPr id="55" name="下矢印 54"/>
          <p:cNvSpPr/>
          <p:nvPr/>
        </p:nvSpPr>
        <p:spPr>
          <a:xfrm>
            <a:off x="5434067" y="3331399"/>
            <a:ext cx="526229" cy="348338"/>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6565585" y="4060351"/>
            <a:ext cx="2481601" cy="1723549"/>
          </a:xfrm>
          <a:prstGeom prst="rect">
            <a:avLst/>
          </a:prstGeom>
          <a:noFill/>
        </p:spPr>
        <p:txBody>
          <a:bodyPr wrap="square" rtlCol="0">
            <a:spAutoFit/>
          </a:bodyPr>
          <a:lstStyle/>
          <a:p>
            <a:r>
              <a:rPr lang="ja-JP" altLang="en-US" sz="1150" dirty="0" smtClean="0"/>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訪問診療を実施する診療所数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317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在宅療養支援診療所数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256</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療養支援歯科</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診療所数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156</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●在宅患者調剤加算薬局数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208</a:t>
            </a: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●在宅療養支援病院数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●在宅療養後方支援病院数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●訪問看護ＳＴ数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189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●退院支援加算を算定する病院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34</a:t>
            </a: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●入院機関とケアマネ連携数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2898</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●在宅看取りを実施する診療所数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44</a:t>
            </a:r>
            <a:endParaRPr lang="ja-JP" altLang="en-US" sz="1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Rectangle 12" descr="縦線 (反転)"/>
          <p:cNvSpPr>
            <a:spLocks noChangeArrowheads="1"/>
          </p:cNvSpPr>
          <p:nvPr/>
        </p:nvSpPr>
        <p:spPr bwMode="auto">
          <a:xfrm>
            <a:off x="6835822" y="1606517"/>
            <a:ext cx="2106512" cy="17248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t"/>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在宅医療の需要に応じたサービス量の確保</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spcBef>
                <a:spcPct val="0"/>
              </a:spcBef>
              <a:buNone/>
            </a:pPr>
            <a:endParaRPr kumimoji="0"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spcBef>
                <a:spcPct val="0"/>
              </a:spcBef>
              <a:buNone/>
            </a:pP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在宅医療の質の向上</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spcBef>
                <a:spcPct val="0"/>
              </a:spcBef>
              <a:buNone/>
            </a:pPr>
            <a:endParaRPr kumimoji="0"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spcBef>
                <a:spcPct val="0"/>
              </a:spcBef>
              <a:buNone/>
            </a:pP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地域包括ケアシステム構築に向けた体制の整備</a:t>
            </a:r>
            <a:endPar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p:txBody>
      </p:sp>
      <p:sp>
        <p:nvSpPr>
          <p:cNvPr id="9" name="正方形/長方形 8"/>
          <p:cNvSpPr/>
          <p:nvPr/>
        </p:nvSpPr>
        <p:spPr>
          <a:xfrm>
            <a:off x="2635090" y="1361629"/>
            <a:ext cx="3780968" cy="1969770"/>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◆圏域内の医療機関をはじめ広域的な連携等により、安定した訪問診療体制を充実させる必要があります。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◆病院から在宅医療や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介護へ円滑な移行を図るため、退院時の調整カンファレンスやサービス担当者会議等の取組を通じて、入退院時における、病院と診療所、歯科診療所、薬局といった地域の保健・医療・福祉関係者の連携を促進する必要があ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◆訪問歯科診療体制においても、安定した訪問診療体制を充実させる必要があります。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Rectangle 12" descr="縦線 (反転)"/>
          <p:cNvSpPr>
            <a:spLocks noChangeArrowheads="1"/>
          </p:cNvSpPr>
          <p:nvPr/>
        </p:nvSpPr>
        <p:spPr bwMode="auto">
          <a:xfrm>
            <a:off x="173725" y="1049905"/>
            <a:ext cx="2057446" cy="24887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10795" rIns="90170" bIns="10795" anchor="t">
            <a:noAutofit/>
          </a:bodyPr>
          <a:lstStyle/>
          <a:p>
            <a:pPr>
              <a:spcAft>
                <a:spcPts val="0"/>
              </a:spcAft>
            </a:pPr>
            <a:endParaRPr lang="ja-JP" sz="14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a:spLocks noChangeArrowheads="1"/>
          </p:cNvSpPr>
          <p:nvPr/>
        </p:nvSpPr>
        <p:spPr bwMode="auto">
          <a:xfrm>
            <a:off x="2610957" y="4057022"/>
            <a:ext cx="3829233" cy="2419945"/>
          </a:xfrm>
          <a:prstGeom prst="roundRect">
            <a:avLst>
              <a:gd name="adj" fmla="val 8407"/>
            </a:avLst>
          </a:prstGeom>
          <a:noFill/>
          <a:ln>
            <a:noFill/>
          </a:ln>
          <a:effectLst/>
          <a:extLst/>
        </p:spPr>
        <p:txBody>
          <a:bodyPr rot="0" vert="horz" wrap="square" lIns="91440" tIns="45720" rIns="91440" bIns="45720" anchor="ctr" anchorCtr="0" upright="1">
            <a:spAutoFit/>
          </a:bodyPr>
          <a:lstStyle/>
          <a:p>
            <a:pPr marL="84138" indent="-84138" algn="l">
              <a:spcAft>
                <a:spcPts val="0"/>
              </a:spcAft>
            </a:pPr>
            <a:r>
              <a:rPr lang="ja-JP" sz="12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err="1"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病病</a:t>
            </a:r>
            <a:r>
              <a:rPr lang="ja-JP" altLang="en-US" sz="12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、病診連携を図る</a:t>
            </a:r>
            <a:r>
              <a:rPr lang="en-US" altLang="ja-JP" sz="12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en-US" sz="12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活用の理解のため、既に取組んでいる地域の事例を報告する等の支援を行います。</a:t>
            </a:r>
            <a:endParaRPr lang="en-US" altLang="ja-JP" sz="12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84138" indent="-84138" algn="l">
              <a:spcAft>
                <a:spcPts val="0"/>
              </a:spcAft>
            </a:pPr>
            <a:r>
              <a:rPr lang="ja-JP" altLang="en-US" sz="12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時間</a:t>
            </a:r>
            <a:r>
              <a:rPr lang="en-US" altLang="ja-JP" sz="12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365</a:t>
            </a:r>
            <a:r>
              <a:rPr lang="ja-JP" altLang="en-US" sz="12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日の在宅医療支援の在り方、方向性について検討します。</a:t>
            </a:r>
            <a:endParaRPr lang="en-US" altLang="ja-JP" sz="12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84138" indent="-84138" algn="l">
              <a:spcAft>
                <a:spcPts val="0"/>
              </a:spcAft>
            </a:pPr>
            <a:r>
              <a:rPr lang="ja-JP" altLang="en-US" sz="12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切れ目のない継続的な医療提供体制を確保するため、医療機関（医科・歯科・薬科等）との入退院調整や在宅医療と介護との連携推進について協議する場を設ける等、地域医療連携の支援に引続き取組みます。</a:t>
            </a:r>
            <a:endParaRPr lang="en-US" altLang="ja-JP" sz="12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84138" indent="-84138" algn="l">
              <a:spcAft>
                <a:spcPts val="0"/>
              </a:spcAft>
            </a:pPr>
            <a:r>
              <a:rPr lang="ja-JP" altLang="en-US" sz="12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・在宅医療サービスの基盤整備のために、医科、歯科、薬科等の各種研修会に協力します。</a:t>
            </a:r>
            <a:endParaRPr lang="en-US" altLang="ja-JP" sz="12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84138" indent="-84138" algn="l">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・住民にかかりつけ医・歯科医・薬局を持つことや地域での看取り等について、普及啓発に取組みます。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左右矢印 1"/>
          <p:cNvSpPr/>
          <p:nvPr/>
        </p:nvSpPr>
        <p:spPr>
          <a:xfrm>
            <a:off x="6307752" y="1846637"/>
            <a:ext cx="502121" cy="19288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573000" y="3786154"/>
            <a:ext cx="3836031" cy="2755207"/>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endParaRPr lang="en-US" altLang="ja-JP" sz="900" i="1" dirty="0" smtClean="0"/>
          </a:p>
        </p:txBody>
      </p:sp>
      <p:sp>
        <p:nvSpPr>
          <p:cNvPr id="48" name="Text Box 9"/>
          <p:cNvSpPr txBox="1">
            <a:spLocks noChangeArrowheads="1"/>
          </p:cNvSpPr>
          <p:nvPr/>
        </p:nvSpPr>
        <p:spPr bwMode="auto">
          <a:xfrm>
            <a:off x="2639971" y="3608920"/>
            <a:ext cx="2799242" cy="354468"/>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計画中間年（</a:t>
            </a:r>
            <a:r>
              <a:rPr kumimoji="0" lang="en-US" altLang="ja-JP" sz="1400" dirty="0" smtClean="0">
                <a:solidFill>
                  <a:schemeClr val="bg1"/>
                </a:solidFill>
                <a:latin typeface="Arial" charset="0"/>
                <a:ea typeface="HGPｺﾞｼｯｸE" pitchFamily="50" charset="-128"/>
              </a:rPr>
              <a:t>2020</a:t>
            </a:r>
            <a:r>
              <a:rPr kumimoji="0" lang="ja-JP" altLang="en-US" sz="1400" dirty="0" smtClean="0">
                <a:solidFill>
                  <a:schemeClr val="bg1"/>
                </a:solidFill>
                <a:latin typeface="Arial" charset="0"/>
                <a:ea typeface="HGPｺﾞｼｯｸE" pitchFamily="50" charset="-128"/>
              </a:rPr>
              <a:t>年度）までの取組</a:t>
            </a:r>
            <a:endParaRPr kumimoji="0" lang="ja-JP" altLang="en-US" sz="1400" dirty="0">
              <a:solidFill>
                <a:schemeClr val="bg1"/>
              </a:solidFill>
              <a:latin typeface="Arial" charset="0"/>
              <a:ea typeface="HGPｺﾞｼｯｸE" pitchFamily="50" charset="-128"/>
            </a:endParaRPr>
          </a:p>
        </p:txBody>
      </p:sp>
      <p:sp>
        <p:nvSpPr>
          <p:cNvPr id="32" name="正方形/長方形 31"/>
          <p:cNvSpPr/>
          <p:nvPr/>
        </p:nvSpPr>
        <p:spPr>
          <a:xfrm>
            <a:off x="199669" y="1267270"/>
            <a:ext cx="2197027" cy="2616101"/>
          </a:xfrm>
          <a:prstGeom prst="rect">
            <a:avLst/>
          </a:prstGeom>
        </p:spPr>
        <p:txBody>
          <a:bodyPr wrap="square">
            <a:spAutoFit/>
          </a:bodyPr>
          <a:lstStyle/>
          <a:p>
            <a:pPr>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住民の生活圏を考慮した区域間で医療資源に差異があります。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関係機関の間で情報を効率的に共有できる体制を構築する必要があります。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在宅歯科ケアステーション（在宅歯科医療における医科や介護等他分野との連携を図るための窓口）が堺市二次医療圏にあります。</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635499" y="369237"/>
            <a:ext cx="1306835" cy="338554"/>
          </a:xfrm>
          <a:prstGeom prst="rect">
            <a:avLst/>
          </a:prstGeom>
          <a:noFill/>
        </p:spPr>
        <p:txBody>
          <a:bodyPr wrap="square" rtlCol="0">
            <a:spAutoFit/>
          </a:bodyPr>
          <a:lstStyle/>
          <a:p>
            <a:r>
              <a:rPr kumimoji="1" lang="en-US" altLang="ja-JP" sz="1600" dirty="0" smtClean="0"/>
              <a:t>【</a:t>
            </a:r>
            <a:r>
              <a:rPr lang="ja-JP" altLang="en-US" sz="1600" dirty="0" smtClean="0"/>
              <a:t>堺市</a:t>
            </a:r>
            <a:r>
              <a:rPr kumimoji="1" lang="en-US" altLang="ja-JP" sz="1600" dirty="0" smtClean="0"/>
              <a:t>】</a:t>
            </a:r>
            <a:endParaRPr kumimoji="1" lang="ja-JP" altLang="en-US" sz="1600" dirty="0"/>
          </a:p>
        </p:txBody>
      </p:sp>
      <p:sp>
        <p:nvSpPr>
          <p:cNvPr id="28" name="テキスト ボックス 27"/>
          <p:cNvSpPr txBox="1"/>
          <p:nvPr/>
        </p:nvSpPr>
        <p:spPr>
          <a:xfrm>
            <a:off x="7668607" y="44012"/>
            <a:ext cx="1240618" cy="338554"/>
          </a:xfrm>
          <a:prstGeom prst="rect">
            <a:avLst/>
          </a:prstGeom>
          <a:noFill/>
          <a:ln>
            <a:solidFill>
              <a:schemeClr val="tx1"/>
            </a:solidFill>
          </a:ln>
        </p:spPr>
        <p:txBody>
          <a:bodyPr wrap="square" rtlCol="0">
            <a:spAutoFit/>
          </a:bodyPr>
          <a:lstStyle/>
          <a:p>
            <a:pPr algn="ctr"/>
            <a:r>
              <a:rPr kumimoji="1" lang="ja-JP" altLang="en-US" sz="1600" b="1" dirty="0" smtClean="0">
                <a:latin typeface="+mn-ea"/>
              </a:rPr>
              <a:t>資料２－１</a:t>
            </a:r>
            <a:endParaRPr kumimoji="1" lang="ja-JP" altLang="en-US" sz="1600" b="1" dirty="0">
              <a:latin typeface="+mn-ea"/>
            </a:endParaRPr>
          </a:p>
        </p:txBody>
      </p:sp>
      <p:sp>
        <p:nvSpPr>
          <p:cNvPr id="4" name="テキスト ボックス 3"/>
          <p:cNvSpPr txBox="1"/>
          <p:nvPr/>
        </p:nvSpPr>
        <p:spPr>
          <a:xfrm>
            <a:off x="8593041" y="6356695"/>
            <a:ext cx="316504" cy="369332"/>
          </a:xfrm>
          <a:prstGeom prst="rect">
            <a:avLst/>
          </a:prstGeom>
          <a:noFill/>
        </p:spPr>
        <p:txBody>
          <a:bodyPr wrap="square" rtlCol="0">
            <a:spAutoFit/>
          </a:bodyPr>
          <a:lstStyle/>
          <a:p>
            <a:r>
              <a:rPr kumimoji="1" lang="en-US" altLang="ja-JP" dirty="0" smtClean="0"/>
              <a:t>1</a:t>
            </a:r>
            <a:endParaRPr kumimoji="1" lang="ja-JP" altLang="en-US" dirty="0"/>
          </a:p>
        </p:txBody>
      </p:sp>
    </p:spTree>
    <p:extLst>
      <p:ext uri="{BB962C8B-B14F-4D97-AF65-F5344CB8AC3E}">
        <p14:creationId xmlns:p14="http://schemas.microsoft.com/office/powerpoint/2010/main" val="400138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18195" y="707791"/>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04009" y="347751"/>
            <a:ext cx="7852368" cy="36004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医療計画（圏域版）に基づく地域包括ケアシステムの構築に向けた在宅医療の推進　②</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下矢印 32"/>
          <p:cNvSpPr/>
          <p:nvPr/>
        </p:nvSpPr>
        <p:spPr>
          <a:xfrm rot="16200000">
            <a:off x="9465821" y="617781"/>
            <a:ext cx="473498" cy="180020"/>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25785" y="1430508"/>
            <a:ext cx="8761851" cy="2146847"/>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en-US" altLang="ja-JP" sz="1100"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Text Box 9"/>
          <p:cNvSpPr txBox="1">
            <a:spLocks noChangeArrowheads="1"/>
          </p:cNvSpPr>
          <p:nvPr/>
        </p:nvSpPr>
        <p:spPr bwMode="auto">
          <a:xfrm>
            <a:off x="4689698" y="1509769"/>
            <a:ext cx="1354221" cy="381718"/>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2018</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80" name="Text Box 6"/>
          <p:cNvSpPr txBox="1">
            <a:spLocks noChangeArrowheads="1"/>
          </p:cNvSpPr>
          <p:nvPr/>
        </p:nvSpPr>
        <p:spPr bwMode="auto">
          <a:xfrm>
            <a:off x="62435" y="944788"/>
            <a:ext cx="3074681" cy="476719"/>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600" dirty="0" smtClean="0">
                <a:solidFill>
                  <a:schemeClr val="bg1"/>
                </a:solidFill>
                <a:latin typeface="Arial" charset="0"/>
                <a:ea typeface="HGPｺﾞｼｯｸE" pitchFamily="50" charset="-128"/>
              </a:rPr>
              <a:t>取組に対する年度目標</a:t>
            </a:r>
            <a:endParaRPr kumimoji="0" lang="ja-JP" altLang="en-US" sz="1600" dirty="0">
              <a:solidFill>
                <a:schemeClr val="bg1"/>
              </a:solidFill>
              <a:latin typeface="Arial" charset="0"/>
              <a:ea typeface="HGPｺﾞｼｯｸE" pitchFamily="50" charset="-128"/>
            </a:endParaRPr>
          </a:p>
        </p:txBody>
      </p:sp>
      <p:sp>
        <p:nvSpPr>
          <p:cNvPr id="41" name="角丸四角形 40"/>
          <p:cNvSpPr>
            <a:spLocks noChangeArrowheads="1"/>
          </p:cNvSpPr>
          <p:nvPr/>
        </p:nvSpPr>
        <p:spPr bwMode="auto">
          <a:xfrm>
            <a:off x="104009" y="2017162"/>
            <a:ext cx="4329687" cy="1226106"/>
          </a:xfrm>
          <a:prstGeom prst="roundRect">
            <a:avLst>
              <a:gd name="adj" fmla="val 8407"/>
            </a:avLst>
          </a:prstGeom>
          <a:noFill/>
          <a:ln>
            <a:noFill/>
          </a:ln>
          <a:effectLst/>
          <a:extLst/>
        </p:spPr>
        <p:txBody>
          <a:bodyPr rot="0" vert="horz" wrap="square" lIns="91440" tIns="45720" rIns="91440" bIns="45720" anchor="ctr" anchorCtr="0" upright="1">
            <a:spAutoFit/>
          </a:bodyPr>
          <a:lstStyle/>
          <a:p>
            <a:pPr marL="273050" indent="-139700" algn="l">
              <a:spcAft>
                <a:spcPts val="0"/>
              </a:spcAft>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・在宅医療の需要に応じたサービス量の確保</a:t>
            </a: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質の向上</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gn="l">
              <a:spcAft>
                <a:spcPts val="0"/>
              </a:spcAft>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⇒在宅医療を行う医療機関の充実</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gn="l">
              <a:spcAft>
                <a:spcPts val="0"/>
              </a:spcAft>
            </a:pP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gn="l">
              <a:spcAft>
                <a:spcPts val="0"/>
              </a:spcAft>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・地域包括ケアシステム構築に向けた体制の整備</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gn="l">
              <a:spcAft>
                <a:spcPts val="0"/>
              </a:spcAft>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⇒医療機関間及び多職種間の連携推進強化</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3" name="直線コネクタ 42"/>
          <p:cNvCxnSpPr/>
          <p:nvPr/>
        </p:nvCxnSpPr>
        <p:spPr>
          <a:xfrm>
            <a:off x="4463637" y="1459815"/>
            <a:ext cx="0" cy="2088232"/>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 Box 9"/>
          <p:cNvSpPr txBox="1">
            <a:spLocks noChangeArrowheads="1"/>
          </p:cNvSpPr>
          <p:nvPr/>
        </p:nvSpPr>
        <p:spPr bwMode="auto">
          <a:xfrm>
            <a:off x="224253" y="1490335"/>
            <a:ext cx="2189974" cy="42058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　</a:t>
            </a:r>
            <a:r>
              <a:rPr kumimoji="0" lang="en-US" altLang="ja-JP" sz="1400" dirty="0" smtClean="0">
                <a:solidFill>
                  <a:schemeClr val="bg1"/>
                </a:solidFill>
                <a:latin typeface="Arial" charset="0"/>
                <a:ea typeface="HGPｺﾞｼｯｸE" pitchFamily="50" charset="-128"/>
              </a:rPr>
              <a:t>2020</a:t>
            </a:r>
            <a:r>
              <a:rPr kumimoji="0" lang="ja-JP" altLang="en-US" sz="1400" dirty="0" smtClean="0">
                <a:solidFill>
                  <a:schemeClr val="bg1"/>
                </a:solidFill>
                <a:latin typeface="Arial" charset="0"/>
                <a:ea typeface="HGPｺﾞｼｯｸE" pitchFamily="50" charset="-128"/>
              </a:rPr>
              <a:t>年の到達イメージ</a:t>
            </a:r>
            <a:endParaRPr kumimoji="0" lang="ja-JP" altLang="en-US" sz="1400" dirty="0">
              <a:solidFill>
                <a:schemeClr val="bg1"/>
              </a:solidFill>
              <a:latin typeface="Arial" charset="0"/>
              <a:ea typeface="HGPｺﾞｼｯｸE" pitchFamily="50" charset="-128"/>
            </a:endParaRPr>
          </a:p>
        </p:txBody>
      </p:sp>
      <p:cxnSp>
        <p:nvCxnSpPr>
          <p:cNvPr id="60" name="直線コネクタ 59"/>
          <p:cNvCxnSpPr/>
          <p:nvPr/>
        </p:nvCxnSpPr>
        <p:spPr>
          <a:xfrm flipH="1">
            <a:off x="4463637" y="3934531"/>
            <a:ext cx="8164" cy="2393470"/>
          </a:xfrm>
          <a:prstGeom prst="line">
            <a:avLst/>
          </a:prstGeom>
        </p:spPr>
        <p:style>
          <a:lnRef idx="1">
            <a:schemeClr val="accent1"/>
          </a:lnRef>
          <a:fillRef idx="0">
            <a:schemeClr val="accent1"/>
          </a:fillRef>
          <a:effectRef idx="0">
            <a:schemeClr val="accent1"/>
          </a:effectRef>
          <a:fontRef idx="minor">
            <a:schemeClr val="tx1"/>
          </a:fontRef>
        </p:style>
      </p:cxnSp>
      <p:sp>
        <p:nvSpPr>
          <p:cNvPr id="63" name="Text Box 9"/>
          <p:cNvSpPr txBox="1">
            <a:spLocks noChangeArrowheads="1"/>
          </p:cNvSpPr>
          <p:nvPr/>
        </p:nvSpPr>
        <p:spPr bwMode="auto">
          <a:xfrm>
            <a:off x="1176221" y="4031964"/>
            <a:ext cx="1219800" cy="391975"/>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2019</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64" name="Text Box 9"/>
          <p:cNvSpPr txBox="1">
            <a:spLocks noChangeArrowheads="1"/>
          </p:cNvSpPr>
          <p:nvPr/>
        </p:nvSpPr>
        <p:spPr bwMode="auto">
          <a:xfrm>
            <a:off x="4590280" y="4004043"/>
            <a:ext cx="1133847" cy="41989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2020</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67" name="正方形/長方形 66"/>
          <p:cNvSpPr/>
          <p:nvPr/>
        </p:nvSpPr>
        <p:spPr>
          <a:xfrm>
            <a:off x="4333737" y="2070465"/>
            <a:ext cx="4553898" cy="1492716"/>
          </a:xfrm>
          <a:prstGeom prst="rect">
            <a:avLst/>
          </a:prstGeom>
        </p:spPr>
        <p:txBody>
          <a:bodyPr wrap="square" lIns="36000" rIns="36000">
            <a:spAutoFit/>
          </a:bodyPr>
          <a:lstStyle/>
          <a:p>
            <a:pPr marL="273050" indent="-139700"/>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（目標）入退院</a:t>
            </a: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支援マニュアルの作成</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準備</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①　</a:t>
            </a: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在宅医療機関等の状況</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把握</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②　在宅医療に関する情報提供、課題抽出、</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研修実施</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正方形/長方形 72"/>
          <p:cNvSpPr/>
          <p:nvPr/>
        </p:nvSpPr>
        <p:spPr>
          <a:xfrm>
            <a:off x="683568" y="4682278"/>
            <a:ext cx="3771904" cy="1292662"/>
          </a:xfrm>
          <a:prstGeom prst="rect">
            <a:avLst/>
          </a:prstGeom>
        </p:spPr>
        <p:txBody>
          <a:bodyPr wrap="square" lIns="36000" rIns="36000">
            <a:spAutoFit/>
          </a:bodyPr>
          <a:lstStyle/>
          <a:p>
            <a:pPr marL="273050" indent="-139700"/>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（目標）入退院支援マニュアルの作成</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①　在宅医療機関等の状況把握</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②　在宅医療に関する情報提供、課題</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抽出、研修実施</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endParaRPr lang="en-US" altLang="ja-JP"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4590280" y="4512119"/>
            <a:ext cx="4297356" cy="1815882"/>
          </a:xfrm>
          <a:prstGeom prst="rect">
            <a:avLst/>
          </a:prstGeom>
        </p:spPr>
        <p:txBody>
          <a:bodyPr wrap="square" lIns="36000" rIns="36000">
            <a:spAutoFit/>
          </a:bodyPr>
          <a:lstStyle/>
          <a:p>
            <a:pPr marL="273050" indent="-139700"/>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（目標）入退院支援マニュアルの周知</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①　在宅医療機関等の状況把握</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②　在宅医療に関する情報提供、</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課題抽出、</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研修実施</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（参考指標）</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在宅療養支援診療所数</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在宅療養後方支援病院数</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退院支援加算を算定する病院</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813631" y="3861048"/>
            <a:ext cx="8211169" cy="2540436"/>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en-US" altLang="ja-JP" sz="1100"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右矢印 10"/>
          <p:cNvSpPr/>
          <p:nvPr/>
        </p:nvSpPr>
        <p:spPr>
          <a:xfrm>
            <a:off x="168781" y="4873178"/>
            <a:ext cx="621537" cy="49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716247" y="368425"/>
            <a:ext cx="1306835" cy="338554"/>
          </a:xfrm>
          <a:prstGeom prst="rect">
            <a:avLst/>
          </a:prstGeom>
          <a:noFill/>
        </p:spPr>
        <p:txBody>
          <a:bodyPr wrap="square" rtlCol="0">
            <a:spAutoFit/>
          </a:bodyPr>
          <a:lstStyle/>
          <a:p>
            <a:r>
              <a:rPr kumimoji="1" lang="en-US" altLang="ja-JP" sz="1600" dirty="0" smtClean="0"/>
              <a:t>【</a:t>
            </a:r>
            <a:r>
              <a:rPr lang="ja-JP" altLang="en-US" sz="1600" dirty="0"/>
              <a:t>堺市</a:t>
            </a:r>
            <a:r>
              <a:rPr kumimoji="1" lang="ja-JP" altLang="en-US" sz="1600" dirty="0" smtClean="0"/>
              <a:t>圏域</a:t>
            </a:r>
            <a:r>
              <a:rPr kumimoji="1" lang="en-US" altLang="ja-JP" sz="1600" dirty="0" smtClean="0"/>
              <a:t>】</a:t>
            </a:r>
            <a:endParaRPr kumimoji="1" lang="ja-JP" altLang="en-US" sz="1600" dirty="0"/>
          </a:p>
        </p:txBody>
      </p:sp>
      <p:sp>
        <p:nvSpPr>
          <p:cNvPr id="20" name="テキスト ボックス 19"/>
          <p:cNvSpPr txBox="1"/>
          <p:nvPr/>
        </p:nvSpPr>
        <p:spPr>
          <a:xfrm>
            <a:off x="8593041" y="6356695"/>
            <a:ext cx="316504" cy="369332"/>
          </a:xfrm>
          <a:prstGeom prst="rect">
            <a:avLst/>
          </a:prstGeom>
          <a:noFill/>
        </p:spPr>
        <p:txBody>
          <a:bodyPr wrap="square" rtlCol="0">
            <a:spAutoFit/>
          </a:bodyPr>
          <a:lstStyle/>
          <a:p>
            <a:r>
              <a:rPr lang="en-US" altLang="ja-JP" dirty="0"/>
              <a:t>2</a:t>
            </a:r>
            <a:endParaRPr kumimoji="1" lang="ja-JP" altLang="en-US" dirty="0"/>
          </a:p>
        </p:txBody>
      </p:sp>
    </p:spTree>
    <p:extLst>
      <p:ext uri="{BB962C8B-B14F-4D97-AF65-F5344CB8AC3E}">
        <p14:creationId xmlns:p14="http://schemas.microsoft.com/office/powerpoint/2010/main" val="127284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fade">
                                      <p:cBhvr>
                                        <p:cTn id="15" dur="500"/>
                                        <p:tgtEl>
                                          <p:spTgt spid="6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7"/>
                                        </p:tgtEl>
                                        <p:attrNameLst>
                                          <p:attrName>style.visibility</p:attrName>
                                        </p:attrNameLst>
                                      </p:cBhvr>
                                      <p:to>
                                        <p:strVal val="visible"/>
                                      </p:to>
                                    </p:set>
                                    <p:animEffect transition="in" filter="fade">
                                      <p:cBhvr>
                                        <p:cTn id="18" dur="500"/>
                                        <p:tgtEl>
                                          <p:spTgt spid="6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3"/>
                                        </p:tgtEl>
                                        <p:attrNameLst>
                                          <p:attrName>style.visibility</p:attrName>
                                        </p:attrNameLst>
                                      </p:cBhvr>
                                      <p:to>
                                        <p:strVal val="visible"/>
                                      </p:to>
                                    </p:set>
                                    <p:animEffect transition="in" filter="fade">
                                      <p:cBhvr>
                                        <p:cTn id="26" dur="500"/>
                                        <p:tgtEl>
                                          <p:spTgt spid="6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500"/>
                                        <p:tgtEl>
                                          <p:spTgt spid="7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4"/>
                                        </p:tgtEl>
                                        <p:attrNameLst>
                                          <p:attrName>style.visibility</p:attrName>
                                        </p:attrNameLst>
                                      </p:cBhvr>
                                      <p:to>
                                        <p:strVal val="visible"/>
                                      </p:to>
                                    </p:set>
                                    <p:animEffect transition="in" filter="fade">
                                      <p:cBhvr>
                                        <p:cTn id="34" dur="500"/>
                                        <p:tgtEl>
                                          <p:spTgt spid="6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fade">
                                      <p:cBhvr>
                                        <p:cTn id="37"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41" grpId="0"/>
      <p:bldP spid="49" grpId="0" animBg="1"/>
      <p:bldP spid="63" grpId="0" animBg="1"/>
      <p:bldP spid="64" grpId="0" animBg="1"/>
      <p:bldP spid="67" grpId="0"/>
      <p:bldP spid="73" grpId="0"/>
      <p:bldP spid="74" grpId="0"/>
      <p:bldP spid="11"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7602</TotalTime>
  <Words>381</Words>
  <Application>Microsoft Office PowerPoint</Application>
  <PresentationFormat>画面に合わせる (4:3)</PresentationFormat>
  <Paragraphs>86</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436</cp:revision>
  <cp:lastPrinted>2018-09-27T02:47:42Z</cp:lastPrinted>
  <dcterms:created xsi:type="dcterms:W3CDTF">2016-06-07T01:02:14Z</dcterms:created>
  <dcterms:modified xsi:type="dcterms:W3CDTF">2018-09-27T09:11:53Z</dcterms:modified>
</cp:coreProperties>
</file>