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0"/>
  </p:notesMasterIdLst>
  <p:handoutMasterIdLst>
    <p:handoutMasterId r:id="rId11"/>
  </p:handoutMasterIdLst>
  <p:sldIdLst>
    <p:sldId id="361" r:id="rId5"/>
    <p:sldId id="360" r:id="rId6"/>
    <p:sldId id="358" r:id="rId7"/>
    <p:sldId id="355" r:id="rId8"/>
    <p:sldId id="35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0"/>
            <p14:sldId id="358"/>
            <p14:sldId id="355"/>
            <p14:sldId id="35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p:scale>
          <a:sx n="75" d="100"/>
          <a:sy n="75" d="100"/>
        </p:scale>
        <p:origin x="-12" y="39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2018/9/19</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2018/9/19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4002876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1406531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2018/9/19</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4098230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00" dirty="0"/>
          </a:p>
        </p:txBody>
      </p:sp>
      <p:sp>
        <p:nvSpPr>
          <p:cNvPr id="4" name="スライド番号プレースホルダー 3"/>
          <p:cNvSpPr>
            <a:spLocks noGrp="1"/>
          </p:cNvSpPr>
          <p:nvPr>
            <p:ph type="sldNum" sz="quarter" idx="10"/>
          </p:nvPr>
        </p:nvSpPr>
        <p:spPr/>
        <p:txBody>
          <a:bodyPr/>
          <a:lstStyle/>
          <a:p>
            <a:fld id="{8C9B933B-072D-41F0-9343-F8485099B042}" type="slidenum">
              <a:rPr kumimoji="1" lang="ja-JP" altLang="en-US" smtClean="0"/>
              <a:t>5</a:t>
            </a:fld>
            <a:endParaRPr kumimoji="1" lang="ja-JP" altLang="en-US" dirty="0"/>
          </a:p>
        </p:txBody>
      </p:sp>
    </p:spTree>
    <p:extLst>
      <p:ext uri="{BB962C8B-B14F-4D97-AF65-F5344CB8AC3E}">
        <p14:creationId xmlns:p14="http://schemas.microsoft.com/office/powerpoint/2010/main" val="19761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2018/9/19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2018/9/19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2018/9/19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2018/9/19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7.png"/><Relationship Id="rId26" Type="http://schemas.openxmlformats.org/officeDocument/2006/relationships/image" Target="../media/image33.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30.jpeg"/><Relationship Id="rId7" Type="http://schemas.openxmlformats.org/officeDocument/2006/relationships/image" Target="../media/image20.wmf"/><Relationship Id="rId12" Type="http://schemas.openxmlformats.org/officeDocument/2006/relationships/image" Target="../media/image23.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5.xml"/><Relationship Id="rId16" Type="http://schemas.openxmlformats.org/officeDocument/2006/relationships/image" Target="../media/image26.png"/><Relationship Id="rId20" Type="http://schemas.openxmlformats.org/officeDocument/2006/relationships/image" Target="../media/image29.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32.png"/><Relationship Id="rId5" Type="http://schemas.openxmlformats.org/officeDocument/2006/relationships/image" Target="../media/image18.jpeg"/><Relationship Id="rId15" Type="http://schemas.openxmlformats.org/officeDocument/2006/relationships/image" Target="../media/image25.png"/><Relationship Id="rId23" Type="http://schemas.openxmlformats.org/officeDocument/2006/relationships/image" Target="../media/image31.png"/><Relationship Id="rId28" Type="http://schemas.openxmlformats.org/officeDocument/2006/relationships/image" Target="../media/image34.png"/><Relationship Id="rId10" Type="http://schemas.openxmlformats.org/officeDocument/2006/relationships/image" Target="../media/image22.png"/><Relationship Id="rId19" Type="http://schemas.openxmlformats.org/officeDocument/2006/relationships/image" Target="../media/image28.png"/><Relationship Id="rId4" Type="http://schemas.openxmlformats.org/officeDocument/2006/relationships/image" Target="../media/image17.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24.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00192" y="332656"/>
            <a:ext cx="2736304" cy="1152128"/>
          </a:xfrm>
          <a:ln w="38100">
            <a:solidFill>
              <a:schemeClr val="tx1"/>
            </a:solidFill>
          </a:ln>
        </p:spPr>
        <p:txBody>
          <a:bodyPr>
            <a:normAutofit/>
          </a:bodyPr>
          <a:lstStyle/>
          <a:p>
            <a:r>
              <a:rPr lang="ja-JP" altLang="ja-JP" b="1" dirty="0" smtClean="0"/>
              <a:t>資料</a:t>
            </a:r>
            <a:r>
              <a:rPr lang="en-US" altLang="ja-JP" b="1" dirty="0" smtClean="0"/>
              <a:t>1-3</a:t>
            </a:r>
            <a:endParaRPr kumimoji="1" lang="ja-JP" altLang="en-US" sz="1600" dirty="0"/>
          </a:p>
        </p:txBody>
      </p:sp>
      <p:sp>
        <p:nvSpPr>
          <p:cNvPr id="3" name="コンテンツ プレースホルダー 2"/>
          <p:cNvSpPr>
            <a:spLocks noGrp="1"/>
          </p:cNvSpPr>
          <p:nvPr>
            <p:ph idx="1"/>
          </p:nvPr>
        </p:nvSpPr>
        <p:spPr>
          <a:xfrm>
            <a:off x="251520" y="2060849"/>
            <a:ext cx="8568952" cy="4608512"/>
          </a:xfrm>
        </p:spPr>
        <p:txBody>
          <a:bodyPr>
            <a:normAutofit/>
          </a:bodyPr>
          <a:lstStyle/>
          <a:p>
            <a:pPr marL="0" indent="0" algn="ctr">
              <a:buNone/>
            </a:pPr>
            <a:r>
              <a:rPr lang="ja-JP" altLang="en-US" sz="4000" dirty="0">
                <a:latin typeface="+mn-ea"/>
              </a:rPr>
              <a:t>部</a:t>
            </a:r>
            <a:r>
              <a:rPr lang="ja-JP" altLang="en-US" sz="4000" dirty="0" smtClean="0">
                <a:latin typeface="+mn-ea"/>
              </a:rPr>
              <a:t>会</a:t>
            </a:r>
            <a:r>
              <a:rPr lang="ja-JP" altLang="en-US" sz="4000" dirty="0" smtClean="0">
                <a:latin typeface="+mn-ea"/>
              </a:rPr>
              <a:t>において意見を聴取する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lgn="ctr">
              <a:buNone/>
            </a:pPr>
            <a:endParaRPr lang="en-US" altLang="ja-JP" dirty="0">
              <a:latin typeface="+mn-ea"/>
            </a:endParaRPr>
          </a:p>
          <a:p>
            <a:pPr marL="0" indent="0">
              <a:buNone/>
            </a:pPr>
            <a:r>
              <a:rPr lang="ja-JP" altLang="en-US" sz="2400" dirty="0" smtClean="0">
                <a:latin typeface="+mn-ea"/>
              </a:rPr>
              <a:t>　①　</a:t>
            </a:r>
            <a:r>
              <a:rPr lang="ja-JP" altLang="en-US" sz="2400" dirty="0">
                <a:latin typeface="+mn-ea"/>
              </a:rPr>
              <a:t>地域医療機関</a:t>
            </a:r>
            <a:r>
              <a:rPr lang="en-US" altLang="ja-JP" sz="2400" dirty="0">
                <a:latin typeface="+mn-ea"/>
              </a:rPr>
              <a:t>ICT</a:t>
            </a:r>
            <a:r>
              <a:rPr lang="ja-JP" altLang="en-US" sz="2400" dirty="0" smtClean="0">
                <a:latin typeface="+mn-ea"/>
              </a:rPr>
              <a:t>連携整備事業</a:t>
            </a:r>
            <a:endParaRPr lang="en-US" altLang="ja-JP" sz="2400" dirty="0" smtClean="0">
              <a:latin typeface="+mn-ea"/>
            </a:endParaRPr>
          </a:p>
          <a:p>
            <a:pPr marL="0" indent="0">
              <a:buNone/>
            </a:pPr>
            <a:r>
              <a:rPr lang="ja-JP" altLang="en-US" sz="2400" dirty="0" smtClean="0">
                <a:latin typeface="+mn-ea"/>
              </a:rPr>
              <a:t>　②　</a:t>
            </a:r>
            <a:r>
              <a:rPr lang="ja-JP" altLang="en-US" sz="2400" dirty="0">
                <a:latin typeface="+mn-ea"/>
              </a:rPr>
              <a:t>在宅医療普及促進事業</a:t>
            </a:r>
            <a:endParaRPr lang="en-US" altLang="ja-JP" sz="2400" dirty="0" smtClean="0">
              <a:latin typeface="+mn-ea"/>
            </a:endParaRPr>
          </a:p>
          <a:p>
            <a:pPr marL="0" indent="0">
              <a:buNone/>
            </a:pPr>
            <a:r>
              <a:rPr lang="ja-JP" altLang="en-US" sz="2400" dirty="0" smtClean="0">
                <a:latin typeface="+mn-ea"/>
              </a:rPr>
              <a:t>　③　</a:t>
            </a:r>
            <a:r>
              <a:rPr lang="ja-JP" altLang="en-US" sz="2400" dirty="0">
                <a:latin typeface="+mn-ea"/>
              </a:rPr>
              <a:t>在宅医療総合支援</a:t>
            </a:r>
            <a:r>
              <a:rPr lang="ja-JP" altLang="en-US" sz="2400" dirty="0" smtClean="0">
                <a:latin typeface="+mn-ea"/>
              </a:rPr>
              <a:t>事業（</a:t>
            </a:r>
            <a:r>
              <a:rPr lang="en-US" altLang="ja-JP" sz="2400" dirty="0" smtClean="0">
                <a:latin typeface="+mn-ea"/>
              </a:rPr>
              <a:t>H30</a:t>
            </a:r>
            <a:r>
              <a:rPr lang="ja-JP" altLang="en-US" sz="2400" dirty="0" smtClean="0">
                <a:latin typeface="+mn-ea"/>
              </a:rPr>
              <a:t>新規事業）</a:t>
            </a:r>
            <a:endParaRPr lang="en-US" altLang="ja-JP" sz="2400" dirty="0" smtClean="0">
              <a:latin typeface="+mn-ea"/>
            </a:endParaRPr>
          </a:p>
          <a:p>
            <a:pPr marL="0" indent="0">
              <a:buNone/>
            </a:pPr>
            <a:r>
              <a:rPr lang="ja-JP" altLang="en-US" sz="2400" dirty="0" smtClean="0">
                <a:latin typeface="+mn-ea"/>
              </a:rPr>
              <a:t>　④　</a:t>
            </a:r>
            <a:r>
              <a:rPr lang="ja-JP" altLang="en-US" sz="2400" dirty="0">
                <a:latin typeface="+mn-ea"/>
              </a:rPr>
              <a:t>医科歯科連携推進</a:t>
            </a:r>
            <a:r>
              <a:rPr lang="ja-JP" altLang="en-US" sz="2400" dirty="0" smtClean="0">
                <a:latin typeface="+mn-ea"/>
              </a:rPr>
              <a:t>事業（</a:t>
            </a:r>
            <a:r>
              <a:rPr lang="en-US" altLang="ja-JP" sz="2400" dirty="0" smtClean="0">
                <a:latin typeface="+mn-ea"/>
              </a:rPr>
              <a:t>H30</a:t>
            </a:r>
            <a:r>
              <a:rPr lang="ja-JP" altLang="en-US" sz="2400" dirty="0" smtClean="0">
                <a:latin typeface="+mn-ea"/>
              </a:rPr>
              <a:t>新規事業）</a:t>
            </a:r>
            <a:endParaRPr lang="en-US" altLang="ja-JP" sz="2400" dirty="0" smtClean="0">
              <a:latin typeface="+mn-ea"/>
            </a:endParaRPr>
          </a:p>
        </p:txBody>
      </p:sp>
      <p:sp>
        <p:nvSpPr>
          <p:cNvPr id="5" name="スライド番号プレースホルダー 3"/>
          <p:cNvSpPr txBox="1">
            <a:spLocks/>
          </p:cNvSpPr>
          <p:nvPr/>
        </p:nvSpPr>
        <p:spPr>
          <a:xfrm>
            <a:off x="7005736"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1</a:t>
            </a:fld>
            <a:endParaRPr lang="ja-JP" altLang="en-US" sz="2400" dirty="0">
              <a:solidFill>
                <a:schemeClr val="tx1"/>
              </a:solidFill>
            </a:endParaRPr>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円/楕円 77"/>
          <p:cNvSpPr/>
          <p:nvPr/>
        </p:nvSpPr>
        <p:spPr bwMode="auto">
          <a:xfrm>
            <a:off x="151266" y="3304581"/>
            <a:ext cx="4083425" cy="1075954"/>
          </a:xfrm>
          <a:prstGeom prst="ellipse">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57" name="円/楕円 56"/>
          <p:cNvSpPr/>
          <p:nvPr/>
        </p:nvSpPr>
        <p:spPr bwMode="auto">
          <a:xfrm>
            <a:off x="178017" y="2022623"/>
            <a:ext cx="3806346" cy="974131"/>
          </a:xfrm>
          <a:prstGeom prst="ellipse">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11" name="Text Box 20"/>
          <p:cNvSpPr txBox="1">
            <a:spLocks noChangeArrowheads="1"/>
          </p:cNvSpPr>
          <p:nvPr/>
        </p:nvSpPr>
        <p:spPr bwMode="gray">
          <a:xfrm>
            <a:off x="32863" y="2022622"/>
            <a:ext cx="2952321" cy="307777"/>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＜補助対象＞地域連携システム</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p:txBody>
      </p:sp>
      <p:pic>
        <p:nvPicPr>
          <p:cNvPr id="12"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006058" y="3285973"/>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6" descr="図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0906" y="2447668"/>
            <a:ext cx="73660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6" descr="図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5763" y="2480738"/>
            <a:ext cx="5016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1"/>
          <p:cNvSpPr txBox="1">
            <a:spLocks noChangeArrowheads="1"/>
          </p:cNvSpPr>
          <p:nvPr/>
        </p:nvSpPr>
        <p:spPr bwMode="gray">
          <a:xfrm>
            <a:off x="1497436" y="2627120"/>
            <a:ext cx="1228726" cy="276999"/>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smtClean="0">
                <a:latin typeface="Meiryo UI" pitchFamily="50" charset="-128"/>
                <a:ea typeface="Meiryo UI" pitchFamily="50" charset="-128"/>
                <a:cs typeface="Meiryo UI" pitchFamily="50" charset="-128"/>
              </a:rPr>
              <a:t>地域連携サーバ</a:t>
            </a:r>
            <a:endParaRPr kumimoji="1" lang="ja-JP" altLang="en-US" sz="1200" b="1" dirty="0">
              <a:latin typeface="Meiryo UI" pitchFamily="50" charset="-128"/>
              <a:ea typeface="Meiryo UI" pitchFamily="50" charset="-128"/>
              <a:cs typeface="Meiryo UI" pitchFamily="50" charset="-128"/>
            </a:endParaRPr>
          </a:p>
        </p:txBody>
      </p:sp>
      <p:sp>
        <p:nvSpPr>
          <p:cNvPr id="17" name="Text Box 11"/>
          <p:cNvSpPr txBox="1">
            <a:spLocks noChangeArrowheads="1"/>
          </p:cNvSpPr>
          <p:nvPr/>
        </p:nvSpPr>
        <p:spPr bwMode="gray">
          <a:xfrm>
            <a:off x="2942314" y="2627120"/>
            <a:ext cx="873125" cy="27781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a:latin typeface="Meiryo UI" pitchFamily="50" charset="-128"/>
                <a:ea typeface="Meiryo UI" pitchFamily="50" charset="-128"/>
                <a:cs typeface="Meiryo UI" pitchFamily="50" charset="-128"/>
              </a:rPr>
              <a:t>ルータ</a:t>
            </a:r>
          </a:p>
        </p:txBody>
      </p:sp>
      <p:pic>
        <p:nvPicPr>
          <p:cNvPr id="19" name="Picture 6" descr="mcna06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847513" y="2402208"/>
            <a:ext cx="204998" cy="27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99"/>
          <p:cNvSpPr txBox="1">
            <a:spLocks noChangeArrowheads="1"/>
          </p:cNvSpPr>
          <p:nvPr/>
        </p:nvSpPr>
        <p:spPr bwMode="auto">
          <a:xfrm>
            <a:off x="664458" y="2697027"/>
            <a:ext cx="683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kumimoji="1" lang="en-US" altLang="ja-JP" sz="800" dirty="0" smtClean="0">
                <a:latin typeface="Meiryo UI" pitchFamily="50" charset="-128"/>
                <a:ea typeface="Meiryo UI" pitchFamily="50" charset="-128"/>
                <a:cs typeface="Meiryo UI" pitchFamily="50" charset="-128"/>
              </a:rPr>
              <a:t>SS-MIX2</a:t>
            </a:r>
            <a:endParaRPr kumimoji="1" lang="en-US" altLang="ja-JP" sz="800" dirty="0">
              <a:latin typeface="Meiryo UI" pitchFamily="50" charset="-128"/>
              <a:ea typeface="Meiryo UI" pitchFamily="50" charset="-128"/>
              <a:cs typeface="Meiryo UI" pitchFamily="50" charset="-128"/>
            </a:endParaRPr>
          </a:p>
          <a:p>
            <a:pPr eaLnBrk="1" hangingPunct="1">
              <a:spcBef>
                <a:spcPct val="0"/>
              </a:spcBef>
              <a:buFont typeface="Arial" charset="0"/>
              <a:buNone/>
            </a:pPr>
            <a:r>
              <a:rPr kumimoji="1" lang="ja-JP" altLang="en-US" sz="800" dirty="0" smtClean="0">
                <a:latin typeface="Meiryo UI" pitchFamily="50" charset="-128"/>
                <a:ea typeface="Meiryo UI" pitchFamily="50" charset="-128"/>
                <a:cs typeface="Meiryo UI" pitchFamily="50" charset="-128"/>
              </a:rPr>
              <a:t>ストレージ</a:t>
            </a:r>
            <a:r>
              <a:rPr kumimoji="1" lang="en-US" altLang="ja-JP" sz="800" dirty="0" smtClean="0">
                <a:latin typeface="Meiryo UI" pitchFamily="50" charset="-128"/>
                <a:ea typeface="Meiryo UI" pitchFamily="50" charset="-128"/>
                <a:cs typeface="Meiryo UI" pitchFamily="50" charset="-128"/>
              </a:rPr>
              <a:t>※</a:t>
            </a:r>
            <a:endParaRPr kumimoji="1" lang="en-US" altLang="ja-JP" sz="800" dirty="0">
              <a:latin typeface="Meiryo UI" pitchFamily="50" charset="-128"/>
              <a:ea typeface="Meiryo UI" pitchFamily="50" charset="-128"/>
              <a:cs typeface="Meiryo UI" pitchFamily="50" charset="-128"/>
            </a:endParaRPr>
          </a:p>
        </p:txBody>
      </p:sp>
      <p:sp>
        <p:nvSpPr>
          <p:cNvPr id="26" name="Text Box 20"/>
          <p:cNvSpPr txBox="1">
            <a:spLocks noChangeArrowheads="1"/>
          </p:cNvSpPr>
          <p:nvPr/>
        </p:nvSpPr>
        <p:spPr bwMode="gray">
          <a:xfrm>
            <a:off x="267378" y="3807345"/>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電子カルテサーバ</a:t>
            </a:r>
            <a:endParaRPr kumimoji="1" lang="ja-JP" altLang="en-US" sz="900" dirty="0">
              <a:solidFill>
                <a:srgbClr val="000000"/>
              </a:solidFill>
              <a:latin typeface="Meiryo UI" pitchFamily="50" charset="-128"/>
              <a:ea typeface="Meiryo UI" pitchFamily="50" charset="-128"/>
              <a:cs typeface="Meiryo UI" pitchFamily="50" charset="-128"/>
            </a:endParaRPr>
          </a:p>
        </p:txBody>
      </p:sp>
      <p:pic>
        <p:nvPicPr>
          <p:cNvPr id="27"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03485" y="3295977"/>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3"/>
          <p:cNvSpPr txBox="1">
            <a:spLocks noChangeArrowheads="1"/>
          </p:cNvSpPr>
          <p:nvPr/>
        </p:nvSpPr>
        <p:spPr bwMode="gray">
          <a:xfrm>
            <a:off x="3035514" y="3724786"/>
            <a:ext cx="884154"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各部門</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サーバ群</a:t>
            </a:r>
            <a:endParaRPr kumimoji="1" lang="ja-JP" altLang="en-US" sz="900" dirty="0">
              <a:solidFill>
                <a:srgbClr val="000000"/>
              </a:solidFill>
              <a:latin typeface="Meiryo UI" pitchFamily="50" charset="-128"/>
              <a:ea typeface="Meiryo UI" pitchFamily="50" charset="-128"/>
              <a:cs typeface="Meiryo UI" pitchFamily="50" charset="-128"/>
            </a:endParaRPr>
          </a:p>
        </p:txBody>
      </p:sp>
      <p:pic>
        <p:nvPicPr>
          <p:cNvPr id="29" name="Picture 14" descr="0404_9295_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0444" y="3100816"/>
            <a:ext cx="23971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15" descr="0404_9295_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16588" y="3184761"/>
            <a:ext cx="2381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 descr="0404_9295_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36291" y="3269091"/>
            <a:ext cx="2413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Line 24"/>
          <p:cNvSpPr>
            <a:spLocks noChangeShapeType="1"/>
          </p:cNvSpPr>
          <p:nvPr/>
        </p:nvSpPr>
        <p:spPr bwMode="gray">
          <a:xfrm flipH="1">
            <a:off x="664457" y="2996753"/>
            <a:ext cx="109137" cy="276905"/>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pic>
        <p:nvPicPr>
          <p:cNvPr id="45"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650026" y="3300079"/>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401981" y="3342388"/>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Line 24"/>
          <p:cNvSpPr>
            <a:spLocks noChangeShapeType="1"/>
          </p:cNvSpPr>
          <p:nvPr/>
        </p:nvSpPr>
        <p:spPr bwMode="gray">
          <a:xfrm flipH="1">
            <a:off x="1431520" y="2947891"/>
            <a:ext cx="131832" cy="32251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8" name="Line 24"/>
          <p:cNvSpPr>
            <a:spLocks noChangeShapeType="1"/>
          </p:cNvSpPr>
          <p:nvPr/>
        </p:nvSpPr>
        <p:spPr bwMode="gray">
          <a:xfrm>
            <a:off x="1935223" y="2942539"/>
            <a:ext cx="0" cy="30369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9" name="Line 24"/>
          <p:cNvSpPr>
            <a:spLocks noChangeShapeType="1"/>
          </p:cNvSpPr>
          <p:nvPr/>
        </p:nvSpPr>
        <p:spPr bwMode="gray">
          <a:xfrm>
            <a:off x="2402584" y="2962231"/>
            <a:ext cx="155738" cy="28815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0" name="Line 24"/>
          <p:cNvSpPr>
            <a:spLocks noChangeShapeType="1"/>
          </p:cNvSpPr>
          <p:nvPr/>
        </p:nvSpPr>
        <p:spPr bwMode="gray">
          <a:xfrm>
            <a:off x="2780366" y="2971856"/>
            <a:ext cx="339601" cy="268901"/>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3" name="Text Box 20"/>
          <p:cNvSpPr txBox="1">
            <a:spLocks noChangeArrowheads="1"/>
          </p:cNvSpPr>
          <p:nvPr/>
        </p:nvSpPr>
        <p:spPr bwMode="gray">
          <a:xfrm>
            <a:off x="950012" y="3807345"/>
            <a:ext cx="743743" cy="2308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a:solidFill>
                  <a:srgbClr val="000000"/>
                </a:solidFill>
                <a:latin typeface="Meiryo UI" pitchFamily="50" charset="-128"/>
                <a:ea typeface="Meiryo UI" pitchFamily="50" charset="-128"/>
                <a:cs typeface="Meiryo UI" pitchFamily="50" charset="-128"/>
              </a:rPr>
              <a:t>画像</a:t>
            </a:r>
            <a:r>
              <a:rPr kumimoji="1" lang="ja-JP" altLang="en-US" sz="900" dirty="0" smtClean="0">
                <a:solidFill>
                  <a:srgbClr val="000000"/>
                </a:solidFill>
                <a:latin typeface="Meiryo UI" pitchFamily="50" charset="-128"/>
                <a:ea typeface="Meiryo UI" pitchFamily="50" charset="-128"/>
                <a:cs typeface="Meiryo UI" pitchFamily="50" charset="-128"/>
              </a:rPr>
              <a:t>サーバ</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4" name="Text Box 20"/>
          <p:cNvSpPr txBox="1">
            <a:spLocks noChangeArrowheads="1"/>
          </p:cNvSpPr>
          <p:nvPr/>
        </p:nvSpPr>
        <p:spPr bwMode="gray">
          <a:xfrm>
            <a:off x="1563352" y="3698905"/>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予約</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システム</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6" name="Text Box 20"/>
          <p:cNvSpPr txBox="1">
            <a:spLocks noChangeArrowheads="1"/>
          </p:cNvSpPr>
          <p:nvPr/>
        </p:nvSpPr>
        <p:spPr bwMode="gray">
          <a:xfrm>
            <a:off x="2322020" y="3729118"/>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a:solidFill>
                  <a:srgbClr val="000000"/>
                </a:solidFill>
                <a:latin typeface="Meiryo UI" pitchFamily="50" charset="-128"/>
                <a:ea typeface="Meiryo UI" pitchFamily="50" charset="-128"/>
                <a:cs typeface="Meiryo UI" pitchFamily="50" charset="-128"/>
              </a:rPr>
              <a:t>投薬</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システム</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8" name="Text Box 20"/>
          <p:cNvSpPr txBox="1">
            <a:spLocks noChangeArrowheads="1"/>
          </p:cNvSpPr>
          <p:nvPr/>
        </p:nvSpPr>
        <p:spPr bwMode="gray">
          <a:xfrm>
            <a:off x="81040" y="4072757"/>
            <a:ext cx="3916912" cy="307777"/>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＜補助対象外＞個別のサーバやシステム</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137933" y="1652016"/>
            <a:ext cx="4480172" cy="2876773"/>
          </a:xfrm>
          <a:prstGeom prst="rect">
            <a:avLst/>
          </a:prstGeom>
          <a:noFill/>
          <a:ln>
            <a:solidFill>
              <a:schemeClr val="accent1"/>
            </a:solidFill>
            <a:headEnd type="none" w="med" len="med"/>
            <a:tailEnd type="none" w="med" len="med"/>
          </a:ln>
          <a:ex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24" name="Text Box 9"/>
          <p:cNvSpPr txBox="1">
            <a:spLocks noChangeArrowheads="1"/>
          </p:cNvSpPr>
          <p:nvPr/>
        </p:nvSpPr>
        <p:spPr bwMode="auto">
          <a:xfrm>
            <a:off x="47904" y="1557986"/>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病院内システム構成イメージ</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1" name="直線コネクタ 60"/>
          <p:cNvCxnSpPr/>
          <p:nvPr/>
        </p:nvCxnSpPr>
        <p:spPr bwMode="auto">
          <a:xfrm>
            <a:off x="2558322" y="2527042"/>
            <a:ext cx="391845" cy="0"/>
          </a:xfrm>
          <a:prstGeom prst="line">
            <a:avLst/>
          </a:prstGeom>
          <a:solidFill>
            <a:schemeClr val="accent1"/>
          </a:solidFill>
          <a:ln w="38100" cap="flat" cmpd="sng" algn="ctr">
            <a:solidFill>
              <a:srgbClr val="343D9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コネクタ 62"/>
          <p:cNvCxnSpPr/>
          <p:nvPr/>
        </p:nvCxnSpPr>
        <p:spPr bwMode="auto">
          <a:xfrm>
            <a:off x="1183225" y="2539476"/>
            <a:ext cx="432512" cy="0"/>
          </a:xfrm>
          <a:prstGeom prst="line">
            <a:avLst/>
          </a:prstGeom>
          <a:solidFill>
            <a:schemeClr val="accent1"/>
          </a:solidFill>
          <a:ln w="38100" cap="flat" cmpd="sng" algn="ctr">
            <a:solidFill>
              <a:srgbClr val="343D9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 Box 9"/>
          <p:cNvSpPr txBox="1">
            <a:spLocks noChangeArrowheads="1"/>
          </p:cNvSpPr>
          <p:nvPr/>
        </p:nvSpPr>
        <p:spPr bwMode="auto">
          <a:xfrm>
            <a:off x="4729476" y="2727941"/>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補助要件</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Text Box 20"/>
          <p:cNvSpPr txBox="1">
            <a:spLocks noChangeArrowheads="1"/>
          </p:cNvSpPr>
          <p:nvPr/>
        </p:nvSpPr>
        <p:spPr bwMode="gray">
          <a:xfrm>
            <a:off x="4656743" y="3139533"/>
            <a:ext cx="4464515" cy="907941"/>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①地域連携システムを導入すること</a:t>
            </a:r>
            <a:r>
              <a:rPr kumimoji="1" lang="en-US" altLang="ja-JP" sz="1400" b="1" u="sng" dirty="0" smtClean="0">
                <a:solidFill>
                  <a:srgbClr val="000000"/>
                </a:solidFill>
                <a:latin typeface="Meiryo UI" pitchFamily="50" charset="-128"/>
                <a:ea typeface="Meiryo UI" pitchFamily="50" charset="-128"/>
                <a:cs typeface="Meiryo UI" pitchFamily="50" charset="-128"/>
              </a:rPr>
              <a:t>※</a:t>
            </a:r>
          </a:p>
          <a:p>
            <a:pPr eaLnBrk="1" fontAlgn="ctr" hangingPunct="1">
              <a:spcBef>
                <a:spcPct val="0"/>
              </a:spcBef>
              <a:buFont typeface="Arial" charset="0"/>
              <a:buNone/>
            </a:pPr>
            <a:endParaRPr kumimoji="1" lang="en-US" altLang="ja-JP" sz="9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400" b="1" u="sng" dirty="0">
                <a:solidFill>
                  <a:srgbClr val="000000"/>
                </a:solidFill>
                <a:latin typeface="Meiryo UI" pitchFamily="50" charset="-128"/>
                <a:ea typeface="Meiryo UI" pitchFamily="50" charset="-128"/>
                <a:cs typeface="Meiryo UI" pitchFamily="50" charset="-128"/>
              </a:rPr>
              <a:t>②</a:t>
            </a:r>
            <a:r>
              <a:rPr kumimoji="1" lang="en-US" altLang="ja-JP" sz="1400" b="1" u="sng" dirty="0" smtClean="0">
                <a:solidFill>
                  <a:srgbClr val="000000"/>
                </a:solidFill>
                <a:latin typeface="Meiryo UI" pitchFamily="50" charset="-128"/>
                <a:ea typeface="Meiryo UI" pitchFamily="50" charset="-128"/>
                <a:cs typeface="Meiryo UI" pitchFamily="50" charset="-128"/>
              </a:rPr>
              <a:t>『</a:t>
            </a:r>
            <a:r>
              <a:rPr kumimoji="1" lang="ja-JP" altLang="en-US" sz="1400" b="1" u="sng" dirty="0" smtClean="0">
                <a:solidFill>
                  <a:srgbClr val="000000"/>
                </a:solidFill>
                <a:latin typeface="Meiryo UI" pitchFamily="50" charset="-128"/>
                <a:ea typeface="Meiryo UI" pitchFamily="50" charset="-128"/>
                <a:cs typeface="Meiryo UI" pitchFamily="50" charset="-128"/>
              </a:rPr>
              <a:t>医療情報の標準規格</a:t>
            </a:r>
            <a:r>
              <a:rPr kumimoji="1" lang="en-US" altLang="ja-JP" sz="1400" b="1" u="sng" dirty="0" smtClean="0">
                <a:solidFill>
                  <a:srgbClr val="000000"/>
                </a:solidFill>
                <a:latin typeface="Meiryo UI" pitchFamily="50" charset="-128"/>
                <a:ea typeface="Meiryo UI" pitchFamily="50" charset="-128"/>
                <a:cs typeface="Meiryo UI" pitchFamily="50" charset="-128"/>
              </a:rPr>
              <a:t>』</a:t>
            </a:r>
            <a:r>
              <a:rPr kumimoji="1" lang="ja-JP" altLang="en-US" sz="1400" b="1" u="sng" dirty="0" smtClean="0">
                <a:solidFill>
                  <a:srgbClr val="000000"/>
                </a:solidFill>
                <a:latin typeface="Meiryo UI" pitchFamily="50" charset="-128"/>
                <a:ea typeface="Meiryo UI" pitchFamily="50" charset="-128"/>
                <a:cs typeface="Meiryo UI" pitchFamily="50" charset="-128"/>
              </a:rPr>
              <a:t>を満たすシステムであること</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400" b="1" dirty="0">
                <a:solidFill>
                  <a:srgbClr val="000000"/>
                </a:solidFill>
                <a:latin typeface="Meiryo UI" pitchFamily="50" charset="-128"/>
                <a:ea typeface="Meiryo UI" pitchFamily="50" charset="-128"/>
                <a:cs typeface="Meiryo UI" pitchFamily="50" charset="-128"/>
              </a:rPr>
              <a:t>　</a:t>
            </a:r>
            <a:r>
              <a:rPr kumimoji="1" lang="ja-JP" altLang="en-US" sz="1200" dirty="0" smtClean="0">
                <a:solidFill>
                  <a:srgbClr val="000000"/>
                </a:solidFill>
                <a:latin typeface="Meiryo UI" pitchFamily="50" charset="-128"/>
                <a:ea typeface="Meiryo UI" pitchFamily="50" charset="-128"/>
                <a:cs typeface="Meiryo UI" pitchFamily="50" charset="-128"/>
              </a:rPr>
              <a:t>平成</a:t>
            </a:r>
            <a:r>
              <a:rPr kumimoji="1" lang="en-US" altLang="ja-JP" sz="1200" dirty="0" smtClean="0">
                <a:solidFill>
                  <a:srgbClr val="000000"/>
                </a:solidFill>
                <a:latin typeface="Meiryo UI" pitchFamily="50" charset="-128"/>
                <a:ea typeface="Meiryo UI" pitchFamily="50" charset="-128"/>
                <a:cs typeface="Meiryo UI" pitchFamily="50" charset="-128"/>
              </a:rPr>
              <a:t>28</a:t>
            </a:r>
            <a:r>
              <a:rPr kumimoji="1" lang="ja-JP" altLang="en-US" sz="1200" dirty="0" smtClean="0">
                <a:solidFill>
                  <a:srgbClr val="000000"/>
                </a:solidFill>
                <a:latin typeface="Meiryo UI" pitchFamily="50" charset="-128"/>
                <a:ea typeface="Meiryo UI" pitchFamily="50" charset="-128"/>
                <a:cs typeface="Meiryo UI" pitchFamily="50" charset="-128"/>
              </a:rPr>
              <a:t>年</a:t>
            </a:r>
            <a:r>
              <a:rPr kumimoji="1" lang="en-US" altLang="ja-JP" sz="1200" dirty="0" smtClean="0">
                <a:solidFill>
                  <a:srgbClr val="000000"/>
                </a:solidFill>
                <a:latin typeface="Meiryo UI" pitchFamily="50" charset="-128"/>
                <a:ea typeface="Meiryo UI" pitchFamily="50" charset="-128"/>
                <a:cs typeface="Meiryo UI" pitchFamily="50" charset="-128"/>
              </a:rPr>
              <a:t>3</a:t>
            </a:r>
            <a:r>
              <a:rPr kumimoji="1" lang="ja-JP" altLang="en-US" sz="1200" dirty="0" smtClean="0">
                <a:solidFill>
                  <a:srgbClr val="000000"/>
                </a:solidFill>
                <a:latin typeface="Meiryo UI" pitchFamily="50" charset="-128"/>
                <a:ea typeface="Meiryo UI" pitchFamily="50" charset="-128"/>
                <a:cs typeface="Meiryo UI" pitchFamily="50" charset="-128"/>
              </a:rPr>
              <a:t>月</a:t>
            </a:r>
            <a:r>
              <a:rPr kumimoji="1" lang="en-US" altLang="ja-JP" sz="1200" dirty="0" smtClean="0">
                <a:solidFill>
                  <a:srgbClr val="000000"/>
                </a:solidFill>
                <a:latin typeface="Meiryo UI" pitchFamily="50" charset="-128"/>
                <a:ea typeface="Meiryo UI" pitchFamily="50" charset="-128"/>
                <a:cs typeface="Meiryo UI" pitchFamily="50" charset="-128"/>
              </a:rPr>
              <a:t>28</a:t>
            </a:r>
            <a:r>
              <a:rPr kumimoji="1" lang="ja-JP" altLang="en-US" sz="1200" dirty="0" smtClean="0">
                <a:solidFill>
                  <a:srgbClr val="000000"/>
                </a:solidFill>
                <a:latin typeface="Meiryo UI" pitchFamily="50" charset="-128"/>
                <a:ea typeface="Meiryo UI" pitchFamily="50" charset="-128"/>
                <a:cs typeface="Meiryo UI" pitchFamily="50" charset="-128"/>
              </a:rPr>
              <a:t>日医政発</a:t>
            </a:r>
            <a:r>
              <a:rPr kumimoji="1" lang="en-US" altLang="ja-JP" sz="1200" dirty="0" smtClean="0">
                <a:solidFill>
                  <a:srgbClr val="000000"/>
                </a:solidFill>
                <a:latin typeface="Meiryo UI" pitchFamily="50" charset="-128"/>
                <a:ea typeface="Meiryo UI" pitchFamily="50" charset="-128"/>
                <a:cs typeface="Meiryo UI" pitchFamily="50" charset="-128"/>
              </a:rPr>
              <a:t>0328</a:t>
            </a:r>
            <a:r>
              <a:rPr kumimoji="1" lang="ja-JP" altLang="en-US" sz="1200" dirty="0" smtClean="0">
                <a:solidFill>
                  <a:srgbClr val="000000"/>
                </a:solidFill>
                <a:latin typeface="Meiryo UI" pitchFamily="50" charset="-128"/>
                <a:ea typeface="Meiryo UI" pitchFamily="50" charset="-128"/>
                <a:cs typeface="Meiryo UI" pitchFamily="50" charset="-128"/>
              </a:rPr>
              <a:t>第</a:t>
            </a:r>
            <a:r>
              <a:rPr kumimoji="1" lang="en-US" altLang="ja-JP" sz="1200" dirty="0" smtClean="0">
                <a:solidFill>
                  <a:srgbClr val="000000"/>
                </a:solidFill>
                <a:latin typeface="Meiryo UI" pitchFamily="50" charset="-128"/>
                <a:ea typeface="Meiryo UI" pitchFamily="50" charset="-128"/>
                <a:cs typeface="Meiryo UI" pitchFamily="50" charset="-128"/>
              </a:rPr>
              <a:t>6</a:t>
            </a:r>
            <a:r>
              <a:rPr kumimoji="1" lang="ja-JP" altLang="en-US" sz="1200" dirty="0" smtClean="0">
                <a:solidFill>
                  <a:srgbClr val="000000"/>
                </a:solidFill>
                <a:latin typeface="Meiryo UI" pitchFamily="50" charset="-128"/>
                <a:ea typeface="Meiryo UI" pitchFamily="50" charset="-128"/>
                <a:cs typeface="Meiryo UI" pitchFamily="50" charset="-128"/>
              </a:rPr>
              <a:t>号・政社発</a:t>
            </a:r>
            <a:r>
              <a:rPr kumimoji="1" lang="en-US" altLang="ja-JP" sz="1200" dirty="0" smtClean="0">
                <a:solidFill>
                  <a:srgbClr val="000000"/>
                </a:solidFill>
                <a:latin typeface="Meiryo UI" pitchFamily="50" charset="-128"/>
                <a:ea typeface="Meiryo UI" pitchFamily="50" charset="-128"/>
                <a:cs typeface="Meiryo UI" pitchFamily="50" charset="-128"/>
              </a:rPr>
              <a:t>0328</a:t>
            </a:r>
            <a:r>
              <a:rPr kumimoji="1" lang="ja-JP" altLang="en-US" sz="1200" dirty="0" smtClean="0">
                <a:solidFill>
                  <a:srgbClr val="000000"/>
                </a:solidFill>
                <a:latin typeface="Meiryo UI" pitchFamily="50" charset="-128"/>
                <a:ea typeface="Meiryo UI" pitchFamily="50" charset="-128"/>
                <a:cs typeface="Meiryo UI" pitchFamily="50" charset="-128"/>
              </a:rPr>
              <a:t>第</a:t>
            </a:r>
            <a:r>
              <a:rPr kumimoji="1" lang="en-US" altLang="ja-JP" sz="1200" dirty="0" smtClean="0">
                <a:solidFill>
                  <a:srgbClr val="000000"/>
                </a:solidFill>
                <a:latin typeface="Meiryo UI" pitchFamily="50" charset="-128"/>
                <a:ea typeface="Meiryo UI" pitchFamily="50" charset="-128"/>
                <a:cs typeface="Meiryo UI" pitchFamily="50" charset="-128"/>
              </a:rPr>
              <a:t>1</a:t>
            </a:r>
            <a:r>
              <a:rPr kumimoji="1" lang="ja-JP" altLang="en-US" sz="1200" dirty="0" smtClean="0">
                <a:solidFill>
                  <a:srgbClr val="000000"/>
                </a:solidFill>
                <a:latin typeface="Meiryo UI" pitchFamily="50" charset="-128"/>
                <a:ea typeface="Meiryo UI" pitchFamily="50" charset="-128"/>
                <a:cs typeface="Meiryo UI" pitchFamily="50" charset="-128"/>
              </a:rPr>
              <a:t>号</a:t>
            </a:r>
            <a:endParaRPr kumimoji="1" lang="en-US" altLang="ja-JP" sz="1200" dirty="0" smtClean="0">
              <a:solidFill>
                <a:srgbClr val="000000"/>
              </a:solidFill>
              <a:latin typeface="Meiryo UI" pitchFamily="50" charset="-128"/>
              <a:ea typeface="Meiryo UI" pitchFamily="50" charset="-128"/>
              <a:cs typeface="Meiryo UI" pitchFamily="50" charset="-128"/>
            </a:endParaRPr>
          </a:p>
        </p:txBody>
      </p:sp>
      <p:sp>
        <p:nvSpPr>
          <p:cNvPr id="98" name="Text Box 9"/>
          <p:cNvSpPr txBox="1">
            <a:spLocks noChangeArrowheads="1"/>
          </p:cNvSpPr>
          <p:nvPr/>
        </p:nvSpPr>
        <p:spPr bwMode="auto">
          <a:xfrm>
            <a:off x="4745690" y="4152621"/>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補助対象経費</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Text Box 20"/>
          <p:cNvSpPr txBox="1">
            <a:spLocks noChangeArrowheads="1"/>
          </p:cNvSpPr>
          <p:nvPr/>
        </p:nvSpPr>
        <p:spPr bwMode="gray">
          <a:xfrm>
            <a:off x="4693664" y="4607170"/>
            <a:ext cx="4503837" cy="1200329"/>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Ａ：「地域連携サーバ（公開用サーバ）」の導入経費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Ｂ：「既存のサーバやシステム」と「地域連携サーバ」との接続改修費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None/>
            </a:pPr>
            <a:r>
              <a:rPr kumimoji="1" lang="ja-JP" altLang="en-US" sz="1200" b="1" dirty="0" smtClean="0">
                <a:solidFill>
                  <a:srgbClr val="000000"/>
                </a:solidFill>
                <a:latin typeface="Meiryo UI" pitchFamily="50" charset="-128"/>
                <a:ea typeface="Meiryo UI" pitchFamily="50" charset="-128"/>
                <a:cs typeface="Meiryo UI" pitchFamily="50" charset="-128"/>
              </a:rPr>
              <a:t>Ｃ：閲覧側システムとの連携に必要な改修経費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None/>
            </a:pPr>
            <a:r>
              <a:rPr kumimoji="1" lang="ja-JP" altLang="en-US" sz="1200" b="1" dirty="0">
                <a:solidFill>
                  <a:srgbClr val="000000"/>
                </a:solidFill>
                <a:latin typeface="Meiryo UI" pitchFamily="50" charset="-128"/>
                <a:ea typeface="Meiryo UI" pitchFamily="50" charset="-128"/>
                <a:cs typeface="Meiryo UI" pitchFamily="50" charset="-128"/>
              </a:rPr>
              <a:t>　</a:t>
            </a:r>
            <a:r>
              <a:rPr kumimoji="1" lang="ja-JP" altLang="en-US" sz="1200" b="1" dirty="0" smtClean="0">
                <a:solidFill>
                  <a:srgbClr val="000000"/>
                </a:solidFill>
                <a:latin typeface="Meiryo UI" pitchFamily="50" charset="-128"/>
                <a:ea typeface="Meiryo UI" pitchFamily="50" charset="-128"/>
                <a:cs typeface="Meiryo UI" pitchFamily="50" charset="-128"/>
              </a:rPr>
              <a:t>　（閲覧側の通信費・維持経費等は除く）</a:t>
            </a:r>
            <a:endParaRPr kumimoji="1" lang="ja-JP" altLang="en-US" sz="1200" b="1" dirty="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Ｄ：閲覧可能な病院・診療所（ルータ）を追加する経費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Ｅ：地域の病院や診療所への説明会費</a:t>
            </a:r>
            <a:endParaRPr kumimoji="1" lang="en-US" altLang="ja-JP" sz="1200" b="1" dirty="0" smtClean="0">
              <a:solidFill>
                <a:srgbClr val="000000"/>
              </a:solidFill>
              <a:latin typeface="Meiryo UI" pitchFamily="50" charset="-128"/>
              <a:ea typeface="Meiryo UI" pitchFamily="50" charset="-128"/>
              <a:cs typeface="Meiryo UI" pitchFamily="50" charset="-128"/>
            </a:endParaRPr>
          </a:p>
        </p:txBody>
      </p:sp>
      <p:sp>
        <p:nvSpPr>
          <p:cNvPr id="6" name="正方形/長方形 5"/>
          <p:cNvSpPr/>
          <p:nvPr/>
        </p:nvSpPr>
        <p:spPr bwMode="auto">
          <a:xfrm>
            <a:off x="115713" y="4607170"/>
            <a:ext cx="4466839" cy="1146070"/>
          </a:xfrm>
          <a:prstGeom prst="rect">
            <a:avLst/>
          </a:prstGeom>
          <a:ln w="38100">
            <a:solidFill>
              <a:srgbClr val="FF0000"/>
            </a:solidFill>
            <a:prstDash val="sysDash"/>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地域連携システムとは・・・</a:t>
            </a:r>
            <a:r>
              <a:rPr kumimoji="0" lang="en-US" altLang="ja-JP"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他の医療機関に対し、「電子カルテ情報」「画像情報」を提供するシステム</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地域連携サーバとは・・・</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他の医療機関に対し、「電子カルテ情報」「画像情報」を提供に必要なサーバ</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5" name="Picture 19" descr="010401bldgl08s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8040" y="1652016"/>
            <a:ext cx="782177" cy="42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Text Box 50"/>
          <p:cNvSpPr txBox="1">
            <a:spLocks noChangeArrowheads="1"/>
          </p:cNvSpPr>
          <p:nvPr/>
        </p:nvSpPr>
        <p:spPr bwMode="auto">
          <a:xfrm>
            <a:off x="3750153" y="1939685"/>
            <a:ext cx="804372" cy="276999"/>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wrap="square" anchor="ctr" anchorCtr="1">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p>
        </p:txBody>
      </p:sp>
      <p:sp>
        <p:nvSpPr>
          <p:cNvPr id="62" name="Line 24"/>
          <p:cNvSpPr>
            <a:spLocks noChangeShapeType="1"/>
          </p:cNvSpPr>
          <p:nvPr/>
        </p:nvSpPr>
        <p:spPr bwMode="gray">
          <a:xfrm flipH="1">
            <a:off x="2982559" y="1977511"/>
            <a:ext cx="666200" cy="32251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 name="円/楕円 3"/>
          <p:cNvSpPr/>
          <p:nvPr/>
        </p:nvSpPr>
        <p:spPr bwMode="auto">
          <a:xfrm>
            <a:off x="2500335" y="1981436"/>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Ａ</a:t>
            </a:r>
          </a:p>
        </p:txBody>
      </p:sp>
      <p:sp>
        <p:nvSpPr>
          <p:cNvPr id="64" name="円/楕円 63"/>
          <p:cNvSpPr/>
          <p:nvPr/>
        </p:nvSpPr>
        <p:spPr bwMode="auto">
          <a:xfrm>
            <a:off x="261825" y="2850331"/>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endPar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円/楕円 64"/>
          <p:cNvSpPr/>
          <p:nvPr/>
        </p:nvSpPr>
        <p:spPr bwMode="auto">
          <a:xfrm>
            <a:off x="3058226" y="1731215"/>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Ｃ</a:t>
            </a:r>
            <a:endPar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円/楕円 65"/>
          <p:cNvSpPr/>
          <p:nvPr/>
        </p:nvSpPr>
        <p:spPr bwMode="auto">
          <a:xfrm>
            <a:off x="3589328" y="2480738"/>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Ｄ</a:t>
            </a:r>
          </a:p>
        </p:txBody>
      </p:sp>
      <p:sp>
        <p:nvSpPr>
          <p:cNvPr id="5" name="正方形/長方形 4"/>
          <p:cNvSpPr/>
          <p:nvPr/>
        </p:nvSpPr>
        <p:spPr>
          <a:xfrm>
            <a:off x="4693664" y="1990885"/>
            <a:ext cx="4572000" cy="677108"/>
          </a:xfrm>
          <a:prstGeom prst="rect">
            <a:avLst/>
          </a:prstGeom>
        </p:spPr>
        <p:txBody>
          <a:bodyPr>
            <a:spAutoFit/>
          </a:bodyPr>
          <a:lstStyle/>
          <a:p>
            <a:pPr fontAlgn="ctr"/>
            <a:r>
              <a:rPr kumimoji="1" lang="ja-JP" altLang="en-US" sz="1400" b="1" u="sng" dirty="0" smtClean="0">
                <a:solidFill>
                  <a:srgbClr val="000000"/>
                </a:solidFill>
                <a:latin typeface="Meiryo UI" pitchFamily="50" charset="-128"/>
                <a:ea typeface="Meiryo UI" pitchFamily="50" charset="-128"/>
                <a:cs typeface="Meiryo UI" pitchFamily="50" charset="-128"/>
              </a:rPr>
              <a:t>他</a:t>
            </a:r>
            <a:r>
              <a:rPr kumimoji="1" lang="ja-JP" altLang="en-US" sz="1400" b="1" u="sng" dirty="0">
                <a:solidFill>
                  <a:srgbClr val="000000"/>
                </a:solidFill>
                <a:latin typeface="Meiryo UI" pitchFamily="50" charset="-128"/>
                <a:ea typeface="Meiryo UI" pitchFamily="50" charset="-128"/>
                <a:cs typeface="Meiryo UI" pitchFamily="50" charset="-128"/>
              </a:rPr>
              <a:t>の診療所と連携すること（予定）</a:t>
            </a:r>
            <a:endParaRPr kumimoji="1" lang="en-US" altLang="ja-JP" sz="1400" b="1" u="sng" dirty="0">
              <a:solidFill>
                <a:srgbClr val="000000"/>
              </a:solidFill>
              <a:latin typeface="Meiryo UI" pitchFamily="50" charset="-128"/>
              <a:ea typeface="Meiryo UI" pitchFamily="50" charset="-128"/>
              <a:cs typeface="Meiryo UI" pitchFamily="50" charset="-128"/>
            </a:endParaRPr>
          </a:p>
          <a:p>
            <a:pPr fontAlgn="ctr"/>
            <a:r>
              <a:rPr kumimoji="1" lang="ja-JP" altLang="en-US" sz="1100" dirty="0">
                <a:solidFill>
                  <a:srgbClr val="000000"/>
                </a:solidFill>
                <a:latin typeface="Meiryo UI" pitchFamily="50" charset="-128"/>
                <a:ea typeface="Meiryo UI" pitchFamily="50" charset="-128"/>
                <a:cs typeface="Meiryo UI" pitchFamily="50" charset="-128"/>
              </a:rPr>
              <a:t>　　</a:t>
            </a:r>
            <a:r>
              <a:rPr kumimoji="1" lang="ja-JP" altLang="en-US" sz="1200" dirty="0">
                <a:solidFill>
                  <a:srgbClr val="000000"/>
                </a:solidFill>
                <a:latin typeface="Meiryo UI" pitchFamily="50" charset="-128"/>
                <a:ea typeface="Meiryo UI" pitchFamily="50" charset="-128"/>
                <a:cs typeface="Meiryo UI" pitchFamily="50" charset="-128"/>
              </a:rPr>
              <a:t>病院（補助対象）が診療所に対して、「電子カルテ情報」</a:t>
            </a:r>
            <a:endParaRPr kumimoji="1" lang="en-US" altLang="ja-JP" sz="1200" dirty="0">
              <a:solidFill>
                <a:srgbClr val="000000"/>
              </a:solidFill>
              <a:latin typeface="Meiryo UI" pitchFamily="50" charset="-128"/>
              <a:ea typeface="Meiryo UI" pitchFamily="50" charset="-128"/>
              <a:cs typeface="Meiryo UI" pitchFamily="50" charset="-128"/>
            </a:endParaRPr>
          </a:p>
          <a:p>
            <a:pPr fontAlgn="ctr"/>
            <a:r>
              <a:rPr kumimoji="1" lang="ja-JP" altLang="en-US" sz="1200" dirty="0">
                <a:solidFill>
                  <a:srgbClr val="000000"/>
                </a:solidFill>
                <a:latin typeface="Meiryo UI" pitchFamily="50" charset="-128"/>
                <a:ea typeface="Meiryo UI" pitchFamily="50" charset="-128"/>
                <a:cs typeface="Meiryo UI" pitchFamily="50" charset="-128"/>
              </a:rPr>
              <a:t>　　「画像情報」を提供する</a:t>
            </a:r>
            <a:r>
              <a:rPr kumimoji="1" lang="ja-JP" altLang="en-US" sz="1200" dirty="0" smtClean="0">
                <a:solidFill>
                  <a:srgbClr val="000000"/>
                </a:solidFill>
                <a:latin typeface="Meiryo UI" pitchFamily="50" charset="-128"/>
                <a:ea typeface="Meiryo UI" pitchFamily="50" charset="-128"/>
                <a:cs typeface="Meiryo UI" pitchFamily="50" charset="-128"/>
              </a:rPr>
              <a:t>こと</a:t>
            </a:r>
            <a:endParaRPr kumimoji="1" lang="en-US" altLang="ja-JP" sz="1200" dirty="0">
              <a:solidFill>
                <a:srgbClr val="000000"/>
              </a:solidFill>
              <a:latin typeface="Meiryo UI" pitchFamily="50" charset="-128"/>
              <a:ea typeface="Meiryo UI" pitchFamily="50" charset="-128"/>
              <a:cs typeface="Meiryo UI" pitchFamily="50" charset="-128"/>
            </a:endParaRPr>
          </a:p>
        </p:txBody>
      </p:sp>
      <p:sp>
        <p:nvSpPr>
          <p:cNvPr id="67" name="Text Box 9"/>
          <p:cNvSpPr txBox="1">
            <a:spLocks noChangeArrowheads="1"/>
          </p:cNvSpPr>
          <p:nvPr/>
        </p:nvSpPr>
        <p:spPr bwMode="auto">
          <a:xfrm>
            <a:off x="4742636" y="1619766"/>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補助目的</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Rectangle 12" descr="縦線 (反転)"/>
          <p:cNvSpPr>
            <a:spLocks noChangeArrowheads="1"/>
          </p:cNvSpPr>
          <p:nvPr/>
        </p:nvSpPr>
        <p:spPr bwMode="auto">
          <a:xfrm>
            <a:off x="1104875" y="1037754"/>
            <a:ext cx="8028240" cy="502240"/>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病診連携の推進による在宅医療への復帰促進</a:t>
            </a:r>
            <a:r>
              <a:rPr lang="ja-JP" altLang="en-US" sz="1800" b="1" dirty="0" smtClean="0">
                <a:solidFill>
                  <a:srgbClr val="343D9C"/>
                </a:solidFill>
                <a:latin typeface="メイリオ" pitchFamily="50" charset="-128"/>
                <a:ea typeface="メイリオ" pitchFamily="50" charset="-128"/>
                <a:cs typeface="メイリオ" pitchFamily="50" charset="-128"/>
                <a:sym typeface="メイリオ" pitchFamily="50" charset="-128"/>
              </a:rPr>
              <a:t>（医療機関の機能分化）</a:t>
            </a:r>
            <a:endParaRPr lang="ja-JP" altLang="en-US" sz="24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74" name="Text Box 6"/>
          <p:cNvSpPr txBox="1">
            <a:spLocks noChangeArrowheads="1"/>
          </p:cNvSpPr>
          <p:nvPr/>
        </p:nvSpPr>
        <p:spPr bwMode="auto">
          <a:xfrm>
            <a:off x="84948" y="1036755"/>
            <a:ext cx="1005148" cy="421191"/>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sp>
        <p:nvSpPr>
          <p:cNvPr id="69" name="タイトル 1"/>
          <p:cNvSpPr txBox="1">
            <a:spLocks/>
          </p:cNvSpPr>
          <p:nvPr/>
        </p:nvSpPr>
        <p:spPr>
          <a:xfrm>
            <a:off x="67777" y="15258"/>
            <a:ext cx="9177932" cy="75161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000" b="1" dirty="0" smtClean="0">
                <a:latin typeface="+mj-ea"/>
              </a:rPr>
              <a:t>基金事業①　地域医療機関</a:t>
            </a:r>
            <a:r>
              <a:rPr lang="en-US" altLang="ja-JP" sz="3000" b="1" dirty="0" smtClean="0">
                <a:latin typeface="+mj-ea"/>
              </a:rPr>
              <a:t>ICT</a:t>
            </a:r>
            <a:r>
              <a:rPr lang="ja-JP" altLang="en-US" sz="3000" b="1" dirty="0" smtClean="0">
                <a:latin typeface="+mj-ea"/>
              </a:rPr>
              <a:t>連携整備事業</a:t>
            </a:r>
            <a:r>
              <a:rPr lang="ja-JP" altLang="en-US" sz="1800" b="1" dirty="0" smtClean="0">
                <a:latin typeface="+mj-ea"/>
              </a:rPr>
              <a:t>（㉖から継続）</a:t>
            </a:r>
            <a:endParaRPr lang="ja-JP" altLang="en-US" sz="1800" b="1" dirty="0">
              <a:latin typeface="+mj-ea"/>
            </a:endParaRPr>
          </a:p>
        </p:txBody>
      </p:sp>
      <p:sp>
        <p:nvSpPr>
          <p:cNvPr id="71" name="正方形/長方形 70"/>
          <p:cNvSpPr/>
          <p:nvPr/>
        </p:nvSpPr>
        <p:spPr>
          <a:xfrm>
            <a:off x="6069884" y="655947"/>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400,000</a:t>
            </a:r>
            <a:r>
              <a:rPr lang="ja-JP" altLang="en-US" sz="1400" u="sng" dirty="0" smtClean="0">
                <a:latin typeface="+mj-ea"/>
                <a:ea typeface="+mj-ea"/>
              </a:rPr>
              <a:t>千円</a:t>
            </a:r>
            <a:endParaRPr lang="ja-JP" altLang="en-US" sz="1400" u="sng" dirty="0">
              <a:latin typeface="+mj-ea"/>
              <a:ea typeface="+mj-ea"/>
            </a:endParaRPr>
          </a:p>
        </p:txBody>
      </p:sp>
      <p:graphicFrame>
        <p:nvGraphicFramePr>
          <p:cNvPr id="72" name="表 71"/>
          <p:cNvGraphicFramePr>
            <a:graphicFrameLocks noGrp="1"/>
          </p:cNvGraphicFramePr>
          <p:nvPr>
            <p:extLst>
              <p:ext uri="{D42A27DB-BD31-4B8C-83A1-F6EECF244321}">
                <p14:modId xmlns:p14="http://schemas.microsoft.com/office/powerpoint/2010/main" val="890043154"/>
              </p:ext>
            </p:extLst>
          </p:nvPr>
        </p:nvGraphicFramePr>
        <p:xfrm>
          <a:off x="442092" y="5847040"/>
          <a:ext cx="8280920" cy="982980"/>
        </p:xfrm>
        <a:graphic>
          <a:graphicData uri="http://schemas.openxmlformats.org/drawingml/2006/table">
            <a:tbl>
              <a:tblPr firstRow="1" bandRow="1">
                <a:tableStyleId>{5C22544A-7EE6-4342-B048-85BDC9FD1C3A}</a:tableStyleId>
              </a:tblPr>
              <a:tblGrid>
                <a:gridCol w="1728192"/>
                <a:gridCol w="3384376"/>
                <a:gridCol w="2232248"/>
                <a:gridCol w="936104"/>
              </a:tblGrid>
              <a:tr h="217377">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事業者</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対象経費</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基準額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補助率</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r>
              <a:tr h="708408">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府内に所在する医療法</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条の５に定める病院</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病診情報システム導入するために必要なサーバや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ネットワーク機器等の経費①及び既存システム</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（サーバ）との接続改修費②</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（地域医療機関へタブレット端末等を貸与する場合の機器購入費も対象）</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補助金上限額は、基準額に</a:t>
                      </a:r>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を乗じた額</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a:t>
                      </a:r>
                    </a:p>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79"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2</a:t>
            </a:fld>
            <a:endParaRPr lang="ja-JP" altLang="en-US" sz="2400" dirty="0">
              <a:solidFill>
                <a:schemeClr val="tx1"/>
              </a:solidFill>
            </a:endParaRPr>
          </a:p>
        </p:txBody>
      </p:sp>
    </p:spTree>
    <p:extLst>
      <p:ext uri="{BB962C8B-B14F-4D97-AF65-F5344CB8AC3E}">
        <p14:creationId xmlns:p14="http://schemas.microsoft.com/office/powerpoint/2010/main" val="1958903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42"/>
          <p:cNvSpPr txBox="1">
            <a:spLocks noChangeArrowheads="1"/>
          </p:cNvSpPr>
          <p:nvPr/>
        </p:nvSpPr>
        <p:spPr bwMode="auto">
          <a:xfrm>
            <a:off x="35868" y="920926"/>
            <a:ext cx="9108315" cy="553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や家族</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が、医療従事者から適切な情報提供（説明）を受け、在宅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医療の選択肢を知り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、意思</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決定できる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大阪府内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に所在する医療法第１条の５に定める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在宅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携わる医療従事者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等を対象に、在宅医療の理解促進研修を行う事業</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●在宅医療に関する各職種の考え方、対応、連携の仕方（研修、討論型）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●患者。家族の意思決定支援について（研修）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在宅療養患者の急変予防と対応（研修）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在宅療養についての他職種連携について（討論型）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a:t>
            </a:r>
            <a:endParaRPr lang="en-US" altLang="ja-JP" sz="3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応募事業者多数の場合は、補助額を調整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．補助率</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１０</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６．対象となる経費</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報償費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（講師、研修協力者等謝金）</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・旅費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講師、研修協力者等旅費）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消耗需用費（印刷製本費、消耗品費、図書購入費）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・役務費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（通信運搬費、雑役務費）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・委託料（運営事務局等）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使用料及び賃借料（会場借上料等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Picture 51" descr="0503_9494_000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47083" y="3428874"/>
            <a:ext cx="1100755" cy="42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 Box 6"/>
          <p:cNvSpPr txBox="1">
            <a:spLocks noChangeArrowheads="1"/>
          </p:cNvSpPr>
          <p:nvPr/>
        </p:nvSpPr>
        <p:spPr bwMode="auto">
          <a:xfrm>
            <a:off x="5763979" y="5368329"/>
            <a:ext cx="286775" cy="919103"/>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6331453" y="4123997"/>
            <a:ext cx="904626" cy="372487"/>
            <a:chOff x="7808232" y="3594652"/>
            <a:chExt cx="904626" cy="372487"/>
          </a:xfrm>
        </p:grpSpPr>
        <p:pic>
          <p:nvPicPr>
            <p:cNvPr id="43" name="Picture 52" descr="0503_9494_00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84" descr="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42" descr="看護士.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正方形/長方形 53"/>
          <p:cNvSpPr/>
          <p:nvPr/>
        </p:nvSpPr>
        <p:spPr bwMode="auto">
          <a:xfrm>
            <a:off x="7736879" y="4323342"/>
            <a:ext cx="1152080" cy="20253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bwMode="auto">
          <a:xfrm>
            <a:off x="7736879" y="4055277"/>
            <a:ext cx="1152080" cy="23495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56" name="Picture 19" descr="010401bldgl08s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0078" y="5705822"/>
            <a:ext cx="892569" cy="509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8880" y="5668429"/>
            <a:ext cx="811323" cy="474993"/>
          </a:xfrm>
          <a:prstGeom prst="rect">
            <a:avLst/>
          </a:prstGeom>
        </p:spPr>
      </p:pic>
      <p:pic>
        <p:nvPicPr>
          <p:cNvPr id="58" name="図 5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76849" y="5664228"/>
            <a:ext cx="641224" cy="479194"/>
          </a:xfrm>
          <a:prstGeom prst="rect">
            <a:avLst/>
          </a:prstGeom>
        </p:spPr>
      </p:pic>
      <p:sp>
        <p:nvSpPr>
          <p:cNvPr id="59" name="右矢印 14"/>
          <p:cNvSpPr/>
          <p:nvPr/>
        </p:nvSpPr>
        <p:spPr bwMode="gray">
          <a:xfrm rot="5946812" flipV="1">
            <a:off x="7781190" y="5406202"/>
            <a:ext cx="343476" cy="234151"/>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ホームベース 59"/>
          <p:cNvSpPr/>
          <p:nvPr/>
        </p:nvSpPr>
        <p:spPr bwMode="gray">
          <a:xfrm>
            <a:off x="5721983" y="4775947"/>
            <a:ext cx="3373430" cy="559216"/>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、在宅医療の理解促進）</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ホームベース 60"/>
          <p:cNvSpPr/>
          <p:nvPr/>
        </p:nvSpPr>
        <p:spPr bwMode="auto">
          <a:xfrm>
            <a:off x="5722186" y="2850949"/>
            <a:ext cx="3270234" cy="44569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50"/>
          <p:cNvSpPr txBox="1">
            <a:spLocks noChangeArrowheads="1"/>
          </p:cNvSpPr>
          <p:nvPr/>
        </p:nvSpPr>
        <p:spPr bwMode="auto">
          <a:xfrm>
            <a:off x="5702778" y="3369332"/>
            <a:ext cx="347976" cy="1112836"/>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円/楕円 62"/>
          <p:cNvSpPr/>
          <p:nvPr/>
        </p:nvSpPr>
        <p:spPr bwMode="auto">
          <a:xfrm>
            <a:off x="5621975" y="6183106"/>
            <a:ext cx="3469778" cy="464351"/>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bwMode="auto">
          <a:xfrm>
            <a:off x="7736879" y="3839262"/>
            <a:ext cx="1152080" cy="180012"/>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下矢印 64"/>
          <p:cNvSpPr/>
          <p:nvPr/>
        </p:nvSpPr>
        <p:spPr bwMode="gray">
          <a:xfrm>
            <a:off x="6380833" y="4559312"/>
            <a:ext cx="2278498" cy="180012"/>
          </a:xfrm>
          <a:prstGeom prst="downArrow">
            <a:avLst>
              <a:gd name="adj1" fmla="val 50000"/>
              <a:gd name="adj2" fmla="val 10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cap="flat" cmpd="sng" algn="ctr">
            <a:noFill/>
            <a:prstDash val="solid"/>
          </a:ln>
          <a:effectLst/>
        </p:spPr>
        <p:txBody>
          <a:bodyPr rtlCol="0" anchor="ctr"/>
          <a:lstStyle/>
          <a:p>
            <a:pPr algn="ctr" fontAlgn="auto">
              <a:spcBef>
                <a:spcPts val="0"/>
              </a:spcBef>
              <a:spcAft>
                <a:spcPts val="0"/>
              </a:spcAft>
            </a:pPr>
            <a:endParaRPr kumimoji="1" lang="ja-JP" altLang="en-US" kern="0" dirty="0">
              <a:solidFill>
                <a:sysClr val="windowText" lastClr="000000"/>
              </a:solidFill>
              <a:latin typeface="Calibri"/>
              <a:ea typeface="ＭＳ Ｐゴシック"/>
            </a:endParaRPr>
          </a:p>
        </p:txBody>
      </p:sp>
      <p:sp>
        <p:nvSpPr>
          <p:cNvPr id="66" name="正方形/長方形 65"/>
          <p:cNvSpPr/>
          <p:nvPr/>
        </p:nvSpPr>
        <p:spPr>
          <a:xfrm>
            <a:off x="6229951" y="2543172"/>
            <a:ext cx="3505392" cy="307777"/>
          </a:xfrm>
          <a:prstGeom prst="rect">
            <a:avLst/>
          </a:prstGeom>
        </p:spPr>
        <p:txBody>
          <a:bodyPr wrap="square">
            <a:spAutoFit/>
          </a:bodyPr>
          <a:lstStyle/>
          <a:p>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事業概要（イメージ）図</a:t>
            </a:r>
            <a:r>
              <a:rPr lang="en-US" altLang="ja-JP" sz="1400" b="1" dirty="0" smtClean="0">
                <a:latin typeface="Meiryo UI" pitchFamily="50" charset="-128"/>
                <a:ea typeface="Meiryo UI" pitchFamily="50" charset="-128"/>
                <a:cs typeface="Meiryo UI" pitchFamily="50" charset="-128"/>
              </a:rPr>
              <a:t>】</a:t>
            </a:r>
            <a:endParaRPr lang="en-US" altLang="ja-JP" sz="1050" b="1" dirty="0">
              <a:latin typeface="Meiryo UI" pitchFamily="50" charset="-128"/>
              <a:ea typeface="Meiryo UI" pitchFamily="50" charset="-128"/>
              <a:cs typeface="Meiryo UI" pitchFamily="50" charset="-128"/>
            </a:endParaRPr>
          </a:p>
        </p:txBody>
      </p:sp>
      <p:sp>
        <p:nvSpPr>
          <p:cNvPr id="67" name="正方形/長方形 66"/>
          <p:cNvSpPr/>
          <p:nvPr/>
        </p:nvSpPr>
        <p:spPr bwMode="auto">
          <a:xfrm>
            <a:off x="7738123" y="3580722"/>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bwMode="auto">
          <a:xfrm>
            <a:off x="7731077" y="3320930"/>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28" name="タイトル 1"/>
          <p:cNvSpPr>
            <a:spLocks noGrp="1"/>
          </p:cNvSpPr>
          <p:nvPr>
            <p:ph type="title"/>
          </p:nvPr>
        </p:nvSpPr>
        <p:spPr>
          <a:xfrm>
            <a:off x="35685" y="1"/>
            <a:ext cx="9177932" cy="751610"/>
          </a:xfrm>
        </p:spPr>
        <p:txBody>
          <a:bodyPr>
            <a:normAutofit/>
          </a:bodyPr>
          <a:lstStyle/>
          <a:p>
            <a:r>
              <a:rPr kumimoji="1" lang="ja-JP" altLang="en-US" sz="3600" b="1" dirty="0" smtClean="0"/>
              <a:t>基金事業②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4,800</a:t>
            </a:r>
            <a:r>
              <a:rPr lang="ja-JP" altLang="en-US" sz="1400" u="sng" dirty="0" smtClean="0">
                <a:latin typeface="+mj-ea"/>
                <a:ea typeface="+mj-ea"/>
              </a:rPr>
              <a:t>千円</a:t>
            </a:r>
            <a:endParaRPr lang="ja-JP" altLang="en-US" sz="1400" u="sng" dirty="0">
              <a:latin typeface="+mj-ea"/>
              <a:ea typeface="+mj-ea"/>
            </a:endParaRPr>
          </a:p>
        </p:txBody>
      </p:sp>
      <p:sp>
        <p:nvSpPr>
          <p:cNvPr id="31"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Tree>
    <p:extLst>
      <p:ext uri="{BB962C8B-B14F-4D97-AF65-F5344CB8AC3E}">
        <p14:creationId xmlns:p14="http://schemas.microsoft.com/office/powerpoint/2010/main" val="1666463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3999" cy="792055"/>
          </a:xfrm>
        </p:spPr>
        <p:txBody>
          <a:bodyPr/>
          <a:lstStyle/>
          <a:p>
            <a:r>
              <a:rPr kumimoji="1" lang="ja-JP" altLang="en-US" sz="3600" b="1" dirty="0" smtClean="0"/>
              <a:t>基金事業③　在宅医療総合支援事業</a:t>
            </a:r>
            <a:r>
              <a:rPr kumimoji="1" lang="ja-JP" altLang="en-US" sz="2000" b="1" dirty="0" smtClean="0"/>
              <a:t>（㉚新規）</a:t>
            </a:r>
            <a:endParaRPr kumimoji="1" lang="ja-JP" altLang="en-US" sz="2000" b="1" dirty="0"/>
          </a:p>
        </p:txBody>
      </p:sp>
      <p:sp>
        <p:nvSpPr>
          <p:cNvPr id="4" name="スライド番号プレースホルダー 3"/>
          <p:cNvSpPr>
            <a:spLocks noGrp="1"/>
          </p:cNvSpPr>
          <p:nvPr>
            <p:ph type="sldNum" sz="quarter" idx="12"/>
          </p:nvPr>
        </p:nvSpPr>
        <p:spPr/>
        <p:txBody>
          <a:bodyPr/>
          <a:lstStyle/>
          <a:p>
            <a:pPr>
              <a:defRPr/>
            </a:pPr>
            <a:fld id="{845FDA58-8628-4030-A7FF-2946B2EE6B4C}" type="slidenum">
              <a:rPr lang="ja-JP" altLang="en-US" smtClean="0"/>
              <a:pPr>
                <a:defRPr/>
              </a:pPr>
              <a:t>4</a:t>
            </a:fld>
            <a:endParaRPr lang="ja-JP" altLang="en-US" dirty="0">
              <a:solidFill>
                <a:schemeClr val="tx1"/>
              </a:solidFill>
            </a:endParaRPr>
          </a:p>
        </p:txBody>
      </p:sp>
      <p:sp>
        <p:nvSpPr>
          <p:cNvPr id="6" name="テキスト ボックス 42"/>
          <p:cNvSpPr txBox="1">
            <a:spLocks noChangeArrowheads="1"/>
          </p:cNvSpPr>
          <p:nvPr/>
        </p:nvSpPr>
        <p:spPr bwMode="auto">
          <a:xfrm>
            <a:off x="35685" y="1052835"/>
            <a:ext cx="9108315"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１．事業目的・概要</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府全域の在宅医療提供体制の確保に向けて、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在宅医の質の確保の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の看取りや死亡診断書</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作成研修、市町村が実施する「在宅</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医療・介護連携推進</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事業」における相談</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窓口</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人材の育成</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や多職種連携の研修等を実施する。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大阪府医師会</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補助対象</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①在宅医療関連の事例収集・分析・</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公表</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②在宅療養・看取り等研修会</a:t>
            </a: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③相談窓口人材の育成研修会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④</a:t>
            </a:r>
            <a:r>
              <a:rPr lang="zh-TW" altLang="en-US" sz="1600" dirty="0">
                <a:latin typeface="メイリオ" panose="020B0604030504040204" pitchFamily="50" charset="-128"/>
                <a:ea typeface="メイリオ" panose="020B0604030504040204" pitchFamily="50" charset="-128"/>
                <a:cs typeface="メイリオ" panose="020B0604030504040204" pitchFamily="50" charset="-128"/>
              </a:rPr>
              <a:t>個別疾患等多職種連携研修会</a:t>
            </a: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４．補助率</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10/10</a:t>
            </a: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．対象となる経費</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補助対象事業の実施に係る経費の一部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248082" y="1964413"/>
            <a:ext cx="3048786" cy="307777"/>
          </a:xfrm>
          <a:prstGeom prst="rect">
            <a:avLst/>
          </a:prstGeom>
        </p:spPr>
        <p:txBody>
          <a:bodyPr wrap="square">
            <a:spAutoFit/>
          </a:bodyPr>
          <a:lstStyle/>
          <a:p>
            <a:pPr algn="ct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参考</a:t>
            </a:r>
            <a:r>
              <a:rPr lang="en-US" altLang="ja-JP"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在宅医療・介護連携推進事業</a:t>
            </a:r>
            <a:endParaRPr lang="en-US" altLang="ja-JP" sz="1050" b="1" dirty="0">
              <a:latin typeface="Meiryo UI" pitchFamily="50" charset="-128"/>
              <a:ea typeface="Meiryo UI" pitchFamily="50" charset="-128"/>
              <a:cs typeface="Meiryo UI" pitchFamily="50" charset="-128"/>
            </a:endParaRPr>
          </a:p>
        </p:txBody>
      </p:sp>
      <p:sp>
        <p:nvSpPr>
          <p:cNvPr id="3" name="正方形/長方形 2"/>
          <p:cNvSpPr/>
          <p:nvPr/>
        </p:nvSpPr>
        <p:spPr bwMode="auto">
          <a:xfrm>
            <a:off x="4392871" y="2272190"/>
            <a:ext cx="4320300" cy="4525387"/>
          </a:xfrm>
          <a:prstGeom prst="rect">
            <a:avLst/>
          </a:prstGeom>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の医療・介護資源の把握や医療・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介護関係者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よる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会議</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介護関係者の研修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等を行い</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医療と</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サービス</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一体的に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提供する体制を構築</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からは、市町村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で介護</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保険を財源に本格実施。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事業の取組項目（例）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ア</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医療・介護資源の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把握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イ</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課題抽出・対応策検討</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医介提供体制の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構築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情報共有の支援</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医介連携の相談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医介関係者の研修</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地域住民への普及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啓発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関係市町村間の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717282" y="6535967"/>
            <a:ext cx="3510403" cy="261610"/>
          </a:xfrm>
          <a:prstGeom prst="rect">
            <a:avLst/>
          </a:prstGeom>
        </p:spPr>
        <p:txBody>
          <a:bodyPr wrap="square">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市町村が効果的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・効率的に実施できるよう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0948" y="4221055"/>
            <a:ext cx="3003073" cy="239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11" name="正方形/長方形 10"/>
          <p:cNvSpPr/>
          <p:nvPr/>
        </p:nvSpPr>
        <p:spPr>
          <a:xfrm>
            <a:off x="6054800" y="833600"/>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15,708</a:t>
            </a:r>
            <a:r>
              <a:rPr lang="ja-JP" altLang="en-US" sz="1400" u="sng" dirty="0" smtClean="0">
                <a:latin typeface="+mj-ea"/>
                <a:ea typeface="+mj-ea"/>
              </a:rPr>
              <a:t>千円</a:t>
            </a:r>
            <a:endParaRPr lang="ja-JP" altLang="en-US" sz="1400" u="sng" dirty="0">
              <a:latin typeface="+mj-ea"/>
              <a:ea typeface="+mj-ea"/>
            </a:endParaRPr>
          </a:p>
        </p:txBody>
      </p:sp>
    </p:spTree>
    <p:extLst>
      <p:ext uri="{BB962C8B-B14F-4D97-AF65-F5344CB8AC3E}">
        <p14:creationId xmlns:p14="http://schemas.microsoft.com/office/powerpoint/2010/main" val="320200789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事業概要</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１　</a:t>
            </a:r>
            <a:r>
              <a:rPr lang="ja-JP" altLang="en-US" sz="1200" b="1" u="sng" dirty="0" smtClean="0">
                <a:latin typeface="HG丸ｺﾞｼｯｸM-PRO" panose="020F0600000000000000" pitchFamily="50" charset="-128"/>
                <a:ea typeface="HG丸ｺﾞｼｯｸM-PRO" panose="020F0600000000000000" pitchFamily="50" charset="-128"/>
              </a:rPr>
              <a:t>院内スタッフの口腔ケアへの理解促進　</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病院へ地域医科歯科連携推進員</a:t>
            </a:r>
            <a:r>
              <a:rPr lang="en-US" altLang="ja-JP" sz="1200" baseline="30000" dirty="0" smtClean="0">
                <a:latin typeface="HG丸ｺﾞｼｯｸM-PRO" panose="020F0600000000000000" pitchFamily="50" charset="-128"/>
                <a:ea typeface="HG丸ｺﾞｼｯｸM-PRO" panose="020F0600000000000000" pitchFamily="50" charset="-128"/>
              </a:rPr>
              <a:t>※</a:t>
            </a:r>
            <a:r>
              <a:rPr lang="ja-JP" altLang="en-US" sz="1200" baseline="30000" dirty="0" smtClean="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を派遣する。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歯科口腔に関する専門的助言</a:t>
            </a:r>
            <a:r>
              <a:rPr lang="en-US" altLang="ja-JP" sz="1200" u="sng" dirty="0" smtClean="0">
                <a:latin typeface="HG丸ｺﾞｼｯｸM-PRO" panose="020F0600000000000000" pitchFamily="50" charset="-128"/>
                <a:ea typeface="HG丸ｺﾞｼｯｸM-PRO" panose="020F0600000000000000" pitchFamily="50" charset="-128"/>
              </a:rPr>
              <a:t/>
            </a:r>
            <a:br>
              <a:rPr lang="en-US" altLang="ja-JP" sz="1200" u="sng"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院内での口腔ケア相談</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周術期における口腔機能評価・導入支援</a:t>
            </a:r>
            <a:r>
              <a:rPr lang="en-US" altLang="ja-JP"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院内キャンサーボードへの参画　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u="sng" dirty="0" smtClean="0">
                <a:latin typeface="HG丸ｺﾞｼｯｸM-PRO" panose="020F0600000000000000" pitchFamily="50" charset="-128"/>
                <a:ea typeface="HG丸ｺﾞｼｯｸM-PRO" panose="020F0600000000000000" pitchFamily="50" charset="-128"/>
              </a:rPr>
              <a:t>院内スタッフの人材育成支援</a:t>
            </a:r>
            <a:endParaRPr lang="en-US" altLang="ja-JP" sz="1200"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病院スタッフ向け口腔ケア研修の実施</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事例集約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effectLst/>
                <a:latin typeface="HG丸ｺﾞｼｯｸM-PRO" panose="020F0600000000000000" pitchFamily="50" charset="-128"/>
                <a:ea typeface="HG丸ｺﾞｼｯｸM-PRO" panose="020F0600000000000000" pitchFamily="50" charset="-128"/>
              </a:rPr>
              <a:t>２</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地域病院との連携推進</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地域医科歯科連携推進員による連絡調整を行う。</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・病院（医科）と歯科診療所との連携　</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・地域病院連携推進研修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３　歯科医療従事者の資質向上</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４</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医科歯科連携推進支援室の設置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・病院と歯科医療機関との連絡調整（</a:t>
            </a:r>
            <a:r>
              <a:rPr lang="ja-JP" altLang="en-US" sz="1000" dirty="0" smtClean="0">
                <a:latin typeface="HG丸ｺﾞｼｯｸM-PRO" panose="020F0600000000000000" pitchFamily="50" charset="-128"/>
                <a:ea typeface="HG丸ｺﾞｼｯｸM-PRO" panose="020F0600000000000000" pitchFamily="50" charset="-128"/>
              </a:rPr>
              <a:t>医療圏を超える事案など）</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r>
              <a:rPr lang="en-US" altLang="ja-JP" sz="1000" baseline="30000" dirty="0" smtClean="0">
                <a:effectLst/>
                <a:latin typeface="HG丸ｺﾞｼｯｸM-PRO" panose="020F0600000000000000" pitchFamily="50" charset="-128"/>
                <a:ea typeface="HG丸ｺﾞｼｯｸM-PRO" panose="020F0600000000000000" pitchFamily="50" charset="-128"/>
              </a:rPr>
              <a:t>※</a:t>
            </a:r>
            <a:r>
              <a:rPr lang="ja-JP" altLang="en-US" sz="1000" baseline="30000" dirty="0" smtClean="0">
                <a:effectLst/>
                <a:latin typeface="HG丸ｺﾞｼｯｸM-PRO" panose="020F0600000000000000" pitchFamily="50" charset="-128"/>
                <a:ea typeface="HG丸ｺﾞｼｯｸM-PRO" panose="020F0600000000000000" pitchFamily="50" charset="-128"/>
              </a:rPr>
              <a:t>１　</a:t>
            </a:r>
            <a:r>
              <a:rPr lang="ja-JP" altLang="en-US" sz="1000" dirty="0" smtClean="0">
                <a:effectLst/>
                <a:latin typeface="HG丸ｺﾞｼｯｸM-PRO" panose="020F0600000000000000" pitchFamily="50" charset="-128"/>
                <a:ea typeface="HG丸ｺﾞｼｯｸM-PRO" panose="020F0600000000000000" pitchFamily="50" charset="-128"/>
              </a:rPr>
              <a:t>地域医科歯科連携推進員</a:t>
            </a:r>
            <a:endParaRPr lang="en-US" altLang="ja-JP" sz="1000" dirty="0" smtClean="0">
              <a:effectLst/>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在宅歯科医療連携体制推進事業にて研修を受講し、がん患者等への口腔機能管理や連携手法を学んだ歯科医師・歯科衛生士のうち、歯科医師・歯科衛生士として</a:t>
            </a: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年以上実務経験があるなど、本業務を行うにあたって十分な経験等を有する者。</a:t>
            </a:r>
            <a:r>
              <a:rPr lang="en-US" altLang="ja-JP" sz="1000" dirty="0" smtClean="0">
                <a:latin typeface="HG丸ｺﾞｼｯｸM-PRO" panose="020F0600000000000000" pitchFamily="50" charset="-128"/>
                <a:ea typeface="HG丸ｺﾞｼｯｸM-PRO" panose="020F0600000000000000" pitchFamily="50" charset="-128"/>
              </a:rPr>
              <a:t>2</a:t>
            </a:r>
            <a:r>
              <a:rPr lang="ja-JP" altLang="en-US" sz="1000" dirty="0" smtClean="0">
                <a:latin typeface="HG丸ｺﾞｼｯｸM-PRO" panose="020F0600000000000000" pitchFamily="50" charset="-128"/>
                <a:ea typeface="HG丸ｺﾞｼｯｸM-PRO" panose="020F0600000000000000" pitchFamily="50" charset="-128"/>
              </a:rPr>
              <a:t>次医療圏（大阪市は基本医療圏）ごとに配置（</a:t>
            </a:r>
            <a:r>
              <a:rPr lang="en-US" altLang="ja-JP" sz="1000" dirty="0" smtClean="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か所予定）。</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r>
              <a:rPr lang="en-US" altLang="ja-JP" sz="1200" dirty="0" smtClean="0">
                <a:effectLst/>
                <a:latin typeface="HG丸ｺﾞｼｯｸM-PRO" panose="020F0600000000000000" pitchFamily="50" charset="-128"/>
                <a:ea typeface="HG丸ｺﾞｼｯｸM-PRO" panose="020F0600000000000000" pitchFamily="50" charset="-128"/>
              </a:rPr>
              <a:t>【</a:t>
            </a:r>
            <a:r>
              <a:rPr lang="ja-JP" altLang="en-US" sz="1200" dirty="0" smtClean="0">
                <a:effectLst/>
                <a:latin typeface="HG丸ｺﾞｼｯｸM-PRO" panose="020F0600000000000000" pitchFamily="50" charset="-128"/>
                <a:ea typeface="HG丸ｺﾞｼｯｸM-PRO" panose="020F0600000000000000" pitchFamily="50" charset="-128"/>
              </a:rPr>
              <a:t>目的</a:t>
            </a:r>
            <a:r>
              <a:rPr lang="en-US" altLang="ja-JP" sz="1200" dirty="0" smtClean="0">
                <a:effectLst/>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　がん</a:t>
            </a:r>
            <a:r>
              <a:rPr lang="ja-JP" altLang="en-US" sz="1200" dirty="0" smtClean="0">
                <a:effectLst/>
                <a:latin typeface="HG丸ｺﾞｼｯｸM-PRO" panose="020F0600000000000000" pitchFamily="50" charset="-128"/>
                <a:ea typeface="HG丸ｺﾞｼｯｸM-PRO" panose="020F0600000000000000" pitchFamily="50" charset="-128"/>
              </a:rPr>
              <a:t>患者が継続的に口腔管理が受けられるよう、がん患者の療養に携わる</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医療機関スタッフの口腔ケアに対する理解の促進、地域病院と歯科との</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algn="ctr"/>
            <a:r>
              <a:rPr kumimoji="1" lang="ja-JP" altLang="en-US" sz="1000" b="1" dirty="0" smtClean="0"/>
              <a:t>  事 務 局  </a:t>
            </a:r>
            <a:endParaRPr kumimoji="1" lang="ja-JP" altLang="en-US" sz="1000" b="1" dirty="0"/>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algn="ctr"/>
            <a:r>
              <a:rPr lang="ja-JP" altLang="en-US" sz="1000" b="1" dirty="0"/>
              <a:t>地域</a:t>
            </a:r>
            <a:r>
              <a:rPr lang="ja-JP" altLang="en-US" sz="1000" b="1" dirty="0" smtClean="0"/>
              <a:t>連携室</a:t>
            </a:r>
            <a:endParaRPr kumimoji="1" lang="ja-JP" altLang="en-US" sz="1000" b="1" dirty="0"/>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algn="ctr"/>
            <a:r>
              <a:rPr lang="ja-JP" altLang="en-US" sz="1000" b="1" dirty="0" smtClean="0"/>
              <a:t> 看　 護 　部 </a:t>
            </a:r>
            <a:endParaRPr kumimoji="1" lang="ja-JP" altLang="en-US" sz="1000" b="1" dirty="0"/>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algn="ctr"/>
            <a:r>
              <a:rPr lang="ja-JP" altLang="en-US" sz="1000" b="1" dirty="0" smtClean="0"/>
              <a:t>  診  療  科  </a:t>
            </a:r>
            <a:endParaRPr kumimoji="1" lang="ja-JP" altLang="en-US" sz="1000" b="1" dirty="0"/>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algn="ctr"/>
            <a:r>
              <a:rPr lang="ja-JP" altLang="en-US" sz="1000" b="1" dirty="0" smtClean="0"/>
              <a:t>専門チーム</a:t>
            </a:r>
            <a:endParaRPr kumimoji="1" lang="ja-JP" altLang="en-US" sz="1000" b="1" dirty="0"/>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r>
              <a:rPr lang="ja-JP" altLang="en-US" sz="1000" dirty="0" smtClean="0"/>
              <a:t>・院内口腔ケア相談対応</a:t>
            </a:r>
            <a:endParaRPr lang="en-US" altLang="ja-JP" sz="1000" dirty="0" smtClean="0"/>
          </a:p>
          <a:p>
            <a:r>
              <a:rPr kumimoji="1" lang="ja-JP" altLang="en-US" sz="1000" dirty="0" smtClean="0"/>
              <a:t>・連携歯科医院相談対応</a:t>
            </a:r>
            <a:endParaRPr kumimoji="1" lang="en-US" altLang="ja-JP" sz="1000" dirty="0" smtClean="0"/>
          </a:p>
          <a:p>
            <a:r>
              <a:rPr lang="ja-JP" altLang="en-US" sz="1000" dirty="0" smtClean="0"/>
              <a:t>・口腔ケア推奨案内</a:t>
            </a:r>
            <a:endParaRPr kumimoji="1" lang="ja-JP" altLang="en-US" sz="1000" dirty="0"/>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r>
              <a:rPr lang="ja-JP" altLang="en-US" sz="1000" dirty="0" smtClean="0"/>
              <a:t>・口腔管理相談対応</a:t>
            </a:r>
            <a:endParaRPr lang="en-US" altLang="ja-JP" sz="1000" dirty="0" smtClean="0"/>
          </a:p>
          <a:p>
            <a:r>
              <a:rPr lang="ja-JP" altLang="en-US" sz="1000" dirty="0" smtClean="0"/>
              <a:t>・周術期口腔機能評価・導入支援</a:t>
            </a:r>
            <a:endParaRPr lang="en-US" altLang="ja-JP" sz="1000" dirty="0" smtClean="0"/>
          </a:p>
          <a:p>
            <a:r>
              <a:rPr kumimoji="1" lang="ja-JP" altLang="en-US" sz="1000" dirty="0" smtClean="0"/>
              <a:t>・キャンサーボードへの参画</a:t>
            </a:r>
            <a:endParaRPr kumimoji="1" lang="ja-JP" altLang="en-US" sz="1000" dirty="0"/>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r>
              <a:rPr lang="ja-JP" altLang="en-US" sz="1000" dirty="0" smtClean="0"/>
              <a:t>・口腔ケア研修会</a:t>
            </a:r>
            <a:endParaRPr lang="en-US" altLang="ja-JP" sz="1000" dirty="0" smtClean="0"/>
          </a:p>
          <a:p>
            <a:r>
              <a:rPr kumimoji="1" lang="ja-JP" altLang="en-US" sz="1000" dirty="0" smtClean="0"/>
              <a:t>・事例集約</a:t>
            </a:r>
            <a:endParaRPr kumimoji="1" lang="ja-JP" altLang="en-US" sz="1000" dirty="0"/>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r>
              <a:rPr lang="ja-JP" altLang="en-US" sz="900" dirty="0" smtClean="0"/>
              <a:t>地域医科歯科連携推進員</a:t>
            </a:r>
            <a:endParaRPr lang="en-US" altLang="ja-JP" sz="900" dirty="0" smtClean="0"/>
          </a:p>
          <a:p>
            <a:r>
              <a:rPr lang="ja-JP" altLang="en-US" sz="900" dirty="0"/>
              <a:t>（</a:t>
            </a:r>
            <a:r>
              <a:rPr lang="ja-JP" altLang="en-US" sz="900" dirty="0" smtClean="0"/>
              <a:t>歯科医師、歯科衛生士）を派遣</a:t>
            </a:r>
            <a:endParaRPr kumimoji="1" lang="ja-JP" altLang="en-US" sz="900" dirty="0"/>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algn="r"/>
            <a:r>
              <a:rPr lang="en-US" altLang="ja-JP" sz="1000" dirty="0" smtClean="0"/>
              <a:t>【</a:t>
            </a:r>
            <a:r>
              <a:rPr lang="ja-JP" altLang="en-US" sz="1000" dirty="0" smtClean="0"/>
              <a:t>医科歯科連携推進支援室</a:t>
            </a:r>
            <a:r>
              <a:rPr lang="en-US" altLang="ja-JP" sz="1000" dirty="0" smtClean="0"/>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r>
              <a:rPr lang="en-US" altLang="ja-JP" sz="1000" dirty="0" smtClean="0"/>
              <a:t>【</a:t>
            </a:r>
            <a:r>
              <a:rPr lang="ja-JP" altLang="en-US" sz="1000" dirty="0"/>
              <a:t>地域病院との</a:t>
            </a:r>
            <a:r>
              <a:rPr lang="ja-JP" altLang="en-US" sz="1000" dirty="0" smtClean="0"/>
              <a:t>連携推進</a:t>
            </a:r>
            <a:r>
              <a:rPr lang="en-US" altLang="ja-JP" sz="1000" dirty="0" smtClean="0"/>
              <a:t>】</a:t>
            </a:r>
          </a:p>
          <a:p>
            <a:r>
              <a:rPr lang="ja-JP" altLang="en-US" sz="1000" dirty="0" smtClean="0"/>
              <a:t>・地域病院連携推進研修会</a:t>
            </a:r>
            <a:endParaRPr kumimoji="1" lang="en-US" altLang="ja-JP" sz="1000" dirty="0" smtClean="0"/>
          </a:p>
          <a:p>
            <a:r>
              <a:rPr lang="ja-JP" altLang="en-US" sz="1000" dirty="0"/>
              <a:t>　</a:t>
            </a:r>
            <a:r>
              <a:rPr lang="ja-JP" altLang="en-US" sz="1000" dirty="0" smtClean="0"/>
              <a:t>　　　　　　　　　　　　　　　</a:t>
            </a:r>
            <a:r>
              <a:rPr kumimoji="1" lang="ja-JP" altLang="en-US" sz="1000" dirty="0" smtClean="0"/>
              <a:t>など</a:t>
            </a:r>
            <a:endParaRPr kumimoji="1" lang="ja-JP" altLang="en-US" sz="1000" dirty="0"/>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r>
              <a:rPr lang="ja-JP" altLang="en-US" sz="1000" dirty="0" smtClean="0"/>
              <a:t>・がん対応可能歯科医療機関調査、集約、情報提供</a:t>
            </a:r>
            <a:endParaRPr lang="en-US" altLang="ja-JP" sz="1000" dirty="0" smtClean="0"/>
          </a:p>
          <a:p>
            <a:r>
              <a:rPr lang="ja-JP" altLang="en-US" sz="1000" dirty="0" smtClean="0"/>
              <a:t>・医科歯科連携支援資料作成、提供</a:t>
            </a:r>
            <a:endParaRPr lang="en-US" altLang="ja-JP" sz="1000" dirty="0" smtClean="0"/>
          </a:p>
          <a:p>
            <a:r>
              <a:rPr lang="ja-JP" altLang="en-US" sz="1000" dirty="0" smtClean="0"/>
              <a:t>・地域医科歯科</a:t>
            </a:r>
            <a:r>
              <a:rPr lang="ja-JP" altLang="en-US" sz="900" dirty="0" smtClean="0"/>
              <a:t>連携</a:t>
            </a:r>
            <a:r>
              <a:rPr lang="ja-JP" altLang="en-US" sz="1000" dirty="0" smtClean="0"/>
              <a:t>推進員資質向上研修会</a:t>
            </a:r>
            <a:r>
              <a:rPr lang="ja-JP" altLang="en-US" sz="1000" dirty="0"/>
              <a:t>　</a:t>
            </a:r>
            <a:r>
              <a:rPr lang="ja-JP" altLang="en-US" sz="1000" dirty="0" smtClean="0"/>
              <a:t>など</a:t>
            </a:r>
            <a:endParaRPr kumimoji="1" lang="ja-JP" altLang="en-US" sz="1000" dirty="0"/>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algn="ctr"/>
            <a:r>
              <a:rPr kumimoji="1" lang="ja-JP" altLang="en-US" sz="1000" dirty="0" smtClean="0"/>
              <a:t>（事業イメージ）</a:t>
            </a:r>
            <a:endParaRPr kumimoji="1" lang="ja-JP" altLang="en-US" sz="1000" dirty="0"/>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t>基金事業④　医科歯科連携推進事業</a:t>
            </a:r>
            <a:r>
              <a:rPr lang="ja-JP" altLang="en-US" sz="2000" b="1" dirty="0" smtClean="0"/>
              <a:t>（㉚新規）　</a:t>
            </a:r>
            <a:endParaRPr lang="ja-JP" altLang="en-US" sz="3200" b="1" dirty="0"/>
          </a:p>
        </p:txBody>
      </p:sp>
      <p:sp>
        <p:nvSpPr>
          <p:cNvPr id="5" name="正方形/長方形 4"/>
          <p:cNvSpPr/>
          <p:nvPr/>
        </p:nvSpPr>
        <p:spPr>
          <a:xfrm>
            <a:off x="6054800" y="689106"/>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a:latin typeface="+mj-ea"/>
                <a:ea typeface="+mj-ea"/>
              </a:rPr>
              <a:t>44,594</a:t>
            </a:r>
            <a:r>
              <a:rPr lang="ja-JP" altLang="en-US" sz="1400" u="sng" dirty="0" smtClean="0">
                <a:latin typeface="+mj-ea"/>
                <a:ea typeface="+mj-ea"/>
              </a:rPr>
              <a:t>千円</a:t>
            </a:r>
            <a:endParaRPr lang="ja-JP" altLang="en-US" sz="1400" u="sng" dirty="0">
              <a:latin typeface="+mj-ea"/>
              <a:ea typeface="+mj-ea"/>
            </a:endParaRPr>
          </a:p>
        </p:txBody>
      </p:sp>
      <p:sp>
        <p:nvSpPr>
          <p:cNvPr id="52"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3512235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90D8809-E693-418E-AC8F-AD03240C7406}">
  <ds:schemaRefs>
    <ds:schemaRef ds:uri="http://schemas.microsoft.com/office/2006/documentManagement/types"/>
    <ds:schemaRef ds:uri="http://purl.org/dc/dcmitype/"/>
    <ds:schemaRef ds:uri="http://purl.org/dc/terms/"/>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11267</TotalTime>
  <Words>601</Words>
  <Application>Microsoft Office PowerPoint</Application>
  <PresentationFormat>画面に合わせる (4:3)</PresentationFormat>
  <Paragraphs>208</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資料1-3</vt:lpstr>
      <vt:lpstr>PowerPoint プレゼンテーション</vt:lpstr>
      <vt:lpstr>基金事業②　在宅医療普及促進事業（㉙から継続）</vt:lpstr>
      <vt:lpstr>基金事業③　在宅医療総合支援事業（㉚新規）</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806</cp:revision>
  <cp:lastPrinted>2018-05-07T06:25:59Z</cp:lastPrinted>
  <dcterms:created xsi:type="dcterms:W3CDTF">2014-04-18T03:40:46Z</dcterms:created>
  <dcterms:modified xsi:type="dcterms:W3CDTF">2018-09-19T05:43:37Z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