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10"/>
  </p:notesMasterIdLst>
  <p:handoutMasterIdLst>
    <p:handoutMasterId r:id="rId11"/>
  </p:handoutMasterIdLst>
  <p:sldIdLst>
    <p:sldId id="361" r:id="rId5"/>
    <p:sldId id="360" r:id="rId6"/>
    <p:sldId id="358" r:id="rId7"/>
    <p:sldId id="355" r:id="rId8"/>
    <p:sldId id="357"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61"/>
            <p14:sldId id="360"/>
            <p14:sldId id="358"/>
            <p14:sldId id="355"/>
            <p14:sldId id="35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23" autoAdjust="0"/>
  </p:normalViewPr>
  <p:slideViewPr>
    <p:cSldViewPr>
      <p:cViewPr>
        <p:scale>
          <a:sx n="75" d="100"/>
          <a:sy n="75" d="100"/>
        </p:scale>
        <p:origin x="-12" y="396"/>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7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0" y="0"/>
            <a:ext cx="2949575" cy="496888"/>
          </a:xfrm>
          <a:prstGeom prst="rect">
            <a:avLst/>
          </a:prstGeom>
        </p:spPr>
        <p:txBody>
          <a:bodyPr vert="horz" lIns="91420" tIns="45708" rIns="91420" bIns="45708" rtlCol="0"/>
          <a:lstStyle>
            <a:lvl1pPr algn="r">
              <a:defRPr sz="1200"/>
            </a:lvl1pPr>
          </a:lstStyle>
          <a:p>
            <a:fld id="{460BA497-4EC1-4667-AE57-0EBB5F62489D}" type="datetimeFigureOut">
              <a:rPr kumimoji="1" lang="ja-JP" altLang="en-US" smtClean="0"/>
              <a:t>2018/9/19</a:t>
            </a:fld>
            <a:endParaRPr kumimoji="1" lang="ja-JP" altLang="en-US"/>
          </a:p>
        </p:txBody>
      </p:sp>
      <p:sp>
        <p:nvSpPr>
          <p:cNvPr id="4" name="フッター プレースホルダー 3"/>
          <p:cNvSpPr>
            <a:spLocks noGrp="1"/>
          </p:cNvSpPr>
          <p:nvPr>
            <p:ph type="ftr" sz="quarter" idx="2"/>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3"/>
            <a:ext cx="2949575" cy="496887"/>
          </a:xfrm>
          <a:prstGeom prst="rect">
            <a:avLst/>
          </a:prstGeom>
        </p:spPr>
        <p:txBody>
          <a:bodyPr vert="horz" lIns="91420" tIns="45708" rIns="91420" bIns="45708"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0" tIns="45708" rIns="91420" bIns="45708" rtlCol="0"/>
          <a:lstStyle>
            <a:lvl1pPr algn="r">
              <a:defRPr sz="1200"/>
            </a:lvl1pPr>
          </a:lstStyle>
          <a:p>
            <a:fld id="{677E1747-4A11-4550-BAB0-931AD17A6FB0}" type="datetimeFigureOut">
              <a:rPr kumimoji="1" lang="ja-JP" altLang="en-US" smtClean="0"/>
              <a:t>2018/9/19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20" tIns="45708" rIns="91420" bIns="45708"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20" tIns="45708" rIns="91420" bIns="457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0" tIns="45708" rIns="91420" bIns="457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0" tIns="45708" rIns="91420" bIns="45708"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345560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2</a:t>
            </a:fld>
            <a:endParaRPr kumimoji="1" lang="ja-JP" altLang="en-US"/>
          </a:p>
        </p:txBody>
      </p:sp>
    </p:spTree>
    <p:extLst>
      <p:ext uri="{BB962C8B-B14F-4D97-AF65-F5344CB8AC3E}">
        <p14:creationId xmlns:p14="http://schemas.microsoft.com/office/powerpoint/2010/main" val="4002876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3</a:t>
            </a:fld>
            <a:endParaRPr kumimoji="1" lang="ja-JP" altLang="en-US"/>
          </a:p>
        </p:txBody>
      </p:sp>
    </p:spTree>
    <p:extLst>
      <p:ext uri="{BB962C8B-B14F-4D97-AF65-F5344CB8AC3E}">
        <p14:creationId xmlns:p14="http://schemas.microsoft.com/office/powerpoint/2010/main" val="1406531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209" y="4783276"/>
            <a:ext cx="5444784" cy="3913443"/>
          </a:xfrm>
          <a:prstGeom prst="rect">
            <a:avLst/>
          </a:prstGeom>
        </p:spPr>
        <p:txBody>
          <a:bodyPr lIns="93232" tIns="46616" rIns="93232" bIns="46616"/>
          <a:lstStyle/>
          <a:p>
            <a:endParaRPr kumimoji="1" lang="ja-JP" altLang="en-US"/>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t>2018/9/19</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4</a:t>
            </a:fld>
            <a:endParaRPr lang="ja-JP" altLang="en-US" sz="1200"/>
          </a:p>
        </p:txBody>
      </p:sp>
    </p:spTree>
    <p:extLst>
      <p:ext uri="{BB962C8B-B14F-4D97-AF65-F5344CB8AC3E}">
        <p14:creationId xmlns:p14="http://schemas.microsoft.com/office/powerpoint/2010/main" val="4098230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000" dirty="0"/>
          </a:p>
        </p:txBody>
      </p:sp>
      <p:sp>
        <p:nvSpPr>
          <p:cNvPr id="4" name="スライド番号プレースホルダー 3"/>
          <p:cNvSpPr>
            <a:spLocks noGrp="1"/>
          </p:cNvSpPr>
          <p:nvPr>
            <p:ph type="sldNum" sz="quarter" idx="10"/>
          </p:nvPr>
        </p:nvSpPr>
        <p:spPr/>
        <p:txBody>
          <a:bodyPr/>
          <a:lstStyle/>
          <a:p>
            <a:fld id="{8C9B933B-072D-41F0-9343-F8485099B042}" type="slidenum">
              <a:rPr kumimoji="1" lang="ja-JP" altLang="en-US" smtClean="0"/>
              <a:t>5</a:t>
            </a:fld>
            <a:endParaRPr kumimoji="1" lang="ja-JP" altLang="en-US" dirty="0"/>
          </a:p>
        </p:txBody>
      </p:sp>
    </p:spTree>
    <p:extLst>
      <p:ext uri="{BB962C8B-B14F-4D97-AF65-F5344CB8AC3E}">
        <p14:creationId xmlns:p14="http://schemas.microsoft.com/office/powerpoint/2010/main" val="1976148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28F3BAB-498A-49CC-B84A-8F6DC7243C46}" type="datetime1">
              <a:rPr kumimoji="1" lang="ja-JP" altLang="en-US" smtClean="0"/>
              <a:t>2018/9/19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082F6CD-12F8-45D5-80E6-531A778AAE29}" type="datetime1">
              <a:rPr kumimoji="1" lang="ja-JP" altLang="en-US" smtClean="0"/>
              <a:t>2018/9/19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18DDDEF-3C81-43CA-9514-6577B9D43A3A}" type="datetime1">
              <a:rPr kumimoji="1" lang="ja-JP" altLang="en-US" smtClean="0"/>
              <a:t>2018/9/19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1FE9B22-05C1-43F5-892F-E9D94F34D80B}" type="datetime1">
              <a:rPr kumimoji="1" lang="ja-JP" altLang="en-US" smtClean="0"/>
              <a:t>2018/9/19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07A284C-9757-4797-8112-D3AFFB3B9AB9}" type="datetime1">
              <a:rPr kumimoji="1" lang="ja-JP" altLang="en-US" smtClean="0"/>
              <a:t>2018/9/19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B9C575-1EEB-4B02-8DF9-5D61E1E9B8ED}" type="datetime1">
              <a:rPr kumimoji="1" lang="ja-JP" altLang="en-US" smtClean="0"/>
              <a:t>2018/9/19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B7A1A27-5FD4-435E-BC84-D393B4D41169}" type="datetime1">
              <a:rPr kumimoji="1" lang="ja-JP" altLang="en-US" smtClean="0"/>
              <a:t>2018/9/19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BD1B16D-26A4-41A0-BA63-F89C1A21EE08}" type="datetime1">
              <a:rPr kumimoji="1" lang="ja-JP" altLang="en-US" smtClean="0"/>
              <a:t>2018/9/19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9BA226-A28A-4267-AB62-5B8367E9654D}" type="datetime1">
              <a:rPr kumimoji="1" lang="ja-JP" altLang="en-US" smtClean="0"/>
              <a:t>2018/9/19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78E8B03-2211-4DF7-A7B1-5ECD37FFB2EA}" type="datetime1">
              <a:rPr kumimoji="1" lang="ja-JP" altLang="en-US" smtClean="0"/>
              <a:t>2018/9/19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FAE1AB-1E39-4B4D-A7EB-53F3B7A7DE7F}" type="datetime1">
              <a:rPr kumimoji="1" lang="ja-JP" altLang="en-US" smtClean="0"/>
              <a:t>2018/9/19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45E6E-A3C8-4B50-87AC-F3CFE0A9EC08}" type="datetime1">
              <a:rPr kumimoji="1" lang="ja-JP" altLang="en-US" smtClean="0"/>
              <a:t>2018/9/19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5.png"/><Relationship Id="rId4" Type="http://schemas.openxmlformats.org/officeDocument/2006/relationships/image" Target="../media/image10.png"/><Relationship Id="rId9" Type="http://schemas.openxmlformats.org/officeDocument/2006/relationships/image" Target="../media/image14.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8" Type="http://schemas.openxmlformats.org/officeDocument/2006/relationships/image" Target="../media/image21.png"/><Relationship Id="rId13" Type="http://schemas.openxmlformats.org/officeDocument/2006/relationships/hyperlink" Target="http://4.bp.blogspot.com/-XuqXO9PeMRM/U32Ncy0LCTI/AAAAAAAAgvY/Ofjcsb58VJ4/s800/study_nurse.png" TargetMode="External"/><Relationship Id="rId18" Type="http://schemas.openxmlformats.org/officeDocument/2006/relationships/image" Target="../media/image27.png"/><Relationship Id="rId26" Type="http://schemas.openxmlformats.org/officeDocument/2006/relationships/image" Target="../media/image33.png"/><Relationship Id="rId3" Type="http://schemas.openxmlformats.org/officeDocument/2006/relationships/hyperlink" Target="http://3.bp.blogspot.com/-Li3usK383MU/VkcaoNVQvXI/AAAAAAAA0d0/wFIDnj46JVU/s800/tatemono_hospital2.png" TargetMode="External"/><Relationship Id="rId21" Type="http://schemas.openxmlformats.org/officeDocument/2006/relationships/image" Target="../media/image30.jpeg"/><Relationship Id="rId7" Type="http://schemas.openxmlformats.org/officeDocument/2006/relationships/image" Target="../media/image20.wmf"/><Relationship Id="rId12" Type="http://schemas.openxmlformats.org/officeDocument/2006/relationships/image" Target="../media/image23.png"/><Relationship Id="rId17" Type="http://schemas.openxmlformats.org/officeDocument/2006/relationships/hyperlink" Target="http://2.bp.blogspot.com/-wz7CPISpomQ/WR_KlIrpExI/AAAAAAABEXo/DD3kDGaOXXQev9fyeaON70RC3oLYseu8ACLcB/s800/figure_kaigi_hanashiai.png" TargetMode="External"/><Relationship Id="rId25" Type="http://schemas.openxmlformats.org/officeDocument/2006/relationships/hyperlink" Target="http://4.bp.blogspot.com/-v-d7JYMZJn0/VvKZKMuZhzI/AAAAAAAA5FQ/p8m3U0QRZ8kI8mbkOv0uMEZrwT7F5Baiw/s800/seminor_woman.png" TargetMode="External"/><Relationship Id="rId2" Type="http://schemas.openxmlformats.org/officeDocument/2006/relationships/notesSlide" Target="../notesSlides/notesSlide5.xml"/><Relationship Id="rId16" Type="http://schemas.openxmlformats.org/officeDocument/2006/relationships/image" Target="../media/image26.png"/><Relationship Id="rId20" Type="http://schemas.openxmlformats.org/officeDocument/2006/relationships/image" Target="../media/image29.png"/><Relationship Id="rId29" Type="http://schemas.openxmlformats.org/officeDocument/2006/relationships/hyperlink" Target="http://1.bp.blogspot.com/-PgPpfoGDxF0/WcB5sfrVQSI/AAAAAAABG1o/xGjjAfsxv_UddA_63hydv1M46uL0b4KHACLcBGAs/s800/kaigi_man_woman.png" TargetMode="External"/><Relationship Id="rId1" Type="http://schemas.openxmlformats.org/officeDocument/2006/relationships/slideLayout" Target="../slideLayouts/slideLayout7.xml"/><Relationship Id="rId6" Type="http://schemas.openxmlformats.org/officeDocument/2006/relationships/image" Target="../media/image19.png"/><Relationship Id="rId11" Type="http://schemas.openxmlformats.org/officeDocument/2006/relationships/hyperlink" Target="http://1.bp.blogspot.com/-FrFmmMlJ0bE/U1T3wsYJlRI/AAAAAAAAfWo/7-7pGdnlkKQ/s800/figure_talking.png" TargetMode="External"/><Relationship Id="rId24" Type="http://schemas.openxmlformats.org/officeDocument/2006/relationships/image" Target="../media/image32.png"/><Relationship Id="rId5" Type="http://schemas.openxmlformats.org/officeDocument/2006/relationships/image" Target="../media/image18.jpeg"/><Relationship Id="rId15" Type="http://schemas.openxmlformats.org/officeDocument/2006/relationships/image" Target="../media/image25.png"/><Relationship Id="rId23" Type="http://schemas.openxmlformats.org/officeDocument/2006/relationships/image" Target="../media/image31.png"/><Relationship Id="rId28" Type="http://schemas.openxmlformats.org/officeDocument/2006/relationships/image" Target="../media/image34.png"/><Relationship Id="rId10" Type="http://schemas.openxmlformats.org/officeDocument/2006/relationships/image" Target="../media/image22.png"/><Relationship Id="rId19" Type="http://schemas.openxmlformats.org/officeDocument/2006/relationships/image" Target="../media/image28.png"/><Relationship Id="rId4" Type="http://schemas.openxmlformats.org/officeDocument/2006/relationships/image" Target="../media/image17.png"/><Relationship Id="rId9" Type="http://schemas.openxmlformats.org/officeDocument/2006/relationships/hyperlink" Target="http://1.bp.blogspot.com/-36NRZNqEOic/VGLMdNRQwUI/AAAAAAAApAw/NR_Q4VUF3wE/s800/kangoshi_kaigi.png" TargetMode="External"/><Relationship Id="rId14" Type="http://schemas.openxmlformats.org/officeDocument/2006/relationships/image" Target="../media/image24.png"/><Relationship Id="rId22" Type="http://schemas.openxmlformats.org/officeDocument/2006/relationships/hyperlink" Target="http://3.bp.blogspot.com/-tm5KbWlQAL4/VPQTqk3ZKWI/AAAAAAAAsAA/7hpKrdmrl5o/s800/soudan_madoguchi.png" TargetMode="External"/><Relationship Id="rId27" Type="http://schemas.openxmlformats.org/officeDocument/2006/relationships/hyperlink" Target="http://2.bp.blogspot.com/-sGec_su9wSg/U7O61I-cqpI/AAAAAAAAiTk/eBb1Vbh3TRc/s800/setsumeikai_seminar.png" TargetMode="External"/><Relationship Id="rId30" Type="http://schemas.openxmlformats.org/officeDocument/2006/relationships/image" Target="../media/image3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00192" y="332656"/>
            <a:ext cx="2736304" cy="1152128"/>
          </a:xfrm>
          <a:ln w="38100">
            <a:solidFill>
              <a:schemeClr val="tx1"/>
            </a:solidFill>
          </a:ln>
        </p:spPr>
        <p:txBody>
          <a:bodyPr>
            <a:normAutofit/>
          </a:bodyPr>
          <a:lstStyle/>
          <a:p>
            <a:r>
              <a:rPr lang="ja-JP" altLang="ja-JP" b="1" dirty="0" smtClean="0"/>
              <a:t>資料</a:t>
            </a:r>
            <a:r>
              <a:rPr lang="en-US" altLang="ja-JP" b="1" dirty="0" smtClean="0"/>
              <a:t>1-3</a:t>
            </a:r>
            <a:endParaRPr kumimoji="1" lang="ja-JP" altLang="en-US" sz="1600" dirty="0"/>
          </a:p>
        </p:txBody>
      </p:sp>
      <p:sp>
        <p:nvSpPr>
          <p:cNvPr id="3" name="コンテンツ プレースホルダー 2"/>
          <p:cNvSpPr>
            <a:spLocks noGrp="1"/>
          </p:cNvSpPr>
          <p:nvPr>
            <p:ph idx="1"/>
          </p:nvPr>
        </p:nvSpPr>
        <p:spPr>
          <a:xfrm>
            <a:off x="251520" y="2060849"/>
            <a:ext cx="8568952" cy="4608512"/>
          </a:xfrm>
        </p:spPr>
        <p:txBody>
          <a:bodyPr>
            <a:normAutofit/>
          </a:bodyPr>
          <a:lstStyle/>
          <a:p>
            <a:pPr marL="0" indent="0" algn="ctr">
              <a:buNone/>
            </a:pPr>
            <a:r>
              <a:rPr lang="ja-JP" altLang="en-US" sz="4000" dirty="0">
                <a:latin typeface="+mn-ea"/>
              </a:rPr>
              <a:t>部</a:t>
            </a:r>
            <a:r>
              <a:rPr lang="ja-JP" altLang="en-US" sz="4000" dirty="0" smtClean="0">
                <a:latin typeface="+mn-ea"/>
              </a:rPr>
              <a:t>会</a:t>
            </a:r>
            <a:r>
              <a:rPr lang="ja-JP" altLang="en-US" sz="4000" dirty="0" smtClean="0">
                <a:latin typeface="+mn-ea"/>
              </a:rPr>
              <a:t>において意見を聴取する</a:t>
            </a:r>
            <a:endParaRPr lang="en-US" altLang="ja-JP" sz="4000" dirty="0" smtClean="0">
              <a:latin typeface="+mn-ea"/>
            </a:endParaRPr>
          </a:p>
          <a:p>
            <a:pPr marL="0" indent="0" algn="ctr">
              <a:buNone/>
            </a:pPr>
            <a:r>
              <a:rPr lang="ja-JP" altLang="en-US" sz="4000" dirty="0" smtClean="0">
                <a:latin typeface="+mn-ea"/>
              </a:rPr>
              <a:t>基金事業（案）の概要</a:t>
            </a:r>
            <a:endParaRPr lang="en-US" altLang="ja-JP" sz="4000" dirty="0">
              <a:latin typeface="+mn-ea"/>
            </a:endParaRPr>
          </a:p>
          <a:p>
            <a:pPr marL="0" indent="0" algn="ctr">
              <a:buNone/>
            </a:pPr>
            <a:endParaRPr lang="en-US" altLang="ja-JP" dirty="0">
              <a:latin typeface="+mn-ea"/>
            </a:endParaRPr>
          </a:p>
          <a:p>
            <a:pPr marL="0" indent="0">
              <a:buNone/>
            </a:pPr>
            <a:r>
              <a:rPr lang="ja-JP" altLang="en-US" sz="2400" dirty="0" smtClean="0">
                <a:latin typeface="+mn-ea"/>
              </a:rPr>
              <a:t>　①　</a:t>
            </a:r>
            <a:r>
              <a:rPr lang="ja-JP" altLang="en-US" sz="2400" dirty="0">
                <a:latin typeface="+mn-ea"/>
              </a:rPr>
              <a:t>地域医療機関</a:t>
            </a:r>
            <a:r>
              <a:rPr lang="en-US" altLang="ja-JP" sz="2400" dirty="0">
                <a:latin typeface="+mn-ea"/>
              </a:rPr>
              <a:t>ICT</a:t>
            </a:r>
            <a:r>
              <a:rPr lang="ja-JP" altLang="en-US" sz="2400" dirty="0" smtClean="0">
                <a:latin typeface="+mn-ea"/>
              </a:rPr>
              <a:t>連携整備事業</a:t>
            </a:r>
            <a:endParaRPr lang="en-US" altLang="ja-JP" sz="2400" dirty="0" smtClean="0">
              <a:latin typeface="+mn-ea"/>
            </a:endParaRPr>
          </a:p>
          <a:p>
            <a:pPr marL="0" indent="0">
              <a:buNone/>
            </a:pPr>
            <a:r>
              <a:rPr lang="ja-JP" altLang="en-US" sz="2400" dirty="0" smtClean="0">
                <a:latin typeface="+mn-ea"/>
              </a:rPr>
              <a:t>　②　</a:t>
            </a:r>
            <a:r>
              <a:rPr lang="ja-JP" altLang="en-US" sz="2400" dirty="0">
                <a:latin typeface="+mn-ea"/>
              </a:rPr>
              <a:t>在宅医療普及促進事業</a:t>
            </a:r>
            <a:endParaRPr lang="en-US" altLang="ja-JP" sz="2400" dirty="0" smtClean="0">
              <a:latin typeface="+mn-ea"/>
            </a:endParaRPr>
          </a:p>
          <a:p>
            <a:pPr marL="0" indent="0">
              <a:buNone/>
            </a:pPr>
            <a:r>
              <a:rPr lang="ja-JP" altLang="en-US" sz="2400" dirty="0" smtClean="0">
                <a:latin typeface="+mn-ea"/>
              </a:rPr>
              <a:t>　③　</a:t>
            </a:r>
            <a:r>
              <a:rPr lang="ja-JP" altLang="en-US" sz="2400" dirty="0">
                <a:latin typeface="+mn-ea"/>
              </a:rPr>
              <a:t>在宅医療総合支援</a:t>
            </a:r>
            <a:r>
              <a:rPr lang="ja-JP" altLang="en-US" sz="2400" dirty="0" smtClean="0">
                <a:latin typeface="+mn-ea"/>
              </a:rPr>
              <a:t>事業（</a:t>
            </a:r>
            <a:r>
              <a:rPr lang="en-US" altLang="ja-JP" sz="2400" dirty="0" smtClean="0">
                <a:latin typeface="+mn-ea"/>
              </a:rPr>
              <a:t>H30</a:t>
            </a:r>
            <a:r>
              <a:rPr lang="ja-JP" altLang="en-US" sz="2400" dirty="0" smtClean="0">
                <a:latin typeface="+mn-ea"/>
              </a:rPr>
              <a:t>新規事業）</a:t>
            </a:r>
            <a:endParaRPr lang="en-US" altLang="ja-JP" sz="2400" dirty="0" smtClean="0">
              <a:latin typeface="+mn-ea"/>
            </a:endParaRPr>
          </a:p>
          <a:p>
            <a:pPr marL="0" indent="0">
              <a:buNone/>
            </a:pPr>
            <a:r>
              <a:rPr lang="ja-JP" altLang="en-US" sz="2400" dirty="0" smtClean="0">
                <a:latin typeface="+mn-ea"/>
              </a:rPr>
              <a:t>　④　</a:t>
            </a:r>
            <a:r>
              <a:rPr lang="ja-JP" altLang="en-US" sz="2400" dirty="0">
                <a:latin typeface="+mn-ea"/>
              </a:rPr>
              <a:t>医科歯科連携推進</a:t>
            </a:r>
            <a:r>
              <a:rPr lang="ja-JP" altLang="en-US" sz="2400" dirty="0" smtClean="0">
                <a:latin typeface="+mn-ea"/>
              </a:rPr>
              <a:t>事業（</a:t>
            </a:r>
            <a:r>
              <a:rPr lang="en-US" altLang="ja-JP" sz="2400" dirty="0" smtClean="0">
                <a:latin typeface="+mn-ea"/>
              </a:rPr>
              <a:t>H30</a:t>
            </a:r>
            <a:r>
              <a:rPr lang="ja-JP" altLang="en-US" sz="2400" dirty="0" smtClean="0">
                <a:latin typeface="+mn-ea"/>
              </a:rPr>
              <a:t>新規事業）</a:t>
            </a:r>
            <a:endParaRPr lang="en-US" altLang="ja-JP" sz="2400" dirty="0" smtClean="0">
              <a:latin typeface="+mn-ea"/>
            </a:endParaRPr>
          </a:p>
        </p:txBody>
      </p:sp>
      <p:sp>
        <p:nvSpPr>
          <p:cNvPr id="5" name="スライド番号プレースホルダー 3"/>
          <p:cNvSpPr txBox="1">
            <a:spLocks/>
          </p:cNvSpPr>
          <p:nvPr/>
        </p:nvSpPr>
        <p:spPr>
          <a:xfrm>
            <a:off x="7005736" y="649287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1</a:t>
            </a:fld>
            <a:endParaRPr lang="ja-JP" altLang="en-US" sz="2400" dirty="0">
              <a:solidFill>
                <a:schemeClr val="tx1"/>
              </a:solidFill>
            </a:endParaRPr>
          </a:p>
        </p:txBody>
      </p:sp>
    </p:spTree>
    <p:extLst>
      <p:ext uri="{BB962C8B-B14F-4D97-AF65-F5344CB8AC3E}">
        <p14:creationId xmlns:p14="http://schemas.microsoft.com/office/powerpoint/2010/main" val="3244607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円/楕円 77"/>
          <p:cNvSpPr/>
          <p:nvPr/>
        </p:nvSpPr>
        <p:spPr bwMode="auto">
          <a:xfrm>
            <a:off x="151266" y="3304581"/>
            <a:ext cx="4083425" cy="1075954"/>
          </a:xfrm>
          <a:prstGeom prst="ellipse">
            <a:avLst/>
          </a:prstGeom>
          <a:ln>
            <a:headEnd type="none" w="med" len="med"/>
            <a:tailEnd type="none" w="med" len="med"/>
          </a:ln>
          <a:extLst/>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p:txBody>
      </p:sp>
      <p:sp>
        <p:nvSpPr>
          <p:cNvPr id="57" name="円/楕円 56"/>
          <p:cNvSpPr/>
          <p:nvPr/>
        </p:nvSpPr>
        <p:spPr bwMode="auto">
          <a:xfrm>
            <a:off x="178017" y="2022623"/>
            <a:ext cx="3806346" cy="974131"/>
          </a:xfrm>
          <a:prstGeom prst="ellipse">
            <a:avLst/>
          </a:prstGeom>
          <a:ln>
            <a:headEnd type="none" w="med" len="med"/>
            <a:tailEnd type="none" w="med" len="med"/>
          </a:ln>
          <a:ex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p:txBody>
      </p:sp>
      <p:sp>
        <p:nvSpPr>
          <p:cNvPr id="11" name="Text Box 20"/>
          <p:cNvSpPr txBox="1">
            <a:spLocks noChangeArrowheads="1"/>
          </p:cNvSpPr>
          <p:nvPr/>
        </p:nvSpPr>
        <p:spPr bwMode="gray">
          <a:xfrm>
            <a:off x="32863" y="2022622"/>
            <a:ext cx="2952321" cy="307777"/>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fontAlgn="ctr" hangingPunct="1">
              <a:spcBef>
                <a:spcPct val="0"/>
              </a:spcBef>
              <a:buFont typeface="Arial" charset="0"/>
              <a:buNone/>
            </a:pPr>
            <a:r>
              <a:rPr kumimoji="1" lang="ja-JP" altLang="en-US" sz="1400" b="1" u="sng" dirty="0" smtClean="0">
                <a:solidFill>
                  <a:srgbClr val="000000"/>
                </a:solidFill>
                <a:latin typeface="Meiryo UI" pitchFamily="50" charset="-128"/>
                <a:ea typeface="Meiryo UI" pitchFamily="50" charset="-128"/>
                <a:cs typeface="Meiryo UI" pitchFamily="50" charset="-128"/>
              </a:rPr>
              <a:t>＜補助対象＞地域連携システム</a:t>
            </a:r>
            <a:endParaRPr kumimoji="1" lang="en-US" altLang="ja-JP" sz="1400" b="1" u="sng" dirty="0" smtClean="0">
              <a:solidFill>
                <a:srgbClr val="000000"/>
              </a:solidFill>
              <a:latin typeface="Meiryo UI" pitchFamily="50" charset="-128"/>
              <a:ea typeface="Meiryo UI" pitchFamily="50" charset="-128"/>
              <a:cs typeface="Meiryo UI" pitchFamily="50" charset="-128"/>
            </a:endParaRPr>
          </a:p>
        </p:txBody>
      </p:sp>
      <p:pic>
        <p:nvPicPr>
          <p:cNvPr id="12" name="Picture 22" descr="mcna068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1006058" y="3285973"/>
            <a:ext cx="475778" cy="429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6" descr="図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40906" y="2447668"/>
            <a:ext cx="73660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6" descr="図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65763" y="2480738"/>
            <a:ext cx="50165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11"/>
          <p:cNvSpPr txBox="1">
            <a:spLocks noChangeArrowheads="1"/>
          </p:cNvSpPr>
          <p:nvPr/>
        </p:nvSpPr>
        <p:spPr bwMode="gray">
          <a:xfrm>
            <a:off x="1497436" y="2627120"/>
            <a:ext cx="1228726" cy="276999"/>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1200" b="1" dirty="0" smtClean="0">
                <a:latin typeface="Meiryo UI" pitchFamily="50" charset="-128"/>
                <a:ea typeface="Meiryo UI" pitchFamily="50" charset="-128"/>
                <a:cs typeface="Meiryo UI" pitchFamily="50" charset="-128"/>
              </a:rPr>
              <a:t>地域連携サーバ</a:t>
            </a:r>
            <a:endParaRPr kumimoji="1" lang="ja-JP" altLang="en-US" sz="1200" b="1" dirty="0">
              <a:latin typeface="Meiryo UI" pitchFamily="50" charset="-128"/>
              <a:ea typeface="Meiryo UI" pitchFamily="50" charset="-128"/>
              <a:cs typeface="Meiryo UI" pitchFamily="50" charset="-128"/>
            </a:endParaRPr>
          </a:p>
        </p:txBody>
      </p:sp>
      <p:sp>
        <p:nvSpPr>
          <p:cNvPr id="17" name="Text Box 11"/>
          <p:cNvSpPr txBox="1">
            <a:spLocks noChangeArrowheads="1"/>
          </p:cNvSpPr>
          <p:nvPr/>
        </p:nvSpPr>
        <p:spPr bwMode="gray">
          <a:xfrm>
            <a:off x="2942314" y="2627120"/>
            <a:ext cx="873125" cy="277813"/>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1200" b="1" dirty="0">
                <a:latin typeface="Meiryo UI" pitchFamily="50" charset="-128"/>
                <a:ea typeface="Meiryo UI" pitchFamily="50" charset="-128"/>
                <a:cs typeface="Meiryo UI" pitchFamily="50" charset="-128"/>
              </a:rPr>
              <a:t>ルータ</a:t>
            </a:r>
          </a:p>
        </p:txBody>
      </p:sp>
      <p:pic>
        <p:nvPicPr>
          <p:cNvPr id="19" name="Picture 6" descr="mcna067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gray">
          <a:xfrm>
            <a:off x="847513" y="2402208"/>
            <a:ext cx="204998" cy="274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テキスト ボックス 99"/>
          <p:cNvSpPr txBox="1">
            <a:spLocks noChangeArrowheads="1"/>
          </p:cNvSpPr>
          <p:nvPr/>
        </p:nvSpPr>
        <p:spPr bwMode="auto">
          <a:xfrm>
            <a:off x="664458" y="2697027"/>
            <a:ext cx="683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kumimoji="1" lang="en-US" altLang="ja-JP" sz="800" dirty="0" smtClean="0">
                <a:latin typeface="Meiryo UI" pitchFamily="50" charset="-128"/>
                <a:ea typeface="Meiryo UI" pitchFamily="50" charset="-128"/>
                <a:cs typeface="Meiryo UI" pitchFamily="50" charset="-128"/>
              </a:rPr>
              <a:t>SS-MIX2</a:t>
            </a:r>
            <a:endParaRPr kumimoji="1" lang="en-US" altLang="ja-JP" sz="800" dirty="0">
              <a:latin typeface="Meiryo UI" pitchFamily="50" charset="-128"/>
              <a:ea typeface="Meiryo UI" pitchFamily="50" charset="-128"/>
              <a:cs typeface="Meiryo UI" pitchFamily="50" charset="-128"/>
            </a:endParaRPr>
          </a:p>
          <a:p>
            <a:pPr eaLnBrk="1" hangingPunct="1">
              <a:spcBef>
                <a:spcPct val="0"/>
              </a:spcBef>
              <a:buFont typeface="Arial" charset="0"/>
              <a:buNone/>
            </a:pPr>
            <a:r>
              <a:rPr kumimoji="1" lang="ja-JP" altLang="en-US" sz="800" dirty="0" smtClean="0">
                <a:latin typeface="Meiryo UI" pitchFamily="50" charset="-128"/>
                <a:ea typeface="Meiryo UI" pitchFamily="50" charset="-128"/>
                <a:cs typeface="Meiryo UI" pitchFamily="50" charset="-128"/>
              </a:rPr>
              <a:t>ストレージ</a:t>
            </a:r>
            <a:r>
              <a:rPr kumimoji="1" lang="en-US" altLang="ja-JP" sz="800" dirty="0" smtClean="0">
                <a:latin typeface="Meiryo UI" pitchFamily="50" charset="-128"/>
                <a:ea typeface="Meiryo UI" pitchFamily="50" charset="-128"/>
                <a:cs typeface="Meiryo UI" pitchFamily="50" charset="-128"/>
              </a:rPr>
              <a:t>※</a:t>
            </a:r>
            <a:endParaRPr kumimoji="1" lang="en-US" altLang="ja-JP" sz="800" dirty="0">
              <a:latin typeface="Meiryo UI" pitchFamily="50" charset="-128"/>
              <a:ea typeface="Meiryo UI" pitchFamily="50" charset="-128"/>
              <a:cs typeface="Meiryo UI" pitchFamily="50" charset="-128"/>
            </a:endParaRPr>
          </a:p>
        </p:txBody>
      </p:sp>
      <p:sp>
        <p:nvSpPr>
          <p:cNvPr id="26" name="Text Box 20"/>
          <p:cNvSpPr txBox="1">
            <a:spLocks noChangeArrowheads="1"/>
          </p:cNvSpPr>
          <p:nvPr/>
        </p:nvSpPr>
        <p:spPr bwMode="gray">
          <a:xfrm>
            <a:off x="267378" y="3807345"/>
            <a:ext cx="743743" cy="369332"/>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900" dirty="0" smtClean="0">
                <a:solidFill>
                  <a:srgbClr val="000000"/>
                </a:solidFill>
                <a:latin typeface="Meiryo UI" pitchFamily="50" charset="-128"/>
                <a:ea typeface="Meiryo UI" pitchFamily="50" charset="-128"/>
                <a:cs typeface="Meiryo UI" pitchFamily="50" charset="-128"/>
              </a:rPr>
              <a:t>電子カルテサーバ</a:t>
            </a:r>
            <a:endParaRPr kumimoji="1" lang="ja-JP" altLang="en-US" sz="900" dirty="0">
              <a:solidFill>
                <a:srgbClr val="000000"/>
              </a:solidFill>
              <a:latin typeface="Meiryo UI" pitchFamily="50" charset="-128"/>
              <a:ea typeface="Meiryo UI" pitchFamily="50" charset="-128"/>
              <a:cs typeface="Meiryo UI" pitchFamily="50" charset="-128"/>
            </a:endParaRPr>
          </a:p>
        </p:txBody>
      </p:sp>
      <p:pic>
        <p:nvPicPr>
          <p:cNvPr id="27" name="Picture 22" descr="mcna068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403485" y="3295977"/>
            <a:ext cx="475778" cy="429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Text Box 13"/>
          <p:cNvSpPr txBox="1">
            <a:spLocks noChangeArrowheads="1"/>
          </p:cNvSpPr>
          <p:nvPr/>
        </p:nvSpPr>
        <p:spPr bwMode="gray">
          <a:xfrm>
            <a:off x="3035514" y="3724786"/>
            <a:ext cx="884154" cy="369332"/>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900" dirty="0" smtClean="0">
                <a:solidFill>
                  <a:srgbClr val="000000"/>
                </a:solidFill>
                <a:latin typeface="Meiryo UI" pitchFamily="50" charset="-128"/>
                <a:ea typeface="Meiryo UI" pitchFamily="50" charset="-128"/>
                <a:cs typeface="Meiryo UI" pitchFamily="50" charset="-128"/>
              </a:rPr>
              <a:t>各部門</a:t>
            </a:r>
            <a:endParaRPr kumimoji="1" lang="en-US" altLang="ja-JP" sz="900" dirty="0" smtClean="0">
              <a:solidFill>
                <a:srgbClr val="000000"/>
              </a:solidFill>
              <a:latin typeface="Meiryo UI" pitchFamily="50" charset="-128"/>
              <a:ea typeface="Meiryo UI" pitchFamily="50" charset="-128"/>
              <a:cs typeface="Meiryo UI" pitchFamily="50" charset="-128"/>
            </a:endParaRPr>
          </a:p>
          <a:p>
            <a:pPr algn="ctr" eaLnBrk="1" fontAlgn="ctr" hangingPunct="1">
              <a:spcBef>
                <a:spcPct val="0"/>
              </a:spcBef>
              <a:buFont typeface="Arial" charset="0"/>
              <a:buNone/>
            </a:pPr>
            <a:r>
              <a:rPr kumimoji="1" lang="ja-JP" altLang="en-US" sz="900" dirty="0" smtClean="0">
                <a:solidFill>
                  <a:srgbClr val="000000"/>
                </a:solidFill>
                <a:latin typeface="Meiryo UI" pitchFamily="50" charset="-128"/>
                <a:ea typeface="Meiryo UI" pitchFamily="50" charset="-128"/>
                <a:cs typeface="Meiryo UI" pitchFamily="50" charset="-128"/>
              </a:rPr>
              <a:t>サーバ群</a:t>
            </a:r>
            <a:endParaRPr kumimoji="1" lang="ja-JP" altLang="en-US" sz="900" dirty="0">
              <a:solidFill>
                <a:srgbClr val="000000"/>
              </a:solidFill>
              <a:latin typeface="Meiryo UI" pitchFamily="50" charset="-128"/>
              <a:ea typeface="Meiryo UI" pitchFamily="50" charset="-128"/>
              <a:cs typeface="Meiryo UI" pitchFamily="50" charset="-128"/>
            </a:endParaRPr>
          </a:p>
        </p:txBody>
      </p:sp>
      <p:pic>
        <p:nvPicPr>
          <p:cNvPr id="29" name="Picture 14" descr="0404_9295_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20444" y="3100816"/>
            <a:ext cx="23971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15" descr="0404_9295_000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16588" y="3184761"/>
            <a:ext cx="238125"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6" descr="0404_9295_000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36291" y="3269091"/>
            <a:ext cx="2413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Line 24"/>
          <p:cNvSpPr>
            <a:spLocks noChangeShapeType="1"/>
          </p:cNvSpPr>
          <p:nvPr/>
        </p:nvSpPr>
        <p:spPr bwMode="gray">
          <a:xfrm flipH="1">
            <a:off x="664457" y="2996753"/>
            <a:ext cx="109137" cy="276905"/>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p>
        </p:txBody>
      </p:sp>
      <p:pic>
        <p:nvPicPr>
          <p:cNvPr id="45" name="Picture 22" descr="mcna068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1650026" y="3300079"/>
            <a:ext cx="475778" cy="429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22" descr="mcna068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gray">
          <a:xfrm>
            <a:off x="2401981" y="3342388"/>
            <a:ext cx="475778" cy="4290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 name="Line 24"/>
          <p:cNvSpPr>
            <a:spLocks noChangeShapeType="1"/>
          </p:cNvSpPr>
          <p:nvPr/>
        </p:nvSpPr>
        <p:spPr bwMode="gray">
          <a:xfrm flipH="1">
            <a:off x="1431520" y="2947891"/>
            <a:ext cx="131832" cy="322512"/>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p>
        </p:txBody>
      </p:sp>
      <p:sp>
        <p:nvSpPr>
          <p:cNvPr id="48" name="Line 24"/>
          <p:cNvSpPr>
            <a:spLocks noChangeShapeType="1"/>
          </p:cNvSpPr>
          <p:nvPr/>
        </p:nvSpPr>
        <p:spPr bwMode="gray">
          <a:xfrm>
            <a:off x="1935223" y="2942539"/>
            <a:ext cx="0" cy="303692"/>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p>
        </p:txBody>
      </p:sp>
      <p:sp>
        <p:nvSpPr>
          <p:cNvPr id="49" name="Line 24"/>
          <p:cNvSpPr>
            <a:spLocks noChangeShapeType="1"/>
          </p:cNvSpPr>
          <p:nvPr/>
        </p:nvSpPr>
        <p:spPr bwMode="gray">
          <a:xfrm>
            <a:off x="2402584" y="2962231"/>
            <a:ext cx="155738" cy="288152"/>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p>
        </p:txBody>
      </p:sp>
      <p:sp>
        <p:nvSpPr>
          <p:cNvPr id="50" name="Line 24"/>
          <p:cNvSpPr>
            <a:spLocks noChangeShapeType="1"/>
          </p:cNvSpPr>
          <p:nvPr/>
        </p:nvSpPr>
        <p:spPr bwMode="gray">
          <a:xfrm>
            <a:off x="2780366" y="2971856"/>
            <a:ext cx="339601" cy="268901"/>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p>
        </p:txBody>
      </p:sp>
      <p:sp>
        <p:nvSpPr>
          <p:cNvPr id="53" name="Text Box 20"/>
          <p:cNvSpPr txBox="1">
            <a:spLocks noChangeArrowheads="1"/>
          </p:cNvSpPr>
          <p:nvPr/>
        </p:nvSpPr>
        <p:spPr bwMode="gray">
          <a:xfrm>
            <a:off x="950012" y="3807345"/>
            <a:ext cx="743743" cy="230832"/>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900" dirty="0">
                <a:solidFill>
                  <a:srgbClr val="000000"/>
                </a:solidFill>
                <a:latin typeface="Meiryo UI" pitchFamily="50" charset="-128"/>
                <a:ea typeface="Meiryo UI" pitchFamily="50" charset="-128"/>
                <a:cs typeface="Meiryo UI" pitchFamily="50" charset="-128"/>
              </a:rPr>
              <a:t>画像</a:t>
            </a:r>
            <a:r>
              <a:rPr kumimoji="1" lang="ja-JP" altLang="en-US" sz="900" dirty="0" smtClean="0">
                <a:solidFill>
                  <a:srgbClr val="000000"/>
                </a:solidFill>
                <a:latin typeface="Meiryo UI" pitchFamily="50" charset="-128"/>
                <a:ea typeface="Meiryo UI" pitchFamily="50" charset="-128"/>
                <a:cs typeface="Meiryo UI" pitchFamily="50" charset="-128"/>
              </a:rPr>
              <a:t>サーバ</a:t>
            </a:r>
            <a:endParaRPr kumimoji="1" lang="ja-JP" altLang="en-US" sz="900" dirty="0">
              <a:solidFill>
                <a:srgbClr val="000000"/>
              </a:solidFill>
              <a:latin typeface="Meiryo UI" pitchFamily="50" charset="-128"/>
              <a:ea typeface="Meiryo UI" pitchFamily="50" charset="-128"/>
              <a:cs typeface="Meiryo UI" pitchFamily="50" charset="-128"/>
            </a:endParaRPr>
          </a:p>
        </p:txBody>
      </p:sp>
      <p:sp>
        <p:nvSpPr>
          <p:cNvPr id="54" name="Text Box 20"/>
          <p:cNvSpPr txBox="1">
            <a:spLocks noChangeArrowheads="1"/>
          </p:cNvSpPr>
          <p:nvPr/>
        </p:nvSpPr>
        <p:spPr bwMode="gray">
          <a:xfrm>
            <a:off x="1563352" y="3698905"/>
            <a:ext cx="743743" cy="369332"/>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900" dirty="0" smtClean="0">
                <a:solidFill>
                  <a:srgbClr val="000000"/>
                </a:solidFill>
                <a:latin typeface="Meiryo UI" pitchFamily="50" charset="-128"/>
                <a:ea typeface="Meiryo UI" pitchFamily="50" charset="-128"/>
                <a:cs typeface="Meiryo UI" pitchFamily="50" charset="-128"/>
              </a:rPr>
              <a:t>予約</a:t>
            </a:r>
            <a:endParaRPr kumimoji="1" lang="en-US" altLang="ja-JP" sz="900" dirty="0" smtClean="0">
              <a:solidFill>
                <a:srgbClr val="000000"/>
              </a:solidFill>
              <a:latin typeface="Meiryo UI" pitchFamily="50" charset="-128"/>
              <a:ea typeface="Meiryo UI" pitchFamily="50" charset="-128"/>
              <a:cs typeface="Meiryo UI" pitchFamily="50" charset="-128"/>
            </a:endParaRPr>
          </a:p>
          <a:p>
            <a:pPr algn="ctr" eaLnBrk="1" fontAlgn="ctr" hangingPunct="1">
              <a:spcBef>
                <a:spcPct val="0"/>
              </a:spcBef>
              <a:buFont typeface="Arial" charset="0"/>
              <a:buNone/>
            </a:pPr>
            <a:r>
              <a:rPr kumimoji="1" lang="ja-JP" altLang="en-US" sz="900" dirty="0" smtClean="0">
                <a:solidFill>
                  <a:srgbClr val="000000"/>
                </a:solidFill>
                <a:latin typeface="Meiryo UI" pitchFamily="50" charset="-128"/>
                <a:ea typeface="Meiryo UI" pitchFamily="50" charset="-128"/>
                <a:cs typeface="Meiryo UI" pitchFamily="50" charset="-128"/>
              </a:rPr>
              <a:t>システム</a:t>
            </a:r>
            <a:endParaRPr kumimoji="1" lang="ja-JP" altLang="en-US" sz="900" dirty="0">
              <a:solidFill>
                <a:srgbClr val="000000"/>
              </a:solidFill>
              <a:latin typeface="Meiryo UI" pitchFamily="50" charset="-128"/>
              <a:ea typeface="Meiryo UI" pitchFamily="50" charset="-128"/>
              <a:cs typeface="Meiryo UI" pitchFamily="50" charset="-128"/>
            </a:endParaRPr>
          </a:p>
        </p:txBody>
      </p:sp>
      <p:sp>
        <p:nvSpPr>
          <p:cNvPr id="56" name="Text Box 20"/>
          <p:cNvSpPr txBox="1">
            <a:spLocks noChangeArrowheads="1"/>
          </p:cNvSpPr>
          <p:nvPr/>
        </p:nvSpPr>
        <p:spPr bwMode="gray">
          <a:xfrm>
            <a:off x="2322020" y="3729118"/>
            <a:ext cx="743743" cy="369332"/>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fontAlgn="ctr" hangingPunct="1">
              <a:spcBef>
                <a:spcPct val="0"/>
              </a:spcBef>
              <a:buFont typeface="Arial" charset="0"/>
              <a:buNone/>
            </a:pPr>
            <a:r>
              <a:rPr kumimoji="1" lang="ja-JP" altLang="en-US" sz="900" dirty="0">
                <a:solidFill>
                  <a:srgbClr val="000000"/>
                </a:solidFill>
                <a:latin typeface="Meiryo UI" pitchFamily="50" charset="-128"/>
                <a:ea typeface="Meiryo UI" pitchFamily="50" charset="-128"/>
                <a:cs typeface="Meiryo UI" pitchFamily="50" charset="-128"/>
              </a:rPr>
              <a:t>投薬</a:t>
            </a:r>
            <a:endParaRPr kumimoji="1" lang="en-US" altLang="ja-JP" sz="900" dirty="0" smtClean="0">
              <a:solidFill>
                <a:srgbClr val="000000"/>
              </a:solidFill>
              <a:latin typeface="Meiryo UI" pitchFamily="50" charset="-128"/>
              <a:ea typeface="Meiryo UI" pitchFamily="50" charset="-128"/>
              <a:cs typeface="Meiryo UI" pitchFamily="50" charset="-128"/>
            </a:endParaRPr>
          </a:p>
          <a:p>
            <a:pPr algn="ctr" eaLnBrk="1" fontAlgn="ctr" hangingPunct="1">
              <a:spcBef>
                <a:spcPct val="0"/>
              </a:spcBef>
              <a:buFont typeface="Arial" charset="0"/>
              <a:buNone/>
            </a:pPr>
            <a:r>
              <a:rPr kumimoji="1" lang="ja-JP" altLang="en-US" sz="900" dirty="0" smtClean="0">
                <a:solidFill>
                  <a:srgbClr val="000000"/>
                </a:solidFill>
                <a:latin typeface="Meiryo UI" pitchFamily="50" charset="-128"/>
                <a:ea typeface="Meiryo UI" pitchFamily="50" charset="-128"/>
                <a:cs typeface="Meiryo UI" pitchFamily="50" charset="-128"/>
              </a:rPr>
              <a:t>システム</a:t>
            </a:r>
            <a:endParaRPr kumimoji="1" lang="ja-JP" altLang="en-US" sz="900" dirty="0">
              <a:solidFill>
                <a:srgbClr val="000000"/>
              </a:solidFill>
              <a:latin typeface="Meiryo UI" pitchFamily="50" charset="-128"/>
              <a:ea typeface="Meiryo UI" pitchFamily="50" charset="-128"/>
              <a:cs typeface="Meiryo UI" pitchFamily="50" charset="-128"/>
            </a:endParaRPr>
          </a:p>
        </p:txBody>
      </p:sp>
      <p:sp>
        <p:nvSpPr>
          <p:cNvPr id="58" name="Text Box 20"/>
          <p:cNvSpPr txBox="1">
            <a:spLocks noChangeArrowheads="1"/>
          </p:cNvSpPr>
          <p:nvPr/>
        </p:nvSpPr>
        <p:spPr bwMode="gray">
          <a:xfrm>
            <a:off x="81040" y="4072757"/>
            <a:ext cx="3916912" cy="307777"/>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fontAlgn="ctr" hangingPunct="1">
              <a:spcBef>
                <a:spcPct val="0"/>
              </a:spcBef>
              <a:buFont typeface="Arial" charset="0"/>
              <a:buNone/>
            </a:pPr>
            <a:r>
              <a:rPr kumimoji="1" lang="ja-JP" altLang="en-US" sz="1400" b="1" u="sng" dirty="0" smtClean="0">
                <a:solidFill>
                  <a:srgbClr val="000000"/>
                </a:solidFill>
                <a:latin typeface="Meiryo UI" pitchFamily="50" charset="-128"/>
                <a:ea typeface="Meiryo UI" pitchFamily="50" charset="-128"/>
                <a:cs typeface="Meiryo UI" pitchFamily="50" charset="-128"/>
              </a:rPr>
              <a:t>＜補助対象外＞個別のサーバやシステム</a:t>
            </a:r>
            <a:endParaRPr kumimoji="1" lang="en-US" altLang="ja-JP" sz="1400" b="1" u="sng" dirty="0" smtClean="0">
              <a:solidFill>
                <a:srgbClr val="000000"/>
              </a:solidFill>
              <a:latin typeface="Meiryo UI" pitchFamily="50" charset="-128"/>
              <a:ea typeface="Meiryo UI" pitchFamily="50" charset="-128"/>
              <a:cs typeface="Meiryo UI" pitchFamily="50" charset="-128"/>
            </a:endParaRPr>
          </a:p>
        </p:txBody>
      </p:sp>
      <p:sp>
        <p:nvSpPr>
          <p:cNvPr id="59" name="正方形/長方形 58"/>
          <p:cNvSpPr/>
          <p:nvPr/>
        </p:nvSpPr>
        <p:spPr bwMode="auto">
          <a:xfrm>
            <a:off x="137933" y="1652016"/>
            <a:ext cx="4480172" cy="2876773"/>
          </a:xfrm>
          <a:prstGeom prst="rect">
            <a:avLst/>
          </a:prstGeom>
          <a:noFill/>
          <a:ln>
            <a:solidFill>
              <a:schemeClr val="accent1"/>
            </a:solidFill>
            <a:headEnd type="none" w="med" len="med"/>
            <a:tailEnd type="none" w="med" len="med"/>
          </a:ln>
          <a:extLst/>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p:txBody>
      </p:sp>
      <p:sp>
        <p:nvSpPr>
          <p:cNvPr id="24" name="Text Box 9"/>
          <p:cNvSpPr txBox="1">
            <a:spLocks noChangeArrowheads="1"/>
          </p:cNvSpPr>
          <p:nvPr/>
        </p:nvSpPr>
        <p:spPr bwMode="auto">
          <a:xfrm>
            <a:off x="47904" y="1557986"/>
            <a:ext cx="2897578" cy="375280"/>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病院内システム構成イメージ</a:t>
            </a:r>
            <a:endPar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1" name="直線コネクタ 60"/>
          <p:cNvCxnSpPr/>
          <p:nvPr/>
        </p:nvCxnSpPr>
        <p:spPr bwMode="auto">
          <a:xfrm>
            <a:off x="2558322" y="2527042"/>
            <a:ext cx="391845" cy="0"/>
          </a:xfrm>
          <a:prstGeom prst="line">
            <a:avLst/>
          </a:prstGeom>
          <a:solidFill>
            <a:schemeClr val="accent1"/>
          </a:solidFill>
          <a:ln w="38100" cap="flat" cmpd="sng" algn="ctr">
            <a:solidFill>
              <a:srgbClr val="343D9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コネクタ 62"/>
          <p:cNvCxnSpPr/>
          <p:nvPr/>
        </p:nvCxnSpPr>
        <p:spPr bwMode="auto">
          <a:xfrm>
            <a:off x="1183225" y="2539476"/>
            <a:ext cx="432512" cy="0"/>
          </a:xfrm>
          <a:prstGeom prst="line">
            <a:avLst/>
          </a:prstGeom>
          <a:solidFill>
            <a:schemeClr val="accent1"/>
          </a:solidFill>
          <a:ln w="38100" cap="flat" cmpd="sng" algn="ctr">
            <a:solidFill>
              <a:srgbClr val="343D9C"/>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Text Box 9"/>
          <p:cNvSpPr txBox="1">
            <a:spLocks noChangeArrowheads="1"/>
          </p:cNvSpPr>
          <p:nvPr/>
        </p:nvSpPr>
        <p:spPr bwMode="auto">
          <a:xfrm>
            <a:off x="4729476" y="2727941"/>
            <a:ext cx="2897578" cy="375280"/>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補助要件</a:t>
            </a:r>
            <a:endPar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Text Box 20"/>
          <p:cNvSpPr txBox="1">
            <a:spLocks noChangeArrowheads="1"/>
          </p:cNvSpPr>
          <p:nvPr/>
        </p:nvSpPr>
        <p:spPr bwMode="gray">
          <a:xfrm>
            <a:off x="4656743" y="3139533"/>
            <a:ext cx="4464515" cy="907941"/>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fontAlgn="ctr" hangingPunct="1">
              <a:spcBef>
                <a:spcPct val="0"/>
              </a:spcBef>
              <a:buFont typeface="Arial" charset="0"/>
              <a:buNone/>
            </a:pPr>
            <a:r>
              <a:rPr kumimoji="1" lang="ja-JP" altLang="en-US" sz="1400" b="1" u="sng" dirty="0" smtClean="0">
                <a:solidFill>
                  <a:srgbClr val="000000"/>
                </a:solidFill>
                <a:latin typeface="Meiryo UI" pitchFamily="50" charset="-128"/>
                <a:ea typeface="Meiryo UI" pitchFamily="50" charset="-128"/>
                <a:cs typeface="Meiryo UI" pitchFamily="50" charset="-128"/>
              </a:rPr>
              <a:t>①地域連携システムを導入すること</a:t>
            </a:r>
            <a:r>
              <a:rPr kumimoji="1" lang="en-US" altLang="ja-JP" sz="1400" b="1" u="sng" dirty="0" smtClean="0">
                <a:solidFill>
                  <a:srgbClr val="000000"/>
                </a:solidFill>
                <a:latin typeface="Meiryo UI" pitchFamily="50" charset="-128"/>
                <a:ea typeface="Meiryo UI" pitchFamily="50" charset="-128"/>
                <a:cs typeface="Meiryo UI" pitchFamily="50" charset="-128"/>
              </a:rPr>
              <a:t>※</a:t>
            </a:r>
          </a:p>
          <a:p>
            <a:pPr eaLnBrk="1" fontAlgn="ctr" hangingPunct="1">
              <a:spcBef>
                <a:spcPct val="0"/>
              </a:spcBef>
              <a:buFont typeface="Arial" charset="0"/>
              <a:buNone/>
            </a:pPr>
            <a:endParaRPr kumimoji="1" lang="en-US" altLang="ja-JP" sz="900" b="1" dirty="0" smtClean="0">
              <a:solidFill>
                <a:srgbClr val="000000"/>
              </a:solidFill>
              <a:latin typeface="Meiryo UI" pitchFamily="50" charset="-128"/>
              <a:ea typeface="Meiryo UI" pitchFamily="50" charset="-128"/>
              <a:cs typeface="Meiryo UI" pitchFamily="50" charset="-128"/>
            </a:endParaRPr>
          </a:p>
          <a:p>
            <a:pPr eaLnBrk="1" fontAlgn="ctr" hangingPunct="1">
              <a:spcBef>
                <a:spcPct val="0"/>
              </a:spcBef>
              <a:buFont typeface="Arial" charset="0"/>
              <a:buNone/>
            </a:pPr>
            <a:r>
              <a:rPr kumimoji="1" lang="ja-JP" altLang="en-US" sz="1400" b="1" u="sng" dirty="0">
                <a:solidFill>
                  <a:srgbClr val="000000"/>
                </a:solidFill>
                <a:latin typeface="Meiryo UI" pitchFamily="50" charset="-128"/>
                <a:ea typeface="Meiryo UI" pitchFamily="50" charset="-128"/>
                <a:cs typeface="Meiryo UI" pitchFamily="50" charset="-128"/>
              </a:rPr>
              <a:t>②</a:t>
            </a:r>
            <a:r>
              <a:rPr kumimoji="1" lang="en-US" altLang="ja-JP" sz="1400" b="1" u="sng" dirty="0" smtClean="0">
                <a:solidFill>
                  <a:srgbClr val="000000"/>
                </a:solidFill>
                <a:latin typeface="Meiryo UI" pitchFamily="50" charset="-128"/>
                <a:ea typeface="Meiryo UI" pitchFamily="50" charset="-128"/>
                <a:cs typeface="Meiryo UI" pitchFamily="50" charset="-128"/>
              </a:rPr>
              <a:t>『</a:t>
            </a:r>
            <a:r>
              <a:rPr kumimoji="1" lang="ja-JP" altLang="en-US" sz="1400" b="1" u="sng" dirty="0" smtClean="0">
                <a:solidFill>
                  <a:srgbClr val="000000"/>
                </a:solidFill>
                <a:latin typeface="Meiryo UI" pitchFamily="50" charset="-128"/>
                <a:ea typeface="Meiryo UI" pitchFamily="50" charset="-128"/>
                <a:cs typeface="Meiryo UI" pitchFamily="50" charset="-128"/>
              </a:rPr>
              <a:t>医療情報の標準規格</a:t>
            </a:r>
            <a:r>
              <a:rPr kumimoji="1" lang="en-US" altLang="ja-JP" sz="1400" b="1" u="sng" dirty="0" smtClean="0">
                <a:solidFill>
                  <a:srgbClr val="000000"/>
                </a:solidFill>
                <a:latin typeface="Meiryo UI" pitchFamily="50" charset="-128"/>
                <a:ea typeface="Meiryo UI" pitchFamily="50" charset="-128"/>
                <a:cs typeface="Meiryo UI" pitchFamily="50" charset="-128"/>
              </a:rPr>
              <a:t>』</a:t>
            </a:r>
            <a:r>
              <a:rPr kumimoji="1" lang="ja-JP" altLang="en-US" sz="1400" b="1" u="sng" dirty="0" smtClean="0">
                <a:solidFill>
                  <a:srgbClr val="000000"/>
                </a:solidFill>
                <a:latin typeface="Meiryo UI" pitchFamily="50" charset="-128"/>
                <a:ea typeface="Meiryo UI" pitchFamily="50" charset="-128"/>
                <a:cs typeface="Meiryo UI" pitchFamily="50" charset="-128"/>
              </a:rPr>
              <a:t>を満たすシステムであること</a:t>
            </a:r>
            <a:endParaRPr kumimoji="1" lang="en-US" altLang="ja-JP" sz="1400" b="1" u="sng" dirty="0" smtClean="0">
              <a:solidFill>
                <a:srgbClr val="000000"/>
              </a:solidFill>
              <a:latin typeface="Meiryo UI" pitchFamily="50" charset="-128"/>
              <a:ea typeface="Meiryo UI" pitchFamily="50" charset="-128"/>
              <a:cs typeface="Meiryo UI" pitchFamily="50" charset="-128"/>
            </a:endParaRPr>
          </a:p>
          <a:p>
            <a:pPr eaLnBrk="1" fontAlgn="ctr" hangingPunct="1">
              <a:spcBef>
                <a:spcPct val="0"/>
              </a:spcBef>
              <a:buFont typeface="Arial" charset="0"/>
              <a:buNone/>
            </a:pPr>
            <a:r>
              <a:rPr kumimoji="1" lang="ja-JP" altLang="en-US" sz="1400" b="1" dirty="0">
                <a:solidFill>
                  <a:srgbClr val="000000"/>
                </a:solidFill>
                <a:latin typeface="Meiryo UI" pitchFamily="50" charset="-128"/>
                <a:ea typeface="Meiryo UI" pitchFamily="50" charset="-128"/>
                <a:cs typeface="Meiryo UI" pitchFamily="50" charset="-128"/>
              </a:rPr>
              <a:t>　</a:t>
            </a:r>
            <a:r>
              <a:rPr kumimoji="1" lang="ja-JP" altLang="en-US" sz="1200" dirty="0" smtClean="0">
                <a:solidFill>
                  <a:srgbClr val="000000"/>
                </a:solidFill>
                <a:latin typeface="Meiryo UI" pitchFamily="50" charset="-128"/>
                <a:ea typeface="Meiryo UI" pitchFamily="50" charset="-128"/>
                <a:cs typeface="Meiryo UI" pitchFamily="50" charset="-128"/>
              </a:rPr>
              <a:t>平成</a:t>
            </a:r>
            <a:r>
              <a:rPr kumimoji="1" lang="en-US" altLang="ja-JP" sz="1200" dirty="0" smtClean="0">
                <a:solidFill>
                  <a:srgbClr val="000000"/>
                </a:solidFill>
                <a:latin typeface="Meiryo UI" pitchFamily="50" charset="-128"/>
                <a:ea typeface="Meiryo UI" pitchFamily="50" charset="-128"/>
                <a:cs typeface="Meiryo UI" pitchFamily="50" charset="-128"/>
              </a:rPr>
              <a:t>28</a:t>
            </a:r>
            <a:r>
              <a:rPr kumimoji="1" lang="ja-JP" altLang="en-US" sz="1200" dirty="0" smtClean="0">
                <a:solidFill>
                  <a:srgbClr val="000000"/>
                </a:solidFill>
                <a:latin typeface="Meiryo UI" pitchFamily="50" charset="-128"/>
                <a:ea typeface="Meiryo UI" pitchFamily="50" charset="-128"/>
                <a:cs typeface="Meiryo UI" pitchFamily="50" charset="-128"/>
              </a:rPr>
              <a:t>年</a:t>
            </a:r>
            <a:r>
              <a:rPr kumimoji="1" lang="en-US" altLang="ja-JP" sz="1200" dirty="0" smtClean="0">
                <a:solidFill>
                  <a:srgbClr val="000000"/>
                </a:solidFill>
                <a:latin typeface="Meiryo UI" pitchFamily="50" charset="-128"/>
                <a:ea typeface="Meiryo UI" pitchFamily="50" charset="-128"/>
                <a:cs typeface="Meiryo UI" pitchFamily="50" charset="-128"/>
              </a:rPr>
              <a:t>3</a:t>
            </a:r>
            <a:r>
              <a:rPr kumimoji="1" lang="ja-JP" altLang="en-US" sz="1200" dirty="0" smtClean="0">
                <a:solidFill>
                  <a:srgbClr val="000000"/>
                </a:solidFill>
                <a:latin typeface="Meiryo UI" pitchFamily="50" charset="-128"/>
                <a:ea typeface="Meiryo UI" pitchFamily="50" charset="-128"/>
                <a:cs typeface="Meiryo UI" pitchFamily="50" charset="-128"/>
              </a:rPr>
              <a:t>月</a:t>
            </a:r>
            <a:r>
              <a:rPr kumimoji="1" lang="en-US" altLang="ja-JP" sz="1200" dirty="0" smtClean="0">
                <a:solidFill>
                  <a:srgbClr val="000000"/>
                </a:solidFill>
                <a:latin typeface="Meiryo UI" pitchFamily="50" charset="-128"/>
                <a:ea typeface="Meiryo UI" pitchFamily="50" charset="-128"/>
                <a:cs typeface="Meiryo UI" pitchFamily="50" charset="-128"/>
              </a:rPr>
              <a:t>28</a:t>
            </a:r>
            <a:r>
              <a:rPr kumimoji="1" lang="ja-JP" altLang="en-US" sz="1200" dirty="0" smtClean="0">
                <a:solidFill>
                  <a:srgbClr val="000000"/>
                </a:solidFill>
                <a:latin typeface="Meiryo UI" pitchFamily="50" charset="-128"/>
                <a:ea typeface="Meiryo UI" pitchFamily="50" charset="-128"/>
                <a:cs typeface="Meiryo UI" pitchFamily="50" charset="-128"/>
              </a:rPr>
              <a:t>日医政発</a:t>
            </a:r>
            <a:r>
              <a:rPr kumimoji="1" lang="en-US" altLang="ja-JP" sz="1200" dirty="0" smtClean="0">
                <a:solidFill>
                  <a:srgbClr val="000000"/>
                </a:solidFill>
                <a:latin typeface="Meiryo UI" pitchFamily="50" charset="-128"/>
                <a:ea typeface="Meiryo UI" pitchFamily="50" charset="-128"/>
                <a:cs typeface="Meiryo UI" pitchFamily="50" charset="-128"/>
              </a:rPr>
              <a:t>0328</a:t>
            </a:r>
            <a:r>
              <a:rPr kumimoji="1" lang="ja-JP" altLang="en-US" sz="1200" dirty="0" smtClean="0">
                <a:solidFill>
                  <a:srgbClr val="000000"/>
                </a:solidFill>
                <a:latin typeface="Meiryo UI" pitchFamily="50" charset="-128"/>
                <a:ea typeface="Meiryo UI" pitchFamily="50" charset="-128"/>
                <a:cs typeface="Meiryo UI" pitchFamily="50" charset="-128"/>
              </a:rPr>
              <a:t>第</a:t>
            </a:r>
            <a:r>
              <a:rPr kumimoji="1" lang="en-US" altLang="ja-JP" sz="1200" dirty="0" smtClean="0">
                <a:solidFill>
                  <a:srgbClr val="000000"/>
                </a:solidFill>
                <a:latin typeface="Meiryo UI" pitchFamily="50" charset="-128"/>
                <a:ea typeface="Meiryo UI" pitchFamily="50" charset="-128"/>
                <a:cs typeface="Meiryo UI" pitchFamily="50" charset="-128"/>
              </a:rPr>
              <a:t>6</a:t>
            </a:r>
            <a:r>
              <a:rPr kumimoji="1" lang="ja-JP" altLang="en-US" sz="1200" dirty="0" smtClean="0">
                <a:solidFill>
                  <a:srgbClr val="000000"/>
                </a:solidFill>
                <a:latin typeface="Meiryo UI" pitchFamily="50" charset="-128"/>
                <a:ea typeface="Meiryo UI" pitchFamily="50" charset="-128"/>
                <a:cs typeface="Meiryo UI" pitchFamily="50" charset="-128"/>
              </a:rPr>
              <a:t>号・政社発</a:t>
            </a:r>
            <a:r>
              <a:rPr kumimoji="1" lang="en-US" altLang="ja-JP" sz="1200" dirty="0" smtClean="0">
                <a:solidFill>
                  <a:srgbClr val="000000"/>
                </a:solidFill>
                <a:latin typeface="Meiryo UI" pitchFamily="50" charset="-128"/>
                <a:ea typeface="Meiryo UI" pitchFamily="50" charset="-128"/>
                <a:cs typeface="Meiryo UI" pitchFamily="50" charset="-128"/>
              </a:rPr>
              <a:t>0328</a:t>
            </a:r>
            <a:r>
              <a:rPr kumimoji="1" lang="ja-JP" altLang="en-US" sz="1200" dirty="0" smtClean="0">
                <a:solidFill>
                  <a:srgbClr val="000000"/>
                </a:solidFill>
                <a:latin typeface="Meiryo UI" pitchFamily="50" charset="-128"/>
                <a:ea typeface="Meiryo UI" pitchFamily="50" charset="-128"/>
                <a:cs typeface="Meiryo UI" pitchFamily="50" charset="-128"/>
              </a:rPr>
              <a:t>第</a:t>
            </a:r>
            <a:r>
              <a:rPr kumimoji="1" lang="en-US" altLang="ja-JP" sz="1200" dirty="0" smtClean="0">
                <a:solidFill>
                  <a:srgbClr val="000000"/>
                </a:solidFill>
                <a:latin typeface="Meiryo UI" pitchFamily="50" charset="-128"/>
                <a:ea typeface="Meiryo UI" pitchFamily="50" charset="-128"/>
                <a:cs typeface="Meiryo UI" pitchFamily="50" charset="-128"/>
              </a:rPr>
              <a:t>1</a:t>
            </a:r>
            <a:r>
              <a:rPr kumimoji="1" lang="ja-JP" altLang="en-US" sz="1200" dirty="0" smtClean="0">
                <a:solidFill>
                  <a:srgbClr val="000000"/>
                </a:solidFill>
                <a:latin typeface="Meiryo UI" pitchFamily="50" charset="-128"/>
                <a:ea typeface="Meiryo UI" pitchFamily="50" charset="-128"/>
                <a:cs typeface="Meiryo UI" pitchFamily="50" charset="-128"/>
              </a:rPr>
              <a:t>号</a:t>
            </a:r>
            <a:endParaRPr kumimoji="1" lang="en-US" altLang="ja-JP" sz="1200" dirty="0" smtClean="0">
              <a:solidFill>
                <a:srgbClr val="000000"/>
              </a:solidFill>
              <a:latin typeface="Meiryo UI" pitchFamily="50" charset="-128"/>
              <a:ea typeface="Meiryo UI" pitchFamily="50" charset="-128"/>
              <a:cs typeface="Meiryo UI" pitchFamily="50" charset="-128"/>
            </a:endParaRPr>
          </a:p>
        </p:txBody>
      </p:sp>
      <p:sp>
        <p:nvSpPr>
          <p:cNvPr id="98" name="Text Box 9"/>
          <p:cNvSpPr txBox="1">
            <a:spLocks noChangeArrowheads="1"/>
          </p:cNvSpPr>
          <p:nvPr/>
        </p:nvSpPr>
        <p:spPr bwMode="auto">
          <a:xfrm>
            <a:off x="4745690" y="4152621"/>
            <a:ext cx="2897578" cy="375280"/>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補助対象経費</a:t>
            </a:r>
            <a:endPar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9" name="Text Box 20"/>
          <p:cNvSpPr txBox="1">
            <a:spLocks noChangeArrowheads="1"/>
          </p:cNvSpPr>
          <p:nvPr/>
        </p:nvSpPr>
        <p:spPr bwMode="gray">
          <a:xfrm>
            <a:off x="4693664" y="4607170"/>
            <a:ext cx="4503837" cy="1200329"/>
          </a:xfrm>
          <a:prstGeom prst="rect">
            <a:avLst/>
          </a:prstGeom>
          <a:noFill/>
          <a:ln>
            <a:noFill/>
          </a:ln>
          <a:effectLst/>
          <a:extLst>
            <a:ext uri="{909E8E84-426E-40DD-AFC4-6F175D3DCCD1}">
              <a14:hiddenFill xmlns:a14="http://schemas.microsoft.com/office/drawing/2010/main">
                <a:gradFill rotWithShape="1">
                  <a:gsLst>
                    <a:gs pos="0">
                      <a:srgbClr val="FFFFFF"/>
                    </a:gs>
                    <a:gs pos="100000">
                      <a:srgbClr val="C8C8C8"/>
                    </a:gs>
                  </a:gsLst>
                  <a:lin ang="5400000" scaled="1"/>
                </a:gradFill>
              </a14:hiddenFill>
            </a:ext>
            <a:ext uri="{91240B29-F687-4F45-9708-019B960494DF}">
              <a14:hiddenLine xmlns:a14="http://schemas.microsoft.com/office/drawing/2010/main" w="9525" algn="ctr">
                <a:solidFill>
                  <a:srgbClr val="505050"/>
                </a:solidFill>
                <a:miter lim="800000"/>
                <a:headEnd/>
                <a:tailEnd/>
              </a14:hiddenLine>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square">
            <a:spAutoFit/>
          </a:bodyP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fontAlgn="ctr" hangingPunct="1">
              <a:spcBef>
                <a:spcPct val="0"/>
              </a:spcBef>
              <a:buFont typeface="Arial" charset="0"/>
              <a:buNone/>
            </a:pPr>
            <a:r>
              <a:rPr kumimoji="1" lang="ja-JP" altLang="en-US" sz="1200" b="1" dirty="0" smtClean="0">
                <a:solidFill>
                  <a:srgbClr val="000000"/>
                </a:solidFill>
                <a:latin typeface="Meiryo UI" pitchFamily="50" charset="-128"/>
                <a:ea typeface="Meiryo UI" pitchFamily="50" charset="-128"/>
                <a:cs typeface="Meiryo UI" pitchFamily="50" charset="-128"/>
              </a:rPr>
              <a:t>Ａ：「地域連携サーバ（公開用サーバ）」の導入経費</a:t>
            </a:r>
            <a:endParaRPr kumimoji="1" lang="en-US" altLang="ja-JP" sz="1200" b="1" dirty="0" smtClean="0">
              <a:solidFill>
                <a:srgbClr val="000000"/>
              </a:solidFill>
              <a:latin typeface="Meiryo UI" pitchFamily="50" charset="-128"/>
              <a:ea typeface="Meiryo UI" pitchFamily="50" charset="-128"/>
              <a:cs typeface="Meiryo UI" pitchFamily="50" charset="-128"/>
            </a:endParaRPr>
          </a:p>
          <a:p>
            <a:pPr eaLnBrk="1" fontAlgn="ctr" hangingPunct="1">
              <a:spcBef>
                <a:spcPct val="0"/>
              </a:spcBef>
              <a:buFont typeface="Arial" charset="0"/>
              <a:buNone/>
            </a:pPr>
            <a:r>
              <a:rPr kumimoji="1" lang="ja-JP" altLang="en-US" sz="1200" b="1" dirty="0" smtClean="0">
                <a:solidFill>
                  <a:srgbClr val="000000"/>
                </a:solidFill>
                <a:latin typeface="Meiryo UI" pitchFamily="50" charset="-128"/>
                <a:ea typeface="Meiryo UI" pitchFamily="50" charset="-128"/>
                <a:cs typeface="Meiryo UI" pitchFamily="50" charset="-128"/>
              </a:rPr>
              <a:t>Ｂ：「既存のサーバやシステム」と「地域連携サーバ」との接続改修費</a:t>
            </a:r>
            <a:endParaRPr kumimoji="1" lang="en-US" altLang="ja-JP" sz="1200" b="1" dirty="0" smtClean="0">
              <a:solidFill>
                <a:srgbClr val="000000"/>
              </a:solidFill>
              <a:latin typeface="Meiryo UI" pitchFamily="50" charset="-128"/>
              <a:ea typeface="Meiryo UI" pitchFamily="50" charset="-128"/>
              <a:cs typeface="Meiryo UI" pitchFamily="50" charset="-128"/>
            </a:endParaRPr>
          </a:p>
          <a:p>
            <a:pPr eaLnBrk="1" fontAlgn="ctr" hangingPunct="1">
              <a:spcBef>
                <a:spcPct val="0"/>
              </a:spcBef>
              <a:buNone/>
            </a:pPr>
            <a:r>
              <a:rPr kumimoji="1" lang="ja-JP" altLang="en-US" sz="1200" b="1" dirty="0" smtClean="0">
                <a:solidFill>
                  <a:srgbClr val="000000"/>
                </a:solidFill>
                <a:latin typeface="Meiryo UI" pitchFamily="50" charset="-128"/>
                <a:ea typeface="Meiryo UI" pitchFamily="50" charset="-128"/>
                <a:cs typeface="Meiryo UI" pitchFamily="50" charset="-128"/>
              </a:rPr>
              <a:t>Ｃ：閲覧側システムとの連携に必要な改修経費</a:t>
            </a:r>
            <a:endParaRPr kumimoji="1" lang="en-US" altLang="ja-JP" sz="1200" b="1" dirty="0" smtClean="0">
              <a:solidFill>
                <a:srgbClr val="000000"/>
              </a:solidFill>
              <a:latin typeface="Meiryo UI" pitchFamily="50" charset="-128"/>
              <a:ea typeface="Meiryo UI" pitchFamily="50" charset="-128"/>
              <a:cs typeface="Meiryo UI" pitchFamily="50" charset="-128"/>
            </a:endParaRPr>
          </a:p>
          <a:p>
            <a:pPr eaLnBrk="1" fontAlgn="ctr" hangingPunct="1">
              <a:spcBef>
                <a:spcPct val="0"/>
              </a:spcBef>
              <a:buNone/>
            </a:pPr>
            <a:r>
              <a:rPr kumimoji="1" lang="ja-JP" altLang="en-US" sz="1200" b="1" dirty="0">
                <a:solidFill>
                  <a:srgbClr val="000000"/>
                </a:solidFill>
                <a:latin typeface="Meiryo UI" pitchFamily="50" charset="-128"/>
                <a:ea typeface="Meiryo UI" pitchFamily="50" charset="-128"/>
                <a:cs typeface="Meiryo UI" pitchFamily="50" charset="-128"/>
              </a:rPr>
              <a:t>　</a:t>
            </a:r>
            <a:r>
              <a:rPr kumimoji="1" lang="ja-JP" altLang="en-US" sz="1200" b="1" dirty="0" smtClean="0">
                <a:solidFill>
                  <a:srgbClr val="000000"/>
                </a:solidFill>
                <a:latin typeface="Meiryo UI" pitchFamily="50" charset="-128"/>
                <a:ea typeface="Meiryo UI" pitchFamily="50" charset="-128"/>
                <a:cs typeface="Meiryo UI" pitchFamily="50" charset="-128"/>
              </a:rPr>
              <a:t>　（閲覧側の通信費・維持経費等は除く）</a:t>
            </a:r>
            <a:endParaRPr kumimoji="1" lang="ja-JP" altLang="en-US" sz="1200" b="1" dirty="0">
              <a:solidFill>
                <a:srgbClr val="000000"/>
              </a:solidFill>
              <a:latin typeface="Meiryo UI" pitchFamily="50" charset="-128"/>
              <a:ea typeface="Meiryo UI" pitchFamily="50" charset="-128"/>
              <a:cs typeface="Meiryo UI" pitchFamily="50" charset="-128"/>
            </a:endParaRPr>
          </a:p>
          <a:p>
            <a:pPr eaLnBrk="1" fontAlgn="ctr" hangingPunct="1">
              <a:spcBef>
                <a:spcPct val="0"/>
              </a:spcBef>
              <a:buFont typeface="Arial" charset="0"/>
              <a:buNone/>
            </a:pPr>
            <a:r>
              <a:rPr kumimoji="1" lang="ja-JP" altLang="en-US" sz="1200" b="1" dirty="0" smtClean="0">
                <a:solidFill>
                  <a:srgbClr val="000000"/>
                </a:solidFill>
                <a:latin typeface="Meiryo UI" pitchFamily="50" charset="-128"/>
                <a:ea typeface="Meiryo UI" pitchFamily="50" charset="-128"/>
                <a:cs typeface="Meiryo UI" pitchFamily="50" charset="-128"/>
              </a:rPr>
              <a:t>Ｄ：閲覧可能な病院・診療所（ルータ）を追加する経費</a:t>
            </a:r>
            <a:endParaRPr kumimoji="1" lang="en-US" altLang="ja-JP" sz="1200" b="1" dirty="0" smtClean="0">
              <a:solidFill>
                <a:srgbClr val="000000"/>
              </a:solidFill>
              <a:latin typeface="Meiryo UI" pitchFamily="50" charset="-128"/>
              <a:ea typeface="Meiryo UI" pitchFamily="50" charset="-128"/>
              <a:cs typeface="Meiryo UI" pitchFamily="50" charset="-128"/>
            </a:endParaRPr>
          </a:p>
          <a:p>
            <a:pPr eaLnBrk="1" fontAlgn="ctr" hangingPunct="1">
              <a:spcBef>
                <a:spcPct val="0"/>
              </a:spcBef>
              <a:buFont typeface="Arial" charset="0"/>
              <a:buNone/>
            </a:pPr>
            <a:r>
              <a:rPr kumimoji="1" lang="ja-JP" altLang="en-US" sz="1200" b="1" dirty="0" smtClean="0">
                <a:solidFill>
                  <a:srgbClr val="000000"/>
                </a:solidFill>
                <a:latin typeface="Meiryo UI" pitchFamily="50" charset="-128"/>
                <a:ea typeface="Meiryo UI" pitchFamily="50" charset="-128"/>
                <a:cs typeface="Meiryo UI" pitchFamily="50" charset="-128"/>
              </a:rPr>
              <a:t>Ｅ：地域の病院や診療所への説明会費</a:t>
            </a:r>
            <a:endParaRPr kumimoji="1" lang="en-US" altLang="ja-JP" sz="1200" b="1" dirty="0" smtClean="0">
              <a:solidFill>
                <a:srgbClr val="000000"/>
              </a:solidFill>
              <a:latin typeface="Meiryo UI" pitchFamily="50" charset="-128"/>
              <a:ea typeface="Meiryo UI" pitchFamily="50" charset="-128"/>
              <a:cs typeface="Meiryo UI" pitchFamily="50" charset="-128"/>
            </a:endParaRPr>
          </a:p>
        </p:txBody>
      </p:sp>
      <p:sp>
        <p:nvSpPr>
          <p:cNvPr id="6" name="正方形/長方形 5"/>
          <p:cNvSpPr/>
          <p:nvPr/>
        </p:nvSpPr>
        <p:spPr bwMode="auto">
          <a:xfrm>
            <a:off x="115713" y="4607170"/>
            <a:ext cx="4466839" cy="1146070"/>
          </a:xfrm>
          <a:prstGeom prst="rect">
            <a:avLst/>
          </a:prstGeom>
          <a:ln w="38100">
            <a:solidFill>
              <a:srgbClr val="FF0000"/>
            </a:solidFill>
            <a:prstDash val="sysDash"/>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en-US" altLang="ja-JP" sz="1050" b="1" i="0"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b="1" i="0"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地域連携システムとは・・・</a:t>
            </a:r>
            <a:r>
              <a:rPr kumimoji="0" lang="en-US" altLang="ja-JP" sz="1050" b="1" i="0"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他の医療機関に対し、「電子カルテ情報」「画像情報」を提供するシステム</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lang="en-US" altLang="ja-JP" sz="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地域連携サーバとは・・・</a:t>
            </a:r>
            <a:r>
              <a:rPr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他の医療機関に対し、「電子カルテ情報」「画像情報」を提供に必要なサーバ</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55" name="Picture 19" descr="010401bldgl08st"/>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78040" y="1652016"/>
            <a:ext cx="782177" cy="426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 name="Text Box 50"/>
          <p:cNvSpPr txBox="1">
            <a:spLocks noChangeArrowheads="1"/>
          </p:cNvSpPr>
          <p:nvPr/>
        </p:nvSpPr>
        <p:spPr bwMode="auto">
          <a:xfrm>
            <a:off x="3750153" y="1939685"/>
            <a:ext cx="804372" cy="276999"/>
          </a:xfrm>
          <a:prstGeom prst="rect">
            <a:avLst/>
          </a:prstGeom>
          <a:gradFill flip="none" rotWithShape="1">
            <a:gsLst>
              <a:gs pos="0">
                <a:srgbClr val="00B0F0"/>
              </a:gs>
              <a:gs pos="100000">
                <a:schemeClr val="bg1"/>
              </a:gs>
            </a:gsLst>
            <a:lin ang="16200000" scaled="1"/>
            <a:tileRect/>
          </a:gradFill>
          <a:ln>
            <a:solidFill>
              <a:srgbClr val="0070C0"/>
            </a:solidFill>
            <a:headEnd/>
            <a:tailEnd/>
          </a:ln>
        </p:spPr>
        <p:style>
          <a:lnRef idx="1">
            <a:schemeClr val="accent1"/>
          </a:lnRef>
          <a:fillRef idx="2">
            <a:schemeClr val="accent1"/>
          </a:fillRef>
          <a:effectRef idx="1">
            <a:schemeClr val="accent1"/>
          </a:effectRef>
          <a:fontRef idx="minor">
            <a:schemeClr val="dk1"/>
          </a:fontRef>
        </p:style>
        <p:txBody>
          <a:bodyPr wrap="square" anchor="ctr" anchorCtr="1">
            <a:spAutoFit/>
          </a:bodyPr>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9pPr>
          </a:lstStyle>
          <a:p>
            <a:pPr algn="ctr" eaLnBrk="1" fontAlgn="ctr" hangingPunct="1">
              <a:defRPr/>
            </a:pP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診療所</a:t>
            </a:r>
          </a:p>
        </p:txBody>
      </p:sp>
      <p:sp>
        <p:nvSpPr>
          <p:cNvPr id="62" name="Line 24"/>
          <p:cNvSpPr>
            <a:spLocks noChangeShapeType="1"/>
          </p:cNvSpPr>
          <p:nvPr/>
        </p:nvSpPr>
        <p:spPr bwMode="gray">
          <a:xfrm flipH="1">
            <a:off x="2982559" y="1977511"/>
            <a:ext cx="666200" cy="322512"/>
          </a:xfrm>
          <a:prstGeom prst="line">
            <a:avLst/>
          </a:prstGeom>
          <a:noFill/>
          <a:ln w="38100">
            <a:solidFill>
              <a:srgbClr val="105D9C"/>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53882" dir="2700000" algn="ctr" rotWithShape="0">
                    <a:schemeClr val="bg2">
                      <a:alpha val="50000"/>
                    </a:schemeClr>
                  </a:outerShdw>
                </a:effectLst>
              </a14:hiddenEffects>
            </a:ext>
          </a:extLst>
        </p:spPr>
        <p:txBody>
          <a:bodyPr wrap="none" anchor="ctr"/>
          <a:lstStyle/>
          <a:p>
            <a:endParaRPr lang="ja-JP" altLang="en-US"/>
          </a:p>
        </p:txBody>
      </p:sp>
      <p:sp>
        <p:nvSpPr>
          <p:cNvPr id="4" name="円/楕円 3"/>
          <p:cNvSpPr/>
          <p:nvPr/>
        </p:nvSpPr>
        <p:spPr bwMode="auto">
          <a:xfrm>
            <a:off x="2500335" y="1981436"/>
            <a:ext cx="377424" cy="331013"/>
          </a:xfrm>
          <a:prstGeom prst="ellipse">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05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Ａ</a:t>
            </a:r>
          </a:p>
        </p:txBody>
      </p:sp>
      <p:sp>
        <p:nvSpPr>
          <p:cNvPr id="64" name="円/楕円 63"/>
          <p:cNvSpPr/>
          <p:nvPr/>
        </p:nvSpPr>
        <p:spPr bwMode="auto">
          <a:xfrm>
            <a:off x="261825" y="2850331"/>
            <a:ext cx="377424" cy="331013"/>
          </a:xfrm>
          <a:prstGeom prst="ellipse">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lang="ja-JP" altLang="en-US" sz="105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Ｂ</a:t>
            </a:r>
            <a:endParaRPr kumimoji="0" lang="ja-JP" altLang="en-US" sz="105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円/楕円 64"/>
          <p:cNvSpPr/>
          <p:nvPr/>
        </p:nvSpPr>
        <p:spPr bwMode="auto">
          <a:xfrm>
            <a:off x="3058226" y="1731215"/>
            <a:ext cx="377424" cy="331013"/>
          </a:xfrm>
          <a:prstGeom prst="ellipse">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Ｃ</a:t>
            </a:r>
            <a:endParaRPr kumimoji="0" lang="ja-JP" altLang="en-US" sz="105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円/楕円 65"/>
          <p:cNvSpPr/>
          <p:nvPr/>
        </p:nvSpPr>
        <p:spPr bwMode="auto">
          <a:xfrm>
            <a:off x="3589328" y="2480738"/>
            <a:ext cx="377424" cy="331013"/>
          </a:xfrm>
          <a:prstGeom prst="ellipse">
            <a:avLst/>
          </a:prstGeom>
          <a:ln>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050" b="1" i="0" u="none" strike="noStrike" cap="none" normalizeH="0" baseline="0" dirty="0" smtClean="0">
                <a:ln>
                  <a:noFill/>
                </a:ln>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Ｄ</a:t>
            </a:r>
          </a:p>
        </p:txBody>
      </p:sp>
      <p:sp>
        <p:nvSpPr>
          <p:cNvPr id="5" name="正方形/長方形 4"/>
          <p:cNvSpPr/>
          <p:nvPr/>
        </p:nvSpPr>
        <p:spPr>
          <a:xfrm>
            <a:off x="4693664" y="1990885"/>
            <a:ext cx="4572000" cy="677108"/>
          </a:xfrm>
          <a:prstGeom prst="rect">
            <a:avLst/>
          </a:prstGeom>
        </p:spPr>
        <p:txBody>
          <a:bodyPr>
            <a:spAutoFit/>
          </a:bodyPr>
          <a:lstStyle/>
          <a:p>
            <a:pPr fontAlgn="ctr"/>
            <a:r>
              <a:rPr kumimoji="1" lang="ja-JP" altLang="en-US" sz="1400" b="1" u="sng" dirty="0" smtClean="0">
                <a:solidFill>
                  <a:srgbClr val="000000"/>
                </a:solidFill>
                <a:latin typeface="Meiryo UI" pitchFamily="50" charset="-128"/>
                <a:ea typeface="Meiryo UI" pitchFamily="50" charset="-128"/>
                <a:cs typeface="Meiryo UI" pitchFamily="50" charset="-128"/>
              </a:rPr>
              <a:t>他</a:t>
            </a:r>
            <a:r>
              <a:rPr kumimoji="1" lang="ja-JP" altLang="en-US" sz="1400" b="1" u="sng" dirty="0">
                <a:solidFill>
                  <a:srgbClr val="000000"/>
                </a:solidFill>
                <a:latin typeface="Meiryo UI" pitchFamily="50" charset="-128"/>
                <a:ea typeface="Meiryo UI" pitchFamily="50" charset="-128"/>
                <a:cs typeface="Meiryo UI" pitchFamily="50" charset="-128"/>
              </a:rPr>
              <a:t>の診療所と連携すること（予定）</a:t>
            </a:r>
            <a:endParaRPr kumimoji="1" lang="en-US" altLang="ja-JP" sz="1400" b="1" u="sng" dirty="0">
              <a:solidFill>
                <a:srgbClr val="000000"/>
              </a:solidFill>
              <a:latin typeface="Meiryo UI" pitchFamily="50" charset="-128"/>
              <a:ea typeface="Meiryo UI" pitchFamily="50" charset="-128"/>
              <a:cs typeface="Meiryo UI" pitchFamily="50" charset="-128"/>
            </a:endParaRPr>
          </a:p>
          <a:p>
            <a:pPr fontAlgn="ctr"/>
            <a:r>
              <a:rPr kumimoji="1" lang="ja-JP" altLang="en-US" sz="1100" dirty="0">
                <a:solidFill>
                  <a:srgbClr val="000000"/>
                </a:solidFill>
                <a:latin typeface="Meiryo UI" pitchFamily="50" charset="-128"/>
                <a:ea typeface="Meiryo UI" pitchFamily="50" charset="-128"/>
                <a:cs typeface="Meiryo UI" pitchFamily="50" charset="-128"/>
              </a:rPr>
              <a:t>　　</a:t>
            </a:r>
            <a:r>
              <a:rPr kumimoji="1" lang="ja-JP" altLang="en-US" sz="1200" dirty="0">
                <a:solidFill>
                  <a:srgbClr val="000000"/>
                </a:solidFill>
                <a:latin typeface="Meiryo UI" pitchFamily="50" charset="-128"/>
                <a:ea typeface="Meiryo UI" pitchFamily="50" charset="-128"/>
                <a:cs typeface="Meiryo UI" pitchFamily="50" charset="-128"/>
              </a:rPr>
              <a:t>病院（補助対象）が診療所に対して、「電子カルテ情報」</a:t>
            </a:r>
            <a:endParaRPr kumimoji="1" lang="en-US" altLang="ja-JP" sz="1200" dirty="0">
              <a:solidFill>
                <a:srgbClr val="000000"/>
              </a:solidFill>
              <a:latin typeface="Meiryo UI" pitchFamily="50" charset="-128"/>
              <a:ea typeface="Meiryo UI" pitchFamily="50" charset="-128"/>
              <a:cs typeface="Meiryo UI" pitchFamily="50" charset="-128"/>
            </a:endParaRPr>
          </a:p>
          <a:p>
            <a:pPr fontAlgn="ctr"/>
            <a:r>
              <a:rPr kumimoji="1" lang="ja-JP" altLang="en-US" sz="1200" dirty="0">
                <a:solidFill>
                  <a:srgbClr val="000000"/>
                </a:solidFill>
                <a:latin typeface="Meiryo UI" pitchFamily="50" charset="-128"/>
                <a:ea typeface="Meiryo UI" pitchFamily="50" charset="-128"/>
                <a:cs typeface="Meiryo UI" pitchFamily="50" charset="-128"/>
              </a:rPr>
              <a:t>　　「画像情報」を提供する</a:t>
            </a:r>
            <a:r>
              <a:rPr kumimoji="1" lang="ja-JP" altLang="en-US" sz="1200" dirty="0" smtClean="0">
                <a:solidFill>
                  <a:srgbClr val="000000"/>
                </a:solidFill>
                <a:latin typeface="Meiryo UI" pitchFamily="50" charset="-128"/>
                <a:ea typeface="Meiryo UI" pitchFamily="50" charset="-128"/>
                <a:cs typeface="Meiryo UI" pitchFamily="50" charset="-128"/>
              </a:rPr>
              <a:t>こと</a:t>
            </a:r>
            <a:endParaRPr kumimoji="1" lang="en-US" altLang="ja-JP" sz="1200" dirty="0">
              <a:solidFill>
                <a:srgbClr val="000000"/>
              </a:solidFill>
              <a:latin typeface="Meiryo UI" pitchFamily="50" charset="-128"/>
              <a:ea typeface="Meiryo UI" pitchFamily="50" charset="-128"/>
              <a:cs typeface="Meiryo UI" pitchFamily="50" charset="-128"/>
            </a:endParaRPr>
          </a:p>
        </p:txBody>
      </p:sp>
      <p:sp>
        <p:nvSpPr>
          <p:cNvPr id="67" name="Text Box 9"/>
          <p:cNvSpPr txBox="1">
            <a:spLocks noChangeArrowheads="1"/>
          </p:cNvSpPr>
          <p:nvPr/>
        </p:nvSpPr>
        <p:spPr bwMode="auto">
          <a:xfrm>
            <a:off x="4742636" y="1619766"/>
            <a:ext cx="2897578" cy="375280"/>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補助目的</a:t>
            </a:r>
            <a:endPar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Rectangle 12" descr="縦線 (反転)"/>
          <p:cNvSpPr>
            <a:spLocks noChangeArrowheads="1"/>
          </p:cNvSpPr>
          <p:nvPr/>
        </p:nvSpPr>
        <p:spPr bwMode="auto">
          <a:xfrm>
            <a:off x="1104875" y="1037754"/>
            <a:ext cx="8028240" cy="502240"/>
          </a:xfrm>
          <a:prstGeom prst="rect">
            <a:avLst/>
          </a:prstGeom>
          <a:noFill/>
          <a:ln>
            <a:noFill/>
          </a:ln>
          <a:effec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eaLnBrk="1" hangingPunct="1">
              <a:spcBef>
                <a:spcPct val="0"/>
              </a:spcBef>
              <a:buFont typeface="Arial" charset="0"/>
              <a:buNone/>
            </a:pPr>
            <a:r>
              <a:rPr lang="ja-JP" altLang="en-US" sz="2000" b="1" dirty="0" smtClean="0">
                <a:solidFill>
                  <a:srgbClr val="343D9C"/>
                </a:solidFill>
                <a:latin typeface="メイリオ" pitchFamily="50" charset="-128"/>
                <a:ea typeface="メイリオ" pitchFamily="50" charset="-128"/>
                <a:cs typeface="メイリオ" pitchFamily="50" charset="-128"/>
                <a:sym typeface="メイリオ" pitchFamily="50" charset="-128"/>
              </a:rPr>
              <a:t>病診連携の推進による在宅医療への復帰促進</a:t>
            </a:r>
            <a:r>
              <a:rPr lang="ja-JP" altLang="en-US" sz="1800" b="1" dirty="0" smtClean="0">
                <a:solidFill>
                  <a:srgbClr val="343D9C"/>
                </a:solidFill>
                <a:latin typeface="メイリオ" pitchFamily="50" charset="-128"/>
                <a:ea typeface="メイリオ" pitchFamily="50" charset="-128"/>
                <a:cs typeface="メイリオ" pitchFamily="50" charset="-128"/>
                <a:sym typeface="メイリオ" pitchFamily="50" charset="-128"/>
              </a:rPr>
              <a:t>（医療機関の機能分化）</a:t>
            </a:r>
            <a:endParaRPr lang="ja-JP" altLang="en-US" sz="2400" b="1" dirty="0">
              <a:solidFill>
                <a:srgbClr val="343D9C"/>
              </a:solidFill>
              <a:latin typeface="メイリオ" pitchFamily="50" charset="-128"/>
              <a:ea typeface="メイリオ" pitchFamily="50" charset="-128"/>
              <a:cs typeface="メイリオ" pitchFamily="50" charset="-128"/>
              <a:sym typeface="メイリオ" pitchFamily="50" charset="-128"/>
            </a:endParaRPr>
          </a:p>
        </p:txBody>
      </p:sp>
      <p:sp>
        <p:nvSpPr>
          <p:cNvPr id="74" name="Text Box 6"/>
          <p:cNvSpPr txBox="1">
            <a:spLocks noChangeArrowheads="1"/>
          </p:cNvSpPr>
          <p:nvPr/>
        </p:nvSpPr>
        <p:spPr bwMode="auto">
          <a:xfrm>
            <a:off x="84948" y="1036755"/>
            <a:ext cx="1005148" cy="421191"/>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algn="ctr" eaLnBrk="1" hangingPunct="1">
              <a:spcBef>
                <a:spcPct val="0"/>
              </a:spcBef>
              <a:buFont typeface="Arial" charset="0"/>
              <a:buNone/>
            </a:pPr>
            <a:r>
              <a:rPr lang="ja-JP" altLang="en-US" sz="18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目的</a:t>
            </a:r>
          </a:p>
        </p:txBody>
      </p:sp>
      <p:sp>
        <p:nvSpPr>
          <p:cNvPr id="69" name="タイトル 1"/>
          <p:cNvSpPr txBox="1">
            <a:spLocks/>
          </p:cNvSpPr>
          <p:nvPr/>
        </p:nvSpPr>
        <p:spPr>
          <a:xfrm>
            <a:off x="67777" y="15258"/>
            <a:ext cx="9177932" cy="75161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000" b="1" dirty="0" smtClean="0">
                <a:latin typeface="+mj-ea"/>
              </a:rPr>
              <a:t>基金事業①　地域医療機関</a:t>
            </a:r>
            <a:r>
              <a:rPr lang="en-US" altLang="ja-JP" sz="3000" b="1" dirty="0" smtClean="0">
                <a:latin typeface="+mj-ea"/>
              </a:rPr>
              <a:t>ICT</a:t>
            </a:r>
            <a:r>
              <a:rPr lang="ja-JP" altLang="en-US" sz="3000" b="1" dirty="0" smtClean="0">
                <a:latin typeface="+mj-ea"/>
              </a:rPr>
              <a:t>連携整備事業</a:t>
            </a:r>
            <a:r>
              <a:rPr lang="ja-JP" altLang="en-US" sz="1800" b="1" dirty="0" smtClean="0">
                <a:latin typeface="+mj-ea"/>
              </a:rPr>
              <a:t>（㉖から継続）</a:t>
            </a:r>
            <a:endParaRPr lang="ja-JP" altLang="en-US" sz="1800" b="1" dirty="0">
              <a:latin typeface="+mj-ea"/>
            </a:endParaRPr>
          </a:p>
        </p:txBody>
      </p:sp>
      <p:sp>
        <p:nvSpPr>
          <p:cNvPr id="71" name="正方形/長方形 70"/>
          <p:cNvSpPr/>
          <p:nvPr/>
        </p:nvSpPr>
        <p:spPr>
          <a:xfrm>
            <a:off x="6069884" y="655947"/>
            <a:ext cx="3146767" cy="307777"/>
          </a:xfrm>
          <a:prstGeom prst="rect">
            <a:avLst/>
          </a:prstGeom>
        </p:spPr>
        <p:txBody>
          <a:bodyPr wrap="square">
            <a:spAutoFit/>
          </a:bodyPr>
          <a:lstStyle/>
          <a:p>
            <a:pPr algn="ctr"/>
            <a:r>
              <a:rPr lang="ja-JP" altLang="en-US" sz="1400" u="sng" dirty="0" smtClean="0">
                <a:latin typeface="+mj-ea"/>
                <a:ea typeface="+mj-ea"/>
              </a:rPr>
              <a:t>平成</a:t>
            </a:r>
            <a:r>
              <a:rPr lang="en-US" altLang="ja-JP" sz="1400" u="sng" dirty="0" smtClean="0">
                <a:latin typeface="+mj-ea"/>
                <a:ea typeface="+mj-ea"/>
              </a:rPr>
              <a:t>30</a:t>
            </a:r>
            <a:r>
              <a:rPr lang="ja-JP" altLang="en-US" sz="1400" u="sng" dirty="0" smtClean="0">
                <a:latin typeface="+mj-ea"/>
                <a:ea typeface="+mj-ea"/>
              </a:rPr>
              <a:t>年度予算額</a:t>
            </a:r>
            <a:r>
              <a:rPr lang="ja-JP" altLang="en-US" sz="1400" u="sng" dirty="0">
                <a:latin typeface="+mj-ea"/>
                <a:ea typeface="+mj-ea"/>
              </a:rPr>
              <a:t>　</a:t>
            </a:r>
            <a:r>
              <a:rPr lang="en-US" altLang="ja-JP" sz="1400" u="sng" dirty="0" smtClean="0">
                <a:latin typeface="+mj-ea"/>
                <a:ea typeface="+mj-ea"/>
              </a:rPr>
              <a:t>400,000</a:t>
            </a:r>
            <a:r>
              <a:rPr lang="ja-JP" altLang="en-US" sz="1400" u="sng" dirty="0" smtClean="0">
                <a:latin typeface="+mj-ea"/>
                <a:ea typeface="+mj-ea"/>
              </a:rPr>
              <a:t>千円</a:t>
            </a:r>
            <a:endParaRPr lang="ja-JP" altLang="en-US" sz="1400" u="sng" dirty="0">
              <a:latin typeface="+mj-ea"/>
              <a:ea typeface="+mj-ea"/>
            </a:endParaRPr>
          </a:p>
        </p:txBody>
      </p:sp>
      <p:graphicFrame>
        <p:nvGraphicFramePr>
          <p:cNvPr id="72" name="表 71"/>
          <p:cNvGraphicFramePr>
            <a:graphicFrameLocks noGrp="1"/>
          </p:cNvGraphicFramePr>
          <p:nvPr>
            <p:extLst>
              <p:ext uri="{D42A27DB-BD31-4B8C-83A1-F6EECF244321}">
                <p14:modId xmlns:p14="http://schemas.microsoft.com/office/powerpoint/2010/main" val="890043154"/>
              </p:ext>
            </p:extLst>
          </p:nvPr>
        </p:nvGraphicFramePr>
        <p:xfrm>
          <a:off x="442092" y="5847040"/>
          <a:ext cx="8280920" cy="982980"/>
        </p:xfrm>
        <a:graphic>
          <a:graphicData uri="http://schemas.openxmlformats.org/drawingml/2006/table">
            <a:tbl>
              <a:tblPr firstRow="1" bandRow="1">
                <a:tableStyleId>{5C22544A-7EE6-4342-B048-85BDC9FD1C3A}</a:tableStyleId>
              </a:tblPr>
              <a:tblGrid>
                <a:gridCol w="1728192"/>
                <a:gridCol w="3384376"/>
                <a:gridCol w="2232248"/>
                <a:gridCol w="936104"/>
              </a:tblGrid>
              <a:tr h="217377">
                <a:tc>
                  <a:txBody>
                    <a:bodyPr/>
                    <a:lstStyle/>
                    <a:p>
                      <a:pPr algn="ct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事業者</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対象経費</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基準額</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補助率</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tc>
              </a:tr>
              <a:tr h="708408">
                <a:tc>
                  <a:txBody>
                    <a:bodyP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府内に所在する医療法</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条の５に定める病院</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病診情報システム導入するために必要なサーバや</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ネットワーク機器等の経費①及び既存システム</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（サーバ）との接続改修費②</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（地域医療機関へタブレット端末等を貸与する場合の機器購入費も対象）</a:t>
                      </a:r>
                      <a:endParaRPr kumimoji="1"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rPr>
                        <a:t>4,000</a:t>
                      </a:r>
                      <a:r>
                        <a:rPr kumimoji="1" lang="ja-JP" altLang="en-US" sz="1050" baseline="0" dirty="0" smtClean="0">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aseline="0" dirty="0" smtClean="0">
                          <a:latin typeface="Meiryo UI" panose="020B0604030504040204" pitchFamily="50" charset="-128"/>
                          <a:ea typeface="Meiryo UI" panose="020B0604030504040204" pitchFamily="50" charset="-128"/>
                          <a:cs typeface="Meiryo UI" panose="020B0604030504040204" pitchFamily="50" charset="-128"/>
                        </a:rPr>
                        <a:t>補助金上限額は、基準額に</a:t>
                      </a:r>
                      <a:endPar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baseline="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050" baseline="0" dirty="0" smtClean="0">
                          <a:latin typeface="Meiryo UI" panose="020B0604030504040204" pitchFamily="50" charset="-128"/>
                          <a:ea typeface="Meiryo UI" panose="020B0604030504040204" pitchFamily="50" charset="-128"/>
                          <a:cs typeface="Meiryo UI" panose="020B0604030504040204" pitchFamily="50" charset="-128"/>
                        </a:rPr>
                        <a:t>を乗じた額</a:t>
                      </a:r>
                      <a:r>
                        <a:rPr kumimoji="1" lang="en-US" altLang="ja-JP" sz="1050" baseline="0" dirty="0" smtClean="0">
                          <a:latin typeface="Meiryo UI" panose="020B0604030504040204" pitchFamily="50" charset="-128"/>
                          <a:ea typeface="Meiryo UI" panose="020B0604030504040204" pitchFamily="50" charset="-128"/>
                          <a:cs typeface="Meiryo UI" panose="020B0604030504040204" pitchFamily="50" charset="-128"/>
                        </a:rPr>
                        <a:t>2,000</a:t>
                      </a:r>
                      <a:r>
                        <a:rPr kumimoji="1" lang="ja-JP" altLang="en-US" sz="1050" baseline="0" dirty="0" smtClean="0">
                          <a:latin typeface="Meiryo UI" panose="020B0604030504040204" pitchFamily="50" charset="-128"/>
                          <a:ea typeface="Meiryo UI" panose="020B0604030504040204" pitchFamily="50" charset="-128"/>
                          <a:cs typeface="Meiryo UI" panose="020B0604030504040204" pitchFamily="50" charset="-128"/>
                        </a:rPr>
                        <a:t>万円</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1/2</a:t>
                      </a:r>
                    </a:p>
                    <a:p>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79" name="スライド番号プレースホルダー 3"/>
          <p:cNvSpPr txBox="1">
            <a:spLocks/>
          </p:cNvSpPr>
          <p:nvPr/>
        </p:nvSpPr>
        <p:spPr>
          <a:xfrm>
            <a:off x="6999560" y="646489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2</a:t>
            </a:fld>
            <a:endParaRPr lang="ja-JP" altLang="en-US" sz="2400" dirty="0">
              <a:solidFill>
                <a:schemeClr val="tx1"/>
              </a:solidFill>
            </a:endParaRPr>
          </a:p>
        </p:txBody>
      </p:sp>
    </p:spTree>
    <p:extLst>
      <p:ext uri="{BB962C8B-B14F-4D97-AF65-F5344CB8AC3E}">
        <p14:creationId xmlns:p14="http://schemas.microsoft.com/office/powerpoint/2010/main" val="1958903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42"/>
          <p:cNvSpPr txBox="1">
            <a:spLocks noChangeArrowheads="1"/>
          </p:cNvSpPr>
          <p:nvPr/>
        </p:nvSpPr>
        <p:spPr bwMode="auto">
          <a:xfrm>
            <a:off x="35868" y="920926"/>
            <a:ext cx="9108315" cy="5532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１．事業目的</a:t>
            </a:r>
            <a:endParaRPr lang="en-US" altLang="ja-JP" sz="4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在宅医療に携わる医療従事者等の理解促進</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⇒患者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や家族</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が、医療従事者から適切な情報提供（説明）を受け、在宅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医療の選択肢を知り</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、意思</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決定できる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状態をめざす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２．補助対象事業者</a:t>
            </a:r>
            <a:endParaRPr lang="en-US" altLang="ja-JP" sz="4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大阪府医師会、大阪府内の郡市区医師会、</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大阪府内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に所在する医療法第１条の５に定める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病院</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補助対象</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事業</a:t>
            </a:r>
            <a:endParaRPr lang="en-US" altLang="ja-JP" sz="4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在宅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医療に</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携わる医療従事者</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等を対象に、在宅医療の理解促進研修を行う事業</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（例</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●在宅医療に関する各職種の考え方、対応、連携の仕方（研修、討論型）　　　　　　　　　　　　　　　　　　</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●患者。家族の意思決定支援について（研修）</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在宅療養患者の急変予防と対応（研修）</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在宅療養についての他職種連携について（討論型）　</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endParaRPr>
          </a:p>
          <a:p>
            <a:pPr fontAlgn="ctr">
              <a:buNone/>
              <a:defRPr/>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４．補助基準額</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（予算総額：</a:t>
            </a:r>
            <a:r>
              <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4,800</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千円の範囲内）</a:t>
            </a:r>
            <a:endParaRPr lang="en-US" altLang="ja-JP" sz="3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400</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千円（上限）／１か所</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応募事業者多数の場合は、補助額を調整 </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．補助率</a:t>
            </a:r>
            <a:endParaRPr lang="en-US" altLang="ja-JP" sz="4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１０</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／１０</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６．対象となる経費</a:t>
            </a:r>
            <a:endPar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報償費</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（講師、研修協力者等謝金）</a:t>
            </a: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・旅費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講師、研修協力者等旅費）</a:t>
            </a: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消耗需用費（印刷製本費、消耗品費、図書購入費）</a:t>
            </a: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・役務費</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（通信運搬費、雑役務費）</a:t>
            </a: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・委託料（運営事務局等）</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使用料及び賃借料（会場借上料等</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テキスト ボックス 42"/>
          <p:cNvSpPr txBox="1">
            <a:spLocks noChangeArrowheads="1"/>
          </p:cNvSpPr>
          <p:nvPr/>
        </p:nvSpPr>
        <p:spPr bwMode="auto">
          <a:xfrm>
            <a:off x="11514221" y="4941725"/>
            <a:ext cx="62593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eaLnBrk="1" fontAlgn="ctr" hangingPunct="1">
              <a:lnSpc>
                <a:spcPct val="100000"/>
              </a:lnSpc>
              <a:spcBef>
                <a:spcPct val="0"/>
              </a:spcBef>
              <a:spcAft>
                <a:spcPct val="0"/>
              </a:spcAft>
              <a:buClrTx/>
              <a:buNone/>
              <a:defRPr/>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等</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0" name="Picture 51" descr="0503_9494_000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47083" y="3428874"/>
            <a:ext cx="1100755" cy="428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 name="Text Box 6"/>
          <p:cNvSpPr txBox="1">
            <a:spLocks noChangeArrowheads="1"/>
          </p:cNvSpPr>
          <p:nvPr/>
        </p:nvSpPr>
        <p:spPr bwMode="auto">
          <a:xfrm>
            <a:off x="5763979" y="5368329"/>
            <a:ext cx="286775" cy="919103"/>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wordArtVertRtl" wrap="none" lIns="0" tIns="46990" rIns="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just" eaLnBrk="1" hangingPunct="1">
              <a:spcBef>
                <a:spcPct val="0"/>
              </a:spcBef>
              <a:buFont typeface="Arial" charset="0"/>
              <a:buNone/>
            </a:pPr>
            <a:r>
              <a:rPr kumimoji="0" lang="ja-JP" altLang="en-US"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地域住民</a:t>
            </a:r>
            <a:endParaRPr kumimoji="0" lang="ja-JP" altLang="en-US" sz="1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9" name="グループ化 38"/>
          <p:cNvGrpSpPr/>
          <p:nvPr/>
        </p:nvGrpSpPr>
        <p:grpSpPr>
          <a:xfrm>
            <a:off x="6331453" y="4123997"/>
            <a:ext cx="904626" cy="372487"/>
            <a:chOff x="7808232" y="3594652"/>
            <a:chExt cx="904626" cy="372487"/>
          </a:xfrm>
        </p:grpSpPr>
        <p:pic>
          <p:nvPicPr>
            <p:cNvPr id="43" name="Picture 52" descr="0503_9494_00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5101" y="3594652"/>
              <a:ext cx="675838" cy="37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図 84" descr="介護士.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808232" y="3604837"/>
              <a:ext cx="219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3" name="図 42" descr="看護士.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489020" y="3646579"/>
              <a:ext cx="22383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4" name="正方形/長方形 53"/>
          <p:cNvSpPr/>
          <p:nvPr/>
        </p:nvSpPr>
        <p:spPr bwMode="auto">
          <a:xfrm>
            <a:off x="7736879" y="4323342"/>
            <a:ext cx="1152080" cy="202537"/>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訪問介護</a:t>
            </a:r>
            <a:r>
              <a:rPr lang="ja-JP" altLang="en-US" sz="10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事業所</a:t>
            </a:r>
            <a:endParaRPr lang="en-US" altLang="ja-JP"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正方形/長方形 54"/>
          <p:cNvSpPr/>
          <p:nvPr/>
        </p:nvSpPr>
        <p:spPr bwMode="auto">
          <a:xfrm>
            <a:off x="7736879" y="4055277"/>
            <a:ext cx="1152080" cy="23495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訪問看護ステーション</a:t>
            </a:r>
          </a:p>
        </p:txBody>
      </p:sp>
      <p:pic>
        <p:nvPicPr>
          <p:cNvPr id="56" name="Picture 19" descr="010401bldgl08s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90078" y="5705822"/>
            <a:ext cx="892569" cy="509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 name="図 5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078880" y="5668429"/>
            <a:ext cx="811323" cy="474993"/>
          </a:xfrm>
          <a:prstGeom prst="rect">
            <a:avLst/>
          </a:prstGeom>
        </p:spPr>
      </p:pic>
      <p:pic>
        <p:nvPicPr>
          <p:cNvPr id="58" name="図 5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376849" y="5664228"/>
            <a:ext cx="641224" cy="479194"/>
          </a:xfrm>
          <a:prstGeom prst="rect">
            <a:avLst/>
          </a:prstGeom>
        </p:spPr>
      </p:pic>
      <p:sp>
        <p:nvSpPr>
          <p:cNvPr id="59" name="右矢印 14"/>
          <p:cNvSpPr/>
          <p:nvPr/>
        </p:nvSpPr>
        <p:spPr bwMode="gray">
          <a:xfrm rot="5946812" flipV="1">
            <a:off x="7781190" y="5406202"/>
            <a:ext cx="343476" cy="234151"/>
          </a:xfrm>
          <a:custGeom>
            <a:avLst/>
            <a:gdLst>
              <a:gd name="connsiteX0" fmla="*/ 0 w 1368152"/>
              <a:gd name="connsiteY0" fmla="*/ 198022 h 792088"/>
              <a:gd name="connsiteX1" fmla="*/ 972108 w 1368152"/>
              <a:gd name="connsiteY1" fmla="*/ 198022 h 792088"/>
              <a:gd name="connsiteX2" fmla="*/ 972108 w 1368152"/>
              <a:gd name="connsiteY2" fmla="*/ 0 h 792088"/>
              <a:gd name="connsiteX3" fmla="*/ 1368152 w 1368152"/>
              <a:gd name="connsiteY3" fmla="*/ 396044 h 792088"/>
              <a:gd name="connsiteX4" fmla="*/ 972108 w 1368152"/>
              <a:gd name="connsiteY4" fmla="*/ 792088 h 792088"/>
              <a:gd name="connsiteX5" fmla="*/ 972108 w 1368152"/>
              <a:gd name="connsiteY5" fmla="*/ 594066 h 792088"/>
              <a:gd name="connsiteX6" fmla="*/ 0 w 1368152"/>
              <a:gd name="connsiteY6" fmla="*/ 594066 h 792088"/>
              <a:gd name="connsiteX7" fmla="*/ 0 w 1368152"/>
              <a:gd name="connsiteY7" fmla="*/ 198022 h 792088"/>
              <a:gd name="connsiteX0" fmla="*/ 0 w 1912154"/>
              <a:gd name="connsiteY0" fmla="*/ 198022 h 792088"/>
              <a:gd name="connsiteX1" fmla="*/ 972108 w 1912154"/>
              <a:gd name="connsiteY1" fmla="*/ 198022 h 792088"/>
              <a:gd name="connsiteX2" fmla="*/ 972108 w 1912154"/>
              <a:gd name="connsiteY2" fmla="*/ 0 h 792088"/>
              <a:gd name="connsiteX3" fmla="*/ 1912154 w 1912154"/>
              <a:gd name="connsiteY3" fmla="*/ 221734 h 792088"/>
              <a:gd name="connsiteX4" fmla="*/ 972108 w 1912154"/>
              <a:gd name="connsiteY4" fmla="*/ 792088 h 792088"/>
              <a:gd name="connsiteX5" fmla="*/ 972108 w 1912154"/>
              <a:gd name="connsiteY5" fmla="*/ 594066 h 792088"/>
              <a:gd name="connsiteX6" fmla="*/ 0 w 1912154"/>
              <a:gd name="connsiteY6" fmla="*/ 594066 h 792088"/>
              <a:gd name="connsiteX7" fmla="*/ 0 w 1912154"/>
              <a:gd name="connsiteY7" fmla="*/ 198022 h 792088"/>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262225 w 2174379"/>
              <a:gd name="connsiteY6" fmla="*/ 594066 h 792088"/>
              <a:gd name="connsiteX7" fmla="*/ 0 w 2174379"/>
              <a:gd name="connsiteY7" fmla="*/ 411623 h 792088"/>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262225 w 2174379"/>
              <a:gd name="connsiteY6" fmla="*/ 594066 h 792088"/>
              <a:gd name="connsiteX7" fmla="*/ 0 w 2174379"/>
              <a:gd name="connsiteY7" fmla="*/ 411623 h 792088"/>
              <a:gd name="connsiteX0" fmla="*/ 0 w 2174379"/>
              <a:gd name="connsiteY0" fmla="*/ 411623 h 835046"/>
              <a:gd name="connsiteX1" fmla="*/ 1234333 w 2174379"/>
              <a:gd name="connsiteY1" fmla="*/ 198022 h 835046"/>
              <a:gd name="connsiteX2" fmla="*/ 1234333 w 2174379"/>
              <a:gd name="connsiteY2" fmla="*/ 0 h 835046"/>
              <a:gd name="connsiteX3" fmla="*/ 2174379 w 2174379"/>
              <a:gd name="connsiteY3" fmla="*/ 221734 h 835046"/>
              <a:gd name="connsiteX4" fmla="*/ 1234333 w 2174379"/>
              <a:gd name="connsiteY4" fmla="*/ 792088 h 835046"/>
              <a:gd name="connsiteX5" fmla="*/ 1234333 w 2174379"/>
              <a:gd name="connsiteY5" fmla="*/ 594066 h 835046"/>
              <a:gd name="connsiteX6" fmla="*/ 115082 w 2174379"/>
              <a:gd name="connsiteY6" fmla="*/ 835046 h 835046"/>
              <a:gd name="connsiteX7" fmla="*/ 0 w 2174379"/>
              <a:gd name="connsiteY7" fmla="*/ 411623 h 835046"/>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0 w 2174379"/>
              <a:gd name="connsiteY6" fmla="*/ 41162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274590"/>
              <a:gd name="connsiteY0" fmla="*/ 568675 h 823270"/>
              <a:gd name="connsiteX1" fmla="*/ 1466604 w 2274590"/>
              <a:gd name="connsiteY1" fmla="*/ 229204 h 823270"/>
              <a:gd name="connsiteX2" fmla="*/ 1466604 w 2274590"/>
              <a:gd name="connsiteY2" fmla="*/ 31182 h 823270"/>
              <a:gd name="connsiteX3" fmla="*/ 2274590 w 2274590"/>
              <a:gd name="connsiteY3" fmla="*/ 0 h 823270"/>
              <a:gd name="connsiteX4" fmla="*/ 1466604 w 2274590"/>
              <a:gd name="connsiteY4" fmla="*/ 823270 h 823270"/>
              <a:gd name="connsiteX5" fmla="*/ 1466604 w 2274590"/>
              <a:gd name="connsiteY5" fmla="*/ 625248 h 823270"/>
              <a:gd name="connsiteX6" fmla="*/ 0 w 2274590"/>
              <a:gd name="connsiteY6" fmla="*/ 568675 h 823270"/>
              <a:gd name="connsiteX0" fmla="*/ 0 w 2274590"/>
              <a:gd name="connsiteY0" fmla="*/ 680502 h 935097"/>
              <a:gd name="connsiteX1" fmla="*/ 1466604 w 2274590"/>
              <a:gd name="connsiteY1" fmla="*/ 34103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935097"/>
              <a:gd name="connsiteX1" fmla="*/ 1402615 w 2274590"/>
              <a:gd name="connsiteY1" fmla="*/ 31521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935097"/>
              <a:gd name="connsiteX1" fmla="*/ 1402615 w 2274590"/>
              <a:gd name="connsiteY1" fmla="*/ 31521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466604 w 2274590"/>
              <a:gd name="connsiteY5" fmla="*/ 737075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42345 w 2274590"/>
              <a:gd name="connsiteY1" fmla="*/ 353927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42345 w 2274590"/>
              <a:gd name="connsiteY1" fmla="*/ 353927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381997 w 2274590"/>
              <a:gd name="connsiteY1" fmla="*/ 20889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23781 w 2274590"/>
              <a:gd name="connsiteY1" fmla="*/ 291992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12418 w 2274590"/>
              <a:gd name="connsiteY1" fmla="*/ 329149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22701 h 970746"/>
              <a:gd name="connsiteX1" fmla="*/ 1412418 w 2274590"/>
              <a:gd name="connsiteY1" fmla="*/ 271348 h 970746"/>
              <a:gd name="connsiteX2" fmla="*/ 1244189 w 2274590"/>
              <a:gd name="connsiteY2" fmla="*/ 0 h 970746"/>
              <a:gd name="connsiteX3" fmla="*/ 2274590 w 2274590"/>
              <a:gd name="connsiteY3" fmla="*/ 54026 h 970746"/>
              <a:gd name="connsiteX4" fmla="*/ 1623990 w 2274590"/>
              <a:gd name="connsiteY4" fmla="*/ 970746 h 970746"/>
              <a:gd name="connsiteX5" fmla="*/ 1532180 w 2274590"/>
              <a:gd name="connsiteY5" fmla="*/ 541493 h 970746"/>
              <a:gd name="connsiteX6" fmla="*/ 0 w 2274590"/>
              <a:gd name="connsiteY6" fmla="*/ 622701 h 970746"/>
              <a:gd name="connsiteX0" fmla="*/ 0 w 2274590"/>
              <a:gd name="connsiteY0" fmla="*/ 622701 h 795262"/>
              <a:gd name="connsiteX1" fmla="*/ 1412418 w 2274590"/>
              <a:gd name="connsiteY1" fmla="*/ 271348 h 795262"/>
              <a:gd name="connsiteX2" fmla="*/ 1244189 w 2274590"/>
              <a:gd name="connsiteY2" fmla="*/ 0 h 795262"/>
              <a:gd name="connsiteX3" fmla="*/ 2274590 w 2274590"/>
              <a:gd name="connsiteY3" fmla="*/ 54026 h 795262"/>
              <a:gd name="connsiteX4" fmla="*/ 1571390 w 2274590"/>
              <a:gd name="connsiteY4" fmla="*/ 795262 h 795262"/>
              <a:gd name="connsiteX5" fmla="*/ 1532180 w 2274590"/>
              <a:gd name="connsiteY5" fmla="*/ 541493 h 795262"/>
              <a:gd name="connsiteX6" fmla="*/ 0 w 2274590"/>
              <a:gd name="connsiteY6" fmla="*/ 622701 h 795262"/>
              <a:gd name="connsiteX0" fmla="*/ 0 w 2067618"/>
              <a:gd name="connsiteY0" fmla="*/ 622701 h 795262"/>
              <a:gd name="connsiteX1" fmla="*/ 1412418 w 2067618"/>
              <a:gd name="connsiteY1" fmla="*/ 271348 h 795262"/>
              <a:gd name="connsiteX2" fmla="*/ 1244189 w 2067618"/>
              <a:gd name="connsiteY2" fmla="*/ 0 h 795262"/>
              <a:gd name="connsiteX3" fmla="*/ 2067618 w 2067618"/>
              <a:gd name="connsiteY3" fmla="*/ 132939 h 795262"/>
              <a:gd name="connsiteX4" fmla="*/ 1571390 w 2067618"/>
              <a:gd name="connsiteY4" fmla="*/ 795262 h 795262"/>
              <a:gd name="connsiteX5" fmla="*/ 1532180 w 2067618"/>
              <a:gd name="connsiteY5" fmla="*/ 541493 h 795262"/>
              <a:gd name="connsiteX6" fmla="*/ 0 w 2067618"/>
              <a:gd name="connsiteY6" fmla="*/ 622701 h 795262"/>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32180 w 2067618"/>
              <a:gd name="connsiteY5" fmla="*/ 541493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7911"/>
              <a:gd name="connsiteX1" fmla="*/ 1412418 w 2067618"/>
              <a:gd name="connsiteY1" fmla="*/ 271348 h 847911"/>
              <a:gd name="connsiteX2" fmla="*/ 1244189 w 2067618"/>
              <a:gd name="connsiteY2" fmla="*/ 0 h 847911"/>
              <a:gd name="connsiteX3" fmla="*/ 2067618 w 2067618"/>
              <a:gd name="connsiteY3" fmla="*/ 132939 h 847911"/>
              <a:gd name="connsiteX4" fmla="*/ 1699368 w 2067618"/>
              <a:gd name="connsiteY4" fmla="*/ 846901 h 847911"/>
              <a:gd name="connsiteX5" fmla="*/ 1547157 w 2067618"/>
              <a:gd name="connsiteY5" fmla="*/ 497629 h 847911"/>
              <a:gd name="connsiteX6" fmla="*/ 0 w 2067618"/>
              <a:gd name="connsiteY6" fmla="*/ 622701 h 84791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586665 h 810865"/>
              <a:gd name="connsiteX1" fmla="*/ 1412418 w 2067618"/>
              <a:gd name="connsiteY1" fmla="*/ 235312 h 810865"/>
              <a:gd name="connsiteX2" fmla="*/ 861241 w 2067618"/>
              <a:gd name="connsiteY2" fmla="*/ 0 h 810865"/>
              <a:gd name="connsiteX3" fmla="*/ 2067618 w 2067618"/>
              <a:gd name="connsiteY3" fmla="*/ 96903 h 810865"/>
              <a:gd name="connsiteX4" fmla="*/ 1699368 w 2067618"/>
              <a:gd name="connsiteY4" fmla="*/ 810865 h 810865"/>
              <a:gd name="connsiteX5" fmla="*/ 1547157 w 2067618"/>
              <a:gd name="connsiteY5" fmla="*/ 461593 h 810865"/>
              <a:gd name="connsiteX6" fmla="*/ 0 w 2067618"/>
              <a:gd name="connsiteY6" fmla="*/ 586665 h 810865"/>
              <a:gd name="connsiteX0" fmla="*/ 0 w 2067618"/>
              <a:gd name="connsiteY0" fmla="*/ 586665 h 810865"/>
              <a:gd name="connsiteX1" fmla="*/ 1139377 w 2067618"/>
              <a:gd name="connsiteY1" fmla="*/ 356529 h 810865"/>
              <a:gd name="connsiteX2" fmla="*/ 861241 w 2067618"/>
              <a:gd name="connsiteY2" fmla="*/ 0 h 810865"/>
              <a:gd name="connsiteX3" fmla="*/ 2067618 w 2067618"/>
              <a:gd name="connsiteY3" fmla="*/ 96903 h 810865"/>
              <a:gd name="connsiteX4" fmla="*/ 1699368 w 2067618"/>
              <a:gd name="connsiteY4" fmla="*/ 810865 h 810865"/>
              <a:gd name="connsiteX5" fmla="*/ 1547157 w 2067618"/>
              <a:gd name="connsiteY5" fmla="*/ 461593 h 810865"/>
              <a:gd name="connsiteX6" fmla="*/ 0 w 2067618"/>
              <a:gd name="connsiteY6" fmla="*/ 586665 h 810865"/>
              <a:gd name="connsiteX0" fmla="*/ 0 w 2067618"/>
              <a:gd name="connsiteY0" fmla="*/ 586665 h 810865"/>
              <a:gd name="connsiteX1" fmla="*/ 1139377 w 2067618"/>
              <a:gd name="connsiteY1" fmla="*/ 356529 h 810865"/>
              <a:gd name="connsiteX2" fmla="*/ 861241 w 2067618"/>
              <a:gd name="connsiteY2" fmla="*/ 0 h 810865"/>
              <a:gd name="connsiteX3" fmla="*/ 2067618 w 2067618"/>
              <a:gd name="connsiteY3" fmla="*/ 96903 h 810865"/>
              <a:gd name="connsiteX4" fmla="*/ 1699368 w 2067618"/>
              <a:gd name="connsiteY4" fmla="*/ 810865 h 810865"/>
              <a:gd name="connsiteX5" fmla="*/ 1343280 w 2067618"/>
              <a:gd name="connsiteY5" fmla="*/ 550829 h 810865"/>
              <a:gd name="connsiteX6" fmla="*/ 0 w 2067618"/>
              <a:gd name="connsiteY6" fmla="*/ 586665 h 810865"/>
              <a:gd name="connsiteX0" fmla="*/ 0 w 2067618"/>
              <a:gd name="connsiteY0" fmla="*/ 586665 h 919733"/>
              <a:gd name="connsiteX1" fmla="*/ 1139377 w 2067618"/>
              <a:gd name="connsiteY1" fmla="*/ 356529 h 919733"/>
              <a:gd name="connsiteX2" fmla="*/ 861241 w 2067618"/>
              <a:gd name="connsiteY2" fmla="*/ 0 h 919733"/>
              <a:gd name="connsiteX3" fmla="*/ 2067618 w 2067618"/>
              <a:gd name="connsiteY3" fmla="*/ 96903 h 919733"/>
              <a:gd name="connsiteX4" fmla="*/ 1580125 w 2067618"/>
              <a:gd name="connsiteY4" fmla="*/ 919733 h 919733"/>
              <a:gd name="connsiteX5" fmla="*/ 1343280 w 2067618"/>
              <a:gd name="connsiteY5" fmla="*/ 550829 h 919733"/>
              <a:gd name="connsiteX6" fmla="*/ 0 w 2067618"/>
              <a:gd name="connsiteY6" fmla="*/ 586665 h 919733"/>
              <a:gd name="connsiteX0" fmla="*/ 0 w 2067618"/>
              <a:gd name="connsiteY0" fmla="*/ 586665 h 911984"/>
              <a:gd name="connsiteX1" fmla="*/ 1139377 w 2067618"/>
              <a:gd name="connsiteY1" fmla="*/ 356529 h 911984"/>
              <a:gd name="connsiteX2" fmla="*/ 861241 w 2067618"/>
              <a:gd name="connsiteY2" fmla="*/ 0 h 911984"/>
              <a:gd name="connsiteX3" fmla="*/ 2067618 w 2067618"/>
              <a:gd name="connsiteY3" fmla="*/ 96903 h 911984"/>
              <a:gd name="connsiteX4" fmla="*/ 1549678 w 2067618"/>
              <a:gd name="connsiteY4" fmla="*/ 911984 h 911984"/>
              <a:gd name="connsiteX5" fmla="*/ 1343280 w 2067618"/>
              <a:gd name="connsiteY5" fmla="*/ 550829 h 911984"/>
              <a:gd name="connsiteX6" fmla="*/ 0 w 2067618"/>
              <a:gd name="connsiteY6" fmla="*/ 586665 h 911984"/>
              <a:gd name="connsiteX0" fmla="*/ 0 w 1897309"/>
              <a:gd name="connsiteY0" fmla="*/ 586665 h 911984"/>
              <a:gd name="connsiteX1" fmla="*/ 1139377 w 1897309"/>
              <a:gd name="connsiteY1" fmla="*/ 356529 h 911984"/>
              <a:gd name="connsiteX2" fmla="*/ 861241 w 1897309"/>
              <a:gd name="connsiteY2" fmla="*/ 0 h 911984"/>
              <a:gd name="connsiteX3" fmla="*/ 1897309 w 1897309"/>
              <a:gd name="connsiteY3" fmla="*/ 91702 h 911984"/>
              <a:gd name="connsiteX4" fmla="*/ 1549678 w 1897309"/>
              <a:gd name="connsiteY4" fmla="*/ 911984 h 911984"/>
              <a:gd name="connsiteX5" fmla="*/ 1343280 w 1897309"/>
              <a:gd name="connsiteY5" fmla="*/ 550829 h 911984"/>
              <a:gd name="connsiteX6" fmla="*/ 0 w 1897309"/>
              <a:gd name="connsiteY6" fmla="*/ 586665 h 911984"/>
              <a:gd name="connsiteX0" fmla="*/ 0 w 1897309"/>
              <a:gd name="connsiteY0" fmla="*/ 586665 h 773657"/>
              <a:gd name="connsiteX1" fmla="*/ 1139377 w 1897309"/>
              <a:gd name="connsiteY1" fmla="*/ 356529 h 773657"/>
              <a:gd name="connsiteX2" fmla="*/ 861241 w 1897309"/>
              <a:gd name="connsiteY2" fmla="*/ 0 h 773657"/>
              <a:gd name="connsiteX3" fmla="*/ 1897309 w 1897309"/>
              <a:gd name="connsiteY3" fmla="*/ 91702 h 773657"/>
              <a:gd name="connsiteX4" fmla="*/ 1485715 w 1897309"/>
              <a:gd name="connsiteY4" fmla="*/ 773657 h 773657"/>
              <a:gd name="connsiteX5" fmla="*/ 1343280 w 1897309"/>
              <a:gd name="connsiteY5" fmla="*/ 550829 h 773657"/>
              <a:gd name="connsiteX6" fmla="*/ 0 w 1897309"/>
              <a:gd name="connsiteY6" fmla="*/ 586665 h 773657"/>
              <a:gd name="connsiteX0" fmla="*/ 0 w 1897309"/>
              <a:gd name="connsiteY0" fmla="*/ 502004 h 688996"/>
              <a:gd name="connsiteX1" fmla="*/ 1139377 w 1897309"/>
              <a:gd name="connsiteY1" fmla="*/ 271868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206981 w 1897309"/>
              <a:gd name="connsiteY1" fmla="*/ 290981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147126 w 1897309"/>
              <a:gd name="connsiteY1" fmla="*/ 241422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147126 w 1897309"/>
              <a:gd name="connsiteY1" fmla="*/ 241422 h 688996"/>
              <a:gd name="connsiteX2" fmla="*/ 954118 w 1897309"/>
              <a:gd name="connsiteY2" fmla="*/ 0 h 688996"/>
              <a:gd name="connsiteX3" fmla="*/ 1897309 w 1897309"/>
              <a:gd name="connsiteY3" fmla="*/ 7041 h 688996"/>
              <a:gd name="connsiteX4" fmla="*/ 1485715 w 1897309"/>
              <a:gd name="connsiteY4" fmla="*/ 688996 h 688996"/>
              <a:gd name="connsiteX5" fmla="*/ 1333997 w 1897309"/>
              <a:gd name="connsiteY5" fmla="*/ 435200 h 688996"/>
              <a:gd name="connsiteX6" fmla="*/ 0 w 1897309"/>
              <a:gd name="connsiteY6" fmla="*/ 502004 h 688996"/>
              <a:gd name="connsiteX0" fmla="*/ 0 w 1897309"/>
              <a:gd name="connsiteY0" fmla="*/ 502004 h 764868"/>
              <a:gd name="connsiteX1" fmla="*/ 1147126 w 1897309"/>
              <a:gd name="connsiteY1" fmla="*/ 241422 h 764868"/>
              <a:gd name="connsiteX2" fmla="*/ 954118 w 1897309"/>
              <a:gd name="connsiteY2" fmla="*/ 0 h 764868"/>
              <a:gd name="connsiteX3" fmla="*/ 1897309 w 1897309"/>
              <a:gd name="connsiteY3" fmla="*/ 7041 h 764868"/>
              <a:gd name="connsiteX4" fmla="*/ 1514082 w 1897309"/>
              <a:gd name="connsiteY4" fmla="*/ 764868 h 764868"/>
              <a:gd name="connsiteX5" fmla="*/ 1333997 w 1897309"/>
              <a:gd name="connsiteY5" fmla="*/ 435200 h 764868"/>
              <a:gd name="connsiteX6" fmla="*/ 0 w 1897309"/>
              <a:gd name="connsiteY6" fmla="*/ 502004 h 764868"/>
              <a:gd name="connsiteX0" fmla="*/ 0 w 1769824"/>
              <a:gd name="connsiteY0" fmla="*/ 502004 h 764868"/>
              <a:gd name="connsiteX1" fmla="*/ 1147126 w 1769824"/>
              <a:gd name="connsiteY1" fmla="*/ 241422 h 764868"/>
              <a:gd name="connsiteX2" fmla="*/ 954118 w 1769824"/>
              <a:gd name="connsiteY2" fmla="*/ 0 h 764868"/>
              <a:gd name="connsiteX3" fmla="*/ 1769824 w 1769824"/>
              <a:gd name="connsiteY3" fmla="*/ 50879 h 764868"/>
              <a:gd name="connsiteX4" fmla="*/ 1514082 w 1769824"/>
              <a:gd name="connsiteY4" fmla="*/ 764868 h 764868"/>
              <a:gd name="connsiteX5" fmla="*/ 1333997 w 1769824"/>
              <a:gd name="connsiteY5" fmla="*/ 435200 h 764868"/>
              <a:gd name="connsiteX6" fmla="*/ 0 w 1769824"/>
              <a:gd name="connsiteY6" fmla="*/ 502004 h 764868"/>
              <a:gd name="connsiteX0" fmla="*/ 0 w 1769824"/>
              <a:gd name="connsiteY0" fmla="*/ 502004 h 671445"/>
              <a:gd name="connsiteX1" fmla="*/ 1147126 w 1769824"/>
              <a:gd name="connsiteY1" fmla="*/ 241422 h 671445"/>
              <a:gd name="connsiteX2" fmla="*/ 954118 w 1769824"/>
              <a:gd name="connsiteY2" fmla="*/ 0 h 671445"/>
              <a:gd name="connsiteX3" fmla="*/ 1769824 w 1769824"/>
              <a:gd name="connsiteY3" fmla="*/ 50879 h 671445"/>
              <a:gd name="connsiteX4" fmla="*/ 1469204 w 1769824"/>
              <a:gd name="connsiteY4" fmla="*/ 671445 h 671445"/>
              <a:gd name="connsiteX5" fmla="*/ 1333997 w 1769824"/>
              <a:gd name="connsiteY5" fmla="*/ 435200 h 671445"/>
              <a:gd name="connsiteX6" fmla="*/ 0 w 1769824"/>
              <a:gd name="connsiteY6" fmla="*/ 502004 h 671445"/>
              <a:gd name="connsiteX0" fmla="*/ 0 w 1774479"/>
              <a:gd name="connsiteY0" fmla="*/ 502004 h 671445"/>
              <a:gd name="connsiteX1" fmla="*/ 1147126 w 1774479"/>
              <a:gd name="connsiteY1" fmla="*/ 241422 h 671445"/>
              <a:gd name="connsiteX2" fmla="*/ 954118 w 1774479"/>
              <a:gd name="connsiteY2" fmla="*/ 0 h 671445"/>
              <a:gd name="connsiteX3" fmla="*/ 1774479 w 1774479"/>
              <a:gd name="connsiteY3" fmla="*/ 10109 h 671445"/>
              <a:gd name="connsiteX4" fmla="*/ 1469204 w 1774479"/>
              <a:gd name="connsiteY4" fmla="*/ 671445 h 671445"/>
              <a:gd name="connsiteX5" fmla="*/ 1333997 w 1774479"/>
              <a:gd name="connsiteY5" fmla="*/ 435200 h 671445"/>
              <a:gd name="connsiteX6" fmla="*/ 0 w 1774479"/>
              <a:gd name="connsiteY6" fmla="*/ 502004 h 671445"/>
              <a:gd name="connsiteX0" fmla="*/ 0 w 1774479"/>
              <a:gd name="connsiteY0" fmla="*/ 491895 h 661336"/>
              <a:gd name="connsiteX1" fmla="*/ 1147126 w 1774479"/>
              <a:gd name="connsiteY1" fmla="*/ 231313 h 661336"/>
              <a:gd name="connsiteX2" fmla="*/ 1011399 w 1774479"/>
              <a:gd name="connsiteY2" fmla="*/ 12096 h 661336"/>
              <a:gd name="connsiteX3" fmla="*/ 1774479 w 1774479"/>
              <a:gd name="connsiteY3" fmla="*/ 0 h 661336"/>
              <a:gd name="connsiteX4" fmla="*/ 1469204 w 1774479"/>
              <a:gd name="connsiteY4" fmla="*/ 661336 h 661336"/>
              <a:gd name="connsiteX5" fmla="*/ 1333997 w 1774479"/>
              <a:gd name="connsiteY5" fmla="*/ 425091 h 661336"/>
              <a:gd name="connsiteX6" fmla="*/ 0 w 1774479"/>
              <a:gd name="connsiteY6" fmla="*/ 491895 h 661336"/>
              <a:gd name="connsiteX0" fmla="*/ 0 w 1774479"/>
              <a:gd name="connsiteY0" fmla="*/ 491895 h 643996"/>
              <a:gd name="connsiteX1" fmla="*/ 1147126 w 1774479"/>
              <a:gd name="connsiteY1" fmla="*/ 231313 h 643996"/>
              <a:gd name="connsiteX2" fmla="*/ 1011399 w 1774479"/>
              <a:gd name="connsiteY2" fmla="*/ 12096 h 643996"/>
              <a:gd name="connsiteX3" fmla="*/ 1774479 w 1774479"/>
              <a:gd name="connsiteY3" fmla="*/ 0 h 643996"/>
              <a:gd name="connsiteX4" fmla="*/ 1453213 w 1774479"/>
              <a:gd name="connsiteY4" fmla="*/ 626754 h 643996"/>
              <a:gd name="connsiteX5" fmla="*/ 1333997 w 1774479"/>
              <a:gd name="connsiteY5" fmla="*/ 425091 h 643996"/>
              <a:gd name="connsiteX6" fmla="*/ 0 w 1774479"/>
              <a:gd name="connsiteY6" fmla="*/ 491895 h 643996"/>
              <a:gd name="connsiteX0" fmla="*/ 0 w 1774479"/>
              <a:gd name="connsiteY0" fmla="*/ 491895 h 666479"/>
              <a:gd name="connsiteX1" fmla="*/ 1147126 w 1774479"/>
              <a:gd name="connsiteY1" fmla="*/ 231313 h 666479"/>
              <a:gd name="connsiteX2" fmla="*/ 1011399 w 1774479"/>
              <a:gd name="connsiteY2" fmla="*/ 12096 h 666479"/>
              <a:gd name="connsiteX3" fmla="*/ 1774479 w 1774479"/>
              <a:gd name="connsiteY3" fmla="*/ 0 h 666479"/>
              <a:gd name="connsiteX4" fmla="*/ 1453213 w 1774479"/>
              <a:gd name="connsiteY4" fmla="*/ 626754 h 666479"/>
              <a:gd name="connsiteX5" fmla="*/ 1198764 w 1774479"/>
              <a:gd name="connsiteY5" fmla="*/ 499376 h 666479"/>
              <a:gd name="connsiteX6" fmla="*/ 0 w 1774479"/>
              <a:gd name="connsiteY6" fmla="*/ 491895 h 666479"/>
              <a:gd name="connsiteX0" fmla="*/ 0 w 1774479"/>
              <a:gd name="connsiteY0" fmla="*/ 491895 h 666479"/>
              <a:gd name="connsiteX1" fmla="*/ 1052662 w 1774479"/>
              <a:gd name="connsiteY1" fmla="*/ 310253 h 666479"/>
              <a:gd name="connsiteX2" fmla="*/ 1011399 w 1774479"/>
              <a:gd name="connsiteY2" fmla="*/ 12096 h 666479"/>
              <a:gd name="connsiteX3" fmla="*/ 1774479 w 1774479"/>
              <a:gd name="connsiteY3" fmla="*/ 0 h 666479"/>
              <a:gd name="connsiteX4" fmla="*/ 1453213 w 1774479"/>
              <a:gd name="connsiteY4" fmla="*/ 626754 h 666479"/>
              <a:gd name="connsiteX5" fmla="*/ 1198764 w 1774479"/>
              <a:gd name="connsiteY5" fmla="*/ 499376 h 666479"/>
              <a:gd name="connsiteX6" fmla="*/ 0 w 1774479"/>
              <a:gd name="connsiteY6" fmla="*/ 491895 h 666479"/>
              <a:gd name="connsiteX0" fmla="*/ 0 w 1774479"/>
              <a:gd name="connsiteY0" fmla="*/ 513914 h 688498"/>
              <a:gd name="connsiteX1" fmla="*/ 1052662 w 1774479"/>
              <a:gd name="connsiteY1" fmla="*/ 332272 h 688498"/>
              <a:gd name="connsiteX2" fmla="*/ 787423 w 1774479"/>
              <a:gd name="connsiteY2" fmla="*/ 0 h 688498"/>
              <a:gd name="connsiteX3" fmla="*/ 1774479 w 1774479"/>
              <a:gd name="connsiteY3" fmla="*/ 22019 h 688498"/>
              <a:gd name="connsiteX4" fmla="*/ 1453213 w 1774479"/>
              <a:gd name="connsiteY4" fmla="*/ 648773 h 688498"/>
              <a:gd name="connsiteX5" fmla="*/ 1198764 w 1774479"/>
              <a:gd name="connsiteY5" fmla="*/ 521395 h 688498"/>
              <a:gd name="connsiteX6" fmla="*/ 0 w 1774479"/>
              <a:gd name="connsiteY6" fmla="*/ 513914 h 688498"/>
              <a:gd name="connsiteX0" fmla="*/ 0 w 1774479"/>
              <a:gd name="connsiteY0" fmla="*/ 513914 h 769523"/>
              <a:gd name="connsiteX1" fmla="*/ 1052662 w 1774479"/>
              <a:gd name="connsiteY1" fmla="*/ 332272 h 769523"/>
              <a:gd name="connsiteX2" fmla="*/ 787423 w 1774479"/>
              <a:gd name="connsiteY2" fmla="*/ 0 h 769523"/>
              <a:gd name="connsiteX3" fmla="*/ 1774479 w 1774479"/>
              <a:gd name="connsiteY3" fmla="*/ 22019 h 769523"/>
              <a:gd name="connsiteX4" fmla="*/ 1388156 w 1774479"/>
              <a:gd name="connsiteY4" fmla="*/ 769523 h 769523"/>
              <a:gd name="connsiteX5" fmla="*/ 1198764 w 1774479"/>
              <a:gd name="connsiteY5" fmla="*/ 521395 h 769523"/>
              <a:gd name="connsiteX6" fmla="*/ 0 w 1774479"/>
              <a:gd name="connsiteY6" fmla="*/ 513914 h 769523"/>
              <a:gd name="connsiteX0" fmla="*/ 0 w 1633577"/>
              <a:gd name="connsiteY0" fmla="*/ 513914 h 769523"/>
              <a:gd name="connsiteX1" fmla="*/ 1052662 w 1633577"/>
              <a:gd name="connsiteY1" fmla="*/ 332272 h 769523"/>
              <a:gd name="connsiteX2" fmla="*/ 787423 w 1633577"/>
              <a:gd name="connsiteY2" fmla="*/ 0 h 769523"/>
              <a:gd name="connsiteX3" fmla="*/ 1633577 w 1633577"/>
              <a:gd name="connsiteY3" fmla="*/ 58628 h 769523"/>
              <a:gd name="connsiteX4" fmla="*/ 1388156 w 1633577"/>
              <a:gd name="connsiteY4" fmla="*/ 769523 h 769523"/>
              <a:gd name="connsiteX5" fmla="*/ 1198764 w 1633577"/>
              <a:gd name="connsiteY5" fmla="*/ 521395 h 769523"/>
              <a:gd name="connsiteX6" fmla="*/ 0 w 1633577"/>
              <a:gd name="connsiteY6" fmla="*/ 513914 h 769523"/>
              <a:gd name="connsiteX0" fmla="*/ 0 w 1633577"/>
              <a:gd name="connsiteY0" fmla="*/ 455286 h 710895"/>
              <a:gd name="connsiteX1" fmla="*/ 1052662 w 1633577"/>
              <a:gd name="connsiteY1" fmla="*/ 273644 h 710895"/>
              <a:gd name="connsiteX2" fmla="*/ 862748 w 1633577"/>
              <a:gd name="connsiteY2" fmla="*/ 42544 h 710895"/>
              <a:gd name="connsiteX3" fmla="*/ 1633577 w 1633577"/>
              <a:gd name="connsiteY3" fmla="*/ 0 h 710895"/>
              <a:gd name="connsiteX4" fmla="*/ 1388156 w 1633577"/>
              <a:gd name="connsiteY4" fmla="*/ 710895 h 710895"/>
              <a:gd name="connsiteX5" fmla="*/ 1198764 w 1633577"/>
              <a:gd name="connsiteY5" fmla="*/ 462767 h 710895"/>
              <a:gd name="connsiteX6" fmla="*/ 0 w 1633577"/>
              <a:gd name="connsiteY6" fmla="*/ 455286 h 710895"/>
              <a:gd name="connsiteX0" fmla="*/ 0 w 1633577"/>
              <a:gd name="connsiteY0" fmla="*/ 455286 h 646385"/>
              <a:gd name="connsiteX1" fmla="*/ 1052662 w 1633577"/>
              <a:gd name="connsiteY1" fmla="*/ 273644 h 646385"/>
              <a:gd name="connsiteX2" fmla="*/ 862748 w 1633577"/>
              <a:gd name="connsiteY2" fmla="*/ 42544 h 646385"/>
              <a:gd name="connsiteX3" fmla="*/ 1633577 w 1633577"/>
              <a:gd name="connsiteY3" fmla="*/ 0 h 646385"/>
              <a:gd name="connsiteX4" fmla="*/ 1396945 w 1633577"/>
              <a:gd name="connsiteY4" fmla="*/ 646385 h 646385"/>
              <a:gd name="connsiteX5" fmla="*/ 1198764 w 1633577"/>
              <a:gd name="connsiteY5" fmla="*/ 462767 h 646385"/>
              <a:gd name="connsiteX6" fmla="*/ 0 w 1633577"/>
              <a:gd name="connsiteY6" fmla="*/ 455286 h 646385"/>
              <a:gd name="connsiteX0" fmla="*/ 0 w 1633577"/>
              <a:gd name="connsiteY0" fmla="*/ 455286 h 670124"/>
              <a:gd name="connsiteX1" fmla="*/ 1052662 w 1633577"/>
              <a:gd name="connsiteY1" fmla="*/ 273644 h 670124"/>
              <a:gd name="connsiteX2" fmla="*/ 862748 w 1633577"/>
              <a:gd name="connsiteY2" fmla="*/ 42544 h 670124"/>
              <a:gd name="connsiteX3" fmla="*/ 1633577 w 1633577"/>
              <a:gd name="connsiteY3" fmla="*/ 0 h 670124"/>
              <a:gd name="connsiteX4" fmla="*/ 1392810 w 1633577"/>
              <a:gd name="connsiteY4" fmla="*/ 670124 h 670124"/>
              <a:gd name="connsiteX5" fmla="*/ 1198764 w 1633577"/>
              <a:gd name="connsiteY5" fmla="*/ 462767 h 670124"/>
              <a:gd name="connsiteX6" fmla="*/ 0 w 1633577"/>
              <a:gd name="connsiteY6" fmla="*/ 455286 h 670124"/>
              <a:gd name="connsiteX0" fmla="*/ 0 w 1633577"/>
              <a:gd name="connsiteY0" fmla="*/ 455286 h 670124"/>
              <a:gd name="connsiteX1" fmla="*/ 1052662 w 1633577"/>
              <a:gd name="connsiteY1" fmla="*/ 273644 h 670124"/>
              <a:gd name="connsiteX2" fmla="*/ 862748 w 1633577"/>
              <a:gd name="connsiteY2" fmla="*/ 42544 h 670124"/>
              <a:gd name="connsiteX3" fmla="*/ 1633577 w 1633577"/>
              <a:gd name="connsiteY3" fmla="*/ 0 h 670124"/>
              <a:gd name="connsiteX4" fmla="*/ 1392810 w 1633577"/>
              <a:gd name="connsiteY4" fmla="*/ 670124 h 670124"/>
              <a:gd name="connsiteX5" fmla="*/ 1284412 w 1633577"/>
              <a:gd name="connsiteY5" fmla="*/ 560846 h 670124"/>
              <a:gd name="connsiteX6" fmla="*/ 0 w 1633577"/>
              <a:gd name="connsiteY6" fmla="*/ 455286 h 670124"/>
              <a:gd name="connsiteX0" fmla="*/ 0 w 1633577"/>
              <a:gd name="connsiteY0" fmla="*/ 455286 h 670124"/>
              <a:gd name="connsiteX1" fmla="*/ 976815 w 1633577"/>
              <a:gd name="connsiteY1" fmla="*/ 189503 h 670124"/>
              <a:gd name="connsiteX2" fmla="*/ 862748 w 1633577"/>
              <a:gd name="connsiteY2" fmla="*/ 42544 h 670124"/>
              <a:gd name="connsiteX3" fmla="*/ 1633577 w 1633577"/>
              <a:gd name="connsiteY3" fmla="*/ 0 h 670124"/>
              <a:gd name="connsiteX4" fmla="*/ 1392810 w 1633577"/>
              <a:gd name="connsiteY4" fmla="*/ 670124 h 670124"/>
              <a:gd name="connsiteX5" fmla="*/ 1284412 w 1633577"/>
              <a:gd name="connsiteY5" fmla="*/ 560846 h 670124"/>
              <a:gd name="connsiteX6" fmla="*/ 0 w 1633577"/>
              <a:gd name="connsiteY6" fmla="*/ 455286 h 670124"/>
              <a:gd name="connsiteX0" fmla="*/ 0 w 1633577"/>
              <a:gd name="connsiteY0" fmla="*/ 455286 h 670124"/>
              <a:gd name="connsiteX1" fmla="*/ 976815 w 1633577"/>
              <a:gd name="connsiteY1" fmla="*/ 189503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1029441 w 1633577"/>
              <a:gd name="connsiteY1" fmla="*/ 252479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1029441 w 1633577"/>
              <a:gd name="connsiteY1" fmla="*/ 252479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788957 w 1633577"/>
              <a:gd name="connsiteY2" fmla="*/ 2787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815270 w 1633577"/>
              <a:gd name="connsiteY2" fmla="*/ 34275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520549"/>
              <a:gd name="connsiteY0" fmla="*/ 438282 h 653120"/>
              <a:gd name="connsiteX1" fmla="*/ 992805 w 1520549"/>
              <a:gd name="connsiteY1" fmla="*/ 207082 h 653120"/>
              <a:gd name="connsiteX2" fmla="*/ 815270 w 1520549"/>
              <a:gd name="connsiteY2" fmla="*/ 17271 h 653120"/>
              <a:gd name="connsiteX3" fmla="*/ 1520549 w 1520549"/>
              <a:gd name="connsiteY3" fmla="*/ 0 h 653120"/>
              <a:gd name="connsiteX4" fmla="*/ 1392810 w 1520549"/>
              <a:gd name="connsiteY4" fmla="*/ 653120 h 653120"/>
              <a:gd name="connsiteX5" fmla="*/ 1201858 w 1520549"/>
              <a:gd name="connsiteY5" fmla="*/ 456087 h 653120"/>
              <a:gd name="connsiteX6" fmla="*/ 0 w 1520549"/>
              <a:gd name="connsiteY6" fmla="*/ 438282 h 653120"/>
              <a:gd name="connsiteX0" fmla="*/ 0 w 1526737"/>
              <a:gd name="connsiteY0" fmla="*/ 417637 h 653120"/>
              <a:gd name="connsiteX1" fmla="*/ 998993 w 1526737"/>
              <a:gd name="connsiteY1" fmla="*/ 207082 h 653120"/>
              <a:gd name="connsiteX2" fmla="*/ 821458 w 1526737"/>
              <a:gd name="connsiteY2" fmla="*/ 17271 h 653120"/>
              <a:gd name="connsiteX3" fmla="*/ 1526737 w 1526737"/>
              <a:gd name="connsiteY3" fmla="*/ 0 h 653120"/>
              <a:gd name="connsiteX4" fmla="*/ 1398998 w 1526737"/>
              <a:gd name="connsiteY4" fmla="*/ 653120 h 653120"/>
              <a:gd name="connsiteX5" fmla="*/ 1208046 w 1526737"/>
              <a:gd name="connsiteY5" fmla="*/ 456087 h 653120"/>
              <a:gd name="connsiteX6" fmla="*/ 6188 w 1526737"/>
              <a:gd name="connsiteY6" fmla="*/ 438282 h 653120"/>
              <a:gd name="connsiteX0" fmla="*/ 46527 w 1520611"/>
              <a:gd name="connsiteY0" fmla="*/ 368105 h 653120"/>
              <a:gd name="connsiteX1" fmla="*/ 992867 w 1520611"/>
              <a:gd name="connsiteY1" fmla="*/ 207082 h 653120"/>
              <a:gd name="connsiteX2" fmla="*/ 815332 w 1520611"/>
              <a:gd name="connsiteY2" fmla="*/ 17271 h 653120"/>
              <a:gd name="connsiteX3" fmla="*/ 1520611 w 1520611"/>
              <a:gd name="connsiteY3" fmla="*/ 0 h 653120"/>
              <a:gd name="connsiteX4" fmla="*/ 1392872 w 1520611"/>
              <a:gd name="connsiteY4" fmla="*/ 653120 h 653120"/>
              <a:gd name="connsiteX5" fmla="*/ 1201920 w 1520611"/>
              <a:gd name="connsiteY5" fmla="*/ 456087 h 653120"/>
              <a:gd name="connsiteX6" fmla="*/ 62 w 1520611"/>
              <a:gd name="connsiteY6" fmla="*/ 438282 h 653120"/>
              <a:gd name="connsiteX7" fmla="*/ 46527 w 1520611"/>
              <a:gd name="connsiteY7" fmla="*/ 368105 h 653120"/>
              <a:gd name="connsiteX0" fmla="*/ 0 w 1474084"/>
              <a:gd name="connsiteY0" fmla="*/ 368105 h 766422"/>
              <a:gd name="connsiteX1" fmla="*/ 946340 w 1474084"/>
              <a:gd name="connsiteY1" fmla="*/ 207082 h 766422"/>
              <a:gd name="connsiteX2" fmla="*/ 768805 w 1474084"/>
              <a:gd name="connsiteY2" fmla="*/ 17271 h 766422"/>
              <a:gd name="connsiteX3" fmla="*/ 1474084 w 1474084"/>
              <a:gd name="connsiteY3" fmla="*/ 0 h 766422"/>
              <a:gd name="connsiteX4" fmla="*/ 1346345 w 1474084"/>
              <a:gd name="connsiteY4" fmla="*/ 653120 h 766422"/>
              <a:gd name="connsiteX5" fmla="*/ 1155393 w 1474084"/>
              <a:gd name="connsiteY5" fmla="*/ 456087 h 766422"/>
              <a:gd name="connsiteX6" fmla="*/ 104186 w 1474084"/>
              <a:gd name="connsiteY6" fmla="*/ 640626 h 766422"/>
              <a:gd name="connsiteX7" fmla="*/ 0 w 1474084"/>
              <a:gd name="connsiteY7" fmla="*/ 368105 h 766422"/>
              <a:gd name="connsiteX0" fmla="*/ 0 w 1372965"/>
              <a:gd name="connsiteY0" fmla="*/ 517796 h 766422"/>
              <a:gd name="connsiteX1" fmla="*/ 845221 w 1372965"/>
              <a:gd name="connsiteY1" fmla="*/ 207082 h 766422"/>
              <a:gd name="connsiteX2" fmla="*/ 667686 w 1372965"/>
              <a:gd name="connsiteY2" fmla="*/ 17271 h 766422"/>
              <a:gd name="connsiteX3" fmla="*/ 1372965 w 1372965"/>
              <a:gd name="connsiteY3" fmla="*/ 0 h 766422"/>
              <a:gd name="connsiteX4" fmla="*/ 1245226 w 1372965"/>
              <a:gd name="connsiteY4" fmla="*/ 653120 h 766422"/>
              <a:gd name="connsiteX5" fmla="*/ 1054274 w 1372965"/>
              <a:gd name="connsiteY5" fmla="*/ 456087 h 766422"/>
              <a:gd name="connsiteX6" fmla="*/ 3067 w 1372965"/>
              <a:gd name="connsiteY6" fmla="*/ 640626 h 766422"/>
              <a:gd name="connsiteX7" fmla="*/ 0 w 1372965"/>
              <a:gd name="connsiteY7" fmla="*/ 517796 h 766422"/>
              <a:gd name="connsiteX0" fmla="*/ 77471 w 1450436"/>
              <a:gd name="connsiteY0" fmla="*/ 517796 h 731671"/>
              <a:gd name="connsiteX1" fmla="*/ 922692 w 1450436"/>
              <a:gd name="connsiteY1" fmla="*/ 207082 h 731671"/>
              <a:gd name="connsiteX2" fmla="*/ 745157 w 1450436"/>
              <a:gd name="connsiteY2" fmla="*/ 17271 h 731671"/>
              <a:gd name="connsiteX3" fmla="*/ 1450436 w 1450436"/>
              <a:gd name="connsiteY3" fmla="*/ 0 h 731671"/>
              <a:gd name="connsiteX4" fmla="*/ 1322697 w 1450436"/>
              <a:gd name="connsiteY4" fmla="*/ 653120 h 731671"/>
              <a:gd name="connsiteX5" fmla="*/ 1131745 w 1450436"/>
              <a:gd name="connsiteY5" fmla="*/ 456087 h 731671"/>
              <a:gd name="connsiteX6" fmla="*/ 38 w 1450436"/>
              <a:gd name="connsiteY6" fmla="*/ 597255 h 731671"/>
              <a:gd name="connsiteX7" fmla="*/ 77471 w 1450436"/>
              <a:gd name="connsiteY7" fmla="*/ 517796 h 731671"/>
              <a:gd name="connsiteX0" fmla="*/ 0 w 1372965"/>
              <a:gd name="connsiteY0" fmla="*/ 517796 h 653120"/>
              <a:gd name="connsiteX1" fmla="*/ 845221 w 1372965"/>
              <a:gd name="connsiteY1" fmla="*/ 207082 h 653120"/>
              <a:gd name="connsiteX2" fmla="*/ 667686 w 1372965"/>
              <a:gd name="connsiteY2" fmla="*/ 17271 h 653120"/>
              <a:gd name="connsiteX3" fmla="*/ 1372965 w 1372965"/>
              <a:gd name="connsiteY3" fmla="*/ 0 h 653120"/>
              <a:gd name="connsiteX4" fmla="*/ 1245226 w 1372965"/>
              <a:gd name="connsiteY4" fmla="*/ 653120 h 653120"/>
              <a:gd name="connsiteX5" fmla="*/ 1054274 w 1372965"/>
              <a:gd name="connsiteY5" fmla="*/ 456087 h 653120"/>
              <a:gd name="connsiteX6" fmla="*/ 0 w 1372965"/>
              <a:gd name="connsiteY6" fmla="*/ 517796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8632"/>
              <a:gd name="connsiteX1" fmla="*/ 992311 w 1520055"/>
              <a:gd name="connsiteY1" fmla="*/ 207082 h 658632"/>
              <a:gd name="connsiteX2" fmla="*/ 814776 w 1520055"/>
              <a:gd name="connsiteY2" fmla="*/ 17271 h 658632"/>
              <a:gd name="connsiteX3" fmla="*/ 1520055 w 1520055"/>
              <a:gd name="connsiteY3" fmla="*/ 0 h 658632"/>
              <a:gd name="connsiteX4" fmla="*/ 1392316 w 1520055"/>
              <a:gd name="connsiteY4" fmla="*/ 653120 h 658632"/>
              <a:gd name="connsiteX5" fmla="*/ 1201364 w 1520055"/>
              <a:gd name="connsiteY5" fmla="*/ 456087 h 658632"/>
              <a:gd name="connsiteX6" fmla="*/ 0 w 1520055"/>
              <a:gd name="connsiteY6" fmla="*/ 533760 h 658632"/>
              <a:gd name="connsiteX0" fmla="*/ 0 w 1520055"/>
              <a:gd name="connsiteY0" fmla="*/ 533760 h 658632"/>
              <a:gd name="connsiteX1" fmla="*/ 992311 w 1520055"/>
              <a:gd name="connsiteY1" fmla="*/ 207082 h 658632"/>
              <a:gd name="connsiteX2" fmla="*/ 814776 w 1520055"/>
              <a:gd name="connsiteY2" fmla="*/ 17271 h 658632"/>
              <a:gd name="connsiteX3" fmla="*/ 1520055 w 1520055"/>
              <a:gd name="connsiteY3" fmla="*/ 0 h 658632"/>
              <a:gd name="connsiteX4" fmla="*/ 1392316 w 1520055"/>
              <a:gd name="connsiteY4" fmla="*/ 653120 h 658632"/>
              <a:gd name="connsiteX5" fmla="*/ 1201364 w 1520055"/>
              <a:gd name="connsiteY5" fmla="*/ 456087 h 658632"/>
              <a:gd name="connsiteX6" fmla="*/ 0 w 1520055"/>
              <a:gd name="connsiteY6" fmla="*/ 533760 h 658632"/>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269740"/>
              <a:gd name="connsiteY0" fmla="*/ 486855 h 653120"/>
              <a:gd name="connsiteX1" fmla="*/ 741996 w 1269740"/>
              <a:gd name="connsiteY1" fmla="*/ 207082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41996 w 1269740"/>
              <a:gd name="connsiteY1" fmla="*/ 207082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85340 w 1269740"/>
              <a:gd name="connsiteY1" fmla="*/ 239090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38902 w 1269740"/>
              <a:gd name="connsiteY1" fmla="*/ 196759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492208"/>
              <a:gd name="connsiteY0" fmla="*/ 626663 h 792928"/>
              <a:gd name="connsiteX1" fmla="*/ 738902 w 1492208"/>
              <a:gd name="connsiteY1" fmla="*/ 336567 h 792928"/>
              <a:gd name="connsiteX2" fmla="*/ 564461 w 1492208"/>
              <a:gd name="connsiteY2" fmla="*/ 157079 h 792928"/>
              <a:gd name="connsiteX3" fmla="*/ 1492208 w 1492208"/>
              <a:gd name="connsiteY3" fmla="*/ 0 h 792928"/>
              <a:gd name="connsiteX4" fmla="*/ 1142001 w 1492208"/>
              <a:gd name="connsiteY4" fmla="*/ 792928 h 792928"/>
              <a:gd name="connsiteX5" fmla="*/ 951049 w 1492208"/>
              <a:gd name="connsiteY5" fmla="*/ 595895 h 792928"/>
              <a:gd name="connsiteX6" fmla="*/ 0 w 1492208"/>
              <a:gd name="connsiteY6" fmla="*/ 626663 h 792928"/>
              <a:gd name="connsiteX0" fmla="*/ 0 w 1453492"/>
              <a:gd name="connsiteY0" fmla="*/ 586933 h 753198"/>
              <a:gd name="connsiteX1" fmla="*/ 738902 w 1453492"/>
              <a:gd name="connsiteY1" fmla="*/ 296837 h 753198"/>
              <a:gd name="connsiteX2" fmla="*/ 564461 w 1453492"/>
              <a:gd name="connsiteY2" fmla="*/ 117349 h 753198"/>
              <a:gd name="connsiteX3" fmla="*/ 1453492 w 1453492"/>
              <a:gd name="connsiteY3" fmla="*/ 0 h 753198"/>
              <a:gd name="connsiteX4" fmla="*/ 1142001 w 1453492"/>
              <a:gd name="connsiteY4" fmla="*/ 753198 h 753198"/>
              <a:gd name="connsiteX5" fmla="*/ 951049 w 1453492"/>
              <a:gd name="connsiteY5" fmla="*/ 556165 h 753198"/>
              <a:gd name="connsiteX6" fmla="*/ 0 w 1453492"/>
              <a:gd name="connsiteY6" fmla="*/ 586933 h 753198"/>
              <a:gd name="connsiteX0" fmla="*/ 0 w 1453492"/>
              <a:gd name="connsiteY0" fmla="*/ 586933 h 711388"/>
              <a:gd name="connsiteX1" fmla="*/ 738902 w 1453492"/>
              <a:gd name="connsiteY1" fmla="*/ 296837 h 711388"/>
              <a:gd name="connsiteX2" fmla="*/ 564461 w 1453492"/>
              <a:gd name="connsiteY2" fmla="*/ 117349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453492"/>
              <a:gd name="connsiteY0" fmla="*/ 586933 h 711388"/>
              <a:gd name="connsiteX1" fmla="*/ 738902 w 1453492"/>
              <a:gd name="connsiteY1" fmla="*/ 296837 h 711388"/>
              <a:gd name="connsiteX2" fmla="*/ 638253 w 1453492"/>
              <a:gd name="connsiteY2" fmla="*/ 157105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453492"/>
              <a:gd name="connsiteY0" fmla="*/ 586933 h 711388"/>
              <a:gd name="connsiteX1" fmla="*/ 738902 w 1453492"/>
              <a:gd name="connsiteY1" fmla="*/ 296837 h 711388"/>
              <a:gd name="connsiteX2" fmla="*/ 577878 w 1453492"/>
              <a:gd name="connsiteY2" fmla="*/ 124577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352840"/>
              <a:gd name="connsiteY0" fmla="*/ 528639 h 653094"/>
              <a:gd name="connsiteX1" fmla="*/ 738902 w 1352840"/>
              <a:gd name="connsiteY1" fmla="*/ 238543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808558 w 1352840"/>
              <a:gd name="connsiteY1" fmla="*/ 302039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762120 w 1352840"/>
              <a:gd name="connsiteY1" fmla="*/ 259707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762120 w 1352840"/>
              <a:gd name="connsiteY1" fmla="*/ 259707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52840" h="653094">
                <a:moveTo>
                  <a:pt x="0" y="528639"/>
                </a:moveTo>
                <a:cubicBezTo>
                  <a:pt x="625123" y="382140"/>
                  <a:pt x="671168" y="330468"/>
                  <a:pt x="762120" y="259707"/>
                </a:cubicBezTo>
                <a:lnTo>
                  <a:pt x="577878" y="66283"/>
                </a:lnTo>
                <a:lnTo>
                  <a:pt x="1352840" y="0"/>
                </a:lnTo>
                <a:lnTo>
                  <a:pt x="1112594" y="653094"/>
                </a:lnTo>
                <a:lnTo>
                  <a:pt x="951049" y="497871"/>
                </a:lnTo>
                <a:cubicBezTo>
                  <a:pt x="954590" y="485173"/>
                  <a:pt x="742885" y="717910"/>
                  <a:pt x="0" y="528639"/>
                </a:cubicBezTo>
                <a:close/>
              </a:path>
            </a:pathLst>
          </a:custGeom>
          <a:gradFill flip="none" rotWithShape="1">
            <a:gsLst>
              <a:gs pos="0">
                <a:srgbClr val="1782DB"/>
              </a:gs>
              <a:gs pos="100000">
                <a:srgbClr val="0B406B"/>
              </a:gs>
            </a:gsLst>
            <a:lin ang="5400000" scaled="1"/>
            <a:tileRect/>
          </a:gradFill>
          <a:ln w="28575">
            <a:solidFill>
              <a:srgbClr val="105D9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ctr">
              <a:defRPr/>
            </a:pPr>
            <a:endParaRPr lang="ja-JP" altLang="en-US" sz="16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ホームベース 59"/>
          <p:cNvSpPr/>
          <p:nvPr/>
        </p:nvSpPr>
        <p:spPr bwMode="gray">
          <a:xfrm>
            <a:off x="5721983" y="4775947"/>
            <a:ext cx="3373430" cy="559216"/>
          </a:xfrm>
          <a:prstGeom prst="homePlate">
            <a:avLst>
              <a:gd name="adj" fmla="val 0"/>
            </a:avLst>
          </a:prstGeom>
          <a:gradFill flip="none" rotWithShape="1">
            <a:gsLst>
              <a:gs pos="0">
                <a:srgbClr val="1782DB"/>
              </a:gs>
              <a:gs pos="100000">
                <a:srgbClr val="0B406B"/>
              </a:gs>
            </a:gsLst>
            <a:lin ang="5400000" scaled="1"/>
            <a:tileRect/>
          </a:gradFill>
          <a:ln>
            <a:solidFill>
              <a:srgbClr val="105D9C"/>
            </a:solidFill>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wrap="none" anchor="ctr"/>
          <a:lstStyle/>
          <a:p>
            <a:pPr algn="ctr" fontAlgn="ctr">
              <a:defRPr/>
            </a:pP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医師・多職種から本人</a:t>
            </a:r>
            <a:r>
              <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・家族</a:t>
            </a: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へ</a:t>
            </a:r>
            <a:endParaRPr lang="en-US" altLang="ja-JP"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在宅移行の意思決定支援</a:t>
            </a:r>
            <a:endPar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rPr>
              <a:t>（医療従事者との接点を通じ</a:t>
            </a: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、在宅医療の理解促進）</a:t>
            </a:r>
            <a:endParaRPr lang="ja-JP" altLang="en-US" sz="1100" b="1"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ホームベース 60"/>
          <p:cNvSpPr/>
          <p:nvPr/>
        </p:nvSpPr>
        <p:spPr bwMode="auto">
          <a:xfrm>
            <a:off x="5722186" y="2850949"/>
            <a:ext cx="3270234" cy="445694"/>
          </a:xfrm>
          <a:prstGeom prst="homePlate">
            <a:avLst>
              <a:gd name="adj" fmla="val 0"/>
            </a:avLst>
          </a:prstGeom>
          <a:ln>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wrap="none" anchor="ctr"/>
          <a:lstStyle/>
          <a:p>
            <a:pPr algn="ctr" fontAlgn="ctr">
              <a:defRPr/>
            </a:pPr>
            <a:r>
              <a:rPr kumimoji="0"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府内各地域で医療従事者向けに専門知識の提供</a:t>
            </a:r>
            <a:endParaRPr kumimoji="0"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fontAlgn="ctr">
              <a:defRPr/>
            </a:pPr>
            <a:r>
              <a:rPr kumimoji="0"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（シンポジウム、研修の実施等）</a:t>
            </a:r>
            <a:endParaRPr kumimoji="0"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Text Box 50"/>
          <p:cNvSpPr txBox="1">
            <a:spLocks noChangeArrowheads="1"/>
          </p:cNvSpPr>
          <p:nvPr/>
        </p:nvSpPr>
        <p:spPr bwMode="auto">
          <a:xfrm>
            <a:off x="5702778" y="3369332"/>
            <a:ext cx="347976" cy="1112836"/>
          </a:xfrm>
          <a:prstGeom prst="rect">
            <a:avLst/>
          </a:prstGeom>
          <a:gradFill flip="none" rotWithShape="1">
            <a:gsLst>
              <a:gs pos="0">
                <a:srgbClr val="00B0F0"/>
              </a:gs>
              <a:gs pos="100000">
                <a:schemeClr val="bg1"/>
              </a:gs>
            </a:gsLst>
            <a:lin ang="16200000" scaled="1"/>
            <a:tileRect/>
          </a:gradFill>
          <a:ln>
            <a:solidFill>
              <a:srgbClr val="0070C0"/>
            </a:solidFill>
            <a:headEnd/>
            <a:tailEnd/>
          </a:ln>
        </p:spPr>
        <p:style>
          <a:lnRef idx="1">
            <a:schemeClr val="accent1"/>
          </a:lnRef>
          <a:fillRef idx="2">
            <a:schemeClr val="accent1"/>
          </a:fillRef>
          <a:effectRef idx="1">
            <a:schemeClr val="accent1"/>
          </a:effectRef>
          <a:fontRef idx="minor">
            <a:schemeClr val="dk1"/>
          </a:fontRef>
        </p:style>
        <p:txBody>
          <a:bodyPr vert="wordArtVertRtl" wrap="none" anchor="ctr" anchorCtr="1"/>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9pPr>
          </a:lstStyle>
          <a:p>
            <a:pPr algn="ctr" eaLnBrk="1" fontAlgn="ctr" hangingPunct="1">
              <a:lnSpc>
                <a:spcPts val="1200"/>
              </a:lnSpc>
              <a:defRPr/>
            </a:pPr>
            <a:r>
              <a:rPr lang="ja-JP" altLang="en-US" sz="11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医療従事者</a:t>
            </a:r>
            <a:endPar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円/楕円 62"/>
          <p:cNvSpPr/>
          <p:nvPr/>
        </p:nvSpPr>
        <p:spPr bwMode="auto">
          <a:xfrm>
            <a:off x="5621975" y="6183106"/>
            <a:ext cx="3469778" cy="464351"/>
          </a:xfrm>
          <a:prstGeom prst="ellipse">
            <a:avLst/>
          </a:prstGeom>
          <a:solidFill>
            <a:srgbClr val="339933"/>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wrap="none" anchor="ctr"/>
          <a:lstStyle/>
          <a:p>
            <a:pPr algn="ctr" fontAlgn="ctr">
              <a:defRPr/>
            </a:pPr>
            <a:r>
              <a:rPr lang="ja-JP" altLang="en-US"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在宅医療の選択肢を知り、意思決定できる状態へ</a:t>
            </a:r>
            <a:endParaRPr lang="en-US" altLang="ja-JP" sz="11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正方形/長方形 63"/>
          <p:cNvSpPr/>
          <p:nvPr/>
        </p:nvSpPr>
        <p:spPr bwMode="auto">
          <a:xfrm>
            <a:off x="7736879" y="3839262"/>
            <a:ext cx="1152080" cy="180012"/>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歯科・薬局</a:t>
            </a:r>
            <a:endPar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下矢印 64"/>
          <p:cNvSpPr/>
          <p:nvPr/>
        </p:nvSpPr>
        <p:spPr bwMode="gray">
          <a:xfrm>
            <a:off x="6380833" y="4559312"/>
            <a:ext cx="2278498" cy="180012"/>
          </a:xfrm>
          <a:prstGeom prst="downArrow">
            <a:avLst>
              <a:gd name="adj1" fmla="val 50000"/>
              <a:gd name="adj2" fmla="val 100000"/>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cap="flat" cmpd="sng" algn="ctr">
            <a:noFill/>
            <a:prstDash val="solid"/>
          </a:ln>
          <a:effectLst/>
        </p:spPr>
        <p:txBody>
          <a:bodyPr rtlCol="0" anchor="ctr"/>
          <a:lstStyle/>
          <a:p>
            <a:pPr algn="ctr" fontAlgn="auto">
              <a:spcBef>
                <a:spcPts val="0"/>
              </a:spcBef>
              <a:spcAft>
                <a:spcPts val="0"/>
              </a:spcAft>
            </a:pPr>
            <a:endParaRPr kumimoji="1" lang="ja-JP" altLang="en-US" kern="0" dirty="0">
              <a:solidFill>
                <a:sysClr val="windowText" lastClr="000000"/>
              </a:solidFill>
              <a:latin typeface="Calibri"/>
              <a:ea typeface="ＭＳ Ｐゴシック"/>
            </a:endParaRPr>
          </a:p>
        </p:txBody>
      </p:sp>
      <p:sp>
        <p:nvSpPr>
          <p:cNvPr id="66" name="正方形/長方形 65"/>
          <p:cNvSpPr/>
          <p:nvPr/>
        </p:nvSpPr>
        <p:spPr>
          <a:xfrm>
            <a:off x="6229951" y="2543172"/>
            <a:ext cx="3505392" cy="307777"/>
          </a:xfrm>
          <a:prstGeom prst="rect">
            <a:avLst/>
          </a:prstGeom>
        </p:spPr>
        <p:txBody>
          <a:bodyPr wrap="square">
            <a:spAutoFit/>
          </a:bodyPr>
          <a:lstStyle/>
          <a:p>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事業概要（イメージ）図</a:t>
            </a:r>
            <a:r>
              <a:rPr lang="en-US" altLang="ja-JP" sz="1400" b="1" dirty="0" smtClean="0">
                <a:latin typeface="Meiryo UI" pitchFamily="50" charset="-128"/>
                <a:ea typeface="Meiryo UI" pitchFamily="50" charset="-128"/>
                <a:cs typeface="Meiryo UI" pitchFamily="50" charset="-128"/>
              </a:rPr>
              <a:t>】</a:t>
            </a:r>
            <a:endParaRPr lang="en-US" altLang="ja-JP" sz="1050" b="1" dirty="0">
              <a:latin typeface="Meiryo UI" pitchFamily="50" charset="-128"/>
              <a:ea typeface="Meiryo UI" pitchFamily="50" charset="-128"/>
              <a:cs typeface="Meiryo UI" pitchFamily="50" charset="-128"/>
            </a:endParaRPr>
          </a:p>
        </p:txBody>
      </p:sp>
      <p:sp>
        <p:nvSpPr>
          <p:cNvPr id="67" name="正方形/長方形 66"/>
          <p:cNvSpPr/>
          <p:nvPr/>
        </p:nvSpPr>
        <p:spPr bwMode="auto">
          <a:xfrm>
            <a:off x="7738123" y="3580722"/>
            <a:ext cx="1126477" cy="215887"/>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診療所</a:t>
            </a:r>
            <a:endPar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正方形/長方形 67"/>
          <p:cNvSpPr/>
          <p:nvPr/>
        </p:nvSpPr>
        <p:spPr bwMode="auto">
          <a:xfrm>
            <a:off x="7731077" y="3320930"/>
            <a:ext cx="1126477" cy="215887"/>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algn="ctr">
              <a:defRPr/>
            </a:pPr>
            <a:r>
              <a:rPr lang="ja-JP" altLang="en-US" sz="10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病院</a:t>
            </a:r>
          </a:p>
        </p:txBody>
      </p:sp>
      <p:sp>
        <p:nvSpPr>
          <p:cNvPr id="28" name="タイトル 1"/>
          <p:cNvSpPr>
            <a:spLocks noGrp="1"/>
          </p:cNvSpPr>
          <p:nvPr>
            <p:ph type="title"/>
          </p:nvPr>
        </p:nvSpPr>
        <p:spPr>
          <a:xfrm>
            <a:off x="35685" y="1"/>
            <a:ext cx="9177932" cy="751610"/>
          </a:xfrm>
        </p:spPr>
        <p:txBody>
          <a:bodyPr>
            <a:normAutofit/>
          </a:bodyPr>
          <a:lstStyle/>
          <a:p>
            <a:r>
              <a:rPr kumimoji="1" lang="ja-JP" altLang="en-US" sz="3600" b="1" dirty="0" smtClean="0"/>
              <a:t>基金事業②　在宅医療普及促進事業</a:t>
            </a:r>
            <a:r>
              <a:rPr lang="ja-JP" altLang="en-US" sz="2000" b="1" dirty="0" smtClean="0"/>
              <a:t>（㉙から継続）</a:t>
            </a:r>
            <a:endParaRPr kumimoji="1" lang="ja-JP" altLang="en-US" sz="2000" b="1" dirty="0"/>
          </a:p>
        </p:txBody>
      </p:sp>
      <p:sp>
        <p:nvSpPr>
          <p:cNvPr id="29" name="正方形/長方形 28"/>
          <p:cNvSpPr/>
          <p:nvPr/>
        </p:nvSpPr>
        <p:spPr>
          <a:xfrm>
            <a:off x="6054800" y="695032"/>
            <a:ext cx="3146767" cy="307777"/>
          </a:xfrm>
          <a:prstGeom prst="rect">
            <a:avLst/>
          </a:prstGeom>
        </p:spPr>
        <p:txBody>
          <a:bodyPr wrap="square">
            <a:spAutoFit/>
          </a:bodyPr>
          <a:lstStyle/>
          <a:p>
            <a:pPr algn="ctr"/>
            <a:r>
              <a:rPr lang="ja-JP" altLang="en-US" sz="1400" u="sng" dirty="0" smtClean="0">
                <a:latin typeface="+mj-ea"/>
                <a:ea typeface="+mj-ea"/>
              </a:rPr>
              <a:t>平成</a:t>
            </a:r>
            <a:r>
              <a:rPr lang="en-US" altLang="ja-JP" sz="1400" u="sng" dirty="0" smtClean="0">
                <a:latin typeface="+mj-ea"/>
                <a:ea typeface="+mj-ea"/>
              </a:rPr>
              <a:t>30</a:t>
            </a:r>
            <a:r>
              <a:rPr lang="ja-JP" altLang="en-US" sz="1400" u="sng" dirty="0" smtClean="0">
                <a:latin typeface="+mj-ea"/>
                <a:ea typeface="+mj-ea"/>
              </a:rPr>
              <a:t>年度予算額</a:t>
            </a:r>
            <a:r>
              <a:rPr lang="ja-JP" altLang="en-US" sz="1400" u="sng" dirty="0">
                <a:latin typeface="+mj-ea"/>
                <a:ea typeface="+mj-ea"/>
              </a:rPr>
              <a:t>　</a:t>
            </a:r>
            <a:r>
              <a:rPr lang="en-US" altLang="ja-JP" sz="1400" u="sng" dirty="0" smtClean="0">
                <a:latin typeface="+mj-ea"/>
                <a:ea typeface="+mj-ea"/>
              </a:rPr>
              <a:t>4,800</a:t>
            </a:r>
            <a:r>
              <a:rPr lang="ja-JP" altLang="en-US" sz="1400" u="sng" dirty="0" smtClean="0">
                <a:latin typeface="+mj-ea"/>
                <a:ea typeface="+mj-ea"/>
              </a:rPr>
              <a:t>千円</a:t>
            </a:r>
            <a:endParaRPr lang="ja-JP" altLang="en-US" sz="1400" u="sng" dirty="0">
              <a:latin typeface="+mj-ea"/>
              <a:ea typeface="+mj-ea"/>
            </a:endParaRPr>
          </a:p>
        </p:txBody>
      </p:sp>
      <p:sp>
        <p:nvSpPr>
          <p:cNvPr id="31" name="スライド番号プレースホルダー 3"/>
          <p:cNvSpPr txBox="1">
            <a:spLocks/>
          </p:cNvSpPr>
          <p:nvPr/>
        </p:nvSpPr>
        <p:spPr>
          <a:xfrm>
            <a:off x="6999560" y="646489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3</a:t>
            </a:fld>
            <a:endParaRPr lang="ja-JP" altLang="en-US" sz="2400" dirty="0">
              <a:solidFill>
                <a:schemeClr val="tx1"/>
              </a:solidFill>
            </a:endParaRPr>
          </a:p>
        </p:txBody>
      </p:sp>
    </p:spTree>
    <p:extLst>
      <p:ext uri="{BB962C8B-B14F-4D97-AF65-F5344CB8AC3E}">
        <p14:creationId xmlns:p14="http://schemas.microsoft.com/office/powerpoint/2010/main" val="1666463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16632"/>
            <a:ext cx="9143999" cy="792055"/>
          </a:xfrm>
        </p:spPr>
        <p:txBody>
          <a:bodyPr/>
          <a:lstStyle/>
          <a:p>
            <a:r>
              <a:rPr kumimoji="1" lang="ja-JP" altLang="en-US" sz="3600" b="1" dirty="0" smtClean="0"/>
              <a:t>基金事業③　在宅医療総合支援事業</a:t>
            </a:r>
            <a:r>
              <a:rPr kumimoji="1" lang="ja-JP" altLang="en-US" sz="2000" b="1" dirty="0" smtClean="0"/>
              <a:t>（㉚新規）</a:t>
            </a:r>
            <a:endParaRPr kumimoji="1" lang="ja-JP" altLang="en-US" sz="2000" b="1" dirty="0"/>
          </a:p>
        </p:txBody>
      </p:sp>
      <p:sp>
        <p:nvSpPr>
          <p:cNvPr id="4" name="スライド番号プレースホルダー 3"/>
          <p:cNvSpPr>
            <a:spLocks noGrp="1"/>
          </p:cNvSpPr>
          <p:nvPr>
            <p:ph type="sldNum" sz="quarter" idx="12"/>
          </p:nvPr>
        </p:nvSpPr>
        <p:spPr/>
        <p:txBody>
          <a:bodyPr/>
          <a:lstStyle/>
          <a:p>
            <a:pPr>
              <a:defRPr/>
            </a:pPr>
            <a:fld id="{845FDA58-8628-4030-A7FF-2946B2EE6B4C}" type="slidenum">
              <a:rPr lang="ja-JP" altLang="en-US" smtClean="0"/>
              <a:pPr>
                <a:defRPr/>
              </a:pPr>
              <a:t>4</a:t>
            </a:fld>
            <a:endParaRPr lang="ja-JP" altLang="en-US" dirty="0">
              <a:solidFill>
                <a:schemeClr val="tx1"/>
              </a:solidFill>
            </a:endParaRPr>
          </a:p>
        </p:txBody>
      </p:sp>
      <p:sp>
        <p:nvSpPr>
          <p:cNvPr id="6" name="テキスト ボックス 42"/>
          <p:cNvSpPr txBox="1">
            <a:spLocks noChangeArrowheads="1"/>
          </p:cNvSpPr>
          <p:nvPr/>
        </p:nvSpPr>
        <p:spPr bwMode="auto">
          <a:xfrm>
            <a:off x="35685" y="1052835"/>
            <a:ext cx="9108315" cy="5847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3"/>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3"/>
              </a:buBlip>
              <a:defRPr kumimoji="1" sz="2000">
                <a:solidFill>
                  <a:srgbClr val="000000"/>
                </a:solidFill>
                <a:latin typeface="Arial" charset="0"/>
                <a:ea typeface="ＭＳ Ｐゴシック" charset="-128"/>
                <a:cs typeface="Arial" charset="0"/>
              </a:defRPr>
            </a:lvl9pPr>
          </a:lstStyle>
          <a:p>
            <a:pPr eaLnBrk="1" fontAlgn="ctr" hangingPunct="1">
              <a:lnSpc>
                <a:spcPct val="100000"/>
              </a:lnSpc>
              <a:spcBef>
                <a:spcPct val="0"/>
              </a:spcBef>
              <a:spcAft>
                <a:spcPct val="0"/>
              </a:spcAft>
              <a:buClrTx/>
              <a:buNone/>
              <a:defRPr/>
            </a:pP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１．事業目的・概要</a:t>
            </a:r>
            <a:endParaRPr lang="en-US" altLang="ja-JP" sz="6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府全域の在宅医療提供体制の確保に向けて、</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在宅医の質の確保の</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ため</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の看取りや死亡診断書</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作成研修、市町村が実施する「在宅</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医療・介護連携推進</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事業」における相談</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窓口</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人材の育成</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や多職種連携の研修等を実施する。</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２．補助対象事業者</a:t>
            </a:r>
            <a:endParaRPr lang="en-US" altLang="ja-JP" sz="6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大阪府医師会</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補助対象</a:t>
            </a: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事業</a:t>
            </a:r>
            <a:endParaRPr lang="en-US" altLang="ja-JP" sz="600" b="1" u="sng" dirty="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①在宅医療関連の事例収集・分析・</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公表</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②在宅療養・看取り等研修会</a:t>
            </a:r>
          </a:p>
          <a:p>
            <a:pPr eaLnBrk="1" fontAlgn="ctr" hangingPunct="1">
              <a:lnSpc>
                <a:spcPct val="100000"/>
              </a:lnSpc>
              <a:spcBef>
                <a:spcPct val="0"/>
              </a:spcBef>
              <a:spcAft>
                <a:spcPct val="0"/>
              </a:spcAft>
              <a:buClrTx/>
              <a:buNone/>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③相談窓口人材の育成研修会</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④</a:t>
            </a:r>
            <a:r>
              <a:rPr lang="zh-TW" altLang="en-US" sz="1600" dirty="0">
                <a:latin typeface="メイリオ" panose="020B0604030504040204" pitchFamily="50" charset="-128"/>
                <a:ea typeface="メイリオ" panose="020B0604030504040204" pitchFamily="50" charset="-128"/>
                <a:cs typeface="メイリオ" panose="020B0604030504040204" pitchFamily="50" charset="-128"/>
              </a:rPr>
              <a:t>個別疾患等多職種連携研修会</a:t>
            </a:r>
          </a:p>
          <a:p>
            <a:pPr eaLnBrk="1" fontAlgn="ctr" hangingPunct="1">
              <a:lnSpc>
                <a:spcPct val="100000"/>
              </a:lnSpc>
              <a:spcBef>
                <a:spcPct val="0"/>
              </a:spcBef>
              <a:spcAft>
                <a:spcPct val="0"/>
              </a:spcAft>
              <a:buClrTx/>
              <a:buNone/>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４．補助率</a:t>
            </a: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rPr>
              <a:t>10/10</a:t>
            </a:r>
          </a:p>
          <a:p>
            <a:pPr eaLnBrk="1" fontAlgn="ctr" hangingPunct="1">
              <a:lnSpc>
                <a:spcPct val="100000"/>
              </a:lnSpc>
              <a:spcBef>
                <a:spcPct val="0"/>
              </a:spcBef>
              <a:spcAft>
                <a:spcPct val="0"/>
              </a:spcAft>
              <a:buClrTx/>
              <a:buNone/>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800" b="1" dirty="0">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1800" b="1" dirty="0" smtClean="0">
                <a:latin typeface="メイリオ" panose="020B0604030504040204" pitchFamily="50" charset="-128"/>
                <a:ea typeface="メイリオ" panose="020B0604030504040204" pitchFamily="50" charset="-128"/>
                <a:cs typeface="メイリオ" panose="020B0604030504040204" pitchFamily="50" charset="-128"/>
              </a:rPr>
              <a:t>．対象となる経費</a:t>
            </a:r>
            <a:endParaRPr lang="en-US" altLang="ja-JP" sz="18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eaLnBrk="1" fontAlgn="ctr" hangingPunct="1">
              <a:lnSpc>
                <a:spcPct val="100000"/>
              </a:lnSpc>
              <a:spcBef>
                <a:spcPct val="0"/>
              </a:spcBef>
              <a:spcAft>
                <a:spcPct val="0"/>
              </a:spcAft>
              <a:buClrTx/>
              <a:buNone/>
              <a:defRPr/>
            </a:pPr>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　補助対象事業の実施に係る経費の一部</a:t>
            </a:r>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正方形/長方形 7"/>
          <p:cNvSpPr/>
          <p:nvPr/>
        </p:nvSpPr>
        <p:spPr>
          <a:xfrm>
            <a:off x="4248082" y="1964413"/>
            <a:ext cx="3048786" cy="307777"/>
          </a:xfrm>
          <a:prstGeom prst="rect">
            <a:avLst/>
          </a:prstGeom>
        </p:spPr>
        <p:txBody>
          <a:bodyPr wrap="square">
            <a:spAutoFit/>
          </a:bodyPr>
          <a:lstStyle/>
          <a:p>
            <a:pPr algn="ctr"/>
            <a:r>
              <a:rPr lang="en-US" altLang="ja-JP" sz="1400" b="1" dirty="0" smtClean="0">
                <a:latin typeface="Meiryo UI" pitchFamily="50" charset="-128"/>
                <a:ea typeface="Meiryo UI" pitchFamily="50" charset="-128"/>
                <a:cs typeface="Meiryo UI" pitchFamily="50" charset="-128"/>
              </a:rPr>
              <a:t>【</a:t>
            </a:r>
            <a:r>
              <a:rPr lang="ja-JP" altLang="en-US" sz="1400" b="1" dirty="0" smtClean="0">
                <a:latin typeface="Meiryo UI" pitchFamily="50" charset="-128"/>
                <a:ea typeface="Meiryo UI" pitchFamily="50" charset="-128"/>
                <a:cs typeface="Meiryo UI" pitchFamily="50" charset="-128"/>
              </a:rPr>
              <a:t>参考</a:t>
            </a:r>
            <a:r>
              <a:rPr lang="en-US" altLang="ja-JP" sz="1400" b="1" dirty="0" smtClean="0">
                <a:latin typeface="Meiryo UI" pitchFamily="50" charset="-128"/>
                <a:ea typeface="Meiryo UI" pitchFamily="50" charset="-128"/>
                <a:cs typeface="Meiryo UI" pitchFamily="50" charset="-128"/>
              </a:rPr>
              <a:t>】</a:t>
            </a:r>
            <a:r>
              <a:rPr lang="ja-JP" altLang="en-US" sz="1400" b="1" dirty="0">
                <a:latin typeface="Meiryo UI" pitchFamily="50" charset="-128"/>
                <a:ea typeface="Meiryo UI" pitchFamily="50" charset="-128"/>
                <a:cs typeface="Meiryo UI" pitchFamily="50" charset="-128"/>
              </a:rPr>
              <a:t>在宅医療・介護連携推進事業</a:t>
            </a:r>
            <a:endParaRPr lang="en-US" altLang="ja-JP" sz="1050" b="1" dirty="0">
              <a:latin typeface="Meiryo UI" pitchFamily="50" charset="-128"/>
              <a:ea typeface="Meiryo UI" pitchFamily="50" charset="-128"/>
              <a:cs typeface="Meiryo UI" pitchFamily="50" charset="-128"/>
            </a:endParaRPr>
          </a:p>
        </p:txBody>
      </p:sp>
      <p:sp>
        <p:nvSpPr>
          <p:cNvPr id="3" name="正方形/長方形 2"/>
          <p:cNvSpPr/>
          <p:nvPr/>
        </p:nvSpPr>
        <p:spPr bwMode="auto">
          <a:xfrm>
            <a:off x="4392871" y="2272190"/>
            <a:ext cx="4320300" cy="4525387"/>
          </a:xfrm>
          <a:prstGeom prst="rect">
            <a:avLst/>
          </a:prstGeom>
          <a:ln w="12700">
            <a:headEnd type="none" w="med" len="med"/>
            <a:tailEnd type="none" w="med" len="med"/>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■概要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の医療・介護資源の把握や医療・</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介護関係者</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に</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よる</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会議</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、在宅医療・</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介護関係者の研修</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等を行い</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、在宅</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医療と</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介護</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サービス</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一体的に</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提供する体制を構築</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からは、市町村</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主体</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で介護</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保険を財源に本格実施。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在宅医療・介護連携推進</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事業の取組項目（例）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ア</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医療・介護資源の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把握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イ</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課題抽出・対応策検討</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ウ</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医介提供体制の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構築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エ</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情報共有の支援</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医介連携の相談</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支援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カ</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医介関係者の研修</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地域住民への普及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啓発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関係市町村間の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連携</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4717282" y="6535967"/>
            <a:ext cx="3510403" cy="261610"/>
          </a:xfrm>
          <a:prstGeom prst="rect">
            <a:avLst/>
          </a:prstGeom>
        </p:spPr>
        <p:txBody>
          <a:bodyPr wrap="square">
            <a:spAutoFit/>
          </a:bodyPr>
          <a:lstStyle/>
          <a:p>
            <a:pPr algn="ct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市町村が効果的</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・効率的に実施できるよう</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70948" y="4221055"/>
            <a:ext cx="3003073" cy="2398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スライド番号プレースホルダー 3"/>
          <p:cNvSpPr txBox="1">
            <a:spLocks/>
          </p:cNvSpPr>
          <p:nvPr/>
        </p:nvSpPr>
        <p:spPr>
          <a:xfrm>
            <a:off x="6999560" y="646489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4</a:t>
            </a:fld>
            <a:endParaRPr lang="ja-JP" altLang="en-US" sz="2400" dirty="0">
              <a:solidFill>
                <a:schemeClr val="tx1"/>
              </a:solidFill>
            </a:endParaRPr>
          </a:p>
        </p:txBody>
      </p:sp>
      <p:sp>
        <p:nvSpPr>
          <p:cNvPr id="11" name="正方形/長方形 10"/>
          <p:cNvSpPr/>
          <p:nvPr/>
        </p:nvSpPr>
        <p:spPr>
          <a:xfrm>
            <a:off x="6054800" y="833600"/>
            <a:ext cx="3146767" cy="307777"/>
          </a:xfrm>
          <a:prstGeom prst="rect">
            <a:avLst/>
          </a:prstGeom>
        </p:spPr>
        <p:txBody>
          <a:bodyPr wrap="square">
            <a:spAutoFit/>
          </a:bodyPr>
          <a:lstStyle/>
          <a:p>
            <a:pPr algn="ctr"/>
            <a:r>
              <a:rPr lang="ja-JP" altLang="en-US" sz="1400" u="sng" dirty="0" smtClean="0">
                <a:latin typeface="+mj-ea"/>
                <a:ea typeface="+mj-ea"/>
              </a:rPr>
              <a:t>平成</a:t>
            </a:r>
            <a:r>
              <a:rPr lang="en-US" altLang="ja-JP" sz="1400" u="sng" dirty="0" smtClean="0">
                <a:latin typeface="+mj-ea"/>
                <a:ea typeface="+mj-ea"/>
              </a:rPr>
              <a:t>30</a:t>
            </a:r>
            <a:r>
              <a:rPr lang="ja-JP" altLang="en-US" sz="1400" u="sng" dirty="0" smtClean="0">
                <a:latin typeface="+mj-ea"/>
                <a:ea typeface="+mj-ea"/>
              </a:rPr>
              <a:t>年度予算額</a:t>
            </a:r>
            <a:r>
              <a:rPr lang="ja-JP" altLang="en-US" sz="1400" u="sng" dirty="0">
                <a:latin typeface="+mj-ea"/>
                <a:ea typeface="+mj-ea"/>
              </a:rPr>
              <a:t>　</a:t>
            </a:r>
            <a:r>
              <a:rPr lang="en-US" altLang="ja-JP" sz="1400" u="sng" dirty="0" smtClean="0">
                <a:latin typeface="+mj-ea"/>
                <a:ea typeface="+mj-ea"/>
              </a:rPr>
              <a:t>15,708</a:t>
            </a:r>
            <a:r>
              <a:rPr lang="ja-JP" altLang="en-US" sz="1400" u="sng" dirty="0" smtClean="0">
                <a:latin typeface="+mj-ea"/>
                <a:ea typeface="+mj-ea"/>
              </a:rPr>
              <a:t>千円</a:t>
            </a:r>
            <a:endParaRPr lang="ja-JP" altLang="en-US" sz="1400" u="sng" dirty="0">
              <a:latin typeface="+mj-ea"/>
              <a:ea typeface="+mj-ea"/>
            </a:endParaRPr>
          </a:p>
        </p:txBody>
      </p:sp>
    </p:spTree>
    <p:extLst>
      <p:ext uri="{BB962C8B-B14F-4D97-AF65-F5344CB8AC3E}">
        <p14:creationId xmlns:p14="http://schemas.microsoft.com/office/powerpoint/2010/main" val="3202007895"/>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8" descr="病院・医院の建物イラスト（医療）">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96913" y="4068566"/>
            <a:ext cx="332689" cy="39371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22136" y="2871124"/>
            <a:ext cx="212096" cy="301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122744" y="2186958"/>
            <a:ext cx="5467913" cy="3754874"/>
          </a:xfrm>
          <a:prstGeom prst="rect">
            <a:avLst/>
          </a:prstGeom>
          <a:noFill/>
          <a:ln>
            <a:solidFill>
              <a:schemeClr val="tx1"/>
            </a:solidFill>
          </a:ln>
        </p:spPr>
        <p:txBody>
          <a:bodyPr wrap="square" rtlCol="0">
            <a:spAutoFit/>
          </a:bodyPr>
          <a:lstStyle/>
          <a:p>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事業概要</a:t>
            </a:r>
            <a:r>
              <a:rPr lang="en-US" altLang="ja-JP" sz="1200" dirty="0" smtClean="0">
                <a:latin typeface="HG丸ｺﾞｼｯｸM-PRO" panose="020F0600000000000000" pitchFamily="50" charset="-128"/>
                <a:ea typeface="HG丸ｺﾞｼｯｸM-PRO" panose="020F0600000000000000" pitchFamily="50" charset="-128"/>
              </a:rPr>
              <a:t>】</a:t>
            </a:r>
          </a:p>
          <a:p>
            <a:r>
              <a:rPr lang="ja-JP" altLang="en-US" sz="1200" dirty="0" smtClean="0">
                <a:latin typeface="HG丸ｺﾞｼｯｸM-PRO" panose="020F0600000000000000" pitchFamily="50" charset="-128"/>
                <a:ea typeface="HG丸ｺﾞｼｯｸM-PRO" panose="020F0600000000000000" pitchFamily="50" charset="-128"/>
              </a:rPr>
              <a:t>１　</a:t>
            </a:r>
            <a:r>
              <a:rPr lang="ja-JP" altLang="en-US" sz="1200" b="1" u="sng" dirty="0" smtClean="0">
                <a:latin typeface="HG丸ｺﾞｼｯｸM-PRO" panose="020F0600000000000000" pitchFamily="50" charset="-128"/>
                <a:ea typeface="HG丸ｺﾞｼｯｸM-PRO" panose="020F0600000000000000" pitchFamily="50" charset="-128"/>
              </a:rPr>
              <a:t>院内スタッフの口腔ケアへの理解促進　</a:t>
            </a:r>
            <a:endParaRPr lang="en-US" altLang="ja-JP" sz="1200" b="1" u="sng" dirty="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病院へ地域医科歯科連携推進員</a:t>
            </a:r>
            <a:r>
              <a:rPr lang="en-US" altLang="ja-JP" sz="1200" baseline="30000" dirty="0" smtClean="0">
                <a:latin typeface="HG丸ｺﾞｼｯｸM-PRO" panose="020F0600000000000000" pitchFamily="50" charset="-128"/>
                <a:ea typeface="HG丸ｺﾞｼｯｸM-PRO" panose="020F0600000000000000" pitchFamily="50" charset="-128"/>
              </a:rPr>
              <a:t>※</a:t>
            </a:r>
            <a:r>
              <a:rPr lang="ja-JP" altLang="en-US" sz="1200" baseline="30000" dirty="0" smtClean="0">
                <a:latin typeface="HG丸ｺﾞｼｯｸM-PRO" panose="020F0600000000000000" pitchFamily="50" charset="-128"/>
                <a:ea typeface="HG丸ｺﾞｼｯｸM-PRO" panose="020F0600000000000000" pitchFamily="50" charset="-128"/>
              </a:rPr>
              <a:t>１</a:t>
            </a:r>
            <a:r>
              <a:rPr lang="ja-JP" altLang="en-US" sz="1200" dirty="0" smtClean="0">
                <a:latin typeface="HG丸ｺﾞｼｯｸM-PRO" panose="020F0600000000000000" pitchFamily="50" charset="-128"/>
                <a:ea typeface="HG丸ｺﾞｼｯｸM-PRO" panose="020F0600000000000000" pitchFamily="50" charset="-128"/>
              </a:rPr>
              <a:t>を派遣する。</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a:t>
            </a:r>
            <a:r>
              <a:rPr lang="ja-JP" altLang="en-US" sz="1200" u="sng" dirty="0" smtClean="0">
                <a:latin typeface="HG丸ｺﾞｼｯｸM-PRO" panose="020F0600000000000000" pitchFamily="50" charset="-128"/>
                <a:ea typeface="HG丸ｺﾞｼｯｸM-PRO" panose="020F0600000000000000" pitchFamily="50" charset="-128"/>
              </a:rPr>
              <a:t>歯科口腔に関する専門的助言</a:t>
            </a:r>
            <a:r>
              <a:rPr lang="en-US" altLang="ja-JP" sz="1200" u="sng" dirty="0" smtClean="0">
                <a:latin typeface="HG丸ｺﾞｼｯｸM-PRO" panose="020F0600000000000000" pitchFamily="50" charset="-128"/>
                <a:ea typeface="HG丸ｺﾞｼｯｸM-PRO" panose="020F0600000000000000" pitchFamily="50" charset="-128"/>
              </a:rPr>
              <a:t/>
            </a:r>
            <a:br>
              <a:rPr lang="en-US" altLang="ja-JP" sz="1200" u="sng" dirty="0" smtClean="0">
                <a:latin typeface="HG丸ｺﾞｼｯｸM-PRO" panose="020F0600000000000000" pitchFamily="50" charset="-128"/>
                <a:ea typeface="HG丸ｺﾞｼｯｸM-PRO" panose="020F0600000000000000" pitchFamily="50" charset="-128"/>
              </a:rPr>
            </a:br>
            <a:r>
              <a:rPr lang="ja-JP" altLang="en-US" sz="1200" dirty="0" smtClean="0">
                <a:latin typeface="HG丸ｺﾞｼｯｸM-PRO" panose="020F0600000000000000" pitchFamily="50" charset="-128"/>
                <a:ea typeface="HG丸ｺﾞｼｯｸM-PRO" panose="020F0600000000000000" pitchFamily="50" charset="-128"/>
              </a:rPr>
              <a:t> 　          院内での口腔ケア相談</a:t>
            </a:r>
            <a:r>
              <a:rPr lang="en-US" altLang="ja-JP" sz="1200" dirty="0" smtClean="0">
                <a:latin typeface="HG丸ｺﾞｼｯｸM-PRO" panose="020F0600000000000000" pitchFamily="50" charset="-128"/>
                <a:ea typeface="HG丸ｺﾞｼｯｸM-PRO" panose="020F0600000000000000" pitchFamily="50" charset="-128"/>
              </a:rPr>
              <a:t/>
            </a:r>
            <a:br>
              <a:rPr lang="en-US" altLang="ja-JP" sz="1200" dirty="0" smtClean="0">
                <a:latin typeface="HG丸ｺﾞｼｯｸM-PRO" panose="020F0600000000000000" pitchFamily="50" charset="-128"/>
                <a:ea typeface="HG丸ｺﾞｼｯｸM-PRO" panose="020F0600000000000000" pitchFamily="50" charset="-128"/>
              </a:rPr>
            </a:b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周術期における口腔機能評価・導入支援</a:t>
            </a:r>
            <a:r>
              <a:rPr lang="en-US" altLang="ja-JP" sz="1200" dirty="0">
                <a:latin typeface="HG丸ｺﾞｼｯｸM-PRO" panose="020F0600000000000000" pitchFamily="50" charset="-128"/>
                <a:ea typeface="HG丸ｺﾞｼｯｸM-PRO" panose="020F0600000000000000" pitchFamily="50" charset="-128"/>
              </a:rPr>
              <a:t> </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院内キャンサーボードへの参画　など</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u="sng" dirty="0" smtClean="0">
                <a:latin typeface="HG丸ｺﾞｼｯｸM-PRO" panose="020F0600000000000000" pitchFamily="50" charset="-128"/>
                <a:ea typeface="HG丸ｺﾞｼｯｸM-PRO" panose="020F0600000000000000" pitchFamily="50" charset="-128"/>
              </a:rPr>
              <a:t>院内スタッフの人材育成支援</a:t>
            </a:r>
            <a:endParaRPr lang="en-US" altLang="ja-JP" sz="1200" u="sng"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病院スタッフ向け口腔ケア研修の実施</a:t>
            </a:r>
            <a:r>
              <a:rPr lang="en-US" altLang="ja-JP" sz="1200" dirty="0" smtClean="0">
                <a:latin typeface="HG丸ｺﾞｼｯｸM-PRO" panose="020F0600000000000000" pitchFamily="50" charset="-128"/>
                <a:ea typeface="HG丸ｺﾞｼｯｸM-PRO" panose="020F0600000000000000" pitchFamily="50" charset="-128"/>
              </a:rPr>
              <a:t/>
            </a:r>
            <a:br>
              <a:rPr lang="en-US" altLang="ja-JP" sz="1200" dirty="0" smtClean="0">
                <a:latin typeface="HG丸ｺﾞｼｯｸM-PRO" panose="020F0600000000000000" pitchFamily="50" charset="-128"/>
                <a:ea typeface="HG丸ｺﾞｼｯｸM-PRO" panose="020F0600000000000000" pitchFamily="50" charset="-128"/>
              </a:rPr>
            </a:br>
            <a:r>
              <a:rPr lang="ja-JP" altLang="en-US" sz="1200" dirty="0" smtClean="0">
                <a:latin typeface="HG丸ｺﾞｼｯｸM-PRO" panose="020F0600000000000000" pitchFamily="50" charset="-128"/>
                <a:ea typeface="HG丸ｺﾞｼｯｸM-PRO" panose="020F0600000000000000" pitchFamily="50" charset="-128"/>
              </a:rPr>
              <a:t>　　　　  事例集約　など</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effectLst/>
                <a:latin typeface="HG丸ｺﾞｼｯｸM-PRO" panose="020F0600000000000000" pitchFamily="50" charset="-128"/>
                <a:ea typeface="HG丸ｺﾞｼｯｸM-PRO" panose="020F0600000000000000" pitchFamily="50" charset="-128"/>
              </a:rPr>
              <a:t>２</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effectLst/>
                <a:latin typeface="HG丸ｺﾞｼｯｸM-PRO" panose="020F0600000000000000" pitchFamily="50" charset="-128"/>
                <a:ea typeface="HG丸ｺﾞｼｯｸM-PRO" panose="020F0600000000000000" pitchFamily="50" charset="-128"/>
              </a:rPr>
              <a:t>地域病院との連携推進</a:t>
            </a:r>
            <a:endParaRPr lang="en-US" altLang="ja-JP" sz="1200" dirty="0" smtClean="0">
              <a:effectLst/>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smtClean="0">
                <a:effectLst/>
                <a:latin typeface="HG丸ｺﾞｼｯｸM-PRO" panose="020F0600000000000000" pitchFamily="50" charset="-128"/>
                <a:ea typeface="HG丸ｺﾞｼｯｸM-PRO" panose="020F0600000000000000" pitchFamily="50" charset="-128"/>
              </a:rPr>
              <a:t>地域医科歯科連携推進員による連絡調整を行う。</a:t>
            </a:r>
            <a:r>
              <a:rPr lang="en-US" altLang="ja-JP" sz="1200" dirty="0" smtClean="0">
                <a:effectLst/>
                <a:latin typeface="HG丸ｺﾞｼｯｸM-PRO" panose="020F0600000000000000" pitchFamily="50" charset="-128"/>
                <a:ea typeface="HG丸ｺﾞｼｯｸM-PRO" panose="020F0600000000000000" pitchFamily="50" charset="-128"/>
              </a:rPr>
              <a:t/>
            </a:r>
            <a:br>
              <a:rPr lang="en-US" altLang="ja-JP" sz="1200" dirty="0" smtClean="0">
                <a:effectLst/>
                <a:latin typeface="HG丸ｺﾞｼｯｸM-PRO" panose="020F0600000000000000" pitchFamily="50" charset="-128"/>
                <a:ea typeface="HG丸ｺﾞｼｯｸM-PRO" panose="020F0600000000000000" pitchFamily="50" charset="-128"/>
              </a:rPr>
            </a:br>
            <a:r>
              <a:rPr lang="ja-JP" altLang="en-US" sz="1200" dirty="0" smtClean="0">
                <a:effectLst/>
                <a:latin typeface="HG丸ｺﾞｼｯｸM-PRO" panose="020F0600000000000000" pitchFamily="50" charset="-128"/>
                <a:ea typeface="HG丸ｺﾞｼｯｸM-PRO" panose="020F0600000000000000" pitchFamily="50" charset="-128"/>
              </a:rPr>
              <a:t>　   ・病院（医科）と歯科診療所との連携　</a:t>
            </a:r>
            <a:endParaRPr lang="en-US" altLang="ja-JP" sz="1200" dirty="0" smtClean="0">
              <a:effectLst/>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・地域病院連携推進研修　など</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３　歯科医療従事者の資質向上</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0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４</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医科歯科連携推進支援室の設置</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・病院と歯科医療機関との連絡調整（</a:t>
            </a:r>
            <a:r>
              <a:rPr lang="ja-JP" altLang="en-US" sz="1000" dirty="0" smtClean="0">
                <a:latin typeface="HG丸ｺﾞｼｯｸM-PRO" panose="020F0600000000000000" pitchFamily="50" charset="-128"/>
                <a:ea typeface="HG丸ｺﾞｼｯｸM-PRO" panose="020F0600000000000000" pitchFamily="50" charset="-128"/>
              </a:rPr>
              <a:t>医療圏を超える事案など）</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94169" y="6122973"/>
            <a:ext cx="8954581" cy="553998"/>
          </a:xfrm>
          <a:prstGeom prst="rect">
            <a:avLst/>
          </a:prstGeom>
          <a:noFill/>
          <a:ln w="12700">
            <a:solidFill>
              <a:schemeClr val="tx1"/>
            </a:solidFill>
            <a:prstDash val="sysDot"/>
          </a:ln>
        </p:spPr>
        <p:txBody>
          <a:bodyPr wrap="square" rtlCol="0">
            <a:spAutoFit/>
          </a:bodyPr>
          <a:lstStyle/>
          <a:p>
            <a:r>
              <a:rPr lang="en-US" altLang="ja-JP" sz="1000" baseline="30000" dirty="0" smtClean="0">
                <a:effectLst/>
                <a:latin typeface="HG丸ｺﾞｼｯｸM-PRO" panose="020F0600000000000000" pitchFamily="50" charset="-128"/>
                <a:ea typeface="HG丸ｺﾞｼｯｸM-PRO" panose="020F0600000000000000" pitchFamily="50" charset="-128"/>
              </a:rPr>
              <a:t>※</a:t>
            </a:r>
            <a:r>
              <a:rPr lang="ja-JP" altLang="en-US" sz="1000" baseline="30000" dirty="0" smtClean="0">
                <a:effectLst/>
                <a:latin typeface="HG丸ｺﾞｼｯｸM-PRO" panose="020F0600000000000000" pitchFamily="50" charset="-128"/>
                <a:ea typeface="HG丸ｺﾞｼｯｸM-PRO" panose="020F0600000000000000" pitchFamily="50" charset="-128"/>
              </a:rPr>
              <a:t>１　</a:t>
            </a:r>
            <a:r>
              <a:rPr lang="ja-JP" altLang="en-US" sz="1000" dirty="0" smtClean="0">
                <a:effectLst/>
                <a:latin typeface="HG丸ｺﾞｼｯｸM-PRO" panose="020F0600000000000000" pitchFamily="50" charset="-128"/>
                <a:ea typeface="HG丸ｺﾞｼｯｸM-PRO" panose="020F0600000000000000" pitchFamily="50" charset="-128"/>
              </a:rPr>
              <a:t>地域医科歯科連携推進員</a:t>
            </a:r>
            <a:endParaRPr lang="en-US" altLang="ja-JP" sz="1000" dirty="0" smtClean="0">
              <a:effectLst/>
              <a:latin typeface="HG丸ｺﾞｼｯｸM-PRO" panose="020F0600000000000000" pitchFamily="50" charset="-128"/>
              <a:ea typeface="HG丸ｺﾞｼｯｸM-PRO" panose="020F0600000000000000" pitchFamily="50" charset="-128"/>
            </a:endParaRPr>
          </a:p>
          <a:p>
            <a:r>
              <a:rPr lang="ja-JP" altLang="en-US" sz="1000" dirty="0" smtClean="0">
                <a:latin typeface="HG丸ｺﾞｼｯｸM-PRO" panose="020F0600000000000000" pitchFamily="50" charset="-128"/>
                <a:ea typeface="HG丸ｺﾞｼｯｸM-PRO" panose="020F0600000000000000" pitchFamily="50" charset="-128"/>
              </a:rPr>
              <a:t>在宅歯科医療連携体制推進事業にて研修を受講し、がん患者等への口腔機能管理や連携手法を学んだ歯科医師・歯科衛生士のうち、歯科医師・歯科衛生士として</a:t>
            </a:r>
            <a:r>
              <a:rPr lang="en-US" altLang="ja-JP" sz="1000" dirty="0" smtClean="0">
                <a:latin typeface="HG丸ｺﾞｼｯｸM-PRO" panose="020F0600000000000000" pitchFamily="50" charset="-128"/>
                <a:ea typeface="HG丸ｺﾞｼｯｸM-PRO" panose="020F0600000000000000" pitchFamily="50" charset="-128"/>
              </a:rPr>
              <a:t>10</a:t>
            </a:r>
            <a:r>
              <a:rPr lang="ja-JP" altLang="en-US" sz="1000" dirty="0" smtClean="0">
                <a:latin typeface="HG丸ｺﾞｼｯｸM-PRO" panose="020F0600000000000000" pitchFamily="50" charset="-128"/>
                <a:ea typeface="HG丸ｺﾞｼｯｸM-PRO" panose="020F0600000000000000" pitchFamily="50" charset="-128"/>
              </a:rPr>
              <a:t>年以上実務経験があるなど、本業務を行うにあたって十分な経験等を有する者。</a:t>
            </a:r>
            <a:r>
              <a:rPr lang="en-US" altLang="ja-JP" sz="1000" dirty="0" smtClean="0">
                <a:latin typeface="HG丸ｺﾞｼｯｸM-PRO" panose="020F0600000000000000" pitchFamily="50" charset="-128"/>
                <a:ea typeface="HG丸ｺﾞｼｯｸM-PRO" panose="020F0600000000000000" pitchFamily="50" charset="-128"/>
              </a:rPr>
              <a:t>2</a:t>
            </a:r>
            <a:r>
              <a:rPr lang="ja-JP" altLang="en-US" sz="1000" dirty="0" smtClean="0">
                <a:latin typeface="HG丸ｺﾞｼｯｸM-PRO" panose="020F0600000000000000" pitchFamily="50" charset="-128"/>
                <a:ea typeface="HG丸ｺﾞｼｯｸM-PRO" panose="020F0600000000000000" pitchFamily="50" charset="-128"/>
              </a:rPr>
              <a:t>次医療圏（大阪市は基本医療圏）ごとに配置（</a:t>
            </a:r>
            <a:r>
              <a:rPr lang="en-US" altLang="ja-JP" sz="1000" dirty="0" smtClean="0">
                <a:latin typeface="HG丸ｺﾞｼｯｸM-PRO" panose="020F0600000000000000" pitchFamily="50" charset="-128"/>
                <a:ea typeface="HG丸ｺﾞｼｯｸM-PRO" panose="020F0600000000000000" pitchFamily="50" charset="-128"/>
              </a:rPr>
              <a:t>11</a:t>
            </a:r>
            <a:r>
              <a:rPr lang="ja-JP" altLang="en-US" sz="1000" dirty="0" smtClean="0">
                <a:latin typeface="HG丸ｺﾞｼｯｸM-PRO" panose="020F0600000000000000" pitchFamily="50" charset="-128"/>
                <a:ea typeface="HG丸ｺﾞｼｯｸM-PRO" panose="020F0600000000000000" pitchFamily="50" charset="-128"/>
              </a:rPr>
              <a:t>か所予定）。</a:t>
            </a:r>
            <a:endParaRPr lang="en-US" altLang="ja-JP" sz="1000" dirty="0" smtClean="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22744" y="1106003"/>
            <a:ext cx="5467913" cy="830997"/>
          </a:xfrm>
          <a:prstGeom prst="rect">
            <a:avLst/>
          </a:prstGeom>
          <a:noFill/>
          <a:ln>
            <a:solidFill>
              <a:schemeClr val="tx1"/>
            </a:solidFill>
          </a:ln>
        </p:spPr>
        <p:txBody>
          <a:bodyPr wrap="square" rtlCol="0">
            <a:spAutoFit/>
          </a:bodyPr>
          <a:lstStyle/>
          <a:p>
            <a:r>
              <a:rPr lang="en-US" altLang="ja-JP" sz="1200" dirty="0" smtClean="0">
                <a:effectLst/>
                <a:latin typeface="HG丸ｺﾞｼｯｸM-PRO" panose="020F0600000000000000" pitchFamily="50" charset="-128"/>
                <a:ea typeface="HG丸ｺﾞｼｯｸM-PRO" panose="020F0600000000000000" pitchFamily="50" charset="-128"/>
              </a:rPr>
              <a:t>【</a:t>
            </a:r>
            <a:r>
              <a:rPr lang="ja-JP" altLang="en-US" sz="1200" dirty="0" smtClean="0">
                <a:effectLst/>
                <a:latin typeface="HG丸ｺﾞｼｯｸM-PRO" panose="020F0600000000000000" pitchFamily="50" charset="-128"/>
                <a:ea typeface="HG丸ｺﾞｼｯｸM-PRO" panose="020F0600000000000000" pitchFamily="50" charset="-128"/>
              </a:rPr>
              <a:t>目的</a:t>
            </a:r>
            <a:r>
              <a:rPr lang="en-US" altLang="ja-JP" sz="1200" dirty="0" smtClean="0">
                <a:effectLst/>
                <a:latin typeface="HG丸ｺﾞｼｯｸM-PRO" panose="020F0600000000000000" pitchFamily="50" charset="-128"/>
                <a:ea typeface="HG丸ｺﾞｼｯｸM-PRO" panose="020F0600000000000000" pitchFamily="50" charset="-128"/>
              </a:rPr>
              <a:t>】</a:t>
            </a:r>
          </a:p>
          <a:p>
            <a:r>
              <a:rPr lang="ja-JP" altLang="en-US" sz="1200" dirty="0" smtClean="0">
                <a:latin typeface="HG丸ｺﾞｼｯｸM-PRO" panose="020F0600000000000000" pitchFamily="50" charset="-128"/>
                <a:ea typeface="HG丸ｺﾞｼｯｸM-PRO" panose="020F0600000000000000" pitchFamily="50" charset="-128"/>
              </a:rPr>
              <a:t>　がん</a:t>
            </a:r>
            <a:r>
              <a:rPr lang="ja-JP" altLang="en-US" sz="1200" dirty="0" smtClean="0">
                <a:effectLst/>
                <a:latin typeface="HG丸ｺﾞｼｯｸM-PRO" panose="020F0600000000000000" pitchFamily="50" charset="-128"/>
                <a:ea typeface="HG丸ｺﾞｼｯｸM-PRO" panose="020F0600000000000000" pitchFamily="50" charset="-128"/>
              </a:rPr>
              <a:t>患者が継続的に口腔管理が受けられるよう、がん患者の療養に携わる</a:t>
            </a:r>
            <a:r>
              <a:rPr lang="en-US" altLang="ja-JP" sz="1200" dirty="0" smtClean="0">
                <a:effectLst/>
                <a:latin typeface="HG丸ｺﾞｼｯｸM-PRO" panose="020F0600000000000000" pitchFamily="50" charset="-128"/>
                <a:ea typeface="HG丸ｺﾞｼｯｸM-PRO" panose="020F0600000000000000" pitchFamily="50" charset="-128"/>
              </a:rPr>
              <a:t/>
            </a:r>
            <a:br>
              <a:rPr lang="en-US" altLang="ja-JP" sz="1200" dirty="0" smtClean="0">
                <a:effectLst/>
                <a:latin typeface="HG丸ｺﾞｼｯｸM-PRO" panose="020F0600000000000000" pitchFamily="50" charset="-128"/>
                <a:ea typeface="HG丸ｺﾞｼｯｸM-PRO" panose="020F0600000000000000" pitchFamily="50" charset="-128"/>
              </a:rPr>
            </a:br>
            <a:r>
              <a:rPr lang="ja-JP" altLang="en-US" sz="1200" dirty="0" smtClean="0">
                <a:effectLst/>
                <a:latin typeface="HG丸ｺﾞｼｯｸM-PRO" panose="020F0600000000000000" pitchFamily="50" charset="-128"/>
                <a:ea typeface="HG丸ｺﾞｼｯｸM-PRO" panose="020F0600000000000000" pitchFamily="50" charset="-128"/>
              </a:rPr>
              <a:t>　医療機関スタッフの口腔ケアに対する理解の促進、地域病院と歯科との</a:t>
            </a:r>
            <a:r>
              <a:rPr lang="en-US" altLang="ja-JP" sz="1200" dirty="0" smtClean="0">
                <a:effectLst/>
                <a:latin typeface="HG丸ｺﾞｼｯｸM-PRO" panose="020F0600000000000000" pitchFamily="50" charset="-128"/>
                <a:ea typeface="HG丸ｺﾞｼｯｸM-PRO" panose="020F0600000000000000" pitchFamily="50" charset="-128"/>
              </a:rPr>
              <a:t/>
            </a:r>
            <a:br>
              <a:rPr lang="en-US" altLang="ja-JP" sz="1200" dirty="0" smtClean="0">
                <a:effectLst/>
                <a:latin typeface="HG丸ｺﾞｼｯｸM-PRO" panose="020F0600000000000000" pitchFamily="50" charset="-128"/>
                <a:ea typeface="HG丸ｺﾞｼｯｸM-PRO" panose="020F0600000000000000" pitchFamily="50" charset="-128"/>
              </a:rPr>
            </a:br>
            <a:r>
              <a:rPr lang="ja-JP" altLang="en-US" sz="1200" dirty="0" smtClean="0">
                <a:effectLst/>
                <a:latin typeface="HG丸ｺﾞｼｯｸM-PRO" panose="020F0600000000000000" pitchFamily="50" charset="-128"/>
                <a:ea typeface="HG丸ｺﾞｼｯｸM-PRO" panose="020F0600000000000000" pitchFamily="50" charset="-128"/>
              </a:rPr>
              <a:t>　連携推進を図る。</a:t>
            </a:r>
          </a:p>
        </p:txBody>
      </p:sp>
      <p:pic>
        <p:nvPicPr>
          <p:cNvPr id="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19268" y="2871895"/>
            <a:ext cx="211279" cy="301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50" descr="MCj00791270000[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90656" y="4570200"/>
            <a:ext cx="732612" cy="449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9"/>
          <p:cNvSpPr txBox="1"/>
          <p:nvPr/>
        </p:nvSpPr>
        <p:spPr>
          <a:xfrm>
            <a:off x="8035532" y="3050613"/>
            <a:ext cx="742512" cy="246221"/>
          </a:xfrm>
          <a:prstGeom prst="rect">
            <a:avLst/>
          </a:prstGeom>
          <a:noFill/>
          <a:ln>
            <a:solidFill>
              <a:schemeClr val="tx1"/>
            </a:solidFill>
          </a:ln>
        </p:spPr>
        <p:txBody>
          <a:bodyPr wrap="none" rtlCol="0">
            <a:spAutoFit/>
          </a:bodyPr>
          <a:lstStyle/>
          <a:p>
            <a:pPr algn="ctr"/>
            <a:r>
              <a:rPr kumimoji="1" lang="ja-JP" altLang="en-US" sz="1000" b="1" dirty="0" smtClean="0"/>
              <a:t>  事 務 局  </a:t>
            </a:r>
            <a:endParaRPr kumimoji="1" lang="ja-JP" altLang="en-US" sz="1000" b="1" dirty="0"/>
          </a:p>
        </p:txBody>
      </p:sp>
      <p:sp>
        <p:nvSpPr>
          <p:cNvPr id="11" name="テキスト ボックス 10"/>
          <p:cNvSpPr txBox="1"/>
          <p:nvPr/>
        </p:nvSpPr>
        <p:spPr>
          <a:xfrm>
            <a:off x="5835091" y="3050613"/>
            <a:ext cx="825867" cy="246221"/>
          </a:xfrm>
          <a:prstGeom prst="rect">
            <a:avLst/>
          </a:prstGeom>
          <a:noFill/>
          <a:ln>
            <a:solidFill>
              <a:schemeClr val="tx1"/>
            </a:solidFill>
          </a:ln>
        </p:spPr>
        <p:txBody>
          <a:bodyPr wrap="none" rtlCol="0">
            <a:spAutoFit/>
          </a:bodyPr>
          <a:lstStyle/>
          <a:p>
            <a:pPr algn="ctr"/>
            <a:r>
              <a:rPr lang="ja-JP" altLang="en-US" sz="1000" b="1" dirty="0"/>
              <a:t>地域</a:t>
            </a:r>
            <a:r>
              <a:rPr lang="ja-JP" altLang="en-US" sz="1000" b="1" dirty="0" smtClean="0"/>
              <a:t>連携室</a:t>
            </a:r>
            <a:endParaRPr kumimoji="1" lang="ja-JP" altLang="en-US" sz="1000" b="1" dirty="0"/>
          </a:p>
        </p:txBody>
      </p:sp>
      <p:sp>
        <p:nvSpPr>
          <p:cNvPr id="12" name="テキスト ボックス 11"/>
          <p:cNvSpPr txBox="1"/>
          <p:nvPr/>
        </p:nvSpPr>
        <p:spPr>
          <a:xfrm>
            <a:off x="6898443" y="1572738"/>
            <a:ext cx="854721" cy="246221"/>
          </a:xfrm>
          <a:prstGeom prst="rect">
            <a:avLst/>
          </a:prstGeom>
          <a:noFill/>
          <a:ln>
            <a:solidFill>
              <a:schemeClr val="tx1"/>
            </a:solidFill>
          </a:ln>
        </p:spPr>
        <p:txBody>
          <a:bodyPr wrap="none" rtlCol="0">
            <a:spAutoFit/>
          </a:bodyPr>
          <a:lstStyle/>
          <a:p>
            <a:pPr algn="ctr"/>
            <a:r>
              <a:rPr lang="ja-JP" altLang="en-US" sz="1000" b="1" dirty="0" smtClean="0"/>
              <a:t> 看　 護 　部 </a:t>
            </a:r>
            <a:endParaRPr kumimoji="1" lang="ja-JP" altLang="en-US" sz="1000" b="1" dirty="0"/>
          </a:p>
        </p:txBody>
      </p:sp>
      <p:sp>
        <p:nvSpPr>
          <p:cNvPr id="13" name="テキスト ボックス 12"/>
          <p:cNvSpPr txBox="1"/>
          <p:nvPr/>
        </p:nvSpPr>
        <p:spPr>
          <a:xfrm>
            <a:off x="5847914" y="1572738"/>
            <a:ext cx="800220" cy="246221"/>
          </a:xfrm>
          <a:prstGeom prst="rect">
            <a:avLst/>
          </a:prstGeom>
          <a:noFill/>
          <a:ln>
            <a:solidFill>
              <a:schemeClr val="tx1"/>
            </a:solidFill>
          </a:ln>
        </p:spPr>
        <p:txBody>
          <a:bodyPr wrap="none" rtlCol="0">
            <a:spAutoFit/>
          </a:bodyPr>
          <a:lstStyle/>
          <a:p>
            <a:pPr algn="ctr"/>
            <a:r>
              <a:rPr lang="ja-JP" altLang="en-US" sz="1000" b="1" dirty="0" smtClean="0"/>
              <a:t>  診  療  科  </a:t>
            </a:r>
            <a:endParaRPr kumimoji="1" lang="ja-JP" altLang="en-US" sz="1000" b="1" dirty="0"/>
          </a:p>
        </p:txBody>
      </p:sp>
      <p:sp>
        <p:nvSpPr>
          <p:cNvPr id="14" name="テキスト ボックス 13"/>
          <p:cNvSpPr txBox="1"/>
          <p:nvPr/>
        </p:nvSpPr>
        <p:spPr>
          <a:xfrm>
            <a:off x="8003473" y="1578573"/>
            <a:ext cx="806631" cy="246221"/>
          </a:xfrm>
          <a:prstGeom prst="rect">
            <a:avLst/>
          </a:prstGeom>
          <a:noFill/>
          <a:ln>
            <a:solidFill>
              <a:schemeClr val="tx1"/>
            </a:solidFill>
          </a:ln>
        </p:spPr>
        <p:txBody>
          <a:bodyPr wrap="none" rtlCol="0">
            <a:spAutoFit/>
          </a:bodyPr>
          <a:lstStyle/>
          <a:p>
            <a:pPr algn="ctr"/>
            <a:r>
              <a:rPr lang="ja-JP" altLang="en-US" sz="1000" b="1" dirty="0" smtClean="0"/>
              <a:t>専門チーム</a:t>
            </a:r>
            <a:endParaRPr kumimoji="1" lang="ja-JP" altLang="en-US" sz="1000" b="1" dirty="0"/>
          </a:p>
        </p:txBody>
      </p:sp>
      <p:sp>
        <p:nvSpPr>
          <p:cNvPr id="15" name="加算記号 14"/>
          <p:cNvSpPr/>
          <p:nvPr/>
        </p:nvSpPr>
        <p:spPr>
          <a:xfrm>
            <a:off x="7081933" y="1085850"/>
            <a:ext cx="478835" cy="447675"/>
          </a:xfrm>
          <a:prstGeom prst="mathPlus">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Picture 8" descr="http://2.bp.blogspot.com/-DwityZuWoVo/UV1JBuJcqVI/AAAAAAAAPRY/CYViGeRDI24/s1600/yakkyoku_uketsuke.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16384" y="3363714"/>
            <a:ext cx="425656" cy="410641"/>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p:cNvSpPr txBox="1"/>
          <p:nvPr/>
        </p:nvSpPr>
        <p:spPr>
          <a:xfrm>
            <a:off x="6287783" y="3303295"/>
            <a:ext cx="1531188" cy="553998"/>
          </a:xfrm>
          <a:prstGeom prst="rect">
            <a:avLst/>
          </a:prstGeom>
          <a:noFill/>
          <a:ln>
            <a:noFill/>
          </a:ln>
        </p:spPr>
        <p:txBody>
          <a:bodyPr wrap="none" rtlCol="0">
            <a:spAutoFit/>
          </a:bodyPr>
          <a:lstStyle/>
          <a:p>
            <a:r>
              <a:rPr lang="ja-JP" altLang="en-US" sz="1000" dirty="0" smtClean="0"/>
              <a:t>・院内口腔ケア相談対応</a:t>
            </a:r>
            <a:endParaRPr lang="en-US" altLang="ja-JP" sz="1000" dirty="0" smtClean="0"/>
          </a:p>
          <a:p>
            <a:r>
              <a:rPr kumimoji="1" lang="ja-JP" altLang="en-US" sz="1000" dirty="0" smtClean="0"/>
              <a:t>・連携歯科医院相談対応</a:t>
            </a:r>
            <a:endParaRPr kumimoji="1" lang="en-US" altLang="ja-JP" sz="1000" dirty="0" smtClean="0"/>
          </a:p>
          <a:p>
            <a:r>
              <a:rPr lang="ja-JP" altLang="en-US" sz="1000" dirty="0" smtClean="0"/>
              <a:t>・口腔ケア推奨案内</a:t>
            </a:r>
            <a:endParaRPr kumimoji="1" lang="ja-JP" altLang="en-US" sz="1000" dirty="0"/>
          </a:p>
        </p:txBody>
      </p:sp>
      <p:pic>
        <p:nvPicPr>
          <p:cNvPr id="18" name="Picture 14" descr="看護師の会議のイラスト">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976416" y="1854162"/>
            <a:ext cx="689868" cy="60191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6" descr="話し合いをしている人達のイラスト（棒人間）">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828508" y="1827234"/>
            <a:ext cx="344003" cy="36693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0" descr="看護師の勉強会・会議のイラスト">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230941" y="1805291"/>
            <a:ext cx="312463" cy="23122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descr="看護師の勉強会・会議のイラスト">
            <a:hlinkClick r:id="rId13"/>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901460" y="1949477"/>
            <a:ext cx="388055" cy="28716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0" descr="看護師の勉強会・会議のイラスト">
            <a:hlinkClick r:id="rId13"/>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278566" y="1969528"/>
            <a:ext cx="443378" cy="3281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descr="話し合いのイラスト（棒人間）">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6193669" y="1819503"/>
            <a:ext cx="510810" cy="39389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2" descr="話し合いのイラスト（棒人間）">
            <a:hlinkClick r:id="rId17"/>
          </p:cNvP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6036223" y="2021479"/>
            <a:ext cx="617419" cy="476098"/>
          </a:xfrm>
          <a:prstGeom prst="rect">
            <a:avLst/>
          </a:prstGeom>
          <a:noFill/>
          <a:extLst>
            <a:ext uri="{909E8E84-426E-40DD-AFC4-6F175D3DCCD1}">
              <a14:hiddenFill xmlns:a14="http://schemas.microsoft.com/office/drawing/2010/main">
                <a:solidFill>
                  <a:srgbClr val="FFFFFF"/>
                </a:solidFill>
              </a14:hiddenFill>
            </a:ext>
          </a:extLst>
        </p:spPr>
      </p:pic>
      <p:sp>
        <p:nvSpPr>
          <p:cNvPr id="25" name="テキスト ボックス 24"/>
          <p:cNvSpPr txBox="1"/>
          <p:nvPr/>
        </p:nvSpPr>
        <p:spPr>
          <a:xfrm>
            <a:off x="5722302" y="2448990"/>
            <a:ext cx="1980029" cy="553998"/>
          </a:xfrm>
          <a:prstGeom prst="rect">
            <a:avLst/>
          </a:prstGeom>
          <a:noFill/>
          <a:ln>
            <a:noFill/>
          </a:ln>
        </p:spPr>
        <p:txBody>
          <a:bodyPr wrap="none" rtlCol="0">
            <a:spAutoFit/>
          </a:bodyPr>
          <a:lstStyle/>
          <a:p>
            <a:r>
              <a:rPr lang="ja-JP" altLang="en-US" sz="1000" dirty="0" smtClean="0"/>
              <a:t>・口腔管理相談対応</a:t>
            </a:r>
            <a:endParaRPr lang="en-US" altLang="ja-JP" sz="1000" dirty="0" smtClean="0"/>
          </a:p>
          <a:p>
            <a:r>
              <a:rPr lang="ja-JP" altLang="en-US" sz="1000" dirty="0" smtClean="0"/>
              <a:t>・周術期口腔機能評価・導入支援</a:t>
            </a:r>
            <a:endParaRPr lang="en-US" altLang="ja-JP" sz="1000" dirty="0" smtClean="0"/>
          </a:p>
          <a:p>
            <a:r>
              <a:rPr kumimoji="1" lang="ja-JP" altLang="en-US" sz="1000" dirty="0" smtClean="0"/>
              <a:t>・キャンサーボードへの参画</a:t>
            </a:r>
            <a:endParaRPr kumimoji="1" lang="ja-JP" altLang="en-US" sz="1000" dirty="0"/>
          </a:p>
        </p:txBody>
      </p:sp>
      <p:sp>
        <p:nvSpPr>
          <p:cNvPr id="26" name="テキスト ボックス 25"/>
          <p:cNvSpPr txBox="1"/>
          <p:nvPr/>
        </p:nvSpPr>
        <p:spPr>
          <a:xfrm>
            <a:off x="7625879" y="2286770"/>
            <a:ext cx="1124026" cy="400110"/>
          </a:xfrm>
          <a:prstGeom prst="rect">
            <a:avLst/>
          </a:prstGeom>
          <a:noFill/>
          <a:ln>
            <a:noFill/>
          </a:ln>
        </p:spPr>
        <p:txBody>
          <a:bodyPr wrap="none" rtlCol="0">
            <a:spAutoFit/>
          </a:bodyPr>
          <a:lstStyle/>
          <a:p>
            <a:r>
              <a:rPr lang="ja-JP" altLang="en-US" sz="1000" dirty="0" smtClean="0"/>
              <a:t>・口腔ケア研修会</a:t>
            </a:r>
            <a:endParaRPr lang="en-US" altLang="ja-JP" sz="1000" dirty="0" smtClean="0"/>
          </a:p>
          <a:p>
            <a:r>
              <a:rPr kumimoji="1" lang="ja-JP" altLang="en-US" sz="1000" dirty="0" smtClean="0"/>
              <a:t>・事例集約</a:t>
            </a:r>
            <a:endParaRPr kumimoji="1" lang="ja-JP" altLang="en-US" sz="1000" dirty="0"/>
          </a:p>
        </p:txBody>
      </p:sp>
      <p:pic>
        <p:nvPicPr>
          <p:cNvPr id="27" name="Picture 2"/>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7871838" y="3863035"/>
            <a:ext cx="173179" cy="247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7664937" y="3863035"/>
            <a:ext cx="173849" cy="24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テキスト ボックス 28"/>
          <p:cNvSpPr txBox="1"/>
          <p:nvPr/>
        </p:nvSpPr>
        <p:spPr>
          <a:xfrm>
            <a:off x="7357738" y="4037141"/>
            <a:ext cx="1745991" cy="369332"/>
          </a:xfrm>
          <a:prstGeom prst="rect">
            <a:avLst/>
          </a:prstGeom>
          <a:noFill/>
          <a:ln>
            <a:noFill/>
          </a:ln>
        </p:spPr>
        <p:txBody>
          <a:bodyPr wrap="none" rtlCol="0">
            <a:spAutoFit/>
          </a:bodyPr>
          <a:lstStyle/>
          <a:p>
            <a:r>
              <a:rPr lang="ja-JP" altLang="en-US" sz="900" dirty="0" smtClean="0"/>
              <a:t>地域医科歯科連携推進員</a:t>
            </a:r>
            <a:endParaRPr lang="en-US" altLang="ja-JP" sz="900" dirty="0" smtClean="0"/>
          </a:p>
          <a:p>
            <a:r>
              <a:rPr lang="ja-JP" altLang="en-US" sz="900" dirty="0"/>
              <a:t>（</a:t>
            </a:r>
            <a:r>
              <a:rPr lang="ja-JP" altLang="en-US" sz="900" dirty="0" smtClean="0"/>
              <a:t>歯科医師、歯科衛生士）を派遣</a:t>
            </a:r>
            <a:endParaRPr kumimoji="1" lang="ja-JP" altLang="en-US" sz="900" dirty="0"/>
          </a:p>
        </p:txBody>
      </p:sp>
      <p:sp>
        <p:nvSpPr>
          <p:cNvPr id="30" name="テキスト ボックス 29"/>
          <p:cNvSpPr txBox="1"/>
          <p:nvPr/>
        </p:nvSpPr>
        <p:spPr>
          <a:xfrm>
            <a:off x="5489360" y="5027807"/>
            <a:ext cx="1935547" cy="246221"/>
          </a:xfrm>
          <a:prstGeom prst="rect">
            <a:avLst/>
          </a:prstGeom>
          <a:noFill/>
          <a:ln>
            <a:noFill/>
          </a:ln>
        </p:spPr>
        <p:txBody>
          <a:bodyPr wrap="square" rtlCol="0">
            <a:spAutoFit/>
          </a:bodyPr>
          <a:lstStyle/>
          <a:p>
            <a:pPr algn="r"/>
            <a:r>
              <a:rPr lang="en-US" altLang="ja-JP" sz="1000" dirty="0" smtClean="0"/>
              <a:t>【</a:t>
            </a:r>
            <a:r>
              <a:rPr lang="ja-JP" altLang="en-US" sz="1000" dirty="0" smtClean="0"/>
              <a:t>医科歯科連携推進支援室</a:t>
            </a:r>
            <a:r>
              <a:rPr lang="en-US" altLang="ja-JP" sz="1000" dirty="0" smtClean="0"/>
              <a:t>】</a:t>
            </a:r>
          </a:p>
        </p:txBody>
      </p:sp>
      <p:pic>
        <p:nvPicPr>
          <p:cNvPr id="31" name="Picture 26" descr="相談窓口のイラスト">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8358519" y="3417275"/>
            <a:ext cx="452687" cy="377993"/>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8" descr="病院・医院の建物イラスト（医療）">
            <a:hlinkClick r:id="rId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6723678" y="4103324"/>
            <a:ext cx="452282" cy="459086"/>
          </a:xfrm>
          <a:prstGeom prst="rect">
            <a:avLst/>
          </a:prstGeom>
          <a:noFill/>
          <a:extLst>
            <a:ext uri="{909E8E84-426E-40DD-AFC4-6F175D3DCCD1}">
              <a14:hiddenFill xmlns:a14="http://schemas.microsoft.com/office/drawing/2010/main">
                <a:solidFill>
                  <a:srgbClr val="FFFFFF"/>
                </a:solidFill>
              </a14:hiddenFill>
            </a:ext>
          </a:extLst>
        </p:spPr>
      </p:pic>
      <p:sp>
        <p:nvSpPr>
          <p:cNvPr id="33" name="テキスト ボックス 32"/>
          <p:cNvSpPr txBox="1"/>
          <p:nvPr/>
        </p:nvSpPr>
        <p:spPr>
          <a:xfrm>
            <a:off x="7067158" y="4431784"/>
            <a:ext cx="1773242" cy="553998"/>
          </a:xfrm>
          <a:prstGeom prst="rect">
            <a:avLst/>
          </a:prstGeom>
          <a:noFill/>
          <a:ln>
            <a:noFill/>
          </a:ln>
        </p:spPr>
        <p:txBody>
          <a:bodyPr wrap="none" rtlCol="0">
            <a:spAutoFit/>
          </a:bodyPr>
          <a:lstStyle/>
          <a:p>
            <a:r>
              <a:rPr lang="en-US" altLang="ja-JP" sz="1000" dirty="0" smtClean="0"/>
              <a:t>【</a:t>
            </a:r>
            <a:r>
              <a:rPr lang="ja-JP" altLang="en-US" sz="1000" dirty="0"/>
              <a:t>地域病院との</a:t>
            </a:r>
            <a:r>
              <a:rPr lang="ja-JP" altLang="en-US" sz="1000" dirty="0" smtClean="0"/>
              <a:t>連携推進</a:t>
            </a:r>
            <a:r>
              <a:rPr lang="en-US" altLang="ja-JP" sz="1000" dirty="0" smtClean="0"/>
              <a:t>】</a:t>
            </a:r>
          </a:p>
          <a:p>
            <a:r>
              <a:rPr lang="ja-JP" altLang="en-US" sz="1000" dirty="0" smtClean="0"/>
              <a:t>・地域病院連携推進研修会</a:t>
            </a:r>
            <a:endParaRPr kumimoji="1" lang="en-US" altLang="ja-JP" sz="1000" dirty="0" smtClean="0"/>
          </a:p>
          <a:p>
            <a:r>
              <a:rPr lang="ja-JP" altLang="en-US" sz="1000" dirty="0"/>
              <a:t>　</a:t>
            </a:r>
            <a:r>
              <a:rPr lang="ja-JP" altLang="en-US" sz="1000" dirty="0" smtClean="0"/>
              <a:t>　　　　　　　　　　　　　　　</a:t>
            </a:r>
            <a:r>
              <a:rPr kumimoji="1" lang="ja-JP" altLang="en-US" sz="1000" dirty="0" smtClean="0"/>
              <a:t>など</a:t>
            </a:r>
            <a:endParaRPr kumimoji="1" lang="ja-JP" altLang="en-US" sz="1000" dirty="0"/>
          </a:p>
        </p:txBody>
      </p:sp>
      <p:pic>
        <p:nvPicPr>
          <p:cNvPr id="34" name="Picture 18" descr="説明会・セミナーのイラスト（女性）">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8584863" y="4886487"/>
            <a:ext cx="503038" cy="49074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32" descr="説明会・セミナーのイラスト">
            <a:hlinkClick r:id="rId27"/>
          </p:cNvPr>
          <p:cNvPicPr>
            <a:picLocks noChangeAspect="1" noChangeArrowheads="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8404608" y="2490197"/>
            <a:ext cx="455757" cy="396002"/>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34" descr="会議のイラスト（男女混合）">
            <a:hlinkClick r:id="rId29"/>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8308273" y="5442667"/>
            <a:ext cx="552091" cy="552091"/>
          </a:xfrm>
          <a:prstGeom prst="rect">
            <a:avLst/>
          </a:prstGeom>
          <a:noFill/>
          <a:extLst>
            <a:ext uri="{909E8E84-426E-40DD-AFC4-6F175D3DCCD1}">
              <a14:hiddenFill xmlns:a14="http://schemas.microsoft.com/office/drawing/2010/main">
                <a:solidFill>
                  <a:srgbClr val="FFFFFF"/>
                </a:solidFill>
              </a14:hiddenFill>
            </a:ext>
          </a:extLst>
        </p:spPr>
      </p:pic>
      <p:sp>
        <p:nvSpPr>
          <p:cNvPr id="37" name="テキスト ボックス 36"/>
          <p:cNvSpPr txBox="1"/>
          <p:nvPr/>
        </p:nvSpPr>
        <p:spPr>
          <a:xfrm>
            <a:off x="5546510" y="5334499"/>
            <a:ext cx="2996893" cy="553998"/>
          </a:xfrm>
          <a:prstGeom prst="rect">
            <a:avLst/>
          </a:prstGeom>
          <a:noFill/>
          <a:ln>
            <a:noFill/>
          </a:ln>
        </p:spPr>
        <p:txBody>
          <a:bodyPr wrap="square" rtlCol="0">
            <a:spAutoFit/>
          </a:bodyPr>
          <a:lstStyle/>
          <a:p>
            <a:r>
              <a:rPr lang="ja-JP" altLang="en-US" sz="1000" dirty="0" smtClean="0"/>
              <a:t>・がん対応可能歯科医療機関調査、集約、情報提供</a:t>
            </a:r>
            <a:endParaRPr lang="en-US" altLang="ja-JP" sz="1000" dirty="0" smtClean="0"/>
          </a:p>
          <a:p>
            <a:r>
              <a:rPr lang="ja-JP" altLang="en-US" sz="1000" dirty="0" smtClean="0"/>
              <a:t>・医科歯科連携支援資料作成、提供</a:t>
            </a:r>
            <a:endParaRPr lang="en-US" altLang="ja-JP" sz="1000" dirty="0" smtClean="0"/>
          </a:p>
          <a:p>
            <a:r>
              <a:rPr lang="ja-JP" altLang="en-US" sz="1000" dirty="0" smtClean="0"/>
              <a:t>・地域医科歯科</a:t>
            </a:r>
            <a:r>
              <a:rPr lang="ja-JP" altLang="en-US" sz="900" dirty="0" smtClean="0"/>
              <a:t>連携</a:t>
            </a:r>
            <a:r>
              <a:rPr lang="ja-JP" altLang="en-US" sz="1000" dirty="0" smtClean="0"/>
              <a:t>推進員資質向上研修会</a:t>
            </a:r>
            <a:r>
              <a:rPr lang="ja-JP" altLang="en-US" sz="1000" dirty="0"/>
              <a:t>　</a:t>
            </a:r>
            <a:r>
              <a:rPr lang="ja-JP" altLang="en-US" sz="1000" dirty="0" smtClean="0"/>
              <a:t>など</a:t>
            </a:r>
            <a:endParaRPr kumimoji="1" lang="ja-JP" altLang="en-US" sz="1000" dirty="0"/>
          </a:p>
        </p:txBody>
      </p:sp>
      <p:pic>
        <p:nvPicPr>
          <p:cNvPr id="38" name="Picture 50" descr="MCj00791270000[1]"/>
          <p:cNvPicPr>
            <a:picLocks noChangeAspect="1" noChangeArrowheads="1"/>
          </p:cNvPicPr>
          <p:nvPr/>
        </p:nvPicPr>
        <p:blipFill>
          <a:blip r:embed="rId7" cstate="print">
            <a:extLst/>
          </a:blip>
          <a:srcRect/>
          <a:stretch>
            <a:fillRect/>
          </a:stretch>
        </p:blipFill>
        <p:spPr bwMode="auto">
          <a:xfrm>
            <a:off x="8616442" y="4424995"/>
            <a:ext cx="460883" cy="282675"/>
          </a:xfrm>
          <a:prstGeom prst="rect">
            <a:avLst/>
          </a:prstGeom>
          <a:noFill/>
          <a:ln>
            <a:noFill/>
          </a:ln>
          <a:scene3d>
            <a:camera prst="orthographicFront">
              <a:rot lat="0" lon="10800000" rev="0"/>
            </a:camera>
            <a:lightRig rig="threePt" dir="t"/>
          </a:scene3d>
          <a:extLst/>
        </p:spPr>
      </p:pic>
      <p:grpSp>
        <p:nvGrpSpPr>
          <p:cNvPr id="39" name="グループ化 38"/>
          <p:cNvGrpSpPr/>
          <p:nvPr/>
        </p:nvGrpSpPr>
        <p:grpSpPr>
          <a:xfrm>
            <a:off x="5714612" y="1063442"/>
            <a:ext cx="3225175" cy="2762829"/>
            <a:chOff x="5714612" y="1077731"/>
            <a:chExt cx="3225175" cy="2762829"/>
          </a:xfrm>
        </p:grpSpPr>
        <p:cxnSp>
          <p:nvCxnSpPr>
            <p:cNvPr id="40" name="直線コネクタ 39"/>
            <p:cNvCxnSpPr/>
            <p:nvPr/>
          </p:nvCxnSpPr>
          <p:spPr>
            <a:xfrm>
              <a:off x="5717539" y="1533525"/>
              <a:ext cx="0" cy="23070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8936861" y="1539397"/>
              <a:ext cx="0" cy="23011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flipH="1">
              <a:off x="5714612" y="3838417"/>
              <a:ext cx="3225175" cy="21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flipH="1">
              <a:off x="5722302" y="1531306"/>
              <a:ext cx="10123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H="1">
              <a:off x="7946847" y="1531306"/>
              <a:ext cx="9900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H="1">
              <a:off x="6739455" y="1081087"/>
              <a:ext cx="12091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6734692" y="1077731"/>
              <a:ext cx="0" cy="455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7948612" y="1085850"/>
              <a:ext cx="0" cy="455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8" name="テキスト ボックス 47"/>
          <p:cNvSpPr txBox="1"/>
          <p:nvPr/>
        </p:nvSpPr>
        <p:spPr>
          <a:xfrm>
            <a:off x="5717539" y="1152521"/>
            <a:ext cx="1012390" cy="246221"/>
          </a:xfrm>
          <a:prstGeom prst="rect">
            <a:avLst/>
          </a:prstGeom>
          <a:noFill/>
        </p:spPr>
        <p:txBody>
          <a:bodyPr wrap="square" rtlCol="0">
            <a:spAutoFit/>
          </a:bodyPr>
          <a:lstStyle/>
          <a:p>
            <a:pPr algn="ctr"/>
            <a:r>
              <a:rPr kumimoji="1" lang="ja-JP" altLang="en-US" sz="1000" dirty="0" smtClean="0"/>
              <a:t>（事業イメージ）</a:t>
            </a:r>
            <a:endParaRPr kumimoji="1" lang="ja-JP" altLang="en-US" sz="1000" dirty="0"/>
          </a:p>
        </p:txBody>
      </p:sp>
      <p:sp>
        <p:nvSpPr>
          <p:cNvPr id="49" name="下矢印 48"/>
          <p:cNvSpPr/>
          <p:nvPr/>
        </p:nvSpPr>
        <p:spPr>
          <a:xfrm rot="-1500000" flipV="1">
            <a:off x="7684842" y="3151185"/>
            <a:ext cx="128587" cy="706108"/>
          </a:xfrm>
          <a:prstGeom prst="down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タイトル 1"/>
          <p:cNvSpPr txBox="1">
            <a:spLocks/>
          </p:cNvSpPr>
          <p:nvPr/>
        </p:nvSpPr>
        <p:spPr>
          <a:xfrm>
            <a:off x="32464" y="95306"/>
            <a:ext cx="9143999" cy="620688"/>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dirty="0" smtClean="0"/>
              <a:t>基金事業④　医科歯科連携推進事業</a:t>
            </a:r>
            <a:r>
              <a:rPr lang="ja-JP" altLang="en-US" sz="2000" b="1" dirty="0" smtClean="0"/>
              <a:t>（㉚新規）　</a:t>
            </a:r>
            <a:endParaRPr lang="ja-JP" altLang="en-US" sz="3200" b="1" dirty="0"/>
          </a:p>
        </p:txBody>
      </p:sp>
      <p:sp>
        <p:nvSpPr>
          <p:cNvPr id="5" name="正方形/長方形 4"/>
          <p:cNvSpPr/>
          <p:nvPr/>
        </p:nvSpPr>
        <p:spPr>
          <a:xfrm>
            <a:off x="6054800" y="689106"/>
            <a:ext cx="3146767" cy="307777"/>
          </a:xfrm>
          <a:prstGeom prst="rect">
            <a:avLst/>
          </a:prstGeom>
        </p:spPr>
        <p:txBody>
          <a:bodyPr wrap="square">
            <a:spAutoFit/>
          </a:bodyPr>
          <a:lstStyle/>
          <a:p>
            <a:pPr algn="ctr"/>
            <a:r>
              <a:rPr lang="ja-JP" altLang="en-US" sz="1400" u="sng" dirty="0" smtClean="0">
                <a:latin typeface="+mj-ea"/>
                <a:ea typeface="+mj-ea"/>
              </a:rPr>
              <a:t>平成</a:t>
            </a:r>
            <a:r>
              <a:rPr lang="en-US" altLang="ja-JP" sz="1400" u="sng" dirty="0" smtClean="0">
                <a:latin typeface="+mj-ea"/>
                <a:ea typeface="+mj-ea"/>
              </a:rPr>
              <a:t>30</a:t>
            </a:r>
            <a:r>
              <a:rPr lang="ja-JP" altLang="en-US" sz="1400" u="sng" dirty="0" smtClean="0">
                <a:latin typeface="+mj-ea"/>
                <a:ea typeface="+mj-ea"/>
              </a:rPr>
              <a:t>年度予算額</a:t>
            </a:r>
            <a:r>
              <a:rPr lang="ja-JP" altLang="en-US" sz="1400" u="sng" dirty="0">
                <a:latin typeface="+mj-ea"/>
                <a:ea typeface="+mj-ea"/>
              </a:rPr>
              <a:t>　</a:t>
            </a:r>
            <a:r>
              <a:rPr lang="en-US" altLang="ja-JP" sz="1400" u="sng" dirty="0">
                <a:latin typeface="+mj-ea"/>
                <a:ea typeface="+mj-ea"/>
              </a:rPr>
              <a:t>44,594</a:t>
            </a:r>
            <a:r>
              <a:rPr lang="ja-JP" altLang="en-US" sz="1400" u="sng" dirty="0" smtClean="0">
                <a:latin typeface="+mj-ea"/>
                <a:ea typeface="+mj-ea"/>
              </a:rPr>
              <a:t>千円</a:t>
            </a:r>
            <a:endParaRPr lang="ja-JP" altLang="en-US" sz="1400" u="sng" dirty="0">
              <a:latin typeface="+mj-ea"/>
              <a:ea typeface="+mj-ea"/>
            </a:endParaRPr>
          </a:p>
        </p:txBody>
      </p:sp>
      <p:sp>
        <p:nvSpPr>
          <p:cNvPr id="52" name="スライド番号プレースホルダー 3"/>
          <p:cNvSpPr txBox="1">
            <a:spLocks/>
          </p:cNvSpPr>
          <p:nvPr/>
        </p:nvSpPr>
        <p:spPr>
          <a:xfrm>
            <a:off x="6999560" y="6464895"/>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defRPr/>
            </a:pPr>
            <a:fld id="{845FDA58-8628-4030-A7FF-2946B2EE6B4C}" type="slidenum">
              <a:rPr lang="ja-JP" altLang="en-US" sz="2400" smtClean="0"/>
              <a:pPr>
                <a:defRPr/>
              </a:pPr>
              <a:t>5</a:t>
            </a:fld>
            <a:endParaRPr lang="ja-JP" altLang="en-US" sz="2400" dirty="0">
              <a:solidFill>
                <a:schemeClr val="tx1"/>
              </a:solidFill>
            </a:endParaRPr>
          </a:p>
        </p:txBody>
      </p:sp>
    </p:spTree>
    <p:extLst>
      <p:ext uri="{BB962C8B-B14F-4D97-AF65-F5344CB8AC3E}">
        <p14:creationId xmlns:p14="http://schemas.microsoft.com/office/powerpoint/2010/main" val="3512235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96989F-A376-4F61-BDCE-8CB0F9688E5D}">
  <ds:schemaRefs>
    <ds:schemaRef ds:uri="http://schemas.microsoft.com/sharepoint/v3/contenttype/forms"/>
  </ds:schemaRefs>
</ds:datastoreItem>
</file>

<file path=customXml/itemProps2.xml><?xml version="1.0" encoding="utf-8"?>
<ds:datastoreItem xmlns:ds="http://schemas.openxmlformats.org/officeDocument/2006/customXml" ds:itemID="{5595A5B8-1EB7-4282-976D-6B76D4A3B4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190D8809-E693-418E-AC8F-AD03240C7406}">
  <ds:schemaRefs>
    <ds:schemaRef ds:uri="http://schemas.microsoft.com/office/2006/documentManagement/types"/>
    <ds:schemaRef ds:uri="http://purl.org/dc/dcmitype/"/>
    <ds:schemaRef ds:uri="http://purl.org/dc/terms/"/>
    <ds:schemaRef ds:uri="http://schemas.microsoft.com/office/2006/metadata/properties"/>
    <ds:schemaRef ds:uri="http://schemas.microsoft.com/office/infopath/2007/PartnerControls"/>
    <ds:schemaRef ds:uri="http://purl.org/dc/elements/1.1/"/>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11267</TotalTime>
  <Words>601</Words>
  <Application>Microsoft Office PowerPoint</Application>
  <PresentationFormat>画面に合わせる (4:3)</PresentationFormat>
  <Paragraphs>208</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資料1-3</vt:lpstr>
      <vt:lpstr>PowerPoint プレゼンテーション</vt:lpstr>
      <vt:lpstr>基金事業②　在宅医療普及促進事業（㉙から継続）</vt:lpstr>
      <vt:lpstr>基金事業③　在宅医療総合支援事業（㉚新規）</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堺市</cp:lastModifiedBy>
  <cp:revision>806</cp:revision>
  <cp:lastPrinted>2018-05-07T06:25:59Z</cp:lastPrinted>
  <dcterms:created xsi:type="dcterms:W3CDTF">2014-04-18T03:40:46Z</dcterms:created>
  <dcterms:modified xsi:type="dcterms:W3CDTF">2018-09-19T05:43:37Z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