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app.xml" Type="http://schemas.openxmlformats.org/officeDocument/2006/relationships/extended-properties" Id="rId5"></Relationship><Relationship Target="docProps/core.xml" Type="http://schemas.openxmlformats.org/package/2006/relationships/metadata/core-properties" Id="rId6"></Relationship><Relationship Target="docProps/custom.xml" Type="http://schemas.openxmlformats.org/officeDocument/2006/relationships/custom-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4"/>
  </p:sldMasterIdLst>
  <p:notesMasterIdLst>
    <p:notesMasterId r:id="rId9"/>
  </p:notesMasterIdLst>
  <p:handoutMasterIdLst>
    <p:handoutMasterId r:id="rId10"/>
  </p:handoutMasterIdLst>
  <p:sldIdLst>
    <p:sldId id="322" r:id="rId5"/>
    <p:sldId id="337" r:id="rId6"/>
    <p:sldId id="352" r:id="rId7"/>
    <p:sldId id="354"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22"/>
            <p14:sldId id="337"/>
            <p14:sldId id="352"/>
            <p14:sldId id="35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80431" autoAdjust="0"/>
  </p:normalViewPr>
  <p:slideViewPr>
    <p:cSldViewPr>
      <p:cViewPr varScale="1">
        <p:scale>
          <a:sx n="73" d="100"/>
          <a:sy n="73" d="100"/>
        </p:scale>
        <p:origin x="1296" y="54"/>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1080"/>
      </p:cViewPr>
      <p:guideLst>
        <p:guide orient="horz" pos="3130"/>
        <p:guide pos="2144"/>
      </p:guideLst>
    </p:cSldViewPr>
  </p:notesViewPr>
  <p:gridSpacing cx="72008" cy="72008"/>
</p:viewPr>
</file>

<file path=ppt/_rels/presentation.xml.rels><?xml version="1.0" encoding="UTF-8" ?><Relationships xmlns="http://schemas.openxmlformats.org/package/2006/relationships"><Relationship Target="slides/slide4.xml" Type="http://schemas.openxmlformats.org/officeDocument/2006/relationships/slide" Id="rId8"></Relationship><Relationship Target="theme/theme1.xml" Type="http://schemas.openxmlformats.org/officeDocument/2006/relationships/theme" Id="rId13"></Relationship><Relationship Target="../customXml/item3.xml" Type="http://schemas.openxmlformats.org/officeDocument/2006/relationships/customXml" Id="rId3"></Relationship><Relationship Target="slides/slide3.xml" Type="http://schemas.openxmlformats.org/officeDocument/2006/relationships/slide" Id="rId7"></Relationship><Relationship Target="viewProps.xml" Type="http://schemas.openxmlformats.org/officeDocument/2006/relationships/viewProps" Id="rId12"></Relationship><Relationship Target="../customXml/item2.xml" Type="http://schemas.openxmlformats.org/officeDocument/2006/relationships/customXml" Id="rId2"></Relationship><Relationship Target="../customXml/item1.xml" Type="http://schemas.openxmlformats.org/officeDocument/2006/relationships/customXml" Id="rId1"></Relationship><Relationship Target="slides/slide2.xml" Type="http://schemas.openxmlformats.org/officeDocument/2006/relationships/slide" Id="rId6"></Relationship><Relationship Target="presProps.xml" Type="http://schemas.openxmlformats.org/officeDocument/2006/relationships/presProps" Id="rId11"></Relationship><Relationship Target="slides/slide1.xml" Type="http://schemas.openxmlformats.org/officeDocument/2006/relationships/slide" Id="rId5"></Relationship><Relationship Target="handoutMasters/handoutMaster1.xml" Type="http://schemas.openxmlformats.org/officeDocument/2006/relationships/handoutMaster" Id="rId10"></Relationship><Relationship Target="slideMasters/slideMaster1.xml" Type="http://schemas.openxmlformats.org/officeDocument/2006/relationships/slideMaster" Id="rId4"></Relationship><Relationship Target="notesMasters/notesMaster1.xml" Type="http://schemas.openxmlformats.org/officeDocument/2006/relationships/notesMaster" Id="rId9"></Relationship><Relationship Target="tableStyles.xml" Type="http://schemas.openxmlformats.org/officeDocument/2006/relationships/tableStyles" Id="rId14"></Relationship></Relationships>
</file>

<file path=ppt/handoutMasters/_rels/handoutMaster1.xml.rels><?xml version="1.0" encoding="UTF-8" ?><Relationships xmlns="http://schemas.openxmlformats.org/package/2006/relationships"><Relationship Target="../theme/theme3.xml" Type="http://schemas.openxmlformats.org/officeDocument/2006/relationships/theme" Id="rId1"></Relationship></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0"/>
            <a:ext cx="2949575" cy="496888"/>
          </a:xfrm>
          <a:prstGeom prst="rect">
            <a:avLst/>
          </a:prstGeom>
        </p:spPr>
        <p:txBody>
          <a:bodyPr vert="horz" lIns="91420" tIns="45708" rIns="91420" bIns="45708" rtlCol="0"/>
          <a:lstStyle>
            <a:lvl1pPr algn="r">
              <a:defRPr sz="1200"/>
            </a:lvl1pPr>
          </a:lstStyle>
          <a:p>
            <a:fld id="{460BA497-4EC1-4667-AE57-0EBB5F62489D}" type="datetimeFigureOut">
              <a:rPr kumimoji="1" lang="ja-JP" altLang="en-US" smtClean="0"/>
              <a:t>2019/9/4</a:t>
            </a:fld>
            <a:endParaRPr kumimoji="1" lang="ja-JP" altLang="en-US"/>
          </a:p>
        </p:txBody>
      </p:sp>
      <p:sp>
        <p:nvSpPr>
          <p:cNvPr id="4" name="フッター プレースホルダー 3"/>
          <p:cNvSpPr>
            <a:spLocks noGrp="1"/>
          </p:cNvSpPr>
          <p:nvPr>
            <p:ph type="ftr" sz="quarter" idx="2"/>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3"/>
            <a:ext cx="2949575" cy="496887"/>
          </a:xfrm>
          <a:prstGeom prst="rect">
            <a:avLst/>
          </a:prstGeom>
        </p:spPr>
        <p:txBody>
          <a:bodyPr vert="horz" lIns="91420" tIns="45708" rIns="91420" bIns="45708"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0" tIns="45708" rIns="91420" bIns="45708" rtlCol="0"/>
          <a:lstStyle>
            <a:lvl1pPr algn="r">
              <a:defRPr sz="1200"/>
            </a:lvl1pPr>
          </a:lstStyle>
          <a:p>
            <a:fld id="{677E1747-4A11-4550-BAB0-931AD17A6FB0}" type="datetimeFigureOut">
              <a:rPr kumimoji="1" lang="ja-JP" altLang="en-US" smtClean="0"/>
              <a:t>2019/9/4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0" tIns="45708" rIns="91420" bIns="45708"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20" tIns="45708" rIns="91420" bIns="457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0" tIns="45708" rIns="91420" bIns="45708"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5675" y="720725"/>
            <a:ext cx="4965700" cy="3725863"/>
          </a:xfrm>
        </p:spPr>
      </p:sp>
      <p:sp>
        <p:nvSpPr>
          <p:cNvPr id="3" name="ノート プレースホルダー 2"/>
          <p:cNvSpPr>
            <a:spLocks noGrp="1"/>
          </p:cNvSpPr>
          <p:nvPr>
            <p:ph type="body" idx="1"/>
          </p:nvPr>
        </p:nvSpPr>
        <p:spPr/>
        <p: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・わたしのほうから</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地域医療介護総合確保基金</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」（医療分）について、</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説明する。（介護分は福祉部介護支援課所管）</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atin typeface="HGPｺﾞｼｯｸE" panose="020B0900000000000000" pitchFamily="50" charset="-128"/>
              <a:ea typeface="HGPｺﾞｼｯｸE" panose="020B0900000000000000" pitchFamily="50" charset="-128"/>
            </a:endParaRPr>
          </a:p>
          <a:p>
            <a:endParaRPr kumimoji="1" lang="ja-JP" altLang="en-US" dirty="0">
              <a:latin typeface="HGPｺﾞｼｯｸE" panose="020B0900000000000000" pitchFamily="50" charset="-128"/>
              <a:ea typeface="HGPｺﾞｼｯｸE" panose="020B0900000000000000"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a:t>
            </a:fld>
            <a:endParaRPr kumimoji="1" lang="ja-JP" altLang="en-US"/>
          </a:p>
        </p:txBody>
      </p:sp>
    </p:spTree>
    <p:extLst>
      <p:ext uri="{BB962C8B-B14F-4D97-AF65-F5344CB8AC3E}">
        <p14:creationId xmlns:p14="http://schemas.microsoft.com/office/powerpoint/2010/main" val="641005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基金は、「医療介護総合確保法」に基づき、平成２６年度から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消費税の増収分を活用し、国２</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３、都道府県１</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３負担で設置。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病床の機能分化</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（過剰な急性期・慢性期病床から回復期病床への病床転換の工事）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在宅医療・介護の推進</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（多職種連携による医療提供体制の充実・強化、在宅歯科研修等）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人材確保</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（人材の育成・定着、勤務環境の改善、修学資金等）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が、基金</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設置の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目的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2</a:t>
            </a:fld>
            <a:endParaRPr kumimoji="1" lang="ja-JP" altLang="en-US"/>
          </a:p>
        </p:txBody>
      </p:sp>
    </p:spTree>
    <p:extLst>
      <p:ext uri="{BB962C8B-B14F-4D97-AF65-F5344CB8AC3E}">
        <p14:creationId xmlns:p14="http://schemas.microsoft.com/office/powerpoint/2010/main" val="1982667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038" y="4721225"/>
            <a:ext cx="5445125" cy="4928964"/>
          </a:xfrm>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3</a:t>
            </a:fld>
            <a:endParaRPr kumimoji="1" lang="ja-JP" altLang="en-US"/>
          </a:p>
        </p:txBody>
      </p:sp>
    </p:spTree>
    <p:extLst>
      <p:ext uri="{BB962C8B-B14F-4D97-AF65-F5344CB8AC3E}">
        <p14:creationId xmlns:p14="http://schemas.microsoft.com/office/powerpoint/2010/main" val="4144302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a:xfrm>
            <a:off x="681210" y="4783277"/>
            <a:ext cx="5444784" cy="4724637"/>
          </a:xfrm>
          <a:prstGeom prst="rect">
            <a:avLst/>
          </a:prstGeom>
        </p:spPr>
        <p:txBody>
          <a:bodyPr lIns="93225" tIns="46612" rIns="93225" bIns="46612"/>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昨年度も、各圏域から様々な貴重な意見をいただいており、</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効果検証しながら、改善等を行っているところ。</a:t>
            </a: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年度は、新たに地域包括ケアシステム関連の事業を構築し、</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在宅関連事業についてもニーズに応じて、補助枠を拡充した。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そのご意見を、基金事業の改善の検討に活用したいと考えている。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年度の新規及び改善事業のイメージは、５～７ページのとおり）</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日付プレースホルダー 3"/>
          <p:cNvSpPr>
            <a:spLocks noGrp="1"/>
          </p:cNvSpPr>
          <p:nvPr>
            <p:ph type="dt" idx="10"/>
          </p:nvPr>
        </p:nvSpPr>
        <p:spPr/>
        <p:txBody>
          <a:bodyPr/>
          <a:lstStyle/>
          <a:p>
            <a:pPr>
              <a:defRPr/>
            </a:pPr>
            <a:fld id="{3562FB6E-ACC8-4A55-8505-89338725C7DF}" type="datetime1">
              <a:rPr lang="ja-JP" altLang="en-US" smtClean="0"/>
              <a:t>2019/9/4</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4</a:t>
            </a:fld>
            <a:endParaRPr lang="ja-JP" altLang="en-US" sz="1200"/>
          </a:p>
        </p:txBody>
      </p:sp>
    </p:spTree>
    <p:extLst>
      <p:ext uri="{BB962C8B-B14F-4D97-AF65-F5344CB8AC3E}">
        <p14:creationId xmlns:p14="http://schemas.microsoft.com/office/powerpoint/2010/main" val="1411766567"/>
      </p:ext>
    </p:extLst>
  </p:cSld>
  <p:clrMapOvr>
    <a:masterClrMapping/>
  </p:clrMapOvr>
</p:note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28F3BAB-498A-49CC-B84A-8F6DC7243C46}" type="datetime1">
              <a:rPr kumimoji="1" lang="ja-JP" altLang="en-US" smtClean="0"/>
              <a:t>2019/9/4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082F6CD-12F8-45D5-80E6-531A778AAE29}" type="datetime1">
              <a:rPr kumimoji="1" lang="ja-JP" altLang="en-US" smtClean="0"/>
              <a:t>2019/9/4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18DDDEF-3C81-43CA-9514-6577B9D43A3A}" type="datetime1">
              <a:rPr kumimoji="1" lang="ja-JP" altLang="en-US" smtClean="0"/>
              <a:t>2019/9/4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1FE9B22-05C1-43F5-892F-E9D94F34D80B}" type="datetime1">
              <a:rPr kumimoji="1" lang="ja-JP" altLang="en-US" smtClean="0"/>
              <a:t>2019/9/4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7A284C-9757-4797-8112-D3AFFB3B9AB9}" type="datetime1">
              <a:rPr kumimoji="1" lang="ja-JP" altLang="en-US" smtClean="0"/>
              <a:t>2019/9/4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B9C575-1EEB-4B02-8DF9-5D61E1E9B8ED}" type="datetime1">
              <a:rPr kumimoji="1" lang="ja-JP" altLang="en-US" smtClean="0"/>
              <a:t>2019/9/4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7A1A27-5FD4-435E-BC84-D393B4D41169}" type="datetime1">
              <a:rPr kumimoji="1" lang="ja-JP" altLang="en-US" smtClean="0"/>
              <a:t>2019/9/4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BD1B16D-26A4-41A0-BA63-F89C1A21EE08}" type="datetime1">
              <a:rPr kumimoji="1" lang="ja-JP" altLang="en-US" smtClean="0"/>
              <a:t>2019/9/4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9BA226-A28A-4267-AB62-5B8367E9654D}" type="datetime1">
              <a:rPr kumimoji="1" lang="ja-JP" altLang="en-US" smtClean="0"/>
              <a:t>2019/9/4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8E8B03-2211-4DF7-A7B1-5ECD37FFB2EA}" type="datetime1">
              <a:rPr kumimoji="1" lang="ja-JP" altLang="en-US" smtClean="0"/>
              <a:t>2019/9/4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FAE1AB-1E39-4B4D-A7EB-53F3B7A7DE7F}" type="datetime1">
              <a:rPr kumimoji="1" lang="ja-JP" altLang="en-US" smtClean="0"/>
              <a:t>2019/9/4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45E6E-A3C8-4B50-87AC-F3CFE0A9EC08}" type="datetime1">
              <a:rPr kumimoji="1" lang="ja-JP" altLang="en-US" smtClean="0"/>
              <a:t>2019/9/4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notesSlides/notesSlide1.xml" Type="http://schemas.openxmlformats.org/officeDocument/2006/relationships/notesSlide" Id="rId2"></Relationship><Relationship Target="../slideLayouts/slideLayout6.xml" Type="http://schemas.openxmlformats.org/officeDocument/2006/relationships/slideLayout" Id="rId1"></Relationship></Relationships>
</file>

<file path=ppt/slides/_rels/slide2.xml.rels><?xml version="1.0" encoding="UTF-8" ?><Relationships xmlns="http://schemas.openxmlformats.org/package/2006/relationships"><Relationship Target="../media/image1.png" Type="http://schemas.openxmlformats.org/officeDocument/2006/relationships/image" Id="rId3"></Relationship><Relationship Target="../notesSlides/notesSlide2.xml" Type="http://schemas.openxmlformats.org/officeDocument/2006/relationships/notesSlide" Id="rId2"></Relationship><Relationship Target="../slideLayouts/slideLayout6.xml" Type="http://schemas.openxmlformats.org/officeDocument/2006/relationships/slideLayout" Id="rId1"></Relationship></Relationships>
</file>

<file path=ppt/slides/_rels/slide3.xml.rels><?xml version="1.0" encoding="UTF-8" ?><Relationships xmlns="http://schemas.openxmlformats.org/package/2006/relationships"><Relationship Target="../notesSlides/notesSlide3.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4.xml.rels><?xml version="1.0" encoding="UTF-8" ?><Relationships xmlns="http://schemas.openxmlformats.org/package/2006/relationships"><Relationship Target="../notesSlides/notesSlide4.xml" Type="http://schemas.openxmlformats.org/officeDocument/2006/relationships/notesSlide" Id="rId2"></Relationship><Relationship Target="../slideLayouts/slideLayout2.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6974656" y="6486103"/>
            <a:ext cx="2133600" cy="365125"/>
          </a:xfrm>
        </p:spPr>
        <p:txBody>
          <a:bodyPr/>
          <a:lstStyle/>
          <a:p>
            <a:fld id="{DC08D7A6-B21C-4CC5-B909-7F83FE9B363B}" type="slidenum">
              <a:rPr kumimoji="1" lang="ja-JP" altLang="en-US" sz="2400" smtClean="0"/>
              <a:t>1</a:t>
            </a:fld>
            <a:endParaRPr kumimoji="1" lang="ja-JP" altLang="en-US" sz="1800" dirty="0"/>
          </a:p>
        </p:txBody>
      </p:sp>
      <p:sp>
        <p:nvSpPr>
          <p:cNvPr id="2" name="タイトル 1"/>
          <p:cNvSpPr>
            <a:spLocks noGrp="1"/>
          </p:cNvSpPr>
          <p:nvPr>
            <p:ph type="title"/>
          </p:nvPr>
        </p:nvSpPr>
        <p:spPr>
          <a:xfrm>
            <a:off x="467544" y="1412776"/>
            <a:ext cx="8229600" cy="4536504"/>
          </a:xfrm>
        </p:spPr>
        <p:txBody>
          <a:bodyPr>
            <a:normAutofit/>
          </a:bodyPr>
          <a:lstStyle/>
          <a:p>
            <a:pPr marL="0" indent="0"/>
            <a:r>
              <a:rPr kumimoji="1" lang="en-US" altLang="ja-JP" sz="3600" u="sng" dirty="0" smtClean="0"/>
              <a:t/>
            </a:r>
            <a:br>
              <a:rPr kumimoji="1" lang="en-US" altLang="ja-JP" sz="3600" u="sng" dirty="0" smtClean="0"/>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地域医療介護総合確保基金</a:t>
            </a:r>
            <a: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（医療分）</a:t>
            </a:r>
            <a:r>
              <a:rPr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につ</a:t>
            </a:r>
            <a:r>
              <a:rPr lang="ja-JP" altLang="en-US" sz="4000" b="1" u="sng" dirty="0">
                <a:latin typeface="Meiryo UI" panose="020B0604030504040204" pitchFamily="50" charset="-128"/>
                <a:ea typeface="Meiryo UI" panose="020B0604030504040204" pitchFamily="50" charset="-128"/>
                <a:cs typeface="Meiryo UI" panose="020B0604030504040204" pitchFamily="50" charset="-128"/>
              </a:rPr>
              <a:t>いて</a:t>
            </a:r>
            <a: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t/>
            </a:r>
            <a:b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br>
            <a:r>
              <a:rPr lang="en-US" altLang="ja-JP" sz="36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a:latin typeface="Meiryo UI" panose="020B0604030504040204" pitchFamily="50" charset="-128"/>
                <a:ea typeface="Meiryo UI" panose="020B0604030504040204" pitchFamily="50" charset="-128"/>
                <a:cs typeface="Meiryo UI" panose="020B0604030504040204" pitchFamily="50" charset="-128"/>
              </a:rPr>
            </a:br>
            <a:r>
              <a:rPr kumimoji="1" lang="en-US" altLang="ja-JP" sz="36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600" dirty="0" smtClean="0">
                <a:latin typeface="Meiryo UI" panose="020B0604030504040204" pitchFamily="50" charset="-128"/>
                <a:ea typeface="Meiryo UI" panose="020B0604030504040204" pitchFamily="50" charset="-128"/>
                <a:cs typeface="Meiryo UI" panose="020B0604030504040204" pitchFamily="50" charset="-128"/>
              </a:rPr>
            </a:br>
            <a: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大阪府保健医療企画課</a:t>
            </a:r>
            <a: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在宅医療推進グループ</a:t>
            </a:r>
            <a: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b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7164288" y="723448"/>
            <a:ext cx="1477673" cy="4733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spcAft>
                <a:spcPts val="0"/>
              </a:spcAft>
            </a:pPr>
            <a:r>
              <a:rPr 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資料</a:t>
            </a:r>
            <a:r>
              <a:rPr lang="ja-JP" altLang="en-US" sz="1800" kern="100" baseline="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8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５－</a:t>
            </a:r>
            <a:r>
              <a:rPr lang="ja-JP" altLang="en-US" sz="1800" kern="100" dirty="0">
                <a:latin typeface="ＭＳ ゴシック" panose="020B0609070205080204" pitchFamily="49" charset="-128"/>
                <a:ea typeface="ＭＳ ゴシック" panose="020B0609070205080204" pitchFamily="49" charset="-128"/>
                <a:cs typeface="Times New Roman" panose="02020603050405020304" pitchFamily="18" charset="0"/>
              </a:rPr>
              <a:t>１</a:t>
            </a:r>
            <a:endParaRPr 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2539164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058" y="260648"/>
            <a:ext cx="8229600" cy="471600"/>
          </a:xfrm>
          <a:solidFill>
            <a:schemeClr val="tx1"/>
          </a:solidFill>
        </p:spPr>
        <p:txBody>
          <a:bodyPr>
            <a:noAutofit/>
          </a:bodyPr>
          <a:lstStyle/>
          <a:p>
            <a:r>
              <a:rPr kumimoji="1"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「地域医療介護総合確保基金」とは</a:t>
            </a:r>
            <a:endParaRPr kumimoji="1"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タイトル 1"/>
          <p:cNvSpPr txBox="1">
            <a:spLocks/>
          </p:cNvSpPr>
          <p:nvPr/>
        </p:nvSpPr>
        <p:spPr>
          <a:xfrm>
            <a:off x="251520" y="764704"/>
            <a:ext cx="8640960" cy="9198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団塊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の世代が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歳以上となる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を展望すれば、病床の機能分化・連携、在宅医療・介護の推進、医療・介護従事者の確保・勤務環境の改善等、「効率的かつ質の高い医療提供体制の構築」と「地域包括ケアシステムの構築」が急務の課題です。</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このため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、厚生労働省により、消費税</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増収分を活用した地域医療介護総合確保基金を各都道府県に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設置されました。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これを受けて、各都道府県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は、都道府県計画を作成</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し地域医療構想との整合性を図り、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当該計画に基づき事業を実施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してまいります</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0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21" y="1628800"/>
            <a:ext cx="9078579" cy="4982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スライド番号プレースホルダー 2"/>
          <p:cNvSpPr>
            <a:spLocks noGrp="1"/>
          </p:cNvSpPr>
          <p:nvPr>
            <p:ph type="sldNum" sz="quarter" idx="12"/>
          </p:nvPr>
        </p:nvSpPr>
        <p:spPr>
          <a:xfrm>
            <a:off x="7005316" y="6461208"/>
            <a:ext cx="2133600" cy="365125"/>
          </a:xfrm>
        </p:spPr>
        <p:txBody>
          <a:bodyPr/>
          <a:lstStyle/>
          <a:p>
            <a:fld id="{DC08D7A6-B21C-4CC5-B909-7F83FE9B363B}" type="slidenum">
              <a:rPr kumimoji="1" lang="ja-JP" altLang="en-US" sz="2400" smtClean="0"/>
              <a:t>2</a:t>
            </a:fld>
            <a:endParaRPr kumimoji="1" lang="ja-JP" altLang="en-US" sz="2400" dirty="0"/>
          </a:p>
        </p:txBody>
      </p:sp>
      <p:sp>
        <p:nvSpPr>
          <p:cNvPr id="6" name="タイトル 1"/>
          <p:cNvSpPr txBox="1">
            <a:spLocks/>
          </p:cNvSpPr>
          <p:nvPr/>
        </p:nvSpPr>
        <p:spPr>
          <a:xfrm>
            <a:off x="251520" y="6485765"/>
            <a:ext cx="3960440" cy="255603"/>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200" dirty="0" smtClean="0"/>
              <a:t>※</a:t>
            </a:r>
            <a:r>
              <a:rPr lang="ja-JP" altLang="en-US" sz="1200" dirty="0" smtClean="0"/>
              <a:t>　説明図については、厚生労働省ホームページより抜粋。</a:t>
            </a:r>
            <a:endParaRPr lang="ja-JP" altLang="en-US" sz="1200" dirty="0"/>
          </a:p>
        </p:txBody>
      </p:sp>
      <p:cxnSp>
        <p:nvCxnSpPr>
          <p:cNvPr id="10" name="直線コネクタ 9"/>
          <p:cNvCxnSpPr/>
          <p:nvPr/>
        </p:nvCxnSpPr>
        <p:spPr>
          <a:xfrm>
            <a:off x="4427984" y="4941168"/>
            <a:ext cx="432048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427984" y="5125442"/>
            <a:ext cx="1152128"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427984" y="5301208"/>
            <a:ext cx="3024336"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4427984" y="5661248"/>
            <a:ext cx="2520280" cy="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799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a:xfrm>
            <a:off x="4557031" y="974303"/>
            <a:ext cx="4436994" cy="2462213"/>
          </a:xfrm>
          <a:prstGeom prst="rect">
            <a:avLst/>
          </a:prstGeom>
          <a:noFill/>
          <a:ln w="31750" cmpd="dbl">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■各圏域の意見を聴取する理由</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○現在実施している基金事業について、着実に実績を積み</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上げながら、効果的に進めていくことが必要。</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○ＰＤＣＡ（改善）サイクルを回しながら、</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よりよい事業と</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するため、「医療・病床懇話会」「在宅</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懇話会」等に</a:t>
            </a:r>
            <a:r>
              <a:rPr lang="ja-JP" altLang="en-US" sz="1400" u="sng" dirty="0" err="1" smtClean="0">
                <a:latin typeface="Meiryo UI" panose="020B0604030504040204" pitchFamily="50" charset="-128"/>
                <a:ea typeface="Meiryo UI" panose="020B0604030504040204" pitchFamily="50" charset="-128"/>
                <a:cs typeface="Meiryo UI" panose="020B0604030504040204" pitchFamily="50" charset="-128"/>
              </a:rPr>
              <a:t>お</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いて、各圏域からご意見をいただきたい。</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なお</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、圏域から意見聴取することにあたっては、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大阪府</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計画や地域医療介護総合確保計画等の計画に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も</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位置づけ。</a:t>
            </a:r>
            <a:r>
              <a:rPr lang="ja-JP" altLang="en-US" sz="1000" dirty="0" smtClean="0"/>
              <a:t>　　</a:t>
            </a:r>
            <a:endParaRPr lang="en-US" altLang="ja-JP" sz="1000" dirty="0" smtClean="0"/>
          </a:p>
        </p:txBody>
      </p:sp>
      <p:sp>
        <p:nvSpPr>
          <p:cNvPr id="9" name="テキスト ボックス 8"/>
          <p:cNvSpPr txBox="1"/>
          <p:nvPr/>
        </p:nvSpPr>
        <p:spPr>
          <a:xfrm>
            <a:off x="199157" y="958262"/>
            <a:ext cx="4311008" cy="5760000"/>
          </a:xfrm>
          <a:prstGeom prst="rect">
            <a:avLst/>
          </a:prstGeom>
          <a:solidFill>
            <a:schemeClr val="bg1"/>
          </a:solidFill>
          <a:ln>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■基金事業（医療分）の配分額・事業区分</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○基</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金のうち、医療分</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1,034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億円</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（全国ベース）であり、</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前年比</a:t>
            </a:r>
            <a:r>
              <a:rPr lang="en-US" altLang="zh-TW" sz="1400" dirty="0">
                <a:latin typeface="Meiryo UI" panose="020B0604030504040204" pitchFamily="50" charset="-128"/>
                <a:ea typeface="Meiryo UI" panose="020B0604030504040204" pitchFamily="50" charset="-128"/>
                <a:cs typeface="Meiryo UI" panose="020B0604030504040204" pitchFamily="50" charset="-128"/>
              </a:rPr>
              <a:t>100</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億円</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増額</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1,034</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億円中、うち国庫</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689</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大阪府への基金配分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年度配分実績</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57.0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年度計画額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54.4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■今後の基金運営の課題</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区分が細分化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され流用不可。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標準事業例等の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設定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執行の柔軟性なし</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1,034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うち</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570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億以上を区分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（病床転換）に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充当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病床転換の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実績を強く求められる</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未計画額があれば今後の配分で減額。</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残高の返上</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基金残高（区分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）が減少傾向</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配分減に対応困難</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事業内容やアウトカム、事業区分の設定等を厳しく精査。</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事業審査が厳格化</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より効果的な事業構築が必要</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a:xfrm>
            <a:off x="495175" y="260286"/>
            <a:ext cx="8229600" cy="573886"/>
          </a:xfrm>
          <a:prstGeom prst="rect">
            <a:avLst/>
          </a:prstGeom>
          <a:solidFill>
            <a:schemeClr val="tx1"/>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基金の配分額及び意見聴取の理由など</a:t>
            </a:r>
            <a:endParaRPr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スライド番号プレースホルダー 3"/>
          <p:cNvSpPr txBox="1">
            <a:spLocks/>
          </p:cNvSpPr>
          <p:nvPr/>
        </p:nvSpPr>
        <p:spPr>
          <a:xfrm>
            <a:off x="7010400" y="653001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3</a:t>
            </a:fld>
            <a:endParaRPr lang="ja-JP" altLang="en-US" sz="2400" dirty="0">
              <a:solidFill>
                <a:schemeClr val="tx1"/>
              </a:solidFill>
            </a:endParaRPr>
          </a:p>
        </p:txBody>
      </p:sp>
      <p:sp>
        <p:nvSpPr>
          <p:cNvPr id="12" name="テキスト ボックス 11"/>
          <p:cNvSpPr txBox="1"/>
          <p:nvPr/>
        </p:nvSpPr>
        <p:spPr>
          <a:xfrm>
            <a:off x="4556051" y="3462920"/>
            <a:ext cx="4416134" cy="3185487"/>
          </a:xfrm>
          <a:prstGeom prst="rect">
            <a:avLst/>
          </a:prstGeom>
          <a:noFill/>
          <a:ln w="25400">
            <a:solidFill>
              <a:schemeClr val="tx2"/>
            </a:solidFill>
            <a:prstDash val="sysDash"/>
          </a:ln>
        </p:spPr>
        <p:txBody>
          <a:bodyPr wrap="square" rtlCol="0">
            <a:spAutoFit/>
          </a:bodyPr>
          <a:lstStyle/>
          <a:p>
            <a:endParaRPr lang="en-US" altLang="ja-JP" sz="5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■懇話会の主なスケジュール</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各圏域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保健所への事前説明</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基金事業の関連資料や保健所手持ちデータ等の送付</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各関連団体（親団体）への事前説明（</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月中旬めど）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懇話会（病床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で基金事業の意見聴取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保健医療企画課に報告（圏域としての意見とりまとめ）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当初予算要求（政策的経費）提出</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大かっこ 1"/>
          <p:cNvSpPr/>
          <p:nvPr/>
        </p:nvSpPr>
        <p:spPr>
          <a:xfrm>
            <a:off x="4755384" y="2712689"/>
            <a:ext cx="4104456" cy="72718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13" name="表 12"/>
          <p:cNvGraphicFramePr>
            <a:graphicFrameLocks noGrp="1"/>
          </p:cNvGraphicFramePr>
          <p:nvPr>
            <p:extLst>
              <p:ext uri="{D42A27DB-BD31-4B8C-83A1-F6EECF244321}">
                <p14:modId xmlns:p14="http://schemas.microsoft.com/office/powerpoint/2010/main" val="280012979"/>
              </p:ext>
            </p:extLst>
          </p:nvPr>
        </p:nvGraphicFramePr>
        <p:xfrm>
          <a:off x="489334" y="2558294"/>
          <a:ext cx="3860801" cy="1774600"/>
        </p:xfrm>
        <a:graphic>
          <a:graphicData uri="http://schemas.openxmlformats.org/drawingml/2006/table">
            <a:tbl>
              <a:tblPr firstRow="1" bandRow="1">
                <a:tableStyleId>{5C22544A-7EE6-4342-B048-85BDC9FD1C3A}</a:tableStyleId>
              </a:tblPr>
              <a:tblGrid>
                <a:gridCol w="572806">
                  <a:extLst>
                    <a:ext uri="{9D8B030D-6E8A-4147-A177-3AD203B41FA5}">
                      <a16:colId xmlns:a16="http://schemas.microsoft.com/office/drawing/2014/main" val="20000"/>
                    </a:ext>
                  </a:extLst>
                </a:gridCol>
                <a:gridCol w="2369483">
                  <a:extLst>
                    <a:ext uri="{9D8B030D-6E8A-4147-A177-3AD203B41FA5}">
                      <a16:colId xmlns:a16="http://schemas.microsoft.com/office/drawing/2014/main" val="20001"/>
                    </a:ext>
                  </a:extLst>
                </a:gridCol>
                <a:gridCol w="486464">
                  <a:extLst>
                    <a:ext uri="{9D8B030D-6E8A-4147-A177-3AD203B41FA5}">
                      <a16:colId xmlns:a16="http://schemas.microsoft.com/office/drawing/2014/main" val="20002"/>
                    </a:ext>
                  </a:extLst>
                </a:gridCol>
                <a:gridCol w="432048">
                  <a:extLst>
                    <a:ext uri="{9D8B030D-6E8A-4147-A177-3AD203B41FA5}">
                      <a16:colId xmlns:a16="http://schemas.microsoft.com/office/drawing/2014/main" val="20003"/>
                    </a:ext>
                  </a:extLst>
                </a:gridCol>
              </a:tblGrid>
              <a:tr h="488687">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区分</a:t>
                      </a:r>
                    </a:p>
                  </a:txBody>
                  <a:tcPr marL="9525" marR="9525" marT="9525" marB="0" anchor="ct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概要</a:t>
                      </a:r>
                    </a:p>
                  </a:txBody>
                  <a:tcPr marL="9525" marR="9525" marT="9525" marB="0" anchor="ctr"/>
                </a:tc>
                <a:tc>
                  <a:txBody>
                    <a:bodyPr/>
                    <a:lstStyle/>
                    <a:p>
                      <a:pPr algn="ctr" fontAlgn="ctr"/>
                      <a:r>
                        <a:rPr 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H30</a:t>
                      </a: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配分</a:t>
                      </a:r>
                    </a:p>
                  </a:txBody>
                  <a:tcPr marL="9525" marR="9525" marT="9525" marB="0" anchor="ctr"/>
                </a:tc>
                <a:tc>
                  <a:txBody>
                    <a:bodyPr/>
                    <a:lstStyle/>
                    <a:p>
                      <a:pPr algn="ctr" fontAlgn="ctr"/>
                      <a:r>
                        <a:rPr 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H31</a:t>
                      </a: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計画</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328966">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Ⅰ</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医療機関の施設・設備の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病床の機能分化）</a:t>
                      </a: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33.4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32.0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r h="328966">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Ⅱ</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居宅等における医療の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提供</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（在宅医療）</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2"/>
                  </a:ext>
                </a:extLst>
              </a:tr>
              <a:tr h="309881">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Ⅲ</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医療従事者の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確保</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人材確保）</a:t>
                      </a: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3"/>
                  </a:ext>
                </a:extLst>
              </a:tr>
              <a:tr h="309881">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合計</a:t>
                      </a:r>
                    </a:p>
                  </a:txBody>
                  <a:tcPr marL="9525" marR="9525" marT="9525" marB="0" anchor="ctr"/>
                </a:tc>
                <a:tc hMerge="1">
                  <a:txBody>
                    <a:bodyPr/>
                    <a:lstStyle/>
                    <a:p>
                      <a:endParaRPr kumimoji="1" lang="ja-JP" altLang="en-US"/>
                    </a:p>
                  </a:txBody>
                  <a:tcP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174803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113331" y="904868"/>
            <a:ext cx="4194108" cy="36072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各圏域からの意見聴取結果</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9"/>
          <p:cNvSpPr txBox="1">
            <a:spLocks noChangeArrowheads="1"/>
          </p:cNvSpPr>
          <p:nvPr/>
        </p:nvSpPr>
        <p:spPr bwMode="auto">
          <a:xfrm>
            <a:off x="4688946" y="1518708"/>
            <a:ext cx="271221" cy="1755892"/>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新規</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右矢印 9"/>
          <p:cNvSpPr/>
          <p:nvPr/>
        </p:nvSpPr>
        <p:spPr>
          <a:xfrm>
            <a:off x="4413773" y="1466521"/>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13" descr="縦線 (反転)"/>
          <p:cNvSpPr>
            <a:spLocks noChangeArrowheads="1"/>
          </p:cNvSpPr>
          <p:nvPr/>
        </p:nvSpPr>
        <p:spPr bwMode="auto">
          <a:xfrm>
            <a:off x="82401" y="1484727"/>
            <a:ext cx="4202922" cy="875315"/>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年度から完全実施された市町村の「在宅医療・介護連携推進事業」が円滑に実施されるよう、府から市町村に対して積極的に働きかけるべき</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4" name="Rectangle 13" descr="縦線 (反転)"/>
          <p:cNvSpPr>
            <a:spLocks noChangeArrowheads="1"/>
          </p:cNvSpPr>
          <p:nvPr/>
        </p:nvSpPr>
        <p:spPr bwMode="auto">
          <a:xfrm>
            <a:off x="4998594" y="1957429"/>
            <a:ext cx="4134431" cy="571492"/>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地域包括</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ケアシステムの構築に向け、市町村に対して在宅医療の推進を目的としたロードマップの策定を支援。</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13" descr="縦線 (反転)"/>
          <p:cNvSpPr>
            <a:spLocks noChangeArrowheads="1"/>
          </p:cNvSpPr>
          <p:nvPr/>
        </p:nvSpPr>
        <p:spPr bwMode="auto">
          <a:xfrm>
            <a:off x="86727" y="3678177"/>
            <a:ext cx="4194108" cy="1126795"/>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一部市町村では、在宅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医療・介護連携推進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事業において、在宅医確保のための同行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訪問研修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を実施。府は広域の視点で、市域を越えた同行訪問研修等、柔軟な事業を継続してほしい。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診療所間連携を支援する取組の充実が必要。</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13" descr="縦線 (反転)"/>
          <p:cNvSpPr>
            <a:spLocks noChangeArrowheads="1"/>
          </p:cNvSpPr>
          <p:nvPr/>
        </p:nvSpPr>
        <p:spPr bwMode="auto">
          <a:xfrm>
            <a:off x="5060031" y="3959279"/>
            <a:ext cx="4111707" cy="671366"/>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から、医師の同行訪問、医学生の訪問体験とあわせて、診療所間の連携等にかかる支援を実施。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は意見・提案やニーズに応じて見直し、補助枠も拡大。</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13" descr="縦線 (反転)"/>
          <p:cNvSpPr>
            <a:spLocks noChangeArrowheads="1"/>
          </p:cNvSpPr>
          <p:nvPr/>
        </p:nvSpPr>
        <p:spPr bwMode="auto">
          <a:xfrm>
            <a:off x="82156" y="2580389"/>
            <a:ext cx="4202922" cy="863756"/>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今後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在宅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推進にあたり、本基金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を有効に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使って府全体の医療が良くなるよう検討し、予算</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措置をしっかりしてほしい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13" descr="縦線 (反転)"/>
          <p:cNvSpPr>
            <a:spLocks noChangeArrowheads="1"/>
          </p:cNvSpPr>
          <p:nvPr/>
        </p:nvSpPr>
        <p:spPr bwMode="auto">
          <a:xfrm>
            <a:off x="5112197" y="2616857"/>
            <a:ext cx="3865843" cy="486421"/>
          </a:xfrm>
          <a:prstGeom prst="rect">
            <a:avLst/>
          </a:prstGeom>
          <a:noFill/>
          <a:ln w="19050">
            <a:solidFill>
              <a:schemeClr val="tx1"/>
            </a:solidFill>
            <a:prstDash val="sysDot"/>
            <a:miter lim="800000"/>
            <a:headEnd/>
            <a:tailEnd/>
          </a:ln>
          <a:effectLst/>
          <a:extLst/>
        </p:spPr>
        <p:txBody>
          <a:bodyPr tIns="10800" bIns="10800" anchor="ctr" anchorCtr="0"/>
          <a:lstStyle/>
          <a:p>
            <a:pPr eaLnBrk="0" hangingPunct="0">
              <a:defRPr/>
            </a:pPr>
            <a:r>
              <a:rPr lang="ja-JP" altLang="en-US"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（参考）厚労省　在宅医療・医介連携</a:t>
            </a:r>
            <a:r>
              <a:rPr lang="en-US" altLang="ja-JP"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WG</a:t>
            </a:r>
            <a:r>
              <a:rPr lang="ja-JP" altLang="en-US" sz="105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での</a:t>
            </a:r>
            <a:r>
              <a:rPr lang="ja-JP" altLang="en-US"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意見</a:t>
            </a:r>
            <a:endParaRPr lang="en-US" altLang="ja-JP"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都道府県</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在宅医療の充実に向けた各市町村が抱える課題を把握</a:t>
            </a:r>
            <a:endParaRPr lang="en-US" altLang="ja-JP"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し、府と市町村で議論を行うことや、ロードマップの策定支援が必要</a:t>
            </a:r>
            <a:endParaRPr lang="en-US" altLang="ja-JP"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13" descr="縦線 (反転)"/>
          <p:cNvSpPr>
            <a:spLocks noChangeArrowheads="1"/>
          </p:cNvSpPr>
          <p:nvPr/>
        </p:nvSpPr>
        <p:spPr bwMode="auto">
          <a:xfrm>
            <a:off x="82156" y="5025084"/>
            <a:ext cx="4198679" cy="911868"/>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の普及促進（患者・家族への意思決定支援）は、現場でのニーズも拡大しているため、府補助事業の継続と補助枠の充実（内容・額）を検討してほしい。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タイトル 1"/>
          <p:cNvSpPr txBox="1">
            <a:spLocks/>
          </p:cNvSpPr>
          <p:nvPr/>
        </p:nvSpPr>
        <p:spPr>
          <a:xfrm>
            <a:off x="0" y="171926"/>
            <a:ext cx="9144001" cy="518474"/>
          </a:xfrm>
          <a:prstGeom prst="rect">
            <a:avLst/>
          </a:prstGeom>
        </p:spPr>
        <p:txBody>
          <a:bodyPr vert="horz" lIns="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cs typeface="Meiryo UI" panose="020B0604030504040204" pitchFamily="50" charset="-128"/>
              </a:rPr>
              <a:t>圏域意見聴取を活用した基金事業例</a:t>
            </a:r>
            <a:r>
              <a:rPr lang="en-US" altLang="ja-JP" sz="3600" b="1" dirty="0" smtClean="0">
                <a:latin typeface="+mj-ea"/>
                <a:cs typeface="Meiryo UI" panose="020B0604030504040204" pitchFamily="50" charset="-128"/>
              </a:rPr>
              <a:t>(PDCA)</a:t>
            </a:r>
          </a:p>
        </p:txBody>
      </p:sp>
      <p:sp>
        <p:nvSpPr>
          <p:cNvPr id="26" name="Rectangle 13" descr="縦線 (反転)"/>
          <p:cNvSpPr>
            <a:spLocks noChangeArrowheads="1"/>
          </p:cNvSpPr>
          <p:nvPr/>
        </p:nvSpPr>
        <p:spPr bwMode="auto">
          <a:xfrm>
            <a:off x="5072234" y="5085115"/>
            <a:ext cx="4071766" cy="492690"/>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Text Box 6"/>
          <p:cNvSpPr txBox="1">
            <a:spLocks noChangeArrowheads="1"/>
          </p:cNvSpPr>
          <p:nvPr/>
        </p:nvSpPr>
        <p:spPr bwMode="auto">
          <a:xfrm>
            <a:off x="4701765" y="905550"/>
            <a:ext cx="4320480" cy="36072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令和元年度基金事業例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Rectangle 13" descr="縦線 (反転)"/>
          <p:cNvSpPr>
            <a:spLocks noChangeArrowheads="1"/>
          </p:cNvSpPr>
          <p:nvPr/>
        </p:nvSpPr>
        <p:spPr bwMode="auto">
          <a:xfrm>
            <a:off x="5033645" y="5113262"/>
            <a:ext cx="4099380" cy="743753"/>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から、医療従事者を通じた在宅医療の理解促進を目的とした研修への支援を実施。</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は意見・提案も参考に、患者・家族への意思決定支援に重点化し、補助枠も拡大。</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右矢印 28"/>
          <p:cNvSpPr/>
          <p:nvPr/>
        </p:nvSpPr>
        <p:spPr>
          <a:xfrm>
            <a:off x="4411620" y="4018336"/>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Text Box 6"/>
          <p:cNvSpPr txBox="1">
            <a:spLocks noChangeArrowheads="1"/>
          </p:cNvSpPr>
          <p:nvPr/>
        </p:nvSpPr>
        <p:spPr bwMode="auto">
          <a:xfrm>
            <a:off x="5060031" y="1536914"/>
            <a:ext cx="2715150" cy="35777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地域包括ケアシステム構築支援</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6"/>
          <p:cNvSpPr txBox="1">
            <a:spLocks noChangeArrowheads="1"/>
          </p:cNvSpPr>
          <p:nvPr/>
        </p:nvSpPr>
        <p:spPr bwMode="auto">
          <a:xfrm>
            <a:off x="5145260" y="3691019"/>
            <a:ext cx="2659327" cy="26826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体制強化</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6"/>
          <p:cNvSpPr txBox="1">
            <a:spLocks noChangeArrowheads="1"/>
          </p:cNvSpPr>
          <p:nvPr/>
        </p:nvSpPr>
        <p:spPr bwMode="auto">
          <a:xfrm>
            <a:off x="5134285" y="4815161"/>
            <a:ext cx="2796660" cy="255116"/>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在宅医療普及促進</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9"/>
          <p:cNvSpPr txBox="1">
            <a:spLocks noChangeArrowheads="1"/>
          </p:cNvSpPr>
          <p:nvPr/>
        </p:nvSpPr>
        <p:spPr bwMode="auto">
          <a:xfrm>
            <a:off x="4661061" y="3691019"/>
            <a:ext cx="272460" cy="1940134"/>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継続／拡大</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Rectangle 13" descr="縦線 (反転)"/>
          <p:cNvSpPr>
            <a:spLocks noChangeArrowheads="1"/>
          </p:cNvSpPr>
          <p:nvPr/>
        </p:nvSpPr>
        <p:spPr bwMode="auto">
          <a:xfrm>
            <a:off x="3206259" y="2099418"/>
            <a:ext cx="1074576" cy="311726"/>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（北河内）</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Rectangle 13" descr="縦線 (反転)"/>
          <p:cNvSpPr>
            <a:spLocks noChangeArrowheads="1"/>
          </p:cNvSpPr>
          <p:nvPr/>
        </p:nvSpPr>
        <p:spPr bwMode="auto">
          <a:xfrm>
            <a:off x="3135924" y="5712397"/>
            <a:ext cx="1174224" cy="232560"/>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Rectangle 13" descr="縦線 (反転)"/>
          <p:cNvSpPr>
            <a:spLocks noChangeArrowheads="1"/>
          </p:cNvSpPr>
          <p:nvPr/>
        </p:nvSpPr>
        <p:spPr bwMode="auto">
          <a:xfrm>
            <a:off x="3397569" y="3240619"/>
            <a:ext cx="1074577" cy="247712"/>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（堺市）</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スライド番号プレースホルダー 3"/>
          <p:cNvSpPr>
            <a:spLocks noGrp="1"/>
          </p:cNvSpPr>
          <p:nvPr>
            <p:ph type="sldNum" sz="quarter" idx="12"/>
          </p:nvPr>
        </p:nvSpPr>
        <p:spPr>
          <a:xfrm>
            <a:off x="8676284" y="6525215"/>
            <a:ext cx="477485" cy="365125"/>
          </a:xfrm>
        </p:spPr>
        <p:txBody>
          <a:bodyPr/>
          <a:lstStyle/>
          <a:p>
            <a:pPr>
              <a:defRPr/>
            </a:pPr>
            <a:fld id="{845FDA58-8628-4030-A7FF-2946B2EE6B4C}" type="slidenum">
              <a:rPr lang="ja-JP" altLang="en-US" sz="2400" smtClean="0"/>
              <a:pPr>
                <a:defRPr/>
              </a:pPr>
              <a:t>4</a:t>
            </a:fld>
            <a:endParaRPr lang="ja-JP" altLang="en-US" sz="2400" dirty="0">
              <a:solidFill>
                <a:schemeClr val="tx1"/>
              </a:solidFill>
            </a:endParaRPr>
          </a:p>
        </p:txBody>
      </p:sp>
      <p:sp>
        <p:nvSpPr>
          <p:cNvPr id="2" name="円/楕円 1"/>
          <p:cNvSpPr/>
          <p:nvPr/>
        </p:nvSpPr>
        <p:spPr bwMode="auto">
          <a:xfrm>
            <a:off x="7667795" y="1486619"/>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rgbClr val="002060"/>
                </a:solidFill>
                <a:effectLst/>
                <a:latin typeface="Arial" pitchFamily="34" charset="0"/>
                <a:ea typeface="ＭＳ Ｐゴシック" pitchFamily="50" charset="-128"/>
              </a:rPr>
              <a:t>１</a:t>
            </a:r>
          </a:p>
        </p:txBody>
      </p:sp>
      <p:sp>
        <p:nvSpPr>
          <p:cNvPr id="50" name="円/楕円 49"/>
          <p:cNvSpPr/>
          <p:nvPr/>
        </p:nvSpPr>
        <p:spPr bwMode="auto">
          <a:xfrm>
            <a:off x="7636678" y="3514343"/>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lang="ja-JP" altLang="en-US" sz="1400" b="1" dirty="0">
                <a:solidFill>
                  <a:srgbClr val="002060"/>
                </a:solidFill>
                <a:latin typeface="Arial" pitchFamily="34" charset="0"/>
              </a:rPr>
              <a:t>２</a:t>
            </a:r>
            <a:endParaRPr kumimoji="0" lang="ja-JP" altLang="en-US" sz="1400" b="1" i="0" u="none" strike="noStrike" cap="none" normalizeH="0" baseline="0" dirty="0" smtClean="0">
              <a:ln>
                <a:noFill/>
              </a:ln>
              <a:solidFill>
                <a:srgbClr val="002060"/>
              </a:solidFill>
              <a:effectLst/>
              <a:latin typeface="Arial" pitchFamily="34" charset="0"/>
            </a:endParaRPr>
          </a:p>
        </p:txBody>
      </p:sp>
      <p:sp>
        <p:nvSpPr>
          <p:cNvPr id="51" name="円/楕円 50"/>
          <p:cNvSpPr/>
          <p:nvPr/>
        </p:nvSpPr>
        <p:spPr bwMode="auto">
          <a:xfrm>
            <a:off x="7667796" y="4637126"/>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lang="ja-JP" altLang="en-US" sz="1400" b="1" dirty="0">
                <a:solidFill>
                  <a:srgbClr val="002060"/>
                </a:solidFill>
                <a:latin typeface="Arial" pitchFamily="34" charset="0"/>
              </a:rPr>
              <a:t>３</a:t>
            </a:r>
            <a:endParaRPr kumimoji="0" lang="ja-JP" altLang="en-US" sz="1400" b="1" i="0" u="none" strike="noStrike" cap="none" normalizeH="0" baseline="0" dirty="0" smtClean="0">
              <a:ln>
                <a:noFill/>
              </a:ln>
              <a:solidFill>
                <a:srgbClr val="002060"/>
              </a:solidFill>
              <a:effectLst/>
              <a:latin typeface="Arial" pitchFamily="34" charset="0"/>
            </a:endParaRPr>
          </a:p>
        </p:txBody>
      </p:sp>
      <p:sp>
        <p:nvSpPr>
          <p:cNvPr id="40" name="Rectangle 13" descr="縦線 (反転)"/>
          <p:cNvSpPr>
            <a:spLocks noChangeArrowheads="1"/>
          </p:cNvSpPr>
          <p:nvPr/>
        </p:nvSpPr>
        <p:spPr bwMode="auto">
          <a:xfrm>
            <a:off x="3236994" y="4537230"/>
            <a:ext cx="1074577" cy="247712"/>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（三島、泉州）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1" name="直線コネクタ 30"/>
          <p:cNvCxnSpPr/>
          <p:nvPr/>
        </p:nvCxnSpPr>
        <p:spPr bwMode="auto">
          <a:xfrm>
            <a:off x="-10974" y="6260349"/>
            <a:ext cx="9143999" cy="0"/>
          </a:xfrm>
          <a:prstGeom prst="line">
            <a:avLst/>
          </a:prstGeom>
          <a:solidFill>
            <a:schemeClr val="accent1"/>
          </a:solidFill>
          <a:ln w="19050" cap="flat" cmpd="sng" algn="ctr">
            <a:solidFill>
              <a:srgbClr val="343D9C"/>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Rectangle 13" descr="縦線 (反転)"/>
          <p:cNvSpPr>
            <a:spLocks noChangeArrowheads="1"/>
          </p:cNvSpPr>
          <p:nvPr/>
        </p:nvSpPr>
        <p:spPr bwMode="auto">
          <a:xfrm>
            <a:off x="257542" y="6330395"/>
            <a:ext cx="8764703" cy="377382"/>
          </a:xfrm>
          <a:prstGeom prst="rect">
            <a:avLst/>
          </a:prstGeom>
          <a:noFill/>
          <a:ln w="0">
            <a:noFill/>
            <a:miter lim="800000"/>
            <a:headEnd/>
            <a:tailEnd/>
          </a:ln>
          <a:effectLst/>
          <a:extLst/>
        </p:spPr>
        <p:txBody>
          <a:bodyPr tIns="10800" bIns="10800" anchor="ctr" anchorCtr="0"/>
          <a:lstStyle/>
          <a:p>
            <a:pPr eaLnBrk="0" hangingPunct="0">
              <a:defRPr/>
            </a:pP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上記の他</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、地域医療機関</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連携整備事業、訪問看護ネットワーク事業、医科歯科連携推進事業等、</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関係</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団体</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からの改善提案及び</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事業の効果検証をふまえ、</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年度以降に向け、必要に応じた改善検討を実施</a:t>
            </a:r>
            <a:endPar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662121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96989F-A376-4F61-BDCE-8CB0F9688E5D}">
  <ds:schemaRefs>
    <ds:schemaRef ds:uri="http://schemas.microsoft.com/sharepoint/v3/contenttype/forms"/>
  </ds:schemaRefs>
</ds:datastoreItem>
</file>

<file path=customXml/itemProps2.xml><?xml version="1.0" encoding="utf-8"?>
<ds:datastoreItem xmlns:ds="http://schemas.openxmlformats.org/officeDocument/2006/customXml" ds:itemID="{190D8809-E693-418E-AC8F-AD03240C7406}">
  <ds:schemaRefs>
    <ds:schemaRef ds:uri="http://www.w3.org/XML/1998/namespace"/>
    <ds:schemaRef ds:uri="http://purl.org/dc/terms/"/>
    <ds:schemaRef ds:uri="http://schemas.openxmlformats.org/package/2006/metadata/core-properties"/>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5595A5B8-1EB7-4282-976D-6B76D4A3B4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6</TotalTime>
  <Words>639</Words>
  <Application>Microsoft Office PowerPoint</Application>
  <PresentationFormat>画面に合わせる (4:3)</PresentationFormat>
  <Paragraphs>144</Paragraphs>
  <Slides>4</Slides>
  <Notes>4</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HGPｺﾞｼｯｸE</vt:lpstr>
      <vt:lpstr>Meiryo UI</vt:lpstr>
      <vt:lpstr>ＭＳ Ｐゴシック</vt:lpstr>
      <vt:lpstr>ＭＳ ゴシック</vt:lpstr>
      <vt:lpstr>Arial</vt:lpstr>
      <vt:lpstr>Calibri</vt:lpstr>
      <vt:lpstr>Times New Roman</vt:lpstr>
      <vt:lpstr>Wingdings</vt:lpstr>
      <vt:lpstr>Office ​​テーマ</vt:lpstr>
      <vt:lpstr> 地域医療介護総合確保基金 （医療分）について    大阪府保健医療企画課 在宅医療推進グループ </vt:lpstr>
      <vt:lpstr>「地域医療介護総合確保基金」とは</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地域医療介護総合確保基金 （医療分）について    大阪府保健医療企画課 在宅医療推進グループ </dc:title>
  <cp:lastModifiedBy>畑　真知子</cp:lastModifiedBy>
  <cp:revision>1</cp:revision>
  <dcterms:modified xsi:type="dcterms:W3CDTF">2019-09-04T08:32:39Z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