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72" r:id="rId2"/>
    <p:sldId id="266" r:id="rId3"/>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324" autoAdjust="0"/>
    <p:restoredTop sz="93164" autoAdjust="0"/>
  </p:normalViewPr>
  <p:slideViewPr>
    <p:cSldViewPr>
      <p:cViewPr varScale="1">
        <p:scale>
          <a:sx n="65" d="100"/>
          <a:sy n="65" d="100"/>
        </p:scale>
        <p:origin x="618" y="78"/>
      </p:cViewPr>
      <p:guideLst>
        <p:guide orient="horz" pos="2160"/>
        <p:guide pos="2880"/>
      </p:guideLst>
    </p:cSldViewPr>
  </p:slideViewPr>
  <p:notesTextViewPr>
    <p:cViewPr>
      <p:scale>
        <a:sx n="1" d="1"/>
        <a:sy n="1" d="1"/>
      </p:scale>
      <p:origin x="0" y="0"/>
    </p:cViewPr>
  </p:notesTextViewPr>
  <p:sorterViewPr>
    <p:cViewPr>
      <p:scale>
        <a:sx n="125" d="100"/>
        <a:sy n="12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18621" cy="493237"/>
          </a:xfrm>
          <a:prstGeom prst="rect">
            <a:avLst/>
          </a:prstGeom>
        </p:spPr>
        <p:txBody>
          <a:bodyPr vert="horz" lIns="90639" tIns="45319" rIns="90639" bIns="45319"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3" y="0"/>
            <a:ext cx="2918621" cy="493237"/>
          </a:xfrm>
          <a:prstGeom prst="rect">
            <a:avLst/>
          </a:prstGeom>
        </p:spPr>
        <p:txBody>
          <a:bodyPr vert="horz" lIns="90639" tIns="45319" rIns="90639" bIns="45319" rtlCol="0"/>
          <a:lstStyle>
            <a:lvl1pPr algn="r">
              <a:defRPr sz="1200"/>
            </a:lvl1pPr>
          </a:lstStyle>
          <a:p>
            <a:fld id="{1A3BBF6F-4F68-40D6-9252-5BBFC3C90370}" type="datetimeFigureOut">
              <a:rPr kumimoji="1" lang="ja-JP" altLang="en-US" smtClean="0"/>
              <a:t>2019/9/12</a:t>
            </a:fld>
            <a:endParaRPr kumimoji="1" lang="ja-JP" altLang="en-US"/>
          </a:p>
        </p:txBody>
      </p:sp>
      <p:sp>
        <p:nvSpPr>
          <p:cNvPr id="4" name="スライド イメージ プレースホルダー 3"/>
          <p:cNvSpPr>
            <a:spLocks noGrp="1" noRot="1" noChangeAspect="1"/>
          </p:cNvSpPr>
          <p:nvPr>
            <p:ph type="sldImg" idx="2"/>
          </p:nvPr>
        </p:nvSpPr>
        <p:spPr>
          <a:xfrm>
            <a:off x="903288" y="741363"/>
            <a:ext cx="4929187" cy="3697287"/>
          </a:xfrm>
          <a:prstGeom prst="rect">
            <a:avLst/>
          </a:prstGeom>
          <a:noFill/>
          <a:ln w="12700">
            <a:solidFill>
              <a:prstClr val="black"/>
            </a:solidFill>
          </a:ln>
        </p:spPr>
        <p:txBody>
          <a:bodyPr vert="horz" lIns="90639" tIns="45319" rIns="90639" bIns="45319" rtlCol="0" anchor="ctr"/>
          <a:lstStyle/>
          <a:p>
            <a:endParaRPr lang="ja-JP" altLang="en-US"/>
          </a:p>
        </p:txBody>
      </p:sp>
      <p:sp>
        <p:nvSpPr>
          <p:cNvPr id="5" name="ノート プレースホルダー 4"/>
          <p:cNvSpPr>
            <a:spLocks noGrp="1"/>
          </p:cNvSpPr>
          <p:nvPr>
            <p:ph type="body" sz="quarter" idx="3"/>
          </p:nvPr>
        </p:nvSpPr>
        <p:spPr>
          <a:xfrm>
            <a:off x="673892" y="4686538"/>
            <a:ext cx="5387982" cy="4439132"/>
          </a:xfrm>
          <a:prstGeom prst="rect">
            <a:avLst/>
          </a:prstGeom>
        </p:spPr>
        <p:txBody>
          <a:bodyPr vert="horz" lIns="90639" tIns="45319" rIns="90639" bIns="45319"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2" y="9371501"/>
            <a:ext cx="2918621" cy="493236"/>
          </a:xfrm>
          <a:prstGeom prst="rect">
            <a:avLst/>
          </a:prstGeom>
        </p:spPr>
        <p:txBody>
          <a:bodyPr vert="horz" lIns="90639" tIns="45319" rIns="90639" bIns="4531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3" y="9371501"/>
            <a:ext cx="2918621" cy="493236"/>
          </a:xfrm>
          <a:prstGeom prst="rect">
            <a:avLst/>
          </a:prstGeom>
        </p:spPr>
        <p:txBody>
          <a:bodyPr vert="horz" lIns="90639" tIns="45319" rIns="90639" bIns="45319" rtlCol="0" anchor="b"/>
          <a:lstStyle>
            <a:lvl1pPr algn="r">
              <a:defRPr sz="1200"/>
            </a:lvl1pPr>
          </a:lstStyle>
          <a:p>
            <a:fld id="{79BDDE28-8ED5-4676-8D4E-B55C2B399C06}" type="slidenum">
              <a:rPr kumimoji="1" lang="ja-JP" altLang="en-US" smtClean="0"/>
              <a:t>‹#›</a:t>
            </a:fld>
            <a:endParaRPr kumimoji="1" lang="ja-JP" altLang="en-US"/>
          </a:p>
        </p:txBody>
      </p:sp>
    </p:spTree>
    <p:extLst>
      <p:ext uri="{BB962C8B-B14F-4D97-AF65-F5344CB8AC3E}">
        <p14:creationId xmlns:p14="http://schemas.microsoft.com/office/powerpoint/2010/main" val="90066803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9BDDE28-8ED5-4676-8D4E-B55C2B399C06}" type="slidenum">
              <a:rPr kumimoji="1" lang="ja-JP" altLang="en-US" smtClean="0"/>
              <a:t>1</a:t>
            </a:fld>
            <a:endParaRPr kumimoji="1" lang="ja-JP" altLang="en-US"/>
          </a:p>
        </p:txBody>
      </p:sp>
    </p:spTree>
    <p:extLst>
      <p:ext uri="{BB962C8B-B14F-4D97-AF65-F5344CB8AC3E}">
        <p14:creationId xmlns:p14="http://schemas.microsoft.com/office/powerpoint/2010/main" val="776117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9BDDE28-8ED5-4676-8D4E-B55C2B399C06}" type="slidenum">
              <a:rPr kumimoji="1" lang="ja-JP" altLang="en-US" smtClean="0"/>
              <a:t>2</a:t>
            </a:fld>
            <a:endParaRPr kumimoji="1" lang="ja-JP" altLang="en-US"/>
          </a:p>
        </p:txBody>
      </p:sp>
    </p:spTree>
    <p:extLst>
      <p:ext uri="{BB962C8B-B14F-4D97-AF65-F5344CB8AC3E}">
        <p14:creationId xmlns:p14="http://schemas.microsoft.com/office/powerpoint/2010/main" val="77611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28F5B708-A209-41E7-8B53-A19198A2A0BD}" type="datetimeFigureOut">
              <a:rPr kumimoji="1" lang="ja-JP" altLang="en-US" smtClean="0"/>
              <a:t>2019/9/12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4F3BCA-136E-487B-809A-DB894FEF6A37}" type="slidenum">
              <a:rPr kumimoji="1" lang="ja-JP" altLang="en-US" smtClean="0"/>
              <a:t>‹#›</a:t>
            </a:fld>
            <a:endParaRPr kumimoji="1" lang="ja-JP" altLang="en-US"/>
          </a:p>
        </p:txBody>
      </p:sp>
    </p:spTree>
    <p:extLst>
      <p:ext uri="{BB962C8B-B14F-4D97-AF65-F5344CB8AC3E}">
        <p14:creationId xmlns:p14="http://schemas.microsoft.com/office/powerpoint/2010/main" val="34506883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8F5B708-A209-41E7-8B53-A19198A2A0BD}" type="datetimeFigureOut">
              <a:rPr kumimoji="1" lang="ja-JP" altLang="en-US" smtClean="0"/>
              <a:t>2019/9/12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4F3BCA-136E-487B-809A-DB894FEF6A37}" type="slidenum">
              <a:rPr kumimoji="1" lang="ja-JP" altLang="en-US" smtClean="0"/>
              <a:t>‹#›</a:t>
            </a:fld>
            <a:endParaRPr kumimoji="1" lang="ja-JP" altLang="en-US"/>
          </a:p>
        </p:txBody>
      </p:sp>
    </p:spTree>
    <p:extLst>
      <p:ext uri="{BB962C8B-B14F-4D97-AF65-F5344CB8AC3E}">
        <p14:creationId xmlns:p14="http://schemas.microsoft.com/office/powerpoint/2010/main" val="550722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8F5B708-A209-41E7-8B53-A19198A2A0BD}" type="datetimeFigureOut">
              <a:rPr kumimoji="1" lang="ja-JP" altLang="en-US" smtClean="0"/>
              <a:t>2019/9/12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4F3BCA-136E-487B-809A-DB894FEF6A37}" type="slidenum">
              <a:rPr kumimoji="1" lang="ja-JP" altLang="en-US" smtClean="0"/>
              <a:t>‹#›</a:t>
            </a:fld>
            <a:endParaRPr kumimoji="1" lang="ja-JP" altLang="en-US"/>
          </a:p>
        </p:txBody>
      </p:sp>
    </p:spTree>
    <p:extLst>
      <p:ext uri="{BB962C8B-B14F-4D97-AF65-F5344CB8AC3E}">
        <p14:creationId xmlns:p14="http://schemas.microsoft.com/office/powerpoint/2010/main" val="1285221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8F5B708-A209-41E7-8B53-A19198A2A0BD}" type="datetimeFigureOut">
              <a:rPr kumimoji="1" lang="ja-JP" altLang="en-US" smtClean="0"/>
              <a:t>2019/9/12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4F3BCA-136E-487B-809A-DB894FEF6A37}" type="slidenum">
              <a:rPr kumimoji="1" lang="ja-JP" altLang="en-US" smtClean="0"/>
              <a:t>‹#›</a:t>
            </a:fld>
            <a:endParaRPr kumimoji="1" lang="ja-JP" altLang="en-US"/>
          </a:p>
        </p:txBody>
      </p:sp>
    </p:spTree>
    <p:extLst>
      <p:ext uri="{BB962C8B-B14F-4D97-AF65-F5344CB8AC3E}">
        <p14:creationId xmlns:p14="http://schemas.microsoft.com/office/powerpoint/2010/main" val="9824537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28F5B708-A209-41E7-8B53-A19198A2A0BD}" type="datetimeFigureOut">
              <a:rPr kumimoji="1" lang="ja-JP" altLang="en-US" smtClean="0"/>
              <a:t>2019/9/12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4F3BCA-136E-487B-809A-DB894FEF6A37}" type="slidenum">
              <a:rPr kumimoji="1" lang="ja-JP" altLang="en-US" smtClean="0"/>
              <a:t>‹#›</a:t>
            </a:fld>
            <a:endParaRPr kumimoji="1" lang="ja-JP" altLang="en-US"/>
          </a:p>
        </p:txBody>
      </p:sp>
    </p:spTree>
    <p:extLst>
      <p:ext uri="{BB962C8B-B14F-4D97-AF65-F5344CB8AC3E}">
        <p14:creationId xmlns:p14="http://schemas.microsoft.com/office/powerpoint/2010/main" val="602081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28F5B708-A209-41E7-8B53-A19198A2A0BD}" type="datetimeFigureOut">
              <a:rPr kumimoji="1" lang="ja-JP" altLang="en-US" smtClean="0"/>
              <a:t>2019/9/12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74F3BCA-136E-487B-809A-DB894FEF6A37}" type="slidenum">
              <a:rPr kumimoji="1" lang="ja-JP" altLang="en-US" smtClean="0"/>
              <a:t>‹#›</a:t>
            </a:fld>
            <a:endParaRPr kumimoji="1" lang="ja-JP" altLang="en-US"/>
          </a:p>
        </p:txBody>
      </p:sp>
    </p:spTree>
    <p:extLst>
      <p:ext uri="{BB962C8B-B14F-4D97-AF65-F5344CB8AC3E}">
        <p14:creationId xmlns:p14="http://schemas.microsoft.com/office/powerpoint/2010/main" val="18954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28F5B708-A209-41E7-8B53-A19198A2A0BD}" type="datetimeFigureOut">
              <a:rPr kumimoji="1" lang="ja-JP" altLang="en-US" smtClean="0"/>
              <a:t>2019/9/12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74F3BCA-136E-487B-809A-DB894FEF6A37}" type="slidenum">
              <a:rPr kumimoji="1" lang="ja-JP" altLang="en-US" smtClean="0"/>
              <a:t>‹#›</a:t>
            </a:fld>
            <a:endParaRPr kumimoji="1" lang="ja-JP" altLang="en-US"/>
          </a:p>
        </p:txBody>
      </p:sp>
    </p:spTree>
    <p:extLst>
      <p:ext uri="{BB962C8B-B14F-4D97-AF65-F5344CB8AC3E}">
        <p14:creationId xmlns:p14="http://schemas.microsoft.com/office/powerpoint/2010/main" val="9374636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28F5B708-A209-41E7-8B53-A19198A2A0BD}" type="datetimeFigureOut">
              <a:rPr kumimoji="1" lang="ja-JP" altLang="en-US" smtClean="0"/>
              <a:t>2019/9/12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74F3BCA-136E-487B-809A-DB894FEF6A37}" type="slidenum">
              <a:rPr kumimoji="1" lang="ja-JP" altLang="en-US" smtClean="0"/>
              <a:t>‹#›</a:t>
            </a:fld>
            <a:endParaRPr kumimoji="1" lang="ja-JP" altLang="en-US"/>
          </a:p>
        </p:txBody>
      </p:sp>
    </p:spTree>
    <p:extLst>
      <p:ext uri="{BB962C8B-B14F-4D97-AF65-F5344CB8AC3E}">
        <p14:creationId xmlns:p14="http://schemas.microsoft.com/office/powerpoint/2010/main" val="9154692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8F5B708-A209-41E7-8B53-A19198A2A0BD}" type="datetimeFigureOut">
              <a:rPr kumimoji="1" lang="ja-JP" altLang="en-US" smtClean="0"/>
              <a:t>2019/9/12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74F3BCA-136E-487B-809A-DB894FEF6A37}" type="slidenum">
              <a:rPr kumimoji="1" lang="ja-JP" altLang="en-US" smtClean="0"/>
              <a:t>‹#›</a:t>
            </a:fld>
            <a:endParaRPr kumimoji="1" lang="ja-JP" altLang="en-US"/>
          </a:p>
        </p:txBody>
      </p:sp>
    </p:spTree>
    <p:extLst>
      <p:ext uri="{BB962C8B-B14F-4D97-AF65-F5344CB8AC3E}">
        <p14:creationId xmlns:p14="http://schemas.microsoft.com/office/powerpoint/2010/main" val="24770379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8F5B708-A209-41E7-8B53-A19198A2A0BD}" type="datetimeFigureOut">
              <a:rPr kumimoji="1" lang="ja-JP" altLang="en-US" smtClean="0"/>
              <a:t>2019/9/12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74F3BCA-136E-487B-809A-DB894FEF6A37}" type="slidenum">
              <a:rPr kumimoji="1" lang="ja-JP" altLang="en-US" smtClean="0"/>
              <a:t>‹#›</a:t>
            </a:fld>
            <a:endParaRPr kumimoji="1" lang="ja-JP" altLang="en-US"/>
          </a:p>
        </p:txBody>
      </p:sp>
    </p:spTree>
    <p:extLst>
      <p:ext uri="{BB962C8B-B14F-4D97-AF65-F5344CB8AC3E}">
        <p14:creationId xmlns:p14="http://schemas.microsoft.com/office/powerpoint/2010/main" val="26909897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8F5B708-A209-41E7-8B53-A19198A2A0BD}" type="datetimeFigureOut">
              <a:rPr kumimoji="1" lang="ja-JP" altLang="en-US" smtClean="0"/>
              <a:t>2019/9/12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74F3BCA-136E-487B-809A-DB894FEF6A37}" type="slidenum">
              <a:rPr kumimoji="1" lang="ja-JP" altLang="en-US" smtClean="0"/>
              <a:t>‹#›</a:t>
            </a:fld>
            <a:endParaRPr kumimoji="1" lang="ja-JP" altLang="en-US"/>
          </a:p>
        </p:txBody>
      </p:sp>
    </p:spTree>
    <p:extLst>
      <p:ext uri="{BB962C8B-B14F-4D97-AF65-F5344CB8AC3E}">
        <p14:creationId xmlns:p14="http://schemas.microsoft.com/office/powerpoint/2010/main" val="19408847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F5B708-A209-41E7-8B53-A19198A2A0BD}" type="datetimeFigureOut">
              <a:rPr kumimoji="1" lang="ja-JP" altLang="en-US" smtClean="0"/>
              <a:t>2019/9/12</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4F3BCA-136E-487B-809A-DB894FEF6A37}" type="slidenum">
              <a:rPr kumimoji="1" lang="ja-JP" altLang="en-US" smtClean="0"/>
              <a:t>‹#›</a:t>
            </a:fld>
            <a:endParaRPr kumimoji="1" lang="ja-JP" altLang="en-US"/>
          </a:p>
        </p:txBody>
      </p:sp>
    </p:spTree>
    <p:extLst>
      <p:ext uri="{BB962C8B-B14F-4D97-AF65-F5344CB8AC3E}">
        <p14:creationId xmlns:p14="http://schemas.microsoft.com/office/powerpoint/2010/main" val="18743225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直線コネクタ 6"/>
          <p:cNvCxnSpPr/>
          <p:nvPr/>
        </p:nvCxnSpPr>
        <p:spPr>
          <a:xfrm>
            <a:off x="61078" y="732410"/>
            <a:ext cx="8928992" cy="0"/>
          </a:xfrm>
          <a:prstGeom prst="line">
            <a:avLst/>
          </a:prstGeom>
          <a:ln w="38100" cmpd="dbl"/>
        </p:spPr>
        <p:style>
          <a:lnRef idx="1">
            <a:schemeClr val="accent1"/>
          </a:lnRef>
          <a:fillRef idx="0">
            <a:schemeClr val="accent1"/>
          </a:fillRef>
          <a:effectRef idx="0">
            <a:schemeClr val="accent1"/>
          </a:effectRef>
          <a:fontRef idx="minor">
            <a:schemeClr val="tx1"/>
          </a:fontRef>
        </p:style>
      </p:cxnSp>
      <p:sp>
        <p:nvSpPr>
          <p:cNvPr id="8" name="正方形/長方形 7"/>
          <p:cNvSpPr/>
          <p:nvPr/>
        </p:nvSpPr>
        <p:spPr>
          <a:xfrm>
            <a:off x="531411" y="347751"/>
            <a:ext cx="7333918" cy="360040"/>
          </a:xfrm>
          <a:prstGeom prst="rect">
            <a:avLst/>
          </a:prstGeom>
          <a:noFill/>
          <a:ln>
            <a:noFill/>
          </a:ln>
          <a:effectLst/>
        </p:spPr>
        <p:style>
          <a:lnRef idx="2">
            <a:schemeClr val="accent6"/>
          </a:lnRef>
          <a:fillRef idx="1">
            <a:schemeClr val="lt1"/>
          </a:fillRef>
          <a:effectRef idx="0">
            <a:schemeClr val="accent6"/>
          </a:effectRef>
          <a:fontRef idx="minor">
            <a:schemeClr val="dk1"/>
          </a:fontRef>
        </p:style>
        <p:txBody>
          <a:bodyPr rtlCol="0" anchor="ctr"/>
          <a:lstStyle/>
          <a:p>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医療計画（圏域版）に基づく地域包括ケアシステムの構築に向けた在宅医療の推進　　　　</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2" name="Text Box 6"/>
          <p:cNvSpPr txBox="1">
            <a:spLocks noChangeArrowheads="1"/>
          </p:cNvSpPr>
          <p:nvPr/>
        </p:nvSpPr>
        <p:spPr bwMode="auto">
          <a:xfrm>
            <a:off x="396285" y="852937"/>
            <a:ext cx="1295396" cy="288032"/>
          </a:xfrm>
          <a:prstGeom prst="rect">
            <a:avLst/>
          </a:prstGeom>
          <a:solidFill>
            <a:srgbClr val="343D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Font typeface="Arial" charset="0"/>
              <a:buNone/>
            </a:pPr>
            <a:r>
              <a:rPr kumimoji="0" lang="ja-JP" altLang="en-US" sz="1400" dirty="0">
                <a:solidFill>
                  <a:schemeClr val="bg1"/>
                </a:solidFill>
                <a:latin typeface="Arial" charset="0"/>
                <a:ea typeface="HGPｺﾞｼｯｸE" pitchFamily="50" charset="-128"/>
              </a:rPr>
              <a:t>現状</a:t>
            </a:r>
          </a:p>
        </p:txBody>
      </p:sp>
      <p:sp>
        <p:nvSpPr>
          <p:cNvPr id="34" name="下矢印 33"/>
          <p:cNvSpPr/>
          <p:nvPr/>
        </p:nvSpPr>
        <p:spPr>
          <a:xfrm rot="16200000">
            <a:off x="2490561" y="642934"/>
            <a:ext cx="216870" cy="669699"/>
          </a:xfrm>
          <a:prstGeom prst="downArrow">
            <a:avLst>
              <a:gd name="adj1" fmla="val 100000"/>
              <a:gd name="adj2" fmla="val 100000"/>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p:cNvSpPr/>
          <p:nvPr/>
        </p:nvSpPr>
        <p:spPr>
          <a:xfrm>
            <a:off x="2573000" y="1240594"/>
            <a:ext cx="3782882" cy="1987084"/>
          </a:xfrm>
          <a:prstGeom prst="rect">
            <a:avLst/>
          </a:prstGeom>
          <a:noFill/>
          <a:ln w="28575">
            <a:solidFill>
              <a:schemeClr val="accent6"/>
            </a:solidFill>
          </a:ln>
        </p:spPr>
        <p:style>
          <a:lnRef idx="2">
            <a:schemeClr val="accent6"/>
          </a:lnRef>
          <a:fillRef idx="1">
            <a:schemeClr val="lt1"/>
          </a:fillRef>
          <a:effectRef idx="0">
            <a:schemeClr val="accent6"/>
          </a:effectRef>
          <a:fontRef idx="minor">
            <a:schemeClr val="dk1"/>
          </a:fontRef>
        </p:style>
        <p:txBody>
          <a:bodyPr rtlCol="0" anchor="ctr"/>
          <a:lstStyle/>
          <a:p>
            <a:endParaRPr kumimoji="1" lang="ja-JP" altLang="en-US"/>
          </a:p>
        </p:txBody>
      </p:sp>
      <p:sp>
        <p:nvSpPr>
          <p:cNvPr id="18" name="正方形/長方形 17"/>
          <p:cNvSpPr/>
          <p:nvPr/>
        </p:nvSpPr>
        <p:spPr>
          <a:xfrm>
            <a:off x="52641" y="1240594"/>
            <a:ext cx="2344394" cy="5327816"/>
          </a:xfrm>
          <a:prstGeom prst="rect">
            <a:avLst/>
          </a:prstGeom>
          <a:noFill/>
          <a:ln w="28575">
            <a:solidFill>
              <a:schemeClr val="accent6"/>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24" name="Text Box 6"/>
          <p:cNvSpPr txBox="1">
            <a:spLocks noChangeArrowheads="1"/>
          </p:cNvSpPr>
          <p:nvPr/>
        </p:nvSpPr>
        <p:spPr bwMode="auto">
          <a:xfrm>
            <a:off x="3816369" y="869348"/>
            <a:ext cx="1296144" cy="288032"/>
          </a:xfrm>
          <a:prstGeom prst="rect">
            <a:avLst/>
          </a:prstGeom>
          <a:solidFill>
            <a:srgbClr val="343D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Font typeface="Arial" charset="0"/>
              <a:buNone/>
            </a:pPr>
            <a:r>
              <a:rPr kumimoji="0" lang="ja-JP" altLang="en-US" sz="1400" dirty="0" smtClean="0">
                <a:solidFill>
                  <a:schemeClr val="bg1"/>
                </a:solidFill>
                <a:latin typeface="Arial" charset="0"/>
                <a:ea typeface="HGPｺﾞｼｯｸE" pitchFamily="50" charset="-128"/>
              </a:rPr>
              <a:t>短期（３年後）</a:t>
            </a:r>
            <a:endParaRPr kumimoji="0" lang="ja-JP" altLang="en-US" sz="1400" dirty="0">
              <a:solidFill>
                <a:schemeClr val="bg1"/>
              </a:solidFill>
              <a:latin typeface="Arial" charset="0"/>
              <a:ea typeface="HGPｺﾞｼｯｸE" pitchFamily="50" charset="-128"/>
            </a:endParaRPr>
          </a:p>
        </p:txBody>
      </p:sp>
      <p:sp>
        <p:nvSpPr>
          <p:cNvPr id="39" name="Text Box 6"/>
          <p:cNvSpPr txBox="1">
            <a:spLocks noChangeArrowheads="1"/>
          </p:cNvSpPr>
          <p:nvPr/>
        </p:nvSpPr>
        <p:spPr bwMode="auto">
          <a:xfrm>
            <a:off x="7320128" y="852937"/>
            <a:ext cx="1296144" cy="288032"/>
          </a:xfrm>
          <a:prstGeom prst="rect">
            <a:avLst/>
          </a:prstGeom>
          <a:solidFill>
            <a:srgbClr val="343D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Font typeface="Arial" charset="0"/>
              <a:buNone/>
            </a:pPr>
            <a:r>
              <a:rPr kumimoji="0" lang="ja-JP" altLang="en-US" sz="1400" dirty="0" smtClean="0">
                <a:solidFill>
                  <a:schemeClr val="bg1"/>
                </a:solidFill>
                <a:latin typeface="Arial" charset="0"/>
                <a:ea typeface="HGPｺﾞｼｯｸE" pitchFamily="50" charset="-128"/>
              </a:rPr>
              <a:t>あるべき姿</a:t>
            </a:r>
            <a:endParaRPr kumimoji="0" lang="ja-JP" altLang="en-US" sz="1400" dirty="0">
              <a:solidFill>
                <a:schemeClr val="bg1"/>
              </a:solidFill>
              <a:latin typeface="Arial" charset="0"/>
              <a:ea typeface="HGPｺﾞｼｯｸE" pitchFamily="50" charset="-128"/>
            </a:endParaRPr>
          </a:p>
        </p:txBody>
      </p:sp>
      <p:sp>
        <p:nvSpPr>
          <p:cNvPr id="40" name="下矢印 39"/>
          <p:cNvSpPr/>
          <p:nvPr/>
        </p:nvSpPr>
        <p:spPr>
          <a:xfrm rot="16200000">
            <a:off x="6372049" y="683973"/>
            <a:ext cx="216869" cy="658782"/>
          </a:xfrm>
          <a:prstGeom prst="downArrow">
            <a:avLst>
              <a:gd name="adj1" fmla="val 100000"/>
              <a:gd name="adj2" fmla="val 100000"/>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正方形/長方形 43"/>
          <p:cNvSpPr/>
          <p:nvPr/>
        </p:nvSpPr>
        <p:spPr>
          <a:xfrm>
            <a:off x="6580226" y="1240594"/>
            <a:ext cx="2452318" cy="4922186"/>
          </a:xfrm>
          <a:prstGeom prst="rect">
            <a:avLst/>
          </a:prstGeom>
          <a:noFill/>
          <a:ln w="28575">
            <a:solidFill>
              <a:schemeClr val="accent6"/>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47" name="Text Box 9"/>
          <p:cNvSpPr txBox="1">
            <a:spLocks noChangeArrowheads="1"/>
          </p:cNvSpPr>
          <p:nvPr/>
        </p:nvSpPr>
        <p:spPr bwMode="auto">
          <a:xfrm>
            <a:off x="2651978" y="1111203"/>
            <a:ext cx="709958" cy="250426"/>
          </a:xfrm>
          <a:prstGeom prst="rect">
            <a:avLst/>
          </a:prstGeom>
          <a:solidFill>
            <a:srgbClr val="FF505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Font typeface="Arial" charset="0"/>
              <a:buNone/>
            </a:pPr>
            <a:r>
              <a:rPr kumimoji="0" lang="ja-JP" altLang="en-US" sz="1200" dirty="0">
                <a:solidFill>
                  <a:schemeClr val="bg1"/>
                </a:solidFill>
                <a:latin typeface="Arial" charset="0"/>
                <a:ea typeface="HGPｺﾞｼｯｸE" pitchFamily="50" charset="-128"/>
              </a:rPr>
              <a:t>課題</a:t>
            </a:r>
          </a:p>
        </p:txBody>
      </p:sp>
      <p:sp>
        <p:nvSpPr>
          <p:cNvPr id="52" name="Text Box 9"/>
          <p:cNvSpPr txBox="1">
            <a:spLocks noChangeArrowheads="1"/>
          </p:cNvSpPr>
          <p:nvPr/>
        </p:nvSpPr>
        <p:spPr bwMode="auto">
          <a:xfrm>
            <a:off x="388418" y="3947527"/>
            <a:ext cx="1270330" cy="218991"/>
          </a:xfrm>
          <a:prstGeom prst="rect">
            <a:avLst/>
          </a:prstGeom>
          <a:solidFill>
            <a:srgbClr val="FF505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Font typeface="Arial" charset="0"/>
              <a:buNone/>
            </a:pPr>
            <a:r>
              <a:rPr kumimoji="0" lang="ja-JP" altLang="en-US" sz="1400" dirty="0" smtClean="0">
                <a:solidFill>
                  <a:schemeClr val="bg1"/>
                </a:solidFill>
                <a:latin typeface="Arial" charset="0"/>
                <a:ea typeface="HGPｺﾞｼｯｸE" pitchFamily="50" charset="-128"/>
              </a:rPr>
              <a:t>提供体制</a:t>
            </a:r>
            <a:endParaRPr kumimoji="0" lang="ja-JP" altLang="en-US" sz="1400" dirty="0">
              <a:solidFill>
                <a:schemeClr val="bg1"/>
              </a:solidFill>
              <a:latin typeface="Arial" charset="0"/>
              <a:ea typeface="HGPｺﾞｼｯｸE" pitchFamily="50" charset="-128"/>
            </a:endParaRPr>
          </a:p>
        </p:txBody>
      </p:sp>
      <p:sp>
        <p:nvSpPr>
          <p:cNvPr id="10" name="テキスト ボックス 9"/>
          <p:cNvSpPr txBox="1"/>
          <p:nvPr/>
        </p:nvSpPr>
        <p:spPr>
          <a:xfrm>
            <a:off x="20625" y="4206117"/>
            <a:ext cx="2552375" cy="2369880"/>
          </a:xfrm>
          <a:prstGeom prst="rect">
            <a:avLst/>
          </a:prstGeom>
          <a:noFill/>
        </p:spPr>
        <p:txBody>
          <a:bodyPr wrap="square" rtlCol="0">
            <a:spAutoFit/>
          </a:bodyPr>
          <a:lstStyle/>
          <a:p>
            <a:r>
              <a:rPr lang="ja-JP" altLang="en-US" sz="1050" dirty="0" smtClean="0"/>
              <a:t>●</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訪問診療を実施する診療所数 </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050" dirty="0" smtClean="0">
                <a:latin typeface="Meiryo UI" panose="020B0604030504040204" pitchFamily="50" charset="-128"/>
                <a:ea typeface="Meiryo UI" panose="020B0604030504040204" pitchFamily="50" charset="-128"/>
                <a:cs typeface="Meiryo UI" panose="020B0604030504040204" pitchFamily="50" charset="-128"/>
              </a:rPr>
              <a:t>219</a:t>
            </a:r>
          </a:p>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在宅療養支援診療所数           </a:t>
            </a:r>
            <a:r>
              <a:rPr lang="en-US" altLang="ja-JP" sz="105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145</a:t>
            </a:r>
            <a:endParaRPr lang="en-US" altLang="ja-JP" sz="105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在宅療養支援歯科診療所数（１）</a:t>
            </a:r>
            <a:r>
              <a:rPr lang="ja-JP" altLang="en-US"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10</a:t>
            </a:r>
          </a:p>
          <a:p>
            <a:r>
              <a:rPr lang="ja-JP" altLang="en-US" sz="11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在宅療養支援歯科診療所数（</a:t>
            </a:r>
            <a:r>
              <a:rPr lang="ja-JP" altLang="en-US" sz="9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２</a:t>
            </a:r>
            <a:r>
              <a:rPr lang="en-US" altLang="ja-JP" sz="9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5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05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96</a:t>
            </a:r>
            <a:endParaRPr lang="en-US" altLang="ja-JP" sz="105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●在宅患者調剤加算薬局数　　　  </a:t>
            </a:r>
            <a:r>
              <a:rPr lang="en-US" altLang="ja-JP" sz="105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148</a:t>
            </a:r>
          </a:p>
          <a:p>
            <a:r>
              <a:rPr lang="ja-JP" altLang="en-US" sz="105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●在宅療養支援病院数　　　　　     </a:t>
            </a:r>
            <a:r>
              <a:rPr lang="en-US" altLang="ja-JP" sz="105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12</a:t>
            </a:r>
            <a:r>
              <a:rPr lang="ja-JP" altLang="en-US" sz="105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05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●在宅療養後方支援病院数　　　　   </a:t>
            </a:r>
            <a:r>
              <a:rPr lang="en-US" altLang="ja-JP" sz="105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105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05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●訪問看護ＳＴ数　　　　　　       </a:t>
            </a:r>
            <a:r>
              <a:rPr lang="en-US" altLang="ja-JP" sz="105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130</a:t>
            </a:r>
            <a:r>
              <a:rPr lang="ja-JP" altLang="en-US" sz="1050" dirty="0" smtClean="0">
                <a:solidFill>
                  <a:srgbClr val="00B05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5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05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●入退院支援加算を算定する病院   </a:t>
            </a:r>
            <a:r>
              <a:rPr lang="en-US" altLang="ja-JP" sz="105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21</a:t>
            </a:r>
          </a:p>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●入院機関とケアマネ連携数     　</a:t>
            </a:r>
            <a:r>
              <a:rPr lang="en-US" altLang="ja-JP" sz="1050" dirty="0" smtClean="0">
                <a:latin typeface="Meiryo UI" panose="020B0604030504040204" pitchFamily="50" charset="-128"/>
                <a:ea typeface="Meiryo UI" panose="020B0604030504040204" pitchFamily="50" charset="-128"/>
                <a:cs typeface="Meiryo UI" panose="020B0604030504040204" pitchFamily="50" charset="-128"/>
              </a:rPr>
              <a:t>3394</a:t>
            </a:r>
          </a:p>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●在宅看取りを実施する診療所数     </a:t>
            </a:r>
            <a:r>
              <a:rPr lang="en-US" altLang="ja-JP" sz="1050" dirty="0" smtClean="0">
                <a:latin typeface="Meiryo UI" panose="020B0604030504040204" pitchFamily="50" charset="-128"/>
                <a:ea typeface="Meiryo UI" panose="020B0604030504040204" pitchFamily="50" charset="-128"/>
                <a:cs typeface="Meiryo UI" panose="020B0604030504040204" pitchFamily="50" charset="-128"/>
              </a:rPr>
              <a:t>24</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 　</a:t>
            </a:r>
            <a:endParaRPr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cs typeface="Meiryo UI" panose="020B0604030504040204" pitchFamily="50" charset="-128"/>
              </a:rPr>
              <a:t>●在宅看取り（ターミナルケア）を実施する</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cs typeface="Meiryo UI" panose="020B0604030504040204" pitchFamily="50" charset="-128"/>
              </a:rPr>
              <a:t>　　診療所数　　</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050" dirty="0" smtClean="0">
                <a:latin typeface="Meiryo UI" panose="020B0604030504040204" pitchFamily="50" charset="-128"/>
                <a:ea typeface="Meiryo UI" panose="020B0604030504040204" pitchFamily="50" charset="-128"/>
                <a:cs typeface="Meiryo UI" panose="020B0604030504040204" pitchFamily="50" charset="-128"/>
              </a:rPr>
              <a:t>80</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　　　　</a:t>
            </a:r>
            <a:endParaRPr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 </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3" name="Text Box 9"/>
          <p:cNvSpPr txBox="1">
            <a:spLocks noChangeArrowheads="1"/>
          </p:cNvSpPr>
          <p:nvPr/>
        </p:nvSpPr>
        <p:spPr bwMode="auto">
          <a:xfrm>
            <a:off x="6809873" y="3697101"/>
            <a:ext cx="1055455" cy="250426"/>
          </a:xfrm>
          <a:prstGeom prst="rect">
            <a:avLst/>
          </a:prstGeom>
          <a:solidFill>
            <a:srgbClr val="FF505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Font typeface="Arial" charset="0"/>
              <a:buNone/>
            </a:pPr>
            <a:r>
              <a:rPr kumimoji="0" lang="ja-JP" altLang="en-US" sz="1400" dirty="0" smtClean="0">
                <a:solidFill>
                  <a:schemeClr val="bg1"/>
                </a:solidFill>
                <a:latin typeface="Arial" charset="0"/>
                <a:ea typeface="HGPｺﾞｼｯｸE" pitchFamily="50" charset="-128"/>
              </a:rPr>
              <a:t>参考</a:t>
            </a:r>
            <a:endParaRPr kumimoji="0" lang="ja-JP" altLang="en-US" sz="1400" dirty="0">
              <a:solidFill>
                <a:schemeClr val="bg1"/>
              </a:solidFill>
              <a:latin typeface="Arial" charset="0"/>
              <a:ea typeface="HGPｺﾞｼｯｸE" pitchFamily="50" charset="-128"/>
            </a:endParaRPr>
          </a:p>
        </p:txBody>
      </p:sp>
      <p:sp>
        <p:nvSpPr>
          <p:cNvPr id="55" name="下矢印 54"/>
          <p:cNvSpPr/>
          <p:nvPr/>
        </p:nvSpPr>
        <p:spPr>
          <a:xfrm>
            <a:off x="5434067" y="3331399"/>
            <a:ext cx="526229" cy="348338"/>
          </a:xfrm>
          <a:prstGeom prst="downArrow">
            <a:avLst>
              <a:gd name="adj1" fmla="val 100000"/>
              <a:gd name="adj2" fmla="val 100000"/>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テキスト ボックス 53"/>
          <p:cNvSpPr txBox="1"/>
          <p:nvPr/>
        </p:nvSpPr>
        <p:spPr>
          <a:xfrm>
            <a:off x="6565585" y="4060351"/>
            <a:ext cx="2481601" cy="1723549"/>
          </a:xfrm>
          <a:prstGeom prst="rect">
            <a:avLst/>
          </a:prstGeom>
          <a:noFill/>
        </p:spPr>
        <p:txBody>
          <a:bodyPr wrap="square" rtlCol="0">
            <a:spAutoFit/>
          </a:bodyPr>
          <a:lstStyle/>
          <a:p>
            <a:r>
              <a:rPr lang="ja-JP" altLang="en-US" sz="1150" dirty="0" smtClean="0"/>
              <a:t>●</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訪問診療を実施する診療所数    </a:t>
            </a:r>
            <a:r>
              <a:rPr lang="en-US" altLang="ja-JP" sz="1050" dirty="0" smtClean="0">
                <a:latin typeface="Meiryo UI" panose="020B0604030504040204" pitchFamily="50" charset="-128"/>
                <a:ea typeface="Meiryo UI" panose="020B0604030504040204" pitchFamily="50" charset="-128"/>
                <a:cs typeface="Meiryo UI" panose="020B0604030504040204" pitchFamily="50" charset="-128"/>
              </a:rPr>
              <a:t>317</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　   </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在宅療養支援診療所数           </a:t>
            </a:r>
            <a:r>
              <a:rPr lang="en-US" altLang="ja-JP" sz="1050" dirty="0" smtClean="0">
                <a:latin typeface="Meiryo UI" panose="020B0604030504040204" pitchFamily="50" charset="-128"/>
                <a:ea typeface="Meiryo UI" panose="020B0604030504040204" pitchFamily="50" charset="-128"/>
                <a:cs typeface="Meiryo UI" panose="020B0604030504040204" pitchFamily="50" charset="-128"/>
              </a:rPr>
              <a:t>256</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在宅</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療養支援歯科</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診療所数 　 </a:t>
            </a:r>
            <a:r>
              <a:rPr lang="en-US" altLang="ja-JP" sz="1050" dirty="0" smtClean="0">
                <a:latin typeface="Meiryo UI" panose="020B0604030504040204" pitchFamily="50" charset="-128"/>
                <a:ea typeface="Meiryo UI" panose="020B0604030504040204" pitchFamily="50" charset="-128"/>
                <a:cs typeface="Meiryo UI" panose="020B0604030504040204" pitchFamily="50" charset="-128"/>
              </a:rPr>
              <a:t>156</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　</a:t>
            </a:r>
            <a:endParaRPr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●在宅患者調剤加算薬局数　   　 </a:t>
            </a:r>
            <a:r>
              <a:rPr lang="en-US" altLang="ja-JP" sz="1050" dirty="0" smtClean="0">
                <a:latin typeface="Meiryo UI" panose="020B0604030504040204" pitchFamily="50" charset="-128"/>
                <a:ea typeface="Meiryo UI" panose="020B0604030504040204" pitchFamily="50" charset="-128"/>
                <a:cs typeface="Meiryo UI" panose="020B0604030504040204" pitchFamily="50" charset="-128"/>
              </a:rPr>
              <a:t>208</a:t>
            </a:r>
          </a:p>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●在宅療養支援病院数　　　　   　　</a:t>
            </a:r>
            <a:r>
              <a:rPr lang="en-US" altLang="ja-JP" sz="1050" dirty="0" smtClean="0">
                <a:latin typeface="Meiryo UI" panose="020B0604030504040204" pitchFamily="50" charset="-128"/>
                <a:ea typeface="Meiryo UI" panose="020B0604030504040204" pitchFamily="50" charset="-128"/>
                <a:cs typeface="Meiryo UI" panose="020B0604030504040204" pitchFamily="50" charset="-128"/>
              </a:rPr>
              <a:t>19</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         </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●在宅療養後方支援病院数　   　  　</a:t>
            </a:r>
            <a:r>
              <a:rPr lang="en-US" altLang="ja-JP" sz="1050" dirty="0" smtClean="0">
                <a:latin typeface="Meiryo UI" panose="020B0604030504040204" pitchFamily="50" charset="-128"/>
                <a:ea typeface="Meiryo UI" panose="020B0604030504040204" pitchFamily="50" charset="-128"/>
                <a:cs typeface="Meiryo UI" panose="020B0604030504040204" pitchFamily="50" charset="-128"/>
              </a:rPr>
              <a:t>4</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       </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●訪問看護ＳＴ数　　　　　　　　　　</a:t>
            </a:r>
            <a:r>
              <a:rPr lang="en-US" altLang="ja-JP" sz="1050" dirty="0" smtClean="0">
                <a:latin typeface="Meiryo UI" panose="020B0604030504040204" pitchFamily="50" charset="-128"/>
                <a:ea typeface="Meiryo UI" panose="020B0604030504040204" pitchFamily="50" charset="-128"/>
                <a:cs typeface="Meiryo UI" panose="020B0604030504040204" pitchFamily="50" charset="-128"/>
              </a:rPr>
              <a:t>189</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       </a:t>
            </a:r>
            <a:endParaRPr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●退院支援加算を算定する病院   　 </a:t>
            </a:r>
            <a:r>
              <a:rPr lang="en-US" altLang="ja-JP" sz="1050" dirty="0" smtClean="0">
                <a:latin typeface="Meiryo UI" panose="020B0604030504040204" pitchFamily="50" charset="-128"/>
                <a:ea typeface="Meiryo UI" panose="020B0604030504040204" pitchFamily="50" charset="-128"/>
                <a:cs typeface="Meiryo UI" panose="020B0604030504040204" pitchFamily="50" charset="-128"/>
              </a:rPr>
              <a:t>34</a:t>
            </a:r>
          </a:p>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●入院機関とケアマネ連携数      　</a:t>
            </a:r>
            <a:r>
              <a:rPr lang="en-US" altLang="ja-JP" sz="1050" dirty="0" smtClean="0">
                <a:latin typeface="Meiryo UI" panose="020B0604030504040204" pitchFamily="50" charset="-128"/>
                <a:ea typeface="Meiryo UI" panose="020B0604030504040204" pitchFamily="50" charset="-128"/>
                <a:cs typeface="Meiryo UI" panose="020B0604030504040204" pitchFamily="50" charset="-128"/>
              </a:rPr>
              <a:t>2898</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 </a:t>
            </a:r>
            <a:endParaRPr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●在宅看取りを実施する診療所数    </a:t>
            </a:r>
            <a:r>
              <a:rPr lang="en-US" altLang="ja-JP" sz="1050" dirty="0" smtClean="0">
                <a:latin typeface="Meiryo UI" panose="020B0604030504040204" pitchFamily="50" charset="-128"/>
                <a:ea typeface="Meiryo UI" panose="020B0604030504040204" pitchFamily="50" charset="-128"/>
                <a:cs typeface="Meiryo UI" panose="020B0604030504040204" pitchFamily="50" charset="-128"/>
              </a:rPr>
              <a:t>44</a:t>
            </a:r>
            <a:endParaRPr lang="ja-JP" altLang="en-US" sz="11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7" name="Rectangle 12" descr="縦線 (反転)"/>
          <p:cNvSpPr>
            <a:spLocks noChangeArrowheads="1"/>
          </p:cNvSpPr>
          <p:nvPr/>
        </p:nvSpPr>
        <p:spPr bwMode="auto">
          <a:xfrm>
            <a:off x="6835822" y="1606517"/>
            <a:ext cx="2106512" cy="172488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170" tIns="10795" rIns="90170" bIns="10795" anchor="t"/>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eaLnBrk="1" hangingPunct="1">
              <a:spcBef>
                <a:spcPct val="0"/>
              </a:spcBef>
              <a:buNone/>
            </a:pPr>
            <a:endParaRPr kumimoji="0" lang="en-US" altLang="ja-JP" sz="1050" dirty="0" smtClean="0">
              <a:latin typeface="メイリオ" pitchFamily="50" charset="-128"/>
              <a:ea typeface="メイリオ" pitchFamily="50" charset="-128"/>
              <a:cs typeface="メイリオ" pitchFamily="50" charset="-128"/>
              <a:sym typeface="メイリオ" pitchFamily="50" charset="-128"/>
            </a:endParaRPr>
          </a:p>
          <a:p>
            <a:pPr eaLnBrk="1" hangingPunct="1">
              <a:spcBef>
                <a:spcPct val="0"/>
              </a:spcBef>
              <a:buNone/>
            </a:pPr>
            <a:r>
              <a:rPr kumimoji="0" lang="ja-JP" altLang="en-US"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a:t>
            </a:r>
            <a:r>
              <a:rPr kumimoji="0" lang="ja-JP" altLang="en-US" sz="1400" dirty="0" smtClean="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在宅医療の需要に応じたサービス量の確保</a:t>
            </a:r>
            <a:endParaRPr kumimoji="0" lang="en-US" altLang="ja-JP" sz="1400" dirty="0" smtClean="0">
              <a:latin typeface="Meiryo UI" panose="020B0604030504040204" pitchFamily="50" charset="-128"/>
              <a:ea typeface="Meiryo UI" panose="020B0604030504040204" pitchFamily="50" charset="-128"/>
              <a:cs typeface="Meiryo UI" panose="020B0604030504040204" pitchFamily="50" charset="-128"/>
              <a:sym typeface="メイリオ" pitchFamily="50" charset="-128"/>
            </a:endParaRPr>
          </a:p>
          <a:p>
            <a:pPr eaLnBrk="1" hangingPunct="1">
              <a:spcBef>
                <a:spcPct val="0"/>
              </a:spcBef>
              <a:buNone/>
            </a:pPr>
            <a:endParaRPr kumimoji="0" lang="en-US" altLang="ja-JP"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endParaRPr>
          </a:p>
          <a:p>
            <a:pPr eaLnBrk="1" hangingPunct="1">
              <a:spcBef>
                <a:spcPct val="0"/>
              </a:spcBef>
              <a:buNone/>
            </a:pPr>
            <a:r>
              <a:rPr kumimoji="0" lang="ja-JP" altLang="en-US"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a:t>
            </a:r>
            <a:r>
              <a:rPr kumimoji="0" lang="ja-JP" altLang="en-US" sz="1400" dirty="0" smtClean="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在宅医療の質の向上</a:t>
            </a:r>
            <a:endParaRPr kumimoji="0" lang="en-US" altLang="ja-JP" sz="1400" dirty="0" smtClean="0">
              <a:latin typeface="Meiryo UI" panose="020B0604030504040204" pitchFamily="50" charset="-128"/>
              <a:ea typeface="Meiryo UI" panose="020B0604030504040204" pitchFamily="50" charset="-128"/>
              <a:cs typeface="Meiryo UI" panose="020B0604030504040204" pitchFamily="50" charset="-128"/>
              <a:sym typeface="メイリオ" pitchFamily="50" charset="-128"/>
            </a:endParaRPr>
          </a:p>
          <a:p>
            <a:pPr eaLnBrk="1" hangingPunct="1">
              <a:spcBef>
                <a:spcPct val="0"/>
              </a:spcBef>
              <a:buNone/>
            </a:pPr>
            <a:endParaRPr kumimoji="0" lang="en-US" altLang="ja-JP"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endParaRPr>
          </a:p>
          <a:p>
            <a:pPr eaLnBrk="1" hangingPunct="1">
              <a:spcBef>
                <a:spcPct val="0"/>
              </a:spcBef>
              <a:buNone/>
            </a:pPr>
            <a:r>
              <a:rPr kumimoji="0" lang="ja-JP" altLang="en-US"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a:t>
            </a:r>
            <a:r>
              <a:rPr kumimoji="0" lang="ja-JP" altLang="en-US" sz="1400" dirty="0" smtClean="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地域包括ケアシステム構築に向けた体制の整備</a:t>
            </a:r>
            <a:endParaRPr kumimoji="0" lang="en-US" altLang="ja-JP" sz="1400" dirty="0" smtClean="0">
              <a:latin typeface="Meiryo UI" panose="020B0604030504040204" pitchFamily="50" charset="-128"/>
              <a:ea typeface="Meiryo UI" panose="020B0604030504040204" pitchFamily="50" charset="-128"/>
              <a:cs typeface="Meiryo UI" panose="020B0604030504040204" pitchFamily="50" charset="-128"/>
              <a:sym typeface="メイリオ" pitchFamily="50" charset="-128"/>
            </a:endParaRPr>
          </a:p>
        </p:txBody>
      </p:sp>
      <p:sp>
        <p:nvSpPr>
          <p:cNvPr id="9" name="正方形/長方形 8"/>
          <p:cNvSpPr/>
          <p:nvPr/>
        </p:nvSpPr>
        <p:spPr>
          <a:xfrm>
            <a:off x="2635090" y="1361629"/>
            <a:ext cx="3780968" cy="1969770"/>
          </a:xfrm>
          <a:prstGeom prst="rect">
            <a:avLst/>
          </a:prstGeom>
        </p:spPr>
        <p:txBody>
          <a:bodyPr wrap="square">
            <a:spAutoFit/>
          </a:bodyPr>
          <a:lstStyle/>
          <a:p>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◆圏域内の医療機関をはじめ広域的な連携等により、安定した訪問診療体制を充実させる必要があります。</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◆病院から在宅医療や</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介護へ円滑な移行を図るため、退院時の調整カンファレンスやサービス担当者会議等の取組を通じて、入退院時における、病院と診療所、歯科診療所、薬局といった地域の保健・医療・福祉関係者の連携を促進する必要があります。</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◆訪問歯科診療体制においても、安定した訪問診療体制を充実させる必要があります。</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endParaRPr lang="ja-JP" altLang="ja-JP"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8" name="Rectangle 12" descr="縦線 (反転)"/>
          <p:cNvSpPr>
            <a:spLocks noChangeArrowheads="1"/>
          </p:cNvSpPr>
          <p:nvPr/>
        </p:nvSpPr>
        <p:spPr bwMode="auto">
          <a:xfrm>
            <a:off x="173725" y="1049905"/>
            <a:ext cx="2057446" cy="248873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170" tIns="10795" rIns="90170" bIns="10795" anchor="t">
            <a:noAutofit/>
          </a:bodyPr>
          <a:lstStyle/>
          <a:p>
            <a:pPr>
              <a:spcAft>
                <a:spcPts val="0"/>
              </a:spcAft>
            </a:pPr>
            <a:endParaRPr lang="ja-JP" sz="1400" dirty="0">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59" name="角丸四角形 58"/>
          <p:cNvSpPr>
            <a:spLocks noChangeArrowheads="1"/>
          </p:cNvSpPr>
          <p:nvPr/>
        </p:nvSpPr>
        <p:spPr bwMode="auto">
          <a:xfrm>
            <a:off x="2610957" y="4057022"/>
            <a:ext cx="3829233" cy="2419945"/>
          </a:xfrm>
          <a:prstGeom prst="roundRect">
            <a:avLst>
              <a:gd name="adj" fmla="val 8407"/>
            </a:avLst>
          </a:prstGeom>
          <a:noFill/>
          <a:ln>
            <a:noFill/>
          </a:ln>
          <a:effectLst/>
          <a:extLst/>
        </p:spPr>
        <p:txBody>
          <a:bodyPr rot="0" vert="horz" wrap="square" lIns="91440" tIns="45720" rIns="91440" bIns="45720" anchor="ctr" anchorCtr="0" upright="1">
            <a:spAutoFit/>
          </a:bodyPr>
          <a:lstStyle/>
          <a:p>
            <a:pPr marL="84138" indent="-84138" algn="l">
              <a:spcAft>
                <a:spcPts val="0"/>
              </a:spcAft>
            </a:pPr>
            <a:r>
              <a:rPr lang="ja-JP" sz="12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err="1"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病病</a:t>
            </a:r>
            <a:r>
              <a:rPr lang="ja-JP" altLang="en-US" sz="12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、病診連携を図る</a:t>
            </a:r>
            <a:r>
              <a:rPr lang="en-US" altLang="ja-JP" sz="12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ICT</a:t>
            </a:r>
            <a:r>
              <a:rPr lang="ja-JP" altLang="en-US" sz="12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活用の理解のため、既に取組んでいる地域の事例を報告する等の支援を行います。</a:t>
            </a:r>
            <a:endParaRPr lang="en-US" altLang="ja-JP" sz="12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84138" indent="-84138" algn="l">
              <a:spcAft>
                <a:spcPts val="0"/>
              </a:spcAft>
            </a:pPr>
            <a:r>
              <a:rPr lang="ja-JP" altLang="en-US" sz="12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2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24</a:t>
            </a:r>
            <a:r>
              <a:rPr lang="ja-JP" altLang="en-US" sz="12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時間</a:t>
            </a:r>
            <a:r>
              <a:rPr lang="en-US" altLang="ja-JP" sz="12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365</a:t>
            </a:r>
            <a:r>
              <a:rPr lang="ja-JP" altLang="en-US" sz="12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日の在宅医療支援の在り方、方向性について検討します。</a:t>
            </a:r>
            <a:endParaRPr lang="en-US" altLang="ja-JP" sz="12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84138" indent="-84138" algn="l">
              <a:spcAft>
                <a:spcPts val="0"/>
              </a:spcAft>
            </a:pPr>
            <a:r>
              <a:rPr lang="ja-JP" altLang="en-US" sz="12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切れ目のない継続的な医療提供体制を確保するため、医療機関（医科・歯科・薬科等）との入退院調整や在宅医療と介護との連携推進について協議する場を設ける等、地域医療連携の支援に引続き取組みます。</a:t>
            </a:r>
            <a:endParaRPr lang="en-US" altLang="ja-JP" sz="12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84138" indent="-84138" algn="l">
              <a:spcAft>
                <a:spcPts val="0"/>
              </a:spcAft>
            </a:pPr>
            <a:r>
              <a:rPr lang="ja-JP" altLang="en-US" sz="12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・在宅医療サービスの基盤整備のために、医科、歯科、薬科等の各種研修会に協力します。</a:t>
            </a:r>
            <a:endParaRPr lang="en-US" altLang="ja-JP" sz="12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84138" indent="-84138" algn="l">
              <a:spcAft>
                <a:spcPts val="0"/>
              </a:spcAft>
            </a:pPr>
            <a:r>
              <a:rPr lang="ja-JP" altLang="en-US" sz="1200" kern="100" dirty="0" smtClean="0">
                <a:effectLst/>
                <a:latin typeface="Meiryo UI" panose="020B0604030504040204" pitchFamily="50" charset="-128"/>
                <a:ea typeface="Meiryo UI" panose="020B0604030504040204" pitchFamily="50" charset="-128"/>
                <a:cs typeface="Meiryo UI" panose="020B0604030504040204" pitchFamily="50" charset="-128"/>
              </a:rPr>
              <a:t>・住民にかかりつけ医・歯科医・薬局を持つことや地域での看取り等について、普及啓発に取組みます。</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左右矢印 1"/>
          <p:cNvSpPr/>
          <p:nvPr/>
        </p:nvSpPr>
        <p:spPr>
          <a:xfrm>
            <a:off x="6307752" y="1846637"/>
            <a:ext cx="502121" cy="192883"/>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p:cNvSpPr/>
          <p:nvPr/>
        </p:nvSpPr>
        <p:spPr>
          <a:xfrm>
            <a:off x="2573000" y="3786154"/>
            <a:ext cx="3836031" cy="2755207"/>
          </a:xfrm>
          <a:prstGeom prst="rect">
            <a:avLst/>
          </a:prstGeom>
          <a:noFill/>
          <a:ln w="28575">
            <a:solidFill>
              <a:schemeClr val="accent6"/>
            </a:solidFill>
          </a:ln>
        </p:spPr>
        <p:style>
          <a:lnRef idx="2">
            <a:schemeClr val="accent6"/>
          </a:lnRef>
          <a:fillRef idx="1">
            <a:schemeClr val="lt1"/>
          </a:fillRef>
          <a:effectRef idx="0">
            <a:schemeClr val="accent6"/>
          </a:effectRef>
          <a:fontRef idx="minor">
            <a:schemeClr val="dk1"/>
          </a:fontRef>
        </p:style>
        <p:txBody>
          <a:bodyPr rtlCol="0" anchor="b"/>
          <a:lstStyle/>
          <a:p>
            <a:endParaRPr lang="en-US" altLang="ja-JP" sz="900" i="1" dirty="0" smtClean="0"/>
          </a:p>
        </p:txBody>
      </p:sp>
      <p:sp>
        <p:nvSpPr>
          <p:cNvPr id="48" name="Text Box 9"/>
          <p:cNvSpPr txBox="1">
            <a:spLocks noChangeArrowheads="1"/>
          </p:cNvSpPr>
          <p:nvPr/>
        </p:nvSpPr>
        <p:spPr bwMode="auto">
          <a:xfrm>
            <a:off x="2639971" y="3608920"/>
            <a:ext cx="2799242" cy="354468"/>
          </a:xfrm>
          <a:prstGeom prst="rect">
            <a:avLst/>
          </a:prstGeom>
          <a:solidFill>
            <a:srgbClr val="FF505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Font typeface="Arial" charset="0"/>
              <a:buNone/>
            </a:pPr>
            <a:r>
              <a:rPr kumimoji="0" lang="ja-JP" altLang="en-US" sz="1400" dirty="0" smtClean="0">
                <a:solidFill>
                  <a:schemeClr val="bg1"/>
                </a:solidFill>
                <a:latin typeface="Arial" charset="0"/>
                <a:ea typeface="HGPｺﾞｼｯｸE" pitchFamily="50" charset="-128"/>
              </a:rPr>
              <a:t>計画中間年（</a:t>
            </a:r>
            <a:r>
              <a:rPr kumimoji="0" lang="en-US" altLang="ja-JP" sz="1400" dirty="0" smtClean="0">
                <a:solidFill>
                  <a:schemeClr val="bg1"/>
                </a:solidFill>
                <a:latin typeface="Arial" charset="0"/>
                <a:ea typeface="HGPｺﾞｼｯｸE" pitchFamily="50" charset="-128"/>
              </a:rPr>
              <a:t>2020</a:t>
            </a:r>
            <a:r>
              <a:rPr kumimoji="0" lang="ja-JP" altLang="en-US" sz="1400" dirty="0" smtClean="0">
                <a:solidFill>
                  <a:schemeClr val="bg1"/>
                </a:solidFill>
                <a:latin typeface="Arial" charset="0"/>
                <a:ea typeface="HGPｺﾞｼｯｸE" pitchFamily="50" charset="-128"/>
              </a:rPr>
              <a:t>年度）までの取組</a:t>
            </a:r>
            <a:endParaRPr kumimoji="0" lang="ja-JP" altLang="en-US" sz="1400" dirty="0">
              <a:solidFill>
                <a:schemeClr val="bg1"/>
              </a:solidFill>
              <a:latin typeface="Arial" charset="0"/>
              <a:ea typeface="HGPｺﾞｼｯｸE" pitchFamily="50" charset="-128"/>
            </a:endParaRPr>
          </a:p>
        </p:txBody>
      </p:sp>
      <p:sp>
        <p:nvSpPr>
          <p:cNvPr id="32" name="正方形/長方形 31"/>
          <p:cNvSpPr/>
          <p:nvPr/>
        </p:nvSpPr>
        <p:spPr>
          <a:xfrm>
            <a:off x="199669" y="1267270"/>
            <a:ext cx="2197027" cy="2616101"/>
          </a:xfrm>
          <a:prstGeom prst="rect">
            <a:avLst/>
          </a:prstGeom>
        </p:spPr>
        <p:txBody>
          <a:bodyPr wrap="square">
            <a:spAutoFit/>
          </a:bodyPr>
          <a:lstStyle/>
          <a:p>
            <a:pPr>
              <a:spcBef>
                <a:spcPts val="600"/>
              </a:spcBef>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住民の生活圏を考慮した区域間で医療資源に差異があります。</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関係機関の間で情報を効率的に共有できる体制を構築する必要があります。</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在宅歯科ケアステーション（在宅歯科医療における医科や介護等他分野との連携を図るための窓口）が堺市二次医療圏にあります。</a:t>
            </a:r>
            <a:endParaRPr lang="ja-JP" altLang="ja-JP"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テキスト ボックス 5"/>
          <p:cNvSpPr txBox="1"/>
          <p:nvPr/>
        </p:nvSpPr>
        <p:spPr>
          <a:xfrm>
            <a:off x="7635499" y="369237"/>
            <a:ext cx="1306835" cy="338554"/>
          </a:xfrm>
          <a:prstGeom prst="rect">
            <a:avLst/>
          </a:prstGeom>
          <a:noFill/>
        </p:spPr>
        <p:txBody>
          <a:bodyPr wrap="square" rtlCol="0">
            <a:spAutoFit/>
          </a:bodyPr>
          <a:lstStyle/>
          <a:p>
            <a:r>
              <a:rPr kumimoji="1" lang="en-US" altLang="ja-JP" sz="1600" dirty="0" smtClean="0"/>
              <a:t>【</a:t>
            </a:r>
            <a:r>
              <a:rPr lang="ja-JP" altLang="en-US" sz="1600" dirty="0" smtClean="0"/>
              <a:t>堺市</a:t>
            </a:r>
            <a:r>
              <a:rPr kumimoji="1" lang="en-US" altLang="ja-JP" sz="1600" dirty="0" smtClean="0"/>
              <a:t>】</a:t>
            </a:r>
            <a:endParaRPr kumimoji="1" lang="ja-JP" altLang="en-US" sz="1600" dirty="0"/>
          </a:p>
        </p:txBody>
      </p:sp>
      <p:sp>
        <p:nvSpPr>
          <p:cNvPr id="28" name="テキスト ボックス 27"/>
          <p:cNvSpPr txBox="1"/>
          <p:nvPr/>
        </p:nvSpPr>
        <p:spPr>
          <a:xfrm>
            <a:off x="7668607" y="44012"/>
            <a:ext cx="1240618" cy="338554"/>
          </a:xfrm>
          <a:prstGeom prst="rect">
            <a:avLst/>
          </a:prstGeom>
          <a:noFill/>
          <a:ln>
            <a:solidFill>
              <a:schemeClr val="tx1"/>
            </a:solidFill>
          </a:ln>
        </p:spPr>
        <p:txBody>
          <a:bodyPr wrap="square" rtlCol="0">
            <a:spAutoFit/>
          </a:bodyPr>
          <a:lstStyle/>
          <a:p>
            <a:pPr algn="ctr"/>
            <a:r>
              <a:rPr kumimoji="1" lang="ja-JP" altLang="en-US" sz="1600" b="1" smtClean="0">
                <a:latin typeface="+mn-ea"/>
              </a:rPr>
              <a:t>資料３－２</a:t>
            </a:r>
            <a:endParaRPr kumimoji="1" lang="ja-JP" altLang="en-US" sz="1600" b="1" dirty="0">
              <a:latin typeface="+mn-ea"/>
            </a:endParaRPr>
          </a:p>
        </p:txBody>
      </p:sp>
      <p:sp>
        <p:nvSpPr>
          <p:cNvPr id="4" name="テキスト ボックス 3"/>
          <p:cNvSpPr txBox="1"/>
          <p:nvPr/>
        </p:nvSpPr>
        <p:spPr>
          <a:xfrm>
            <a:off x="8593041" y="6356695"/>
            <a:ext cx="316504" cy="369332"/>
          </a:xfrm>
          <a:prstGeom prst="rect">
            <a:avLst/>
          </a:prstGeom>
          <a:noFill/>
        </p:spPr>
        <p:txBody>
          <a:bodyPr wrap="square" rtlCol="0">
            <a:spAutoFit/>
          </a:bodyPr>
          <a:lstStyle/>
          <a:p>
            <a:r>
              <a:rPr kumimoji="1" lang="en-US" altLang="ja-JP" dirty="0" smtClean="0"/>
              <a:t>1</a:t>
            </a:r>
            <a:endParaRPr kumimoji="1" lang="ja-JP" altLang="en-US" dirty="0"/>
          </a:p>
        </p:txBody>
      </p:sp>
    </p:spTree>
    <p:extLst>
      <p:ext uri="{BB962C8B-B14F-4D97-AF65-F5344CB8AC3E}">
        <p14:creationId xmlns:p14="http://schemas.microsoft.com/office/powerpoint/2010/main" val="4001383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3"/>
                                        </p:tgtEl>
                                        <p:attrNameLst>
                                          <p:attrName>style.visibility</p:attrName>
                                        </p:attrNameLst>
                                      </p:cBhvr>
                                      <p:to>
                                        <p:strVal val="visible"/>
                                      </p:to>
                                    </p:set>
                                    <p:animEffect transition="in" filter="fade">
                                      <p:cBhvr>
                                        <p:cTn id="10" dur="500"/>
                                        <p:tgtEl>
                                          <p:spTgt spid="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 grpId="0" animBg="1"/>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直線コネクタ 6"/>
          <p:cNvCxnSpPr/>
          <p:nvPr/>
        </p:nvCxnSpPr>
        <p:spPr>
          <a:xfrm>
            <a:off x="118195" y="707791"/>
            <a:ext cx="8928992" cy="0"/>
          </a:xfrm>
          <a:prstGeom prst="line">
            <a:avLst/>
          </a:prstGeom>
          <a:ln w="38100" cmpd="dbl"/>
        </p:spPr>
        <p:style>
          <a:lnRef idx="1">
            <a:schemeClr val="accent1"/>
          </a:lnRef>
          <a:fillRef idx="0">
            <a:schemeClr val="accent1"/>
          </a:fillRef>
          <a:effectRef idx="0">
            <a:schemeClr val="accent1"/>
          </a:effectRef>
          <a:fontRef idx="minor">
            <a:schemeClr val="tx1"/>
          </a:fontRef>
        </p:style>
      </p:cxnSp>
      <p:sp>
        <p:nvSpPr>
          <p:cNvPr id="8" name="正方形/長方形 7"/>
          <p:cNvSpPr/>
          <p:nvPr/>
        </p:nvSpPr>
        <p:spPr>
          <a:xfrm>
            <a:off x="104009" y="347751"/>
            <a:ext cx="7852368" cy="360040"/>
          </a:xfrm>
          <a:prstGeom prst="rect">
            <a:avLst/>
          </a:prstGeom>
          <a:noFill/>
          <a:ln>
            <a:noFill/>
          </a:ln>
          <a:effectLst/>
        </p:spPr>
        <p:style>
          <a:lnRef idx="2">
            <a:schemeClr val="accent6"/>
          </a:lnRef>
          <a:fillRef idx="1">
            <a:schemeClr val="lt1"/>
          </a:fillRef>
          <a:effectRef idx="0">
            <a:schemeClr val="accent6"/>
          </a:effectRef>
          <a:fontRef idx="minor">
            <a:schemeClr val="dk1"/>
          </a:fontRef>
        </p:style>
        <p:txBody>
          <a:bodyPr rtlCol="0" anchor="ctr"/>
          <a:lstStyle/>
          <a:p>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医療計画（圏域版）に基づく地域包括ケアシステムの構築に向けた在宅医療の推進　②</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3" name="下矢印 32"/>
          <p:cNvSpPr/>
          <p:nvPr/>
        </p:nvSpPr>
        <p:spPr>
          <a:xfrm rot="16200000">
            <a:off x="9465821" y="617781"/>
            <a:ext cx="473498" cy="180020"/>
          </a:xfrm>
          <a:prstGeom prst="downArrow">
            <a:avLst>
              <a:gd name="adj1" fmla="val 100000"/>
              <a:gd name="adj2" fmla="val 100000"/>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p:cNvSpPr/>
          <p:nvPr/>
        </p:nvSpPr>
        <p:spPr>
          <a:xfrm>
            <a:off x="125785" y="1430508"/>
            <a:ext cx="8761851" cy="2146847"/>
          </a:xfrm>
          <a:prstGeom prst="rect">
            <a:avLst/>
          </a:prstGeom>
          <a:noFill/>
          <a:ln w="28575">
            <a:solidFill>
              <a:schemeClr val="accent6"/>
            </a:solidFill>
          </a:ln>
        </p:spPr>
        <p:style>
          <a:lnRef idx="2">
            <a:schemeClr val="accent6"/>
          </a:lnRef>
          <a:fillRef idx="1">
            <a:schemeClr val="lt1"/>
          </a:fillRef>
          <a:effectRef idx="0">
            <a:schemeClr val="accent6"/>
          </a:effectRef>
          <a:fontRef idx="minor">
            <a:schemeClr val="dk1"/>
          </a:fontRef>
        </p:style>
        <p:txBody>
          <a:bodyPr rtlCol="0" anchor="t"/>
          <a:lstStyle/>
          <a:p>
            <a:pPr algn="ctr"/>
            <a:endParaRPr kumimoji="1" lang="en-US" altLang="ja-JP" sz="1100" u="sng"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8" name="Text Box 9"/>
          <p:cNvSpPr txBox="1">
            <a:spLocks noChangeArrowheads="1"/>
          </p:cNvSpPr>
          <p:nvPr/>
        </p:nvSpPr>
        <p:spPr bwMode="auto">
          <a:xfrm>
            <a:off x="4689698" y="1509769"/>
            <a:ext cx="1354221" cy="381718"/>
          </a:xfrm>
          <a:prstGeom prst="rect">
            <a:avLst/>
          </a:prstGeom>
          <a:solidFill>
            <a:srgbClr val="FF505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Font typeface="Arial" charset="0"/>
              <a:buNone/>
            </a:pPr>
            <a:r>
              <a:rPr kumimoji="0" lang="en-US" altLang="ja-JP" sz="1400" dirty="0" smtClean="0">
                <a:solidFill>
                  <a:schemeClr val="bg1"/>
                </a:solidFill>
                <a:latin typeface="Arial" charset="0"/>
                <a:ea typeface="HGPｺﾞｼｯｸE" pitchFamily="50" charset="-128"/>
              </a:rPr>
              <a:t>2018</a:t>
            </a:r>
            <a:r>
              <a:rPr kumimoji="0" lang="ja-JP" altLang="en-US" sz="1400" dirty="0" smtClean="0">
                <a:solidFill>
                  <a:schemeClr val="bg1"/>
                </a:solidFill>
                <a:latin typeface="Arial" charset="0"/>
                <a:ea typeface="HGPｺﾞｼｯｸE" pitchFamily="50" charset="-128"/>
              </a:rPr>
              <a:t>年度</a:t>
            </a:r>
            <a:endParaRPr kumimoji="0" lang="ja-JP" altLang="en-US" sz="1400" dirty="0">
              <a:solidFill>
                <a:schemeClr val="bg1"/>
              </a:solidFill>
              <a:latin typeface="Arial" charset="0"/>
              <a:ea typeface="HGPｺﾞｼｯｸE" pitchFamily="50" charset="-128"/>
            </a:endParaRPr>
          </a:p>
        </p:txBody>
      </p:sp>
      <p:sp>
        <p:nvSpPr>
          <p:cNvPr id="80" name="Text Box 6"/>
          <p:cNvSpPr txBox="1">
            <a:spLocks noChangeArrowheads="1"/>
          </p:cNvSpPr>
          <p:nvPr/>
        </p:nvSpPr>
        <p:spPr bwMode="auto">
          <a:xfrm>
            <a:off x="62435" y="944788"/>
            <a:ext cx="3074681" cy="476719"/>
          </a:xfrm>
          <a:prstGeom prst="rect">
            <a:avLst/>
          </a:prstGeom>
          <a:solidFill>
            <a:srgbClr val="343D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Font typeface="Arial" charset="0"/>
              <a:buNone/>
            </a:pPr>
            <a:r>
              <a:rPr kumimoji="0" lang="ja-JP" altLang="en-US" sz="1600" dirty="0" smtClean="0">
                <a:solidFill>
                  <a:schemeClr val="bg1"/>
                </a:solidFill>
                <a:latin typeface="Arial" charset="0"/>
                <a:ea typeface="HGPｺﾞｼｯｸE" pitchFamily="50" charset="-128"/>
              </a:rPr>
              <a:t>取組に対する年度目標</a:t>
            </a:r>
            <a:endParaRPr kumimoji="0" lang="ja-JP" altLang="en-US" sz="1600" dirty="0">
              <a:solidFill>
                <a:schemeClr val="bg1"/>
              </a:solidFill>
              <a:latin typeface="Arial" charset="0"/>
              <a:ea typeface="HGPｺﾞｼｯｸE" pitchFamily="50" charset="-128"/>
            </a:endParaRPr>
          </a:p>
        </p:txBody>
      </p:sp>
      <p:sp>
        <p:nvSpPr>
          <p:cNvPr id="41" name="角丸四角形 40"/>
          <p:cNvSpPr>
            <a:spLocks noChangeArrowheads="1"/>
          </p:cNvSpPr>
          <p:nvPr/>
        </p:nvSpPr>
        <p:spPr bwMode="auto">
          <a:xfrm>
            <a:off x="104009" y="2017162"/>
            <a:ext cx="4329687" cy="1226106"/>
          </a:xfrm>
          <a:prstGeom prst="roundRect">
            <a:avLst>
              <a:gd name="adj" fmla="val 8407"/>
            </a:avLst>
          </a:prstGeom>
          <a:noFill/>
          <a:ln>
            <a:noFill/>
          </a:ln>
          <a:effectLst/>
          <a:extLst/>
        </p:spPr>
        <p:txBody>
          <a:bodyPr rot="0" vert="horz" wrap="square" lIns="91440" tIns="45720" rIns="91440" bIns="45720" anchor="ctr" anchorCtr="0" upright="1">
            <a:spAutoFit/>
          </a:bodyPr>
          <a:lstStyle/>
          <a:p>
            <a:pPr marL="273050" indent="-139700" algn="l">
              <a:spcAft>
                <a:spcPts val="0"/>
              </a:spcAft>
            </a:pPr>
            <a:r>
              <a:rPr lang="ja-JP" altLang="en-US" sz="14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・在宅医療の需要に応じたサービス量の確保</a:t>
            </a:r>
            <a:r>
              <a:rPr lang="ja-JP" altLang="en-US" sz="14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質の向上</a:t>
            </a:r>
            <a:endParaRPr lang="en-US" altLang="ja-JP" sz="14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273050" indent="-139700" algn="l">
              <a:spcAft>
                <a:spcPts val="0"/>
              </a:spcAft>
            </a:pPr>
            <a:r>
              <a:rPr lang="ja-JP" altLang="en-US" sz="14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⇒在宅医療を行う医療機関の充実</a:t>
            </a:r>
            <a:endParaRPr lang="en-US" altLang="ja-JP" sz="14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273050" indent="-139700" algn="l">
              <a:spcAft>
                <a:spcPts val="0"/>
              </a:spcAft>
            </a:pPr>
            <a:endParaRPr lang="en-US" altLang="ja-JP" sz="14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273050" indent="-139700" algn="l">
              <a:spcAft>
                <a:spcPts val="0"/>
              </a:spcAft>
            </a:pPr>
            <a:r>
              <a:rPr lang="ja-JP" altLang="en-US" sz="14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・地域包括ケアシステム構築に向けた体制の整備</a:t>
            </a:r>
            <a:endParaRPr lang="en-US" altLang="ja-JP" sz="14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273050" indent="-139700" algn="l">
              <a:spcAft>
                <a:spcPts val="0"/>
              </a:spcAft>
            </a:pPr>
            <a:r>
              <a:rPr lang="ja-JP" altLang="en-US" sz="14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⇒医療機関間及び多職種間の連携推進強化</a:t>
            </a:r>
            <a:endParaRPr lang="en-US" altLang="ja-JP" sz="14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43" name="直線コネクタ 42"/>
          <p:cNvCxnSpPr/>
          <p:nvPr/>
        </p:nvCxnSpPr>
        <p:spPr>
          <a:xfrm>
            <a:off x="4463637" y="1459815"/>
            <a:ext cx="0" cy="2088232"/>
          </a:xfrm>
          <a:prstGeom prst="line">
            <a:avLst/>
          </a:prstGeom>
        </p:spPr>
        <p:style>
          <a:lnRef idx="1">
            <a:schemeClr val="accent1"/>
          </a:lnRef>
          <a:fillRef idx="0">
            <a:schemeClr val="accent1"/>
          </a:fillRef>
          <a:effectRef idx="0">
            <a:schemeClr val="accent1"/>
          </a:effectRef>
          <a:fontRef idx="minor">
            <a:schemeClr val="tx1"/>
          </a:fontRef>
        </p:style>
      </p:cxnSp>
      <p:sp>
        <p:nvSpPr>
          <p:cNvPr id="49" name="Text Box 9"/>
          <p:cNvSpPr txBox="1">
            <a:spLocks noChangeArrowheads="1"/>
          </p:cNvSpPr>
          <p:nvPr/>
        </p:nvSpPr>
        <p:spPr bwMode="auto">
          <a:xfrm>
            <a:off x="224253" y="1490335"/>
            <a:ext cx="2189974" cy="420586"/>
          </a:xfrm>
          <a:prstGeom prst="rect">
            <a:avLst/>
          </a:prstGeom>
          <a:solidFill>
            <a:srgbClr val="FF505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Font typeface="Arial" charset="0"/>
              <a:buNone/>
            </a:pPr>
            <a:r>
              <a:rPr kumimoji="0" lang="ja-JP" altLang="en-US" sz="1100" dirty="0" smtClean="0">
                <a:solidFill>
                  <a:schemeClr val="bg1"/>
                </a:solidFill>
                <a:latin typeface="Arial" charset="0"/>
                <a:ea typeface="HGPｺﾞｼｯｸE" pitchFamily="50" charset="-128"/>
              </a:rPr>
              <a:t>　</a:t>
            </a:r>
            <a:r>
              <a:rPr kumimoji="0" lang="en-US" altLang="ja-JP" sz="1400" dirty="0" smtClean="0">
                <a:solidFill>
                  <a:schemeClr val="bg1"/>
                </a:solidFill>
                <a:latin typeface="Arial" charset="0"/>
                <a:ea typeface="HGPｺﾞｼｯｸE" pitchFamily="50" charset="-128"/>
              </a:rPr>
              <a:t>2020</a:t>
            </a:r>
            <a:r>
              <a:rPr kumimoji="0" lang="ja-JP" altLang="en-US" sz="1400" dirty="0" smtClean="0">
                <a:solidFill>
                  <a:schemeClr val="bg1"/>
                </a:solidFill>
                <a:latin typeface="Arial" charset="0"/>
                <a:ea typeface="HGPｺﾞｼｯｸE" pitchFamily="50" charset="-128"/>
              </a:rPr>
              <a:t>年の到達イメージ</a:t>
            </a:r>
            <a:endParaRPr kumimoji="0" lang="ja-JP" altLang="en-US" sz="1400" dirty="0">
              <a:solidFill>
                <a:schemeClr val="bg1"/>
              </a:solidFill>
              <a:latin typeface="Arial" charset="0"/>
              <a:ea typeface="HGPｺﾞｼｯｸE" pitchFamily="50" charset="-128"/>
            </a:endParaRPr>
          </a:p>
        </p:txBody>
      </p:sp>
      <p:cxnSp>
        <p:nvCxnSpPr>
          <p:cNvPr id="60" name="直線コネクタ 59"/>
          <p:cNvCxnSpPr/>
          <p:nvPr/>
        </p:nvCxnSpPr>
        <p:spPr>
          <a:xfrm flipH="1">
            <a:off x="4463637" y="3934531"/>
            <a:ext cx="8164" cy="2393470"/>
          </a:xfrm>
          <a:prstGeom prst="line">
            <a:avLst/>
          </a:prstGeom>
        </p:spPr>
        <p:style>
          <a:lnRef idx="1">
            <a:schemeClr val="accent1"/>
          </a:lnRef>
          <a:fillRef idx="0">
            <a:schemeClr val="accent1"/>
          </a:fillRef>
          <a:effectRef idx="0">
            <a:schemeClr val="accent1"/>
          </a:effectRef>
          <a:fontRef idx="minor">
            <a:schemeClr val="tx1"/>
          </a:fontRef>
        </p:style>
      </p:cxnSp>
      <p:sp>
        <p:nvSpPr>
          <p:cNvPr id="63" name="Text Box 9"/>
          <p:cNvSpPr txBox="1">
            <a:spLocks noChangeArrowheads="1"/>
          </p:cNvSpPr>
          <p:nvPr/>
        </p:nvSpPr>
        <p:spPr bwMode="auto">
          <a:xfrm>
            <a:off x="1176221" y="4031964"/>
            <a:ext cx="1219800" cy="391975"/>
          </a:xfrm>
          <a:prstGeom prst="rect">
            <a:avLst/>
          </a:prstGeom>
          <a:solidFill>
            <a:srgbClr val="FF505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Font typeface="Arial" charset="0"/>
              <a:buNone/>
            </a:pPr>
            <a:r>
              <a:rPr kumimoji="0" lang="en-US" altLang="ja-JP" sz="1400" dirty="0" smtClean="0">
                <a:solidFill>
                  <a:schemeClr val="bg1"/>
                </a:solidFill>
                <a:latin typeface="Arial" charset="0"/>
                <a:ea typeface="HGPｺﾞｼｯｸE" pitchFamily="50" charset="-128"/>
              </a:rPr>
              <a:t>2019</a:t>
            </a:r>
            <a:r>
              <a:rPr kumimoji="0" lang="ja-JP" altLang="en-US" sz="1400" dirty="0" smtClean="0">
                <a:solidFill>
                  <a:schemeClr val="bg1"/>
                </a:solidFill>
                <a:latin typeface="Arial" charset="0"/>
                <a:ea typeface="HGPｺﾞｼｯｸE" pitchFamily="50" charset="-128"/>
              </a:rPr>
              <a:t>年度</a:t>
            </a:r>
            <a:endParaRPr kumimoji="0" lang="ja-JP" altLang="en-US" sz="1400" dirty="0">
              <a:solidFill>
                <a:schemeClr val="bg1"/>
              </a:solidFill>
              <a:latin typeface="Arial" charset="0"/>
              <a:ea typeface="HGPｺﾞｼｯｸE" pitchFamily="50" charset="-128"/>
            </a:endParaRPr>
          </a:p>
        </p:txBody>
      </p:sp>
      <p:sp>
        <p:nvSpPr>
          <p:cNvPr id="64" name="Text Box 9"/>
          <p:cNvSpPr txBox="1">
            <a:spLocks noChangeArrowheads="1"/>
          </p:cNvSpPr>
          <p:nvPr/>
        </p:nvSpPr>
        <p:spPr bwMode="auto">
          <a:xfrm>
            <a:off x="4590280" y="4004043"/>
            <a:ext cx="1133847" cy="419896"/>
          </a:xfrm>
          <a:prstGeom prst="rect">
            <a:avLst/>
          </a:prstGeom>
          <a:solidFill>
            <a:srgbClr val="FF505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Font typeface="Arial" charset="0"/>
              <a:buNone/>
            </a:pPr>
            <a:r>
              <a:rPr kumimoji="0" lang="en-US" altLang="ja-JP" sz="1400" dirty="0" smtClean="0">
                <a:solidFill>
                  <a:schemeClr val="bg1"/>
                </a:solidFill>
                <a:latin typeface="Arial" charset="0"/>
                <a:ea typeface="HGPｺﾞｼｯｸE" pitchFamily="50" charset="-128"/>
              </a:rPr>
              <a:t>2020</a:t>
            </a:r>
            <a:r>
              <a:rPr kumimoji="0" lang="ja-JP" altLang="en-US" sz="1400" dirty="0" smtClean="0">
                <a:solidFill>
                  <a:schemeClr val="bg1"/>
                </a:solidFill>
                <a:latin typeface="Arial" charset="0"/>
                <a:ea typeface="HGPｺﾞｼｯｸE" pitchFamily="50" charset="-128"/>
              </a:rPr>
              <a:t>年度</a:t>
            </a:r>
            <a:endParaRPr kumimoji="0" lang="ja-JP" altLang="en-US" sz="1400" dirty="0">
              <a:solidFill>
                <a:schemeClr val="bg1"/>
              </a:solidFill>
              <a:latin typeface="Arial" charset="0"/>
              <a:ea typeface="HGPｺﾞｼｯｸE" pitchFamily="50" charset="-128"/>
            </a:endParaRPr>
          </a:p>
        </p:txBody>
      </p:sp>
      <p:sp>
        <p:nvSpPr>
          <p:cNvPr id="67" name="正方形/長方形 66"/>
          <p:cNvSpPr/>
          <p:nvPr/>
        </p:nvSpPr>
        <p:spPr>
          <a:xfrm>
            <a:off x="4333737" y="2070465"/>
            <a:ext cx="4553898" cy="1492716"/>
          </a:xfrm>
          <a:prstGeom prst="rect">
            <a:avLst/>
          </a:prstGeom>
        </p:spPr>
        <p:txBody>
          <a:bodyPr wrap="square" lIns="36000" rIns="36000">
            <a:spAutoFit/>
          </a:bodyPr>
          <a:lstStyle/>
          <a:p>
            <a:pPr marL="273050" indent="-139700"/>
            <a:r>
              <a:rPr lang="ja-JP" altLang="en-US" sz="14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（目標）入退院</a:t>
            </a:r>
            <a:r>
              <a:rPr lang="ja-JP" altLang="en-US" sz="14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支援マニュアルの作成</a:t>
            </a:r>
            <a:r>
              <a:rPr lang="ja-JP" altLang="en-US" sz="14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準備</a:t>
            </a:r>
            <a:endParaRPr lang="en-US" altLang="ja-JP" sz="14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273050" indent="-139700"/>
            <a:r>
              <a:rPr lang="ja-JP" altLang="en-US" sz="14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①　</a:t>
            </a:r>
            <a:r>
              <a:rPr lang="ja-JP" altLang="en-US" sz="14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在宅医療機関等の状況</a:t>
            </a:r>
            <a:r>
              <a:rPr lang="ja-JP" altLang="en-US" sz="14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把握</a:t>
            </a:r>
            <a:endParaRPr lang="en-US" altLang="ja-JP" sz="14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273050" indent="-139700"/>
            <a:r>
              <a:rPr lang="ja-JP" altLang="en-US" sz="14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②　在宅医療に関する情報提供、課題抽出、</a:t>
            </a:r>
            <a:endParaRPr lang="en-US" altLang="ja-JP" sz="14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273050" indent="-139700"/>
            <a:r>
              <a:rPr lang="ja-JP" altLang="en-US" sz="14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研修実施</a:t>
            </a:r>
            <a:endParaRPr lang="en-US" altLang="ja-JP" sz="14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273050" indent="-139700">
              <a:lnSpc>
                <a:spcPct val="125000"/>
              </a:lnSpc>
            </a:pPr>
            <a:r>
              <a:rPr lang="ja-JP" altLang="en-US" sz="14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273050" indent="-139700">
              <a:lnSpc>
                <a:spcPct val="125000"/>
              </a:lnSpc>
            </a:pPr>
            <a:r>
              <a:rPr lang="ja-JP" altLang="en-US" sz="14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3" name="正方形/長方形 72"/>
          <p:cNvSpPr/>
          <p:nvPr/>
        </p:nvSpPr>
        <p:spPr>
          <a:xfrm>
            <a:off x="683568" y="4682278"/>
            <a:ext cx="3771904" cy="1292662"/>
          </a:xfrm>
          <a:prstGeom prst="rect">
            <a:avLst/>
          </a:prstGeom>
        </p:spPr>
        <p:txBody>
          <a:bodyPr wrap="square" lIns="36000" rIns="36000">
            <a:spAutoFit/>
          </a:bodyPr>
          <a:lstStyle/>
          <a:p>
            <a:pPr marL="273050" indent="-139700"/>
            <a:r>
              <a:rPr lang="ja-JP" altLang="en-US" sz="14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（目標）入退院支援マニュアルの作成</a:t>
            </a:r>
            <a:endParaRPr lang="en-US" altLang="ja-JP" sz="14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273050" indent="-139700"/>
            <a:r>
              <a:rPr lang="ja-JP" altLang="en-US" sz="14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①　在宅医療機関等の状況把握</a:t>
            </a:r>
            <a:endParaRPr lang="en-US" altLang="ja-JP" sz="14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273050" indent="-139700"/>
            <a:r>
              <a:rPr lang="ja-JP" altLang="en-US" sz="14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②　在宅医療に関する情報提供、課題</a:t>
            </a:r>
            <a:endParaRPr lang="en-US" altLang="ja-JP" sz="14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273050" indent="-139700"/>
            <a:r>
              <a:rPr lang="ja-JP" altLang="en-US" sz="14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抽出、研修実施</a:t>
            </a:r>
            <a:endParaRPr lang="en-US" altLang="ja-JP" sz="14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273050" indent="-139700"/>
            <a:r>
              <a:rPr lang="ja-JP" altLang="en-US" sz="14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8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273050" indent="-139700"/>
            <a:endParaRPr lang="en-US" altLang="ja-JP" sz="8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4" name="正方形/長方形 73"/>
          <p:cNvSpPr/>
          <p:nvPr/>
        </p:nvSpPr>
        <p:spPr>
          <a:xfrm>
            <a:off x="4590280" y="4512119"/>
            <a:ext cx="4297356" cy="1815882"/>
          </a:xfrm>
          <a:prstGeom prst="rect">
            <a:avLst/>
          </a:prstGeom>
        </p:spPr>
        <p:txBody>
          <a:bodyPr wrap="square" lIns="36000" rIns="36000">
            <a:spAutoFit/>
          </a:bodyPr>
          <a:lstStyle/>
          <a:p>
            <a:pPr marL="273050" indent="-139700"/>
            <a:r>
              <a:rPr lang="ja-JP" altLang="en-US" sz="14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（目標）入退院支援マニュアルの周知</a:t>
            </a:r>
            <a:endParaRPr lang="en-US" altLang="ja-JP" sz="14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273050" indent="-139700"/>
            <a:r>
              <a:rPr lang="ja-JP" altLang="en-US" sz="14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①　在宅医療機関等の状況把握</a:t>
            </a:r>
            <a:endParaRPr lang="en-US" altLang="ja-JP" sz="14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273050" indent="-139700"/>
            <a:r>
              <a:rPr lang="ja-JP" altLang="en-US" sz="14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②　在宅医療に関する情報提供、</a:t>
            </a:r>
            <a:r>
              <a:rPr lang="ja-JP" altLang="en-US" sz="14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課題抽出、</a:t>
            </a:r>
            <a:endParaRPr lang="en-US" altLang="ja-JP" sz="14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273050" indent="-139700"/>
            <a:r>
              <a:rPr lang="ja-JP" altLang="en-US" sz="14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研修実施</a:t>
            </a:r>
            <a:endParaRPr lang="en-US" altLang="ja-JP" sz="14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273050" indent="-139700"/>
            <a:r>
              <a:rPr lang="ja-JP" altLang="en-US" sz="14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（参考指標）</a:t>
            </a:r>
            <a:endParaRPr lang="en-US" altLang="ja-JP" sz="14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273050" indent="-139700"/>
            <a:r>
              <a:rPr lang="ja-JP" altLang="en-US" sz="14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在宅療養支援診療所数</a:t>
            </a:r>
            <a:endParaRPr lang="en-US" altLang="ja-JP" sz="14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273050" indent="-139700"/>
            <a:r>
              <a:rPr lang="ja-JP" altLang="en-US" sz="14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在宅療養後方支援病院数</a:t>
            </a:r>
            <a:endParaRPr lang="en-US" altLang="ja-JP" sz="14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273050" indent="-139700"/>
            <a:r>
              <a:rPr lang="ja-JP" altLang="en-US" sz="14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退院支援加算を算定する病院</a:t>
            </a:r>
            <a:endParaRPr lang="en-US" altLang="ja-JP" sz="14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0" name="正方形/長方形 49"/>
          <p:cNvSpPr/>
          <p:nvPr/>
        </p:nvSpPr>
        <p:spPr>
          <a:xfrm>
            <a:off x="813631" y="3861048"/>
            <a:ext cx="8211169" cy="2540436"/>
          </a:xfrm>
          <a:prstGeom prst="rect">
            <a:avLst/>
          </a:prstGeom>
          <a:noFill/>
          <a:ln w="28575">
            <a:solidFill>
              <a:schemeClr val="accent6"/>
            </a:solidFill>
          </a:ln>
        </p:spPr>
        <p:style>
          <a:lnRef idx="2">
            <a:schemeClr val="accent6"/>
          </a:lnRef>
          <a:fillRef idx="1">
            <a:schemeClr val="lt1"/>
          </a:fillRef>
          <a:effectRef idx="0">
            <a:schemeClr val="accent6"/>
          </a:effectRef>
          <a:fontRef idx="minor">
            <a:schemeClr val="dk1"/>
          </a:fontRef>
        </p:style>
        <p:txBody>
          <a:bodyPr rtlCol="0" anchor="t"/>
          <a:lstStyle/>
          <a:p>
            <a:pPr algn="ctr"/>
            <a:endParaRPr kumimoji="1" lang="en-US" altLang="ja-JP" sz="1100" u="sng"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右矢印 10"/>
          <p:cNvSpPr/>
          <p:nvPr/>
        </p:nvSpPr>
        <p:spPr>
          <a:xfrm>
            <a:off x="168781" y="4873178"/>
            <a:ext cx="621537" cy="49419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テキスト ボックス 22"/>
          <p:cNvSpPr txBox="1"/>
          <p:nvPr/>
        </p:nvSpPr>
        <p:spPr>
          <a:xfrm>
            <a:off x="7716247" y="368425"/>
            <a:ext cx="1306835" cy="338554"/>
          </a:xfrm>
          <a:prstGeom prst="rect">
            <a:avLst/>
          </a:prstGeom>
          <a:noFill/>
        </p:spPr>
        <p:txBody>
          <a:bodyPr wrap="square" rtlCol="0">
            <a:spAutoFit/>
          </a:bodyPr>
          <a:lstStyle/>
          <a:p>
            <a:r>
              <a:rPr kumimoji="1" lang="en-US" altLang="ja-JP" sz="1600" dirty="0" smtClean="0"/>
              <a:t>【</a:t>
            </a:r>
            <a:r>
              <a:rPr lang="ja-JP" altLang="en-US" sz="1600" dirty="0"/>
              <a:t>堺市</a:t>
            </a:r>
            <a:r>
              <a:rPr kumimoji="1" lang="ja-JP" altLang="en-US" sz="1600" dirty="0" smtClean="0"/>
              <a:t>圏域</a:t>
            </a:r>
            <a:r>
              <a:rPr kumimoji="1" lang="en-US" altLang="ja-JP" sz="1600" dirty="0" smtClean="0"/>
              <a:t>】</a:t>
            </a:r>
            <a:endParaRPr kumimoji="1" lang="ja-JP" altLang="en-US" sz="1600" dirty="0"/>
          </a:p>
        </p:txBody>
      </p:sp>
      <p:sp>
        <p:nvSpPr>
          <p:cNvPr id="20" name="テキスト ボックス 19"/>
          <p:cNvSpPr txBox="1"/>
          <p:nvPr/>
        </p:nvSpPr>
        <p:spPr>
          <a:xfrm>
            <a:off x="8593041" y="6356695"/>
            <a:ext cx="316504" cy="369332"/>
          </a:xfrm>
          <a:prstGeom prst="rect">
            <a:avLst/>
          </a:prstGeom>
          <a:noFill/>
        </p:spPr>
        <p:txBody>
          <a:bodyPr wrap="square" rtlCol="0">
            <a:spAutoFit/>
          </a:bodyPr>
          <a:lstStyle/>
          <a:p>
            <a:r>
              <a:rPr lang="en-US" altLang="ja-JP" dirty="0"/>
              <a:t>2</a:t>
            </a:r>
            <a:endParaRPr kumimoji="1" lang="ja-JP" altLang="en-US" dirty="0"/>
          </a:p>
        </p:txBody>
      </p:sp>
    </p:spTree>
    <p:extLst>
      <p:ext uri="{BB962C8B-B14F-4D97-AF65-F5344CB8AC3E}">
        <p14:creationId xmlns:p14="http://schemas.microsoft.com/office/powerpoint/2010/main" val="1272844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9"/>
                                        </p:tgtEl>
                                        <p:attrNameLst>
                                          <p:attrName>style.visibility</p:attrName>
                                        </p:attrNameLst>
                                      </p:cBhvr>
                                      <p:to>
                                        <p:strVal val="visible"/>
                                      </p:to>
                                    </p:set>
                                    <p:animEffect transition="in" filter="fade">
                                      <p:cBhvr>
                                        <p:cTn id="7" dur="500"/>
                                        <p:tgtEl>
                                          <p:spTgt spid="4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1"/>
                                        </p:tgtEl>
                                        <p:attrNameLst>
                                          <p:attrName>style.visibility</p:attrName>
                                        </p:attrNameLst>
                                      </p:cBhvr>
                                      <p:to>
                                        <p:strVal val="visible"/>
                                      </p:to>
                                    </p:set>
                                    <p:animEffect transition="in" filter="fade">
                                      <p:cBhvr>
                                        <p:cTn id="10" dur="500"/>
                                        <p:tgtEl>
                                          <p:spTgt spid="41"/>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68"/>
                                        </p:tgtEl>
                                        <p:attrNameLst>
                                          <p:attrName>style.visibility</p:attrName>
                                        </p:attrNameLst>
                                      </p:cBhvr>
                                      <p:to>
                                        <p:strVal val="visible"/>
                                      </p:to>
                                    </p:set>
                                    <p:animEffect transition="in" filter="fade">
                                      <p:cBhvr>
                                        <p:cTn id="15" dur="500"/>
                                        <p:tgtEl>
                                          <p:spTgt spid="68"/>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67"/>
                                        </p:tgtEl>
                                        <p:attrNameLst>
                                          <p:attrName>style.visibility</p:attrName>
                                        </p:attrNameLst>
                                      </p:cBhvr>
                                      <p:to>
                                        <p:strVal val="visible"/>
                                      </p:to>
                                    </p:set>
                                    <p:animEffect transition="in" filter="fade">
                                      <p:cBhvr>
                                        <p:cTn id="18" dur="500"/>
                                        <p:tgtEl>
                                          <p:spTgt spid="67"/>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fade">
                                      <p:cBhvr>
                                        <p:cTn id="23" dur="500"/>
                                        <p:tgtEl>
                                          <p:spTgt spid="11"/>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63"/>
                                        </p:tgtEl>
                                        <p:attrNameLst>
                                          <p:attrName>style.visibility</p:attrName>
                                        </p:attrNameLst>
                                      </p:cBhvr>
                                      <p:to>
                                        <p:strVal val="visible"/>
                                      </p:to>
                                    </p:set>
                                    <p:animEffect transition="in" filter="fade">
                                      <p:cBhvr>
                                        <p:cTn id="26" dur="500"/>
                                        <p:tgtEl>
                                          <p:spTgt spid="63"/>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73"/>
                                        </p:tgtEl>
                                        <p:attrNameLst>
                                          <p:attrName>style.visibility</p:attrName>
                                        </p:attrNameLst>
                                      </p:cBhvr>
                                      <p:to>
                                        <p:strVal val="visible"/>
                                      </p:to>
                                    </p:set>
                                    <p:animEffect transition="in" filter="fade">
                                      <p:cBhvr>
                                        <p:cTn id="29" dur="500"/>
                                        <p:tgtEl>
                                          <p:spTgt spid="73"/>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64"/>
                                        </p:tgtEl>
                                        <p:attrNameLst>
                                          <p:attrName>style.visibility</p:attrName>
                                        </p:attrNameLst>
                                      </p:cBhvr>
                                      <p:to>
                                        <p:strVal val="visible"/>
                                      </p:to>
                                    </p:set>
                                    <p:animEffect transition="in" filter="fade">
                                      <p:cBhvr>
                                        <p:cTn id="34" dur="500"/>
                                        <p:tgtEl>
                                          <p:spTgt spid="64"/>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74"/>
                                        </p:tgtEl>
                                        <p:attrNameLst>
                                          <p:attrName>style.visibility</p:attrName>
                                        </p:attrNameLst>
                                      </p:cBhvr>
                                      <p:to>
                                        <p:strVal val="visible"/>
                                      </p:to>
                                    </p:set>
                                    <p:animEffect transition="in" filter="fade">
                                      <p:cBhvr>
                                        <p:cTn id="37" dur="500"/>
                                        <p:tgtEl>
                                          <p:spTgt spid="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animBg="1"/>
      <p:bldP spid="41" grpId="0"/>
      <p:bldP spid="49" grpId="0" animBg="1"/>
      <p:bldP spid="63" grpId="0" animBg="1"/>
      <p:bldP spid="64" grpId="0" animBg="1"/>
      <p:bldP spid="67" grpId="0"/>
      <p:bldP spid="73" grpId="0"/>
      <p:bldP spid="74" grpId="0"/>
      <p:bldP spid="11" grpId="0" animBg="1"/>
    </p:bld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7602</TotalTime>
  <Words>381</Words>
  <Application>Microsoft Office PowerPoint</Application>
  <PresentationFormat>画面に合わせる (4:3)</PresentationFormat>
  <Paragraphs>86</Paragraphs>
  <Slides>2</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HGPｺﾞｼｯｸE</vt:lpstr>
      <vt:lpstr>Meiryo UI</vt:lpstr>
      <vt:lpstr>ＭＳ Ｐゴシック</vt:lpstr>
      <vt:lpstr>メイリオ</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HOSTNAME</dc:creator>
  <cp:lastModifiedBy>堺市</cp:lastModifiedBy>
  <cp:revision>437</cp:revision>
  <cp:lastPrinted>2018-09-27T02:47:42Z</cp:lastPrinted>
  <dcterms:created xsi:type="dcterms:W3CDTF">2016-06-07T01:02:14Z</dcterms:created>
  <dcterms:modified xsi:type="dcterms:W3CDTF">2019-09-12T02:27:28Z</dcterms:modified>
</cp:coreProperties>
</file>