
<file path=[Content_Types].xml><?xml version="1.0" encoding="utf-8"?>
<Types xmlns="http://schemas.openxmlformats.org/package/2006/content-types">
  <Default Extension="png" ContentType="image/png"/>
  <Default Extension="tmp"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10"/>
  </p:notesMasterIdLst>
  <p:handoutMasterIdLst>
    <p:handoutMasterId r:id="rId11"/>
  </p:handoutMasterIdLst>
  <p:sldIdLst>
    <p:sldId id="361" r:id="rId5"/>
    <p:sldId id="362" r:id="rId6"/>
    <p:sldId id="363" r:id="rId7"/>
    <p:sldId id="357" r:id="rId8"/>
    <p:sldId id="364"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61"/>
            <p14:sldId id="362"/>
            <p14:sldId id="363"/>
            <p14:sldId id="357"/>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23" autoAdjust="0"/>
  </p:normalViewPr>
  <p:slideViewPr>
    <p:cSldViewPr>
      <p:cViewPr varScale="1">
        <p:scale>
          <a:sx n="69" d="100"/>
          <a:sy n="69" d="100"/>
        </p:scale>
        <p:origin x="1416" y="4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2019/9/17</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2019/9/17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345560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3913443"/>
          </a:xfrm>
          <a:prstGeom prst="rect">
            <a:avLst/>
          </a:prstGeom>
        </p:spPr>
        <p:txBody>
          <a:bodyPr lIns="93232" tIns="46616" rIns="93232" bIns="46616"/>
          <a:lstStyle/>
          <a:p>
            <a:endParaRPr kumimoji="1" lang="ja-JP" altLang="en-US" dirty="0"/>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2019/9/17</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2</a:t>
            </a:fld>
            <a:endParaRPr lang="ja-JP" altLang="en-US" sz="1200"/>
          </a:p>
        </p:txBody>
      </p:sp>
    </p:spTree>
    <p:extLst>
      <p:ext uri="{BB962C8B-B14F-4D97-AF65-F5344CB8AC3E}">
        <p14:creationId xmlns:p14="http://schemas.microsoft.com/office/powerpoint/2010/main" val="80281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000" dirty="0"/>
          </a:p>
        </p:txBody>
      </p:sp>
      <p:sp>
        <p:nvSpPr>
          <p:cNvPr id="4" name="スライド番号プレースホルダー 3"/>
          <p:cNvSpPr>
            <a:spLocks noGrp="1"/>
          </p:cNvSpPr>
          <p:nvPr>
            <p:ph type="sldNum" sz="quarter" idx="10"/>
          </p:nvPr>
        </p:nvSpPr>
        <p:spPr/>
        <p:txBody>
          <a:bodyPr/>
          <a:lstStyle/>
          <a:p>
            <a:fld id="{8C9B933B-072D-41F0-9343-F8485099B042}" type="slidenum">
              <a:rPr kumimoji="1" lang="ja-JP" altLang="en-US" smtClean="0"/>
              <a:t>4</a:t>
            </a:fld>
            <a:endParaRPr kumimoji="1" lang="ja-JP" altLang="en-US" dirty="0"/>
          </a:p>
        </p:txBody>
      </p:sp>
    </p:spTree>
    <p:extLst>
      <p:ext uri="{BB962C8B-B14F-4D97-AF65-F5344CB8AC3E}">
        <p14:creationId xmlns:p14="http://schemas.microsoft.com/office/powerpoint/2010/main" val="197614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883FA4-4246-4488-85A6-465DAA2BCA5D}"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D0B126-000A-43D5-AF5A-3933F5659159}"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22A254-18BE-44DF-9263-28B2D9D6CDB9}"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2799DB-40A7-4CCF-B98E-F87C782429AA}"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5106A87-FD96-4572-BB58-FF5894E10EB4}" type="datetime1">
              <a:rPr kumimoji="1" lang="ja-JP" altLang="en-US" smtClean="0"/>
              <a:t>2019/9/17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DFBFB7E-1BCA-452B-A2BD-40076B05501F}"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50D1AC4-9B93-49A2-AEEB-61373ED689F4}" type="datetime1">
              <a:rPr kumimoji="1" lang="ja-JP" altLang="en-US" smtClean="0"/>
              <a:t>2019/9/17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E7E357F-1712-4693-9DF2-B10221E56BEB}" type="datetime1">
              <a:rPr kumimoji="1" lang="ja-JP" altLang="en-US" smtClean="0"/>
              <a:t>2019/9/17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18AE6A3-254A-4E59-B058-3FE4033FDF83}" type="datetime1">
              <a:rPr kumimoji="1" lang="ja-JP" altLang="en-US" smtClean="0"/>
              <a:t>2019/9/17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66F3109-8FF2-4CE8-8D62-B499D4405E53}"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270CF66-2ED0-4FF7-A4A8-9EFF106EC5BB}" type="datetime1">
              <a:rPr kumimoji="1" lang="ja-JP" altLang="en-US" smtClean="0"/>
              <a:t>2019/9/17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F1F19-7C0B-48B1-AC3A-E3F6491429D4}" type="datetime1">
              <a:rPr kumimoji="1" lang="ja-JP" altLang="en-US" smtClean="0"/>
              <a:t>2019/9/17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hyperlink" Target="http://4.bp.blogspot.com/-XuqXO9PeMRM/U32Ncy0LCTI/AAAAAAAAgvY/Ofjcsb58VJ4/s800/study_nurse.png" TargetMode="External"/><Relationship Id="rId18" Type="http://schemas.openxmlformats.org/officeDocument/2006/relationships/image" Target="../media/image21.png"/><Relationship Id="rId26" Type="http://schemas.openxmlformats.org/officeDocument/2006/relationships/image" Target="../media/image27.png"/><Relationship Id="rId3" Type="http://schemas.openxmlformats.org/officeDocument/2006/relationships/hyperlink" Target="http://3.bp.blogspot.com/-Li3usK383MU/VkcaoNVQvXI/AAAAAAAA0d0/wFIDnj46JVU/s800/tatemono_hospital2.png" TargetMode="External"/><Relationship Id="rId21" Type="http://schemas.openxmlformats.org/officeDocument/2006/relationships/image" Target="../media/image24.jpeg"/><Relationship Id="rId7" Type="http://schemas.openxmlformats.org/officeDocument/2006/relationships/image" Target="../media/image14.wmf"/><Relationship Id="rId12" Type="http://schemas.openxmlformats.org/officeDocument/2006/relationships/image" Target="../media/image17.png"/><Relationship Id="rId17" Type="http://schemas.openxmlformats.org/officeDocument/2006/relationships/hyperlink" Target="http://2.bp.blogspot.com/-wz7CPISpomQ/WR_KlIrpExI/AAAAAAABEXo/DD3kDGaOXXQev9fyeaON70RC3oLYseu8ACLcB/s800/figure_kaigi_hanashiai.png" TargetMode="External"/><Relationship Id="rId25" Type="http://schemas.openxmlformats.org/officeDocument/2006/relationships/hyperlink" Target="http://4.bp.blogspot.com/-v-d7JYMZJn0/VvKZKMuZhzI/AAAAAAAA5FQ/p8m3U0QRZ8kI8mbkOv0uMEZrwT7F5Baiw/s800/seminor_woman.png" TargetMode="External"/><Relationship Id="rId2" Type="http://schemas.openxmlformats.org/officeDocument/2006/relationships/notesSlide" Target="../notesSlides/notesSlide3.xml"/><Relationship Id="rId16" Type="http://schemas.openxmlformats.org/officeDocument/2006/relationships/image" Target="../media/image20.png"/><Relationship Id="rId20" Type="http://schemas.openxmlformats.org/officeDocument/2006/relationships/image" Target="../media/image23.png"/><Relationship Id="rId29" Type="http://schemas.openxmlformats.org/officeDocument/2006/relationships/hyperlink" Target="http://1.bp.blogspot.com/-PgPpfoGDxF0/WcB5sfrVQSI/AAAAAAABG1o/xGjjAfsxv_UddA_63hydv1M46uL0b4KHACLcBGAs/s800/kaigi_man_woman.png" TargetMode="External"/><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hyperlink" Target="http://1.bp.blogspot.com/-FrFmmMlJ0bE/U1T3wsYJlRI/AAAAAAAAfWo/7-7pGdnlkKQ/s800/figure_talking.png" TargetMode="External"/><Relationship Id="rId24" Type="http://schemas.openxmlformats.org/officeDocument/2006/relationships/image" Target="../media/image26.png"/><Relationship Id="rId5" Type="http://schemas.openxmlformats.org/officeDocument/2006/relationships/image" Target="../media/image12.jpeg"/><Relationship Id="rId15" Type="http://schemas.openxmlformats.org/officeDocument/2006/relationships/image" Target="../media/image19.png"/><Relationship Id="rId23" Type="http://schemas.openxmlformats.org/officeDocument/2006/relationships/image" Target="../media/image25.png"/><Relationship Id="rId28" Type="http://schemas.openxmlformats.org/officeDocument/2006/relationships/image" Target="../media/image28.png"/><Relationship Id="rId10" Type="http://schemas.openxmlformats.org/officeDocument/2006/relationships/image" Target="../media/image16.png"/><Relationship Id="rId19"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hyperlink" Target="http://1.bp.blogspot.com/-36NRZNqEOic/VGLMdNRQwUI/AAAAAAAApAw/NR_Q4VUF3wE/s800/kangoshi_kaigi.png" TargetMode="External"/><Relationship Id="rId14" Type="http://schemas.openxmlformats.org/officeDocument/2006/relationships/image" Target="../media/image18.png"/><Relationship Id="rId22" Type="http://schemas.openxmlformats.org/officeDocument/2006/relationships/hyperlink" Target="http://3.bp.blogspot.com/-tm5KbWlQAL4/VPQTqk3ZKWI/AAAAAAAAsAA/7hpKrdmrl5o/s800/soudan_madoguchi.png" TargetMode="External"/><Relationship Id="rId27" Type="http://schemas.openxmlformats.org/officeDocument/2006/relationships/hyperlink" Target="http://2.bp.blogspot.com/-sGec_su9wSg/U7O61I-cqpI/AAAAAAAAiTk/eBb1Vbh3TRc/s800/setsumeikai_seminar.png" TargetMode="External"/><Relationship Id="rId30" Type="http://schemas.openxmlformats.org/officeDocument/2006/relationships/image" Target="../media/image29.png"/></Relationships>
</file>

<file path=ppt/slides/_rels/slide5.xml.rels><?xml version="1.0" encoding="UTF-8" standalone="yes"?>
<Relationships xmlns="http://schemas.openxmlformats.org/package/2006/relationships"><Relationship Id="rId3" Type="http://schemas.openxmlformats.org/officeDocument/2006/relationships/image" Target="../media/image31.tmp"/><Relationship Id="rId2" Type="http://schemas.openxmlformats.org/officeDocument/2006/relationships/image" Target="../media/image30.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24128" y="116632"/>
            <a:ext cx="3312368" cy="1152128"/>
          </a:xfrm>
          <a:ln w="38100">
            <a:solidFill>
              <a:schemeClr val="tx1"/>
            </a:solidFill>
          </a:ln>
        </p:spPr>
        <p:txBody>
          <a:bodyPr>
            <a:normAutofit/>
          </a:bodyPr>
          <a:lstStyle/>
          <a:p>
            <a:r>
              <a:rPr lang="ja-JP" altLang="ja-JP" b="1" dirty="0" smtClean="0"/>
              <a:t>資料</a:t>
            </a:r>
            <a:r>
              <a:rPr lang="ja-JP" altLang="en-US" b="1" dirty="0" smtClean="0"/>
              <a:t>１－３</a:t>
            </a:r>
            <a:endParaRPr kumimoji="1" lang="ja-JP" altLang="en-US" sz="1600" dirty="0"/>
          </a:p>
        </p:txBody>
      </p:sp>
      <p:sp>
        <p:nvSpPr>
          <p:cNvPr id="3" name="コンテンツ プレースホルダー 2"/>
          <p:cNvSpPr>
            <a:spLocks noGrp="1"/>
          </p:cNvSpPr>
          <p:nvPr>
            <p:ph idx="1"/>
          </p:nvPr>
        </p:nvSpPr>
        <p:spPr>
          <a:xfrm>
            <a:off x="251520" y="2060849"/>
            <a:ext cx="8568952" cy="4608512"/>
          </a:xfrm>
        </p:spPr>
        <p:txBody>
          <a:bodyPr>
            <a:normAutofit lnSpcReduction="10000"/>
          </a:bodyPr>
          <a:lstStyle/>
          <a:p>
            <a:pPr marL="0" indent="0" algn="ctr">
              <a:buNone/>
            </a:pPr>
            <a:r>
              <a:rPr lang="ja-JP" altLang="en-US" sz="4000" dirty="0" smtClean="0">
                <a:latin typeface="+mn-ea"/>
              </a:rPr>
              <a:t>在宅医療・ターミナルケア</a:t>
            </a:r>
            <a:r>
              <a:rPr lang="ja-JP" altLang="en-US" sz="4000" dirty="0" smtClean="0">
                <a:latin typeface="+mn-ea"/>
              </a:rPr>
              <a:t>部会において</a:t>
            </a:r>
            <a:endParaRPr lang="en-US" altLang="ja-JP" sz="4000" dirty="0" smtClean="0">
              <a:latin typeface="+mn-ea"/>
            </a:endParaRPr>
          </a:p>
          <a:p>
            <a:pPr marL="0" indent="0" algn="ctr">
              <a:buNone/>
            </a:pPr>
            <a:r>
              <a:rPr lang="ja-JP" altLang="en-US" sz="4000" dirty="0" smtClean="0">
                <a:latin typeface="+mn-ea"/>
              </a:rPr>
              <a:t>意見を聴取する</a:t>
            </a:r>
            <a:endParaRPr lang="en-US" altLang="ja-JP" sz="4000" dirty="0" smtClean="0">
              <a:latin typeface="+mn-ea"/>
            </a:endParaRPr>
          </a:p>
          <a:p>
            <a:pPr marL="0" indent="0" algn="ctr">
              <a:buNone/>
            </a:pPr>
            <a:r>
              <a:rPr lang="ja-JP" altLang="en-US" sz="4000" dirty="0" smtClean="0">
                <a:latin typeface="+mn-ea"/>
              </a:rPr>
              <a:t>基金事業（案）の概要</a:t>
            </a:r>
            <a:endParaRPr lang="en-US" altLang="ja-JP" sz="4000" dirty="0">
              <a:latin typeface="+mn-ea"/>
            </a:endParaRPr>
          </a:p>
          <a:p>
            <a:pPr marL="0" indent="0">
              <a:buNone/>
            </a:pPr>
            <a:endParaRPr lang="en-US" altLang="ja-JP" sz="2400" dirty="0" smtClean="0">
              <a:latin typeface="+mn-ea"/>
            </a:endParaRPr>
          </a:p>
          <a:p>
            <a:pPr marL="0" indent="0">
              <a:buNone/>
            </a:pPr>
            <a:r>
              <a:rPr lang="ja-JP" altLang="en-US" sz="2400" dirty="0" smtClean="0">
                <a:latin typeface="+mn-ea"/>
              </a:rPr>
              <a:t>　①　地域</a:t>
            </a:r>
            <a:r>
              <a:rPr lang="ja-JP" altLang="en-US" sz="2400" dirty="0">
                <a:latin typeface="+mn-ea"/>
              </a:rPr>
              <a:t>包括ケアシステム構築支援</a:t>
            </a:r>
            <a:r>
              <a:rPr lang="ja-JP" altLang="en-US" sz="2400" dirty="0" smtClean="0">
                <a:latin typeface="+mn-ea"/>
              </a:rPr>
              <a:t>事業（</a:t>
            </a:r>
            <a:r>
              <a:rPr lang="en-US" altLang="ja-JP" sz="2400" dirty="0" smtClean="0">
                <a:latin typeface="+mn-ea"/>
              </a:rPr>
              <a:t>R1</a:t>
            </a:r>
            <a:r>
              <a:rPr lang="ja-JP" altLang="en-US" sz="2400" dirty="0" smtClean="0">
                <a:latin typeface="+mn-ea"/>
              </a:rPr>
              <a:t>新規</a:t>
            </a:r>
            <a:r>
              <a:rPr lang="ja-JP" altLang="en-US" sz="2400" dirty="0">
                <a:latin typeface="+mn-ea"/>
              </a:rPr>
              <a:t>事業</a:t>
            </a:r>
            <a:r>
              <a:rPr lang="ja-JP" altLang="en-US" sz="2400" dirty="0" smtClean="0">
                <a:latin typeface="+mn-ea"/>
              </a:rPr>
              <a:t>）</a:t>
            </a:r>
            <a:endParaRPr lang="en-US" altLang="ja-JP" sz="2400" dirty="0" smtClean="0">
              <a:latin typeface="+mn-ea"/>
            </a:endParaRPr>
          </a:p>
          <a:p>
            <a:pPr marL="0" indent="0">
              <a:buNone/>
            </a:pPr>
            <a:endParaRPr lang="en-US" altLang="ja-JP" sz="2400" dirty="0">
              <a:latin typeface="+mn-ea"/>
            </a:endParaRPr>
          </a:p>
          <a:p>
            <a:pPr marL="0" indent="0">
              <a:buNone/>
            </a:pPr>
            <a:r>
              <a:rPr lang="ja-JP" altLang="en-US" sz="2400" dirty="0" smtClean="0">
                <a:latin typeface="+mn-ea"/>
              </a:rPr>
              <a:t>　②　</a:t>
            </a:r>
            <a:r>
              <a:rPr lang="ja-JP" altLang="en-US" sz="2400" dirty="0">
                <a:latin typeface="+mn-ea"/>
              </a:rPr>
              <a:t>在宅医療普及促進</a:t>
            </a:r>
            <a:r>
              <a:rPr lang="ja-JP" altLang="en-US" sz="2400" dirty="0" smtClean="0">
                <a:latin typeface="+mn-ea"/>
              </a:rPr>
              <a:t>事業</a:t>
            </a:r>
            <a:endParaRPr lang="en-US" altLang="ja-JP" sz="2400" dirty="0" smtClean="0">
              <a:latin typeface="+mn-ea"/>
            </a:endParaRPr>
          </a:p>
          <a:p>
            <a:pPr marL="0" indent="0">
              <a:buNone/>
            </a:pPr>
            <a:endParaRPr lang="en-US" altLang="ja-JP" sz="2400" dirty="0" smtClean="0">
              <a:latin typeface="+mn-ea"/>
            </a:endParaRPr>
          </a:p>
          <a:p>
            <a:pPr marL="0" indent="0">
              <a:buNone/>
            </a:pPr>
            <a:r>
              <a:rPr lang="ja-JP" altLang="en-US" sz="2400" dirty="0" smtClean="0">
                <a:latin typeface="+mn-ea"/>
              </a:rPr>
              <a:t>　</a:t>
            </a:r>
            <a:r>
              <a:rPr lang="ja-JP" altLang="en-US" sz="2400" dirty="0">
                <a:latin typeface="+mn-ea"/>
              </a:rPr>
              <a:t>③</a:t>
            </a:r>
            <a:r>
              <a:rPr lang="ja-JP" altLang="en-US" sz="2400" dirty="0" smtClean="0">
                <a:latin typeface="+mn-ea"/>
              </a:rPr>
              <a:t>　医科</a:t>
            </a:r>
            <a:r>
              <a:rPr lang="ja-JP" altLang="en-US" sz="2400" dirty="0">
                <a:latin typeface="+mn-ea"/>
              </a:rPr>
              <a:t>歯科連携推進</a:t>
            </a:r>
            <a:r>
              <a:rPr lang="ja-JP" altLang="en-US" sz="2400" dirty="0" smtClean="0">
                <a:latin typeface="+mn-ea"/>
              </a:rPr>
              <a:t>事業</a:t>
            </a:r>
            <a:endParaRPr lang="en-US" altLang="ja-JP" sz="2400" dirty="0" smtClean="0">
              <a:latin typeface="+mn-ea"/>
            </a:endParaRPr>
          </a:p>
        </p:txBody>
      </p:sp>
      <p:sp>
        <p:nvSpPr>
          <p:cNvPr id="4" name="スライド番号プレースホルダー 3"/>
          <p:cNvSpPr>
            <a:spLocks noGrp="1"/>
          </p:cNvSpPr>
          <p:nvPr>
            <p:ph type="sldNum" sz="quarter" idx="12"/>
          </p:nvPr>
        </p:nvSpPr>
        <p:spPr>
          <a:xfrm>
            <a:off x="7010400" y="6486798"/>
            <a:ext cx="2133600" cy="365125"/>
          </a:xfrm>
        </p:spPr>
        <p:txBody>
          <a:bodyPr/>
          <a:lstStyle/>
          <a:p>
            <a:fld id="{DC08D7A6-B21C-4CC5-B909-7F83FE9B363B}" type="slidenum">
              <a:rPr kumimoji="1" lang="ja-JP" altLang="en-US" sz="2400" smtClean="0"/>
              <a:t>1</a:t>
            </a:fld>
            <a:endParaRPr kumimoji="1" lang="ja-JP" altLang="en-US" sz="2400" dirty="0"/>
          </a:p>
        </p:txBody>
      </p:sp>
    </p:spTree>
    <p:extLst>
      <p:ext uri="{BB962C8B-B14F-4D97-AF65-F5344CB8AC3E}">
        <p14:creationId xmlns:p14="http://schemas.microsoft.com/office/powerpoint/2010/main" val="3244607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16688" y="845261"/>
            <a:ext cx="8945696" cy="53399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１．事業目的</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地域包括ケアシステムの構築期限である）</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年度までに、在宅医療の提供体制を構築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市町村の課題</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２．事業内容</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楕円 26"/>
          <p:cNvSpPr/>
          <p:nvPr/>
        </p:nvSpPr>
        <p:spPr>
          <a:xfrm>
            <a:off x="7412877" y="3642302"/>
            <a:ext cx="1493717" cy="461805"/>
          </a:xfrm>
          <a:prstGeom prst="ellipse">
            <a:avLst/>
          </a:prstGeom>
          <a:ln w="50800"/>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altLang="ja-JP"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title"/>
          </p:nvPr>
        </p:nvSpPr>
        <p:spPr>
          <a:xfrm>
            <a:off x="84538" y="116770"/>
            <a:ext cx="9816054" cy="650447"/>
          </a:xfrm>
        </p:spPr>
        <p:txBody>
          <a:bodyPr>
            <a:normAutofit fontScale="90000"/>
          </a:bodyPr>
          <a:lstStyle/>
          <a:p>
            <a:pPr algn="l"/>
            <a:r>
              <a:rPr lang="ja-JP" altLang="en-US" sz="3600" b="1" dirty="0" smtClean="0"/>
              <a:t>基金事業①</a:t>
            </a:r>
            <a:r>
              <a:rPr lang="ja-JP" altLang="en-US" sz="2800" b="1" dirty="0" smtClean="0"/>
              <a:t>　</a:t>
            </a:r>
            <a:r>
              <a:rPr kumimoji="1" lang="ja-JP" altLang="en-US" sz="3100" b="1" dirty="0" smtClean="0"/>
              <a:t>地域包括ケアシステム構築支援事業</a:t>
            </a:r>
            <a:r>
              <a:rPr lang="ja-JP" altLang="en-US" sz="2200" b="1" dirty="0" smtClean="0"/>
              <a:t>（</a:t>
            </a:r>
            <a:r>
              <a:rPr lang="en-US" altLang="ja-JP" sz="2200" b="1" dirty="0" smtClean="0"/>
              <a:t>R1</a:t>
            </a:r>
            <a:r>
              <a:rPr lang="ja-JP" altLang="en-US" sz="2200" b="1" dirty="0" smtClean="0"/>
              <a:t>新規）</a:t>
            </a:r>
            <a:endParaRPr kumimoji="1" lang="ja-JP" altLang="en-US" sz="2200" b="1" u="sng" dirty="0"/>
          </a:p>
        </p:txBody>
      </p:sp>
      <p:sp>
        <p:nvSpPr>
          <p:cNvPr id="7" name="正方形/長方形 6"/>
          <p:cNvSpPr/>
          <p:nvPr/>
        </p:nvSpPr>
        <p:spPr>
          <a:xfrm>
            <a:off x="6054800" y="695032"/>
            <a:ext cx="3146767" cy="307777"/>
          </a:xfrm>
          <a:prstGeom prst="rect">
            <a:avLst/>
          </a:prstGeom>
        </p:spPr>
        <p:txBody>
          <a:bodyPr wrap="square">
            <a:spAutoFit/>
          </a:bodyPr>
          <a:lstStyle/>
          <a:p>
            <a:pPr algn="ctr"/>
            <a:r>
              <a:rPr lang="ja-JP" altLang="en-US" sz="1400" u="sng" dirty="0" smtClean="0">
                <a:latin typeface="+mj-ea"/>
                <a:ea typeface="+mj-ea"/>
              </a:rPr>
              <a:t>令和元年度予算額</a:t>
            </a:r>
            <a:r>
              <a:rPr lang="ja-JP" altLang="en-US" sz="1400" u="sng" dirty="0">
                <a:latin typeface="+mj-ea"/>
                <a:ea typeface="+mj-ea"/>
              </a:rPr>
              <a:t>　</a:t>
            </a:r>
            <a:r>
              <a:rPr lang="en-US" altLang="ja-JP" sz="1400" u="sng" dirty="0" smtClean="0">
                <a:latin typeface="+mj-ea"/>
                <a:ea typeface="+mj-ea"/>
              </a:rPr>
              <a:t>13,961</a:t>
            </a:r>
            <a:r>
              <a:rPr lang="ja-JP" altLang="en-US" sz="1400" u="sng" dirty="0" smtClean="0">
                <a:latin typeface="+mj-ea"/>
                <a:ea typeface="+mj-ea"/>
              </a:rPr>
              <a:t>千円</a:t>
            </a:r>
            <a:endParaRPr lang="ja-JP" altLang="en-US" sz="1400" u="sng" dirty="0">
              <a:latin typeface="+mj-ea"/>
              <a:ea typeface="+mj-ea"/>
            </a:endParaRPr>
          </a:p>
        </p:txBody>
      </p:sp>
      <p:sp>
        <p:nvSpPr>
          <p:cNvPr id="8" name="テキスト ボックス 7"/>
          <p:cNvSpPr txBox="1"/>
          <p:nvPr/>
        </p:nvSpPr>
        <p:spPr>
          <a:xfrm>
            <a:off x="1577821" y="1380234"/>
            <a:ext cx="7328772" cy="1308050"/>
          </a:xfrm>
          <a:prstGeom prst="rect">
            <a:avLst/>
          </a:prstGeom>
          <a:noFill/>
        </p:spPr>
        <p:txBody>
          <a:bodyPr wrap="square" rtlCol="0">
            <a:spAutoFit/>
          </a:bodyPr>
          <a:lstStyle/>
          <a:p>
            <a:r>
              <a:rPr kumimoji="1" lang="ja-JP" altLang="en-US" sz="1400" b="1" u="sng" dirty="0" smtClean="0">
                <a:latin typeface="Meiryo UI" panose="020B0604030504040204" pitchFamily="50" charset="-128"/>
                <a:ea typeface="Meiryo UI" panose="020B0604030504040204" pitchFamily="50" charset="-128"/>
              </a:rPr>
              <a:t>医療分野についてノウハウが少なく、何から取組んでいいのかわからない市町村が多い</a:t>
            </a:r>
            <a:endParaRPr kumimoji="1" lang="en-US" altLang="ja-JP" sz="1400" b="1" u="sng" dirty="0" smtClean="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kumimoji="1" lang="ja-JP" altLang="en-US" sz="1400" b="1" u="sng" dirty="0" smtClean="0">
                <a:latin typeface="Meiryo UI" panose="020B0604030504040204" pitchFamily="50" charset="-128"/>
                <a:ea typeface="Meiryo UI" panose="020B0604030504040204" pitchFamily="50" charset="-128"/>
              </a:rPr>
              <a:t>○医介連携の推進方法に関するもの</a:t>
            </a:r>
            <a:endParaRPr kumimoji="1" lang="en-US" altLang="ja-JP" sz="1400" b="1" u="sng"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地域</a:t>
            </a:r>
            <a:r>
              <a:rPr kumimoji="1" lang="ja-JP" altLang="en-US" sz="1200" dirty="0">
                <a:latin typeface="Meiryo UI" panose="020B0604030504040204" pitchFamily="50" charset="-128"/>
                <a:ea typeface="Meiryo UI" panose="020B0604030504040204" pitchFamily="50" charset="-128"/>
              </a:rPr>
              <a:t>課題、あるべき姿の検討・</a:t>
            </a:r>
            <a:r>
              <a:rPr kumimoji="1" lang="ja-JP" altLang="en-US" sz="1200" dirty="0" smtClean="0">
                <a:latin typeface="Meiryo UI" panose="020B0604030504040204" pitchFamily="50" charset="-128"/>
                <a:ea typeface="Meiryo UI" panose="020B0604030504040204" pitchFamily="50" charset="-128"/>
              </a:rPr>
              <a:t>共有</a:t>
            </a:r>
            <a:r>
              <a:rPr kumimoji="1" lang="ja-JP" altLang="en-US" sz="105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評価</a:t>
            </a:r>
            <a:r>
              <a:rPr kumimoji="1" lang="ja-JP" altLang="en-US" sz="1200" dirty="0">
                <a:latin typeface="Meiryo UI" panose="020B0604030504040204" pitchFamily="50" charset="-128"/>
                <a:ea typeface="Meiryo UI" panose="020B0604030504040204" pitchFamily="50" charset="-128"/>
              </a:rPr>
              <a:t>指標の</a:t>
            </a:r>
            <a:r>
              <a:rPr kumimoji="1" lang="ja-JP" altLang="en-US" sz="1200" dirty="0" smtClean="0">
                <a:latin typeface="Meiryo UI" panose="020B0604030504040204" pitchFamily="50" charset="-128"/>
                <a:ea typeface="Meiryo UI" panose="020B0604030504040204" pitchFamily="50" charset="-128"/>
              </a:rPr>
              <a:t>設定　など</a:t>
            </a:r>
            <a:endParaRPr kumimoji="1" lang="en-US" altLang="ja-JP" sz="1200" dirty="0">
              <a:latin typeface="Meiryo UI" panose="020B0604030504040204" pitchFamily="50" charset="-128"/>
              <a:ea typeface="Meiryo UI" panose="020B0604030504040204" pitchFamily="50" charset="-128"/>
            </a:endParaRPr>
          </a:p>
          <a:p>
            <a:endParaRPr kumimoji="1" lang="en-US" altLang="ja-JP" sz="300" dirty="0">
              <a:latin typeface="Meiryo UI" panose="020B0604030504040204" pitchFamily="50" charset="-128"/>
              <a:ea typeface="Meiryo UI" panose="020B0604030504040204" pitchFamily="50" charset="-128"/>
            </a:endParaRPr>
          </a:p>
          <a:p>
            <a:r>
              <a:rPr kumimoji="1" lang="ja-JP" altLang="en-US" sz="1400" b="1" u="sng" dirty="0">
                <a:latin typeface="Meiryo UI" panose="020B0604030504040204" pitchFamily="50" charset="-128"/>
                <a:ea typeface="Meiryo UI" panose="020B0604030504040204" pitchFamily="50" charset="-128"/>
              </a:rPr>
              <a:t>○資源の把握・有効活用に関するもの</a:t>
            </a:r>
            <a:endParaRPr kumimoji="1" lang="en-US" altLang="ja-JP" sz="1400" b="1" u="sng"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地域</a:t>
            </a:r>
            <a:r>
              <a:rPr kumimoji="1" lang="ja-JP" altLang="en-US" sz="1200" dirty="0">
                <a:latin typeface="Meiryo UI" panose="020B0604030504040204" pitchFamily="50" charset="-128"/>
                <a:ea typeface="Meiryo UI" panose="020B0604030504040204" pitchFamily="50" charset="-128"/>
              </a:rPr>
              <a:t>の在宅医療資源についてデータの見方、分析</a:t>
            </a:r>
            <a:r>
              <a:rPr kumimoji="1" lang="ja-JP" altLang="en-US" sz="1200" dirty="0" smtClean="0">
                <a:latin typeface="Meiryo UI" panose="020B0604030504040204" pitchFamily="50" charset="-128"/>
                <a:ea typeface="Meiryo UI" panose="020B0604030504040204" pitchFamily="50" charset="-128"/>
              </a:rPr>
              <a:t>方法、有効活用</a:t>
            </a:r>
            <a:r>
              <a:rPr kumimoji="1" lang="ja-JP" altLang="en-US" sz="1200" dirty="0">
                <a:latin typeface="Meiryo UI" panose="020B0604030504040204" pitchFamily="50" charset="-128"/>
                <a:ea typeface="Meiryo UI" panose="020B0604030504040204" pitchFamily="50" charset="-128"/>
              </a:rPr>
              <a:t>に関する</a:t>
            </a:r>
            <a:r>
              <a:rPr kumimoji="1" lang="ja-JP" altLang="en-US" sz="1200" dirty="0" smtClean="0">
                <a:latin typeface="Meiryo UI" panose="020B0604030504040204" pitchFamily="50" charset="-128"/>
                <a:ea typeface="Meiryo UI" panose="020B0604030504040204" pitchFamily="50" charset="-128"/>
              </a:rPr>
              <a:t>検討　など  </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79756" y="2837575"/>
            <a:ext cx="7133313"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在宅医療の推進に向けた</a:t>
            </a:r>
            <a:r>
              <a:rPr kumimoji="1" lang="ja-JP" altLang="en-US" sz="1400" b="1" dirty="0" smtClean="0">
                <a:latin typeface="Meiryo UI" panose="020B0604030504040204" pitchFamily="50" charset="-128"/>
                <a:ea typeface="Meiryo UI" panose="020B0604030504040204" pitchFamily="50" charset="-128"/>
              </a:rPr>
              <a:t>モデル</a:t>
            </a:r>
            <a:r>
              <a:rPr kumimoji="1" lang="en-US" altLang="ja-JP" sz="1400" b="1" dirty="0" smtClean="0">
                <a:latin typeface="Meiryo UI" panose="020B0604030504040204" pitchFamily="50" charset="-128"/>
                <a:ea typeface="Meiryo UI" panose="020B0604030504040204" pitchFamily="50" charset="-128"/>
              </a:rPr>
              <a:t>3</a:t>
            </a:r>
            <a:r>
              <a:rPr kumimoji="1" lang="ja-JP" altLang="en-US" sz="1400" b="1" dirty="0" smtClean="0">
                <a:latin typeface="Meiryo UI" panose="020B0604030504040204" pitchFamily="50" charset="-128"/>
                <a:ea typeface="Meiryo UI" panose="020B0604030504040204" pitchFamily="50" charset="-128"/>
              </a:rPr>
              <a:t>地区のロードマップ</a:t>
            </a:r>
            <a:r>
              <a:rPr kumimoji="1" lang="en-US" altLang="ja-JP" sz="1400" b="1" baseline="300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作成を個別に支援し、作成手法を</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府域全体に展開</a:t>
            </a:r>
            <a:endParaRPr kumimoji="1" lang="en-US" altLang="ja-JP" sz="1400" b="1" dirty="0" smtClean="0">
              <a:latin typeface="Meiryo UI" panose="020B0604030504040204" pitchFamily="50" charset="-128"/>
              <a:ea typeface="Meiryo UI" panose="020B0604030504040204" pitchFamily="50" charset="-128"/>
            </a:endParaRPr>
          </a:p>
        </p:txBody>
      </p:sp>
      <p:pic>
        <p:nvPicPr>
          <p:cNvPr id="19" name="図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129" y="1569519"/>
            <a:ext cx="1101630" cy="949689"/>
          </a:xfrm>
          <a:prstGeom prst="rect">
            <a:avLst/>
          </a:prstGeom>
        </p:spPr>
      </p:pic>
      <p:sp>
        <p:nvSpPr>
          <p:cNvPr id="21" name="右矢印 20"/>
          <p:cNvSpPr/>
          <p:nvPr/>
        </p:nvSpPr>
        <p:spPr>
          <a:xfrm rot="5400000">
            <a:off x="10095209" y="2410282"/>
            <a:ext cx="708653" cy="1608737"/>
          </a:xfrm>
          <a:prstGeom prst="rightArrow">
            <a:avLst>
              <a:gd name="adj1" fmla="val 62429"/>
              <a:gd name="adj2" fmla="val 41717"/>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府内市町村へ</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ノウハウ展開</a:t>
            </a:r>
          </a:p>
        </p:txBody>
      </p:sp>
      <p:sp>
        <p:nvSpPr>
          <p:cNvPr id="17" name="四角形吹き出し 16"/>
          <p:cNvSpPr/>
          <p:nvPr/>
        </p:nvSpPr>
        <p:spPr>
          <a:xfrm>
            <a:off x="3281176" y="3210643"/>
            <a:ext cx="2801525" cy="732013"/>
          </a:xfrm>
          <a:prstGeom prst="wedgeRectCallout">
            <a:avLst>
              <a:gd name="adj1" fmla="val -37146"/>
              <a:gd name="adj2" fmla="val -65210"/>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ロードマップ・・・</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「医療」の提供体制に焦点をあわせた、</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各地区における在宅医療推進体制</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構築のための活動指針。</a:t>
            </a:r>
            <a:endParaRPr kumimoji="1"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8"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23488" y="3580483"/>
            <a:ext cx="363719" cy="363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図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6972" y="2685052"/>
            <a:ext cx="1245074" cy="1160372"/>
          </a:xfrm>
          <a:prstGeom prst="rect">
            <a:avLst/>
          </a:prstGeom>
        </p:spPr>
      </p:pic>
      <p:sp>
        <p:nvSpPr>
          <p:cNvPr id="15" name="楕円 14"/>
          <p:cNvSpPr/>
          <p:nvPr/>
        </p:nvSpPr>
        <p:spPr>
          <a:xfrm>
            <a:off x="7423034" y="3666786"/>
            <a:ext cx="1493717" cy="461805"/>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府内の市町村</a:t>
            </a:r>
            <a:endParaRPr kumimoji="1" lang="en-US" altLang="ja-JP"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rPr>
              <a:t>担当者</a:t>
            </a:r>
            <a:endParaRPr kumimoji="1" lang="en-US" altLang="ja-JP" sz="1000" dirty="0" smtClean="0">
              <a:solidFill>
                <a:srgbClr val="343D9C"/>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3848087278"/>
              </p:ext>
            </p:extLst>
          </p:nvPr>
        </p:nvGraphicFramePr>
        <p:xfrm>
          <a:off x="391014" y="4642736"/>
          <a:ext cx="8381032" cy="1720361"/>
        </p:xfrm>
        <a:graphic>
          <a:graphicData uri="http://schemas.openxmlformats.org/drawingml/2006/table">
            <a:tbl>
              <a:tblPr firstRow="1" firstCol="1" bandRow="1">
                <a:tableStyleId>{5C22544A-7EE6-4342-B048-85BDC9FD1C3A}</a:tableStyleId>
              </a:tblPr>
              <a:tblGrid>
                <a:gridCol w="1150157">
                  <a:extLst>
                    <a:ext uri="{9D8B030D-6E8A-4147-A177-3AD203B41FA5}">
                      <a16:colId xmlns:a16="http://schemas.microsoft.com/office/drawing/2014/main" val="3383374259"/>
                    </a:ext>
                  </a:extLst>
                </a:gridCol>
                <a:gridCol w="2598781">
                  <a:extLst>
                    <a:ext uri="{9D8B030D-6E8A-4147-A177-3AD203B41FA5}">
                      <a16:colId xmlns:a16="http://schemas.microsoft.com/office/drawing/2014/main" val="3105630073"/>
                    </a:ext>
                  </a:extLst>
                </a:gridCol>
                <a:gridCol w="4632094">
                  <a:extLst>
                    <a:ext uri="{9D8B030D-6E8A-4147-A177-3AD203B41FA5}">
                      <a16:colId xmlns:a16="http://schemas.microsoft.com/office/drawing/2014/main" val="2043352224"/>
                    </a:ext>
                  </a:extLst>
                </a:gridCol>
              </a:tblGrid>
              <a:tr h="220925">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構成市町村</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altLang="en-US" sz="1200" kern="100" dirty="0" smtClean="0">
                          <a:effectLst/>
                          <a:latin typeface="Meiryo UI" panose="020B0604030504040204" pitchFamily="50" charset="-128"/>
                          <a:ea typeface="Meiryo UI" panose="020B0604030504040204" pitchFamily="50" charset="-128"/>
                        </a:rPr>
                        <a:t>選定</a:t>
                      </a:r>
                      <a:r>
                        <a:rPr lang="ja-JP" sz="1200" kern="100" dirty="0" smtClean="0">
                          <a:effectLst/>
                          <a:latin typeface="Meiryo UI" panose="020B0604030504040204" pitchFamily="50" charset="-128"/>
                          <a:ea typeface="Meiryo UI" panose="020B0604030504040204" pitchFamily="50" charset="-128"/>
                        </a:rPr>
                        <a:t>理由</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54069243"/>
                  </a:ext>
                </a:extLst>
              </a:tr>
              <a:tr h="446898">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泉州地区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600"/>
                        </a:lnSpc>
                        <a:spcAft>
                          <a:spcPts val="0"/>
                        </a:spcAft>
                      </a:pPr>
                      <a:r>
                        <a:rPr lang="ja-JP" sz="1100" kern="100" dirty="0">
                          <a:effectLst/>
                          <a:latin typeface="Meiryo UI" panose="020B0604030504040204" pitchFamily="50" charset="-128"/>
                          <a:ea typeface="Meiryo UI" panose="020B0604030504040204" pitchFamily="50" charset="-128"/>
                        </a:rPr>
                        <a:t>泉佐野市、泉南市</a:t>
                      </a:r>
                      <a:r>
                        <a:rPr lang="ja-JP" sz="1100" kern="100" dirty="0" smtClean="0">
                          <a:effectLst/>
                          <a:latin typeface="Meiryo UI" panose="020B0604030504040204" pitchFamily="50" charset="-128"/>
                          <a:ea typeface="Meiryo UI" panose="020B0604030504040204" pitchFamily="50" charset="-128"/>
                        </a:rPr>
                        <a:t>、阪南市、</a:t>
                      </a:r>
                      <a:r>
                        <a:rPr lang="ja-JP" altLang="ja-JP" sz="1100" kern="100" dirty="0" smtClean="0">
                          <a:effectLst/>
                          <a:latin typeface="Meiryo UI" panose="020B0604030504040204" pitchFamily="50" charset="-128"/>
                          <a:ea typeface="Meiryo UI" panose="020B0604030504040204" pitchFamily="50" charset="-128"/>
                        </a:rPr>
                        <a:t>熊取町、</a:t>
                      </a:r>
                      <a:endParaRPr lang="en-US" altLang="ja-JP" sz="11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100" kern="100" dirty="0" smtClean="0">
                          <a:effectLst/>
                          <a:latin typeface="Meiryo UI" panose="020B0604030504040204" pitchFamily="50" charset="-128"/>
                          <a:ea typeface="Meiryo UI" panose="020B0604030504040204" pitchFamily="50" charset="-128"/>
                        </a:rPr>
                        <a:t>田尻町</a:t>
                      </a:r>
                      <a:r>
                        <a:rPr lang="ja-JP" sz="1100" kern="100" dirty="0">
                          <a:effectLst/>
                          <a:latin typeface="Meiryo UI" panose="020B0604030504040204" pitchFamily="50" charset="-128"/>
                          <a:ea typeface="Meiryo UI" panose="020B0604030504040204" pitchFamily="50" charset="-128"/>
                        </a:rPr>
                        <a:t>、岬町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ja-JP" sz="1100" kern="100" dirty="0">
                          <a:effectLst/>
                          <a:latin typeface="Meiryo UI" panose="020B0604030504040204" pitchFamily="50" charset="-128"/>
                          <a:ea typeface="Meiryo UI" panose="020B0604030504040204" pitchFamily="50" charset="-128"/>
                        </a:rPr>
                        <a:t>地区</a:t>
                      </a:r>
                      <a:r>
                        <a:rPr lang="ja-JP" sz="1100" kern="100" dirty="0" smtClean="0">
                          <a:effectLst/>
                          <a:latin typeface="Meiryo UI" panose="020B0604030504040204" pitchFamily="50" charset="-128"/>
                          <a:ea typeface="Meiryo UI" panose="020B0604030504040204" pitchFamily="50" charset="-128"/>
                        </a:rPr>
                        <a:t>医師会</a:t>
                      </a:r>
                      <a:r>
                        <a:rPr lang="ja-JP" altLang="en-US" sz="1100" kern="100" dirty="0" smtClean="0">
                          <a:effectLst/>
                          <a:latin typeface="Meiryo UI" panose="020B0604030504040204" pitchFamily="50" charset="-128"/>
                          <a:ea typeface="Meiryo UI" panose="020B0604030504040204" pitchFamily="50" charset="-128"/>
                        </a:rPr>
                        <a:t>（</a:t>
                      </a:r>
                      <a:r>
                        <a:rPr lang="ja-JP" altLang="ja-JP" sz="1100" kern="100" dirty="0" smtClean="0">
                          <a:effectLst/>
                          <a:latin typeface="Meiryo UI" panose="020B0604030504040204" pitchFamily="50" charset="-128"/>
                          <a:ea typeface="Meiryo UI" panose="020B0604030504040204" pitchFamily="50" charset="-128"/>
                        </a:rPr>
                        <a:t>泉佐野泉南医師会</a:t>
                      </a:r>
                      <a:r>
                        <a:rPr lang="ja-JP" altLang="en-US" sz="1100" kern="100" dirty="0" smtClean="0">
                          <a:effectLst/>
                          <a:latin typeface="Meiryo UI" panose="020B0604030504040204" pitchFamily="50" charset="-128"/>
                          <a:ea typeface="Meiryo UI" panose="020B0604030504040204" pitchFamily="50" charset="-128"/>
                        </a:rPr>
                        <a:t>）</a:t>
                      </a:r>
                      <a:r>
                        <a:rPr lang="ja-JP" sz="1100" kern="100" dirty="0" smtClean="0">
                          <a:effectLst/>
                          <a:latin typeface="Meiryo UI" panose="020B0604030504040204" pitchFamily="50" charset="-128"/>
                          <a:ea typeface="Meiryo UI" panose="020B0604030504040204" pitchFamily="50" charset="-128"/>
                        </a:rPr>
                        <a:t>管内</a:t>
                      </a:r>
                      <a:r>
                        <a:rPr lang="ja-JP" sz="1100" kern="100" dirty="0">
                          <a:effectLst/>
                          <a:latin typeface="Meiryo UI" panose="020B0604030504040204" pitchFamily="50" charset="-128"/>
                          <a:ea typeface="Meiryo UI" panose="020B0604030504040204" pitchFamily="50" charset="-128"/>
                        </a:rPr>
                        <a:t>に多数の市町村</a:t>
                      </a:r>
                      <a:r>
                        <a:rPr lang="ja-JP" sz="1100" kern="100" dirty="0" smtClean="0">
                          <a:effectLst/>
                          <a:latin typeface="Meiryo UI" panose="020B0604030504040204" pitchFamily="50" charset="-128"/>
                          <a:ea typeface="Meiryo UI" panose="020B0604030504040204" pitchFamily="50" charset="-128"/>
                        </a:rPr>
                        <a:t>があり、市町村間</a:t>
                      </a:r>
                      <a:r>
                        <a:rPr lang="ja-JP" sz="1100" kern="100" dirty="0">
                          <a:effectLst/>
                          <a:latin typeface="Meiryo UI" panose="020B0604030504040204" pitchFamily="50" charset="-128"/>
                          <a:ea typeface="Meiryo UI" panose="020B0604030504040204" pitchFamily="50" charset="-128"/>
                        </a:rPr>
                        <a:t>を</a:t>
                      </a:r>
                      <a:r>
                        <a:rPr lang="ja-JP" sz="1100" kern="100" dirty="0" smtClean="0">
                          <a:effectLst/>
                          <a:latin typeface="Meiryo UI" panose="020B0604030504040204" pitchFamily="50" charset="-128"/>
                          <a:ea typeface="Meiryo UI" panose="020B0604030504040204" pitchFamily="50" charset="-128"/>
                        </a:rPr>
                        <a:t>跨いだ取組み</a:t>
                      </a:r>
                      <a:r>
                        <a:rPr lang="ja-JP" sz="1100" kern="100" dirty="0">
                          <a:effectLst/>
                          <a:latin typeface="Meiryo UI" panose="020B0604030504040204" pitchFamily="50" charset="-128"/>
                          <a:ea typeface="Meiryo UI" panose="020B0604030504040204" pitchFamily="50" charset="-128"/>
                        </a:rPr>
                        <a:t>が</a:t>
                      </a:r>
                      <a:r>
                        <a:rPr lang="ja-JP" sz="1100" kern="100" dirty="0" smtClean="0">
                          <a:effectLst/>
                          <a:latin typeface="Meiryo UI" panose="020B0604030504040204" pitchFamily="50" charset="-128"/>
                          <a:ea typeface="Meiryo UI" panose="020B0604030504040204" pitchFamily="50" charset="-128"/>
                        </a:rPr>
                        <a:t>必要</a:t>
                      </a:r>
                      <a:endParaRPr lang="en-US" altLang="ja-JP" sz="110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3334556415"/>
                  </a:ext>
                </a:extLst>
              </a:tr>
              <a:tr h="545624">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中・</a:t>
                      </a:r>
                      <a:r>
                        <a:rPr lang="ja-JP" sz="1200" kern="100" dirty="0" smtClean="0">
                          <a:effectLst/>
                          <a:latin typeface="Meiryo UI" panose="020B0604030504040204" pitchFamily="50" charset="-128"/>
                          <a:ea typeface="Meiryo UI" panose="020B0604030504040204" pitchFamily="50" charset="-128"/>
                        </a:rPr>
                        <a:t>南河内</a:t>
                      </a:r>
                      <a:endParaRPr lang="en-US" altLang="ja-JP" sz="1200" kern="100" dirty="0" smtClean="0">
                        <a:effectLst/>
                        <a:latin typeface="Meiryo UI" panose="020B0604030504040204" pitchFamily="50" charset="-128"/>
                        <a:ea typeface="Meiryo UI" panose="020B0604030504040204" pitchFamily="50" charset="-128"/>
                      </a:endParaRPr>
                    </a:p>
                    <a:p>
                      <a:pPr algn="ctr">
                        <a:lnSpc>
                          <a:spcPts val="1800"/>
                        </a:lnSpc>
                        <a:spcAft>
                          <a:spcPts val="0"/>
                        </a:spcAft>
                      </a:pPr>
                      <a:r>
                        <a:rPr lang="ja-JP" sz="1200" kern="100" dirty="0" smtClean="0">
                          <a:effectLst/>
                          <a:latin typeface="Meiryo UI" panose="020B0604030504040204" pitchFamily="50" charset="-128"/>
                          <a:ea typeface="Meiryo UI" panose="020B0604030504040204" pitchFamily="50" charset="-128"/>
                        </a:rPr>
                        <a:t>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800"/>
                        </a:lnSpc>
                        <a:spcAft>
                          <a:spcPts val="0"/>
                        </a:spcAft>
                      </a:pPr>
                      <a:r>
                        <a:rPr lang="ja-JP" sz="1100" kern="100" dirty="0" smtClean="0">
                          <a:effectLst/>
                          <a:latin typeface="Meiryo UI" panose="020B0604030504040204" pitchFamily="50" charset="-128"/>
                          <a:ea typeface="Meiryo UI" panose="020B0604030504040204" pitchFamily="50" charset="-128"/>
                        </a:rPr>
                        <a:t>柏原市、羽曳野市</a:t>
                      </a:r>
                      <a:r>
                        <a:rPr lang="ja-JP" altLang="en-US" sz="1100" kern="100" dirty="0" smtClean="0">
                          <a:effectLst/>
                          <a:latin typeface="Meiryo UI" panose="020B0604030504040204" pitchFamily="50" charset="-128"/>
                          <a:ea typeface="Meiryo UI" panose="020B0604030504040204" pitchFamily="50" charset="-128"/>
                        </a:rPr>
                        <a:t>、藤井寺市</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600"/>
                        </a:lnSpc>
                        <a:spcAft>
                          <a:spcPts val="0"/>
                        </a:spcAft>
                      </a:pPr>
                      <a:r>
                        <a:rPr lang="ja-JP" altLang="en-US" sz="1100" kern="100" dirty="0" smtClean="0">
                          <a:effectLst/>
                          <a:latin typeface="Meiryo UI" panose="020B0604030504040204" pitchFamily="50" charset="-128"/>
                          <a:ea typeface="Meiryo UI" panose="020B0604030504040204" pitchFamily="50" charset="-128"/>
                        </a:rPr>
                        <a:t>既存の広域連携（消防組合等）があり、医療</a:t>
                      </a:r>
                      <a:r>
                        <a:rPr lang="ja-JP" sz="1100" kern="100" dirty="0" smtClean="0">
                          <a:effectLst/>
                          <a:latin typeface="Meiryo UI" panose="020B0604030504040204" pitchFamily="50" charset="-128"/>
                          <a:ea typeface="Meiryo UI" panose="020B0604030504040204" pitchFamily="50" charset="-128"/>
                        </a:rPr>
                        <a:t>圏域を</a:t>
                      </a:r>
                      <a:r>
                        <a:rPr lang="ja-JP" altLang="en-US" sz="1100" kern="100" dirty="0" smtClean="0">
                          <a:effectLst/>
                          <a:latin typeface="Meiryo UI" panose="020B0604030504040204" pitchFamily="50" charset="-128"/>
                          <a:ea typeface="Meiryo UI" panose="020B0604030504040204" pitchFamily="50" charset="-128"/>
                        </a:rPr>
                        <a:t>超えた整理が必要</a:t>
                      </a:r>
                      <a:endPar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90513976"/>
                  </a:ext>
                </a:extLst>
              </a:tr>
              <a:tr h="488937">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豊能地区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800"/>
                        </a:lnSpc>
                        <a:spcAft>
                          <a:spcPts val="0"/>
                        </a:spcAft>
                      </a:pPr>
                      <a:r>
                        <a:rPr lang="ja-JP" sz="1100" kern="100" dirty="0">
                          <a:effectLst/>
                          <a:latin typeface="Meiryo UI" panose="020B0604030504040204" pitchFamily="50" charset="-128"/>
                          <a:ea typeface="Meiryo UI" panose="020B0604030504040204" pitchFamily="50" charset="-128"/>
                        </a:rPr>
                        <a:t>池田市、豊能町</a:t>
                      </a:r>
                      <a:r>
                        <a:rPr lang="ja-JP" sz="1100" kern="100" dirty="0" smtClean="0">
                          <a:effectLst/>
                          <a:latin typeface="Meiryo UI" panose="020B0604030504040204" pitchFamily="50" charset="-128"/>
                          <a:ea typeface="Meiryo UI" panose="020B0604030504040204" pitchFamily="50" charset="-128"/>
                        </a:rPr>
                        <a:t>、能勢町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100" kern="100" dirty="0" smtClean="0">
                          <a:effectLst/>
                          <a:latin typeface="Meiryo UI" panose="020B0604030504040204" pitchFamily="50" charset="-128"/>
                          <a:ea typeface="Meiryo UI" panose="020B0604030504040204" pitchFamily="50" charset="-128"/>
                        </a:rPr>
                        <a:t>単独の地区医師会（</a:t>
                      </a:r>
                      <a:r>
                        <a:rPr lang="ja-JP" altLang="ja-JP" sz="1100" kern="100" dirty="0" smtClean="0">
                          <a:effectLst/>
                          <a:latin typeface="Meiryo UI" panose="020B0604030504040204" pitchFamily="50" charset="-128"/>
                          <a:ea typeface="Meiryo UI" panose="020B0604030504040204" pitchFamily="50" charset="-128"/>
                        </a:rPr>
                        <a:t>池田市医師会</a:t>
                      </a:r>
                      <a:r>
                        <a:rPr lang="ja-JP" altLang="en-US" sz="1100" kern="100" dirty="0" smtClean="0">
                          <a:effectLst/>
                          <a:latin typeface="Meiryo UI" panose="020B0604030504040204" pitchFamily="50" charset="-128"/>
                          <a:ea typeface="Meiryo UI" panose="020B0604030504040204" pitchFamily="50" charset="-128"/>
                        </a:rPr>
                        <a:t>）であるが、</a:t>
                      </a:r>
                      <a:r>
                        <a:rPr lang="en-US" altLang="ja-JP" sz="1100" kern="100" dirty="0" smtClean="0">
                          <a:effectLst/>
                          <a:latin typeface="Meiryo UI" panose="020B0604030504040204" pitchFamily="50" charset="-128"/>
                          <a:ea typeface="Meiryo UI" panose="020B0604030504040204" pitchFamily="50" charset="-128"/>
                        </a:rPr>
                        <a:t>2</a:t>
                      </a:r>
                      <a:r>
                        <a:rPr lang="ja-JP" altLang="en-US" sz="1100" kern="100" dirty="0" smtClean="0">
                          <a:effectLst/>
                          <a:latin typeface="Meiryo UI" panose="020B0604030504040204" pitchFamily="50" charset="-128"/>
                          <a:ea typeface="Meiryo UI" panose="020B0604030504040204" pitchFamily="50" charset="-128"/>
                        </a:rPr>
                        <a:t>町については日常生活圏として兵庫県（川西市）とのかかわりが深く、府県連携について整理が必要</a:t>
                      </a:r>
                      <a:endParaRPr lang="en-US" altLang="ja-JP" sz="110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2365407651"/>
                  </a:ext>
                </a:extLst>
              </a:tr>
            </a:tbl>
          </a:graphicData>
        </a:graphic>
      </p:graphicFrame>
      <p:sp>
        <p:nvSpPr>
          <p:cNvPr id="23" name="Text Box 6"/>
          <p:cNvSpPr txBox="1">
            <a:spLocks noChangeArrowheads="1"/>
          </p:cNvSpPr>
          <p:nvPr/>
        </p:nvSpPr>
        <p:spPr bwMode="auto">
          <a:xfrm>
            <a:off x="405222" y="4217343"/>
            <a:ext cx="1133416" cy="385541"/>
          </a:xfrm>
          <a:prstGeom prst="rect">
            <a:avLst/>
          </a:prstGeom>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latin typeface="Meiryo UI" panose="020B0604030504040204" pitchFamily="50" charset="-128"/>
                <a:ea typeface="Meiryo UI" panose="020B0604030504040204" pitchFamily="50" charset="-128"/>
                <a:cs typeface="メイリオ" panose="020B0604030504040204" pitchFamily="50" charset="-128"/>
              </a:rPr>
              <a:t>モデル地区</a:t>
            </a:r>
            <a:endParaRPr lang="en-US" altLang="ja-JP" sz="1400" b="1"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4" name="Text Box 6"/>
          <p:cNvSpPr txBox="1">
            <a:spLocks noChangeArrowheads="1"/>
          </p:cNvSpPr>
          <p:nvPr/>
        </p:nvSpPr>
        <p:spPr bwMode="auto">
          <a:xfrm>
            <a:off x="403871" y="6384972"/>
            <a:ext cx="1134767" cy="319469"/>
          </a:xfrm>
          <a:prstGeom prst="rect">
            <a:avLst/>
          </a:prstGeom>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200" b="1" dirty="0" smtClean="0">
                <a:latin typeface="Meiryo UI" panose="020B0604030504040204" pitchFamily="50" charset="-128"/>
                <a:ea typeface="Meiryo UI" panose="020B0604030504040204" pitchFamily="50" charset="-128"/>
                <a:cs typeface="メイリオ" panose="020B0604030504040204" pitchFamily="50" charset="-128"/>
              </a:rPr>
              <a:t>他地区</a:t>
            </a:r>
            <a:endParaRPr lang="en-US" altLang="ja-JP" sz="1200" b="1"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5" name="正方形/長方形 24"/>
          <p:cNvSpPr/>
          <p:nvPr/>
        </p:nvSpPr>
        <p:spPr>
          <a:xfrm>
            <a:off x="1538639" y="6396669"/>
            <a:ext cx="7233408" cy="323488"/>
          </a:xfrm>
          <a:prstGeom prst="rect">
            <a:avLst/>
          </a:prstGeom>
        </p:spPr>
        <p:txBody>
          <a:bodyPr wrap="square">
            <a:spAutoFit/>
          </a:bodyPr>
          <a:lstStyle/>
          <a:p>
            <a:pPr algn="just">
              <a:lnSpc>
                <a:spcPts val="1800"/>
              </a:lnSpc>
              <a:spcAft>
                <a:spcPts val="0"/>
              </a:spcAft>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「ロードマップ作成研修会」等、ロードマップ作成のノウハウ</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展開</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を実施</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右矢印 15"/>
          <p:cNvSpPr/>
          <p:nvPr/>
        </p:nvSpPr>
        <p:spPr>
          <a:xfrm>
            <a:off x="6109937" y="3149678"/>
            <a:ext cx="1375895" cy="853942"/>
          </a:xfrm>
          <a:prstGeom prst="rightArrow">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府内市町村へ</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ノウハウ展開</a:t>
            </a:r>
          </a:p>
        </p:txBody>
      </p:sp>
      <p:sp>
        <p:nvSpPr>
          <p:cNvPr id="26" name="テキスト ボックス 25"/>
          <p:cNvSpPr txBox="1"/>
          <p:nvPr/>
        </p:nvSpPr>
        <p:spPr>
          <a:xfrm>
            <a:off x="1577821" y="4240848"/>
            <a:ext cx="7075531" cy="307777"/>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モデル地区に対し、ロードマップの作成を個別に支援</a:t>
            </a:r>
            <a:endParaRPr kumimoji="1" lang="ja-JP" altLang="en-US" sz="1200" dirty="0">
              <a:latin typeface="Meiryo UI" panose="020B0604030504040204" pitchFamily="50" charset="-128"/>
              <a:ea typeface="Meiryo UI" panose="020B0604030504040204" pitchFamily="50" charset="-128"/>
            </a:endParaRPr>
          </a:p>
        </p:txBody>
      </p:sp>
      <p:sp>
        <p:nvSpPr>
          <p:cNvPr id="28" name="Text Box 6"/>
          <p:cNvSpPr txBox="1">
            <a:spLocks noChangeArrowheads="1"/>
          </p:cNvSpPr>
          <p:nvPr/>
        </p:nvSpPr>
        <p:spPr bwMode="auto">
          <a:xfrm>
            <a:off x="3323488" y="3966218"/>
            <a:ext cx="3286061" cy="170609"/>
          </a:xfrm>
          <a:prstGeom prst="rect">
            <a:avLst/>
          </a:prstGeom>
          <a:noFill/>
          <a:ln w="19050">
            <a:noFill/>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en-US" altLang="ja-JP" sz="1000" dirty="0" smtClean="0">
                <a:latin typeface="Meiryo UI" panose="020B0604030504040204" pitchFamily="50" charset="-128"/>
                <a:ea typeface="Meiryo UI" panose="020B0604030504040204" pitchFamily="50" charset="-128"/>
                <a:cs typeface="メイリオ"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メイリオ" panose="020B0604030504040204" pitchFamily="50" charset="-128"/>
              </a:rPr>
              <a:t>モデル地区におけるロードマップは試案であり、行政計画ではない。</a:t>
            </a:r>
            <a:endParaRPr lang="en-US" altLang="ja-JP" sz="18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6984265" y="6492875"/>
            <a:ext cx="2133600" cy="365125"/>
          </a:xfrm>
        </p:spPr>
        <p:txBody>
          <a:bodyPr/>
          <a:lstStyle/>
          <a:p>
            <a:fld id="{DC08D7A6-B21C-4CC5-B909-7F83FE9B363B}" type="slidenum">
              <a:rPr kumimoji="1" lang="ja-JP" altLang="en-US" sz="2400" smtClean="0"/>
              <a:t>2</a:t>
            </a:fld>
            <a:endParaRPr kumimoji="1" lang="ja-JP" altLang="en-US" sz="2400" dirty="0"/>
          </a:p>
        </p:txBody>
      </p:sp>
    </p:spTree>
    <p:extLst>
      <p:ext uri="{BB962C8B-B14F-4D97-AF65-F5344CB8AC3E}">
        <p14:creationId xmlns:p14="http://schemas.microsoft.com/office/powerpoint/2010/main" val="1321460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42"/>
          <p:cNvSpPr txBox="1">
            <a:spLocks noChangeArrowheads="1"/>
          </p:cNvSpPr>
          <p:nvPr/>
        </p:nvSpPr>
        <p:spPr bwMode="auto">
          <a:xfrm>
            <a:off x="11514221" y="4941725"/>
            <a:ext cx="62593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タイトル 1"/>
          <p:cNvSpPr>
            <a:spLocks noGrp="1"/>
          </p:cNvSpPr>
          <p:nvPr>
            <p:ph type="title"/>
          </p:nvPr>
        </p:nvSpPr>
        <p:spPr>
          <a:xfrm>
            <a:off x="31228" y="113776"/>
            <a:ext cx="8928804" cy="620687"/>
          </a:xfrm>
        </p:spPr>
        <p:txBody>
          <a:bodyPr>
            <a:normAutofit fontScale="90000"/>
          </a:bodyPr>
          <a:lstStyle/>
          <a:p>
            <a:r>
              <a:rPr kumimoji="1" lang="ja-JP" altLang="en-US" sz="4000" b="1" dirty="0" smtClean="0"/>
              <a:t>基金事業②　在宅医療普及促進事業</a:t>
            </a:r>
            <a:r>
              <a:rPr lang="ja-JP" altLang="en-US" sz="2000" b="1" dirty="0" smtClean="0"/>
              <a:t>（㉙から継続）</a:t>
            </a:r>
            <a:endParaRPr kumimoji="1" lang="ja-JP" altLang="en-US" sz="2000" b="1" dirty="0"/>
          </a:p>
        </p:txBody>
      </p:sp>
      <p:sp>
        <p:nvSpPr>
          <p:cNvPr id="29" name="正方形/長方形 28"/>
          <p:cNvSpPr/>
          <p:nvPr/>
        </p:nvSpPr>
        <p:spPr>
          <a:xfrm>
            <a:off x="6083480" y="734463"/>
            <a:ext cx="3146767" cy="307777"/>
          </a:xfrm>
          <a:prstGeom prst="rect">
            <a:avLst/>
          </a:prstGeom>
        </p:spPr>
        <p:txBody>
          <a:bodyPr wrap="square">
            <a:spAutoFit/>
          </a:bodyPr>
          <a:lstStyle/>
          <a:p>
            <a:pPr algn="ctr"/>
            <a:r>
              <a:rPr lang="ja-JP" altLang="en-US" sz="1400" u="sng" dirty="0" smtClean="0">
                <a:latin typeface="メイリオ" panose="020B0604030504040204" pitchFamily="50" charset="-128"/>
                <a:ea typeface="メイリオ" panose="020B0604030504040204" pitchFamily="50" charset="-128"/>
              </a:rPr>
              <a:t>令和元年度予算額</a:t>
            </a:r>
            <a:r>
              <a:rPr lang="ja-JP" altLang="en-US" sz="1400" u="sng" dirty="0">
                <a:latin typeface="メイリオ" panose="020B0604030504040204" pitchFamily="50" charset="-128"/>
                <a:ea typeface="メイリオ" panose="020B0604030504040204" pitchFamily="50" charset="-128"/>
              </a:rPr>
              <a:t>　</a:t>
            </a:r>
            <a:r>
              <a:rPr lang="en-US" altLang="ja-JP" sz="1400" u="sng" dirty="0" smtClean="0">
                <a:latin typeface="メイリオ" panose="020B0604030504040204" pitchFamily="50" charset="-128"/>
                <a:ea typeface="メイリオ" panose="020B0604030504040204" pitchFamily="50" charset="-128"/>
              </a:rPr>
              <a:t>9,600</a:t>
            </a:r>
            <a:r>
              <a:rPr lang="ja-JP" altLang="en-US" sz="1400" u="sng" dirty="0" smtClean="0">
                <a:latin typeface="メイリオ" panose="020B0604030504040204" pitchFamily="50" charset="-128"/>
                <a:ea typeface="メイリオ" panose="020B0604030504040204" pitchFamily="50" charset="-128"/>
              </a:rPr>
              <a:t>千円</a:t>
            </a:r>
            <a:endParaRPr lang="ja-JP" altLang="en-US" sz="1400" u="sng" dirty="0">
              <a:latin typeface="メイリオ" panose="020B0604030504040204" pitchFamily="50" charset="-128"/>
              <a:ea typeface="メイリオ" panose="020B0604030504040204" pitchFamily="50" charset="-128"/>
            </a:endParaRPr>
          </a:p>
        </p:txBody>
      </p:sp>
      <p:sp>
        <p:nvSpPr>
          <p:cNvPr id="40" name="テキスト ボックス 42"/>
          <p:cNvSpPr txBox="1">
            <a:spLocks noChangeArrowheads="1"/>
          </p:cNvSpPr>
          <p:nvPr/>
        </p:nvSpPr>
        <p:spPr bwMode="auto">
          <a:xfrm>
            <a:off x="121931" y="1014346"/>
            <a:ext cx="9108315" cy="3751027"/>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１．事業目的</a:t>
            </a:r>
            <a:endParaRPr lang="en-US" altLang="ja-JP" sz="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在宅医療に携わる医療従事者等の理解促進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患者や家族が、医療従事者から適切な情報提供（説明）を受け、在宅医療の選択肢を知り、意思決定できる状態をめざす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lang="en-US" altLang="ja-JP" sz="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大阪府医師会、大阪府内の郡市区医師会、大阪府内に所在する医療法第１条の５に定める病院</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３．補助対象事業</a:t>
            </a:r>
            <a:endParaRPr lang="en-US" altLang="ja-JP" sz="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在宅医療に携わる医療従事者等を対象に、</a:t>
            </a:r>
            <a:r>
              <a:rPr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rPr>
              <a:t>ACP</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の理解促進研修を行う事業</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※R1</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年度から</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ACP</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関連の理解促進に重点化</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000" dirty="0">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endParaRP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rPr>
              <a:t>　</a:t>
            </a:r>
            <a:r>
              <a:rPr lang="ja-JP" altLang="en-US" sz="1200" dirty="0">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ガイドライン、</a:t>
            </a:r>
            <a:r>
              <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の概要、あるいは実践（参考：カテゴリー　例）のいずれかに</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関する研修。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ACP</a:t>
            </a: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を研修の主テーマとする場合は、在宅医療関係（在宅医療概要、退院</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支援、地域連携、多職種連携、緊急時対応、各疾病・処置　等）の内容を</a:t>
            </a:r>
            <a:endParaRPr lang="en-US" altLang="ja-JP"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eaLnBrk="1" hangingPunct="1">
              <a:lnSpc>
                <a:spcPct val="115000"/>
              </a:lnSpc>
              <a:spcBef>
                <a:spcPct val="0"/>
              </a:spcBef>
              <a:buNone/>
            </a:pPr>
            <a:r>
              <a:rPr lang="ja-JP" altLang="en-US" sz="1200" dirty="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併せ行うことは可。</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４．補助基準額</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（予算総額：</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9,600</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千円の範囲内）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＜参考＞</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予算額</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4,800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千円・実績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地区医師会</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８病院</a:t>
            </a:r>
            <a:endParaRPr lang="en-US" altLang="ja-JP" sz="3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千円（上限）／１か所　補助率</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10/10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ただし、応募多数の場合は、補助額を調整</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四角形吹き出し 4"/>
          <p:cNvSpPr/>
          <p:nvPr/>
        </p:nvSpPr>
        <p:spPr>
          <a:xfrm>
            <a:off x="6346057" y="2968302"/>
            <a:ext cx="2376264" cy="1080120"/>
          </a:xfrm>
          <a:prstGeom prst="wedgeRectCallout">
            <a:avLst>
              <a:gd name="adj1" fmla="val -26903"/>
              <a:gd name="adj2" fmla="val -69273"/>
            </a:avLst>
          </a:prstGeom>
          <a:ln w="19050">
            <a:prstDash val="sysDot"/>
          </a:ln>
        </p:spPr>
        <p:style>
          <a:lnRef idx="2">
            <a:schemeClr val="accent2"/>
          </a:lnRef>
          <a:fillRef idx="1">
            <a:schemeClr val="lt1"/>
          </a:fillRef>
          <a:effectRef idx="0">
            <a:schemeClr val="accent2"/>
          </a:effectRef>
          <a:fontRef idx="minor">
            <a:schemeClr val="dk1"/>
          </a:fontRef>
        </p:style>
        <p:txBody>
          <a:bodyPr rtlCol="0" anchor="t"/>
          <a:lstStyle/>
          <a:p>
            <a:r>
              <a:rPr lang="ja-JP" altLang="en-US" sz="1050" dirty="0"/>
              <a:t>「アドバンス・ケア・プランニング（</a:t>
            </a:r>
            <a:r>
              <a:rPr lang="en-US" altLang="ja-JP" sz="1050" dirty="0"/>
              <a:t>ACP</a:t>
            </a:r>
            <a:r>
              <a:rPr lang="ja-JP" altLang="en-US" sz="1050" dirty="0"/>
              <a:t>）</a:t>
            </a:r>
            <a:r>
              <a:rPr lang="ja-JP" altLang="en-US" sz="1050" dirty="0" smtClean="0"/>
              <a:t>」　とは・・・</a:t>
            </a:r>
            <a:endParaRPr lang="ja-JP" altLang="en-US" sz="1050" dirty="0"/>
          </a:p>
          <a:p>
            <a:r>
              <a:rPr lang="ja-JP" altLang="en-US" sz="1050" dirty="0"/>
              <a:t>　</a:t>
            </a:r>
            <a:r>
              <a:rPr lang="ja-JP" altLang="en-US" sz="1050" dirty="0" smtClean="0"/>
              <a:t>自ら</a:t>
            </a:r>
            <a:r>
              <a:rPr lang="ja-JP" altLang="en-US" sz="1050" dirty="0"/>
              <a:t>が望む人生の最終段階</a:t>
            </a:r>
            <a:r>
              <a:rPr lang="ja-JP" altLang="en-US" sz="1050" dirty="0" smtClean="0"/>
              <a:t>における</a:t>
            </a:r>
            <a:endParaRPr lang="en-US" altLang="ja-JP" sz="1050" dirty="0" smtClean="0"/>
          </a:p>
          <a:p>
            <a:r>
              <a:rPr lang="ja-JP" altLang="en-US" sz="1050" dirty="0"/>
              <a:t>　</a:t>
            </a:r>
            <a:r>
              <a:rPr lang="ja-JP" altLang="en-US" sz="1050" dirty="0" smtClean="0"/>
              <a:t>医療</a:t>
            </a:r>
            <a:r>
              <a:rPr lang="ja-JP" altLang="en-US" sz="1050" dirty="0"/>
              <a:t>・ケアについて、</a:t>
            </a:r>
            <a:r>
              <a:rPr lang="ja-JP" altLang="en-US" sz="1050" dirty="0" smtClean="0"/>
              <a:t>前もって</a:t>
            </a:r>
            <a:r>
              <a:rPr lang="ja-JP" altLang="en-US" sz="1050" dirty="0"/>
              <a:t>考え</a:t>
            </a:r>
            <a:r>
              <a:rPr lang="ja-JP" altLang="en-US" sz="1050" dirty="0" smtClean="0"/>
              <a:t>、</a:t>
            </a:r>
            <a:endParaRPr lang="en-US" altLang="ja-JP" sz="1050" dirty="0" smtClean="0"/>
          </a:p>
          <a:p>
            <a:r>
              <a:rPr lang="ja-JP" altLang="en-US" sz="1050" dirty="0"/>
              <a:t>　</a:t>
            </a:r>
            <a:r>
              <a:rPr lang="ja-JP" altLang="en-US" sz="1050" dirty="0" smtClean="0"/>
              <a:t>医療</a:t>
            </a:r>
            <a:r>
              <a:rPr lang="ja-JP" altLang="en-US" sz="1050" dirty="0"/>
              <a:t>・ケアチーム</a:t>
            </a:r>
            <a:r>
              <a:rPr lang="ja-JP" altLang="en-US" sz="1050" dirty="0" smtClean="0"/>
              <a:t>等と繰り返し話</a:t>
            </a:r>
            <a:r>
              <a:rPr lang="ja-JP" altLang="en-US" sz="1050" dirty="0"/>
              <a:t>し</a:t>
            </a:r>
            <a:r>
              <a:rPr lang="ja-JP" altLang="en-US" sz="1050" dirty="0" smtClean="0"/>
              <a:t>合</a:t>
            </a:r>
            <a:endParaRPr lang="en-US" altLang="ja-JP" sz="1050" dirty="0" smtClean="0"/>
          </a:p>
          <a:p>
            <a:r>
              <a:rPr lang="ja-JP" altLang="en-US" sz="1050" dirty="0"/>
              <a:t>　</a:t>
            </a:r>
            <a:r>
              <a:rPr lang="ja-JP" altLang="en-US" sz="1050" dirty="0" err="1" smtClean="0"/>
              <a:t>い</a:t>
            </a:r>
            <a:r>
              <a:rPr lang="ja-JP" altLang="en-US" sz="1050" dirty="0" err="1"/>
              <a:t>共</a:t>
            </a:r>
            <a:r>
              <a:rPr lang="ja-JP" altLang="en-US" sz="1050" dirty="0"/>
              <a:t>有する</a:t>
            </a:r>
            <a:r>
              <a:rPr lang="ja-JP" altLang="en-US" sz="1050" dirty="0" smtClean="0"/>
              <a:t>取組</a:t>
            </a:r>
            <a:endParaRPr kumimoji="1" lang="ja-JP" altLang="en-US" sz="1050" dirty="0"/>
          </a:p>
        </p:txBody>
      </p:sp>
      <p:sp>
        <p:nvSpPr>
          <p:cNvPr id="11" name="大かっこ 10"/>
          <p:cNvSpPr/>
          <p:nvPr/>
        </p:nvSpPr>
        <p:spPr>
          <a:xfrm>
            <a:off x="339202" y="2924760"/>
            <a:ext cx="5172316" cy="108012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2" name="Picture 51" descr="0503_9494_000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5242" y="5453978"/>
            <a:ext cx="1188954" cy="58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6"/>
          <p:cNvSpPr txBox="1">
            <a:spLocks noChangeArrowheads="1"/>
          </p:cNvSpPr>
          <p:nvPr/>
        </p:nvSpPr>
        <p:spPr bwMode="auto">
          <a:xfrm>
            <a:off x="5179847" y="5364773"/>
            <a:ext cx="283589" cy="1147224"/>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wordArtVertRtl" wrap="none" lIns="0" tIns="46990" rIns="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eaLnBrk="1" hangingPunct="1">
              <a:spcBef>
                <a:spcPct val="0"/>
              </a:spcBef>
              <a:buFont typeface="Arial" charset="0"/>
              <a:buNone/>
            </a:pPr>
            <a:r>
              <a:rPr kumimoji="0"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地域住民</a:t>
            </a:r>
            <a:endParaRPr kumimoji="0"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2191877" y="6021137"/>
            <a:ext cx="906385" cy="490860"/>
            <a:chOff x="7808232" y="3594652"/>
            <a:chExt cx="904626" cy="372487"/>
          </a:xfrm>
        </p:grpSpPr>
        <p:pic>
          <p:nvPicPr>
            <p:cNvPr id="15" name="Picture 52" descr="0503_9494_00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5101" y="3594652"/>
              <a:ext cx="675838" cy="37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84" descr="介護士.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08232" y="3604837"/>
              <a:ext cx="219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図 42" descr="看護士.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489020" y="3646579"/>
              <a:ext cx="2238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 name="正方形/長方形 17"/>
          <p:cNvSpPr/>
          <p:nvPr/>
        </p:nvSpPr>
        <p:spPr bwMode="auto">
          <a:xfrm>
            <a:off x="727150" y="6417478"/>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訪問介護</a:t>
            </a:r>
            <a:r>
              <a:rPr lang="ja-JP" altLang="en-US" sz="9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727149" y="6154601"/>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訪問看護ステーション</a:t>
            </a:r>
          </a:p>
        </p:txBody>
      </p:sp>
      <p:pic>
        <p:nvPicPr>
          <p:cNvPr id="20" name="Picture 19" descr="010401bldgl08s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19293" y="5689986"/>
            <a:ext cx="964087" cy="61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図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33623" y="5532822"/>
            <a:ext cx="1120458" cy="727562"/>
          </a:xfrm>
          <a:prstGeom prst="rect">
            <a:avLst/>
          </a:prstGeom>
        </p:spPr>
      </p:pic>
      <p:pic>
        <p:nvPicPr>
          <p:cNvPr id="22" name="図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52503" y="5625021"/>
            <a:ext cx="754270" cy="625185"/>
          </a:xfrm>
          <a:prstGeom prst="rect">
            <a:avLst/>
          </a:prstGeom>
        </p:spPr>
      </p:pic>
      <p:sp>
        <p:nvSpPr>
          <p:cNvPr id="24" name="ホームベース 23"/>
          <p:cNvSpPr/>
          <p:nvPr/>
        </p:nvSpPr>
        <p:spPr bwMode="gray">
          <a:xfrm>
            <a:off x="5167592" y="4793400"/>
            <a:ext cx="3486489" cy="503333"/>
          </a:xfrm>
          <a:prstGeom prst="homePlate">
            <a:avLst>
              <a:gd name="adj" fmla="val 0"/>
            </a:avLst>
          </a:prstGeom>
          <a:gradFill flip="none" rotWithShape="1">
            <a:gsLst>
              <a:gs pos="0">
                <a:srgbClr val="1782DB"/>
              </a:gs>
              <a:gs pos="100000">
                <a:srgbClr val="0B406B"/>
              </a:gs>
            </a:gsLst>
            <a:lin ang="5400000" scaled="1"/>
            <a:tileRect/>
          </a:gradFill>
          <a:ln>
            <a:solidFill>
              <a:srgbClr val="105D9C"/>
            </a:solidFill>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医師・多職種から本人</a:t>
            </a:r>
            <a:r>
              <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在宅移行の意思決定支援</a:t>
            </a:r>
            <a:endPar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（医療従事者との接点を通じ</a:t>
            </a:r>
            <a:r>
              <a:rPr lang="ja-JP" altLang="en-US"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a:t>
            </a:r>
            <a:r>
              <a:rPr lang="ja-JP" altLang="en-US" sz="1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の理解促進）</a:t>
            </a:r>
            <a:endParaRPr lang="ja-JP" altLang="en-US" sz="10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ホームベース 24"/>
          <p:cNvSpPr/>
          <p:nvPr/>
        </p:nvSpPr>
        <p:spPr bwMode="auto">
          <a:xfrm>
            <a:off x="738744" y="4761519"/>
            <a:ext cx="3010031" cy="502614"/>
          </a:xfrm>
          <a:prstGeom prst="homePlate">
            <a:avLst>
              <a:gd name="adj" fmla="val 0"/>
            </a:avLst>
          </a:prstGeom>
          <a:ln>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kumimoji="0"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府内各地域で医療従事者向けに専門知識の提供</a:t>
            </a:r>
            <a:endParaRPr kumimoji="0"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kumimoji="0"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（シンポジウム、研修の実施等）</a:t>
            </a:r>
            <a:endParaRPr kumimoji="0"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Text Box 50"/>
          <p:cNvSpPr txBox="1">
            <a:spLocks noChangeArrowheads="1"/>
          </p:cNvSpPr>
          <p:nvPr/>
        </p:nvSpPr>
        <p:spPr bwMode="auto">
          <a:xfrm>
            <a:off x="3455731" y="5334114"/>
            <a:ext cx="285224" cy="1177884"/>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vert="wordArtVertRtl" wrap="none" anchor="ctr" anchorCtr="1"/>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lnSpc>
                <a:spcPts val="1200"/>
              </a:lnSpc>
              <a:defRPr/>
            </a:pPr>
            <a:r>
              <a:rPr lang="ja-JP" altLang="en-US" sz="105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医療従事者</a:t>
            </a:r>
            <a:endParaRPr lang="ja-JP" altLang="en-US" sz="105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円/楕円 62"/>
          <p:cNvSpPr/>
          <p:nvPr/>
        </p:nvSpPr>
        <p:spPr bwMode="auto">
          <a:xfrm>
            <a:off x="5482500" y="6277650"/>
            <a:ext cx="3081003" cy="419744"/>
          </a:xfrm>
          <a:prstGeom prst="ellipse">
            <a:avLst/>
          </a:prstGeom>
          <a:solidFill>
            <a:srgbClr val="339933"/>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wrap="none" anchor="ctr"/>
          <a:lstStyle/>
          <a:p>
            <a:pPr algn="ctr" fontAlgn="ctr">
              <a:defRPr/>
            </a:pPr>
            <a:r>
              <a:rPr lang="ja-JP" altLang="en-US"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在宅医療の選択肢を知り、意思決定できる状態へ</a:t>
            </a:r>
            <a:endParaRPr lang="en-US" altLang="ja-JP" sz="10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bwMode="auto">
          <a:xfrm>
            <a:off x="727150" y="5880732"/>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歯科・薬局</a:t>
            </a:r>
            <a:endPar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3555196" y="6566589"/>
            <a:ext cx="2241784" cy="261610"/>
          </a:xfrm>
          <a:prstGeom prst="rect">
            <a:avLst/>
          </a:prstGeom>
        </p:spPr>
        <p:txBody>
          <a:bodyPr wrap="square">
            <a:spAutoFit/>
          </a:bodyPr>
          <a:lstStyle/>
          <a:p>
            <a:r>
              <a:rPr lang="en-US" altLang="ja-JP" sz="1100" b="1" dirty="0" smtClean="0">
                <a:latin typeface="Meiryo UI" pitchFamily="50" charset="-128"/>
                <a:ea typeface="Meiryo UI" pitchFamily="50" charset="-128"/>
                <a:cs typeface="Meiryo UI" pitchFamily="50" charset="-128"/>
              </a:rPr>
              <a:t>【</a:t>
            </a:r>
            <a:r>
              <a:rPr lang="ja-JP" altLang="en-US" sz="1100" b="1" dirty="0" smtClean="0">
                <a:latin typeface="Meiryo UI" pitchFamily="50" charset="-128"/>
                <a:ea typeface="Meiryo UI" pitchFamily="50" charset="-128"/>
                <a:cs typeface="Meiryo UI" pitchFamily="50" charset="-128"/>
              </a:rPr>
              <a:t>事業概要（イメージ）図</a:t>
            </a:r>
            <a:r>
              <a:rPr lang="en-US" altLang="ja-JP" sz="1100" b="1" dirty="0" smtClean="0">
                <a:latin typeface="Meiryo UI" pitchFamily="50" charset="-128"/>
                <a:ea typeface="Meiryo UI" pitchFamily="50" charset="-128"/>
                <a:cs typeface="Meiryo UI" pitchFamily="50" charset="-128"/>
              </a:rPr>
              <a:t>】</a:t>
            </a:r>
            <a:endParaRPr lang="en-US" altLang="ja-JP" sz="900" b="1" dirty="0">
              <a:latin typeface="Meiryo UI" pitchFamily="50" charset="-128"/>
              <a:ea typeface="Meiryo UI" pitchFamily="50" charset="-128"/>
              <a:cs typeface="Meiryo UI" pitchFamily="50" charset="-128"/>
            </a:endParaRPr>
          </a:p>
        </p:txBody>
      </p:sp>
      <p:sp>
        <p:nvSpPr>
          <p:cNvPr id="34" name="正方形/長方形 33"/>
          <p:cNvSpPr/>
          <p:nvPr/>
        </p:nvSpPr>
        <p:spPr bwMode="auto">
          <a:xfrm>
            <a:off x="728160" y="5605049"/>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診療所</a:t>
            </a:r>
            <a:endPar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bwMode="auto">
          <a:xfrm>
            <a:off x="735382" y="5339474"/>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a:t>
            </a:r>
          </a:p>
        </p:txBody>
      </p:sp>
      <p:sp>
        <p:nvSpPr>
          <p:cNvPr id="36" name="右矢印 14"/>
          <p:cNvSpPr/>
          <p:nvPr/>
        </p:nvSpPr>
        <p:spPr bwMode="gray">
          <a:xfrm rot="5946812" flipV="1">
            <a:off x="7180373" y="5402510"/>
            <a:ext cx="382498" cy="238409"/>
          </a:xfrm>
          <a:custGeom>
            <a:avLst/>
            <a:gdLst>
              <a:gd name="connsiteX0" fmla="*/ 0 w 1368152"/>
              <a:gd name="connsiteY0" fmla="*/ 198022 h 792088"/>
              <a:gd name="connsiteX1" fmla="*/ 972108 w 1368152"/>
              <a:gd name="connsiteY1" fmla="*/ 198022 h 792088"/>
              <a:gd name="connsiteX2" fmla="*/ 972108 w 1368152"/>
              <a:gd name="connsiteY2" fmla="*/ 0 h 792088"/>
              <a:gd name="connsiteX3" fmla="*/ 1368152 w 1368152"/>
              <a:gd name="connsiteY3" fmla="*/ 396044 h 792088"/>
              <a:gd name="connsiteX4" fmla="*/ 972108 w 1368152"/>
              <a:gd name="connsiteY4" fmla="*/ 792088 h 792088"/>
              <a:gd name="connsiteX5" fmla="*/ 972108 w 1368152"/>
              <a:gd name="connsiteY5" fmla="*/ 594066 h 792088"/>
              <a:gd name="connsiteX6" fmla="*/ 0 w 1368152"/>
              <a:gd name="connsiteY6" fmla="*/ 594066 h 792088"/>
              <a:gd name="connsiteX7" fmla="*/ 0 w 1368152"/>
              <a:gd name="connsiteY7" fmla="*/ 198022 h 792088"/>
              <a:gd name="connsiteX0" fmla="*/ 0 w 1912154"/>
              <a:gd name="connsiteY0" fmla="*/ 198022 h 792088"/>
              <a:gd name="connsiteX1" fmla="*/ 972108 w 1912154"/>
              <a:gd name="connsiteY1" fmla="*/ 198022 h 792088"/>
              <a:gd name="connsiteX2" fmla="*/ 972108 w 1912154"/>
              <a:gd name="connsiteY2" fmla="*/ 0 h 792088"/>
              <a:gd name="connsiteX3" fmla="*/ 1912154 w 1912154"/>
              <a:gd name="connsiteY3" fmla="*/ 221734 h 792088"/>
              <a:gd name="connsiteX4" fmla="*/ 972108 w 1912154"/>
              <a:gd name="connsiteY4" fmla="*/ 792088 h 792088"/>
              <a:gd name="connsiteX5" fmla="*/ 972108 w 1912154"/>
              <a:gd name="connsiteY5" fmla="*/ 594066 h 792088"/>
              <a:gd name="connsiteX6" fmla="*/ 0 w 1912154"/>
              <a:gd name="connsiteY6" fmla="*/ 594066 h 792088"/>
              <a:gd name="connsiteX7" fmla="*/ 0 w 1912154"/>
              <a:gd name="connsiteY7" fmla="*/ 198022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835046"/>
              <a:gd name="connsiteX1" fmla="*/ 1234333 w 2174379"/>
              <a:gd name="connsiteY1" fmla="*/ 198022 h 835046"/>
              <a:gd name="connsiteX2" fmla="*/ 1234333 w 2174379"/>
              <a:gd name="connsiteY2" fmla="*/ 0 h 835046"/>
              <a:gd name="connsiteX3" fmla="*/ 2174379 w 2174379"/>
              <a:gd name="connsiteY3" fmla="*/ 221734 h 835046"/>
              <a:gd name="connsiteX4" fmla="*/ 1234333 w 2174379"/>
              <a:gd name="connsiteY4" fmla="*/ 792088 h 835046"/>
              <a:gd name="connsiteX5" fmla="*/ 1234333 w 2174379"/>
              <a:gd name="connsiteY5" fmla="*/ 594066 h 835046"/>
              <a:gd name="connsiteX6" fmla="*/ 115082 w 2174379"/>
              <a:gd name="connsiteY6" fmla="*/ 835046 h 835046"/>
              <a:gd name="connsiteX7" fmla="*/ 0 w 2174379"/>
              <a:gd name="connsiteY7" fmla="*/ 411623 h 835046"/>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0 w 2174379"/>
              <a:gd name="connsiteY6" fmla="*/ 41162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274590"/>
              <a:gd name="connsiteY0" fmla="*/ 568675 h 823270"/>
              <a:gd name="connsiteX1" fmla="*/ 1466604 w 2274590"/>
              <a:gd name="connsiteY1" fmla="*/ 229204 h 823270"/>
              <a:gd name="connsiteX2" fmla="*/ 1466604 w 2274590"/>
              <a:gd name="connsiteY2" fmla="*/ 31182 h 823270"/>
              <a:gd name="connsiteX3" fmla="*/ 2274590 w 2274590"/>
              <a:gd name="connsiteY3" fmla="*/ 0 h 823270"/>
              <a:gd name="connsiteX4" fmla="*/ 1466604 w 2274590"/>
              <a:gd name="connsiteY4" fmla="*/ 823270 h 823270"/>
              <a:gd name="connsiteX5" fmla="*/ 1466604 w 2274590"/>
              <a:gd name="connsiteY5" fmla="*/ 625248 h 823270"/>
              <a:gd name="connsiteX6" fmla="*/ 0 w 2274590"/>
              <a:gd name="connsiteY6" fmla="*/ 568675 h 823270"/>
              <a:gd name="connsiteX0" fmla="*/ 0 w 2274590"/>
              <a:gd name="connsiteY0" fmla="*/ 680502 h 935097"/>
              <a:gd name="connsiteX1" fmla="*/ 1466604 w 2274590"/>
              <a:gd name="connsiteY1" fmla="*/ 34103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466604 w 2274590"/>
              <a:gd name="connsiteY5" fmla="*/ 737075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381997 w 2274590"/>
              <a:gd name="connsiteY1" fmla="*/ 20889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23781 w 2274590"/>
              <a:gd name="connsiteY1" fmla="*/ 291992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12418 w 2274590"/>
              <a:gd name="connsiteY1" fmla="*/ 329149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22701 h 970746"/>
              <a:gd name="connsiteX1" fmla="*/ 1412418 w 2274590"/>
              <a:gd name="connsiteY1" fmla="*/ 271348 h 970746"/>
              <a:gd name="connsiteX2" fmla="*/ 1244189 w 2274590"/>
              <a:gd name="connsiteY2" fmla="*/ 0 h 970746"/>
              <a:gd name="connsiteX3" fmla="*/ 2274590 w 2274590"/>
              <a:gd name="connsiteY3" fmla="*/ 54026 h 970746"/>
              <a:gd name="connsiteX4" fmla="*/ 1623990 w 2274590"/>
              <a:gd name="connsiteY4" fmla="*/ 970746 h 970746"/>
              <a:gd name="connsiteX5" fmla="*/ 1532180 w 2274590"/>
              <a:gd name="connsiteY5" fmla="*/ 541493 h 970746"/>
              <a:gd name="connsiteX6" fmla="*/ 0 w 2274590"/>
              <a:gd name="connsiteY6" fmla="*/ 622701 h 970746"/>
              <a:gd name="connsiteX0" fmla="*/ 0 w 2274590"/>
              <a:gd name="connsiteY0" fmla="*/ 622701 h 795262"/>
              <a:gd name="connsiteX1" fmla="*/ 1412418 w 2274590"/>
              <a:gd name="connsiteY1" fmla="*/ 271348 h 795262"/>
              <a:gd name="connsiteX2" fmla="*/ 1244189 w 2274590"/>
              <a:gd name="connsiteY2" fmla="*/ 0 h 795262"/>
              <a:gd name="connsiteX3" fmla="*/ 2274590 w 2274590"/>
              <a:gd name="connsiteY3" fmla="*/ 54026 h 795262"/>
              <a:gd name="connsiteX4" fmla="*/ 1571390 w 2274590"/>
              <a:gd name="connsiteY4" fmla="*/ 795262 h 795262"/>
              <a:gd name="connsiteX5" fmla="*/ 1532180 w 2274590"/>
              <a:gd name="connsiteY5" fmla="*/ 541493 h 795262"/>
              <a:gd name="connsiteX6" fmla="*/ 0 w 2274590"/>
              <a:gd name="connsiteY6" fmla="*/ 622701 h 795262"/>
              <a:gd name="connsiteX0" fmla="*/ 0 w 2067618"/>
              <a:gd name="connsiteY0" fmla="*/ 622701 h 795262"/>
              <a:gd name="connsiteX1" fmla="*/ 1412418 w 2067618"/>
              <a:gd name="connsiteY1" fmla="*/ 271348 h 795262"/>
              <a:gd name="connsiteX2" fmla="*/ 1244189 w 2067618"/>
              <a:gd name="connsiteY2" fmla="*/ 0 h 795262"/>
              <a:gd name="connsiteX3" fmla="*/ 2067618 w 2067618"/>
              <a:gd name="connsiteY3" fmla="*/ 132939 h 795262"/>
              <a:gd name="connsiteX4" fmla="*/ 1571390 w 2067618"/>
              <a:gd name="connsiteY4" fmla="*/ 795262 h 795262"/>
              <a:gd name="connsiteX5" fmla="*/ 1532180 w 2067618"/>
              <a:gd name="connsiteY5" fmla="*/ 541493 h 795262"/>
              <a:gd name="connsiteX6" fmla="*/ 0 w 2067618"/>
              <a:gd name="connsiteY6" fmla="*/ 622701 h 795262"/>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32180 w 2067618"/>
              <a:gd name="connsiteY5" fmla="*/ 541493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7911"/>
              <a:gd name="connsiteX1" fmla="*/ 1412418 w 2067618"/>
              <a:gd name="connsiteY1" fmla="*/ 271348 h 847911"/>
              <a:gd name="connsiteX2" fmla="*/ 1244189 w 2067618"/>
              <a:gd name="connsiteY2" fmla="*/ 0 h 847911"/>
              <a:gd name="connsiteX3" fmla="*/ 2067618 w 2067618"/>
              <a:gd name="connsiteY3" fmla="*/ 132939 h 847911"/>
              <a:gd name="connsiteX4" fmla="*/ 1699368 w 2067618"/>
              <a:gd name="connsiteY4" fmla="*/ 846901 h 847911"/>
              <a:gd name="connsiteX5" fmla="*/ 1547157 w 2067618"/>
              <a:gd name="connsiteY5" fmla="*/ 497629 h 847911"/>
              <a:gd name="connsiteX6" fmla="*/ 0 w 2067618"/>
              <a:gd name="connsiteY6" fmla="*/ 622701 h 84791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586665 h 810865"/>
              <a:gd name="connsiteX1" fmla="*/ 1412418 w 2067618"/>
              <a:gd name="connsiteY1" fmla="*/ 235312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343280 w 2067618"/>
              <a:gd name="connsiteY5" fmla="*/ 550829 h 810865"/>
              <a:gd name="connsiteX6" fmla="*/ 0 w 2067618"/>
              <a:gd name="connsiteY6" fmla="*/ 586665 h 810865"/>
              <a:gd name="connsiteX0" fmla="*/ 0 w 2067618"/>
              <a:gd name="connsiteY0" fmla="*/ 586665 h 919733"/>
              <a:gd name="connsiteX1" fmla="*/ 1139377 w 2067618"/>
              <a:gd name="connsiteY1" fmla="*/ 356529 h 919733"/>
              <a:gd name="connsiteX2" fmla="*/ 861241 w 2067618"/>
              <a:gd name="connsiteY2" fmla="*/ 0 h 919733"/>
              <a:gd name="connsiteX3" fmla="*/ 2067618 w 2067618"/>
              <a:gd name="connsiteY3" fmla="*/ 96903 h 919733"/>
              <a:gd name="connsiteX4" fmla="*/ 1580125 w 2067618"/>
              <a:gd name="connsiteY4" fmla="*/ 919733 h 919733"/>
              <a:gd name="connsiteX5" fmla="*/ 1343280 w 2067618"/>
              <a:gd name="connsiteY5" fmla="*/ 550829 h 919733"/>
              <a:gd name="connsiteX6" fmla="*/ 0 w 2067618"/>
              <a:gd name="connsiteY6" fmla="*/ 586665 h 919733"/>
              <a:gd name="connsiteX0" fmla="*/ 0 w 2067618"/>
              <a:gd name="connsiteY0" fmla="*/ 586665 h 911984"/>
              <a:gd name="connsiteX1" fmla="*/ 1139377 w 2067618"/>
              <a:gd name="connsiteY1" fmla="*/ 356529 h 911984"/>
              <a:gd name="connsiteX2" fmla="*/ 861241 w 2067618"/>
              <a:gd name="connsiteY2" fmla="*/ 0 h 911984"/>
              <a:gd name="connsiteX3" fmla="*/ 2067618 w 2067618"/>
              <a:gd name="connsiteY3" fmla="*/ 96903 h 911984"/>
              <a:gd name="connsiteX4" fmla="*/ 1549678 w 2067618"/>
              <a:gd name="connsiteY4" fmla="*/ 911984 h 911984"/>
              <a:gd name="connsiteX5" fmla="*/ 1343280 w 2067618"/>
              <a:gd name="connsiteY5" fmla="*/ 550829 h 911984"/>
              <a:gd name="connsiteX6" fmla="*/ 0 w 2067618"/>
              <a:gd name="connsiteY6" fmla="*/ 586665 h 911984"/>
              <a:gd name="connsiteX0" fmla="*/ 0 w 1897309"/>
              <a:gd name="connsiteY0" fmla="*/ 586665 h 911984"/>
              <a:gd name="connsiteX1" fmla="*/ 1139377 w 1897309"/>
              <a:gd name="connsiteY1" fmla="*/ 356529 h 911984"/>
              <a:gd name="connsiteX2" fmla="*/ 861241 w 1897309"/>
              <a:gd name="connsiteY2" fmla="*/ 0 h 911984"/>
              <a:gd name="connsiteX3" fmla="*/ 1897309 w 1897309"/>
              <a:gd name="connsiteY3" fmla="*/ 91702 h 911984"/>
              <a:gd name="connsiteX4" fmla="*/ 1549678 w 1897309"/>
              <a:gd name="connsiteY4" fmla="*/ 911984 h 911984"/>
              <a:gd name="connsiteX5" fmla="*/ 1343280 w 1897309"/>
              <a:gd name="connsiteY5" fmla="*/ 550829 h 911984"/>
              <a:gd name="connsiteX6" fmla="*/ 0 w 1897309"/>
              <a:gd name="connsiteY6" fmla="*/ 586665 h 911984"/>
              <a:gd name="connsiteX0" fmla="*/ 0 w 1897309"/>
              <a:gd name="connsiteY0" fmla="*/ 586665 h 773657"/>
              <a:gd name="connsiteX1" fmla="*/ 1139377 w 1897309"/>
              <a:gd name="connsiteY1" fmla="*/ 356529 h 773657"/>
              <a:gd name="connsiteX2" fmla="*/ 861241 w 1897309"/>
              <a:gd name="connsiteY2" fmla="*/ 0 h 773657"/>
              <a:gd name="connsiteX3" fmla="*/ 1897309 w 1897309"/>
              <a:gd name="connsiteY3" fmla="*/ 91702 h 773657"/>
              <a:gd name="connsiteX4" fmla="*/ 1485715 w 1897309"/>
              <a:gd name="connsiteY4" fmla="*/ 773657 h 773657"/>
              <a:gd name="connsiteX5" fmla="*/ 1343280 w 1897309"/>
              <a:gd name="connsiteY5" fmla="*/ 550829 h 773657"/>
              <a:gd name="connsiteX6" fmla="*/ 0 w 1897309"/>
              <a:gd name="connsiteY6" fmla="*/ 586665 h 773657"/>
              <a:gd name="connsiteX0" fmla="*/ 0 w 1897309"/>
              <a:gd name="connsiteY0" fmla="*/ 502004 h 688996"/>
              <a:gd name="connsiteX1" fmla="*/ 1139377 w 1897309"/>
              <a:gd name="connsiteY1" fmla="*/ 271868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206981 w 1897309"/>
              <a:gd name="connsiteY1" fmla="*/ 290981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33997 w 1897309"/>
              <a:gd name="connsiteY5" fmla="*/ 435200 h 688996"/>
              <a:gd name="connsiteX6" fmla="*/ 0 w 1897309"/>
              <a:gd name="connsiteY6" fmla="*/ 502004 h 688996"/>
              <a:gd name="connsiteX0" fmla="*/ 0 w 1897309"/>
              <a:gd name="connsiteY0" fmla="*/ 502004 h 764868"/>
              <a:gd name="connsiteX1" fmla="*/ 1147126 w 1897309"/>
              <a:gd name="connsiteY1" fmla="*/ 241422 h 764868"/>
              <a:gd name="connsiteX2" fmla="*/ 954118 w 1897309"/>
              <a:gd name="connsiteY2" fmla="*/ 0 h 764868"/>
              <a:gd name="connsiteX3" fmla="*/ 1897309 w 1897309"/>
              <a:gd name="connsiteY3" fmla="*/ 7041 h 764868"/>
              <a:gd name="connsiteX4" fmla="*/ 1514082 w 1897309"/>
              <a:gd name="connsiteY4" fmla="*/ 764868 h 764868"/>
              <a:gd name="connsiteX5" fmla="*/ 1333997 w 1897309"/>
              <a:gd name="connsiteY5" fmla="*/ 435200 h 764868"/>
              <a:gd name="connsiteX6" fmla="*/ 0 w 1897309"/>
              <a:gd name="connsiteY6" fmla="*/ 502004 h 764868"/>
              <a:gd name="connsiteX0" fmla="*/ 0 w 1769824"/>
              <a:gd name="connsiteY0" fmla="*/ 502004 h 764868"/>
              <a:gd name="connsiteX1" fmla="*/ 1147126 w 1769824"/>
              <a:gd name="connsiteY1" fmla="*/ 241422 h 764868"/>
              <a:gd name="connsiteX2" fmla="*/ 954118 w 1769824"/>
              <a:gd name="connsiteY2" fmla="*/ 0 h 764868"/>
              <a:gd name="connsiteX3" fmla="*/ 1769824 w 1769824"/>
              <a:gd name="connsiteY3" fmla="*/ 50879 h 764868"/>
              <a:gd name="connsiteX4" fmla="*/ 1514082 w 1769824"/>
              <a:gd name="connsiteY4" fmla="*/ 764868 h 764868"/>
              <a:gd name="connsiteX5" fmla="*/ 1333997 w 1769824"/>
              <a:gd name="connsiteY5" fmla="*/ 435200 h 764868"/>
              <a:gd name="connsiteX6" fmla="*/ 0 w 1769824"/>
              <a:gd name="connsiteY6" fmla="*/ 502004 h 764868"/>
              <a:gd name="connsiteX0" fmla="*/ 0 w 1769824"/>
              <a:gd name="connsiteY0" fmla="*/ 502004 h 671445"/>
              <a:gd name="connsiteX1" fmla="*/ 1147126 w 1769824"/>
              <a:gd name="connsiteY1" fmla="*/ 241422 h 671445"/>
              <a:gd name="connsiteX2" fmla="*/ 954118 w 1769824"/>
              <a:gd name="connsiteY2" fmla="*/ 0 h 671445"/>
              <a:gd name="connsiteX3" fmla="*/ 1769824 w 1769824"/>
              <a:gd name="connsiteY3" fmla="*/ 50879 h 671445"/>
              <a:gd name="connsiteX4" fmla="*/ 1469204 w 1769824"/>
              <a:gd name="connsiteY4" fmla="*/ 671445 h 671445"/>
              <a:gd name="connsiteX5" fmla="*/ 1333997 w 1769824"/>
              <a:gd name="connsiteY5" fmla="*/ 435200 h 671445"/>
              <a:gd name="connsiteX6" fmla="*/ 0 w 1769824"/>
              <a:gd name="connsiteY6" fmla="*/ 502004 h 671445"/>
              <a:gd name="connsiteX0" fmla="*/ 0 w 1774479"/>
              <a:gd name="connsiteY0" fmla="*/ 502004 h 671445"/>
              <a:gd name="connsiteX1" fmla="*/ 1147126 w 1774479"/>
              <a:gd name="connsiteY1" fmla="*/ 241422 h 671445"/>
              <a:gd name="connsiteX2" fmla="*/ 954118 w 1774479"/>
              <a:gd name="connsiteY2" fmla="*/ 0 h 671445"/>
              <a:gd name="connsiteX3" fmla="*/ 1774479 w 1774479"/>
              <a:gd name="connsiteY3" fmla="*/ 10109 h 671445"/>
              <a:gd name="connsiteX4" fmla="*/ 1469204 w 1774479"/>
              <a:gd name="connsiteY4" fmla="*/ 671445 h 671445"/>
              <a:gd name="connsiteX5" fmla="*/ 1333997 w 1774479"/>
              <a:gd name="connsiteY5" fmla="*/ 435200 h 671445"/>
              <a:gd name="connsiteX6" fmla="*/ 0 w 1774479"/>
              <a:gd name="connsiteY6" fmla="*/ 502004 h 671445"/>
              <a:gd name="connsiteX0" fmla="*/ 0 w 1774479"/>
              <a:gd name="connsiteY0" fmla="*/ 491895 h 661336"/>
              <a:gd name="connsiteX1" fmla="*/ 1147126 w 1774479"/>
              <a:gd name="connsiteY1" fmla="*/ 231313 h 661336"/>
              <a:gd name="connsiteX2" fmla="*/ 1011399 w 1774479"/>
              <a:gd name="connsiteY2" fmla="*/ 12096 h 661336"/>
              <a:gd name="connsiteX3" fmla="*/ 1774479 w 1774479"/>
              <a:gd name="connsiteY3" fmla="*/ 0 h 661336"/>
              <a:gd name="connsiteX4" fmla="*/ 1469204 w 1774479"/>
              <a:gd name="connsiteY4" fmla="*/ 661336 h 661336"/>
              <a:gd name="connsiteX5" fmla="*/ 1333997 w 1774479"/>
              <a:gd name="connsiteY5" fmla="*/ 425091 h 661336"/>
              <a:gd name="connsiteX6" fmla="*/ 0 w 1774479"/>
              <a:gd name="connsiteY6" fmla="*/ 491895 h 661336"/>
              <a:gd name="connsiteX0" fmla="*/ 0 w 1774479"/>
              <a:gd name="connsiteY0" fmla="*/ 491895 h 643996"/>
              <a:gd name="connsiteX1" fmla="*/ 1147126 w 1774479"/>
              <a:gd name="connsiteY1" fmla="*/ 231313 h 643996"/>
              <a:gd name="connsiteX2" fmla="*/ 1011399 w 1774479"/>
              <a:gd name="connsiteY2" fmla="*/ 12096 h 643996"/>
              <a:gd name="connsiteX3" fmla="*/ 1774479 w 1774479"/>
              <a:gd name="connsiteY3" fmla="*/ 0 h 643996"/>
              <a:gd name="connsiteX4" fmla="*/ 1453213 w 1774479"/>
              <a:gd name="connsiteY4" fmla="*/ 626754 h 643996"/>
              <a:gd name="connsiteX5" fmla="*/ 1333997 w 1774479"/>
              <a:gd name="connsiteY5" fmla="*/ 425091 h 643996"/>
              <a:gd name="connsiteX6" fmla="*/ 0 w 1774479"/>
              <a:gd name="connsiteY6" fmla="*/ 491895 h 643996"/>
              <a:gd name="connsiteX0" fmla="*/ 0 w 1774479"/>
              <a:gd name="connsiteY0" fmla="*/ 491895 h 666479"/>
              <a:gd name="connsiteX1" fmla="*/ 1147126 w 1774479"/>
              <a:gd name="connsiteY1" fmla="*/ 23131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491895 h 666479"/>
              <a:gd name="connsiteX1" fmla="*/ 1052662 w 1774479"/>
              <a:gd name="connsiteY1" fmla="*/ 31025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513914 h 688498"/>
              <a:gd name="connsiteX1" fmla="*/ 1052662 w 1774479"/>
              <a:gd name="connsiteY1" fmla="*/ 332272 h 688498"/>
              <a:gd name="connsiteX2" fmla="*/ 787423 w 1774479"/>
              <a:gd name="connsiteY2" fmla="*/ 0 h 688498"/>
              <a:gd name="connsiteX3" fmla="*/ 1774479 w 1774479"/>
              <a:gd name="connsiteY3" fmla="*/ 22019 h 688498"/>
              <a:gd name="connsiteX4" fmla="*/ 1453213 w 1774479"/>
              <a:gd name="connsiteY4" fmla="*/ 648773 h 688498"/>
              <a:gd name="connsiteX5" fmla="*/ 1198764 w 1774479"/>
              <a:gd name="connsiteY5" fmla="*/ 521395 h 688498"/>
              <a:gd name="connsiteX6" fmla="*/ 0 w 1774479"/>
              <a:gd name="connsiteY6" fmla="*/ 513914 h 688498"/>
              <a:gd name="connsiteX0" fmla="*/ 0 w 1774479"/>
              <a:gd name="connsiteY0" fmla="*/ 513914 h 769523"/>
              <a:gd name="connsiteX1" fmla="*/ 1052662 w 1774479"/>
              <a:gd name="connsiteY1" fmla="*/ 332272 h 769523"/>
              <a:gd name="connsiteX2" fmla="*/ 787423 w 1774479"/>
              <a:gd name="connsiteY2" fmla="*/ 0 h 769523"/>
              <a:gd name="connsiteX3" fmla="*/ 1774479 w 1774479"/>
              <a:gd name="connsiteY3" fmla="*/ 22019 h 769523"/>
              <a:gd name="connsiteX4" fmla="*/ 1388156 w 1774479"/>
              <a:gd name="connsiteY4" fmla="*/ 769523 h 769523"/>
              <a:gd name="connsiteX5" fmla="*/ 1198764 w 1774479"/>
              <a:gd name="connsiteY5" fmla="*/ 521395 h 769523"/>
              <a:gd name="connsiteX6" fmla="*/ 0 w 1774479"/>
              <a:gd name="connsiteY6" fmla="*/ 513914 h 769523"/>
              <a:gd name="connsiteX0" fmla="*/ 0 w 1633577"/>
              <a:gd name="connsiteY0" fmla="*/ 513914 h 769523"/>
              <a:gd name="connsiteX1" fmla="*/ 1052662 w 1633577"/>
              <a:gd name="connsiteY1" fmla="*/ 332272 h 769523"/>
              <a:gd name="connsiteX2" fmla="*/ 787423 w 1633577"/>
              <a:gd name="connsiteY2" fmla="*/ 0 h 769523"/>
              <a:gd name="connsiteX3" fmla="*/ 1633577 w 1633577"/>
              <a:gd name="connsiteY3" fmla="*/ 58628 h 769523"/>
              <a:gd name="connsiteX4" fmla="*/ 1388156 w 1633577"/>
              <a:gd name="connsiteY4" fmla="*/ 769523 h 769523"/>
              <a:gd name="connsiteX5" fmla="*/ 1198764 w 1633577"/>
              <a:gd name="connsiteY5" fmla="*/ 521395 h 769523"/>
              <a:gd name="connsiteX6" fmla="*/ 0 w 1633577"/>
              <a:gd name="connsiteY6" fmla="*/ 513914 h 769523"/>
              <a:gd name="connsiteX0" fmla="*/ 0 w 1633577"/>
              <a:gd name="connsiteY0" fmla="*/ 455286 h 710895"/>
              <a:gd name="connsiteX1" fmla="*/ 1052662 w 1633577"/>
              <a:gd name="connsiteY1" fmla="*/ 273644 h 710895"/>
              <a:gd name="connsiteX2" fmla="*/ 862748 w 1633577"/>
              <a:gd name="connsiteY2" fmla="*/ 42544 h 710895"/>
              <a:gd name="connsiteX3" fmla="*/ 1633577 w 1633577"/>
              <a:gd name="connsiteY3" fmla="*/ 0 h 710895"/>
              <a:gd name="connsiteX4" fmla="*/ 1388156 w 1633577"/>
              <a:gd name="connsiteY4" fmla="*/ 710895 h 710895"/>
              <a:gd name="connsiteX5" fmla="*/ 1198764 w 1633577"/>
              <a:gd name="connsiteY5" fmla="*/ 462767 h 710895"/>
              <a:gd name="connsiteX6" fmla="*/ 0 w 1633577"/>
              <a:gd name="connsiteY6" fmla="*/ 455286 h 710895"/>
              <a:gd name="connsiteX0" fmla="*/ 0 w 1633577"/>
              <a:gd name="connsiteY0" fmla="*/ 455286 h 646385"/>
              <a:gd name="connsiteX1" fmla="*/ 1052662 w 1633577"/>
              <a:gd name="connsiteY1" fmla="*/ 273644 h 646385"/>
              <a:gd name="connsiteX2" fmla="*/ 862748 w 1633577"/>
              <a:gd name="connsiteY2" fmla="*/ 42544 h 646385"/>
              <a:gd name="connsiteX3" fmla="*/ 1633577 w 1633577"/>
              <a:gd name="connsiteY3" fmla="*/ 0 h 646385"/>
              <a:gd name="connsiteX4" fmla="*/ 1396945 w 1633577"/>
              <a:gd name="connsiteY4" fmla="*/ 646385 h 646385"/>
              <a:gd name="connsiteX5" fmla="*/ 1198764 w 1633577"/>
              <a:gd name="connsiteY5" fmla="*/ 462767 h 646385"/>
              <a:gd name="connsiteX6" fmla="*/ 0 w 1633577"/>
              <a:gd name="connsiteY6" fmla="*/ 455286 h 646385"/>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198764 w 1633577"/>
              <a:gd name="connsiteY5" fmla="*/ 462767 h 670124"/>
              <a:gd name="connsiteX6" fmla="*/ 0 w 1633577"/>
              <a:gd name="connsiteY6" fmla="*/ 455286 h 670124"/>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788957 w 1633577"/>
              <a:gd name="connsiteY2" fmla="*/ 2787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15270 w 1633577"/>
              <a:gd name="connsiteY2" fmla="*/ 34275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520549"/>
              <a:gd name="connsiteY0" fmla="*/ 438282 h 653120"/>
              <a:gd name="connsiteX1" fmla="*/ 992805 w 1520549"/>
              <a:gd name="connsiteY1" fmla="*/ 207082 h 653120"/>
              <a:gd name="connsiteX2" fmla="*/ 815270 w 1520549"/>
              <a:gd name="connsiteY2" fmla="*/ 17271 h 653120"/>
              <a:gd name="connsiteX3" fmla="*/ 1520549 w 1520549"/>
              <a:gd name="connsiteY3" fmla="*/ 0 h 653120"/>
              <a:gd name="connsiteX4" fmla="*/ 1392810 w 1520549"/>
              <a:gd name="connsiteY4" fmla="*/ 653120 h 653120"/>
              <a:gd name="connsiteX5" fmla="*/ 1201858 w 1520549"/>
              <a:gd name="connsiteY5" fmla="*/ 456087 h 653120"/>
              <a:gd name="connsiteX6" fmla="*/ 0 w 1520549"/>
              <a:gd name="connsiteY6" fmla="*/ 438282 h 653120"/>
              <a:gd name="connsiteX0" fmla="*/ 0 w 1526737"/>
              <a:gd name="connsiteY0" fmla="*/ 417637 h 653120"/>
              <a:gd name="connsiteX1" fmla="*/ 998993 w 1526737"/>
              <a:gd name="connsiteY1" fmla="*/ 207082 h 653120"/>
              <a:gd name="connsiteX2" fmla="*/ 821458 w 1526737"/>
              <a:gd name="connsiteY2" fmla="*/ 17271 h 653120"/>
              <a:gd name="connsiteX3" fmla="*/ 1526737 w 1526737"/>
              <a:gd name="connsiteY3" fmla="*/ 0 h 653120"/>
              <a:gd name="connsiteX4" fmla="*/ 1398998 w 1526737"/>
              <a:gd name="connsiteY4" fmla="*/ 653120 h 653120"/>
              <a:gd name="connsiteX5" fmla="*/ 1208046 w 1526737"/>
              <a:gd name="connsiteY5" fmla="*/ 456087 h 653120"/>
              <a:gd name="connsiteX6" fmla="*/ 6188 w 1526737"/>
              <a:gd name="connsiteY6" fmla="*/ 438282 h 653120"/>
              <a:gd name="connsiteX0" fmla="*/ 46527 w 1520611"/>
              <a:gd name="connsiteY0" fmla="*/ 368105 h 653120"/>
              <a:gd name="connsiteX1" fmla="*/ 992867 w 1520611"/>
              <a:gd name="connsiteY1" fmla="*/ 207082 h 653120"/>
              <a:gd name="connsiteX2" fmla="*/ 815332 w 1520611"/>
              <a:gd name="connsiteY2" fmla="*/ 17271 h 653120"/>
              <a:gd name="connsiteX3" fmla="*/ 1520611 w 1520611"/>
              <a:gd name="connsiteY3" fmla="*/ 0 h 653120"/>
              <a:gd name="connsiteX4" fmla="*/ 1392872 w 1520611"/>
              <a:gd name="connsiteY4" fmla="*/ 653120 h 653120"/>
              <a:gd name="connsiteX5" fmla="*/ 1201920 w 1520611"/>
              <a:gd name="connsiteY5" fmla="*/ 456087 h 653120"/>
              <a:gd name="connsiteX6" fmla="*/ 62 w 1520611"/>
              <a:gd name="connsiteY6" fmla="*/ 438282 h 653120"/>
              <a:gd name="connsiteX7" fmla="*/ 46527 w 1520611"/>
              <a:gd name="connsiteY7" fmla="*/ 368105 h 653120"/>
              <a:gd name="connsiteX0" fmla="*/ 0 w 1474084"/>
              <a:gd name="connsiteY0" fmla="*/ 368105 h 766422"/>
              <a:gd name="connsiteX1" fmla="*/ 946340 w 1474084"/>
              <a:gd name="connsiteY1" fmla="*/ 207082 h 766422"/>
              <a:gd name="connsiteX2" fmla="*/ 768805 w 1474084"/>
              <a:gd name="connsiteY2" fmla="*/ 17271 h 766422"/>
              <a:gd name="connsiteX3" fmla="*/ 1474084 w 1474084"/>
              <a:gd name="connsiteY3" fmla="*/ 0 h 766422"/>
              <a:gd name="connsiteX4" fmla="*/ 1346345 w 1474084"/>
              <a:gd name="connsiteY4" fmla="*/ 653120 h 766422"/>
              <a:gd name="connsiteX5" fmla="*/ 1155393 w 1474084"/>
              <a:gd name="connsiteY5" fmla="*/ 456087 h 766422"/>
              <a:gd name="connsiteX6" fmla="*/ 104186 w 1474084"/>
              <a:gd name="connsiteY6" fmla="*/ 640626 h 766422"/>
              <a:gd name="connsiteX7" fmla="*/ 0 w 1474084"/>
              <a:gd name="connsiteY7" fmla="*/ 368105 h 766422"/>
              <a:gd name="connsiteX0" fmla="*/ 0 w 1372965"/>
              <a:gd name="connsiteY0" fmla="*/ 517796 h 766422"/>
              <a:gd name="connsiteX1" fmla="*/ 845221 w 1372965"/>
              <a:gd name="connsiteY1" fmla="*/ 207082 h 766422"/>
              <a:gd name="connsiteX2" fmla="*/ 667686 w 1372965"/>
              <a:gd name="connsiteY2" fmla="*/ 17271 h 766422"/>
              <a:gd name="connsiteX3" fmla="*/ 1372965 w 1372965"/>
              <a:gd name="connsiteY3" fmla="*/ 0 h 766422"/>
              <a:gd name="connsiteX4" fmla="*/ 1245226 w 1372965"/>
              <a:gd name="connsiteY4" fmla="*/ 653120 h 766422"/>
              <a:gd name="connsiteX5" fmla="*/ 1054274 w 1372965"/>
              <a:gd name="connsiteY5" fmla="*/ 456087 h 766422"/>
              <a:gd name="connsiteX6" fmla="*/ 3067 w 1372965"/>
              <a:gd name="connsiteY6" fmla="*/ 640626 h 766422"/>
              <a:gd name="connsiteX7" fmla="*/ 0 w 1372965"/>
              <a:gd name="connsiteY7" fmla="*/ 517796 h 766422"/>
              <a:gd name="connsiteX0" fmla="*/ 77471 w 1450436"/>
              <a:gd name="connsiteY0" fmla="*/ 517796 h 731671"/>
              <a:gd name="connsiteX1" fmla="*/ 922692 w 1450436"/>
              <a:gd name="connsiteY1" fmla="*/ 207082 h 731671"/>
              <a:gd name="connsiteX2" fmla="*/ 745157 w 1450436"/>
              <a:gd name="connsiteY2" fmla="*/ 17271 h 731671"/>
              <a:gd name="connsiteX3" fmla="*/ 1450436 w 1450436"/>
              <a:gd name="connsiteY3" fmla="*/ 0 h 731671"/>
              <a:gd name="connsiteX4" fmla="*/ 1322697 w 1450436"/>
              <a:gd name="connsiteY4" fmla="*/ 653120 h 731671"/>
              <a:gd name="connsiteX5" fmla="*/ 1131745 w 1450436"/>
              <a:gd name="connsiteY5" fmla="*/ 456087 h 731671"/>
              <a:gd name="connsiteX6" fmla="*/ 38 w 1450436"/>
              <a:gd name="connsiteY6" fmla="*/ 597255 h 731671"/>
              <a:gd name="connsiteX7" fmla="*/ 77471 w 1450436"/>
              <a:gd name="connsiteY7" fmla="*/ 517796 h 731671"/>
              <a:gd name="connsiteX0" fmla="*/ 0 w 1372965"/>
              <a:gd name="connsiteY0" fmla="*/ 517796 h 653120"/>
              <a:gd name="connsiteX1" fmla="*/ 845221 w 1372965"/>
              <a:gd name="connsiteY1" fmla="*/ 207082 h 653120"/>
              <a:gd name="connsiteX2" fmla="*/ 667686 w 1372965"/>
              <a:gd name="connsiteY2" fmla="*/ 17271 h 653120"/>
              <a:gd name="connsiteX3" fmla="*/ 1372965 w 1372965"/>
              <a:gd name="connsiteY3" fmla="*/ 0 h 653120"/>
              <a:gd name="connsiteX4" fmla="*/ 1245226 w 1372965"/>
              <a:gd name="connsiteY4" fmla="*/ 653120 h 653120"/>
              <a:gd name="connsiteX5" fmla="*/ 1054274 w 1372965"/>
              <a:gd name="connsiteY5" fmla="*/ 456087 h 653120"/>
              <a:gd name="connsiteX6" fmla="*/ 0 w 1372965"/>
              <a:gd name="connsiteY6" fmla="*/ 517796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85340 w 1269740"/>
              <a:gd name="connsiteY1" fmla="*/ 239090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38902 w 1269740"/>
              <a:gd name="connsiteY1" fmla="*/ 196759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492208"/>
              <a:gd name="connsiteY0" fmla="*/ 626663 h 792928"/>
              <a:gd name="connsiteX1" fmla="*/ 738902 w 1492208"/>
              <a:gd name="connsiteY1" fmla="*/ 336567 h 792928"/>
              <a:gd name="connsiteX2" fmla="*/ 564461 w 1492208"/>
              <a:gd name="connsiteY2" fmla="*/ 157079 h 792928"/>
              <a:gd name="connsiteX3" fmla="*/ 1492208 w 1492208"/>
              <a:gd name="connsiteY3" fmla="*/ 0 h 792928"/>
              <a:gd name="connsiteX4" fmla="*/ 1142001 w 1492208"/>
              <a:gd name="connsiteY4" fmla="*/ 792928 h 792928"/>
              <a:gd name="connsiteX5" fmla="*/ 951049 w 1492208"/>
              <a:gd name="connsiteY5" fmla="*/ 595895 h 792928"/>
              <a:gd name="connsiteX6" fmla="*/ 0 w 1492208"/>
              <a:gd name="connsiteY6" fmla="*/ 626663 h 792928"/>
              <a:gd name="connsiteX0" fmla="*/ 0 w 1453492"/>
              <a:gd name="connsiteY0" fmla="*/ 586933 h 753198"/>
              <a:gd name="connsiteX1" fmla="*/ 738902 w 1453492"/>
              <a:gd name="connsiteY1" fmla="*/ 296837 h 753198"/>
              <a:gd name="connsiteX2" fmla="*/ 564461 w 1453492"/>
              <a:gd name="connsiteY2" fmla="*/ 117349 h 753198"/>
              <a:gd name="connsiteX3" fmla="*/ 1453492 w 1453492"/>
              <a:gd name="connsiteY3" fmla="*/ 0 h 753198"/>
              <a:gd name="connsiteX4" fmla="*/ 1142001 w 1453492"/>
              <a:gd name="connsiteY4" fmla="*/ 753198 h 753198"/>
              <a:gd name="connsiteX5" fmla="*/ 951049 w 1453492"/>
              <a:gd name="connsiteY5" fmla="*/ 556165 h 753198"/>
              <a:gd name="connsiteX6" fmla="*/ 0 w 1453492"/>
              <a:gd name="connsiteY6" fmla="*/ 586933 h 753198"/>
              <a:gd name="connsiteX0" fmla="*/ 0 w 1453492"/>
              <a:gd name="connsiteY0" fmla="*/ 586933 h 711388"/>
              <a:gd name="connsiteX1" fmla="*/ 738902 w 1453492"/>
              <a:gd name="connsiteY1" fmla="*/ 296837 h 711388"/>
              <a:gd name="connsiteX2" fmla="*/ 564461 w 1453492"/>
              <a:gd name="connsiteY2" fmla="*/ 117349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638253 w 1453492"/>
              <a:gd name="connsiteY2" fmla="*/ 157105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577878 w 1453492"/>
              <a:gd name="connsiteY2" fmla="*/ 124577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352840"/>
              <a:gd name="connsiteY0" fmla="*/ 528639 h 653094"/>
              <a:gd name="connsiteX1" fmla="*/ 738902 w 1352840"/>
              <a:gd name="connsiteY1" fmla="*/ 238543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808558 w 1352840"/>
              <a:gd name="connsiteY1" fmla="*/ 302039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2840" h="653094">
                <a:moveTo>
                  <a:pt x="0" y="528639"/>
                </a:moveTo>
                <a:cubicBezTo>
                  <a:pt x="625123" y="382140"/>
                  <a:pt x="671168" y="330468"/>
                  <a:pt x="762120" y="259707"/>
                </a:cubicBezTo>
                <a:lnTo>
                  <a:pt x="577878" y="66283"/>
                </a:lnTo>
                <a:lnTo>
                  <a:pt x="1352840" y="0"/>
                </a:lnTo>
                <a:lnTo>
                  <a:pt x="1112594" y="653094"/>
                </a:lnTo>
                <a:lnTo>
                  <a:pt x="951049" y="497871"/>
                </a:lnTo>
                <a:cubicBezTo>
                  <a:pt x="954590" y="485173"/>
                  <a:pt x="742885" y="717910"/>
                  <a:pt x="0" y="528639"/>
                </a:cubicBezTo>
                <a:close/>
              </a:path>
            </a:pathLst>
          </a:custGeom>
          <a:gradFill flip="none" rotWithShape="1">
            <a:gsLst>
              <a:gs pos="0">
                <a:srgbClr val="1782DB"/>
              </a:gs>
              <a:gs pos="100000">
                <a:srgbClr val="0B406B"/>
              </a:gs>
            </a:gsLst>
            <a:lin ang="5400000" scaled="1"/>
            <a:tileRect/>
          </a:gradFill>
          <a:ln w="28575">
            <a:solidFill>
              <a:srgbClr val="105D9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ctr">
              <a:defRPr/>
            </a:pPr>
            <a:endPar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トライプ矢印 1"/>
          <p:cNvSpPr/>
          <p:nvPr/>
        </p:nvSpPr>
        <p:spPr>
          <a:xfrm>
            <a:off x="3883765" y="5577027"/>
            <a:ext cx="1246060" cy="700623"/>
          </a:xfrm>
          <a:prstGeom prst="stripedRightArrow">
            <a:avLst>
              <a:gd name="adj1" fmla="val 46104"/>
              <a:gd name="adj2" fmla="val 655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7005451" y="6479266"/>
            <a:ext cx="2133600" cy="365125"/>
          </a:xfrm>
        </p:spPr>
        <p:txBody>
          <a:bodyPr/>
          <a:lstStyle/>
          <a:p>
            <a:fld id="{DC08D7A6-B21C-4CC5-B909-7F83FE9B363B}" type="slidenum">
              <a:rPr kumimoji="1" lang="ja-JP" altLang="en-US" sz="2400" smtClean="0"/>
              <a:t>3</a:t>
            </a:fld>
            <a:endParaRPr kumimoji="1" lang="ja-JP" altLang="en-US" sz="2400" dirty="0"/>
          </a:p>
        </p:txBody>
      </p:sp>
    </p:spTree>
    <p:extLst>
      <p:ext uri="{BB962C8B-B14F-4D97-AF65-F5344CB8AC3E}">
        <p14:creationId xmlns:p14="http://schemas.microsoft.com/office/powerpoint/2010/main" val="912918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8" descr="病院・医院の建物イラスト（医療）">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96913" y="4068566"/>
            <a:ext cx="332689" cy="39371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22136" y="2871124"/>
            <a:ext cx="212096"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122744" y="2186958"/>
            <a:ext cx="5467913" cy="3754874"/>
          </a:xfrm>
          <a:prstGeom prst="rect">
            <a:avLst/>
          </a:prstGeom>
          <a:noFill/>
          <a:ln>
            <a:solidFill>
              <a:schemeClr val="tx1"/>
            </a:solidFill>
          </a:ln>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事業概要</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１　</a:t>
            </a:r>
            <a:r>
              <a:rPr lang="ja-JP" altLang="en-US" sz="1200" b="1" u="sng" dirty="0" smtClean="0">
                <a:latin typeface="HG丸ｺﾞｼｯｸM-PRO" panose="020F0600000000000000" pitchFamily="50" charset="-128"/>
                <a:ea typeface="HG丸ｺﾞｼｯｸM-PRO" panose="020F0600000000000000" pitchFamily="50" charset="-128"/>
              </a:rPr>
              <a:t>院内スタッフの口腔ケアへの理解促進　</a:t>
            </a:r>
            <a:endParaRPr lang="en-US" altLang="ja-JP" sz="1200" b="1" u="sng" dirty="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病院へ地域医科歯科連携推進員</a:t>
            </a:r>
            <a:r>
              <a:rPr lang="en-US" altLang="ja-JP" sz="1200" baseline="30000" dirty="0" smtClean="0">
                <a:latin typeface="HG丸ｺﾞｼｯｸM-PRO" panose="020F0600000000000000" pitchFamily="50" charset="-128"/>
                <a:ea typeface="HG丸ｺﾞｼｯｸM-PRO" panose="020F0600000000000000" pitchFamily="50" charset="-128"/>
              </a:rPr>
              <a:t>※</a:t>
            </a:r>
            <a:r>
              <a:rPr lang="ja-JP" altLang="en-US" sz="1200" baseline="30000" dirty="0" smtClean="0">
                <a:latin typeface="HG丸ｺﾞｼｯｸM-PRO" panose="020F0600000000000000" pitchFamily="50" charset="-128"/>
                <a:ea typeface="HG丸ｺﾞｼｯｸM-PRO" panose="020F0600000000000000" pitchFamily="50" charset="-128"/>
              </a:rPr>
              <a:t>１</a:t>
            </a:r>
            <a:r>
              <a:rPr lang="ja-JP" altLang="en-US" sz="1200" dirty="0" smtClean="0">
                <a:latin typeface="HG丸ｺﾞｼｯｸM-PRO" panose="020F0600000000000000" pitchFamily="50" charset="-128"/>
                <a:ea typeface="HG丸ｺﾞｼｯｸM-PRO" panose="020F0600000000000000" pitchFamily="50" charset="-128"/>
              </a:rPr>
              <a:t>を派遣する。</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u="sng" dirty="0" smtClean="0">
                <a:latin typeface="HG丸ｺﾞｼｯｸM-PRO" panose="020F0600000000000000" pitchFamily="50" charset="-128"/>
                <a:ea typeface="HG丸ｺﾞｼｯｸM-PRO" panose="020F0600000000000000" pitchFamily="50" charset="-128"/>
              </a:rPr>
              <a:t>歯科口腔に関する専門的助言</a:t>
            </a:r>
            <a:r>
              <a:rPr lang="en-US" altLang="ja-JP" sz="1200" u="sng" dirty="0" smtClean="0">
                <a:latin typeface="HG丸ｺﾞｼｯｸM-PRO" panose="020F0600000000000000" pitchFamily="50" charset="-128"/>
                <a:ea typeface="HG丸ｺﾞｼｯｸM-PRO" panose="020F0600000000000000" pitchFamily="50" charset="-128"/>
              </a:rPr>
              <a:t/>
            </a:r>
            <a:br>
              <a:rPr lang="en-US" altLang="ja-JP" sz="1200" u="sng"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院内での口腔ケア相談</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周術期における口腔機能評価・導入支援</a:t>
            </a:r>
            <a:r>
              <a:rPr lang="en-US" altLang="ja-JP" sz="1200" dirty="0">
                <a:latin typeface="HG丸ｺﾞｼｯｸM-PRO" panose="020F0600000000000000" pitchFamily="50" charset="-128"/>
                <a:ea typeface="HG丸ｺﾞｼｯｸM-PRO" panose="020F0600000000000000" pitchFamily="50" charset="-128"/>
              </a:rPr>
              <a:t> </a:t>
            </a:r>
            <a:endParaRPr lang="en-US" altLang="ja-JP" sz="1200" dirty="0" smtClean="0">
              <a:latin typeface="HG丸ｺﾞｼｯｸM-PRO" panose="020F0600000000000000" pitchFamily="50" charset="-128"/>
              <a:ea typeface="HG丸ｺﾞｼｯｸM-PRO" panose="020F0600000000000000" pitchFamily="50" charset="-128"/>
            </a:endParaRPr>
          </a:p>
          <a:p>
            <a:r>
              <a:rPr lang="en-US" altLang="ja-JP"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院内キャンサーボードへの参画　など</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u="sng" dirty="0" smtClean="0">
                <a:latin typeface="HG丸ｺﾞｼｯｸM-PRO" panose="020F0600000000000000" pitchFamily="50" charset="-128"/>
                <a:ea typeface="HG丸ｺﾞｼｯｸM-PRO" panose="020F0600000000000000" pitchFamily="50" charset="-128"/>
              </a:rPr>
              <a:t>院内スタッフの人材育成支援</a:t>
            </a:r>
            <a:endParaRPr lang="en-US" altLang="ja-JP" sz="1200" u="sng"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病院スタッフ向け口腔ケア研修の実施</a:t>
            </a:r>
            <a:r>
              <a:rPr lang="en-US" altLang="ja-JP" sz="1200" dirty="0" smtClean="0">
                <a:latin typeface="HG丸ｺﾞｼｯｸM-PRO" panose="020F0600000000000000" pitchFamily="50" charset="-128"/>
                <a:ea typeface="HG丸ｺﾞｼｯｸM-PRO" panose="020F0600000000000000" pitchFamily="50" charset="-128"/>
              </a:rPr>
              <a:t/>
            </a:r>
            <a:br>
              <a:rPr lang="en-US" altLang="ja-JP" sz="1200" dirty="0" smtClean="0">
                <a:latin typeface="HG丸ｺﾞｼｯｸM-PRO" panose="020F0600000000000000" pitchFamily="50" charset="-128"/>
                <a:ea typeface="HG丸ｺﾞｼｯｸM-PRO" panose="020F0600000000000000" pitchFamily="50" charset="-128"/>
              </a:rPr>
            </a:br>
            <a:r>
              <a:rPr lang="ja-JP" altLang="en-US" sz="1200" dirty="0" smtClean="0">
                <a:latin typeface="HG丸ｺﾞｼｯｸM-PRO" panose="020F0600000000000000" pitchFamily="50" charset="-128"/>
                <a:ea typeface="HG丸ｺﾞｼｯｸM-PRO" panose="020F0600000000000000" pitchFamily="50" charset="-128"/>
              </a:rPr>
              <a:t>　　　　  事例集約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effectLst/>
                <a:latin typeface="HG丸ｺﾞｼｯｸM-PRO" panose="020F0600000000000000" pitchFamily="50" charset="-128"/>
                <a:ea typeface="HG丸ｺﾞｼｯｸM-PRO" panose="020F0600000000000000" pitchFamily="50" charset="-128"/>
              </a:rPr>
              <a:t>２</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地域病院との連携推進</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smtClean="0">
                <a:effectLst/>
                <a:latin typeface="HG丸ｺﾞｼｯｸM-PRO" panose="020F0600000000000000" pitchFamily="50" charset="-128"/>
                <a:ea typeface="HG丸ｺﾞｼｯｸM-PRO" panose="020F0600000000000000" pitchFamily="50" charset="-128"/>
              </a:rPr>
              <a:t>地域医科歯科連携推進員による連絡調整を行う。</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・病院（医科）と歯科診療所との連携　</a:t>
            </a:r>
            <a:endParaRPr lang="en-US" altLang="ja-JP" sz="1200" dirty="0" smtClean="0">
              <a:effectLst/>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・地域病院連携推進研修　など</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３　歯科医療従事者の資質向上</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４</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医科歯科連携推進支援室の設置</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・病院と歯科医療機関との連絡調整（</a:t>
            </a:r>
            <a:r>
              <a:rPr lang="ja-JP" altLang="en-US" sz="1000" dirty="0" smtClean="0">
                <a:latin typeface="HG丸ｺﾞｼｯｸM-PRO" panose="020F0600000000000000" pitchFamily="50" charset="-128"/>
                <a:ea typeface="HG丸ｺﾞｼｯｸM-PRO" panose="020F0600000000000000" pitchFamily="50" charset="-128"/>
              </a:rPr>
              <a:t>医療圏を超える事案など）</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94169" y="6122973"/>
            <a:ext cx="8954581" cy="553998"/>
          </a:xfrm>
          <a:prstGeom prst="rect">
            <a:avLst/>
          </a:prstGeom>
          <a:noFill/>
          <a:ln w="12700">
            <a:solidFill>
              <a:schemeClr val="tx1"/>
            </a:solidFill>
            <a:prstDash val="sysDot"/>
          </a:ln>
        </p:spPr>
        <p:txBody>
          <a:bodyPr wrap="square" rtlCol="0">
            <a:spAutoFit/>
          </a:bodyPr>
          <a:lstStyle/>
          <a:p>
            <a:r>
              <a:rPr lang="en-US" altLang="ja-JP" sz="1000" baseline="30000" dirty="0" smtClean="0">
                <a:effectLst/>
                <a:latin typeface="HG丸ｺﾞｼｯｸM-PRO" panose="020F0600000000000000" pitchFamily="50" charset="-128"/>
                <a:ea typeface="HG丸ｺﾞｼｯｸM-PRO" panose="020F0600000000000000" pitchFamily="50" charset="-128"/>
              </a:rPr>
              <a:t>※</a:t>
            </a:r>
            <a:r>
              <a:rPr lang="ja-JP" altLang="en-US" sz="1000" baseline="30000" dirty="0" smtClean="0">
                <a:effectLst/>
                <a:latin typeface="HG丸ｺﾞｼｯｸM-PRO" panose="020F0600000000000000" pitchFamily="50" charset="-128"/>
                <a:ea typeface="HG丸ｺﾞｼｯｸM-PRO" panose="020F0600000000000000" pitchFamily="50" charset="-128"/>
              </a:rPr>
              <a:t>１　</a:t>
            </a:r>
            <a:r>
              <a:rPr lang="ja-JP" altLang="en-US" sz="1000" dirty="0" smtClean="0">
                <a:effectLst/>
                <a:latin typeface="HG丸ｺﾞｼｯｸM-PRO" panose="020F0600000000000000" pitchFamily="50" charset="-128"/>
                <a:ea typeface="HG丸ｺﾞｼｯｸM-PRO" panose="020F0600000000000000" pitchFamily="50" charset="-128"/>
              </a:rPr>
              <a:t>地域医科歯科連携推進員</a:t>
            </a:r>
            <a:endParaRPr lang="en-US" altLang="ja-JP" sz="1000" dirty="0" smtClean="0">
              <a:effectLst/>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在宅歯科医療連携体制推進事業にて研修を受講し、がん患者等への口腔機能管理や連携手法を学んだ歯科医師・歯科衛生士のうち、歯科医師・歯科衛生士として</a:t>
            </a:r>
            <a:r>
              <a:rPr lang="en-US" altLang="ja-JP" sz="1000" dirty="0" smtClean="0">
                <a:latin typeface="HG丸ｺﾞｼｯｸM-PRO" panose="020F0600000000000000" pitchFamily="50" charset="-128"/>
                <a:ea typeface="HG丸ｺﾞｼｯｸM-PRO" panose="020F0600000000000000" pitchFamily="50" charset="-128"/>
              </a:rPr>
              <a:t>10</a:t>
            </a:r>
            <a:r>
              <a:rPr lang="ja-JP" altLang="en-US" sz="1000" dirty="0" smtClean="0">
                <a:latin typeface="HG丸ｺﾞｼｯｸM-PRO" panose="020F0600000000000000" pitchFamily="50" charset="-128"/>
                <a:ea typeface="HG丸ｺﾞｼｯｸM-PRO" panose="020F0600000000000000" pitchFamily="50" charset="-128"/>
              </a:rPr>
              <a:t>年以上実務経験があるなど、本業務を行うにあたって十分な経験等を有する者。</a:t>
            </a:r>
            <a:r>
              <a:rPr lang="en-US" altLang="ja-JP" sz="1000" dirty="0" smtClean="0">
                <a:latin typeface="HG丸ｺﾞｼｯｸM-PRO" panose="020F0600000000000000" pitchFamily="50" charset="-128"/>
                <a:ea typeface="HG丸ｺﾞｼｯｸM-PRO" panose="020F0600000000000000" pitchFamily="50" charset="-128"/>
              </a:rPr>
              <a:t>2</a:t>
            </a:r>
            <a:r>
              <a:rPr lang="ja-JP" altLang="en-US" sz="1000" dirty="0" smtClean="0">
                <a:latin typeface="HG丸ｺﾞｼｯｸM-PRO" panose="020F0600000000000000" pitchFamily="50" charset="-128"/>
                <a:ea typeface="HG丸ｺﾞｼｯｸM-PRO" panose="020F0600000000000000" pitchFamily="50" charset="-128"/>
              </a:rPr>
              <a:t>次医療圏（大阪市は基本医療圏）ごとに配置（</a:t>
            </a:r>
            <a:r>
              <a:rPr lang="en-US" altLang="ja-JP" sz="1000" dirty="0" smtClean="0">
                <a:latin typeface="HG丸ｺﾞｼｯｸM-PRO" panose="020F0600000000000000" pitchFamily="50" charset="-128"/>
                <a:ea typeface="HG丸ｺﾞｼｯｸM-PRO" panose="020F0600000000000000" pitchFamily="50" charset="-128"/>
              </a:rPr>
              <a:t>11</a:t>
            </a:r>
            <a:r>
              <a:rPr lang="ja-JP" altLang="en-US" sz="1000" dirty="0" smtClean="0">
                <a:latin typeface="HG丸ｺﾞｼｯｸM-PRO" panose="020F0600000000000000" pitchFamily="50" charset="-128"/>
                <a:ea typeface="HG丸ｺﾞｼｯｸM-PRO" panose="020F0600000000000000" pitchFamily="50" charset="-128"/>
              </a:rPr>
              <a:t>か所予定）。</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22744" y="1106003"/>
            <a:ext cx="5467913" cy="830997"/>
          </a:xfrm>
          <a:prstGeom prst="rect">
            <a:avLst/>
          </a:prstGeom>
          <a:noFill/>
          <a:ln>
            <a:solidFill>
              <a:schemeClr val="tx1"/>
            </a:solidFill>
          </a:ln>
        </p:spPr>
        <p:txBody>
          <a:bodyPr wrap="square" rtlCol="0">
            <a:spAutoFit/>
          </a:bodyPr>
          <a:lstStyle/>
          <a:p>
            <a:r>
              <a:rPr lang="en-US" altLang="ja-JP" sz="1200" dirty="0" smtClean="0">
                <a:effectLst/>
                <a:latin typeface="HG丸ｺﾞｼｯｸM-PRO" panose="020F0600000000000000" pitchFamily="50" charset="-128"/>
                <a:ea typeface="HG丸ｺﾞｼｯｸM-PRO" panose="020F0600000000000000" pitchFamily="50" charset="-128"/>
              </a:rPr>
              <a:t>【</a:t>
            </a:r>
            <a:r>
              <a:rPr lang="ja-JP" altLang="en-US" sz="1200" dirty="0" smtClean="0">
                <a:effectLst/>
                <a:latin typeface="HG丸ｺﾞｼｯｸM-PRO" panose="020F0600000000000000" pitchFamily="50" charset="-128"/>
                <a:ea typeface="HG丸ｺﾞｼｯｸM-PRO" panose="020F0600000000000000" pitchFamily="50" charset="-128"/>
              </a:rPr>
              <a:t>目的</a:t>
            </a:r>
            <a:r>
              <a:rPr lang="en-US" altLang="ja-JP" sz="1200" dirty="0" smtClean="0">
                <a:effectLst/>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　がん</a:t>
            </a:r>
            <a:r>
              <a:rPr lang="ja-JP" altLang="en-US" sz="1200" dirty="0" smtClean="0">
                <a:effectLst/>
                <a:latin typeface="HG丸ｺﾞｼｯｸM-PRO" panose="020F0600000000000000" pitchFamily="50" charset="-128"/>
                <a:ea typeface="HG丸ｺﾞｼｯｸM-PRO" panose="020F0600000000000000" pitchFamily="50" charset="-128"/>
              </a:rPr>
              <a:t>患者が継続的に口腔管理が受けられるよう、がん患者の療養に携わる</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医療機関スタッフの口腔ケアに対する理解の促進、地域病院と歯科との</a:t>
            </a:r>
            <a:r>
              <a:rPr lang="en-US" altLang="ja-JP" sz="1200" dirty="0" smtClean="0">
                <a:effectLst/>
                <a:latin typeface="HG丸ｺﾞｼｯｸM-PRO" panose="020F0600000000000000" pitchFamily="50" charset="-128"/>
                <a:ea typeface="HG丸ｺﾞｼｯｸM-PRO" panose="020F0600000000000000" pitchFamily="50" charset="-128"/>
              </a:rPr>
              <a:t/>
            </a:r>
            <a:br>
              <a:rPr lang="en-US" altLang="ja-JP" sz="1200" dirty="0" smtClean="0">
                <a:effectLst/>
                <a:latin typeface="HG丸ｺﾞｼｯｸM-PRO" panose="020F0600000000000000" pitchFamily="50" charset="-128"/>
                <a:ea typeface="HG丸ｺﾞｼｯｸM-PRO" panose="020F0600000000000000" pitchFamily="50" charset="-128"/>
              </a:rPr>
            </a:br>
            <a:r>
              <a:rPr lang="ja-JP" altLang="en-US" sz="1200" dirty="0" smtClean="0">
                <a:effectLst/>
                <a:latin typeface="HG丸ｺﾞｼｯｸM-PRO" panose="020F0600000000000000" pitchFamily="50" charset="-128"/>
                <a:ea typeface="HG丸ｺﾞｼｯｸM-PRO" panose="020F0600000000000000" pitchFamily="50" charset="-128"/>
              </a:rPr>
              <a:t>　連携推進を図る。</a:t>
            </a:r>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9268" y="2871895"/>
            <a:ext cx="211279"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50" descr="MCj0079127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90656" y="4570200"/>
            <a:ext cx="732612" cy="449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p:cNvSpPr txBox="1"/>
          <p:nvPr/>
        </p:nvSpPr>
        <p:spPr>
          <a:xfrm>
            <a:off x="8035532" y="3050613"/>
            <a:ext cx="742512" cy="246221"/>
          </a:xfrm>
          <a:prstGeom prst="rect">
            <a:avLst/>
          </a:prstGeom>
          <a:noFill/>
          <a:ln>
            <a:solidFill>
              <a:schemeClr val="tx1"/>
            </a:solidFill>
          </a:ln>
        </p:spPr>
        <p:txBody>
          <a:bodyPr wrap="none" rtlCol="0">
            <a:spAutoFit/>
          </a:bodyPr>
          <a:lstStyle/>
          <a:p>
            <a:pPr algn="ctr"/>
            <a:r>
              <a:rPr kumimoji="1" lang="ja-JP" altLang="en-US" sz="1000" b="1" dirty="0" smtClean="0"/>
              <a:t>  事 務 局  </a:t>
            </a:r>
            <a:endParaRPr kumimoji="1" lang="ja-JP" altLang="en-US" sz="1000" b="1" dirty="0"/>
          </a:p>
        </p:txBody>
      </p:sp>
      <p:sp>
        <p:nvSpPr>
          <p:cNvPr id="11" name="テキスト ボックス 10"/>
          <p:cNvSpPr txBox="1"/>
          <p:nvPr/>
        </p:nvSpPr>
        <p:spPr>
          <a:xfrm>
            <a:off x="5835091" y="3050613"/>
            <a:ext cx="825867" cy="246221"/>
          </a:xfrm>
          <a:prstGeom prst="rect">
            <a:avLst/>
          </a:prstGeom>
          <a:noFill/>
          <a:ln>
            <a:solidFill>
              <a:schemeClr val="tx1"/>
            </a:solidFill>
          </a:ln>
        </p:spPr>
        <p:txBody>
          <a:bodyPr wrap="none" rtlCol="0">
            <a:spAutoFit/>
          </a:bodyPr>
          <a:lstStyle/>
          <a:p>
            <a:pPr algn="ctr"/>
            <a:r>
              <a:rPr lang="ja-JP" altLang="en-US" sz="1000" b="1" dirty="0"/>
              <a:t>地域</a:t>
            </a:r>
            <a:r>
              <a:rPr lang="ja-JP" altLang="en-US" sz="1000" b="1" dirty="0" smtClean="0"/>
              <a:t>連携室</a:t>
            </a:r>
            <a:endParaRPr kumimoji="1" lang="ja-JP" altLang="en-US" sz="1000" b="1" dirty="0"/>
          </a:p>
        </p:txBody>
      </p:sp>
      <p:sp>
        <p:nvSpPr>
          <p:cNvPr id="12" name="テキスト ボックス 11"/>
          <p:cNvSpPr txBox="1"/>
          <p:nvPr/>
        </p:nvSpPr>
        <p:spPr>
          <a:xfrm>
            <a:off x="6898443" y="1572738"/>
            <a:ext cx="854721" cy="246221"/>
          </a:xfrm>
          <a:prstGeom prst="rect">
            <a:avLst/>
          </a:prstGeom>
          <a:noFill/>
          <a:ln>
            <a:solidFill>
              <a:schemeClr val="tx1"/>
            </a:solidFill>
          </a:ln>
        </p:spPr>
        <p:txBody>
          <a:bodyPr wrap="none" rtlCol="0">
            <a:spAutoFit/>
          </a:bodyPr>
          <a:lstStyle/>
          <a:p>
            <a:pPr algn="ctr"/>
            <a:r>
              <a:rPr lang="ja-JP" altLang="en-US" sz="1000" b="1" dirty="0" smtClean="0"/>
              <a:t> 看　 護 　部 </a:t>
            </a:r>
            <a:endParaRPr kumimoji="1" lang="ja-JP" altLang="en-US" sz="1000" b="1" dirty="0"/>
          </a:p>
        </p:txBody>
      </p:sp>
      <p:sp>
        <p:nvSpPr>
          <p:cNvPr id="13" name="テキスト ボックス 12"/>
          <p:cNvSpPr txBox="1"/>
          <p:nvPr/>
        </p:nvSpPr>
        <p:spPr>
          <a:xfrm>
            <a:off x="5847914" y="1572738"/>
            <a:ext cx="800220" cy="246221"/>
          </a:xfrm>
          <a:prstGeom prst="rect">
            <a:avLst/>
          </a:prstGeom>
          <a:noFill/>
          <a:ln>
            <a:solidFill>
              <a:schemeClr val="tx1"/>
            </a:solidFill>
          </a:ln>
        </p:spPr>
        <p:txBody>
          <a:bodyPr wrap="none" rtlCol="0">
            <a:spAutoFit/>
          </a:bodyPr>
          <a:lstStyle/>
          <a:p>
            <a:pPr algn="ctr"/>
            <a:r>
              <a:rPr lang="ja-JP" altLang="en-US" sz="1000" b="1" dirty="0" smtClean="0"/>
              <a:t>  診  療  科  </a:t>
            </a:r>
            <a:endParaRPr kumimoji="1" lang="ja-JP" altLang="en-US" sz="1000" b="1" dirty="0"/>
          </a:p>
        </p:txBody>
      </p:sp>
      <p:sp>
        <p:nvSpPr>
          <p:cNvPr id="14" name="テキスト ボックス 13"/>
          <p:cNvSpPr txBox="1"/>
          <p:nvPr/>
        </p:nvSpPr>
        <p:spPr>
          <a:xfrm>
            <a:off x="8003473" y="1578573"/>
            <a:ext cx="806631" cy="246221"/>
          </a:xfrm>
          <a:prstGeom prst="rect">
            <a:avLst/>
          </a:prstGeom>
          <a:noFill/>
          <a:ln>
            <a:solidFill>
              <a:schemeClr val="tx1"/>
            </a:solidFill>
          </a:ln>
        </p:spPr>
        <p:txBody>
          <a:bodyPr wrap="none" rtlCol="0">
            <a:spAutoFit/>
          </a:bodyPr>
          <a:lstStyle/>
          <a:p>
            <a:pPr algn="ctr"/>
            <a:r>
              <a:rPr lang="ja-JP" altLang="en-US" sz="1000" b="1" dirty="0" smtClean="0"/>
              <a:t>専門チーム</a:t>
            </a:r>
            <a:endParaRPr kumimoji="1" lang="ja-JP" altLang="en-US" sz="1000" b="1" dirty="0"/>
          </a:p>
        </p:txBody>
      </p:sp>
      <p:sp>
        <p:nvSpPr>
          <p:cNvPr id="15" name="加算記号 14"/>
          <p:cNvSpPr/>
          <p:nvPr/>
        </p:nvSpPr>
        <p:spPr>
          <a:xfrm>
            <a:off x="7081933" y="1085850"/>
            <a:ext cx="478835" cy="447675"/>
          </a:xfrm>
          <a:prstGeom prst="mathPlus">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Picture 8" descr="http://2.bp.blogspot.com/-DwityZuWoVo/UV1JBuJcqVI/AAAAAAAAPRY/CYViGeRDI24/s1600/yakkyoku_uketsuke.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16384" y="3363714"/>
            <a:ext cx="425656" cy="410641"/>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6287783" y="3303295"/>
            <a:ext cx="1531188" cy="553998"/>
          </a:xfrm>
          <a:prstGeom prst="rect">
            <a:avLst/>
          </a:prstGeom>
          <a:noFill/>
          <a:ln>
            <a:noFill/>
          </a:ln>
        </p:spPr>
        <p:txBody>
          <a:bodyPr wrap="none" rtlCol="0">
            <a:spAutoFit/>
          </a:bodyPr>
          <a:lstStyle/>
          <a:p>
            <a:r>
              <a:rPr lang="ja-JP" altLang="en-US" sz="1000" dirty="0" smtClean="0"/>
              <a:t>・院内口腔ケア相談対応</a:t>
            </a:r>
            <a:endParaRPr lang="en-US" altLang="ja-JP" sz="1000" dirty="0" smtClean="0"/>
          </a:p>
          <a:p>
            <a:r>
              <a:rPr kumimoji="1" lang="ja-JP" altLang="en-US" sz="1000" dirty="0" smtClean="0"/>
              <a:t>・連携歯科医院相談対応</a:t>
            </a:r>
            <a:endParaRPr kumimoji="1" lang="en-US" altLang="ja-JP" sz="1000" dirty="0" smtClean="0"/>
          </a:p>
          <a:p>
            <a:r>
              <a:rPr lang="ja-JP" altLang="en-US" sz="1000" dirty="0" smtClean="0"/>
              <a:t>・口腔ケア推奨案内</a:t>
            </a:r>
            <a:endParaRPr kumimoji="1" lang="ja-JP" altLang="en-US" sz="1000" dirty="0"/>
          </a:p>
        </p:txBody>
      </p:sp>
      <p:pic>
        <p:nvPicPr>
          <p:cNvPr id="18" name="Picture 14" descr="看護師の会議のイラスト">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76416" y="1854162"/>
            <a:ext cx="689868" cy="60191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6" descr="話し合いをしている人達のイラスト（棒人間）">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828508" y="1827234"/>
            <a:ext cx="344003" cy="36693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0" descr="看護師の勉強会・会議のイラスト">
            <a:hlinkClick r:id="rId13"/>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30941" y="1805291"/>
            <a:ext cx="312463" cy="23122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descr="看護師の勉強会・会議のイラスト">
            <a:hlinkClick r:id="rId13"/>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01460" y="1949477"/>
            <a:ext cx="388055" cy="28716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0" descr="看護師の勉強会・会議のイラスト">
            <a:hlinkClick r:id="rId13"/>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278566" y="1969528"/>
            <a:ext cx="443378" cy="3281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話し合いのイラスト（棒人間）">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193669" y="1819503"/>
            <a:ext cx="510810" cy="39389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2" descr="話し合いのイラスト（棒人間）">
            <a:hlinkClick r:id="rId17"/>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6036223" y="2021479"/>
            <a:ext cx="617419" cy="476098"/>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24"/>
          <p:cNvSpPr txBox="1"/>
          <p:nvPr/>
        </p:nvSpPr>
        <p:spPr>
          <a:xfrm>
            <a:off x="5722302" y="2448990"/>
            <a:ext cx="1980029" cy="553998"/>
          </a:xfrm>
          <a:prstGeom prst="rect">
            <a:avLst/>
          </a:prstGeom>
          <a:noFill/>
          <a:ln>
            <a:noFill/>
          </a:ln>
        </p:spPr>
        <p:txBody>
          <a:bodyPr wrap="none" rtlCol="0">
            <a:spAutoFit/>
          </a:bodyPr>
          <a:lstStyle/>
          <a:p>
            <a:r>
              <a:rPr lang="ja-JP" altLang="en-US" sz="1000" dirty="0" smtClean="0"/>
              <a:t>・口腔管理相談対応</a:t>
            </a:r>
            <a:endParaRPr lang="en-US" altLang="ja-JP" sz="1000" dirty="0" smtClean="0"/>
          </a:p>
          <a:p>
            <a:r>
              <a:rPr lang="ja-JP" altLang="en-US" sz="1000" dirty="0" smtClean="0"/>
              <a:t>・周術期口腔機能評価・導入支援</a:t>
            </a:r>
            <a:endParaRPr lang="en-US" altLang="ja-JP" sz="1000" dirty="0" smtClean="0"/>
          </a:p>
          <a:p>
            <a:r>
              <a:rPr kumimoji="1" lang="ja-JP" altLang="en-US" sz="1000" dirty="0" smtClean="0"/>
              <a:t>・キャンサーボードへの参画</a:t>
            </a:r>
            <a:endParaRPr kumimoji="1" lang="ja-JP" altLang="en-US" sz="1000" dirty="0"/>
          </a:p>
        </p:txBody>
      </p:sp>
      <p:sp>
        <p:nvSpPr>
          <p:cNvPr id="26" name="テキスト ボックス 25"/>
          <p:cNvSpPr txBox="1"/>
          <p:nvPr/>
        </p:nvSpPr>
        <p:spPr>
          <a:xfrm>
            <a:off x="7625879" y="2286770"/>
            <a:ext cx="1124026" cy="400110"/>
          </a:xfrm>
          <a:prstGeom prst="rect">
            <a:avLst/>
          </a:prstGeom>
          <a:noFill/>
          <a:ln>
            <a:noFill/>
          </a:ln>
        </p:spPr>
        <p:txBody>
          <a:bodyPr wrap="none" rtlCol="0">
            <a:spAutoFit/>
          </a:bodyPr>
          <a:lstStyle/>
          <a:p>
            <a:r>
              <a:rPr lang="ja-JP" altLang="en-US" sz="1000" dirty="0" smtClean="0"/>
              <a:t>・口腔ケア研修会</a:t>
            </a:r>
            <a:endParaRPr lang="en-US" altLang="ja-JP" sz="1000" dirty="0" smtClean="0"/>
          </a:p>
          <a:p>
            <a:r>
              <a:rPr kumimoji="1" lang="ja-JP" altLang="en-US" sz="1000" dirty="0" smtClean="0"/>
              <a:t>・事例集約</a:t>
            </a:r>
            <a:endParaRPr kumimoji="1" lang="ja-JP" altLang="en-US" sz="1000" dirty="0"/>
          </a:p>
        </p:txBody>
      </p:sp>
      <p:pic>
        <p:nvPicPr>
          <p:cNvPr id="27" name="Picture 2"/>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7871838" y="3863035"/>
            <a:ext cx="173179" cy="247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664937" y="3863035"/>
            <a:ext cx="173849" cy="24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テキスト ボックス 28"/>
          <p:cNvSpPr txBox="1"/>
          <p:nvPr/>
        </p:nvSpPr>
        <p:spPr>
          <a:xfrm>
            <a:off x="7357738" y="4037141"/>
            <a:ext cx="1745991" cy="369332"/>
          </a:xfrm>
          <a:prstGeom prst="rect">
            <a:avLst/>
          </a:prstGeom>
          <a:noFill/>
          <a:ln>
            <a:noFill/>
          </a:ln>
        </p:spPr>
        <p:txBody>
          <a:bodyPr wrap="none" rtlCol="0">
            <a:spAutoFit/>
          </a:bodyPr>
          <a:lstStyle/>
          <a:p>
            <a:r>
              <a:rPr lang="ja-JP" altLang="en-US" sz="900" dirty="0" smtClean="0"/>
              <a:t>地域医科歯科連携推進員</a:t>
            </a:r>
            <a:endParaRPr lang="en-US" altLang="ja-JP" sz="900" dirty="0" smtClean="0"/>
          </a:p>
          <a:p>
            <a:r>
              <a:rPr lang="ja-JP" altLang="en-US" sz="900" dirty="0"/>
              <a:t>（</a:t>
            </a:r>
            <a:r>
              <a:rPr lang="ja-JP" altLang="en-US" sz="900" dirty="0" smtClean="0"/>
              <a:t>歯科医師、歯科衛生士）を派遣</a:t>
            </a:r>
            <a:endParaRPr kumimoji="1" lang="ja-JP" altLang="en-US" sz="900" dirty="0"/>
          </a:p>
        </p:txBody>
      </p:sp>
      <p:sp>
        <p:nvSpPr>
          <p:cNvPr id="30" name="テキスト ボックス 29"/>
          <p:cNvSpPr txBox="1"/>
          <p:nvPr/>
        </p:nvSpPr>
        <p:spPr>
          <a:xfrm>
            <a:off x="5489360" y="5027807"/>
            <a:ext cx="1935547" cy="246221"/>
          </a:xfrm>
          <a:prstGeom prst="rect">
            <a:avLst/>
          </a:prstGeom>
          <a:noFill/>
          <a:ln>
            <a:noFill/>
          </a:ln>
        </p:spPr>
        <p:txBody>
          <a:bodyPr wrap="square" rtlCol="0">
            <a:spAutoFit/>
          </a:bodyPr>
          <a:lstStyle/>
          <a:p>
            <a:pPr algn="r"/>
            <a:r>
              <a:rPr lang="en-US" altLang="ja-JP" sz="1000" dirty="0" smtClean="0"/>
              <a:t>【</a:t>
            </a:r>
            <a:r>
              <a:rPr lang="ja-JP" altLang="en-US" sz="1000" dirty="0" smtClean="0"/>
              <a:t>医科歯科連携推進支援室</a:t>
            </a:r>
            <a:r>
              <a:rPr lang="en-US" altLang="ja-JP" sz="1000" dirty="0" smtClean="0"/>
              <a:t>】</a:t>
            </a:r>
          </a:p>
        </p:txBody>
      </p:sp>
      <p:pic>
        <p:nvPicPr>
          <p:cNvPr id="31" name="Picture 26" descr="相談窓口のイラスト">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8358519" y="3417275"/>
            <a:ext cx="452687" cy="37799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8" descr="病院・医院の建物イラスト（医療）">
            <a:hlinkClick r:id="rId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6723678" y="4103324"/>
            <a:ext cx="452282" cy="459086"/>
          </a:xfrm>
          <a:prstGeom prst="rect">
            <a:avLst/>
          </a:prstGeom>
          <a:noFill/>
          <a:extLst>
            <a:ext uri="{909E8E84-426E-40DD-AFC4-6F175D3DCCD1}">
              <a14:hiddenFill xmlns:a14="http://schemas.microsoft.com/office/drawing/2010/main">
                <a:solidFill>
                  <a:srgbClr val="FFFFFF"/>
                </a:solidFill>
              </a14:hiddenFill>
            </a:ext>
          </a:extLst>
        </p:spPr>
      </p:pic>
      <p:sp>
        <p:nvSpPr>
          <p:cNvPr id="33" name="テキスト ボックス 32"/>
          <p:cNvSpPr txBox="1"/>
          <p:nvPr/>
        </p:nvSpPr>
        <p:spPr>
          <a:xfrm>
            <a:off x="7067158" y="4431784"/>
            <a:ext cx="1773242" cy="553998"/>
          </a:xfrm>
          <a:prstGeom prst="rect">
            <a:avLst/>
          </a:prstGeom>
          <a:noFill/>
          <a:ln>
            <a:noFill/>
          </a:ln>
        </p:spPr>
        <p:txBody>
          <a:bodyPr wrap="none" rtlCol="0">
            <a:spAutoFit/>
          </a:bodyPr>
          <a:lstStyle/>
          <a:p>
            <a:r>
              <a:rPr lang="en-US" altLang="ja-JP" sz="1000" dirty="0" smtClean="0"/>
              <a:t>【</a:t>
            </a:r>
            <a:r>
              <a:rPr lang="ja-JP" altLang="en-US" sz="1000" dirty="0"/>
              <a:t>地域病院との</a:t>
            </a:r>
            <a:r>
              <a:rPr lang="ja-JP" altLang="en-US" sz="1000" dirty="0" smtClean="0"/>
              <a:t>連携推進</a:t>
            </a:r>
            <a:r>
              <a:rPr lang="en-US" altLang="ja-JP" sz="1000" dirty="0" smtClean="0"/>
              <a:t>】</a:t>
            </a:r>
          </a:p>
          <a:p>
            <a:r>
              <a:rPr lang="ja-JP" altLang="en-US" sz="1000" dirty="0" smtClean="0"/>
              <a:t>・地域病院連携推進研修会</a:t>
            </a:r>
            <a:endParaRPr kumimoji="1" lang="en-US" altLang="ja-JP" sz="1000" dirty="0" smtClean="0"/>
          </a:p>
          <a:p>
            <a:r>
              <a:rPr lang="ja-JP" altLang="en-US" sz="1000" dirty="0"/>
              <a:t>　</a:t>
            </a:r>
            <a:r>
              <a:rPr lang="ja-JP" altLang="en-US" sz="1000" dirty="0" smtClean="0"/>
              <a:t>　　　　　　　　　　　　　　　</a:t>
            </a:r>
            <a:r>
              <a:rPr kumimoji="1" lang="ja-JP" altLang="en-US" sz="1000" dirty="0" smtClean="0"/>
              <a:t>など</a:t>
            </a:r>
            <a:endParaRPr kumimoji="1" lang="ja-JP" altLang="en-US" sz="1000" dirty="0"/>
          </a:p>
        </p:txBody>
      </p:sp>
      <p:pic>
        <p:nvPicPr>
          <p:cNvPr id="34" name="Picture 18" descr="説明会・セミナーのイラスト（女性）">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8584863" y="4886487"/>
            <a:ext cx="503038" cy="49074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2" descr="説明会・セミナーのイラスト">
            <a:hlinkClick r:id="rId27"/>
          </p:cNvPr>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8404608" y="2490197"/>
            <a:ext cx="455757" cy="39600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4" descr="会議のイラスト（男女混合）">
            <a:hlinkClick r:id="rId29"/>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8308273" y="5442667"/>
            <a:ext cx="552091" cy="552091"/>
          </a:xfrm>
          <a:prstGeom prst="rect">
            <a:avLst/>
          </a:prstGeom>
          <a:noFill/>
          <a:extLst>
            <a:ext uri="{909E8E84-426E-40DD-AFC4-6F175D3DCCD1}">
              <a14:hiddenFill xmlns:a14="http://schemas.microsoft.com/office/drawing/2010/main">
                <a:solidFill>
                  <a:srgbClr val="FFFFFF"/>
                </a:solidFill>
              </a14:hiddenFill>
            </a:ext>
          </a:extLst>
        </p:spPr>
      </p:pic>
      <p:sp>
        <p:nvSpPr>
          <p:cNvPr id="37" name="テキスト ボックス 36"/>
          <p:cNvSpPr txBox="1"/>
          <p:nvPr/>
        </p:nvSpPr>
        <p:spPr>
          <a:xfrm>
            <a:off x="5546510" y="5334499"/>
            <a:ext cx="2996893" cy="553998"/>
          </a:xfrm>
          <a:prstGeom prst="rect">
            <a:avLst/>
          </a:prstGeom>
          <a:noFill/>
          <a:ln>
            <a:noFill/>
          </a:ln>
        </p:spPr>
        <p:txBody>
          <a:bodyPr wrap="square" rtlCol="0">
            <a:spAutoFit/>
          </a:bodyPr>
          <a:lstStyle/>
          <a:p>
            <a:r>
              <a:rPr lang="ja-JP" altLang="en-US" sz="1000" dirty="0" smtClean="0"/>
              <a:t>・がん対応可能歯科医療機関調査、集約、情報提供</a:t>
            </a:r>
            <a:endParaRPr lang="en-US" altLang="ja-JP" sz="1000" dirty="0" smtClean="0"/>
          </a:p>
          <a:p>
            <a:r>
              <a:rPr lang="ja-JP" altLang="en-US" sz="1000" dirty="0" smtClean="0"/>
              <a:t>・医科歯科連携支援資料作成、提供</a:t>
            </a:r>
            <a:endParaRPr lang="en-US" altLang="ja-JP" sz="1000" dirty="0" smtClean="0"/>
          </a:p>
          <a:p>
            <a:r>
              <a:rPr lang="ja-JP" altLang="en-US" sz="1000" dirty="0" smtClean="0"/>
              <a:t>・地域医科歯科</a:t>
            </a:r>
            <a:r>
              <a:rPr lang="ja-JP" altLang="en-US" sz="900" dirty="0" smtClean="0"/>
              <a:t>連携</a:t>
            </a:r>
            <a:r>
              <a:rPr lang="ja-JP" altLang="en-US" sz="1000" dirty="0" smtClean="0"/>
              <a:t>推進員資質向上研修会</a:t>
            </a:r>
            <a:r>
              <a:rPr lang="ja-JP" altLang="en-US" sz="1000" dirty="0"/>
              <a:t>　</a:t>
            </a:r>
            <a:r>
              <a:rPr lang="ja-JP" altLang="en-US" sz="1000" dirty="0" smtClean="0"/>
              <a:t>など</a:t>
            </a:r>
            <a:endParaRPr kumimoji="1" lang="ja-JP" altLang="en-US" sz="1000" dirty="0"/>
          </a:p>
        </p:txBody>
      </p:sp>
      <p:pic>
        <p:nvPicPr>
          <p:cNvPr id="38" name="Picture 50" descr="MCj00791270000[1]"/>
          <p:cNvPicPr>
            <a:picLocks noChangeAspect="1" noChangeArrowheads="1"/>
          </p:cNvPicPr>
          <p:nvPr/>
        </p:nvPicPr>
        <p:blipFill>
          <a:blip r:embed="rId7" cstate="print">
            <a:extLst/>
          </a:blip>
          <a:srcRect/>
          <a:stretch>
            <a:fillRect/>
          </a:stretch>
        </p:blipFill>
        <p:spPr bwMode="auto">
          <a:xfrm>
            <a:off x="8616442" y="4424995"/>
            <a:ext cx="460883" cy="282675"/>
          </a:xfrm>
          <a:prstGeom prst="rect">
            <a:avLst/>
          </a:prstGeom>
          <a:noFill/>
          <a:ln>
            <a:noFill/>
          </a:ln>
          <a:scene3d>
            <a:camera prst="orthographicFront">
              <a:rot lat="0" lon="10800000" rev="0"/>
            </a:camera>
            <a:lightRig rig="threePt" dir="t"/>
          </a:scene3d>
          <a:extLst/>
        </p:spPr>
      </p:pic>
      <p:grpSp>
        <p:nvGrpSpPr>
          <p:cNvPr id="39" name="グループ化 38"/>
          <p:cNvGrpSpPr/>
          <p:nvPr/>
        </p:nvGrpSpPr>
        <p:grpSpPr>
          <a:xfrm>
            <a:off x="5714612" y="1063442"/>
            <a:ext cx="3225175" cy="2762829"/>
            <a:chOff x="5714612" y="1077731"/>
            <a:chExt cx="3225175" cy="2762829"/>
          </a:xfrm>
        </p:grpSpPr>
        <p:cxnSp>
          <p:nvCxnSpPr>
            <p:cNvPr id="40" name="直線コネクタ 39"/>
            <p:cNvCxnSpPr/>
            <p:nvPr/>
          </p:nvCxnSpPr>
          <p:spPr>
            <a:xfrm>
              <a:off x="5717539" y="1533525"/>
              <a:ext cx="0" cy="23070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8936861" y="1539397"/>
              <a:ext cx="0" cy="23011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H="1">
              <a:off x="5714612" y="3838417"/>
              <a:ext cx="3225175" cy="2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5722302" y="1531306"/>
              <a:ext cx="10123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7946847" y="1531306"/>
              <a:ext cx="9900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6739455" y="1081087"/>
              <a:ext cx="12091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6734692" y="1077731"/>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948612" y="1085850"/>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テキスト ボックス 47"/>
          <p:cNvSpPr txBox="1"/>
          <p:nvPr/>
        </p:nvSpPr>
        <p:spPr>
          <a:xfrm>
            <a:off x="5717539" y="1152521"/>
            <a:ext cx="1012390" cy="246221"/>
          </a:xfrm>
          <a:prstGeom prst="rect">
            <a:avLst/>
          </a:prstGeom>
          <a:noFill/>
        </p:spPr>
        <p:txBody>
          <a:bodyPr wrap="square" rtlCol="0">
            <a:spAutoFit/>
          </a:bodyPr>
          <a:lstStyle/>
          <a:p>
            <a:pPr algn="ctr"/>
            <a:r>
              <a:rPr kumimoji="1" lang="ja-JP" altLang="en-US" sz="1000" dirty="0" smtClean="0"/>
              <a:t>（事業イメージ）</a:t>
            </a:r>
            <a:endParaRPr kumimoji="1" lang="ja-JP" altLang="en-US" sz="1000" dirty="0"/>
          </a:p>
        </p:txBody>
      </p:sp>
      <p:sp>
        <p:nvSpPr>
          <p:cNvPr id="49" name="下矢印 48"/>
          <p:cNvSpPr/>
          <p:nvPr/>
        </p:nvSpPr>
        <p:spPr>
          <a:xfrm rot="-1500000" flipV="1">
            <a:off x="7684842" y="3151185"/>
            <a:ext cx="128587" cy="706108"/>
          </a:xfrm>
          <a:prstGeom prst="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タイトル 1"/>
          <p:cNvSpPr txBox="1">
            <a:spLocks/>
          </p:cNvSpPr>
          <p:nvPr/>
        </p:nvSpPr>
        <p:spPr>
          <a:xfrm>
            <a:off x="32464" y="95306"/>
            <a:ext cx="9143999" cy="620688"/>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t>基金事業③　医科歯科連携推進事業</a:t>
            </a:r>
            <a:r>
              <a:rPr lang="ja-JP" altLang="en-US" sz="2000" b="1" dirty="0" smtClean="0"/>
              <a:t>（㉚から継続）　</a:t>
            </a:r>
            <a:endParaRPr lang="ja-JP" altLang="en-US" sz="3200" b="1" dirty="0"/>
          </a:p>
        </p:txBody>
      </p:sp>
      <p:sp>
        <p:nvSpPr>
          <p:cNvPr id="5" name="正方形/長方形 4"/>
          <p:cNvSpPr/>
          <p:nvPr/>
        </p:nvSpPr>
        <p:spPr>
          <a:xfrm>
            <a:off x="6054800" y="689106"/>
            <a:ext cx="3146767" cy="307777"/>
          </a:xfrm>
          <a:prstGeom prst="rect">
            <a:avLst/>
          </a:prstGeom>
        </p:spPr>
        <p:txBody>
          <a:bodyPr wrap="square">
            <a:spAutoFit/>
          </a:bodyPr>
          <a:lstStyle/>
          <a:p>
            <a:pPr algn="ctr"/>
            <a:r>
              <a:rPr lang="ja-JP" altLang="en-US" sz="1400" u="sng" dirty="0" smtClean="0">
                <a:latin typeface="+mj-ea"/>
                <a:ea typeface="+mj-ea"/>
              </a:rPr>
              <a:t>令和元年度予算額</a:t>
            </a:r>
            <a:r>
              <a:rPr lang="ja-JP" altLang="en-US" sz="1400" u="sng" dirty="0">
                <a:latin typeface="+mj-ea"/>
                <a:ea typeface="+mj-ea"/>
              </a:rPr>
              <a:t>　</a:t>
            </a:r>
            <a:r>
              <a:rPr lang="en-US" altLang="ja-JP" sz="1400" u="sng" dirty="0" smtClean="0">
                <a:latin typeface="+mj-ea"/>
                <a:ea typeface="+mj-ea"/>
              </a:rPr>
              <a:t>58,798</a:t>
            </a:r>
            <a:r>
              <a:rPr lang="ja-JP" altLang="en-US" sz="1400" u="sng" dirty="0" smtClean="0">
                <a:latin typeface="+mj-ea"/>
                <a:ea typeface="+mj-ea"/>
              </a:rPr>
              <a:t>千円</a:t>
            </a:r>
            <a:endParaRPr lang="ja-JP" altLang="en-US" sz="1400" u="sng" dirty="0">
              <a:latin typeface="+mj-ea"/>
              <a:ea typeface="+mj-ea"/>
            </a:endParaRPr>
          </a:p>
        </p:txBody>
      </p:sp>
      <p:sp>
        <p:nvSpPr>
          <p:cNvPr id="51" name="スライド番号プレースホルダー 50"/>
          <p:cNvSpPr>
            <a:spLocks noGrp="1"/>
          </p:cNvSpPr>
          <p:nvPr>
            <p:ph type="sldNum" sz="quarter" idx="12"/>
          </p:nvPr>
        </p:nvSpPr>
        <p:spPr>
          <a:xfrm>
            <a:off x="7010400" y="6594396"/>
            <a:ext cx="2133600" cy="365125"/>
          </a:xfrm>
        </p:spPr>
        <p:txBody>
          <a:bodyPr/>
          <a:lstStyle/>
          <a:p>
            <a:fld id="{DC08D7A6-B21C-4CC5-B909-7F83FE9B363B}" type="slidenum">
              <a:rPr kumimoji="1" lang="ja-JP" altLang="en-US" sz="2400" smtClean="0"/>
              <a:t>4</a:t>
            </a:fld>
            <a:endParaRPr kumimoji="1" lang="ja-JP" altLang="en-US" sz="2400" dirty="0"/>
          </a:p>
        </p:txBody>
      </p:sp>
    </p:spTree>
    <p:extLst>
      <p:ext uri="{BB962C8B-B14F-4D97-AF65-F5344CB8AC3E}">
        <p14:creationId xmlns:p14="http://schemas.microsoft.com/office/powerpoint/2010/main" val="3512235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455"/>
            <a:ext cx="8229600" cy="1143000"/>
          </a:xfrm>
        </p:spPr>
        <p:txBody>
          <a:bodyPr>
            <a:noAutofit/>
          </a:bodyPr>
          <a:lstStyle/>
          <a:p>
            <a:r>
              <a:rPr lang="ja-JP" altLang="en-US" sz="2800" dirty="0" smtClean="0"/>
              <a:t>府民向け啓発媒体の作成</a:t>
            </a:r>
            <a:endParaRPr kumimoji="1" lang="ja-JP" altLang="en-US" sz="2800" dirty="0"/>
          </a:p>
        </p:txBody>
      </p:sp>
      <p:pic>
        <p:nvPicPr>
          <p:cNvPr id="4" name="図 3" descr="がん治療を支えるお口のケア.pdf - Adobe Reader"/>
          <p:cNvPicPr>
            <a:picLocks noChangeAspect="1"/>
          </p:cNvPicPr>
          <p:nvPr/>
        </p:nvPicPr>
        <p:blipFill rotWithShape="1">
          <a:blip r:embed="rId2">
            <a:extLst>
              <a:ext uri="{28A0092B-C50C-407E-A947-70E740481C1C}">
                <a14:useLocalDpi xmlns:a14="http://schemas.microsoft.com/office/drawing/2010/main" val="0"/>
              </a:ext>
            </a:extLst>
          </a:blip>
          <a:srcRect l="14219" t="7328" r="15469" b="1600"/>
          <a:stretch/>
        </p:blipFill>
        <p:spPr>
          <a:xfrm>
            <a:off x="3014663" y="1257302"/>
            <a:ext cx="5943600" cy="4200143"/>
          </a:xfrm>
          <a:prstGeom prst="rect">
            <a:avLst/>
          </a:prstGeom>
        </p:spPr>
      </p:pic>
      <p:pic>
        <p:nvPicPr>
          <p:cNvPr id="5" name="図 4" descr="がん治療を支えるお口のケア.pdf - Adobe Reader"/>
          <p:cNvPicPr>
            <a:picLocks noChangeAspect="1"/>
          </p:cNvPicPr>
          <p:nvPr/>
        </p:nvPicPr>
        <p:blipFill rotWithShape="1">
          <a:blip r:embed="rId3">
            <a:extLst>
              <a:ext uri="{28A0092B-C50C-407E-A947-70E740481C1C}">
                <a14:useLocalDpi xmlns:a14="http://schemas.microsoft.com/office/drawing/2010/main" val="0"/>
              </a:ext>
            </a:extLst>
          </a:blip>
          <a:srcRect l="14219" t="7614" r="16314" b="1886"/>
          <a:stretch/>
        </p:blipFill>
        <p:spPr>
          <a:xfrm>
            <a:off x="42863" y="2684273"/>
            <a:ext cx="5872162" cy="4173727"/>
          </a:xfrm>
          <a:prstGeom prst="rect">
            <a:avLst/>
          </a:prstGeom>
        </p:spPr>
      </p:pic>
      <p:sp>
        <p:nvSpPr>
          <p:cNvPr id="7" name="テキスト ボックス 6"/>
          <p:cNvSpPr txBox="1"/>
          <p:nvPr/>
        </p:nvSpPr>
        <p:spPr>
          <a:xfrm>
            <a:off x="5743576" y="6173471"/>
            <a:ext cx="3386137" cy="369332"/>
          </a:xfrm>
          <a:prstGeom prst="rect">
            <a:avLst/>
          </a:prstGeom>
          <a:noFill/>
        </p:spPr>
        <p:txBody>
          <a:bodyPr wrap="square" rtlCol="0">
            <a:spAutoFit/>
          </a:bodyPr>
          <a:lstStyle/>
          <a:p>
            <a:r>
              <a:rPr kumimoji="1" lang="ja-JP" altLang="en-US" dirty="0" smtClean="0"/>
              <a:t>府内がん診療拠点病院等で活用</a:t>
            </a:r>
            <a:endParaRPr kumimoji="1" lang="ja-JP" altLang="en-US" dirty="0"/>
          </a:p>
        </p:txBody>
      </p:sp>
      <p:sp>
        <p:nvSpPr>
          <p:cNvPr id="3" name="スライド番号プレースホルダー 2"/>
          <p:cNvSpPr>
            <a:spLocks noGrp="1"/>
          </p:cNvSpPr>
          <p:nvPr>
            <p:ph type="sldNum" sz="quarter" idx="12"/>
          </p:nvPr>
        </p:nvSpPr>
        <p:spPr>
          <a:xfrm>
            <a:off x="6994933" y="6492875"/>
            <a:ext cx="2133600" cy="365125"/>
          </a:xfrm>
        </p:spPr>
        <p:txBody>
          <a:bodyPr/>
          <a:lstStyle/>
          <a:p>
            <a:fld id="{DC08D7A6-B21C-4CC5-B909-7F83FE9B363B}" type="slidenum">
              <a:rPr kumimoji="1" lang="ja-JP" altLang="en-US" sz="2400" smtClean="0"/>
              <a:t>5</a:t>
            </a:fld>
            <a:endParaRPr kumimoji="1" lang="ja-JP" altLang="en-US" sz="2400" dirty="0"/>
          </a:p>
        </p:txBody>
      </p:sp>
    </p:spTree>
    <p:extLst>
      <p:ext uri="{BB962C8B-B14F-4D97-AF65-F5344CB8AC3E}">
        <p14:creationId xmlns:p14="http://schemas.microsoft.com/office/powerpoint/2010/main" val="1711084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096989F-A376-4F61-BDCE-8CB0F9688E5D}">
  <ds:schemaRefs>
    <ds:schemaRef ds:uri="http://schemas.microsoft.com/sharepoint/v3/contenttype/forms"/>
  </ds:schemaRefs>
</ds:datastoreItem>
</file>

<file path=customXml/itemProps3.xml><?xml version="1.0" encoding="utf-8"?>
<ds:datastoreItem xmlns:ds="http://schemas.openxmlformats.org/officeDocument/2006/customXml" ds:itemID="{190D8809-E693-418E-AC8F-AD03240C7406}">
  <ds:schemaRef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elements/1.1/"/>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11949</TotalTime>
  <Words>588</Words>
  <Application>Microsoft Office PowerPoint</Application>
  <PresentationFormat>画面に合わせる (4:3)</PresentationFormat>
  <Paragraphs>171</Paragraphs>
  <Slides>5</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HG丸ｺﾞｼｯｸM-PRO</vt:lpstr>
      <vt:lpstr>Meiryo UI</vt:lpstr>
      <vt:lpstr>ＭＳ Ｐゴシック</vt:lpstr>
      <vt:lpstr>メイリオ</vt:lpstr>
      <vt:lpstr>Arial</vt:lpstr>
      <vt:lpstr>Calibri</vt:lpstr>
      <vt:lpstr>Times New Roman</vt:lpstr>
      <vt:lpstr>Wingdings</vt:lpstr>
      <vt:lpstr>Office ​​テーマ</vt:lpstr>
      <vt:lpstr>資料１－３</vt:lpstr>
      <vt:lpstr>基金事業①　地域包括ケアシステム構築支援事業（R1新規）</vt:lpstr>
      <vt:lpstr>基金事業②　在宅医療普及促進事業（㉙から継続）</vt:lpstr>
      <vt:lpstr>PowerPoint プレゼンテーション</vt:lpstr>
      <vt:lpstr>府民向け啓発媒体の作成</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堺市</cp:lastModifiedBy>
  <cp:revision>854</cp:revision>
  <cp:lastPrinted>2019-06-26T09:58:20Z</cp:lastPrinted>
  <dcterms:created xsi:type="dcterms:W3CDTF">2014-04-18T03:40:46Z</dcterms:created>
  <dcterms:modified xsi:type="dcterms:W3CDTF">2019-09-17T00:12:42Z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