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0431" autoAdjust="0"/>
  </p:normalViewPr>
  <p:slideViewPr>
    <p:cSldViewPr>
      <p:cViewPr varScale="1">
        <p:scale>
          <a:sx n="56" d="100"/>
          <a:sy n="56" d="100"/>
        </p:scale>
        <p:origin x="762" y="4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108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2019/9/12</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2019/9/12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・わたしのほうから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」（医療分）について、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説明する。（介護分は福祉部介護支援課所管）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a:latin typeface="HGPｺﾞｼｯｸE" panose="020B0900000000000000" pitchFamily="50" charset="-128"/>
              <a:ea typeface="HGPｺﾞｼｯｸE" panose="020B0900000000000000"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基金は、「医療介護総合確保法」に基づき、平成２６年度から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消費税の増収分を活用し、国２</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３、都道府県１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３負担で設置。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病床の機能分化</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（過剰な急性期・慢性期病床から回復期病床への病床転換の工事）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在宅医療・介護の推進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（多職種連携による医療提供体制の充実・強化、在宅歯科研修等）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人材確保</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（人材の育成・定着、勤務環境の改善、修学資金等）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が、基金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設置の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昨年度も、各圏域から様々な貴重な意見をいただいており、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効果検証しながら、改善等を行っているところ。</a:t>
            </a: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年度は、新たに地域包括ケアシステム関連の事業を構築し、</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在宅関連事業についてもニーズに応じて、補助枠を拡充した。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そのご意見を、基金事業の改善の検討に活用したいと考えている。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年度の新規及び改善事業のイメージは、５～７ページのとおり）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2019/9/12</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1411766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2019/9/12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2019/9/12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2019/9/12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2019/9/12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2019/9/12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2019/9/12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2019/9/12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2019/9/12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2019/9/12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2019/9/12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2019/9/12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2019/9/12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2700"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27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5364088" y="188640"/>
            <a:ext cx="3600400" cy="115212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b="1" dirty="0" smtClean="0"/>
              <a:t>資料</a:t>
            </a:r>
            <a:r>
              <a:rPr lang="ja-JP" altLang="en-US" b="1" dirty="0" smtClean="0"/>
              <a:t>１－１</a:t>
            </a:r>
            <a:endParaRPr lang="ja-JP" altLang="en-US" sz="16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57031" y="974303"/>
            <a:ext cx="4436994" cy="2462213"/>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、圏域から意見聴取することにあたっては、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計画や地域医療介護総合確保計画等の計画に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位置づけ。</a:t>
            </a:r>
            <a:r>
              <a:rPr lang="ja-JP" altLang="en-US" sz="1000" dirty="0" smtClean="0"/>
              <a:t>　　</a:t>
            </a:r>
            <a:endParaRPr lang="en-US" altLang="ja-JP" sz="1000" dirty="0" smtClean="0"/>
          </a:p>
        </p:txBody>
      </p:sp>
      <p:sp>
        <p:nvSpPr>
          <p:cNvPr id="9" name="テキスト ボックス 8"/>
          <p:cNvSpPr txBox="1"/>
          <p:nvPr/>
        </p:nvSpPr>
        <p:spPr>
          <a:xfrm>
            <a:off x="199157" y="958262"/>
            <a:ext cx="4311008" cy="5760000"/>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前年比</a:t>
            </a:r>
            <a:r>
              <a:rPr lang="en-US" altLang="zh-TW" sz="1400" dirty="0">
                <a:latin typeface="Meiryo UI" panose="020B0604030504040204" pitchFamily="50" charset="-128"/>
                <a:ea typeface="Meiryo UI" panose="020B0604030504040204" pitchFamily="50" charset="-128"/>
                <a:cs typeface="Meiryo UI" panose="020B0604030504040204" pitchFamily="50" charset="-128"/>
              </a:rPr>
              <a:t>100</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億円</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1,034</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億円中、うち国庫</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689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年度計画額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570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未計画額があれば今後の配分で減額。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260286"/>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556051" y="3462920"/>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月中旬めど）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12689"/>
            <a:ext cx="4104456" cy="7271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3" name="表 12"/>
          <p:cNvGraphicFramePr>
            <a:graphicFrameLocks noGrp="1"/>
          </p:cNvGraphicFramePr>
          <p:nvPr>
            <p:extLst>
              <p:ext uri="{D42A27DB-BD31-4B8C-83A1-F6EECF244321}">
                <p14:modId xmlns:p14="http://schemas.microsoft.com/office/powerpoint/2010/main" val="280012979"/>
              </p:ext>
            </p:extLst>
          </p:nvPr>
        </p:nvGraphicFramePr>
        <p:xfrm>
          <a:off x="489334" y="2558294"/>
          <a:ext cx="3860801" cy="1774600"/>
        </p:xfrm>
        <a:graphic>
          <a:graphicData uri="http://schemas.openxmlformats.org/drawingml/2006/table">
            <a:tbl>
              <a:tblPr firstRow="1" bandRow="1">
                <a:tableStyleId>{5C22544A-7EE6-4342-B048-85BDC9FD1C3A}</a:tableStyleId>
              </a:tblPr>
              <a:tblGrid>
                <a:gridCol w="572806">
                  <a:extLst>
                    <a:ext uri="{9D8B030D-6E8A-4147-A177-3AD203B41FA5}">
                      <a16:colId xmlns:a16="http://schemas.microsoft.com/office/drawing/2014/main" val="20000"/>
                    </a:ext>
                  </a:extLst>
                </a:gridCol>
                <a:gridCol w="2369483">
                  <a:extLst>
                    <a:ext uri="{9D8B030D-6E8A-4147-A177-3AD203B41FA5}">
                      <a16:colId xmlns:a16="http://schemas.microsoft.com/office/drawing/2014/main" val="20001"/>
                    </a:ext>
                  </a:extLst>
                </a:gridCol>
                <a:gridCol w="486464">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H31</a:t>
                      </a: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計画</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2"/>
                  </a:ext>
                </a:extLst>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22.4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22.0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3"/>
                  </a:ext>
                </a:extLst>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57.0 </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54.4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3331" y="904868"/>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688946" y="1518708"/>
            <a:ext cx="271221" cy="175589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13773" y="146652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82401" y="1484727"/>
            <a:ext cx="4202922" cy="87531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年度から完全実施された市町村の「在宅医療・介護連携推進事業」が円滑に実施されるよう、府から市町村に対して積極的に働きかけるべき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Rectangle 13" descr="縦線 (反転)"/>
          <p:cNvSpPr>
            <a:spLocks noChangeArrowheads="1"/>
          </p:cNvSpPr>
          <p:nvPr/>
        </p:nvSpPr>
        <p:spPr bwMode="auto">
          <a:xfrm>
            <a:off x="4998594" y="1957429"/>
            <a:ext cx="4134431" cy="571492"/>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地域包括</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ケアシステムの構築に向け、市町村に対して在宅医療の推進を目的としたロードマップの策定を支援。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86727" y="3678177"/>
            <a:ext cx="4194108" cy="1126795"/>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一部市町村では、在宅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医療・介護連携推進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事業において、在宅医確保のための同行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訪問研修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を実施。府は広域の視点で、市域を越えた同行訪問研修等、柔軟な事業を継続してほしい。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診療所間連携を支援する取組の充実が必要。</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5060031" y="3959279"/>
            <a:ext cx="4111707" cy="67136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から、医師の同行訪問、医学生の訪問体験とあわせて、診療所間の連携等にかかる支援を実施。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は意見・提案やニーズに応じて見直し、補助枠も拡大。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82156" y="2580389"/>
            <a:ext cx="4202922" cy="863756"/>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推進にあたり、本基金</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を有効に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使って府全体の医療が良くなるよう検討し、予算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措置をしっかりしてほしい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112197" y="2616857"/>
            <a:ext cx="3865843" cy="486421"/>
          </a:xfrm>
          <a:prstGeom prst="rect">
            <a:avLst/>
          </a:prstGeom>
          <a:noFill/>
          <a:ln w="19050">
            <a:solidFill>
              <a:schemeClr val="tx1"/>
            </a:solidFill>
            <a:prstDash val="sysDot"/>
            <a:miter lim="800000"/>
            <a:headEnd/>
            <a:tailEnd/>
          </a:ln>
          <a:effectLst/>
          <a:extLst/>
        </p:spPr>
        <p:txBody>
          <a:bodyPr tIns="10800" bIns="10800" anchor="ctr" anchorCtr="0"/>
          <a:lstStyle/>
          <a:p>
            <a:pPr eaLnBrk="0" hangingPunct="0">
              <a:defRPr/>
            </a:pP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（参考）厚労省　在宅医療・医介連携</a:t>
            </a:r>
            <a:r>
              <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05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a:t>
            </a:r>
            <a:endParaRPr lang="en-US" altLang="ja-JP" sz="105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在宅医療の充実に向けた各市町村が抱える課題を把握</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し、府と市町村で議論を行うことや、ロードマップの策定支援が必要</a:t>
            </a:r>
            <a:endParaRPr lang="en-US" altLang="ja-JP"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82156" y="5025084"/>
            <a:ext cx="4198679" cy="91186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の普及促進（患者・家族への意思決定支援）は、現場でのニーズも拡大しているため、府補助事業の継続と補助枠の充実（内容・額）を検討してほしい。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171926"/>
            <a:ext cx="9144001" cy="518474"/>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6" name="Rectangle 13" descr="縦線 (反転)"/>
          <p:cNvSpPr>
            <a:spLocks noChangeArrowheads="1"/>
          </p:cNvSpPr>
          <p:nvPr/>
        </p:nvSpPr>
        <p:spPr bwMode="auto">
          <a:xfrm>
            <a:off x="5072234" y="5085115"/>
            <a:ext cx="4071766" cy="492690"/>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1765" y="905550"/>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令和元年度基金事業例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33645" y="5113262"/>
            <a:ext cx="4099380" cy="74375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から、医療従事者を通じた在宅医療の理解促進を目的とした研修への支援を実施。</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は意見・提案も参考に、患者・家族への意思決定支援に重点化し、補助枠も拡大。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11620" y="4018336"/>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060031" y="1536914"/>
            <a:ext cx="2715150"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地域包括ケアシステム構築支援</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145260" y="3691019"/>
            <a:ext cx="265932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体制強化</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134285" y="4815161"/>
            <a:ext cx="2796660" cy="255116"/>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在宅医療普及促進</a:t>
            </a: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661061" y="3691019"/>
            <a:ext cx="272460" cy="1940134"/>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継続／拡大</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06259" y="2099418"/>
            <a:ext cx="1074576" cy="31172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3135924" y="5712397"/>
            <a:ext cx="1174224" cy="232560"/>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3397569" y="3240619"/>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8676284" y="6525215"/>
            <a:ext cx="477485"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2" name="円/楕円 1"/>
          <p:cNvSpPr/>
          <p:nvPr/>
        </p:nvSpPr>
        <p:spPr bwMode="auto">
          <a:xfrm>
            <a:off x="7667795" y="1486619"/>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1" i="0" u="none" strike="noStrike" cap="none" normalizeH="0" baseline="0" dirty="0" smtClean="0">
                <a:ln>
                  <a:noFill/>
                </a:ln>
                <a:solidFill>
                  <a:srgbClr val="002060"/>
                </a:solidFill>
                <a:effectLst/>
                <a:latin typeface="Arial" pitchFamily="34" charset="0"/>
                <a:ea typeface="ＭＳ Ｐゴシック" pitchFamily="50" charset="-128"/>
              </a:rPr>
              <a:t>１</a:t>
            </a:r>
          </a:p>
        </p:txBody>
      </p:sp>
      <p:sp>
        <p:nvSpPr>
          <p:cNvPr id="50" name="円/楕円 49"/>
          <p:cNvSpPr/>
          <p:nvPr/>
        </p:nvSpPr>
        <p:spPr bwMode="auto">
          <a:xfrm>
            <a:off x="7636678" y="3514343"/>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２</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51" name="円/楕円 50"/>
          <p:cNvSpPr/>
          <p:nvPr/>
        </p:nvSpPr>
        <p:spPr bwMode="auto">
          <a:xfrm>
            <a:off x="7667796" y="4637126"/>
            <a:ext cx="497359" cy="433151"/>
          </a:xfrm>
          <a:prstGeom prst="ellipse">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lang="ja-JP" altLang="en-US" sz="1400" b="1" dirty="0">
                <a:solidFill>
                  <a:srgbClr val="002060"/>
                </a:solidFill>
                <a:latin typeface="Arial" pitchFamily="34" charset="0"/>
              </a:rPr>
              <a:t>３</a:t>
            </a:r>
            <a:endParaRPr kumimoji="0" lang="ja-JP" altLang="en-US" sz="1400" b="1" i="0" u="none" strike="noStrike" cap="none" normalizeH="0" baseline="0" dirty="0" smtClean="0">
              <a:ln>
                <a:noFill/>
              </a:ln>
              <a:solidFill>
                <a:srgbClr val="002060"/>
              </a:solidFill>
              <a:effectLst/>
              <a:latin typeface="Arial" pitchFamily="34" charset="0"/>
            </a:endParaRPr>
          </a:p>
        </p:txBody>
      </p:sp>
      <p:sp>
        <p:nvSpPr>
          <p:cNvPr id="40" name="Rectangle 13" descr="縦線 (反転)"/>
          <p:cNvSpPr>
            <a:spLocks noChangeArrowheads="1"/>
          </p:cNvSpPr>
          <p:nvPr/>
        </p:nvSpPr>
        <p:spPr bwMode="auto">
          <a:xfrm>
            <a:off x="3236994" y="4537230"/>
            <a:ext cx="1074577"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（三島、泉州）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bwMode="auto">
          <a:xfrm>
            <a:off x="-10974" y="626034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13" descr="縦線 (反転)"/>
          <p:cNvSpPr>
            <a:spLocks noChangeArrowheads="1"/>
          </p:cNvSpPr>
          <p:nvPr/>
        </p:nvSpPr>
        <p:spPr bwMode="auto">
          <a:xfrm>
            <a:off x="257542" y="6330395"/>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連携整備事業、訪問看護ネットワーク事業、医科歯科連携推進事業等、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からの改善提案及び</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事業の効果検証をふまえ、</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621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www.w3.org/XML/1998/namespace"/>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11525</TotalTime>
  <Words>641</Words>
  <Application>Microsoft Office PowerPoint</Application>
  <PresentationFormat>画面に合わせる (4:3)</PresentationFormat>
  <Paragraphs>144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HGPｺﾞｼｯｸE</vt:lpstr>
      <vt:lpstr>Meiryo UI</vt:lpstr>
      <vt:lpstr>ＭＳ Ｐゴシック</vt:lpstr>
      <vt:lpstr>Arial</vt:lpstr>
      <vt:lpstr>Calibri</vt:lpstr>
      <vt:lpstr>Wingdings</vt:lpstr>
      <vt:lpstr>Office ​​テーマ</vt:lpstr>
      <vt:lpstr> 地域医療介護総合確保基金 （医療分）について   令和元年7月3日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830</cp:revision>
  <cp:lastPrinted>2019-05-21T12:08:28Z</cp:lastPrinted>
  <dcterms:created xsi:type="dcterms:W3CDTF">2014-04-18T03:40:46Z</dcterms:created>
  <dcterms:modified xsi:type="dcterms:W3CDTF">2019-09-12T01:01:04Z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