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86" r:id="rId2"/>
    <p:sldId id="298" r:id="rId3"/>
    <p:sldId id="305" r:id="rId4"/>
    <p:sldId id="309" r:id="rId5"/>
    <p:sldId id="306" r:id="rId6"/>
    <p:sldId id="314" r:id="rId7"/>
    <p:sldId id="313" r:id="rId8"/>
    <p:sldId id="312" r:id="rId9"/>
    <p:sldId id="315" r:id="rId10"/>
    <p:sldId id="316" r:id="rId11"/>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24" autoAdjust="0"/>
    <p:restoredTop sz="93164" autoAdjust="0"/>
  </p:normalViewPr>
  <p:slideViewPr>
    <p:cSldViewPr>
      <p:cViewPr varScale="1">
        <p:scale>
          <a:sx n="69" d="100"/>
          <a:sy n="69" d="100"/>
        </p:scale>
        <p:origin x="1590" y="72"/>
      </p:cViewPr>
      <p:guideLst>
        <p:guide orient="horz" pos="2160"/>
        <p:guide pos="2880"/>
      </p:guideLst>
    </p:cSldViewPr>
  </p:slideViewPr>
  <p:notesTextViewPr>
    <p:cViewPr>
      <p:scale>
        <a:sx n="1" d="1"/>
        <a:sy n="1" d="1"/>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448" cy="496253"/>
          </a:xfrm>
          <a:prstGeom prst="rect">
            <a:avLst/>
          </a:prstGeom>
        </p:spPr>
        <p:txBody>
          <a:bodyPr vert="horz" lIns="91306" tIns="45653" rIns="91306" bIns="4565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4" y="0"/>
            <a:ext cx="2945448" cy="496253"/>
          </a:xfrm>
          <a:prstGeom prst="rect">
            <a:avLst/>
          </a:prstGeom>
        </p:spPr>
        <p:txBody>
          <a:bodyPr vert="horz" lIns="91306" tIns="45653" rIns="91306" bIns="45653" rtlCol="0"/>
          <a:lstStyle>
            <a:lvl1pPr algn="r">
              <a:defRPr sz="1200"/>
            </a:lvl1pPr>
          </a:lstStyle>
          <a:p>
            <a:fld id="{1A3BBF6F-4F68-40D6-9252-5BBFC3C90370}" type="datetimeFigureOut">
              <a:rPr kumimoji="1" lang="ja-JP" altLang="en-US" smtClean="0"/>
              <a:t>2019/9/20</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306" tIns="45653" rIns="91306" bIns="45653" rtlCol="0" anchor="ctr"/>
          <a:lstStyle/>
          <a:p>
            <a:endParaRPr lang="ja-JP" altLang="en-US"/>
          </a:p>
        </p:txBody>
      </p:sp>
      <p:sp>
        <p:nvSpPr>
          <p:cNvPr id="5" name="ノート プレースホルダー 4"/>
          <p:cNvSpPr>
            <a:spLocks noGrp="1"/>
          </p:cNvSpPr>
          <p:nvPr>
            <p:ph type="body" sz="quarter" idx="3"/>
          </p:nvPr>
        </p:nvSpPr>
        <p:spPr>
          <a:xfrm>
            <a:off x="680086" y="4715192"/>
            <a:ext cx="5437506" cy="4466274"/>
          </a:xfrm>
          <a:prstGeom prst="rect">
            <a:avLst/>
          </a:prstGeom>
        </p:spPr>
        <p:txBody>
          <a:bodyPr vert="horz" lIns="91306" tIns="45653" rIns="91306" bIns="4565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28800"/>
            <a:ext cx="2945448" cy="496252"/>
          </a:xfrm>
          <a:prstGeom prst="rect">
            <a:avLst/>
          </a:prstGeom>
        </p:spPr>
        <p:txBody>
          <a:bodyPr vert="horz" lIns="91306" tIns="45653" rIns="91306" bIns="4565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4" y="9428800"/>
            <a:ext cx="2945448" cy="496252"/>
          </a:xfrm>
          <a:prstGeom prst="rect">
            <a:avLst/>
          </a:prstGeom>
        </p:spPr>
        <p:txBody>
          <a:bodyPr vert="horz" lIns="91306" tIns="45653" rIns="91306" bIns="45653" rtlCol="0" anchor="b"/>
          <a:lstStyle>
            <a:lvl1pPr algn="r">
              <a:defRPr sz="1200"/>
            </a:lvl1pPr>
          </a:lstStyle>
          <a:p>
            <a:fld id="{79BDDE28-8ED5-4676-8D4E-B55C2B399C06}" type="slidenum">
              <a:rPr kumimoji="1" lang="ja-JP" altLang="en-US" smtClean="0"/>
              <a:t>‹#›</a:t>
            </a:fld>
            <a:endParaRPr kumimoji="1" lang="ja-JP" altLang="en-US"/>
          </a:p>
        </p:txBody>
      </p:sp>
    </p:spTree>
    <p:extLst>
      <p:ext uri="{BB962C8B-B14F-4D97-AF65-F5344CB8AC3E}">
        <p14:creationId xmlns:p14="http://schemas.microsoft.com/office/powerpoint/2010/main" val="9006680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6614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046684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3450688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550722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28522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82453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60208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895475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37463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15469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2477037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2690989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t>2019/9/20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940884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F5B708-A209-41E7-8B53-A19198A2A0BD}" type="datetimeFigureOut">
              <a:rPr kumimoji="1" lang="ja-JP" altLang="en-US" smtClean="0"/>
              <a:t>2019/9/20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874322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Autofit/>
          </a:bodyPr>
          <a:lstStyle/>
          <a:p>
            <a:r>
              <a:rPr kumimoji="1" lang="ja-JP" altLang="en-US" sz="3600" dirty="0" smtClean="0"/>
              <a:t>在宅医療懇話会に</a:t>
            </a:r>
            <a:r>
              <a:rPr kumimoji="1" lang="ja-JP" altLang="en-US" sz="3600" dirty="0" smtClean="0"/>
              <a:t>ついて</a:t>
            </a:r>
            <a:endParaRPr kumimoji="1" lang="ja-JP" altLang="en-US" sz="3600" dirty="0"/>
          </a:p>
        </p:txBody>
      </p:sp>
      <p:sp>
        <p:nvSpPr>
          <p:cNvPr id="3" name="サブタイトル 2"/>
          <p:cNvSpPr>
            <a:spLocks noGrp="1"/>
          </p:cNvSpPr>
          <p:nvPr>
            <p:ph type="subTitle" idx="1"/>
          </p:nvPr>
        </p:nvSpPr>
        <p:spPr>
          <a:xfrm>
            <a:off x="1331640" y="4293096"/>
            <a:ext cx="6440760" cy="766936"/>
          </a:xfrm>
        </p:spPr>
        <p:txBody>
          <a:bodyPr>
            <a:normAutofit/>
          </a:bodyPr>
          <a:lstStyle/>
          <a:p>
            <a:r>
              <a:rPr kumimoji="1" lang="ja-JP" altLang="en-US" sz="2000" dirty="0" smtClean="0">
                <a:solidFill>
                  <a:schemeClr val="tx1"/>
                </a:solidFill>
              </a:rPr>
              <a:t>中河内圏域　在宅医療懇話会</a:t>
            </a:r>
            <a:endParaRPr kumimoji="1" lang="ja-JP" altLang="en-US" sz="2000" dirty="0">
              <a:solidFill>
                <a:schemeClr val="tx1"/>
              </a:solidFill>
            </a:endParaRPr>
          </a:p>
        </p:txBody>
      </p:sp>
      <p:sp>
        <p:nvSpPr>
          <p:cNvPr id="4" name="サブタイトル 2"/>
          <p:cNvSpPr txBox="1">
            <a:spLocks/>
          </p:cNvSpPr>
          <p:nvPr/>
        </p:nvSpPr>
        <p:spPr>
          <a:xfrm>
            <a:off x="2915816" y="3861048"/>
            <a:ext cx="2753962" cy="4320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2000" dirty="0" smtClean="0">
                <a:solidFill>
                  <a:schemeClr val="tx1"/>
                </a:solidFill>
              </a:rPr>
              <a:t>令和元年</a:t>
            </a:r>
            <a:r>
              <a:rPr lang="en-US" altLang="ja-JP" sz="2000" dirty="0" smtClean="0">
                <a:solidFill>
                  <a:schemeClr val="tx1"/>
                </a:solidFill>
              </a:rPr>
              <a:t>9</a:t>
            </a:r>
            <a:r>
              <a:rPr lang="ja-JP" altLang="en-US" sz="2000" dirty="0" smtClean="0">
                <a:solidFill>
                  <a:schemeClr val="tx1"/>
                </a:solidFill>
              </a:rPr>
              <a:t>月</a:t>
            </a:r>
            <a:r>
              <a:rPr lang="en-US" altLang="ja-JP" sz="2000" dirty="0" smtClean="0">
                <a:solidFill>
                  <a:schemeClr val="tx1"/>
                </a:solidFill>
              </a:rPr>
              <a:t>26</a:t>
            </a:r>
            <a:r>
              <a:rPr lang="ja-JP" altLang="en-US" sz="2000" dirty="0" smtClean="0">
                <a:solidFill>
                  <a:schemeClr val="tx1"/>
                </a:solidFill>
              </a:rPr>
              <a:t>日（木）</a:t>
            </a:r>
            <a:endParaRPr lang="ja-JP" altLang="en-US" sz="2000" dirty="0">
              <a:solidFill>
                <a:schemeClr val="tx1"/>
              </a:solidFill>
            </a:endParaRPr>
          </a:p>
        </p:txBody>
      </p:sp>
      <p:sp>
        <p:nvSpPr>
          <p:cNvPr id="5" name="タイトル 1"/>
          <p:cNvSpPr txBox="1">
            <a:spLocks/>
          </p:cNvSpPr>
          <p:nvPr/>
        </p:nvSpPr>
        <p:spPr>
          <a:xfrm>
            <a:off x="5868144" y="836712"/>
            <a:ext cx="2108867" cy="720080"/>
          </a:xfrm>
          <a:prstGeom prst="rect">
            <a:avLst/>
          </a:prstGeom>
          <a:ln w="38100">
            <a:solidFill>
              <a:schemeClr val="tx1"/>
            </a:solidFill>
          </a:ln>
        </p:spPr>
        <p:txBody>
          <a:bodyPr vert="horz" lIns="91440" tIns="45720" rIns="91440" bIns="45720" rtlCol="0" anchor="ctr">
            <a:norm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ja-JP" sz="3200" b="1" dirty="0" smtClean="0"/>
              <a:t>資料</a:t>
            </a:r>
            <a:r>
              <a:rPr lang="ja-JP" altLang="en-US" sz="3200" b="1" dirty="0" smtClean="0"/>
              <a:t>１－１</a:t>
            </a:r>
            <a:endParaRPr lang="ja-JP" altLang="en-US" sz="3200" dirty="0"/>
          </a:p>
        </p:txBody>
      </p:sp>
      <p:sp>
        <p:nvSpPr>
          <p:cNvPr id="6" name="テキスト ボックス 5"/>
          <p:cNvSpPr txBox="1"/>
          <p:nvPr/>
        </p:nvSpPr>
        <p:spPr>
          <a:xfrm>
            <a:off x="8456644" y="6309320"/>
            <a:ext cx="467544" cy="369332"/>
          </a:xfrm>
          <a:prstGeom prst="rect">
            <a:avLst/>
          </a:prstGeom>
          <a:noFill/>
        </p:spPr>
        <p:txBody>
          <a:bodyPr wrap="square" rtlCol="0">
            <a:spAutoFit/>
          </a:bodyPr>
          <a:lstStyle/>
          <a:p>
            <a:r>
              <a:rPr kumimoji="1" lang="ja-JP" altLang="en-US" dirty="0" smtClean="0"/>
              <a:t>　</a:t>
            </a:r>
            <a:r>
              <a:rPr kumimoji="1" lang="en-US" altLang="ja-JP" dirty="0" smtClean="0"/>
              <a:t>1</a:t>
            </a:r>
            <a:endParaRPr kumimoji="1" lang="ja-JP" altLang="en-US" dirty="0"/>
          </a:p>
        </p:txBody>
      </p:sp>
    </p:spTree>
    <p:extLst>
      <p:ext uri="{BB962C8B-B14F-4D97-AF65-F5344CB8AC3E}">
        <p14:creationId xmlns:p14="http://schemas.microsoft.com/office/powerpoint/2010/main" val="3935912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pic>
        <p:nvPicPr>
          <p:cNvPr id="4" name="図 3"/>
          <p:cNvPicPr>
            <a:picLocks noChangeAspect="1"/>
          </p:cNvPicPr>
          <p:nvPr/>
        </p:nvPicPr>
        <p:blipFill>
          <a:blip r:embed="rId2"/>
          <a:stretch>
            <a:fillRect/>
          </a:stretch>
        </p:blipFill>
        <p:spPr>
          <a:xfrm>
            <a:off x="317233" y="274638"/>
            <a:ext cx="8509533" cy="6299404"/>
          </a:xfrm>
          <a:prstGeom prst="rect">
            <a:avLst/>
          </a:prstGeom>
        </p:spPr>
      </p:pic>
      <p:sp>
        <p:nvSpPr>
          <p:cNvPr id="5" name="テキスト ボックス 4"/>
          <p:cNvSpPr txBox="1"/>
          <p:nvPr/>
        </p:nvSpPr>
        <p:spPr>
          <a:xfrm>
            <a:off x="8592994" y="6186726"/>
            <a:ext cx="467544" cy="646331"/>
          </a:xfrm>
          <a:prstGeom prst="rect">
            <a:avLst/>
          </a:prstGeom>
          <a:noFill/>
        </p:spPr>
        <p:txBody>
          <a:bodyPr wrap="square" rtlCol="0">
            <a:spAutoFit/>
          </a:bodyPr>
          <a:lstStyle/>
          <a:p>
            <a:r>
              <a:rPr kumimoji="1" lang="ja-JP" altLang="en-US" dirty="0" smtClean="0"/>
              <a:t>　</a:t>
            </a:r>
            <a:r>
              <a:rPr kumimoji="1" lang="en-US" altLang="ja-JP" dirty="0" smtClean="0"/>
              <a:t>10</a:t>
            </a:r>
            <a:endParaRPr kumimoji="1" lang="ja-JP" altLang="en-US" dirty="0"/>
          </a:p>
        </p:txBody>
      </p:sp>
    </p:spTree>
    <p:extLst>
      <p:ext uri="{BB962C8B-B14F-4D97-AF65-F5344CB8AC3E}">
        <p14:creationId xmlns:p14="http://schemas.microsoft.com/office/powerpoint/2010/main" val="3847247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サブタイトル 2"/>
          <p:cNvSpPr txBox="1">
            <a:spLocks/>
          </p:cNvSpPr>
          <p:nvPr/>
        </p:nvSpPr>
        <p:spPr>
          <a:xfrm>
            <a:off x="6948264" y="1114461"/>
            <a:ext cx="2008730" cy="43204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ja-JP" altLang="en-US" sz="1600" dirty="0">
              <a:solidFill>
                <a:schemeClr val="tx1"/>
              </a:solidFill>
            </a:endParaRPr>
          </a:p>
        </p:txBody>
      </p:sp>
      <p:sp>
        <p:nvSpPr>
          <p:cNvPr id="4" name="正方形/長方形 3"/>
          <p:cNvSpPr/>
          <p:nvPr/>
        </p:nvSpPr>
        <p:spPr>
          <a:xfrm>
            <a:off x="0" y="-12314"/>
            <a:ext cx="9143999" cy="442641"/>
          </a:xfrm>
          <a:prstGeom prst="rect">
            <a:avLst/>
          </a:prstGeom>
          <a:solidFill>
            <a:srgbClr val="00206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ja-JP" altLang="en-US" sz="2400" b="1" dirty="0" smtClean="0"/>
              <a:t>令和元年度　在宅医療懇話会の概要</a:t>
            </a:r>
            <a:endParaRPr lang="en-US" altLang="ja-JP" sz="2400" b="1" dirty="0"/>
          </a:p>
        </p:txBody>
      </p:sp>
      <p:sp>
        <p:nvSpPr>
          <p:cNvPr id="6" name="スライド番号プレースホルダー 1"/>
          <p:cNvSpPr>
            <a:spLocks noGrp="1"/>
          </p:cNvSpPr>
          <p:nvPr>
            <p:ph type="sldNum" sz="quarter" idx="12"/>
          </p:nvPr>
        </p:nvSpPr>
        <p:spPr>
          <a:xfrm>
            <a:off x="7045067" y="6524893"/>
            <a:ext cx="2133600" cy="365125"/>
          </a:xfrm>
        </p:spPr>
        <p:txBody>
          <a:bodyPr/>
          <a:lstStyle/>
          <a:p>
            <a:r>
              <a:rPr kumimoji="1" lang="ja-JP" altLang="en-US" sz="1800" dirty="0" smtClean="0">
                <a:solidFill>
                  <a:schemeClr val="tx1"/>
                </a:solidFill>
              </a:rPr>
              <a:t>２</a:t>
            </a:r>
            <a:endParaRPr kumimoji="1" lang="ja-JP" altLang="en-US" sz="1800" dirty="0">
              <a:solidFill>
                <a:schemeClr val="tx1"/>
              </a:solidFill>
            </a:endParaRPr>
          </a:p>
        </p:txBody>
      </p:sp>
      <p:sp>
        <p:nvSpPr>
          <p:cNvPr id="8" name="コンテンツ プレースホルダー 2"/>
          <p:cNvSpPr txBox="1">
            <a:spLocks/>
          </p:cNvSpPr>
          <p:nvPr/>
        </p:nvSpPr>
        <p:spPr>
          <a:xfrm>
            <a:off x="107504" y="430326"/>
            <a:ext cx="8849490" cy="6311041"/>
          </a:xfrm>
          <a:prstGeom prst="rect">
            <a:avLst/>
          </a:prstGeom>
          <a:ln>
            <a:solidFill>
              <a:schemeClr val="tx1"/>
            </a:solidFill>
          </a:ln>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sz="1600" b="1" dirty="0" smtClean="0">
              <a:latin typeface="+mn-ea"/>
            </a:endParaRPr>
          </a:p>
          <a:p>
            <a:pPr marL="0" indent="0">
              <a:buFont typeface="Arial" panose="020B0604020202020204" pitchFamily="34" charset="0"/>
              <a:buNone/>
            </a:pPr>
            <a:r>
              <a:rPr lang="ja-JP" altLang="en-US" sz="8000" b="1" dirty="0" smtClean="0">
                <a:latin typeface="+mn-ea"/>
              </a:rPr>
              <a:t>１．ねらい</a:t>
            </a:r>
            <a:endParaRPr lang="en-US" altLang="ja-JP" sz="8000" b="1" dirty="0" smtClean="0">
              <a:latin typeface="+mn-ea"/>
            </a:endParaRPr>
          </a:p>
          <a:p>
            <a:pPr marL="0" indent="0">
              <a:buFont typeface="Arial" panose="020B0604020202020204" pitchFamily="34" charset="0"/>
              <a:buNone/>
            </a:pPr>
            <a:r>
              <a:rPr lang="ja-JP" altLang="en-US" sz="7200" b="1" dirty="0" smtClean="0">
                <a:latin typeface="+mn-ea"/>
              </a:rPr>
              <a:t>　 　　</a:t>
            </a:r>
            <a:r>
              <a:rPr lang="ja-JP" altLang="en-US" sz="7200" dirty="0" smtClean="0">
                <a:latin typeface="+mn-ea"/>
              </a:rPr>
              <a:t>医療計画における在宅医療の指標の状況及び各圏域の状況を踏まえたうえで、</a:t>
            </a:r>
            <a:endParaRPr lang="en-US" altLang="ja-JP" sz="7200" dirty="0" smtClean="0">
              <a:latin typeface="+mn-ea"/>
            </a:endParaRPr>
          </a:p>
          <a:p>
            <a:pPr marL="0" indent="0">
              <a:buFont typeface="Arial" panose="020B0604020202020204" pitchFamily="34" charset="0"/>
              <a:buNone/>
            </a:pPr>
            <a:r>
              <a:rPr lang="ja-JP" altLang="en-US" sz="7200" dirty="0">
                <a:latin typeface="+mn-ea"/>
              </a:rPr>
              <a:t>　</a:t>
            </a:r>
            <a:r>
              <a:rPr lang="ja-JP" altLang="en-US" sz="7200" dirty="0" smtClean="0">
                <a:latin typeface="+mn-ea"/>
              </a:rPr>
              <a:t>　 圏域の取組等について意見交換を行い、計画（圏域版）の中間評価（</a:t>
            </a:r>
            <a:r>
              <a:rPr lang="en-US" altLang="ja-JP" sz="7200" dirty="0" smtClean="0">
                <a:latin typeface="+mn-ea"/>
              </a:rPr>
              <a:t>2020</a:t>
            </a:r>
            <a:r>
              <a:rPr lang="ja-JP" altLang="en-US" sz="7200" dirty="0" smtClean="0">
                <a:latin typeface="+mn-ea"/>
              </a:rPr>
              <a:t>年度）や</a:t>
            </a:r>
            <a:endParaRPr lang="en-US" altLang="ja-JP" sz="7200" dirty="0" smtClean="0">
              <a:latin typeface="+mn-ea"/>
            </a:endParaRPr>
          </a:p>
          <a:p>
            <a:pPr marL="0" indent="0">
              <a:buFont typeface="Arial" panose="020B0604020202020204" pitchFamily="34" charset="0"/>
              <a:buNone/>
            </a:pPr>
            <a:r>
              <a:rPr lang="en-US" altLang="ja-JP" sz="7200" dirty="0">
                <a:latin typeface="+mn-ea"/>
              </a:rPr>
              <a:t> </a:t>
            </a:r>
            <a:r>
              <a:rPr lang="en-US" altLang="ja-JP" sz="7200" dirty="0" smtClean="0">
                <a:latin typeface="+mn-ea"/>
              </a:rPr>
              <a:t>    </a:t>
            </a:r>
            <a:r>
              <a:rPr lang="ja-JP" altLang="en-US" sz="7200" dirty="0" smtClean="0">
                <a:latin typeface="+mn-ea"/>
              </a:rPr>
              <a:t>外来医療計画の策定の参考とする。</a:t>
            </a:r>
            <a:endParaRPr lang="en-US" altLang="ja-JP" sz="4000" dirty="0" smtClean="0">
              <a:latin typeface="+mn-ea"/>
            </a:endParaRPr>
          </a:p>
          <a:p>
            <a:pPr marL="0" indent="0">
              <a:buFont typeface="Arial" panose="020B0604020202020204" pitchFamily="34" charset="0"/>
              <a:buNone/>
            </a:pPr>
            <a:r>
              <a:rPr lang="ja-JP" altLang="en-US" sz="4000" dirty="0">
                <a:latin typeface="+mn-ea"/>
              </a:rPr>
              <a:t>　</a:t>
            </a:r>
            <a:endParaRPr lang="en-US" altLang="ja-JP" sz="4000" dirty="0" smtClean="0">
              <a:latin typeface="+mn-ea"/>
            </a:endParaRPr>
          </a:p>
          <a:p>
            <a:pPr marL="0" indent="0">
              <a:buFont typeface="Arial" panose="020B0604020202020204" pitchFamily="34" charset="0"/>
              <a:buNone/>
            </a:pPr>
            <a:r>
              <a:rPr lang="ja-JP" altLang="en-US" sz="8000" b="1" dirty="0" smtClean="0">
                <a:latin typeface="+mn-ea"/>
              </a:rPr>
              <a:t>２．テーマ</a:t>
            </a:r>
            <a:endParaRPr lang="en-US" altLang="ja-JP" sz="8000" b="1" dirty="0">
              <a:latin typeface="+mn-ea"/>
            </a:endParaRPr>
          </a:p>
          <a:p>
            <a:pPr marL="0" indent="0">
              <a:buNone/>
            </a:pPr>
            <a:r>
              <a:rPr lang="ja-JP" altLang="en-US" sz="7200" b="1" dirty="0" smtClean="0">
                <a:latin typeface="+mn-ea"/>
              </a:rPr>
              <a:t>　</a:t>
            </a:r>
            <a:r>
              <a:rPr lang="ja-JP" altLang="en-US" sz="7200" u="sng" dirty="0" smtClean="0">
                <a:latin typeface="+mn-ea"/>
              </a:rPr>
              <a:t>（１） </a:t>
            </a:r>
            <a:r>
              <a:rPr lang="ja-JP" altLang="en-US" sz="7200" u="sng" dirty="0">
                <a:latin typeface="+mn-ea"/>
              </a:rPr>
              <a:t>医療計画（圏域版）にかかる</a:t>
            </a:r>
            <a:r>
              <a:rPr lang="ja-JP" altLang="ja-JP" sz="7200" u="sng" dirty="0">
                <a:latin typeface="+mn-ea"/>
              </a:rPr>
              <a:t>中間年</a:t>
            </a:r>
            <a:r>
              <a:rPr lang="ja-JP" altLang="en-US" sz="7200" u="sng" dirty="0">
                <a:latin typeface="+mn-ea"/>
              </a:rPr>
              <a:t>（</a:t>
            </a:r>
            <a:r>
              <a:rPr lang="en-US" altLang="ja-JP" sz="7200" u="sng" dirty="0">
                <a:latin typeface="+mn-ea"/>
              </a:rPr>
              <a:t>2020</a:t>
            </a:r>
            <a:r>
              <a:rPr lang="ja-JP" altLang="en-US" sz="7200" u="sng" dirty="0">
                <a:latin typeface="+mn-ea"/>
              </a:rPr>
              <a:t>年度）</a:t>
            </a:r>
            <a:r>
              <a:rPr lang="ja-JP" altLang="ja-JP" sz="7200" u="sng" dirty="0">
                <a:latin typeface="+mn-ea"/>
              </a:rPr>
              <a:t>までの</a:t>
            </a:r>
            <a:r>
              <a:rPr lang="ja-JP" altLang="en-US" sz="7200" u="sng" dirty="0">
                <a:latin typeface="+mn-ea"/>
              </a:rPr>
              <a:t>取組について</a:t>
            </a:r>
            <a:endParaRPr lang="en-US" altLang="ja-JP" sz="7200" u="sng" dirty="0">
              <a:latin typeface="+mn-ea"/>
            </a:endParaRPr>
          </a:p>
          <a:p>
            <a:pPr marL="0" indent="0">
              <a:buNone/>
            </a:pPr>
            <a:r>
              <a:rPr lang="ja-JP" altLang="en-US" sz="9600" dirty="0">
                <a:latin typeface="+mn-ea"/>
              </a:rPr>
              <a:t>　　</a:t>
            </a:r>
            <a:r>
              <a:rPr lang="ja-JP" altLang="en-US" sz="5600" dirty="0" smtClean="0">
                <a:latin typeface="+mn-ea"/>
              </a:rPr>
              <a:t> </a:t>
            </a:r>
            <a:r>
              <a:rPr lang="ja-JP" altLang="en-US" sz="5600" dirty="0">
                <a:latin typeface="+mn-ea"/>
              </a:rPr>
              <a:t>昨年度作成したシート（*別紙；</a:t>
            </a:r>
            <a:r>
              <a:rPr lang="en-US" altLang="ja-JP" sz="5600" dirty="0">
                <a:latin typeface="+mn-ea"/>
              </a:rPr>
              <a:t>2020</a:t>
            </a:r>
            <a:r>
              <a:rPr lang="ja-JP" altLang="en-US" sz="5600" dirty="0">
                <a:latin typeface="+mn-ea"/>
              </a:rPr>
              <a:t>年度の到達イメージ、年度目標等）を用いて、目標達成に向け、実施</a:t>
            </a:r>
            <a:r>
              <a:rPr lang="ja-JP" altLang="en-US" sz="5600" dirty="0" smtClean="0">
                <a:latin typeface="+mn-ea"/>
              </a:rPr>
              <a:t>状況と</a:t>
            </a:r>
            <a:endParaRPr lang="en-US" altLang="ja-JP" sz="5600" dirty="0" smtClean="0">
              <a:latin typeface="+mn-ea"/>
            </a:endParaRPr>
          </a:p>
          <a:p>
            <a:pPr marL="0" indent="0">
              <a:buNone/>
            </a:pPr>
            <a:r>
              <a:rPr lang="ja-JP" altLang="en-US" sz="5600" dirty="0">
                <a:latin typeface="+mn-ea"/>
              </a:rPr>
              <a:t>　</a:t>
            </a:r>
            <a:r>
              <a:rPr lang="ja-JP" altLang="en-US" sz="5600" dirty="0" smtClean="0">
                <a:latin typeface="+mn-ea"/>
              </a:rPr>
              <a:t>　　課題</a:t>
            </a:r>
            <a:r>
              <a:rPr lang="ja-JP" altLang="en-US" sz="5600" dirty="0">
                <a:latin typeface="+mn-ea"/>
              </a:rPr>
              <a:t>について、以下の視点やデータ</a:t>
            </a:r>
            <a:r>
              <a:rPr lang="ja-JP" altLang="en-US" sz="5600" dirty="0" smtClean="0">
                <a:latin typeface="+mn-ea"/>
              </a:rPr>
              <a:t>を考慮し、意見</a:t>
            </a:r>
            <a:r>
              <a:rPr lang="ja-JP" altLang="en-US" sz="5600" dirty="0">
                <a:latin typeface="+mn-ea"/>
              </a:rPr>
              <a:t>交換を行う。取組状況を把握し、今後の進め方に</a:t>
            </a:r>
            <a:r>
              <a:rPr lang="ja-JP" altLang="en-US" sz="5600" dirty="0" smtClean="0">
                <a:latin typeface="+mn-ea"/>
              </a:rPr>
              <a:t>ついて</a:t>
            </a:r>
            <a:endParaRPr lang="en-US" altLang="ja-JP" sz="5600" dirty="0" smtClean="0">
              <a:latin typeface="+mn-ea"/>
            </a:endParaRPr>
          </a:p>
          <a:p>
            <a:pPr marL="0" indent="0">
              <a:buNone/>
            </a:pPr>
            <a:r>
              <a:rPr lang="ja-JP" altLang="en-US" sz="5600" dirty="0">
                <a:latin typeface="+mn-ea"/>
              </a:rPr>
              <a:t>　</a:t>
            </a:r>
            <a:r>
              <a:rPr lang="ja-JP" altLang="en-US" sz="5600" dirty="0" smtClean="0">
                <a:latin typeface="+mn-ea"/>
              </a:rPr>
              <a:t>　　共有</a:t>
            </a:r>
            <a:r>
              <a:rPr lang="ja-JP" altLang="en-US" sz="5600" dirty="0">
                <a:latin typeface="+mn-ea"/>
              </a:rPr>
              <a:t>する。　　</a:t>
            </a:r>
            <a:endParaRPr lang="en-US" altLang="ja-JP" sz="5600" b="1" u="sng" dirty="0">
              <a:latin typeface="+mn-ea"/>
            </a:endParaRPr>
          </a:p>
          <a:p>
            <a:pPr marL="0" indent="0">
              <a:buNone/>
            </a:pPr>
            <a:r>
              <a:rPr lang="ja-JP" altLang="en-US" sz="6400" dirty="0">
                <a:latin typeface="+mn-ea"/>
              </a:rPr>
              <a:t>　　　</a:t>
            </a:r>
            <a:r>
              <a:rPr lang="en-US" altLang="ja-JP" sz="5600" b="1" dirty="0">
                <a:latin typeface="+mn-ea"/>
              </a:rPr>
              <a:t> </a:t>
            </a:r>
            <a:r>
              <a:rPr lang="ja-JP" altLang="en-US" sz="5600" dirty="0">
                <a:latin typeface="+mn-ea"/>
              </a:rPr>
              <a:t>◇参考指標を下回る（上回る）</a:t>
            </a:r>
            <a:r>
              <a:rPr lang="ja-JP" altLang="en-US" sz="5600" dirty="0" smtClean="0">
                <a:latin typeface="+mn-ea"/>
              </a:rPr>
              <a:t>要因、圏域</a:t>
            </a:r>
            <a:r>
              <a:rPr lang="ja-JP" altLang="en-US" sz="5600" dirty="0">
                <a:latin typeface="+mn-ea"/>
              </a:rPr>
              <a:t>の実情を示している</a:t>
            </a:r>
            <a:r>
              <a:rPr lang="ja-JP" altLang="en-US" sz="5600" dirty="0" smtClean="0">
                <a:latin typeface="+mn-ea"/>
              </a:rPr>
              <a:t>か等を意見交換し、課題を抽出</a:t>
            </a:r>
            <a:endParaRPr lang="ja-JP" altLang="ja-JP" sz="5600" dirty="0">
              <a:latin typeface="+mn-ea"/>
            </a:endParaRPr>
          </a:p>
          <a:p>
            <a:pPr marL="0" indent="0">
              <a:buFont typeface="Arial" panose="020B0604020202020204" pitchFamily="34" charset="0"/>
              <a:buNone/>
            </a:pPr>
            <a:r>
              <a:rPr lang="ja-JP" altLang="en-US" sz="7200" b="1" dirty="0" smtClean="0">
                <a:latin typeface="+mn-ea"/>
              </a:rPr>
              <a:t>　</a:t>
            </a:r>
            <a:endParaRPr lang="en-US" altLang="ja-JP" sz="7200" b="1" dirty="0" smtClean="0">
              <a:latin typeface="+mn-ea"/>
            </a:endParaRPr>
          </a:p>
          <a:p>
            <a:pPr marL="0" indent="0">
              <a:buFont typeface="Arial" panose="020B0604020202020204" pitchFamily="34" charset="0"/>
              <a:buNone/>
            </a:pPr>
            <a:r>
              <a:rPr lang="ja-JP" altLang="en-US" sz="7200" dirty="0" smtClean="0">
                <a:latin typeface="+mn-ea"/>
              </a:rPr>
              <a:t>　</a:t>
            </a:r>
            <a:r>
              <a:rPr lang="ja-JP" altLang="en-US" sz="7200" u="sng" dirty="0" smtClean="0">
                <a:latin typeface="+mn-ea"/>
              </a:rPr>
              <a:t>（２）</a:t>
            </a:r>
            <a:r>
              <a:rPr lang="en-US" altLang="ja-JP" sz="7200" u="sng" dirty="0" smtClean="0">
                <a:latin typeface="+mn-ea"/>
              </a:rPr>
              <a:t> </a:t>
            </a:r>
            <a:r>
              <a:rPr lang="ja-JP" altLang="en-US" sz="7200" u="sng" dirty="0" smtClean="0">
                <a:latin typeface="+mn-ea"/>
              </a:rPr>
              <a:t>在宅医療にかかるグループ診療について</a:t>
            </a:r>
            <a:endParaRPr lang="en-US" altLang="ja-JP" sz="7200" u="sng" dirty="0" smtClean="0">
              <a:latin typeface="+mn-ea"/>
            </a:endParaRPr>
          </a:p>
          <a:p>
            <a:pPr marL="0" indent="0">
              <a:buFont typeface="Arial" panose="020B0604020202020204" pitchFamily="34" charset="0"/>
              <a:buNone/>
            </a:pPr>
            <a:r>
              <a:rPr lang="ja-JP" altLang="en-US" sz="6400" b="1" dirty="0" smtClean="0">
                <a:latin typeface="+mn-ea"/>
              </a:rPr>
              <a:t>　　　    </a:t>
            </a:r>
            <a:r>
              <a:rPr lang="ja-JP" altLang="en-US" sz="5600" dirty="0" smtClean="0">
                <a:latin typeface="+mn-ea"/>
              </a:rPr>
              <a:t> 圏域単位の外来医療計画の策定に向け、在宅</a:t>
            </a:r>
            <a:r>
              <a:rPr lang="ja-JP" altLang="en-US" sz="5600" dirty="0">
                <a:latin typeface="+mn-ea"/>
              </a:rPr>
              <a:t>医療の </a:t>
            </a:r>
            <a:r>
              <a:rPr lang="en-US" altLang="ja-JP" sz="5600" dirty="0">
                <a:latin typeface="+mn-ea"/>
              </a:rPr>
              <a:t>24 </a:t>
            </a:r>
            <a:r>
              <a:rPr lang="ja-JP" altLang="en-US" sz="5600" dirty="0">
                <a:latin typeface="+mn-ea"/>
              </a:rPr>
              <a:t>時間体制を支えるためにグループ診療に</a:t>
            </a:r>
            <a:r>
              <a:rPr lang="ja-JP" altLang="en-US" sz="5600" dirty="0" smtClean="0">
                <a:latin typeface="+mn-ea"/>
              </a:rPr>
              <a:t>関する</a:t>
            </a:r>
            <a:endParaRPr lang="en-US" altLang="ja-JP" sz="5600" dirty="0" smtClean="0">
              <a:latin typeface="+mn-ea"/>
            </a:endParaRPr>
          </a:p>
          <a:p>
            <a:pPr marL="0" indent="0">
              <a:buFont typeface="Arial" panose="020B0604020202020204" pitchFamily="34" charset="0"/>
              <a:buNone/>
            </a:pPr>
            <a:r>
              <a:rPr lang="ja-JP" altLang="en-US" sz="5600" dirty="0">
                <a:latin typeface="+mn-ea"/>
              </a:rPr>
              <a:t>　</a:t>
            </a:r>
            <a:r>
              <a:rPr lang="ja-JP" altLang="en-US" sz="5600" dirty="0" smtClean="0">
                <a:latin typeface="+mn-ea"/>
              </a:rPr>
              <a:t>　　　　現状・課題等について、以下の視点を考慮し、意見交換を行う。</a:t>
            </a:r>
            <a:endParaRPr lang="en-US" altLang="ja-JP" sz="5600" dirty="0" smtClean="0">
              <a:latin typeface="+mn-ea"/>
            </a:endParaRPr>
          </a:p>
          <a:p>
            <a:pPr marL="0" indent="0">
              <a:buNone/>
            </a:pPr>
            <a:r>
              <a:rPr lang="ja-JP" altLang="en-US" sz="5600" dirty="0" smtClean="0">
                <a:latin typeface="+mn-ea"/>
              </a:rPr>
              <a:t>　　　　◇</a:t>
            </a:r>
            <a:r>
              <a:rPr lang="ja-JP" altLang="ja-JP" sz="5600" dirty="0" smtClean="0">
                <a:latin typeface="+mn-ea"/>
              </a:rPr>
              <a:t>グループ</a:t>
            </a:r>
            <a:r>
              <a:rPr lang="ja-JP" altLang="ja-JP" sz="5600" dirty="0">
                <a:latin typeface="+mn-ea"/>
              </a:rPr>
              <a:t>診療による在宅医療の推進等に資するような外来医療を実施する医療機関が柔軟に</a:t>
            </a:r>
            <a:r>
              <a:rPr lang="ja-JP" altLang="ja-JP" sz="5600" dirty="0" smtClean="0">
                <a:latin typeface="+mn-ea"/>
              </a:rPr>
              <a:t>在宅</a:t>
            </a:r>
            <a:r>
              <a:rPr lang="ja-JP" altLang="ja-JP" sz="5600" dirty="0">
                <a:latin typeface="+mn-ea"/>
              </a:rPr>
              <a:t>医療</a:t>
            </a:r>
            <a:r>
              <a:rPr lang="ja-JP" altLang="ja-JP" sz="5600" dirty="0" smtClean="0">
                <a:latin typeface="+mn-ea"/>
              </a:rPr>
              <a:t>に</a:t>
            </a:r>
            <a:endParaRPr lang="en-US" altLang="ja-JP" sz="5600" dirty="0" smtClean="0">
              <a:latin typeface="+mn-ea"/>
            </a:endParaRPr>
          </a:p>
          <a:p>
            <a:pPr marL="0" indent="0">
              <a:buNone/>
            </a:pPr>
            <a:r>
              <a:rPr lang="ja-JP" altLang="en-US" sz="5600" dirty="0">
                <a:latin typeface="+mn-ea"/>
              </a:rPr>
              <a:t>　</a:t>
            </a:r>
            <a:r>
              <a:rPr lang="ja-JP" altLang="en-US" sz="5600" dirty="0" smtClean="0">
                <a:latin typeface="+mn-ea"/>
              </a:rPr>
              <a:t>　　　　</a:t>
            </a:r>
            <a:r>
              <a:rPr lang="ja-JP" altLang="ja-JP" sz="5600" dirty="0" smtClean="0">
                <a:latin typeface="+mn-ea"/>
              </a:rPr>
              <a:t>参加</a:t>
            </a:r>
            <a:r>
              <a:rPr lang="ja-JP" altLang="ja-JP" sz="5600" dirty="0">
                <a:latin typeface="+mn-ea"/>
              </a:rPr>
              <a:t>できるような対策に</a:t>
            </a:r>
            <a:r>
              <a:rPr lang="ja-JP" altLang="ja-JP" sz="5600" dirty="0" smtClean="0">
                <a:latin typeface="+mn-ea"/>
              </a:rPr>
              <a:t>ついて</a:t>
            </a:r>
            <a:endParaRPr lang="en-US" altLang="ja-JP" sz="5600" dirty="0" smtClean="0">
              <a:latin typeface="+mn-ea"/>
            </a:endParaRPr>
          </a:p>
          <a:p>
            <a:pPr marL="0" indent="0">
              <a:buNone/>
            </a:pPr>
            <a:r>
              <a:rPr lang="ja-JP" altLang="en-US" sz="5600" dirty="0">
                <a:latin typeface="+mn-ea"/>
              </a:rPr>
              <a:t>　</a:t>
            </a:r>
            <a:r>
              <a:rPr lang="ja-JP" altLang="en-US" sz="5600" dirty="0" smtClean="0">
                <a:latin typeface="+mn-ea"/>
              </a:rPr>
              <a:t>　　　◇</a:t>
            </a:r>
            <a:r>
              <a:rPr lang="en-US" altLang="ja-JP" sz="5600" dirty="0">
                <a:latin typeface="+mn-ea"/>
              </a:rPr>
              <a:t> </a:t>
            </a:r>
            <a:r>
              <a:rPr lang="ja-JP" altLang="ja-JP" sz="5400" dirty="0" smtClean="0">
                <a:latin typeface="+mn-ea"/>
              </a:rPr>
              <a:t>高齢化に</a:t>
            </a:r>
            <a:r>
              <a:rPr lang="ja-JP" altLang="ja-JP" sz="5400" dirty="0">
                <a:latin typeface="+mn-ea"/>
              </a:rPr>
              <a:t>伴い、外来医療から在宅医療に移行する患者の増加が見込まれる中、患者の移行</a:t>
            </a:r>
            <a:r>
              <a:rPr lang="ja-JP" altLang="ja-JP" sz="5400" dirty="0" smtClean="0">
                <a:latin typeface="+mn-ea"/>
              </a:rPr>
              <a:t>に</a:t>
            </a:r>
            <a:endParaRPr lang="en-US" altLang="ja-JP" sz="5400" dirty="0" smtClean="0">
              <a:latin typeface="+mn-ea"/>
            </a:endParaRPr>
          </a:p>
          <a:p>
            <a:pPr marL="0" indent="0">
              <a:buNone/>
            </a:pPr>
            <a:r>
              <a:rPr lang="ja-JP" altLang="en-US" sz="5400" dirty="0">
                <a:latin typeface="+mn-ea"/>
              </a:rPr>
              <a:t>　</a:t>
            </a:r>
            <a:r>
              <a:rPr lang="ja-JP" altLang="en-US" sz="5400" dirty="0" smtClean="0">
                <a:latin typeface="+mn-ea"/>
              </a:rPr>
              <a:t>　　　　</a:t>
            </a:r>
            <a:r>
              <a:rPr lang="ja-JP" altLang="ja-JP" sz="5400" dirty="0" smtClean="0">
                <a:latin typeface="+mn-ea"/>
              </a:rPr>
              <a:t>あたり</a:t>
            </a:r>
            <a:r>
              <a:rPr lang="ja-JP" altLang="ja-JP" sz="5400" dirty="0">
                <a:latin typeface="+mn-ea"/>
              </a:rPr>
              <a:t>切れ目のない医療機関間の連携が重要となるため、在宅医療の提供に当たって各医療機関等</a:t>
            </a:r>
            <a:r>
              <a:rPr lang="ja-JP" altLang="ja-JP" sz="5400" dirty="0" smtClean="0">
                <a:latin typeface="+mn-ea"/>
              </a:rPr>
              <a:t>が</a:t>
            </a:r>
            <a:endParaRPr lang="en-US" altLang="ja-JP" sz="5400" dirty="0" smtClean="0">
              <a:latin typeface="+mn-ea"/>
            </a:endParaRPr>
          </a:p>
          <a:p>
            <a:pPr marL="0" indent="0">
              <a:buNone/>
            </a:pPr>
            <a:r>
              <a:rPr lang="ja-JP" altLang="en-US" sz="5400" dirty="0">
                <a:latin typeface="+mn-ea"/>
              </a:rPr>
              <a:t>　</a:t>
            </a:r>
            <a:r>
              <a:rPr lang="ja-JP" altLang="en-US" sz="5400" dirty="0" smtClean="0">
                <a:latin typeface="+mn-ea"/>
              </a:rPr>
              <a:t>　　　　</a:t>
            </a:r>
            <a:r>
              <a:rPr lang="ja-JP" altLang="ja-JP" sz="5400" dirty="0" smtClean="0">
                <a:latin typeface="+mn-ea"/>
              </a:rPr>
              <a:t>どのような</a:t>
            </a:r>
            <a:r>
              <a:rPr lang="ja-JP" altLang="ja-JP" sz="5400" dirty="0">
                <a:latin typeface="+mn-ea"/>
              </a:rPr>
              <a:t>役割分担を担う</a:t>
            </a:r>
            <a:r>
              <a:rPr lang="ja-JP" altLang="ja-JP" sz="5400" dirty="0" smtClean="0">
                <a:latin typeface="+mn-ea"/>
              </a:rPr>
              <a:t>か</a:t>
            </a:r>
            <a:endParaRPr lang="en-US" altLang="ja-JP" sz="5400" dirty="0" smtClean="0">
              <a:latin typeface="+mn-ea"/>
            </a:endParaRPr>
          </a:p>
          <a:p>
            <a:pPr marL="0" indent="0">
              <a:buFont typeface="Arial" panose="020B0604020202020204" pitchFamily="34" charset="0"/>
              <a:buNone/>
            </a:pPr>
            <a:endParaRPr lang="en-US" altLang="ja-JP" sz="4000" b="1" dirty="0" smtClean="0">
              <a:latin typeface="+mn-ea"/>
            </a:endParaRPr>
          </a:p>
          <a:p>
            <a:pPr marL="0" indent="0">
              <a:buFont typeface="Arial" panose="020B0604020202020204" pitchFamily="34" charset="0"/>
              <a:buNone/>
            </a:pPr>
            <a:r>
              <a:rPr lang="ja-JP" altLang="en-US" sz="8000" b="1" dirty="0" smtClean="0">
                <a:latin typeface="+mn-ea"/>
              </a:rPr>
              <a:t>３</a:t>
            </a:r>
            <a:r>
              <a:rPr lang="ja-JP" altLang="ja-JP" sz="8000" b="1" dirty="0" smtClean="0">
                <a:latin typeface="+mn-ea"/>
              </a:rPr>
              <a:t>．スケジュール</a:t>
            </a:r>
            <a:endParaRPr lang="ja-JP" altLang="ja-JP" sz="8000" dirty="0" smtClean="0">
              <a:latin typeface="+mn-ea"/>
            </a:endParaRPr>
          </a:p>
          <a:p>
            <a:pPr marL="0" indent="0">
              <a:buFont typeface="Arial" panose="020B0604020202020204" pitchFamily="34" charset="0"/>
              <a:buNone/>
            </a:pPr>
            <a:r>
              <a:rPr lang="ja-JP" altLang="ja-JP" sz="6400" dirty="0" smtClean="0">
                <a:latin typeface="+mn-ea"/>
              </a:rPr>
              <a:t>　　</a:t>
            </a:r>
            <a:r>
              <a:rPr lang="en-US" altLang="ja-JP" sz="6400" dirty="0" smtClean="0">
                <a:latin typeface="+mn-ea"/>
              </a:rPr>
              <a:t>      7</a:t>
            </a:r>
            <a:r>
              <a:rPr lang="ja-JP" altLang="ja-JP" sz="6400" dirty="0" smtClean="0">
                <a:latin typeface="+mn-ea"/>
              </a:rPr>
              <a:t>月上旬　　　　　　懇話会資料の提示（メール送信）</a:t>
            </a:r>
            <a:r>
              <a:rPr lang="ja-JP" altLang="en-US" sz="6400" dirty="0" smtClean="0">
                <a:latin typeface="+mn-ea"/>
              </a:rPr>
              <a:t>　　　　　　　　　　　　　　</a:t>
            </a:r>
            <a:r>
              <a:rPr lang="en-US" altLang="ja-JP" sz="6400" dirty="0" smtClean="0">
                <a:latin typeface="+mn-ea"/>
              </a:rPr>
              <a:t>       </a:t>
            </a:r>
          </a:p>
          <a:p>
            <a:pPr marL="0" indent="0">
              <a:buFont typeface="Arial" panose="020B0604020202020204" pitchFamily="34" charset="0"/>
              <a:buNone/>
            </a:pPr>
            <a:r>
              <a:rPr lang="ja-JP" altLang="en-US" sz="6400" dirty="0" smtClean="0">
                <a:latin typeface="+mn-ea"/>
              </a:rPr>
              <a:t>　　　  </a:t>
            </a:r>
            <a:r>
              <a:rPr lang="en-US" altLang="ja-JP" sz="6400" dirty="0" smtClean="0">
                <a:latin typeface="+mn-ea"/>
              </a:rPr>
              <a:t>  8</a:t>
            </a:r>
            <a:r>
              <a:rPr lang="ja-JP" altLang="ja-JP" sz="6400" dirty="0" smtClean="0">
                <a:latin typeface="+mn-ea"/>
              </a:rPr>
              <a:t>～</a:t>
            </a:r>
            <a:r>
              <a:rPr lang="en-US" altLang="ja-JP" sz="6400" dirty="0" smtClean="0">
                <a:latin typeface="+mn-ea"/>
              </a:rPr>
              <a:t>9</a:t>
            </a:r>
            <a:r>
              <a:rPr lang="ja-JP" altLang="ja-JP" sz="6400" dirty="0" smtClean="0">
                <a:latin typeface="+mn-ea"/>
              </a:rPr>
              <a:t>月　　</a:t>
            </a:r>
            <a:r>
              <a:rPr lang="en-US" altLang="ja-JP" sz="6400" dirty="0" smtClean="0">
                <a:latin typeface="+mn-ea"/>
              </a:rPr>
              <a:t>        </a:t>
            </a:r>
            <a:r>
              <a:rPr lang="ja-JP" altLang="ja-JP" sz="6400" dirty="0" smtClean="0">
                <a:latin typeface="+mn-ea"/>
              </a:rPr>
              <a:t>　懇話会開催</a:t>
            </a:r>
          </a:p>
          <a:p>
            <a:pPr marL="0" indent="0">
              <a:buFont typeface="Arial" panose="020B0604020202020204" pitchFamily="34" charset="0"/>
              <a:buNone/>
            </a:pPr>
            <a:r>
              <a:rPr lang="en-US" altLang="ja-JP" sz="6400" dirty="0" smtClean="0">
                <a:latin typeface="+mn-ea"/>
              </a:rPr>
              <a:t>  </a:t>
            </a:r>
            <a:r>
              <a:rPr lang="ja-JP" altLang="ja-JP" sz="6400" dirty="0" smtClean="0">
                <a:latin typeface="+mn-ea"/>
              </a:rPr>
              <a:t>　 </a:t>
            </a:r>
            <a:r>
              <a:rPr lang="ja-JP" altLang="en-US" sz="6400" dirty="0" smtClean="0">
                <a:latin typeface="+mn-ea"/>
              </a:rPr>
              <a:t>　　　　　　</a:t>
            </a:r>
            <a:r>
              <a:rPr lang="ja-JP" altLang="ja-JP" sz="6400" dirty="0" smtClean="0">
                <a:latin typeface="+mn-ea"/>
              </a:rPr>
              <a:t>※</a:t>
            </a:r>
            <a:r>
              <a:rPr lang="ja-JP" altLang="ja-JP" sz="5600" dirty="0" smtClean="0">
                <a:latin typeface="+mn-ea"/>
              </a:rPr>
              <a:t>懇話会終了後</a:t>
            </a:r>
            <a:r>
              <a:rPr lang="en-US" altLang="ja-JP" sz="5600" dirty="0" smtClean="0">
                <a:latin typeface="+mn-ea"/>
              </a:rPr>
              <a:t>2</a:t>
            </a:r>
            <a:r>
              <a:rPr lang="ja-JP" altLang="ja-JP" sz="5600" dirty="0" smtClean="0">
                <a:latin typeface="+mn-ea"/>
              </a:rPr>
              <a:t>週間</a:t>
            </a:r>
            <a:r>
              <a:rPr lang="ja-JP" altLang="en-US" sz="5600" dirty="0" smtClean="0">
                <a:latin typeface="+mn-ea"/>
              </a:rPr>
              <a:t>後目途に</a:t>
            </a:r>
            <a:r>
              <a:rPr lang="ja-JP" altLang="ja-JP" sz="5600" dirty="0" smtClean="0">
                <a:latin typeface="+mn-ea"/>
              </a:rPr>
              <a:t>懇話会</a:t>
            </a:r>
            <a:r>
              <a:rPr lang="ja-JP" altLang="en-US" sz="5600" dirty="0" smtClean="0">
                <a:latin typeface="+mn-ea"/>
              </a:rPr>
              <a:t>の議事概要とシート（昨年度から加筆・修正した場合）を提出　　</a:t>
            </a:r>
            <a:endParaRPr lang="ja-JP" altLang="en-US" dirty="0">
              <a:latin typeface="+mn-ea"/>
            </a:endParaRPr>
          </a:p>
        </p:txBody>
      </p:sp>
    </p:spTree>
    <p:extLst>
      <p:ext uri="{BB962C8B-B14F-4D97-AF65-F5344CB8AC3E}">
        <p14:creationId xmlns:p14="http://schemas.microsoft.com/office/powerpoint/2010/main" val="409816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52304" y="433016"/>
            <a:ext cx="8928992" cy="0"/>
          </a:xfrm>
          <a:prstGeom prst="line">
            <a:avLst/>
          </a:prstGeom>
          <a:ln w="38100" cmpd="dbl"/>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173725" y="61713"/>
            <a:ext cx="7480358" cy="360040"/>
          </a:xfrm>
          <a:prstGeom prst="rect">
            <a:avLst/>
          </a:prstGeom>
          <a:noFill/>
          <a:ln>
            <a:noFill/>
          </a:ln>
          <a:effectLst/>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医療計画（圏域版）に基づく地域包括ケアシステムの構築に向けた在宅医療の推進①　　　　</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Text Box 6"/>
          <p:cNvSpPr txBox="1">
            <a:spLocks noChangeArrowheads="1"/>
          </p:cNvSpPr>
          <p:nvPr/>
        </p:nvSpPr>
        <p:spPr bwMode="auto">
          <a:xfrm>
            <a:off x="396285" y="511590"/>
            <a:ext cx="1295396" cy="28803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a:solidFill>
                  <a:prstClr val="white"/>
                </a:solidFill>
                <a:latin typeface="Arial" charset="0"/>
                <a:ea typeface="HGPｺﾞｼｯｸE" pitchFamily="50" charset="-128"/>
              </a:rPr>
              <a:t>現状</a:t>
            </a:r>
          </a:p>
        </p:txBody>
      </p:sp>
      <p:sp>
        <p:nvSpPr>
          <p:cNvPr id="34" name="下矢印 33"/>
          <p:cNvSpPr/>
          <p:nvPr/>
        </p:nvSpPr>
        <p:spPr>
          <a:xfrm rot="16200000">
            <a:off x="2582674" y="351370"/>
            <a:ext cx="216870" cy="669699"/>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 name="正方形/長方形 2"/>
          <p:cNvSpPr/>
          <p:nvPr/>
        </p:nvSpPr>
        <p:spPr>
          <a:xfrm>
            <a:off x="2634134" y="1110633"/>
            <a:ext cx="3782882" cy="1571130"/>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endParaRPr lang="ja-JP" altLang="en-US">
              <a:solidFill>
                <a:prstClr val="black"/>
              </a:solidFill>
            </a:endParaRPr>
          </a:p>
        </p:txBody>
      </p:sp>
      <p:sp>
        <p:nvSpPr>
          <p:cNvPr id="18" name="正方形/長方形 17"/>
          <p:cNvSpPr/>
          <p:nvPr/>
        </p:nvSpPr>
        <p:spPr>
          <a:xfrm>
            <a:off x="52304" y="957405"/>
            <a:ext cx="2344394" cy="5327816"/>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dirty="0">
              <a:solidFill>
                <a:prstClr val="black"/>
              </a:solidFill>
            </a:endParaRPr>
          </a:p>
        </p:txBody>
      </p:sp>
      <p:sp>
        <p:nvSpPr>
          <p:cNvPr id="24" name="Text Box 6"/>
          <p:cNvSpPr txBox="1">
            <a:spLocks noChangeArrowheads="1"/>
          </p:cNvSpPr>
          <p:nvPr/>
        </p:nvSpPr>
        <p:spPr bwMode="auto">
          <a:xfrm>
            <a:off x="3987124" y="506145"/>
            <a:ext cx="1296144" cy="28803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prstClr val="white"/>
                </a:solidFill>
                <a:latin typeface="Arial" charset="0"/>
                <a:ea typeface="HGPｺﾞｼｯｸE" pitchFamily="50" charset="-128"/>
              </a:rPr>
              <a:t>短期（３年後）</a:t>
            </a:r>
            <a:endParaRPr kumimoji="0" lang="ja-JP" altLang="en-US" sz="1400" dirty="0">
              <a:solidFill>
                <a:prstClr val="white"/>
              </a:solidFill>
              <a:latin typeface="Arial" charset="0"/>
              <a:ea typeface="HGPｺﾞｼｯｸE" pitchFamily="50" charset="-128"/>
            </a:endParaRPr>
          </a:p>
        </p:txBody>
      </p:sp>
      <p:sp>
        <p:nvSpPr>
          <p:cNvPr id="39" name="Text Box 6"/>
          <p:cNvSpPr txBox="1">
            <a:spLocks noChangeArrowheads="1"/>
          </p:cNvSpPr>
          <p:nvPr/>
        </p:nvSpPr>
        <p:spPr bwMode="auto">
          <a:xfrm>
            <a:off x="7320128" y="525675"/>
            <a:ext cx="1296144" cy="28803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prstClr val="white"/>
                </a:solidFill>
                <a:latin typeface="Arial" charset="0"/>
                <a:ea typeface="HGPｺﾞｼｯｸE" pitchFamily="50" charset="-128"/>
              </a:rPr>
              <a:t>あるべき姿</a:t>
            </a:r>
            <a:endParaRPr kumimoji="0" lang="ja-JP" altLang="en-US" sz="1400" dirty="0">
              <a:solidFill>
                <a:prstClr val="white"/>
              </a:solidFill>
              <a:latin typeface="Arial" charset="0"/>
              <a:ea typeface="HGPｺﾞｼｯｸE" pitchFamily="50" charset="-128"/>
            </a:endParaRPr>
          </a:p>
        </p:txBody>
      </p:sp>
      <p:sp>
        <p:nvSpPr>
          <p:cNvPr id="40" name="下矢印 39"/>
          <p:cNvSpPr/>
          <p:nvPr/>
        </p:nvSpPr>
        <p:spPr>
          <a:xfrm rot="16200000">
            <a:off x="6637972" y="375403"/>
            <a:ext cx="216869" cy="658782"/>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4" name="正方形/長方形 43"/>
          <p:cNvSpPr/>
          <p:nvPr/>
        </p:nvSpPr>
        <p:spPr>
          <a:xfrm>
            <a:off x="6602459" y="1156680"/>
            <a:ext cx="2452318" cy="4922186"/>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solidFill>
                <a:prstClr val="black"/>
              </a:solidFill>
            </a:endParaRPr>
          </a:p>
        </p:txBody>
      </p:sp>
      <p:sp>
        <p:nvSpPr>
          <p:cNvPr id="47" name="Text Box 9"/>
          <p:cNvSpPr txBox="1">
            <a:spLocks noChangeArrowheads="1"/>
          </p:cNvSpPr>
          <p:nvPr/>
        </p:nvSpPr>
        <p:spPr bwMode="auto">
          <a:xfrm>
            <a:off x="2603082" y="1031467"/>
            <a:ext cx="709958"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200" dirty="0">
                <a:solidFill>
                  <a:prstClr val="white"/>
                </a:solidFill>
                <a:latin typeface="Arial" charset="0"/>
                <a:ea typeface="HGPｺﾞｼｯｸE" pitchFamily="50" charset="-128"/>
              </a:rPr>
              <a:t>課題</a:t>
            </a:r>
          </a:p>
        </p:txBody>
      </p:sp>
      <p:sp>
        <p:nvSpPr>
          <p:cNvPr id="48" name="Text Box 9"/>
          <p:cNvSpPr txBox="1">
            <a:spLocks noChangeArrowheads="1"/>
          </p:cNvSpPr>
          <p:nvPr/>
        </p:nvSpPr>
        <p:spPr bwMode="auto">
          <a:xfrm>
            <a:off x="2634134" y="3343024"/>
            <a:ext cx="2799242" cy="354468"/>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prstClr val="white"/>
                </a:solidFill>
                <a:latin typeface="Arial" charset="0"/>
                <a:ea typeface="HGPｺﾞｼｯｸE" pitchFamily="50" charset="-128"/>
              </a:rPr>
              <a:t>計画中間年（</a:t>
            </a:r>
            <a:r>
              <a:rPr kumimoji="0" lang="en-US" altLang="ja-JP" sz="1400" dirty="0" smtClean="0">
                <a:solidFill>
                  <a:prstClr val="white"/>
                </a:solidFill>
                <a:latin typeface="Arial" charset="0"/>
                <a:ea typeface="HGPｺﾞｼｯｸE" pitchFamily="50" charset="-128"/>
              </a:rPr>
              <a:t>2020</a:t>
            </a:r>
            <a:r>
              <a:rPr kumimoji="0" lang="ja-JP" altLang="en-US" sz="1400" dirty="0" smtClean="0">
                <a:solidFill>
                  <a:prstClr val="white"/>
                </a:solidFill>
                <a:latin typeface="Arial" charset="0"/>
                <a:ea typeface="HGPｺﾞｼｯｸE" pitchFamily="50" charset="-128"/>
              </a:rPr>
              <a:t>年度）までの取組</a:t>
            </a:r>
            <a:endParaRPr kumimoji="0" lang="ja-JP" altLang="en-US" sz="1400" dirty="0">
              <a:solidFill>
                <a:prstClr val="white"/>
              </a:solidFill>
              <a:latin typeface="Arial" charset="0"/>
              <a:ea typeface="HGPｺﾞｼｯｸE" pitchFamily="50" charset="-128"/>
            </a:endParaRPr>
          </a:p>
        </p:txBody>
      </p:sp>
      <p:sp>
        <p:nvSpPr>
          <p:cNvPr id="52" name="Text Box 9"/>
          <p:cNvSpPr txBox="1">
            <a:spLocks noChangeArrowheads="1"/>
          </p:cNvSpPr>
          <p:nvPr/>
        </p:nvSpPr>
        <p:spPr bwMode="auto">
          <a:xfrm>
            <a:off x="567283" y="3757969"/>
            <a:ext cx="1270330" cy="218991"/>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prstClr val="white"/>
                </a:solidFill>
                <a:latin typeface="Arial" charset="0"/>
                <a:ea typeface="HGPｺﾞｼｯｸE" pitchFamily="50" charset="-128"/>
              </a:rPr>
              <a:t>提供体制</a:t>
            </a:r>
            <a:endParaRPr kumimoji="0" lang="ja-JP" altLang="en-US" sz="1400" dirty="0">
              <a:solidFill>
                <a:prstClr val="white"/>
              </a:solidFill>
              <a:latin typeface="Arial" charset="0"/>
              <a:ea typeface="HGPｺﾞｼｯｸE" pitchFamily="50" charset="-128"/>
            </a:endParaRPr>
          </a:p>
        </p:txBody>
      </p:sp>
      <p:sp>
        <p:nvSpPr>
          <p:cNvPr id="10" name="テキスト ボックス 9"/>
          <p:cNvSpPr txBox="1"/>
          <p:nvPr/>
        </p:nvSpPr>
        <p:spPr>
          <a:xfrm>
            <a:off x="0" y="4086798"/>
            <a:ext cx="2474370" cy="2369880"/>
          </a:xfrm>
          <a:prstGeom prst="rect">
            <a:avLst/>
          </a:prstGeom>
          <a:noFill/>
        </p:spPr>
        <p:txBody>
          <a:bodyPr wrap="square" rtlCol="0">
            <a:spAutoFit/>
          </a:bodyPr>
          <a:lstStyle/>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●訪問診療を実施する診療所数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227</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在宅療養支援診療所数           </a:t>
            </a:r>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145</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在宅療養支援歯科診療所数</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7</a:t>
            </a:r>
          </a:p>
          <a:p>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在宅療養支援歯科診療所数</a:t>
            </a:r>
            <a:r>
              <a:rPr lang="ja-JP" altLang="en-US"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104</a:t>
            </a:r>
          </a:p>
          <a:p>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●在宅患者調剤加算薬局数　　　   </a:t>
            </a:r>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129</a:t>
            </a:r>
          </a:p>
          <a:p>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●在宅療養支援病院数　　　　　　      </a:t>
            </a:r>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7</a:t>
            </a:r>
          </a:p>
          <a:p>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●在宅療養後方支援病院数　　　　    </a:t>
            </a:r>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●訪問看護ＳＴ数　　　　　　　　     </a:t>
            </a:r>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101</a:t>
            </a:r>
          </a:p>
          <a:p>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●入退院支援加算を算定する病院    </a:t>
            </a:r>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●入院機関とケアマネ連携数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3041</a:t>
            </a: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●在宅看取りを実施する診療所数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37</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●在宅看取り（ターミナルケア）を実施</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する診療所数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101</a:t>
            </a: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Text Box 9"/>
          <p:cNvSpPr txBox="1">
            <a:spLocks noChangeArrowheads="1"/>
          </p:cNvSpPr>
          <p:nvPr/>
        </p:nvSpPr>
        <p:spPr bwMode="auto">
          <a:xfrm>
            <a:off x="6809873" y="3697101"/>
            <a:ext cx="1055455"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prstClr val="white"/>
                </a:solidFill>
                <a:latin typeface="Arial" charset="0"/>
                <a:ea typeface="HGPｺﾞｼｯｸE" pitchFamily="50" charset="-128"/>
              </a:rPr>
              <a:t>参考</a:t>
            </a:r>
            <a:endParaRPr kumimoji="0" lang="ja-JP" altLang="en-US" sz="1400" dirty="0">
              <a:solidFill>
                <a:prstClr val="white"/>
              </a:solidFill>
              <a:latin typeface="Arial" charset="0"/>
              <a:ea typeface="HGPｺﾞｼｯｸE" pitchFamily="50" charset="-128"/>
            </a:endParaRPr>
          </a:p>
        </p:txBody>
      </p:sp>
      <p:sp>
        <p:nvSpPr>
          <p:cNvPr id="55" name="下矢印 54"/>
          <p:cNvSpPr/>
          <p:nvPr/>
        </p:nvSpPr>
        <p:spPr>
          <a:xfrm>
            <a:off x="4907147" y="2860584"/>
            <a:ext cx="526229" cy="348338"/>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4" name="テキスト ボックス 53"/>
          <p:cNvSpPr txBox="1"/>
          <p:nvPr/>
        </p:nvSpPr>
        <p:spPr>
          <a:xfrm>
            <a:off x="6565585" y="4060351"/>
            <a:ext cx="2481601" cy="1723549"/>
          </a:xfrm>
          <a:prstGeom prst="rect">
            <a:avLst/>
          </a:prstGeom>
          <a:noFill/>
        </p:spPr>
        <p:txBody>
          <a:bodyPr wrap="square" rtlCol="0">
            <a:spAutoFit/>
          </a:bodyPr>
          <a:lstStyle/>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●訪問診療を実施する診療所数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285</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在宅療養支援診療所数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233</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●在宅</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療養支援歯科</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診療所数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135</a:t>
            </a: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●在宅患者調剤加算薬局数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124</a:t>
            </a: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●在宅療養支援病院数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●在宅療養後方支援病院数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●訪問看護ＳＴ数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135</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●退院支援加算を算定する病院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●入院機関とケアマネ連携数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4395</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●在宅看取りを実施する診療所数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62</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1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Rectangle 12" descr="縦線 (反転)"/>
          <p:cNvSpPr>
            <a:spLocks noChangeArrowheads="1"/>
          </p:cNvSpPr>
          <p:nvPr/>
        </p:nvSpPr>
        <p:spPr bwMode="auto">
          <a:xfrm>
            <a:off x="7075797" y="1135702"/>
            <a:ext cx="1978979" cy="172488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170" tIns="10795" rIns="90170" bIns="10795" anchor="t"/>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Font typeface="Arial" charset="0"/>
              <a:buNone/>
            </a:pPr>
            <a:endParaRPr kumimoji="0" lang="en-US" altLang="ja-JP" sz="1050" dirty="0" smtClean="0">
              <a:solidFill>
                <a:prstClr val="black"/>
              </a:solidFill>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Font typeface="Arial" charset="0"/>
              <a:buNone/>
            </a:pPr>
            <a:endParaRPr kumimoji="0"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p:txBody>
      </p:sp>
      <p:sp>
        <p:nvSpPr>
          <p:cNvPr id="9" name="正方形/長方形 8"/>
          <p:cNvSpPr/>
          <p:nvPr/>
        </p:nvSpPr>
        <p:spPr>
          <a:xfrm>
            <a:off x="2602652" y="1221439"/>
            <a:ext cx="3749532" cy="1692771"/>
          </a:xfrm>
          <a:prstGeom prst="rect">
            <a:avLst/>
          </a:prstGeom>
        </p:spPr>
        <p:txBody>
          <a:bodyPr wrap="square">
            <a:spAutoFit/>
          </a:bodyPr>
          <a:lstStyle/>
          <a:p>
            <a:pPr>
              <a:lnSpc>
                <a:spcPct val="150000"/>
              </a:lnSpc>
            </a:pPr>
            <a:r>
              <a:rPr lang="ja-JP" altLang="en-US" sz="1200" b="1" dirty="0" smtClean="0">
                <a:solidFill>
                  <a:prstClr val="black"/>
                </a:solidFill>
                <a:latin typeface="ＭＳ Ｐゴシック" panose="020B0600070205080204" pitchFamily="50" charset="-128"/>
              </a:rPr>
              <a:t>・</a:t>
            </a:r>
            <a:r>
              <a:rPr lang="ja-JP" altLang="en-US" sz="1200" b="1" dirty="0">
                <a:solidFill>
                  <a:prstClr val="black"/>
                </a:solidFill>
                <a:latin typeface="ＭＳ Ｐゴシック" panose="020B0600070205080204" pitchFamily="50" charset="-128"/>
              </a:rPr>
              <a:t>在宅医療資源で府平均を下回るものが多い</a:t>
            </a:r>
            <a:r>
              <a:rPr lang="ja-JP" altLang="en-US" sz="1200" b="1" dirty="0" smtClean="0">
                <a:solidFill>
                  <a:prstClr val="black"/>
                </a:solidFill>
                <a:latin typeface="ＭＳ Ｐゴシック" panose="020B0600070205080204" pitchFamily="50" charset="-128"/>
              </a:rPr>
              <a:t>。</a:t>
            </a:r>
            <a:endParaRPr lang="en-US" altLang="ja-JP" sz="1200" b="1" dirty="0">
              <a:solidFill>
                <a:prstClr val="black"/>
              </a:solidFill>
              <a:latin typeface="ＭＳ Ｐゴシック" panose="020B0600070205080204" pitchFamily="50" charset="-128"/>
            </a:endParaRPr>
          </a:p>
          <a:p>
            <a:pPr>
              <a:lnSpc>
                <a:spcPct val="150000"/>
              </a:lnSpc>
            </a:pPr>
            <a:r>
              <a:rPr lang="ja-JP" altLang="en-US" sz="1200" b="1" dirty="0">
                <a:solidFill>
                  <a:prstClr val="black"/>
                </a:solidFill>
                <a:latin typeface="ＭＳ Ｐゴシック" panose="020B0600070205080204" pitchFamily="50" charset="-128"/>
              </a:rPr>
              <a:t>・関係機関が各職種の機能を理解し、多職種でチームとなって関わる人材の確保と育成が必要</a:t>
            </a:r>
            <a:r>
              <a:rPr lang="ja-JP" altLang="en-US" sz="1200" b="1" dirty="0" smtClean="0">
                <a:solidFill>
                  <a:prstClr val="black"/>
                </a:solidFill>
                <a:latin typeface="ＭＳ Ｐゴシック" panose="020B0600070205080204" pitchFamily="50" charset="-128"/>
              </a:rPr>
              <a:t>。</a:t>
            </a:r>
            <a:endParaRPr lang="en-US" altLang="ja-JP" sz="1200" b="1" dirty="0" smtClean="0">
              <a:solidFill>
                <a:prstClr val="black"/>
              </a:solidFill>
              <a:latin typeface="ＭＳ Ｐゴシック" panose="020B0600070205080204" pitchFamily="50" charset="-128"/>
            </a:endParaRPr>
          </a:p>
          <a:p>
            <a:pPr>
              <a:lnSpc>
                <a:spcPct val="150000"/>
              </a:lnSpc>
            </a:pPr>
            <a:r>
              <a:rPr lang="ja-JP" altLang="en-US" sz="1200" b="1" dirty="0" smtClean="0">
                <a:solidFill>
                  <a:prstClr val="black"/>
                </a:solidFill>
                <a:latin typeface="ＭＳ Ｐゴシック" panose="020B0600070205080204" pitchFamily="50" charset="-128"/>
              </a:rPr>
              <a:t>・</a:t>
            </a:r>
            <a:r>
              <a:rPr lang="ja-JP" altLang="en-US" sz="1200" b="1" dirty="0">
                <a:solidFill>
                  <a:prstClr val="black"/>
                </a:solidFill>
                <a:latin typeface="ＭＳ Ｐゴシック" panose="020B0600070205080204" pitchFamily="50" charset="-128"/>
              </a:rPr>
              <a:t>患者や家族が地域で自分らしい療養を選択できるよう</a:t>
            </a:r>
            <a:r>
              <a:rPr lang="ja-JP" altLang="en-US" sz="1200" b="1" dirty="0" smtClean="0">
                <a:solidFill>
                  <a:prstClr val="black"/>
                </a:solidFill>
                <a:latin typeface="ＭＳ Ｐゴシック" panose="020B0600070205080204" pitchFamily="50" charset="-128"/>
              </a:rPr>
              <a:t>、在宅</a:t>
            </a:r>
            <a:r>
              <a:rPr lang="ja-JP" altLang="en-US" sz="1200" b="1" dirty="0">
                <a:solidFill>
                  <a:prstClr val="black"/>
                </a:solidFill>
                <a:latin typeface="ＭＳ Ｐゴシック" panose="020B0600070205080204" pitchFamily="50" charset="-128"/>
              </a:rPr>
              <a:t>医療に関する情報提供や啓発が必要。</a:t>
            </a:r>
            <a:r>
              <a:rPr lang="en-US" altLang="ja-JP" sz="1200" b="1" dirty="0">
                <a:solidFill>
                  <a:prstClr val="black"/>
                </a:solidFill>
                <a:latin typeface="ＭＳ Ｐゴシック" panose="020B0600070205080204" pitchFamily="50" charset="-128"/>
              </a:rPr>
              <a:t> </a:t>
            </a:r>
            <a:endParaRPr lang="ja-JP" altLang="ja-JP" sz="1200" dirty="0">
              <a:solidFill>
                <a:prstClr val="black"/>
              </a:solidFill>
              <a:latin typeface="ＭＳ Ｐゴシック" panose="020B0600070205080204" pitchFamily="50" charset="-128"/>
              <a:cs typeface="Meiryo UI" panose="020B0604030504040204" pitchFamily="50" charset="-128"/>
            </a:endParaRPr>
          </a:p>
          <a:p>
            <a:endParaRPr lang="ja-JP"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Rectangle 12" descr="縦線 (反転)"/>
          <p:cNvSpPr>
            <a:spLocks noChangeArrowheads="1"/>
          </p:cNvSpPr>
          <p:nvPr/>
        </p:nvSpPr>
        <p:spPr bwMode="auto">
          <a:xfrm>
            <a:off x="173725" y="1049905"/>
            <a:ext cx="2057446" cy="24887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170" tIns="10795" rIns="90170" bIns="10795" anchor="t">
            <a:noAutofit/>
          </a:bodyPr>
          <a:lstStyle/>
          <a:p>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角丸四角形 58"/>
          <p:cNvSpPr>
            <a:spLocks noChangeArrowheads="1"/>
          </p:cNvSpPr>
          <p:nvPr/>
        </p:nvSpPr>
        <p:spPr bwMode="auto">
          <a:xfrm>
            <a:off x="2354785" y="3696380"/>
            <a:ext cx="4118078" cy="2032754"/>
          </a:xfrm>
          <a:prstGeom prst="roundRect">
            <a:avLst>
              <a:gd name="adj" fmla="val 8407"/>
            </a:avLst>
          </a:prstGeom>
          <a:noFill/>
          <a:ln>
            <a:noFill/>
          </a:ln>
          <a:effectLst/>
          <a:extLst/>
        </p:spPr>
        <p:txBody>
          <a:bodyPr rot="0" vert="horz" wrap="square" lIns="91440" tIns="45720" rIns="91440" bIns="45720" anchor="ctr" anchorCtr="0" upright="1">
            <a:spAutoFit/>
          </a:bodyPr>
          <a:lstStyle/>
          <a:p>
            <a:pPr marL="180000">
              <a:lnSpc>
                <a:spcPct val="125000"/>
              </a:lnSpc>
            </a:pPr>
            <a:r>
              <a:rPr lang="ja-JP" altLang="en-US" sz="1200" b="1" kern="100" dirty="0">
                <a:solidFill>
                  <a:prstClr val="black"/>
                </a:solidFill>
                <a:latin typeface="ＭＳ Ｐゴシック" panose="020B0600070205080204" pitchFamily="50" charset="-128"/>
                <a:cs typeface="Meiryo UI" panose="020B0604030504040204" pitchFamily="50" charset="-128"/>
              </a:rPr>
              <a:t>・各市の在宅医療介護連携の会議や、研修会等の</a:t>
            </a:r>
            <a:r>
              <a:rPr lang="ja-JP" altLang="en-US" sz="1200" b="1" kern="100" dirty="0" smtClean="0">
                <a:solidFill>
                  <a:prstClr val="black"/>
                </a:solidFill>
                <a:latin typeface="ＭＳ Ｐゴシック" panose="020B0600070205080204" pitchFamily="50" charset="-128"/>
                <a:cs typeface="Meiryo UI" panose="020B0604030504040204" pitchFamily="50" charset="-128"/>
              </a:rPr>
              <a:t>取組み</a:t>
            </a:r>
            <a:r>
              <a:rPr lang="ja-JP" altLang="en-US" sz="1200" b="1" kern="100" dirty="0">
                <a:solidFill>
                  <a:prstClr val="black"/>
                </a:solidFill>
                <a:latin typeface="ＭＳ Ｐゴシック" panose="020B0600070205080204" pitchFamily="50" charset="-128"/>
                <a:cs typeface="Meiryo UI" panose="020B0604030504040204" pitchFamily="50" charset="-128"/>
              </a:rPr>
              <a:t>を継続し、関係職種</a:t>
            </a:r>
            <a:r>
              <a:rPr lang="ja-JP" altLang="en-US" sz="1200" b="1" kern="100" dirty="0" smtClean="0">
                <a:solidFill>
                  <a:prstClr val="black"/>
                </a:solidFill>
                <a:latin typeface="ＭＳ Ｐゴシック" panose="020B0600070205080204" pitchFamily="50" charset="-128"/>
                <a:cs typeface="Meiryo UI" panose="020B0604030504040204" pitchFamily="50" charset="-128"/>
              </a:rPr>
              <a:t>の連携</a:t>
            </a:r>
            <a:r>
              <a:rPr lang="ja-JP" altLang="en-US" sz="1200" b="1" kern="100" dirty="0">
                <a:solidFill>
                  <a:prstClr val="black"/>
                </a:solidFill>
                <a:latin typeface="ＭＳ Ｐゴシック" panose="020B0600070205080204" pitchFamily="50" charset="-128"/>
                <a:cs typeface="Meiryo UI" panose="020B0604030504040204" pitchFamily="50" charset="-128"/>
              </a:rPr>
              <a:t>強化を図ると共に、在宅医療に取組む人材の確保に努めます。</a:t>
            </a:r>
            <a:endParaRPr lang="en-US" altLang="ja-JP" sz="1200" b="1" kern="100" dirty="0">
              <a:solidFill>
                <a:prstClr val="black"/>
              </a:solidFill>
              <a:latin typeface="ＭＳ Ｐゴシック" panose="020B0600070205080204" pitchFamily="50" charset="-128"/>
              <a:cs typeface="Meiryo UI" panose="020B0604030504040204" pitchFamily="50" charset="-128"/>
            </a:endParaRPr>
          </a:p>
          <a:p>
            <a:pPr marL="180000">
              <a:lnSpc>
                <a:spcPct val="125000"/>
              </a:lnSpc>
            </a:pPr>
            <a:r>
              <a:rPr lang="ja-JP" altLang="en-US" sz="1200" b="1" kern="100" dirty="0">
                <a:solidFill>
                  <a:prstClr val="black"/>
                </a:solidFill>
                <a:latin typeface="ＭＳ Ｐゴシック" panose="020B0600070205080204" pitchFamily="50" charset="-128"/>
                <a:cs typeface="Meiryo UI" panose="020B0604030504040204" pitchFamily="50" charset="-128"/>
              </a:rPr>
              <a:t>・患者、家族の意思決定を尊重した支援ができるよう、医療従事者の理解促進と支援関係者間の情報共有に</a:t>
            </a:r>
            <a:r>
              <a:rPr lang="ja-JP" altLang="en-US" sz="1200" b="1" kern="100" dirty="0" smtClean="0">
                <a:solidFill>
                  <a:prstClr val="black"/>
                </a:solidFill>
                <a:latin typeface="ＭＳ Ｐゴシック" panose="020B0600070205080204" pitchFamily="50" charset="-128"/>
                <a:cs typeface="Meiryo UI" panose="020B0604030504040204" pitchFamily="50" charset="-128"/>
              </a:rPr>
              <a:t>取組みます</a:t>
            </a:r>
            <a:r>
              <a:rPr lang="ja-JP" altLang="en-US" sz="1200" b="1" kern="100" dirty="0">
                <a:solidFill>
                  <a:prstClr val="black"/>
                </a:solidFill>
                <a:latin typeface="ＭＳ Ｐゴシック" panose="020B0600070205080204" pitchFamily="50" charset="-128"/>
                <a:cs typeface="Meiryo UI" panose="020B0604030504040204" pitchFamily="50" charset="-128"/>
              </a:rPr>
              <a:t>。</a:t>
            </a:r>
            <a:endParaRPr lang="en-US" altLang="ja-JP" sz="1200" b="1" kern="100" dirty="0">
              <a:solidFill>
                <a:prstClr val="black"/>
              </a:solidFill>
              <a:latin typeface="ＭＳ Ｐゴシック" panose="020B0600070205080204" pitchFamily="50" charset="-128"/>
              <a:cs typeface="Meiryo UI" panose="020B0604030504040204" pitchFamily="50" charset="-128"/>
            </a:endParaRPr>
          </a:p>
          <a:p>
            <a:pPr marL="180000">
              <a:lnSpc>
                <a:spcPct val="125000"/>
              </a:lnSpc>
            </a:pPr>
            <a:r>
              <a:rPr lang="ja-JP" altLang="en-US" sz="1200" b="1" kern="100" dirty="0">
                <a:solidFill>
                  <a:prstClr val="black"/>
                </a:solidFill>
                <a:latin typeface="ＭＳ Ｐゴシック" panose="020B0600070205080204" pitchFamily="50" charset="-128"/>
                <a:cs typeface="Meiryo UI" panose="020B0604030504040204" pitchFamily="50" charset="-128"/>
              </a:rPr>
              <a:t>・住民に対して在宅医療に関する情報提供や啓発に</a:t>
            </a:r>
            <a:r>
              <a:rPr lang="ja-JP" altLang="en-US" sz="1200" b="1" kern="100" dirty="0" smtClean="0">
                <a:solidFill>
                  <a:prstClr val="black"/>
                </a:solidFill>
                <a:latin typeface="ＭＳ Ｐゴシック" panose="020B0600070205080204" pitchFamily="50" charset="-128"/>
                <a:cs typeface="Meiryo UI" panose="020B0604030504040204" pitchFamily="50" charset="-128"/>
              </a:rPr>
              <a:t>取組みます</a:t>
            </a:r>
            <a:r>
              <a:rPr lang="ja-JP" altLang="en-US" sz="1200" b="1" kern="100" dirty="0">
                <a:solidFill>
                  <a:prstClr val="black"/>
                </a:solidFill>
                <a:latin typeface="ＭＳ Ｐゴシック" panose="020B0600070205080204" pitchFamily="50" charset="-128"/>
                <a:cs typeface="Meiryo UI" panose="020B0604030504040204" pitchFamily="50" charset="-128"/>
              </a:rPr>
              <a:t>。</a:t>
            </a:r>
            <a:endParaRPr lang="ja-JP" altLang="ja-JP" sz="1200" b="1" kern="100" dirty="0">
              <a:solidFill>
                <a:prstClr val="black"/>
              </a:solidFill>
              <a:latin typeface="ＭＳ Ｐゴシック" panose="020B0600070205080204" pitchFamily="50" charset="-128"/>
              <a:cs typeface="Meiryo UI" panose="020B0604030504040204" pitchFamily="50" charset="-128"/>
            </a:endParaRPr>
          </a:p>
        </p:txBody>
      </p:sp>
      <p:sp>
        <p:nvSpPr>
          <p:cNvPr id="2" name="左右矢印 1"/>
          <p:cNvSpPr/>
          <p:nvPr/>
        </p:nvSpPr>
        <p:spPr>
          <a:xfrm>
            <a:off x="6265431" y="1869010"/>
            <a:ext cx="502121" cy="192883"/>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7" name="正方形/長方形 16"/>
          <p:cNvSpPr/>
          <p:nvPr/>
        </p:nvSpPr>
        <p:spPr>
          <a:xfrm>
            <a:off x="2580984" y="3314309"/>
            <a:ext cx="3836031" cy="2764557"/>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b"/>
          <a:lstStyle/>
          <a:p>
            <a:endParaRPr lang="en-US" altLang="ja-JP" sz="900" i="1" dirty="0" smtClean="0">
              <a:solidFill>
                <a:prstClr val="black"/>
              </a:solidFill>
            </a:endParaRPr>
          </a:p>
        </p:txBody>
      </p:sp>
      <p:sp>
        <p:nvSpPr>
          <p:cNvPr id="32" name="正方形/長方形 31"/>
          <p:cNvSpPr/>
          <p:nvPr/>
        </p:nvSpPr>
        <p:spPr>
          <a:xfrm>
            <a:off x="81004" y="1005143"/>
            <a:ext cx="2284212" cy="2862322"/>
          </a:xfrm>
          <a:prstGeom prst="rect">
            <a:avLst/>
          </a:prstGeom>
        </p:spPr>
        <p:txBody>
          <a:bodyPr wrap="square">
            <a:spAutoFit/>
          </a:bodyPr>
          <a:lstStyle/>
          <a:p>
            <a:r>
              <a:rPr lang="ja-JP" altLang="en-US" sz="1200" b="1" dirty="0">
                <a:solidFill>
                  <a:prstClr val="black"/>
                </a:solidFill>
              </a:rPr>
              <a:t>・訪問診療を実施する診療所やそれを支援する病院、訪問看護ステーションは人口</a:t>
            </a:r>
            <a:r>
              <a:rPr lang="en-US" altLang="ja-JP" sz="1200" b="1" dirty="0">
                <a:solidFill>
                  <a:prstClr val="black"/>
                </a:solidFill>
              </a:rPr>
              <a:t>10</a:t>
            </a:r>
            <a:r>
              <a:rPr lang="ja-JP" altLang="en-US" sz="1200" b="1" dirty="0">
                <a:solidFill>
                  <a:prstClr val="black"/>
                </a:solidFill>
              </a:rPr>
              <a:t>万人対で府平均をやや下回っています。</a:t>
            </a:r>
            <a:endParaRPr lang="en-US" altLang="ja-JP" sz="1200" b="1" dirty="0">
              <a:solidFill>
                <a:prstClr val="black"/>
              </a:solidFill>
            </a:endParaRPr>
          </a:p>
          <a:p>
            <a:r>
              <a:rPr lang="ja-JP" altLang="en-US" sz="1200" b="1" dirty="0">
                <a:solidFill>
                  <a:prstClr val="black"/>
                </a:solidFill>
              </a:rPr>
              <a:t>・病院の患者に対する退院支援は増加傾向にあるが、入院機関との退院時カンファレンスの開催は増加傾向にはありません。</a:t>
            </a:r>
            <a:endParaRPr lang="en-US" altLang="ja-JP" sz="1200" b="1" dirty="0">
              <a:solidFill>
                <a:prstClr val="black"/>
              </a:solidFill>
            </a:endParaRPr>
          </a:p>
          <a:p>
            <a:r>
              <a:rPr lang="ja-JP" altLang="en-US" sz="1200" b="1" dirty="0">
                <a:solidFill>
                  <a:prstClr val="black"/>
                </a:solidFill>
              </a:rPr>
              <a:t>・在宅医療の取組みに圏域内で地域差がみられます。</a:t>
            </a:r>
            <a:endParaRPr lang="en-US" altLang="ja-JP" sz="1200" b="1" dirty="0">
              <a:solidFill>
                <a:prstClr val="black"/>
              </a:solidFill>
            </a:endParaRPr>
          </a:p>
          <a:p>
            <a:r>
              <a:rPr lang="ja-JP" altLang="en-US" sz="1200" b="1" dirty="0">
                <a:solidFill>
                  <a:prstClr val="black"/>
                </a:solidFill>
              </a:rPr>
              <a:t>・各市は、在宅医療と介護の提供体制の構築における、課題の把握と目標設定に取組んでいます。</a:t>
            </a:r>
            <a:endParaRPr lang="en-US" altLang="ja-JP" sz="1200" b="1" dirty="0">
              <a:solidFill>
                <a:prstClr val="black"/>
              </a:solidFill>
            </a:endParaRPr>
          </a:p>
          <a:p>
            <a:r>
              <a:rPr lang="en-US" altLang="ja-JP" sz="1200" b="1" dirty="0">
                <a:solidFill>
                  <a:prstClr val="black"/>
                </a:solidFill>
              </a:rPr>
              <a:t> </a:t>
            </a:r>
            <a:endParaRPr lang="ja-JP"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7507644" y="94462"/>
            <a:ext cx="1539544" cy="338554"/>
          </a:xfrm>
          <a:prstGeom prst="rect">
            <a:avLst/>
          </a:prstGeom>
          <a:noFill/>
        </p:spPr>
        <p:txBody>
          <a:bodyPr wrap="square" rtlCol="0">
            <a:spAutoFit/>
          </a:bodyPr>
          <a:lstStyle/>
          <a:p>
            <a:r>
              <a:rPr lang="en-US" altLang="ja-JP" sz="1600" dirty="0" smtClean="0">
                <a:solidFill>
                  <a:prstClr val="black"/>
                </a:solidFill>
              </a:rPr>
              <a:t>【</a:t>
            </a:r>
            <a:r>
              <a:rPr lang="ja-JP" altLang="en-US" sz="1600" dirty="0" smtClean="0">
                <a:solidFill>
                  <a:prstClr val="black"/>
                </a:solidFill>
              </a:rPr>
              <a:t>中河内圏域</a:t>
            </a:r>
            <a:r>
              <a:rPr lang="en-US" altLang="ja-JP" sz="1600" dirty="0" smtClean="0">
                <a:solidFill>
                  <a:prstClr val="black"/>
                </a:solidFill>
              </a:rPr>
              <a:t>】</a:t>
            </a:r>
            <a:endParaRPr lang="ja-JP" altLang="en-US" sz="1600" dirty="0">
              <a:solidFill>
                <a:prstClr val="black"/>
              </a:solidFill>
            </a:endParaRPr>
          </a:p>
        </p:txBody>
      </p:sp>
      <p:sp>
        <p:nvSpPr>
          <p:cNvPr id="4" name="正方形/長方形 3"/>
          <p:cNvSpPr/>
          <p:nvPr/>
        </p:nvSpPr>
        <p:spPr>
          <a:xfrm>
            <a:off x="6825522" y="1230312"/>
            <a:ext cx="2221664" cy="2123658"/>
          </a:xfrm>
          <a:prstGeom prst="rect">
            <a:avLst/>
          </a:prstGeom>
        </p:spPr>
        <p:txBody>
          <a:bodyPr wrap="square">
            <a:spAutoFit/>
          </a:bodyPr>
          <a:lstStyle/>
          <a:p>
            <a:pPr>
              <a:spcBef>
                <a:spcPct val="0"/>
              </a:spcBef>
            </a:pPr>
            <a:r>
              <a:rPr kumimoji="0" lang="ja-JP" altLang="en-US" sz="1200" b="1" dirty="0">
                <a:solidFill>
                  <a:prstClr val="black"/>
                </a:solidFill>
                <a:latin typeface="ＭＳ Ｐゴシック" panose="020B0600070205080204" pitchFamily="50" charset="-128"/>
                <a:cs typeface="メイリオ" pitchFamily="50" charset="-128"/>
                <a:sym typeface="メイリオ" pitchFamily="50" charset="-128"/>
              </a:rPr>
              <a:t>①入退院時における病院と診療所や関係機関とのスムーズな</a:t>
            </a:r>
            <a:r>
              <a:rPr kumimoji="0" lang="ja-JP" altLang="en-US" sz="1200" b="1" dirty="0" smtClean="0">
                <a:solidFill>
                  <a:prstClr val="black"/>
                </a:solidFill>
                <a:latin typeface="ＭＳ Ｐゴシック" panose="020B0600070205080204" pitchFamily="50" charset="-128"/>
                <a:cs typeface="メイリオ" pitchFamily="50" charset="-128"/>
                <a:sym typeface="メイリオ" pitchFamily="50" charset="-128"/>
              </a:rPr>
              <a:t>連携</a:t>
            </a:r>
            <a:endParaRPr kumimoji="0" lang="en-US" altLang="ja-JP" sz="1200" b="1" dirty="0">
              <a:solidFill>
                <a:prstClr val="black"/>
              </a:solidFill>
              <a:latin typeface="ＭＳ Ｐゴシック" panose="020B0600070205080204" pitchFamily="50" charset="-128"/>
              <a:cs typeface="メイリオ" pitchFamily="50" charset="-128"/>
              <a:sym typeface="メイリオ" pitchFamily="50" charset="-128"/>
            </a:endParaRPr>
          </a:p>
          <a:p>
            <a:pPr>
              <a:spcBef>
                <a:spcPct val="0"/>
              </a:spcBef>
            </a:pPr>
            <a:endParaRPr kumimoji="0" lang="en-US" altLang="ja-JP" sz="1200" b="1" dirty="0">
              <a:solidFill>
                <a:prstClr val="black"/>
              </a:solidFill>
              <a:latin typeface="ＭＳ Ｐゴシック" panose="020B0600070205080204" pitchFamily="50" charset="-128"/>
              <a:cs typeface="メイリオ" pitchFamily="50" charset="-128"/>
              <a:sym typeface="メイリオ" pitchFamily="50" charset="-128"/>
            </a:endParaRPr>
          </a:p>
          <a:p>
            <a:pPr>
              <a:spcBef>
                <a:spcPct val="0"/>
              </a:spcBef>
            </a:pPr>
            <a:r>
              <a:rPr kumimoji="0" lang="ja-JP" altLang="en-US" sz="1200" b="1" dirty="0">
                <a:solidFill>
                  <a:prstClr val="black"/>
                </a:solidFill>
                <a:latin typeface="ＭＳ Ｐゴシック" panose="020B0600070205080204" pitchFamily="50" charset="-128"/>
                <a:cs typeface="メイリオ" pitchFamily="50" charset="-128"/>
                <a:sym typeface="メイリオ" pitchFamily="50" charset="-128"/>
              </a:rPr>
              <a:t>②在宅医療を支える地域の医療体制の整備（診療所間の連携、在宅療養支援診療所や在宅療養支援病院との連携）</a:t>
            </a:r>
            <a:endParaRPr kumimoji="0" lang="en-US" altLang="ja-JP" sz="1200" b="1" dirty="0">
              <a:solidFill>
                <a:prstClr val="black"/>
              </a:solidFill>
              <a:latin typeface="ＭＳ Ｐゴシック" panose="020B0600070205080204" pitchFamily="50" charset="-128"/>
              <a:cs typeface="メイリオ" pitchFamily="50" charset="-128"/>
              <a:sym typeface="メイリオ" pitchFamily="50" charset="-128"/>
            </a:endParaRPr>
          </a:p>
          <a:p>
            <a:pPr>
              <a:spcBef>
                <a:spcPct val="0"/>
              </a:spcBef>
            </a:pPr>
            <a:endParaRPr kumimoji="0" lang="en-US" altLang="ja-JP" sz="1200" b="1" dirty="0">
              <a:solidFill>
                <a:prstClr val="black"/>
              </a:solidFill>
              <a:latin typeface="ＭＳ Ｐゴシック" panose="020B0600070205080204" pitchFamily="50" charset="-128"/>
              <a:cs typeface="メイリオ" pitchFamily="50" charset="-128"/>
              <a:sym typeface="メイリオ" pitchFamily="50" charset="-128"/>
            </a:endParaRPr>
          </a:p>
          <a:p>
            <a:pPr>
              <a:spcBef>
                <a:spcPct val="0"/>
              </a:spcBef>
            </a:pPr>
            <a:r>
              <a:rPr kumimoji="0" lang="ja-JP" altLang="en-US" sz="1200" b="1" dirty="0">
                <a:solidFill>
                  <a:prstClr val="black"/>
                </a:solidFill>
                <a:latin typeface="ＭＳ Ｐゴシック" panose="020B0600070205080204" pitchFamily="50" charset="-128"/>
                <a:cs typeface="Meiryo UI" panose="020B0604030504040204" pitchFamily="50" charset="-128"/>
                <a:sym typeface="メイリオ" pitchFamily="50" charset="-128"/>
              </a:rPr>
              <a:t>③急変時やレスパイト</a:t>
            </a:r>
            <a:r>
              <a:rPr kumimoji="0" lang="ja-JP" altLang="en-US" sz="1200" b="1" dirty="0" smtClean="0">
                <a:solidFill>
                  <a:prstClr val="black"/>
                </a:solidFill>
                <a:latin typeface="ＭＳ Ｐゴシック" panose="020B0600070205080204" pitchFamily="50" charset="-128"/>
                <a:cs typeface="Meiryo UI" panose="020B0604030504040204" pitchFamily="50" charset="-128"/>
                <a:sym typeface="メイリオ" pitchFamily="50" charset="-128"/>
              </a:rPr>
              <a:t>入院ができる</a:t>
            </a:r>
            <a:r>
              <a:rPr kumimoji="0" lang="ja-JP" altLang="en-US" sz="1200" b="1" dirty="0">
                <a:solidFill>
                  <a:prstClr val="black"/>
                </a:solidFill>
                <a:latin typeface="ＭＳ Ｐゴシック" panose="020B0600070205080204" pitchFamily="50" charset="-128"/>
                <a:cs typeface="Meiryo UI" panose="020B0604030504040204" pitchFamily="50" charset="-128"/>
                <a:sym typeface="メイリオ" pitchFamily="50" charset="-128"/>
              </a:rPr>
              <a:t>病院の確保</a:t>
            </a:r>
            <a:endParaRPr kumimoji="0" lang="en-US" altLang="ja-JP" sz="1200" b="1" dirty="0">
              <a:solidFill>
                <a:prstClr val="black"/>
              </a:solidFill>
              <a:latin typeface="ＭＳ Ｐゴシック" panose="020B0600070205080204" pitchFamily="50" charset="-128"/>
              <a:cs typeface="Meiryo UI" panose="020B0604030504040204" pitchFamily="50" charset="-128"/>
              <a:sym typeface="メイリオ" pitchFamily="50" charset="-128"/>
            </a:endParaRPr>
          </a:p>
        </p:txBody>
      </p:sp>
      <p:sp>
        <p:nvSpPr>
          <p:cNvPr id="29" name="テキスト ボックス 28"/>
          <p:cNvSpPr txBox="1"/>
          <p:nvPr/>
        </p:nvSpPr>
        <p:spPr>
          <a:xfrm>
            <a:off x="8456644" y="6309320"/>
            <a:ext cx="467544" cy="369332"/>
          </a:xfrm>
          <a:prstGeom prst="rect">
            <a:avLst/>
          </a:prstGeom>
          <a:noFill/>
        </p:spPr>
        <p:txBody>
          <a:bodyPr wrap="square" rtlCol="0">
            <a:spAutoFit/>
          </a:bodyPr>
          <a:lstStyle/>
          <a:p>
            <a:r>
              <a:rPr kumimoji="1" lang="ja-JP" altLang="en-US" dirty="0" smtClean="0"/>
              <a:t>　</a:t>
            </a:r>
            <a:r>
              <a:rPr kumimoji="1" lang="en-US" altLang="ja-JP" dirty="0" smtClean="0"/>
              <a:t>3</a:t>
            </a:r>
            <a:endParaRPr kumimoji="1" lang="ja-JP" altLang="en-US" dirty="0"/>
          </a:p>
        </p:txBody>
      </p:sp>
    </p:spTree>
    <p:extLst>
      <p:ext uri="{BB962C8B-B14F-4D97-AF65-F5344CB8AC3E}">
        <p14:creationId xmlns:p14="http://schemas.microsoft.com/office/powerpoint/2010/main" val="1929477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3"/>
                                        </p:tgtEl>
                                        <p:attrNameLst>
                                          <p:attrName>style.visibility</p:attrName>
                                        </p:attrNameLst>
                                      </p:cBhvr>
                                      <p:to>
                                        <p:strVal val="visible"/>
                                      </p:to>
                                    </p:set>
                                    <p:animEffect transition="in" filter="fade">
                                      <p:cBhvr>
                                        <p:cTn id="10"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562074"/>
          </a:xfrm>
        </p:spPr>
        <p:txBody>
          <a:bodyPr>
            <a:normAutofit/>
          </a:bodyPr>
          <a:lstStyle/>
          <a:p>
            <a:r>
              <a:rPr kumimoji="1" lang="ja-JP" altLang="en-US" sz="1600" b="1" dirty="0" smtClean="0"/>
              <a:t>在宅医療の具体的な指標例　　（</a:t>
            </a:r>
            <a:r>
              <a:rPr kumimoji="1" lang="en-US" altLang="ja-JP" sz="1600" b="1" dirty="0" smtClean="0"/>
              <a:t>2025</a:t>
            </a:r>
            <a:r>
              <a:rPr lang="ja-JP" altLang="en-US" sz="1600" b="1" dirty="0"/>
              <a:t>年</a:t>
            </a:r>
            <a:r>
              <a:rPr lang="ja-JP" altLang="en-US" sz="1600" b="1" dirty="0" smtClean="0"/>
              <a:t>はあるべき姿：参考値</a:t>
            </a:r>
            <a:r>
              <a:rPr kumimoji="1" lang="ja-JP" altLang="en-US" sz="1600" b="1" dirty="0" smtClean="0"/>
              <a:t>）</a:t>
            </a:r>
            <a:endParaRPr kumimoji="1" lang="ja-JP" altLang="en-US" sz="1600" b="1"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536338169"/>
              </p:ext>
            </p:extLst>
          </p:nvPr>
        </p:nvGraphicFramePr>
        <p:xfrm>
          <a:off x="323528" y="620688"/>
          <a:ext cx="8496944" cy="5953255"/>
        </p:xfrm>
        <a:graphic>
          <a:graphicData uri="http://schemas.openxmlformats.org/drawingml/2006/table">
            <a:tbl>
              <a:tblPr firstRow="1" bandRow="1">
                <a:tableStyleId>{5C22544A-7EE6-4342-B048-85BDC9FD1C3A}</a:tableStyleId>
              </a:tblPr>
              <a:tblGrid>
                <a:gridCol w="1224136"/>
                <a:gridCol w="1686086"/>
                <a:gridCol w="2379112"/>
                <a:gridCol w="1695442"/>
                <a:gridCol w="1512168"/>
              </a:tblGrid>
              <a:tr h="288032">
                <a:tc>
                  <a:txBody>
                    <a:bodyPr/>
                    <a:lstStyle/>
                    <a:p>
                      <a:endParaRPr kumimoji="1" lang="ja-JP" altLang="en-US" dirty="0"/>
                    </a:p>
                  </a:txBody>
                  <a:tcPr/>
                </a:tc>
                <a:tc>
                  <a:txBody>
                    <a:bodyPr/>
                    <a:lstStyle/>
                    <a:p>
                      <a:r>
                        <a:rPr kumimoji="1" lang="ja-JP" altLang="en-US" sz="1200" dirty="0" smtClean="0"/>
                        <a:t>Ａ退院支援</a:t>
                      </a:r>
                      <a:endParaRPr kumimoji="1" lang="ja-JP" altLang="en-US" sz="1200" dirty="0"/>
                    </a:p>
                  </a:txBody>
                  <a:tcPr/>
                </a:tc>
                <a:tc>
                  <a:txBody>
                    <a:bodyPr/>
                    <a:lstStyle/>
                    <a:p>
                      <a:r>
                        <a:rPr kumimoji="1" lang="ja-JP" altLang="en-US" sz="1200" dirty="0" smtClean="0"/>
                        <a:t>Ｂ日常の療養支援</a:t>
                      </a:r>
                      <a:endParaRPr kumimoji="1" lang="ja-JP" altLang="en-US" sz="1200" dirty="0"/>
                    </a:p>
                  </a:txBody>
                  <a:tcPr/>
                </a:tc>
                <a:tc>
                  <a:txBody>
                    <a:bodyPr/>
                    <a:lstStyle/>
                    <a:p>
                      <a:r>
                        <a:rPr kumimoji="1" lang="ja-JP" altLang="en-US" sz="1200" dirty="0" smtClean="0"/>
                        <a:t>Ｃ急変時の対応</a:t>
                      </a:r>
                      <a:endParaRPr kumimoji="1" lang="ja-JP" altLang="en-US" sz="1200" dirty="0"/>
                    </a:p>
                  </a:txBody>
                  <a:tcPr/>
                </a:tc>
                <a:tc>
                  <a:txBody>
                    <a:bodyPr/>
                    <a:lstStyle/>
                    <a:p>
                      <a:r>
                        <a:rPr kumimoji="1" lang="ja-JP" altLang="en-US" sz="1200" dirty="0" smtClean="0"/>
                        <a:t>Ｄ看取り</a:t>
                      </a:r>
                      <a:endParaRPr kumimoji="1" lang="ja-JP" altLang="en-US" sz="1200" dirty="0"/>
                    </a:p>
                  </a:txBody>
                  <a:tcPr/>
                </a:tc>
              </a:tr>
              <a:tr h="4386768">
                <a:tc>
                  <a:txBody>
                    <a:bodyPr/>
                    <a:lstStyle/>
                    <a:p>
                      <a:r>
                        <a:rPr kumimoji="1" lang="ja-JP" altLang="en-US" sz="1200" dirty="0" smtClean="0"/>
                        <a:t>ストラクチャー指標</a:t>
                      </a:r>
                      <a:endParaRPr kumimoji="1" lang="ja-JP" altLang="en-US" sz="1200" dirty="0"/>
                    </a:p>
                  </a:txBody>
                  <a:tcPr/>
                </a:tc>
                <a:tc>
                  <a:txBody>
                    <a:bodyPr/>
                    <a:lstStyle/>
                    <a:p>
                      <a:r>
                        <a:rPr kumimoji="1" lang="ja-JP" altLang="en-US" sz="1200" dirty="0" smtClean="0">
                          <a:solidFill>
                            <a:schemeClr val="tx1"/>
                          </a:solidFill>
                          <a:latin typeface="+mn-ea"/>
                          <a:ea typeface="+mn-ea"/>
                        </a:rPr>
                        <a:t>〇入退院支援加算を</a:t>
                      </a:r>
                      <a:endParaRPr kumimoji="1" lang="en-US" altLang="ja-JP" sz="1200" dirty="0" smtClean="0">
                        <a:solidFill>
                          <a:schemeClr val="tx1"/>
                        </a:solidFill>
                        <a:latin typeface="+mn-ea"/>
                        <a:ea typeface="+mn-ea"/>
                      </a:endParaRPr>
                    </a:p>
                    <a:p>
                      <a:r>
                        <a:rPr kumimoji="1" lang="ja-JP" altLang="en-US" sz="1200" dirty="0" smtClean="0">
                          <a:solidFill>
                            <a:schemeClr val="tx1"/>
                          </a:solidFill>
                          <a:latin typeface="+mn-ea"/>
                          <a:ea typeface="+mn-ea"/>
                        </a:rPr>
                        <a:t>　算定する病院数</a:t>
                      </a:r>
                      <a:endParaRPr kumimoji="1" lang="en-US" altLang="ja-JP" sz="1200" dirty="0" smtClean="0">
                        <a:solidFill>
                          <a:schemeClr val="tx1"/>
                        </a:solidFill>
                        <a:latin typeface="+mn-ea"/>
                        <a:ea typeface="+mn-ea"/>
                      </a:endParaRPr>
                    </a:p>
                    <a:p>
                      <a:r>
                        <a:rPr kumimoji="1" lang="ja-JP" altLang="en-US" sz="1200" dirty="0" smtClean="0">
                          <a:solidFill>
                            <a:schemeClr val="tx1"/>
                          </a:solidFill>
                        </a:rPr>
                        <a:t>　</a:t>
                      </a:r>
                      <a:r>
                        <a:rPr kumimoji="1" lang="en-US" altLang="ja-JP" sz="1200" dirty="0" smtClean="0">
                          <a:solidFill>
                            <a:schemeClr val="tx1"/>
                          </a:solidFill>
                        </a:rPr>
                        <a:t>2016</a:t>
                      </a:r>
                      <a:r>
                        <a:rPr kumimoji="1" lang="ja-JP" altLang="en-US" sz="1200" dirty="0" smtClean="0">
                          <a:solidFill>
                            <a:schemeClr val="tx1"/>
                          </a:solidFill>
                        </a:rPr>
                        <a:t>年：</a:t>
                      </a:r>
                      <a:r>
                        <a:rPr kumimoji="1" lang="en-US" altLang="ja-JP" sz="1200" dirty="0" smtClean="0">
                          <a:solidFill>
                            <a:schemeClr val="tx1"/>
                          </a:solidFill>
                        </a:rPr>
                        <a:t>20</a:t>
                      </a:r>
                      <a:r>
                        <a:rPr kumimoji="1" lang="ja-JP" altLang="en-US" sz="1200" dirty="0" smtClean="0">
                          <a:solidFill>
                            <a:schemeClr val="tx1"/>
                          </a:solidFill>
                        </a:rPr>
                        <a:t>か所</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2025</a:t>
                      </a:r>
                      <a:r>
                        <a:rPr kumimoji="1" lang="ja-JP" altLang="en-US" sz="1200" dirty="0" smtClean="0">
                          <a:solidFill>
                            <a:schemeClr val="tx1"/>
                          </a:solidFill>
                        </a:rPr>
                        <a:t>年：</a:t>
                      </a:r>
                      <a:r>
                        <a:rPr kumimoji="1" lang="en-US" altLang="ja-JP" sz="1200" dirty="0" smtClean="0">
                          <a:solidFill>
                            <a:schemeClr val="tx1"/>
                          </a:solidFill>
                        </a:rPr>
                        <a:t>28</a:t>
                      </a:r>
                      <a:r>
                        <a:rPr kumimoji="1" lang="ja-JP" altLang="en-US" sz="1200" dirty="0" smtClean="0">
                          <a:solidFill>
                            <a:schemeClr val="tx1"/>
                          </a:solidFill>
                        </a:rPr>
                        <a:t>か所　</a:t>
                      </a:r>
                      <a:endParaRPr kumimoji="1" lang="en-US" altLang="ja-JP" sz="1200" dirty="0" smtClean="0">
                        <a:solidFill>
                          <a:schemeClr val="tx1"/>
                        </a:solidFill>
                      </a:endParaRPr>
                    </a:p>
                    <a:p>
                      <a:endParaRPr kumimoji="1" lang="en-US" altLang="ja-JP" sz="1200" dirty="0" smtClean="0">
                        <a:solidFill>
                          <a:schemeClr val="tx1"/>
                        </a:solidFill>
                      </a:endParaRPr>
                    </a:p>
                    <a:p>
                      <a:r>
                        <a:rPr kumimoji="1" lang="ja-JP" altLang="en-US" sz="1200" dirty="0" smtClean="0">
                          <a:solidFill>
                            <a:schemeClr val="tx1"/>
                          </a:solidFill>
                        </a:rPr>
                        <a:t>〇入院機関とケアマネ</a:t>
                      </a:r>
                      <a:endParaRPr kumimoji="1" lang="en-US" altLang="ja-JP" sz="1200" dirty="0" smtClean="0">
                        <a:solidFill>
                          <a:schemeClr val="tx1"/>
                        </a:solidFill>
                      </a:endParaRPr>
                    </a:p>
                    <a:p>
                      <a:r>
                        <a:rPr kumimoji="1" lang="ja-JP" altLang="en-US" sz="1200" dirty="0" smtClean="0">
                          <a:solidFill>
                            <a:schemeClr val="tx1"/>
                          </a:solidFill>
                        </a:rPr>
                        <a:t>　連携数</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2016</a:t>
                      </a:r>
                      <a:r>
                        <a:rPr kumimoji="1" lang="ja-JP" altLang="en-US" sz="1200" dirty="0" smtClean="0">
                          <a:solidFill>
                            <a:schemeClr val="tx1"/>
                          </a:solidFill>
                        </a:rPr>
                        <a:t>年：</a:t>
                      </a:r>
                      <a:r>
                        <a:rPr kumimoji="1" lang="en-US" altLang="ja-JP" sz="1200" dirty="0" smtClean="0">
                          <a:solidFill>
                            <a:schemeClr val="tx1"/>
                          </a:solidFill>
                        </a:rPr>
                        <a:t>3041</a:t>
                      </a:r>
                      <a:r>
                        <a:rPr kumimoji="1" lang="ja-JP" altLang="en-US" sz="1200" dirty="0" smtClean="0">
                          <a:solidFill>
                            <a:schemeClr val="tx1"/>
                          </a:solidFill>
                        </a:rPr>
                        <a:t>か所</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2025</a:t>
                      </a:r>
                      <a:r>
                        <a:rPr kumimoji="1" lang="ja-JP" altLang="en-US" sz="1200" dirty="0" smtClean="0">
                          <a:solidFill>
                            <a:schemeClr val="tx1"/>
                          </a:solidFill>
                        </a:rPr>
                        <a:t>年：</a:t>
                      </a:r>
                      <a:r>
                        <a:rPr kumimoji="1" lang="en-US" altLang="ja-JP" sz="1200" dirty="0" smtClean="0">
                          <a:solidFill>
                            <a:schemeClr val="tx1"/>
                          </a:solidFill>
                        </a:rPr>
                        <a:t>4395</a:t>
                      </a:r>
                      <a:r>
                        <a:rPr kumimoji="1" lang="ja-JP" altLang="en-US" sz="1200" dirty="0" smtClean="0">
                          <a:solidFill>
                            <a:schemeClr val="tx1"/>
                          </a:solidFill>
                        </a:rPr>
                        <a:t>か所</a:t>
                      </a:r>
                      <a:endParaRPr kumimoji="1" lang="en-US" altLang="ja-JP" sz="1200" dirty="0" smtClean="0">
                        <a:solidFill>
                          <a:schemeClr val="tx1"/>
                        </a:solidFill>
                      </a:endParaRPr>
                    </a:p>
                    <a:p>
                      <a:r>
                        <a:rPr kumimoji="1" lang="ja-JP" altLang="en-US" sz="1200" dirty="0" smtClean="0">
                          <a:solidFill>
                            <a:schemeClr val="tx1"/>
                          </a:solidFill>
                        </a:rPr>
                        <a:t>　　　　　　</a:t>
                      </a:r>
                      <a:endParaRPr kumimoji="1" lang="en-US" altLang="ja-JP" sz="1200" dirty="0" smtClean="0">
                        <a:solidFill>
                          <a:schemeClr val="tx1"/>
                        </a:solidFill>
                      </a:endParaRPr>
                    </a:p>
                    <a:p>
                      <a:endParaRPr kumimoji="1" lang="en-US" altLang="ja-JP" sz="1200" dirty="0" smtClean="0">
                        <a:solidFill>
                          <a:schemeClr val="tx1"/>
                        </a:solidFill>
                      </a:endParaRPr>
                    </a:p>
                    <a:p>
                      <a:endParaRPr kumimoji="1" lang="en-US" altLang="ja-JP" sz="1200" dirty="0" smtClean="0">
                        <a:solidFill>
                          <a:schemeClr val="tx1"/>
                        </a:solidFill>
                      </a:endParaRPr>
                    </a:p>
                    <a:p>
                      <a:endParaRPr kumimoji="1" lang="en-US" altLang="ja-JP" sz="1200" dirty="0" smtClean="0">
                        <a:solidFill>
                          <a:schemeClr val="tx1"/>
                        </a:solidFill>
                      </a:endParaRPr>
                    </a:p>
                    <a:p>
                      <a:endParaRPr kumimoji="1" lang="en-US" altLang="ja-JP" sz="1200" dirty="0" smtClean="0">
                        <a:solidFill>
                          <a:schemeClr val="tx1"/>
                        </a:solidFill>
                      </a:endParaRPr>
                    </a:p>
                    <a:p>
                      <a:endParaRPr kumimoji="1" lang="en-US" altLang="ja-JP" sz="1200" dirty="0" smtClean="0">
                        <a:solidFill>
                          <a:schemeClr val="tx1"/>
                        </a:solidFill>
                      </a:endParaRPr>
                    </a:p>
                    <a:p>
                      <a:endParaRPr kumimoji="1" lang="ja-JP" altLang="en-US" sz="1200" dirty="0">
                        <a:solidFill>
                          <a:schemeClr val="tx1"/>
                        </a:solidFill>
                      </a:endParaRPr>
                    </a:p>
                  </a:txBody>
                  <a:tcPr/>
                </a:tc>
                <a:tc>
                  <a:txBody>
                    <a:bodyPr/>
                    <a:lstStyle/>
                    <a:p>
                      <a:r>
                        <a:rPr kumimoji="1" lang="ja-JP" altLang="en-US" sz="1200" dirty="0" smtClean="0">
                          <a:solidFill>
                            <a:schemeClr val="tx1"/>
                          </a:solidFill>
                        </a:rPr>
                        <a:t>〇在宅療養支援病院数</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2016</a:t>
                      </a:r>
                      <a:r>
                        <a:rPr kumimoji="1" lang="ja-JP" altLang="en-US" sz="1200" dirty="0" smtClean="0">
                          <a:solidFill>
                            <a:schemeClr val="tx1"/>
                          </a:solidFill>
                        </a:rPr>
                        <a:t>年：</a:t>
                      </a:r>
                      <a:r>
                        <a:rPr kumimoji="1" lang="en-US" altLang="ja-JP" sz="1200" dirty="0" smtClean="0">
                          <a:solidFill>
                            <a:schemeClr val="tx1"/>
                          </a:solidFill>
                        </a:rPr>
                        <a:t>7</a:t>
                      </a:r>
                      <a:r>
                        <a:rPr kumimoji="1" lang="ja-JP" altLang="en-US" sz="1200" dirty="0" smtClean="0">
                          <a:solidFill>
                            <a:schemeClr val="tx1"/>
                          </a:solidFill>
                        </a:rPr>
                        <a:t>か所</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2025</a:t>
                      </a:r>
                      <a:r>
                        <a:rPr kumimoji="1" lang="ja-JP" altLang="en-US" sz="1200" dirty="0" smtClean="0">
                          <a:solidFill>
                            <a:schemeClr val="tx1"/>
                          </a:solidFill>
                        </a:rPr>
                        <a:t>年：</a:t>
                      </a:r>
                      <a:r>
                        <a:rPr kumimoji="1" lang="en-US" altLang="ja-JP" sz="1200" dirty="0" smtClean="0">
                          <a:solidFill>
                            <a:schemeClr val="tx1"/>
                          </a:solidFill>
                        </a:rPr>
                        <a:t>13</a:t>
                      </a:r>
                      <a:r>
                        <a:rPr kumimoji="1" lang="ja-JP" altLang="en-US" sz="1200" dirty="0" smtClean="0">
                          <a:solidFill>
                            <a:schemeClr val="tx1"/>
                          </a:solidFill>
                        </a:rPr>
                        <a:t>か所</a:t>
                      </a:r>
                      <a:endParaRPr kumimoji="1" lang="en-US" altLang="ja-JP" sz="1200" dirty="0" smtClean="0">
                        <a:solidFill>
                          <a:schemeClr val="tx1"/>
                        </a:solidFill>
                      </a:endParaRPr>
                    </a:p>
                    <a:p>
                      <a:r>
                        <a:rPr kumimoji="1" lang="ja-JP" altLang="en-US" sz="1200" dirty="0" smtClean="0">
                          <a:solidFill>
                            <a:schemeClr val="tx1"/>
                          </a:solidFill>
                        </a:rPr>
                        <a:t>〇在宅療養支援診療所数</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2016</a:t>
                      </a:r>
                      <a:r>
                        <a:rPr kumimoji="1" lang="ja-JP" altLang="en-US" sz="1200" dirty="0" smtClean="0">
                          <a:solidFill>
                            <a:schemeClr val="tx1"/>
                          </a:solidFill>
                        </a:rPr>
                        <a:t>年：</a:t>
                      </a:r>
                      <a:r>
                        <a:rPr kumimoji="1" lang="en-US" altLang="ja-JP" sz="1200" dirty="0" smtClean="0">
                          <a:solidFill>
                            <a:schemeClr val="tx1"/>
                          </a:solidFill>
                        </a:rPr>
                        <a:t>145</a:t>
                      </a:r>
                      <a:r>
                        <a:rPr kumimoji="1" lang="ja-JP" altLang="en-US" sz="1200" dirty="0" smtClean="0">
                          <a:solidFill>
                            <a:schemeClr val="tx1"/>
                          </a:solidFill>
                        </a:rPr>
                        <a:t>か所</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2025</a:t>
                      </a:r>
                      <a:r>
                        <a:rPr kumimoji="1" lang="ja-JP" altLang="en-US" sz="1200" dirty="0" smtClean="0">
                          <a:solidFill>
                            <a:schemeClr val="tx1"/>
                          </a:solidFill>
                        </a:rPr>
                        <a:t>年：</a:t>
                      </a:r>
                      <a:r>
                        <a:rPr kumimoji="1" lang="en-US" altLang="ja-JP" sz="1200" dirty="0" smtClean="0">
                          <a:solidFill>
                            <a:schemeClr val="tx1"/>
                          </a:solidFill>
                        </a:rPr>
                        <a:t>233</a:t>
                      </a:r>
                      <a:r>
                        <a:rPr kumimoji="1" lang="ja-JP" altLang="en-US" sz="1200" dirty="0" smtClean="0">
                          <a:solidFill>
                            <a:schemeClr val="tx1"/>
                          </a:solidFill>
                        </a:rPr>
                        <a:t>か所</a:t>
                      </a:r>
                      <a:endParaRPr kumimoji="1" lang="en-US" altLang="ja-JP" sz="1200" dirty="0" smtClean="0">
                        <a:solidFill>
                          <a:schemeClr val="tx1"/>
                        </a:solidFill>
                      </a:endParaRPr>
                    </a:p>
                    <a:p>
                      <a:r>
                        <a:rPr kumimoji="1" lang="ja-JP" altLang="en-US" sz="1200" dirty="0" smtClean="0">
                          <a:solidFill>
                            <a:schemeClr val="tx1"/>
                          </a:solidFill>
                        </a:rPr>
                        <a:t>〇訪問診療を実施する診療所数</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2016</a:t>
                      </a:r>
                      <a:r>
                        <a:rPr kumimoji="1" lang="ja-JP" altLang="en-US" sz="1200" dirty="0" smtClean="0">
                          <a:solidFill>
                            <a:schemeClr val="tx1"/>
                          </a:solidFill>
                        </a:rPr>
                        <a:t>年：</a:t>
                      </a:r>
                      <a:r>
                        <a:rPr kumimoji="1" lang="en-US" altLang="ja-JP" sz="1200" dirty="0" smtClean="0">
                          <a:solidFill>
                            <a:schemeClr val="tx1"/>
                          </a:solidFill>
                        </a:rPr>
                        <a:t>227</a:t>
                      </a:r>
                      <a:r>
                        <a:rPr kumimoji="1" lang="ja-JP" altLang="en-US" sz="1200" dirty="0" smtClean="0">
                          <a:solidFill>
                            <a:schemeClr val="tx1"/>
                          </a:solidFill>
                        </a:rPr>
                        <a:t>か所</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2025</a:t>
                      </a:r>
                      <a:r>
                        <a:rPr kumimoji="1" lang="ja-JP" altLang="en-US" sz="1200" dirty="0" smtClean="0">
                          <a:solidFill>
                            <a:schemeClr val="tx1"/>
                          </a:solidFill>
                        </a:rPr>
                        <a:t>年：</a:t>
                      </a:r>
                      <a:r>
                        <a:rPr kumimoji="1" lang="en-US" altLang="ja-JP" sz="1200" dirty="0" smtClean="0">
                          <a:solidFill>
                            <a:schemeClr val="tx1"/>
                          </a:solidFill>
                        </a:rPr>
                        <a:t>285</a:t>
                      </a:r>
                      <a:r>
                        <a:rPr kumimoji="1" lang="ja-JP" altLang="en-US" sz="1200" dirty="0" smtClean="0">
                          <a:solidFill>
                            <a:schemeClr val="tx1"/>
                          </a:solidFill>
                        </a:rPr>
                        <a:t>か所</a:t>
                      </a:r>
                      <a:endParaRPr kumimoji="1" lang="en-US" altLang="ja-JP" sz="1200" dirty="0" smtClean="0">
                        <a:solidFill>
                          <a:schemeClr val="tx1"/>
                        </a:solidFill>
                      </a:endParaRPr>
                    </a:p>
                    <a:p>
                      <a:r>
                        <a:rPr kumimoji="1" lang="ja-JP" altLang="en-US" sz="1200" dirty="0" smtClean="0">
                          <a:solidFill>
                            <a:schemeClr val="tx1"/>
                          </a:solidFill>
                        </a:rPr>
                        <a:t>〇在宅療養支援歯科診療所数</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2016</a:t>
                      </a:r>
                      <a:r>
                        <a:rPr kumimoji="1" lang="ja-JP" altLang="en-US" sz="1200" dirty="0" smtClean="0">
                          <a:solidFill>
                            <a:schemeClr val="tx1"/>
                          </a:solidFill>
                        </a:rPr>
                        <a:t>年：</a:t>
                      </a:r>
                      <a:r>
                        <a:rPr kumimoji="1" lang="en-US" altLang="ja-JP" sz="1200" dirty="0" smtClean="0">
                          <a:solidFill>
                            <a:schemeClr val="tx1"/>
                          </a:solidFill>
                        </a:rPr>
                        <a:t>111</a:t>
                      </a:r>
                      <a:r>
                        <a:rPr kumimoji="1" lang="ja-JP" altLang="en-US" sz="1200" dirty="0" smtClean="0">
                          <a:solidFill>
                            <a:schemeClr val="tx1"/>
                          </a:solidFill>
                        </a:rPr>
                        <a:t>か所</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2025</a:t>
                      </a:r>
                      <a:r>
                        <a:rPr kumimoji="1" lang="ja-JP" altLang="en-US" sz="1200" dirty="0" smtClean="0">
                          <a:solidFill>
                            <a:schemeClr val="tx1"/>
                          </a:solidFill>
                        </a:rPr>
                        <a:t>年：</a:t>
                      </a:r>
                      <a:r>
                        <a:rPr kumimoji="1" lang="en-US" altLang="ja-JP" sz="1200" dirty="0" smtClean="0">
                          <a:solidFill>
                            <a:schemeClr val="tx1"/>
                          </a:solidFill>
                        </a:rPr>
                        <a:t>135</a:t>
                      </a:r>
                      <a:r>
                        <a:rPr kumimoji="1" lang="ja-JP" altLang="en-US" sz="1200" dirty="0" smtClean="0">
                          <a:solidFill>
                            <a:schemeClr val="tx1"/>
                          </a:solidFill>
                        </a:rPr>
                        <a:t>か所</a:t>
                      </a:r>
                      <a:endParaRPr kumimoji="1" lang="en-US" altLang="ja-JP" sz="1200" dirty="0" smtClean="0">
                        <a:solidFill>
                          <a:schemeClr val="tx1"/>
                        </a:solidFill>
                      </a:endParaRPr>
                    </a:p>
                    <a:p>
                      <a:r>
                        <a:rPr kumimoji="1" lang="ja-JP" altLang="en-US" sz="1200" dirty="0" smtClean="0">
                          <a:solidFill>
                            <a:schemeClr val="tx1"/>
                          </a:solidFill>
                        </a:rPr>
                        <a:t>〇在宅患者調剤加算薬局数</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2016</a:t>
                      </a:r>
                      <a:r>
                        <a:rPr kumimoji="1" lang="ja-JP" altLang="en-US" sz="1200" dirty="0" smtClean="0">
                          <a:solidFill>
                            <a:schemeClr val="tx1"/>
                          </a:solidFill>
                        </a:rPr>
                        <a:t>年：</a:t>
                      </a:r>
                      <a:r>
                        <a:rPr kumimoji="1" lang="en-US" altLang="ja-JP" sz="1200" dirty="0" smtClean="0">
                          <a:solidFill>
                            <a:schemeClr val="tx1"/>
                          </a:solidFill>
                        </a:rPr>
                        <a:t>129</a:t>
                      </a:r>
                      <a:r>
                        <a:rPr kumimoji="1" lang="ja-JP" altLang="en-US" sz="1200" dirty="0" smtClean="0">
                          <a:solidFill>
                            <a:schemeClr val="tx1"/>
                          </a:solidFill>
                        </a:rPr>
                        <a:t>か所</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2025</a:t>
                      </a:r>
                      <a:r>
                        <a:rPr kumimoji="1" lang="ja-JP" altLang="en-US" sz="1200" dirty="0" smtClean="0">
                          <a:solidFill>
                            <a:schemeClr val="tx1"/>
                          </a:solidFill>
                        </a:rPr>
                        <a:t>年：</a:t>
                      </a:r>
                      <a:r>
                        <a:rPr kumimoji="1" lang="en-US" altLang="ja-JP" sz="1200" dirty="0" smtClean="0">
                          <a:solidFill>
                            <a:schemeClr val="tx1"/>
                          </a:solidFill>
                        </a:rPr>
                        <a:t>124</a:t>
                      </a:r>
                      <a:r>
                        <a:rPr kumimoji="1" lang="ja-JP" altLang="en-US" sz="1200" dirty="0" smtClean="0">
                          <a:solidFill>
                            <a:schemeClr val="tx1"/>
                          </a:solidFill>
                        </a:rPr>
                        <a:t>か所</a:t>
                      </a:r>
                      <a:endParaRPr kumimoji="1" lang="en-US" altLang="ja-JP" sz="1200" dirty="0" smtClean="0">
                        <a:solidFill>
                          <a:schemeClr val="tx1"/>
                        </a:solidFill>
                      </a:endParaRPr>
                    </a:p>
                    <a:p>
                      <a:r>
                        <a:rPr kumimoji="1" lang="ja-JP" altLang="en-US" sz="1200" dirty="0" smtClean="0">
                          <a:solidFill>
                            <a:schemeClr val="tx1"/>
                          </a:solidFill>
                        </a:rPr>
                        <a:t>〇訪問看護ステーション数</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2016</a:t>
                      </a:r>
                      <a:r>
                        <a:rPr kumimoji="1" lang="ja-JP" altLang="en-US" sz="1200" dirty="0" smtClean="0">
                          <a:solidFill>
                            <a:schemeClr val="tx1"/>
                          </a:solidFill>
                        </a:rPr>
                        <a:t>年：</a:t>
                      </a:r>
                      <a:r>
                        <a:rPr kumimoji="1" lang="en-US" altLang="ja-JP" sz="1200" dirty="0" smtClean="0">
                          <a:solidFill>
                            <a:schemeClr val="tx1"/>
                          </a:solidFill>
                        </a:rPr>
                        <a:t>101</a:t>
                      </a:r>
                      <a:r>
                        <a:rPr kumimoji="1" lang="ja-JP" altLang="en-US" sz="1200" dirty="0" smtClean="0">
                          <a:solidFill>
                            <a:schemeClr val="tx1"/>
                          </a:solidFill>
                        </a:rPr>
                        <a:t>か所</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2025</a:t>
                      </a:r>
                      <a:r>
                        <a:rPr kumimoji="1" lang="ja-JP" altLang="en-US" sz="1200" dirty="0" smtClean="0">
                          <a:solidFill>
                            <a:schemeClr val="tx1"/>
                          </a:solidFill>
                        </a:rPr>
                        <a:t>年：</a:t>
                      </a:r>
                      <a:r>
                        <a:rPr kumimoji="1" lang="en-US" altLang="ja-JP" sz="1200" dirty="0" smtClean="0">
                          <a:solidFill>
                            <a:schemeClr val="tx1"/>
                          </a:solidFill>
                        </a:rPr>
                        <a:t>135</a:t>
                      </a:r>
                      <a:r>
                        <a:rPr kumimoji="1" lang="ja-JP" altLang="en-US" sz="1200" dirty="0" smtClean="0">
                          <a:solidFill>
                            <a:schemeClr val="tx1"/>
                          </a:solidFill>
                        </a:rPr>
                        <a:t>か所</a:t>
                      </a:r>
                      <a:endParaRPr kumimoji="1" lang="en-US" altLang="ja-JP" sz="1200" dirty="0" smtClean="0">
                        <a:solidFill>
                          <a:schemeClr val="tx1"/>
                        </a:solidFill>
                      </a:endParaRPr>
                    </a:p>
                    <a:p>
                      <a:r>
                        <a:rPr kumimoji="1" lang="ja-JP" altLang="en-US" sz="1200" dirty="0" smtClean="0">
                          <a:solidFill>
                            <a:schemeClr val="tx1"/>
                          </a:solidFill>
                        </a:rPr>
                        <a:t>☆地域医療構想で訪問診療を　</a:t>
                      </a:r>
                      <a:endParaRPr kumimoji="1" lang="en-US" altLang="ja-JP" sz="1200" dirty="0" smtClean="0">
                        <a:solidFill>
                          <a:schemeClr val="tx1"/>
                        </a:solidFill>
                      </a:endParaRPr>
                    </a:p>
                    <a:p>
                      <a:r>
                        <a:rPr kumimoji="1" lang="ja-JP" altLang="en-US" sz="1200" dirty="0" smtClean="0">
                          <a:solidFill>
                            <a:schemeClr val="tx1"/>
                          </a:solidFill>
                        </a:rPr>
                        <a:t>　今後担うべき役割と回答した</a:t>
                      </a:r>
                      <a:endParaRPr kumimoji="1" lang="en-US" altLang="ja-JP" sz="1200" dirty="0" smtClean="0">
                        <a:solidFill>
                          <a:schemeClr val="tx1"/>
                        </a:solidFill>
                      </a:endParaRPr>
                    </a:p>
                    <a:p>
                      <a:r>
                        <a:rPr kumimoji="1" lang="ja-JP" altLang="en-US" sz="1200" dirty="0" smtClean="0">
                          <a:solidFill>
                            <a:schemeClr val="tx1"/>
                          </a:solidFill>
                        </a:rPr>
                        <a:t>　病院数</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2018</a:t>
                      </a:r>
                      <a:r>
                        <a:rPr kumimoji="1" lang="ja-JP" altLang="en-US" sz="1200" dirty="0" smtClean="0">
                          <a:solidFill>
                            <a:schemeClr val="tx1"/>
                          </a:solidFill>
                        </a:rPr>
                        <a:t>年：</a:t>
                      </a:r>
                      <a:r>
                        <a:rPr kumimoji="1" lang="en-US" altLang="ja-JP" sz="1200" dirty="0" smtClean="0">
                          <a:solidFill>
                            <a:schemeClr val="tx1"/>
                          </a:solidFill>
                        </a:rPr>
                        <a:t>10</a:t>
                      </a:r>
                      <a:r>
                        <a:rPr kumimoji="1" lang="ja-JP" altLang="en-US" sz="1200" dirty="0" smtClean="0">
                          <a:solidFill>
                            <a:schemeClr val="tx1"/>
                          </a:solidFill>
                        </a:rPr>
                        <a:t>ヵ所（東大阪市）</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2018</a:t>
                      </a:r>
                      <a:r>
                        <a:rPr kumimoji="1" lang="ja-JP" altLang="en-US" sz="1200" dirty="0" smtClean="0">
                          <a:solidFill>
                            <a:schemeClr val="tx1"/>
                          </a:solidFill>
                        </a:rPr>
                        <a:t>年：</a:t>
                      </a:r>
                      <a:r>
                        <a:rPr kumimoji="1" lang="en-US" altLang="ja-JP" sz="1200" dirty="0" smtClean="0">
                          <a:solidFill>
                            <a:schemeClr val="tx1"/>
                          </a:solidFill>
                        </a:rPr>
                        <a:t>6</a:t>
                      </a:r>
                      <a:r>
                        <a:rPr kumimoji="1" lang="ja-JP" altLang="en-US" sz="1200" dirty="0" smtClean="0">
                          <a:solidFill>
                            <a:schemeClr val="tx1"/>
                          </a:solidFill>
                        </a:rPr>
                        <a:t>ヵ所（八尾市・柏原市）</a:t>
                      </a:r>
                      <a:endParaRPr kumimoji="1" lang="en-US" altLang="ja-JP" sz="1200" dirty="0" smtClean="0">
                        <a:solidFill>
                          <a:schemeClr val="tx1"/>
                        </a:solidFill>
                      </a:endParaRPr>
                    </a:p>
                    <a:p>
                      <a:r>
                        <a:rPr kumimoji="1" lang="ja-JP" altLang="en-US" sz="1200" dirty="0" smtClean="0">
                          <a:solidFill>
                            <a:schemeClr val="tx1"/>
                          </a:solidFill>
                        </a:rPr>
                        <a:t>☆在宅医療コーディネーター</a:t>
                      </a:r>
                      <a:endParaRPr kumimoji="1" lang="en-US" altLang="ja-JP" sz="1200" dirty="0" smtClean="0">
                        <a:solidFill>
                          <a:schemeClr val="tx1"/>
                        </a:solidFill>
                      </a:endParaRPr>
                    </a:p>
                    <a:p>
                      <a:r>
                        <a:rPr kumimoji="1" lang="ja-JP" altLang="en-US" sz="1200" dirty="0" smtClean="0">
                          <a:solidFill>
                            <a:schemeClr val="tx1"/>
                          </a:solidFill>
                        </a:rPr>
                        <a:t>　　件数　⇒　別紙参照</a:t>
                      </a:r>
                      <a:endParaRPr kumimoji="1" lang="ja-JP" altLang="en-US" sz="1200" dirty="0">
                        <a:solidFill>
                          <a:schemeClr val="tx1"/>
                        </a:solidFill>
                      </a:endParaRPr>
                    </a:p>
                  </a:txBody>
                  <a:tcPr/>
                </a:tc>
                <a:tc>
                  <a:txBody>
                    <a:bodyPr/>
                    <a:lstStyle/>
                    <a:p>
                      <a:r>
                        <a:rPr kumimoji="1" lang="ja-JP" altLang="en-US" sz="1200" dirty="0" smtClean="0">
                          <a:solidFill>
                            <a:schemeClr val="tx1"/>
                          </a:solidFill>
                        </a:rPr>
                        <a:t>〇在宅療養後方支援</a:t>
                      </a:r>
                      <a:endParaRPr kumimoji="1" lang="en-US" altLang="ja-JP" sz="1200" dirty="0" smtClean="0">
                        <a:solidFill>
                          <a:schemeClr val="tx1"/>
                        </a:solidFill>
                      </a:endParaRPr>
                    </a:p>
                    <a:p>
                      <a:r>
                        <a:rPr kumimoji="1" lang="ja-JP" altLang="en-US" sz="1200" dirty="0" smtClean="0">
                          <a:solidFill>
                            <a:schemeClr val="tx1"/>
                          </a:solidFill>
                        </a:rPr>
                        <a:t>　病院数</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2016</a:t>
                      </a:r>
                      <a:r>
                        <a:rPr kumimoji="1" lang="ja-JP" altLang="en-US" sz="1200" dirty="0" smtClean="0">
                          <a:solidFill>
                            <a:schemeClr val="tx1"/>
                          </a:solidFill>
                        </a:rPr>
                        <a:t>年：</a:t>
                      </a:r>
                      <a:r>
                        <a:rPr kumimoji="1" lang="en-US" altLang="ja-JP" sz="1200" dirty="0" smtClean="0">
                          <a:solidFill>
                            <a:schemeClr val="tx1"/>
                          </a:solidFill>
                        </a:rPr>
                        <a:t>2</a:t>
                      </a:r>
                      <a:r>
                        <a:rPr kumimoji="1" lang="ja-JP" altLang="en-US" sz="1200" dirty="0" smtClean="0">
                          <a:solidFill>
                            <a:schemeClr val="tx1"/>
                          </a:solidFill>
                        </a:rPr>
                        <a:t>か所</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2025</a:t>
                      </a:r>
                      <a:r>
                        <a:rPr kumimoji="1" lang="ja-JP" altLang="en-US" sz="1200" dirty="0" smtClean="0">
                          <a:solidFill>
                            <a:schemeClr val="tx1"/>
                          </a:solidFill>
                        </a:rPr>
                        <a:t>年：</a:t>
                      </a:r>
                      <a:r>
                        <a:rPr kumimoji="1" lang="en-US" altLang="ja-JP" sz="1200" dirty="0" smtClean="0">
                          <a:solidFill>
                            <a:schemeClr val="tx1"/>
                          </a:solidFill>
                        </a:rPr>
                        <a:t>2</a:t>
                      </a:r>
                      <a:r>
                        <a:rPr kumimoji="1" lang="ja-JP" altLang="en-US" sz="1200" dirty="0" smtClean="0">
                          <a:solidFill>
                            <a:schemeClr val="tx1"/>
                          </a:solidFill>
                        </a:rPr>
                        <a:t>か所</a:t>
                      </a:r>
                      <a:endParaRPr kumimoji="1" lang="en-US" altLang="ja-JP" sz="1200" dirty="0" smtClean="0">
                        <a:solidFill>
                          <a:schemeClr val="tx1"/>
                        </a:solidFill>
                      </a:endParaRPr>
                    </a:p>
                    <a:p>
                      <a:r>
                        <a:rPr kumimoji="1" lang="ja-JP" altLang="en-US" sz="1200" dirty="0" smtClean="0">
                          <a:solidFill>
                            <a:schemeClr val="tx1"/>
                          </a:solidFill>
                        </a:rPr>
                        <a:t>　　　　　</a:t>
                      </a:r>
                      <a:endParaRPr kumimoji="1" lang="en-US" altLang="ja-JP" sz="1200" dirty="0" smtClean="0">
                        <a:solidFill>
                          <a:schemeClr val="tx1"/>
                        </a:solidFill>
                      </a:endParaRPr>
                    </a:p>
                    <a:p>
                      <a:endParaRPr kumimoji="1" lang="en-US" altLang="ja-JP" sz="1200" dirty="0" smtClean="0">
                        <a:solidFill>
                          <a:schemeClr val="tx1"/>
                        </a:solidFill>
                      </a:endParaRPr>
                    </a:p>
                    <a:p>
                      <a:endParaRPr kumimoji="1" lang="en-US" altLang="ja-JP" sz="1200" dirty="0" smtClean="0">
                        <a:solidFill>
                          <a:schemeClr val="tx1"/>
                        </a:solidFill>
                      </a:endParaRPr>
                    </a:p>
                    <a:p>
                      <a:endParaRPr kumimoji="1" lang="en-US" altLang="ja-JP" sz="1200" dirty="0" smtClean="0">
                        <a:solidFill>
                          <a:schemeClr val="tx1"/>
                        </a:solidFill>
                      </a:endParaRPr>
                    </a:p>
                    <a:p>
                      <a:endParaRPr kumimoji="1" lang="en-US" altLang="ja-JP" sz="1200" dirty="0" smtClean="0">
                        <a:solidFill>
                          <a:schemeClr val="tx1"/>
                        </a:solidFill>
                      </a:endParaRPr>
                    </a:p>
                    <a:p>
                      <a:r>
                        <a:rPr kumimoji="1" lang="ja-JP" altLang="en-US" sz="1200" dirty="0" smtClean="0">
                          <a:solidFill>
                            <a:schemeClr val="tx1"/>
                          </a:solidFill>
                        </a:rPr>
                        <a:t>☆</a:t>
                      </a:r>
                      <a:r>
                        <a:rPr kumimoji="1" lang="en-US" altLang="ja-JP" sz="1200" dirty="0" smtClean="0">
                          <a:solidFill>
                            <a:schemeClr val="tx1"/>
                          </a:solidFill>
                        </a:rPr>
                        <a:t>24</a:t>
                      </a:r>
                      <a:r>
                        <a:rPr kumimoji="1" lang="ja-JP" altLang="en-US" sz="1200" dirty="0" smtClean="0">
                          <a:solidFill>
                            <a:schemeClr val="tx1"/>
                          </a:solidFill>
                        </a:rPr>
                        <a:t>時間対応体制</a:t>
                      </a:r>
                      <a:endParaRPr kumimoji="1" lang="en-US" altLang="ja-JP" sz="1200" dirty="0" smtClean="0">
                        <a:solidFill>
                          <a:schemeClr val="tx1"/>
                        </a:solidFill>
                      </a:endParaRPr>
                    </a:p>
                    <a:p>
                      <a:r>
                        <a:rPr kumimoji="1" lang="ja-JP" altLang="en-US" sz="1200" dirty="0" smtClean="0">
                          <a:solidFill>
                            <a:schemeClr val="tx1"/>
                          </a:solidFill>
                        </a:rPr>
                        <a:t>　　加算</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2019</a:t>
                      </a:r>
                      <a:r>
                        <a:rPr kumimoji="1" lang="ja-JP" altLang="en-US" sz="1200" dirty="0" smtClean="0">
                          <a:solidFill>
                            <a:schemeClr val="tx1"/>
                          </a:solidFill>
                        </a:rPr>
                        <a:t>年：</a:t>
                      </a:r>
                      <a:r>
                        <a:rPr kumimoji="1" lang="en-US" altLang="ja-JP" sz="1200" dirty="0" smtClean="0">
                          <a:solidFill>
                            <a:schemeClr val="tx1"/>
                          </a:solidFill>
                        </a:rPr>
                        <a:t>93</a:t>
                      </a:r>
                      <a:r>
                        <a:rPr kumimoji="1" lang="ja-JP" altLang="en-US" sz="1200" dirty="0" smtClean="0">
                          <a:solidFill>
                            <a:schemeClr val="tx1"/>
                          </a:solidFill>
                        </a:rPr>
                        <a:t>か所</a:t>
                      </a:r>
                      <a:endParaRPr kumimoji="1" lang="en-US" altLang="ja-JP" sz="1200" dirty="0" smtClean="0">
                        <a:solidFill>
                          <a:schemeClr val="tx1"/>
                        </a:solidFill>
                      </a:endParaRPr>
                    </a:p>
                    <a:p>
                      <a:endParaRPr kumimoji="1" lang="en-US" altLang="ja-JP" sz="1200" dirty="0" smtClean="0">
                        <a:solidFill>
                          <a:schemeClr val="tx1"/>
                        </a:solidFill>
                      </a:endParaRPr>
                    </a:p>
                    <a:p>
                      <a:endParaRPr kumimoji="1" lang="en-US" altLang="ja-JP" sz="1200" dirty="0" smtClean="0">
                        <a:solidFill>
                          <a:schemeClr val="tx1"/>
                        </a:solidFill>
                      </a:endParaRPr>
                    </a:p>
                    <a:p>
                      <a:endParaRPr kumimoji="1" lang="ja-JP" altLang="en-US" sz="1200" dirty="0">
                        <a:solidFill>
                          <a:schemeClr val="tx1"/>
                        </a:solidFill>
                      </a:endParaRPr>
                    </a:p>
                  </a:txBody>
                  <a:tcPr/>
                </a:tc>
                <a:tc>
                  <a:txBody>
                    <a:bodyPr/>
                    <a:lstStyle/>
                    <a:p>
                      <a:r>
                        <a:rPr kumimoji="1" lang="ja-JP" altLang="en-US" sz="1200" dirty="0" smtClean="0">
                          <a:solidFill>
                            <a:schemeClr val="tx1"/>
                          </a:solidFill>
                        </a:rPr>
                        <a:t>〇在宅看取りを実施</a:t>
                      </a:r>
                      <a:endParaRPr kumimoji="1" lang="en-US" altLang="ja-JP" sz="1200" dirty="0" smtClean="0">
                        <a:solidFill>
                          <a:schemeClr val="tx1"/>
                        </a:solidFill>
                      </a:endParaRPr>
                    </a:p>
                    <a:p>
                      <a:r>
                        <a:rPr kumimoji="1" lang="ja-JP" altLang="en-US" sz="1200" dirty="0" smtClean="0">
                          <a:solidFill>
                            <a:schemeClr val="tx1"/>
                          </a:solidFill>
                        </a:rPr>
                        <a:t>　する診療所数</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2016</a:t>
                      </a:r>
                      <a:r>
                        <a:rPr kumimoji="1" lang="ja-JP" altLang="en-US" sz="1200" dirty="0" smtClean="0">
                          <a:solidFill>
                            <a:schemeClr val="tx1"/>
                          </a:solidFill>
                        </a:rPr>
                        <a:t>年：</a:t>
                      </a:r>
                      <a:r>
                        <a:rPr kumimoji="1" lang="en-US" altLang="ja-JP" sz="1200" dirty="0" smtClean="0">
                          <a:solidFill>
                            <a:schemeClr val="tx1"/>
                          </a:solidFill>
                        </a:rPr>
                        <a:t>37</a:t>
                      </a:r>
                      <a:r>
                        <a:rPr kumimoji="1" lang="ja-JP" altLang="en-US" sz="1200" dirty="0" smtClean="0">
                          <a:solidFill>
                            <a:schemeClr val="tx1"/>
                          </a:solidFill>
                        </a:rPr>
                        <a:t>か所</a:t>
                      </a:r>
                      <a:endParaRPr kumimoji="1" lang="en-US" altLang="ja-JP" sz="1200" dirty="0" smtClean="0">
                        <a:solidFill>
                          <a:schemeClr val="tx1"/>
                        </a:solidFill>
                      </a:endParaRPr>
                    </a:p>
                    <a:p>
                      <a:r>
                        <a:rPr kumimoji="1" lang="ja-JP" altLang="en-US" sz="1200" dirty="0" smtClean="0">
                          <a:solidFill>
                            <a:schemeClr val="tx1"/>
                          </a:solidFill>
                        </a:rPr>
                        <a:t>　</a:t>
                      </a:r>
                      <a:r>
                        <a:rPr kumimoji="1" lang="en-US" altLang="ja-JP" sz="1200" dirty="0" smtClean="0">
                          <a:solidFill>
                            <a:schemeClr val="tx1"/>
                          </a:solidFill>
                        </a:rPr>
                        <a:t>2025</a:t>
                      </a:r>
                      <a:r>
                        <a:rPr kumimoji="1" lang="ja-JP" altLang="en-US" sz="1200" dirty="0" smtClean="0">
                          <a:solidFill>
                            <a:schemeClr val="tx1"/>
                          </a:solidFill>
                        </a:rPr>
                        <a:t>年：</a:t>
                      </a:r>
                      <a:r>
                        <a:rPr kumimoji="1" lang="en-US" altLang="ja-JP" sz="1200" dirty="0" smtClean="0">
                          <a:solidFill>
                            <a:schemeClr val="tx1"/>
                          </a:solidFill>
                        </a:rPr>
                        <a:t>62</a:t>
                      </a:r>
                      <a:r>
                        <a:rPr kumimoji="1" lang="ja-JP" altLang="en-US" sz="1200" dirty="0" smtClean="0">
                          <a:solidFill>
                            <a:schemeClr val="tx1"/>
                          </a:solidFill>
                        </a:rPr>
                        <a:t>か所</a:t>
                      </a:r>
                      <a:endParaRPr kumimoji="1" lang="en-US" altLang="ja-JP" sz="1200" dirty="0" smtClean="0">
                        <a:solidFill>
                          <a:schemeClr val="tx1"/>
                        </a:solidFill>
                      </a:endParaRPr>
                    </a:p>
                    <a:p>
                      <a:r>
                        <a:rPr kumimoji="1" lang="ja-JP" altLang="en-US" sz="1200" dirty="0" smtClean="0">
                          <a:solidFill>
                            <a:schemeClr val="tx1"/>
                          </a:solidFill>
                        </a:rPr>
                        <a:t>　　　　　</a:t>
                      </a:r>
                      <a:endParaRPr kumimoji="1" lang="en-US" altLang="ja-JP" sz="1200" dirty="0" smtClean="0">
                        <a:solidFill>
                          <a:schemeClr val="tx1"/>
                        </a:solidFill>
                      </a:endParaRPr>
                    </a:p>
                    <a:p>
                      <a:endParaRPr kumimoji="1" lang="en-US" altLang="ja-JP" sz="1200" dirty="0" smtClean="0">
                        <a:solidFill>
                          <a:schemeClr val="tx1"/>
                        </a:solidFill>
                      </a:endParaRPr>
                    </a:p>
                    <a:p>
                      <a:endParaRPr kumimoji="1" lang="ja-JP" altLang="en-US" sz="1200" dirty="0">
                        <a:solidFill>
                          <a:schemeClr val="tx1"/>
                        </a:solidFill>
                      </a:endParaRPr>
                    </a:p>
                  </a:txBody>
                  <a:tcPr/>
                </a:tc>
              </a:tr>
              <a:tr h="266248">
                <a:tc>
                  <a:txBody>
                    <a:bodyPr/>
                    <a:lstStyle/>
                    <a:p>
                      <a:r>
                        <a:rPr kumimoji="1" lang="ja-JP" altLang="en-US" sz="1200" dirty="0" smtClean="0"/>
                        <a:t>プロセス指標</a:t>
                      </a:r>
                      <a:endParaRPr kumimoji="1" lang="ja-JP" altLang="en-US" sz="1200" dirty="0"/>
                    </a:p>
                  </a:txBody>
                  <a:tcPr/>
                </a:tc>
                <a:tc>
                  <a:txBody>
                    <a:bodyPr/>
                    <a:lstStyle/>
                    <a:p>
                      <a:r>
                        <a:rPr kumimoji="1" lang="ja-JP" altLang="en-US" sz="1200" dirty="0" smtClean="0">
                          <a:solidFill>
                            <a:schemeClr val="tx1"/>
                          </a:solidFill>
                        </a:rPr>
                        <a:t>・平均在院日数</a:t>
                      </a:r>
                      <a:endParaRPr kumimoji="1" lang="ja-JP" altLang="en-US" sz="1200" dirty="0">
                        <a:solidFill>
                          <a:schemeClr val="tx1"/>
                        </a:solidFill>
                      </a:endParaRPr>
                    </a:p>
                  </a:txBody>
                  <a:tcPr/>
                </a:tc>
                <a:tc>
                  <a:txBody>
                    <a:bodyPr/>
                    <a:lstStyle/>
                    <a:p>
                      <a:endParaRPr kumimoji="1" lang="ja-JP" altLang="en-US" sz="1200"/>
                    </a:p>
                  </a:txBody>
                  <a:tcPr/>
                </a:tc>
                <a:tc>
                  <a:txBody>
                    <a:bodyPr/>
                    <a:lstStyle/>
                    <a:p>
                      <a:r>
                        <a:rPr kumimoji="1" lang="ja-JP" altLang="en-US" sz="1200" b="0" dirty="0" smtClean="0">
                          <a:solidFill>
                            <a:schemeClr val="tx1"/>
                          </a:solidFill>
                        </a:rPr>
                        <a:t>・往診件数</a:t>
                      </a:r>
                      <a:endParaRPr kumimoji="1" lang="ja-JP" altLang="en-US" sz="1200" b="0" dirty="0">
                        <a:solidFill>
                          <a:schemeClr val="tx1"/>
                        </a:solidFill>
                      </a:endParaRPr>
                    </a:p>
                  </a:txBody>
                  <a:tcPr/>
                </a:tc>
                <a:tc>
                  <a:txBody>
                    <a:bodyPr/>
                    <a:lstStyle/>
                    <a:p>
                      <a:r>
                        <a:rPr kumimoji="1" lang="ja-JP" altLang="en-US" sz="1200" dirty="0" smtClean="0">
                          <a:solidFill>
                            <a:schemeClr val="tx1"/>
                          </a:solidFill>
                        </a:rPr>
                        <a:t>・在宅看取り件数</a:t>
                      </a:r>
                      <a:endParaRPr kumimoji="1" lang="ja-JP" altLang="en-US" sz="1200" dirty="0">
                        <a:solidFill>
                          <a:schemeClr val="tx1"/>
                        </a:solidFill>
                      </a:endParaRPr>
                    </a:p>
                  </a:txBody>
                  <a:tcPr/>
                </a:tc>
              </a:tr>
              <a:tr h="649735">
                <a:tc>
                  <a:txBody>
                    <a:bodyPr/>
                    <a:lstStyle/>
                    <a:p>
                      <a:r>
                        <a:rPr kumimoji="1" lang="ja-JP" altLang="en-US" sz="1200" dirty="0" smtClean="0"/>
                        <a:t>アウトカム指標</a:t>
                      </a:r>
                      <a:endParaRPr kumimoji="1" lang="ja-JP" altLang="en-US" sz="1200" dirty="0"/>
                    </a:p>
                  </a:txBody>
                  <a:tcPr/>
                </a:tc>
                <a:tc>
                  <a:txBody>
                    <a:bodyPr/>
                    <a:lstStyle/>
                    <a:p>
                      <a:endParaRPr kumimoji="1" lang="en-US" altLang="ja-JP" sz="1200" dirty="0" smtClean="0"/>
                    </a:p>
                    <a:p>
                      <a:endParaRPr kumimoji="1" lang="ja-JP" altLang="en-US" sz="1200" dirty="0"/>
                    </a:p>
                  </a:txBody>
                  <a:tcPr/>
                </a:tc>
                <a:tc>
                  <a:txBody>
                    <a:bodyPr/>
                    <a:lstStyle/>
                    <a:p>
                      <a:r>
                        <a:rPr kumimoji="1" lang="ja-JP" altLang="en-US" sz="1200" dirty="0" smtClean="0">
                          <a:solidFill>
                            <a:schemeClr val="tx1"/>
                          </a:solidFill>
                        </a:rPr>
                        <a:t>・生活満足度</a:t>
                      </a:r>
                      <a:endParaRPr kumimoji="1" lang="en-US" altLang="ja-JP" sz="1200" dirty="0" smtClean="0">
                        <a:solidFill>
                          <a:schemeClr val="tx1"/>
                        </a:solidFill>
                      </a:endParaRPr>
                    </a:p>
                    <a:p>
                      <a:r>
                        <a:rPr kumimoji="1" lang="ja-JP" altLang="en-US" sz="1200" dirty="0" smtClean="0">
                          <a:solidFill>
                            <a:schemeClr val="tx1"/>
                          </a:solidFill>
                        </a:rPr>
                        <a:t>・従事者満足度</a:t>
                      </a:r>
                      <a:endParaRPr kumimoji="1" lang="en-US" altLang="ja-JP" sz="1200" dirty="0" smtClean="0">
                        <a:solidFill>
                          <a:schemeClr val="tx1"/>
                        </a:solidFill>
                      </a:endParaRPr>
                    </a:p>
                    <a:p>
                      <a:r>
                        <a:rPr kumimoji="1" lang="ja-JP" altLang="en-US" sz="1200" dirty="0" smtClean="0">
                          <a:solidFill>
                            <a:schemeClr val="tx1"/>
                          </a:solidFill>
                        </a:rPr>
                        <a:t>・要介護高齢者の在宅療養率</a:t>
                      </a:r>
                      <a:endParaRPr kumimoji="1" lang="ja-JP" altLang="en-US" sz="1200" dirty="0">
                        <a:solidFill>
                          <a:schemeClr val="tx1"/>
                        </a:solidFill>
                      </a:endParaRPr>
                    </a:p>
                  </a:txBody>
                  <a:tcPr/>
                </a:tc>
                <a:tc>
                  <a:txBody>
                    <a:bodyPr/>
                    <a:lstStyle/>
                    <a:p>
                      <a:endParaRPr kumimoji="1" lang="ja-JP" altLang="en-US" sz="1200" dirty="0"/>
                    </a:p>
                  </a:txBody>
                  <a:tcPr/>
                </a:tc>
                <a:tc>
                  <a:txBody>
                    <a:bodyPr/>
                    <a:lstStyle/>
                    <a:p>
                      <a:endParaRPr kumimoji="1" lang="ja-JP" altLang="en-US" sz="1200" dirty="0"/>
                    </a:p>
                  </a:txBody>
                  <a:tcPr/>
                </a:tc>
              </a:tr>
            </a:tbl>
          </a:graphicData>
        </a:graphic>
      </p:graphicFrame>
      <p:sp>
        <p:nvSpPr>
          <p:cNvPr id="5" name="テキスト ボックス 4"/>
          <p:cNvSpPr txBox="1"/>
          <p:nvPr/>
        </p:nvSpPr>
        <p:spPr>
          <a:xfrm>
            <a:off x="8456644" y="6309320"/>
            <a:ext cx="467544" cy="369332"/>
          </a:xfrm>
          <a:prstGeom prst="rect">
            <a:avLst/>
          </a:prstGeom>
          <a:noFill/>
        </p:spPr>
        <p:txBody>
          <a:bodyPr wrap="square" rtlCol="0">
            <a:spAutoFit/>
          </a:bodyPr>
          <a:lstStyle/>
          <a:p>
            <a:r>
              <a:rPr kumimoji="1" lang="ja-JP" altLang="en-US" dirty="0" smtClean="0"/>
              <a:t>　</a:t>
            </a:r>
            <a:r>
              <a:rPr kumimoji="1" lang="en-US" altLang="ja-JP" dirty="0" smtClean="0"/>
              <a:t>4</a:t>
            </a:r>
            <a:endParaRPr kumimoji="1" lang="ja-JP" altLang="en-US" dirty="0"/>
          </a:p>
        </p:txBody>
      </p:sp>
    </p:spTree>
    <p:extLst>
      <p:ext uri="{BB962C8B-B14F-4D97-AF65-F5344CB8AC3E}">
        <p14:creationId xmlns:p14="http://schemas.microsoft.com/office/powerpoint/2010/main" val="1895469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25785" y="471042"/>
            <a:ext cx="8928992" cy="0"/>
          </a:xfrm>
          <a:prstGeom prst="line">
            <a:avLst/>
          </a:prstGeom>
          <a:ln w="38100" cmpd="dbl"/>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104009" y="94462"/>
            <a:ext cx="7852368" cy="360040"/>
          </a:xfrm>
          <a:prstGeom prst="rect">
            <a:avLst/>
          </a:prstGeom>
          <a:noFill/>
          <a:ln>
            <a:noFill/>
          </a:ln>
          <a:effectLst/>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医療計画（圏域版）に基づく地域包括ケアシステムの構築に向けた在宅医療の推進　②</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275160" y="618581"/>
            <a:ext cx="8530725" cy="954623"/>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kumimoji="1" lang="en-US" altLang="ja-JP" sz="1100" u="sng"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 name="Text Box 9"/>
          <p:cNvSpPr txBox="1">
            <a:spLocks noChangeArrowheads="1"/>
          </p:cNvSpPr>
          <p:nvPr/>
        </p:nvSpPr>
        <p:spPr bwMode="auto">
          <a:xfrm>
            <a:off x="425094" y="2351301"/>
            <a:ext cx="1266586" cy="361917"/>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en-US" altLang="ja-JP" sz="1400" dirty="0" smtClean="0">
                <a:solidFill>
                  <a:schemeClr val="bg1"/>
                </a:solidFill>
                <a:latin typeface="Arial" charset="0"/>
                <a:ea typeface="HGPｺﾞｼｯｸE" pitchFamily="50" charset="-128"/>
              </a:rPr>
              <a:t>2018</a:t>
            </a:r>
            <a:r>
              <a:rPr kumimoji="0" lang="ja-JP" altLang="en-US" sz="1400" dirty="0" smtClean="0">
                <a:solidFill>
                  <a:schemeClr val="bg1"/>
                </a:solidFill>
                <a:latin typeface="Arial" charset="0"/>
                <a:ea typeface="HGPｺﾞｼｯｸE" pitchFamily="50" charset="-128"/>
              </a:rPr>
              <a:t>年度</a:t>
            </a:r>
            <a:endParaRPr kumimoji="0" lang="ja-JP" altLang="en-US" sz="1400" dirty="0">
              <a:solidFill>
                <a:schemeClr val="bg1"/>
              </a:solidFill>
              <a:latin typeface="Arial" charset="0"/>
              <a:ea typeface="HGPｺﾞｼｯｸE" pitchFamily="50" charset="-128"/>
            </a:endParaRPr>
          </a:p>
        </p:txBody>
      </p:sp>
      <p:sp>
        <p:nvSpPr>
          <p:cNvPr id="41" name="角丸四角形 40"/>
          <p:cNvSpPr>
            <a:spLocks noChangeArrowheads="1"/>
          </p:cNvSpPr>
          <p:nvPr/>
        </p:nvSpPr>
        <p:spPr bwMode="auto">
          <a:xfrm>
            <a:off x="2123163" y="652419"/>
            <a:ext cx="6682722" cy="1477328"/>
          </a:xfrm>
          <a:prstGeom prst="roundRect">
            <a:avLst>
              <a:gd name="adj" fmla="val 0"/>
            </a:avLst>
          </a:prstGeom>
          <a:noFill/>
          <a:ln>
            <a:noFill/>
          </a:ln>
          <a:effectLst/>
          <a:extLst/>
        </p:spPr>
        <p:txBody>
          <a:bodyPr rot="0" vert="horz" wrap="square" lIns="91440" tIns="45720" rIns="91440" bIns="45720" anchor="ctr" anchorCtr="0" upright="1">
            <a:spAutoFit/>
          </a:bodyPr>
          <a:lstStyle/>
          <a:p>
            <a:pPr marL="273050" indent="-139700" algn="l">
              <a:lnSpc>
                <a:spcPct val="125000"/>
              </a:lnSpc>
              <a:spcAft>
                <a:spcPts val="0"/>
              </a:spcAft>
            </a:pPr>
            <a:r>
              <a:rPr lang="ja-JP" altLang="en-US" sz="1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○入退院時における関係機関のスムーズな連携</a:t>
            </a:r>
            <a:endParaRPr lang="en-US" altLang="ja-JP" sz="16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gn="l">
              <a:lnSpc>
                <a:spcPct val="125000"/>
              </a:lnSpc>
              <a:spcAft>
                <a:spcPts val="0"/>
              </a:spcAft>
            </a:pPr>
            <a:r>
              <a:rPr lang="ja-JP" altLang="en-US" sz="1400" b="1" kern="100" dirty="0" smtClean="0">
                <a:solidFill>
                  <a:srgbClr val="000000"/>
                </a:solidFill>
                <a:cs typeface="Meiryo UI" panose="020B0604030504040204" pitchFamily="50" charset="-128"/>
              </a:rPr>
              <a:t>・病院の地域連携窓口と在宅チームが早期から連携した療養環境の整備</a:t>
            </a:r>
            <a:endParaRPr lang="en-US" altLang="ja-JP" sz="1400" b="1" kern="100" dirty="0" smtClean="0">
              <a:solidFill>
                <a:srgbClr val="000000"/>
              </a:solidFill>
              <a:cs typeface="Meiryo UI" panose="020B0604030504040204" pitchFamily="50" charset="-128"/>
            </a:endParaRPr>
          </a:p>
          <a:p>
            <a:pPr marL="273050" indent="-139700" algn="l">
              <a:lnSpc>
                <a:spcPct val="125000"/>
              </a:lnSpc>
              <a:spcAft>
                <a:spcPts val="0"/>
              </a:spcAft>
            </a:pPr>
            <a:r>
              <a:rPr lang="ja-JP" altLang="en-US" sz="1400" b="1" kern="100" dirty="0" smtClean="0">
                <a:solidFill>
                  <a:srgbClr val="000000"/>
                </a:solidFill>
                <a:cs typeface="Meiryo UI" panose="020B0604030504040204" pitchFamily="50" charset="-128"/>
              </a:rPr>
              <a:t>・「大阪府入退院支援の手引き」を活用し、適切な時期の退院カンファレンスの実施</a:t>
            </a:r>
            <a:endParaRPr lang="en-US" altLang="ja-JP" sz="1400" b="1" kern="100" dirty="0" smtClean="0">
              <a:solidFill>
                <a:srgbClr val="000000"/>
              </a:solidFill>
              <a:cs typeface="Meiryo UI" panose="020B0604030504040204" pitchFamily="50" charset="-128"/>
            </a:endParaRPr>
          </a:p>
          <a:p>
            <a:pPr marL="273050" indent="-139700" algn="l">
              <a:lnSpc>
                <a:spcPct val="125000"/>
              </a:lnSpc>
              <a:spcAft>
                <a:spcPts val="0"/>
              </a:spcAft>
            </a:pPr>
            <a:r>
              <a:rPr lang="ja-JP" altLang="en-US" sz="1400" b="1" kern="100" dirty="0" smtClean="0">
                <a:solidFill>
                  <a:srgbClr val="000000"/>
                </a:solidFill>
                <a:cs typeface="Meiryo UI" panose="020B0604030504040204" pitchFamily="50" charset="-128"/>
              </a:rPr>
              <a:t>　</a:t>
            </a:r>
            <a:endParaRPr lang="en-US" altLang="ja-JP" sz="1400" b="1" kern="100" dirty="0" smtClean="0">
              <a:solidFill>
                <a:srgbClr val="000000"/>
              </a:solidFill>
              <a:cs typeface="Meiryo UI" panose="020B0604030504040204" pitchFamily="50" charset="-128"/>
            </a:endParaRPr>
          </a:p>
          <a:p>
            <a:pPr marL="273050" indent="-139700" algn="l">
              <a:lnSpc>
                <a:spcPct val="125000"/>
              </a:lnSpc>
              <a:spcAft>
                <a:spcPts val="0"/>
              </a:spcAft>
            </a:pP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8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Text Box 6"/>
          <p:cNvSpPr txBox="1">
            <a:spLocks noChangeArrowheads="1"/>
          </p:cNvSpPr>
          <p:nvPr/>
        </p:nvSpPr>
        <p:spPr bwMode="auto">
          <a:xfrm>
            <a:off x="275160" y="1772760"/>
            <a:ext cx="3074681" cy="476719"/>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600" dirty="0" smtClean="0">
                <a:solidFill>
                  <a:schemeClr val="bg1"/>
                </a:solidFill>
                <a:latin typeface="Arial" charset="0"/>
                <a:ea typeface="HGPｺﾞｼｯｸE" pitchFamily="50" charset="-128"/>
              </a:rPr>
              <a:t>取組に対する年度目標</a:t>
            </a:r>
            <a:endParaRPr kumimoji="0" lang="ja-JP" altLang="en-US" sz="1600" dirty="0">
              <a:solidFill>
                <a:schemeClr val="bg1"/>
              </a:solidFill>
              <a:latin typeface="Arial" charset="0"/>
              <a:ea typeface="HGPｺﾞｼｯｸE" pitchFamily="50" charset="-128"/>
            </a:endParaRPr>
          </a:p>
        </p:txBody>
      </p:sp>
      <p:sp>
        <p:nvSpPr>
          <p:cNvPr id="49" name="Text Box 9"/>
          <p:cNvSpPr txBox="1">
            <a:spLocks noChangeArrowheads="1"/>
          </p:cNvSpPr>
          <p:nvPr/>
        </p:nvSpPr>
        <p:spPr bwMode="auto">
          <a:xfrm>
            <a:off x="344226" y="684721"/>
            <a:ext cx="1944523" cy="403078"/>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smtClean="0">
                <a:solidFill>
                  <a:schemeClr val="bg1"/>
                </a:solidFill>
                <a:latin typeface="Arial" charset="0"/>
                <a:ea typeface="HGPｺﾞｼｯｸE" pitchFamily="50" charset="-128"/>
              </a:rPr>
              <a:t>　</a:t>
            </a:r>
            <a:r>
              <a:rPr kumimoji="0" lang="en-US" altLang="ja-JP" sz="1400" dirty="0" smtClean="0">
                <a:solidFill>
                  <a:schemeClr val="bg1"/>
                </a:solidFill>
                <a:latin typeface="Arial" charset="0"/>
                <a:ea typeface="HGPｺﾞｼｯｸE" pitchFamily="50" charset="-128"/>
              </a:rPr>
              <a:t>2020</a:t>
            </a:r>
            <a:r>
              <a:rPr kumimoji="0" lang="ja-JP" altLang="en-US" sz="1400" dirty="0" smtClean="0">
                <a:solidFill>
                  <a:schemeClr val="bg1"/>
                </a:solidFill>
                <a:latin typeface="Arial" charset="0"/>
                <a:ea typeface="HGPｺﾞｼｯｸE" pitchFamily="50" charset="-128"/>
              </a:rPr>
              <a:t>年の到達イメージ</a:t>
            </a:r>
            <a:endParaRPr kumimoji="0" lang="ja-JP" altLang="en-US" sz="1400" dirty="0">
              <a:solidFill>
                <a:schemeClr val="bg1"/>
              </a:solidFill>
              <a:latin typeface="Arial" charset="0"/>
              <a:ea typeface="HGPｺﾞｼｯｸE" pitchFamily="50" charset="-128"/>
            </a:endParaRPr>
          </a:p>
        </p:txBody>
      </p:sp>
      <p:cxnSp>
        <p:nvCxnSpPr>
          <p:cNvPr id="60" name="直線コネクタ 59"/>
          <p:cNvCxnSpPr/>
          <p:nvPr/>
        </p:nvCxnSpPr>
        <p:spPr>
          <a:xfrm>
            <a:off x="5960158" y="2776348"/>
            <a:ext cx="6682" cy="3580002"/>
          </a:xfrm>
          <a:prstGeom prst="line">
            <a:avLst/>
          </a:prstGeom>
        </p:spPr>
        <p:style>
          <a:lnRef idx="1">
            <a:schemeClr val="accent1"/>
          </a:lnRef>
          <a:fillRef idx="0">
            <a:schemeClr val="accent1"/>
          </a:fillRef>
          <a:effectRef idx="0">
            <a:schemeClr val="accent1"/>
          </a:effectRef>
          <a:fontRef idx="minor">
            <a:schemeClr val="tx1"/>
          </a:fontRef>
        </p:style>
      </p:cxnSp>
      <p:sp>
        <p:nvSpPr>
          <p:cNvPr id="63" name="Text Box 9"/>
          <p:cNvSpPr txBox="1">
            <a:spLocks noChangeArrowheads="1"/>
          </p:cNvSpPr>
          <p:nvPr/>
        </p:nvSpPr>
        <p:spPr bwMode="auto">
          <a:xfrm>
            <a:off x="3304864" y="2356986"/>
            <a:ext cx="1219800" cy="376232"/>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en-US" altLang="ja-JP" sz="1400" dirty="0" smtClean="0">
                <a:solidFill>
                  <a:schemeClr val="bg1"/>
                </a:solidFill>
                <a:latin typeface="Arial" charset="0"/>
                <a:ea typeface="HGPｺﾞｼｯｸE" pitchFamily="50" charset="-128"/>
              </a:rPr>
              <a:t>2019</a:t>
            </a:r>
            <a:r>
              <a:rPr kumimoji="0" lang="ja-JP" altLang="en-US" sz="1400" dirty="0" smtClean="0">
                <a:solidFill>
                  <a:schemeClr val="bg1"/>
                </a:solidFill>
                <a:latin typeface="Arial" charset="0"/>
                <a:ea typeface="HGPｺﾞｼｯｸE" pitchFamily="50" charset="-128"/>
              </a:rPr>
              <a:t>年度</a:t>
            </a:r>
            <a:endParaRPr kumimoji="0" lang="ja-JP" altLang="en-US" sz="1400" dirty="0">
              <a:solidFill>
                <a:schemeClr val="bg1"/>
              </a:solidFill>
              <a:latin typeface="Arial" charset="0"/>
              <a:ea typeface="HGPｺﾞｼｯｸE" pitchFamily="50" charset="-128"/>
            </a:endParaRPr>
          </a:p>
        </p:txBody>
      </p:sp>
      <p:sp>
        <p:nvSpPr>
          <p:cNvPr id="64" name="Text Box 9"/>
          <p:cNvSpPr txBox="1">
            <a:spLocks noChangeArrowheads="1"/>
          </p:cNvSpPr>
          <p:nvPr/>
        </p:nvSpPr>
        <p:spPr bwMode="auto">
          <a:xfrm>
            <a:off x="6120893" y="2343024"/>
            <a:ext cx="1133847" cy="390194"/>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en-US" altLang="ja-JP" sz="1400" dirty="0" smtClean="0">
                <a:solidFill>
                  <a:schemeClr val="bg1"/>
                </a:solidFill>
                <a:latin typeface="Arial" charset="0"/>
                <a:ea typeface="HGPｺﾞｼｯｸE" pitchFamily="50" charset="-128"/>
              </a:rPr>
              <a:t>2020</a:t>
            </a:r>
            <a:r>
              <a:rPr kumimoji="0" lang="ja-JP" altLang="en-US" sz="1400" dirty="0" smtClean="0">
                <a:solidFill>
                  <a:schemeClr val="bg1"/>
                </a:solidFill>
                <a:latin typeface="Arial" charset="0"/>
                <a:ea typeface="HGPｺﾞｼｯｸE" pitchFamily="50" charset="-128"/>
              </a:rPr>
              <a:t>年度</a:t>
            </a:r>
            <a:endParaRPr kumimoji="0" lang="ja-JP" altLang="en-US" sz="1400" dirty="0">
              <a:solidFill>
                <a:schemeClr val="bg1"/>
              </a:solidFill>
              <a:latin typeface="Arial" charset="0"/>
              <a:ea typeface="HGPｺﾞｼｯｸE" pitchFamily="50" charset="-128"/>
            </a:endParaRPr>
          </a:p>
        </p:txBody>
      </p:sp>
      <p:sp>
        <p:nvSpPr>
          <p:cNvPr id="67" name="正方形/長方形 66"/>
          <p:cNvSpPr/>
          <p:nvPr/>
        </p:nvSpPr>
        <p:spPr>
          <a:xfrm>
            <a:off x="206360" y="2813135"/>
            <a:ext cx="2915584" cy="2785378"/>
          </a:xfrm>
          <a:prstGeom prst="rect">
            <a:avLst/>
          </a:prstGeom>
        </p:spPr>
        <p:txBody>
          <a:bodyPr wrap="square" lIns="36000" rIns="36000">
            <a:spAutoFit/>
          </a:bodyPr>
          <a:lstStyle/>
          <a:p>
            <a:pPr marL="273050" indent="-139700">
              <a:lnSpc>
                <a:spcPct val="125000"/>
              </a:lnSpc>
            </a:pPr>
            <a:r>
              <a:rPr lang="ja-JP" altLang="en-US"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nSpc>
                <a:spcPct val="125000"/>
              </a:lnSpc>
            </a:pPr>
            <a:r>
              <a:rPr lang="ja-JP" altLang="en-US"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入退院時における課題の整理と共有</a:t>
            </a:r>
            <a:endParaRPr lang="en-US" altLang="ja-JP" sz="1400" b="1" dirty="0" smtClean="0"/>
          </a:p>
          <a:p>
            <a:pPr marL="273050" indent="-139700">
              <a:lnSpc>
                <a:spcPct val="125000"/>
              </a:lnSpc>
            </a:pPr>
            <a:endParaRPr lang="en-US" altLang="ja-JP" sz="1400" b="1" dirty="0" smtClean="0"/>
          </a:p>
          <a:p>
            <a:pPr marL="180000">
              <a:lnSpc>
                <a:spcPct val="125000"/>
              </a:lnSpc>
            </a:pPr>
            <a:r>
              <a:rPr lang="ja-JP" altLang="en-US" sz="1400" b="1" dirty="0" smtClean="0"/>
              <a:t>・在宅医療・介護からみた課題の整理</a:t>
            </a:r>
            <a:endParaRPr lang="en-US" altLang="ja-JP" sz="1400" b="1" dirty="0" smtClean="0"/>
          </a:p>
          <a:p>
            <a:pPr marL="180000">
              <a:lnSpc>
                <a:spcPct val="125000"/>
              </a:lnSpc>
            </a:pPr>
            <a:r>
              <a:rPr lang="ja-JP" altLang="en-US" sz="1400" b="1" dirty="0" smtClean="0"/>
              <a:t>・病院からみた課題の整理</a:t>
            </a:r>
            <a:endParaRPr lang="en-US" altLang="ja-JP" sz="1400" b="1" dirty="0" smtClean="0"/>
          </a:p>
          <a:p>
            <a:pPr marL="180000">
              <a:lnSpc>
                <a:spcPct val="125000"/>
              </a:lnSpc>
            </a:pPr>
            <a:r>
              <a:rPr lang="ja-JP" altLang="en-US" sz="1400" b="1" dirty="0" smtClean="0"/>
              <a:t>・既存の資源の把握</a:t>
            </a:r>
            <a:endParaRPr lang="en-US" altLang="ja-JP" sz="1400" b="1" dirty="0" smtClean="0"/>
          </a:p>
          <a:p>
            <a:pPr marL="180000">
              <a:lnSpc>
                <a:spcPct val="125000"/>
              </a:lnSpc>
            </a:pPr>
            <a:r>
              <a:rPr lang="ja-JP" altLang="en-US" sz="1400" b="1" dirty="0" smtClean="0"/>
              <a:t>・情報共有と課題に対する協議の場の設定</a:t>
            </a: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nSpc>
                <a:spcPct val="125000"/>
              </a:lnSpc>
            </a:pPr>
            <a:r>
              <a:rPr lang="ja-JP" altLang="en-US"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正方形/長方形 72"/>
          <p:cNvSpPr/>
          <p:nvPr/>
        </p:nvSpPr>
        <p:spPr>
          <a:xfrm>
            <a:off x="3008457" y="2788170"/>
            <a:ext cx="2850506" cy="2669962"/>
          </a:xfrm>
          <a:prstGeom prst="rect">
            <a:avLst/>
          </a:prstGeom>
        </p:spPr>
        <p:txBody>
          <a:bodyPr wrap="square" lIns="36000" rIns="36000">
            <a:spAutoFit/>
          </a:bodyPr>
          <a:lstStyle/>
          <a:p>
            <a:pPr marL="273050">
              <a:lnSpc>
                <a:spcPct val="125000"/>
              </a:lnSpc>
            </a:pPr>
            <a:r>
              <a:rPr lang="ja-JP" altLang="en-US"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a:lnSpc>
                <a:spcPct val="125000"/>
              </a:lnSpc>
            </a:pPr>
            <a:r>
              <a:rPr lang="ja-JP" altLang="en-US"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スムーズな連携のための具体的な方策の検討</a:t>
            </a: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a:lnSpc>
                <a:spcPct val="125000"/>
              </a:lnSpc>
            </a:pPr>
            <a:r>
              <a:rPr lang="ja-JP" altLang="en-US"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rPr>
              <a:t>・関係機関との継続的な協議の場の開催</a:t>
            </a:r>
            <a:endParaRPr lang="en-US" altLang="ja-JP" sz="1400" b="1" kern="100" dirty="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273050">
              <a:lnSpc>
                <a:spcPct val="125000"/>
              </a:lnSpc>
            </a:pPr>
            <a:r>
              <a:rPr lang="ja-JP" altLang="en-US"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rPr>
              <a:t>・「大阪府　入退院支援の手引き」を参考にした具体的な取組みモデルの立案</a:t>
            </a:r>
            <a:endParaRPr lang="en-US" altLang="ja-JP"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273050">
              <a:lnSpc>
                <a:spcPct val="125000"/>
              </a:lnSpc>
            </a:pPr>
            <a:r>
              <a:rPr lang="ja-JP" altLang="en-US"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rPr>
              <a:t>・住民や関係職種に対する啓発</a:t>
            </a:r>
            <a:endParaRPr lang="en-US" altLang="ja-JP"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273050">
              <a:lnSpc>
                <a:spcPct val="125000"/>
              </a:lnSpc>
            </a:pPr>
            <a:endParaRPr lang="en-US" altLang="ja-JP" sz="800" kern="100" dirty="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74" name="正方形/長方形 73"/>
          <p:cNvSpPr/>
          <p:nvPr/>
        </p:nvSpPr>
        <p:spPr>
          <a:xfrm>
            <a:off x="5909281" y="2759615"/>
            <a:ext cx="2857627" cy="3323987"/>
          </a:xfrm>
          <a:prstGeom prst="rect">
            <a:avLst/>
          </a:prstGeom>
        </p:spPr>
        <p:txBody>
          <a:bodyPr wrap="square" lIns="36000" rIns="36000">
            <a:spAutoFit/>
          </a:bodyPr>
          <a:lstStyle/>
          <a:p>
            <a:pPr marL="273050" indent="-139700">
              <a:lnSpc>
                <a:spcPct val="125000"/>
              </a:lnSpc>
            </a:pPr>
            <a:r>
              <a:rPr lang="ja-JP" altLang="en-US"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nSpc>
                <a:spcPct val="125000"/>
              </a:lnSpc>
            </a:pPr>
            <a:r>
              <a:rPr lang="ja-JP" altLang="en-US"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スムーズな連携のための方策の普及</a:t>
            </a: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nSpc>
                <a:spcPct val="125000"/>
              </a:lnSpc>
            </a:pPr>
            <a:endParaRPr lang="en-US" altLang="ja-JP"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273050" indent="-139700">
              <a:lnSpc>
                <a:spcPct val="125000"/>
              </a:lnSpc>
            </a:pPr>
            <a:r>
              <a:rPr lang="ja-JP" altLang="en-US"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rPr>
              <a:t>・具体的な取組モデルの実施</a:t>
            </a:r>
            <a:endParaRPr lang="en-US" altLang="ja-JP"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273050" indent="-139700">
              <a:lnSpc>
                <a:spcPct val="125000"/>
              </a:lnSpc>
            </a:pPr>
            <a:r>
              <a:rPr lang="ja-JP" altLang="en-US"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rPr>
              <a:t>・各病院、診療所や関係機関へのモデルの普及</a:t>
            </a:r>
            <a:endParaRPr lang="en-US" altLang="ja-JP"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273050" indent="-139700">
              <a:lnSpc>
                <a:spcPct val="125000"/>
              </a:lnSpc>
            </a:pP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nSpc>
                <a:spcPct val="125000"/>
              </a:lnSpc>
            </a:pPr>
            <a:r>
              <a:rPr lang="ja-JP" altLang="en-US"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（参考指標）</a:t>
            </a:r>
            <a:endParaRPr lang="en-US" altLang="ja-JP"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273050" indent="-139700">
              <a:lnSpc>
                <a:spcPct val="125000"/>
              </a:lnSpc>
            </a:pPr>
            <a:r>
              <a:rPr lang="ja-JP" altLang="en-US" sz="14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100" dirty="0" smtClean="0">
                <a:solidFill>
                  <a:srgbClr val="000000"/>
                </a:solidFill>
                <a:latin typeface="+mn-ea"/>
                <a:cs typeface="Meiryo UI" panose="020B0604030504040204" pitchFamily="50" charset="-128"/>
              </a:rPr>
              <a:t>入退院時カンファレンス開催の増加</a:t>
            </a:r>
            <a:endParaRPr lang="en-US" altLang="ja-JP" sz="1400" b="1" kern="100" dirty="0" smtClean="0">
              <a:solidFill>
                <a:srgbClr val="000000"/>
              </a:solidFill>
              <a:latin typeface="+mn-ea"/>
              <a:cs typeface="Meiryo UI" panose="020B0604030504040204" pitchFamily="50" charset="-128"/>
            </a:endParaRPr>
          </a:p>
          <a:p>
            <a:pPr marL="273050" indent="-139700">
              <a:lnSpc>
                <a:spcPct val="125000"/>
              </a:lnSpc>
            </a:pPr>
            <a:r>
              <a:rPr lang="ja-JP" altLang="en-US" sz="1400" b="1" kern="100" dirty="0" smtClean="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rPr>
              <a:t>・退院支援（退院調整）を受けた患者の増加</a:t>
            </a:r>
            <a:endParaRPr lang="en-US" altLang="ja-JP" sz="1400" b="1" kern="100" dirty="0">
              <a:solidFill>
                <a:srgbClr val="000000"/>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50" name="正方形/長方形 49"/>
          <p:cNvSpPr/>
          <p:nvPr/>
        </p:nvSpPr>
        <p:spPr>
          <a:xfrm>
            <a:off x="332333" y="2242111"/>
            <a:ext cx="8530726" cy="4180803"/>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kumimoji="1" lang="en-US" altLang="ja-JP" sz="1100" u="sng"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7596336" y="94462"/>
            <a:ext cx="1450851" cy="338554"/>
          </a:xfrm>
          <a:prstGeom prst="rect">
            <a:avLst/>
          </a:prstGeom>
          <a:noFill/>
        </p:spPr>
        <p:txBody>
          <a:bodyPr wrap="square" rtlCol="0">
            <a:spAutoFit/>
          </a:bodyPr>
          <a:lstStyle/>
          <a:p>
            <a:r>
              <a:rPr kumimoji="1" lang="en-US" altLang="ja-JP" sz="1600" dirty="0" smtClean="0"/>
              <a:t>【</a:t>
            </a:r>
            <a:r>
              <a:rPr kumimoji="1" lang="ja-JP" altLang="en-US" sz="1600" dirty="0" smtClean="0"/>
              <a:t>中河内圏域</a:t>
            </a:r>
            <a:r>
              <a:rPr kumimoji="1" lang="en-US" altLang="ja-JP" sz="1600" dirty="0" smtClean="0"/>
              <a:t>】</a:t>
            </a:r>
            <a:endParaRPr kumimoji="1" lang="ja-JP" altLang="en-US" sz="1600" dirty="0"/>
          </a:p>
        </p:txBody>
      </p:sp>
      <p:pic>
        <p:nvPicPr>
          <p:cNvPr id="3" name="図 2"/>
          <p:cNvPicPr>
            <a:picLocks noChangeAspect="1"/>
          </p:cNvPicPr>
          <p:nvPr/>
        </p:nvPicPr>
        <p:blipFill>
          <a:blip r:embed="rId3"/>
          <a:stretch>
            <a:fillRect/>
          </a:stretch>
        </p:blipFill>
        <p:spPr>
          <a:xfrm>
            <a:off x="2549420" y="2447845"/>
            <a:ext cx="707197" cy="237765"/>
          </a:xfrm>
          <a:prstGeom prst="rect">
            <a:avLst/>
          </a:prstGeom>
        </p:spPr>
      </p:pic>
      <p:pic>
        <p:nvPicPr>
          <p:cNvPr id="4" name="図 3"/>
          <p:cNvPicPr>
            <a:picLocks noChangeAspect="1"/>
          </p:cNvPicPr>
          <p:nvPr/>
        </p:nvPicPr>
        <p:blipFill>
          <a:blip r:embed="rId3"/>
          <a:stretch>
            <a:fillRect/>
          </a:stretch>
        </p:blipFill>
        <p:spPr>
          <a:xfrm>
            <a:off x="5370033" y="2426219"/>
            <a:ext cx="707197" cy="237765"/>
          </a:xfrm>
          <a:prstGeom prst="rect">
            <a:avLst/>
          </a:prstGeom>
        </p:spPr>
      </p:pic>
      <p:pic>
        <p:nvPicPr>
          <p:cNvPr id="12" name="図 11"/>
          <p:cNvPicPr>
            <a:picLocks noChangeAspect="1"/>
          </p:cNvPicPr>
          <p:nvPr/>
        </p:nvPicPr>
        <p:blipFill>
          <a:blip r:embed="rId4"/>
          <a:stretch>
            <a:fillRect/>
          </a:stretch>
        </p:blipFill>
        <p:spPr>
          <a:xfrm>
            <a:off x="3198794" y="2748017"/>
            <a:ext cx="24386" cy="3596952"/>
          </a:xfrm>
          <a:prstGeom prst="rect">
            <a:avLst/>
          </a:prstGeom>
        </p:spPr>
      </p:pic>
      <p:sp>
        <p:nvSpPr>
          <p:cNvPr id="22" name="テキスト ボックス 21"/>
          <p:cNvSpPr txBox="1"/>
          <p:nvPr/>
        </p:nvSpPr>
        <p:spPr>
          <a:xfrm>
            <a:off x="8447167" y="6350612"/>
            <a:ext cx="467544" cy="369332"/>
          </a:xfrm>
          <a:prstGeom prst="rect">
            <a:avLst/>
          </a:prstGeom>
          <a:noFill/>
        </p:spPr>
        <p:txBody>
          <a:bodyPr wrap="square" rtlCol="0">
            <a:spAutoFit/>
          </a:bodyPr>
          <a:lstStyle/>
          <a:p>
            <a:r>
              <a:rPr kumimoji="1" lang="ja-JP" altLang="en-US" dirty="0" smtClean="0"/>
              <a:t>　</a:t>
            </a:r>
            <a:r>
              <a:rPr kumimoji="1" lang="en-US" altLang="ja-JP" dirty="0" smtClean="0"/>
              <a:t>5</a:t>
            </a:r>
            <a:endParaRPr kumimoji="1" lang="ja-JP" altLang="en-US" dirty="0"/>
          </a:p>
        </p:txBody>
      </p:sp>
    </p:spTree>
    <p:extLst>
      <p:ext uri="{BB962C8B-B14F-4D97-AF65-F5344CB8AC3E}">
        <p14:creationId xmlns:p14="http://schemas.microsoft.com/office/powerpoint/2010/main" val="394641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1"/>
                                        </p:tgtEl>
                                        <p:attrNameLst>
                                          <p:attrName>style.visibility</p:attrName>
                                        </p:attrNameLst>
                                      </p:cBhvr>
                                      <p:to>
                                        <p:strVal val="visible"/>
                                      </p:to>
                                    </p:set>
                                    <p:animEffect transition="in" filter="fade">
                                      <p:cBhvr>
                                        <p:cTn id="10" dur="500"/>
                                        <p:tgtEl>
                                          <p:spTgt spid="4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8"/>
                                        </p:tgtEl>
                                        <p:attrNameLst>
                                          <p:attrName>style.visibility</p:attrName>
                                        </p:attrNameLst>
                                      </p:cBhvr>
                                      <p:to>
                                        <p:strVal val="visible"/>
                                      </p:to>
                                    </p:set>
                                    <p:animEffect transition="in" filter="fade">
                                      <p:cBhvr>
                                        <p:cTn id="15" dur="500"/>
                                        <p:tgtEl>
                                          <p:spTgt spid="6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7"/>
                                        </p:tgtEl>
                                        <p:attrNameLst>
                                          <p:attrName>style.visibility</p:attrName>
                                        </p:attrNameLst>
                                      </p:cBhvr>
                                      <p:to>
                                        <p:strVal val="visible"/>
                                      </p:to>
                                    </p:set>
                                    <p:animEffect transition="in" filter="fade">
                                      <p:cBhvr>
                                        <p:cTn id="18" dur="500"/>
                                        <p:tgtEl>
                                          <p:spTgt spid="6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3"/>
                                        </p:tgtEl>
                                        <p:attrNameLst>
                                          <p:attrName>style.visibility</p:attrName>
                                        </p:attrNameLst>
                                      </p:cBhvr>
                                      <p:to>
                                        <p:strVal val="visible"/>
                                      </p:to>
                                    </p:set>
                                    <p:animEffect transition="in" filter="fade">
                                      <p:cBhvr>
                                        <p:cTn id="21" dur="500"/>
                                        <p:tgtEl>
                                          <p:spTgt spid="6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3"/>
                                        </p:tgtEl>
                                        <p:attrNameLst>
                                          <p:attrName>style.visibility</p:attrName>
                                        </p:attrNameLst>
                                      </p:cBhvr>
                                      <p:to>
                                        <p:strVal val="visible"/>
                                      </p:to>
                                    </p:set>
                                    <p:animEffect transition="in" filter="fade">
                                      <p:cBhvr>
                                        <p:cTn id="24" dur="500"/>
                                        <p:tgtEl>
                                          <p:spTgt spid="7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4"/>
                                        </p:tgtEl>
                                        <p:attrNameLst>
                                          <p:attrName>style.visibility</p:attrName>
                                        </p:attrNameLst>
                                      </p:cBhvr>
                                      <p:to>
                                        <p:strVal val="visible"/>
                                      </p:to>
                                    </p:set>
                                    <p:animEffect transition="in" filter="fade">
                                      <p:cBhvr>
                                        <p:cTn id="29" dur="500"/>
                                        <p:tgtEl>
                                          <p:spTgt spid="6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74"/>
                                        </p:tgtEl>
                                        <p:attrNameLst>
                                          <p:attrName>style.visibility</p:attrName>
                                        </p:attrNameLst>
                                      </p:cBhvr>
                                      <p:to>
                                        <p:strVal val="visible"/>
                                      </p:to>
                                    </p:set>
                                    <p:animEffect transition="in" filter="fade">
                                      <p:cBhvr>
                                        <p:cTn id="32"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41" grpId="0"/>
      <p:bldP spid="49" grpId="0" animBg="1"/>
      <p:bldP spid="63" grpId="0" animBg="1"/>
      <p:bldP spid="64" grpId="0" animBg="1"/>
      <p:bldP spid="67" grpId="0"/>
      <p:bldP spid="73" grpId="0"/>
      <p:bldP spid="7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0353" y="202630"/>
            <a:ext cx="2664296" cy="634082"/>
          </a:xfrm>
        </p:spPr>
        <p:txBody>
          <a:bodyPr>
            <a:normAutofit/>
          </a:bodyPr>
          <a:lstStyle/>
          <a:p>
            <a:r>
              <a:rPr kumimoji="1" lang="ja-JP" altLang="en-US" sz="2400" dirty="0" smtClean="0"/>
              <a:t>＜東大阪市＞</a:t>
            </a:r>
            <a:endParaRPr kumimoji="1" lang="ja-JP" altLang="en-US" sz="24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96378852"/>
              </p:ext>
            </p:extLst>
          </p:nvPr>
        </p:nvGraphicFramePr>
        <p:xfrm>
          <a:off x="1043608" y="1159822"/>
          <a:ext cx="6984776" cy="1957095"/>
        </p:xfrm>
        <a:graphic>
          <a:graphicData uri="http://schemas.openxmlformats.org/drawingml/2006/table">
            <a:tbl>
              <a:tblPr firstRow="1" firstCol="1" bandRow="1">
                <a:tableStyleId>{5C22544A-7EE6-4342-B048-85BDC9FD1C3A}</a:tableStyleId>
              </a:tblPr>
              <a:tblGrid>
                <a:gridCol w="1062173"/>
                <a:gridCol w="1184187"/>
                <a:gridCol w="1185021"/>
                <a:gridCol w="1184187"/>
                <a:gridCol w="1185021"/>
                <a:gridCol w="1184187"/>
              </a:tblGrid>
              <a:tr h="184920">
                <a:tc>
                  <a:txBody>
                    <a:bodyPr/>
                    <a:lstStyle/>
                    <a:p>
                      <a:pPr algn="just">
                        <a:spcAft>
                          <a:spcPts val="0"/>
                        </a:spcAft>
                      </a:pPr>
                      <a:r>
                        <a:rPr lang="en-US" sz="110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spcAft>
                          <a:spcPts val="0"/>
                        </a:spcAft>
                      </a:pPr>
                      <a:r>
                        <a:rPr lang="ja-JP" altLang="en-US" sz="1200" kern="100" dirty="0" smtClean="0">
                          <a:effectLst/>
                        </a:rPr>
                        <a:t>　　</a:t>
                      </a:r>
                      <a:r>
                        <a:rPr lang="ja-JP" sz="1200" kern="100" dirty="0" smtClean="0">
                          <a:effectLst/>
                        </a:rPr>
                        <a:t>Ｈ</a:t>
                      </a:r>
                      <a:r>
                        <a:rPr lang="en-US" sz="1200" kern="100" dirty="0">
                          <a:effectLst/>
                        </a:rPr>
                        <a:t>26</a:t>
                      </a:r>
                      <a:r>
                        <a:rPr lang="ja-JP" sz="1200" kern="100" dirty="0">
                          <a:effectLst/>
                        </a:rPr>
                        <a:t>年度</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200" kern="100" dirty="0">
                          <a:effectLst/>
                        </a:rPr>
                        <a:t>H27</a:t>
                      </a:r>
                      <a:r>
                        <a:rPr lang="ja-JP" sz="1200" kern="100" dirty="0">
                          <a:effectLst/>
                        </a:rPr>
                        <a:t>年度</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200" kern="100" dirty="0">
                          <a:effectLst/>
                        </a:rPr>
                        <a:t>H28</a:t>
                      </a:r>
                      <a:r>
                        <a:rPr lang="ja-JP" sz="1200" kern="100" dirty="0">
                          <a:effectLst/>
                        </a:rPr>
                        <a:t>年度</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200" kern="100" dirty="0">
                          <a:effectLst/>
                        </a:rPr>
                        <a:t>H29</a:t>
                      </a:r>
                      <a:r>
                        <a:rPr lang="ja-JP" sz="1200" kern="100" dirty="0">
                          <a:effectLst/>
                        </a:rPr>
                        <a:t>年度</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200" kern="100" dirty="0">
                          <a:effectLst/>
                        </a:rPr>
                        <a:t>H30</a:t>
                      </a:r>
                      <a:r>
                        <a:rPr lang="ja-JP" sz="1200" kern="100" dirty="0">
                          <a:effectLst/>
                        </a:rPr>
                        <a:t>年度</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184920">
                <a:tc>
                  <a:txBody>
                    <a:bodyPr/>
                    <a:lstStyle/>
                    <a:p>
                      <a:pPr algn="ctr">
                        <a:spcAft>
                          <a:spcPts val="0"/>
                        </a:spcAft>
                      </a:pPr>
                      <a:r>
                        <a:rPr lang="ja-JP" sz="1100" kern="100" dirty="0">
                          <a:effectLst/>
                        </a:rPr>
                        <a:t>要支援１</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5017</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5173</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5262</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5341</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5547</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184920">
                <a:tc>
                  <a:txBody>
                    <a:bodyPr/>
                    <a:lstStyle/>
                    <a:p>
                      <a:pPr algn="ctr">
                        <a:spcAft>
                          <a:spcPts val="0"/>
                        </a:spcAft>
                      </a:pPr>
                      <a:r>
                        <a:rPr lang="ja-JP" sz="1100" kern="100" dirty="0">
                          <a:effectLst/>
                        </a:rPr>
                        <a:t>要支援２</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3952</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4031</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4141</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4166</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4419</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184920">
                <a:tc>
                  <a:txBody>
                    <a:bodyPr/>
                    <a:lstStyle/>
                    <a:p>
                      <a:pPr algn="ctr">
                        <a:spcAft>
                          <a:spcPts val="0"/>
                        </a:spcAft>
                      </a:pPr>
                      <a:r>
                        <a:rPr lang="ja-JP" sz="1100" kern="100" dirty="0">
                          <a:effectLst/>
                        </a:rPr>
                        <a:t>要介護１</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4745</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5063</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5309</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5625</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5795</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184920">
                <a:tc>
                  <a:txBody>
                    <a:bodyPr/>
                    <a:lstStyle/>
                    <a:p>
                      <a:pPr algn="ctr">
                        <a:spcAft>
                          <a:spcPts val="0"/>
                        </a:spcAft>
                      </a:pPr>
                      <a:r>
                        <a:rPr lang="ja-JP" sz="1100" kern="100" dirty="0">
                          <a:effectLst/>
                        </a:rPr>
                        <a:t>要介護２</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4867</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4958</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5163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5356</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5633</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184920">
                <a:tc>
                  <a:txBody>
                    <a:bodyPr/>
                    <a:lstStyle/>
                    <a:p>
                      <a:pPr algn="ctr">
                        <a:spcAft>
                          <a:spcPts val="0"/>
                        </a:spcAft>
                      </a:pPr>
                      <a:r>
                        <a:rPr lang="ja-JP" sz="1100" kern="100" dirty="0">
                          <a:effectLst/>
                        </a:rPr>
                        <a:t>要介護３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3322</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3326</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3456</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3605</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3645</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184920">
                <a:tc>
                  <a:txBody>
                    <a:bodyPr/>
                    <a:lstStyle/>
                    <a:p>
                      <a:pPr algn="ctr">
                        <a:spcAft>
                          <a:spcPts val="0"/>
                        </a:spcAft>
                      </a:pPr>
                      <a:r>
                        <a:rPr lang="ja-JP" sz="1100" kern="100" dirty="0">
                          <a:effectLst/>
                        </a:rPr>
                        <a:t>要介護４</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2674</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2780</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2966</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3190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3334</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215336">
                <a:tc>
                  <a:txBody>
                    <a:bodyPr/>
                    <a:lstStyle/>
                    <a:p>
                      <a:pPr algn="ctr">
                        <a:spcAft>
                          <a:spcPts val="0"/>
                        </a:spcAft>
                      </a:pPr>
                      <a:r>
                        <a:rPr lang="ja-JP" sz="1100" kern="100" dirty="0">
                          <a:effectLst/>
                        </a:rPr>
                        <a:t>要介護５</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2360</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2493</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2608</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2700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2851</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276679">
                <a:tc>
                  <a:txBody>
                    <a:bodyPr/>
                    <a:lstStyle/>
                    <a:p>
                      <a:pPr indent="139700" algn="ctr">
                        <a:spcAft>
                          <a:spcPts val="0"/>
                        </a:spcAft>
                      </a:pPr>
                      <a:r>
                        <a:rPr lang="ja-JP" sz="1100" kern="100" dirty="0">
                          <a:effectLst/>
                        </a:rPr>
                        <a:t>合計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26937</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27824</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28905</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29983</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31224</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sp>
        <p:nvSpPr>
          <p:cNvPr id="15" name="タイトル 1"/>
          <p:cNvSpPr txBox="1">
            <a:spLocks/>
          </p:cNvSpPr>
          <p:nvPr/>
        </p:nvSpPr>
        <p:spPr>
          <a:xfrm>
            <a:off x="218340" y="552819"/>
            <a:ext cx="3312368" cy="634082"/>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smtClean="0"/>
              <a:t>〇要支援・要介護者数</a:t>
            </a:r>
            <a:endParaRPr lang="ja-JP" altLang="en-US" sz="1800" b="1" dirty="0"/>
          </a:p>
        </p:txBody>
      </p:sp>
      <p:sp>
        <p:nvSpPr>
          <p:cNvPr id="16" name="タイトル 1"/>
          <p:cNvSpPr txBox="1">
            <a:spLocks/>
          </p:cNvSpPr>
          <p:nvPr/>
        </p:nvSpPr>
        <p:spPr>
          <a:xfrm>
            <a:off x="539552" y="3501008"/>
            <a:ext cx="8064896" cy="29523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en-US" sz="3200" dirty="0"/>
          </a:p>
        </p:txBody>
      </p:sp>
      <p:sp>
        <p:nvSpPr>
          <p:cNvPr id="27" name="タイトル 1"/>
          <p:cNvSpPr txBox="1">
            <a:spLocks/>
          </p:cNvSpPr>
          <p:nvPr/>
        </p:nvSpPr>
        <p:spPr>
          <a:xfrm>
            <a:off x="683567" y="3356992"/>
            <a:ext cx="6840761" cy="7200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b="1" dirty="0" smtClean="0"/>
              <a:t>〇在宅医療介護連携推進コーディネーターについて　Ｈ３０年度</a:t>
            </a:r>
            <a:endParaRPr lang="en-US" altLang="ja-JP" sz="1800" b="1" dirty="0" smtClean="0"/>
          </a:p>
          <a:p>
            <a:pPr algn="l"/>
            <a:endParaRPr lang="en-US" altLang="ja-JP" sz="1800" dirty="0" smtClean="0"/>
          </a:p>
          <a:p>
            <a:pPr algn="l"/>
            <a:endParaRPr lang="ja-JP" altLang="en-US" sz="2400" dirty="0"/>
          </a:p>
        </p:txBody>
      </p:sp>
      <p:graphicFrame>
        <p:nvGraphicFramePr>
          <p:cNvPr id="3" name="表 2"/>
          <p:cNvGraphicFramePr>
            <a:graphicFrameLocks noGrp="1"/>
          </p:cNvGraphicFramePr>
          <p:nvPr>
            <p:extLst>
              <p:ext uri="{D42A27DB-BD31-4B8C-83A1-F6EECF244321}">
                <p14:modId xmlns:p14="http://schemas.microsoft.com/office/powerpoint/2010/main" val="3853827108"/>
              </p:ext>
            </p:extLst>
          </p:nvPr>
        </p:nvGraphicFramePr>
        <p:xfrm>
          <a:off x="539552" y="3559512"/>
          <a:ext cx="8064896" cy="2890520"/>
        </p:xfrm>
        <a:graphic>
          <a:graphicData uri="http://schemas.openxmlformats.org/drawingml/2006/table">
            <a:tbl>
              <a:tblPr firstRow="1" bandRow="1">
                <a:tableStyleId>{5C22544A-7EE6-4342-B048-85BDC9FD1C3A}</a:tableStyleId>
              </a:tblPr>
              <a:tblGrid>
                <a:gridCol w="2016224"/>
                <a:gridCol w="6048672"/>
              </a:tblGrid>
              <a:tr h="370840">
                <a:tc>
                  <a:txBody>
                    <a:bodyPr/>
                    <a:lstStyle/>
                    <a:p>
                      <a:r>
                        <a:rPr kumimoji="1" lang="ja-JP" altLang="en-US" sz="1400" dirty="0" smtClean="0"/>
                        <a:t>　窓口</a:t>
                      </a: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t>　枚岡医師会・河内医師会・布施医師会</a:t>
                      </a:r>
                      <a:endParaRPr kumimoji="1" lang="ja-JP" altLang="en-US" sz="1400" dirty="0"/>
                    </a:p>
                  </a:txBody>
                  <a:tcPr/>
                </a:tc>
              </a:tr>
              <a:tr h="370840">
                <a:tc>
                  <a:txBody>
                    <a:bodyPr/>
                    <a:lstStyle/>
                    <a:p>
                      <a:r>
                        <a:rPr kumimoji="1" lang="ja-JP" altLang="en-US" sz="1400" dirty="0" smtClean="0"/>
                        <a:t>運営方法</a:t>
                      </a:r>
                      <a:endParaRPr kumimoji="1" lang="ja-JP" altLang="en-US" sz="1400" dirty="0"/>
                    </a:p>
                  </a:txBody>
                  <a:tcPr/>
                </a:tc>
                <a:tc>
                  <a:txBody>
                    <a:bodyPr/>
                    <a:lstStyle/>
                    <a:p>
                      <a:pPr algn="l"/>
                      <a:r>
                        <a:rPr lang="ja-JP" altLang="en-US" sz="1400" dirty="0" smtClean="0"/>
                        <a:t>３医師会輪番で対応。相談窓口専用電話番号から、担当の医師会に転送される。</a:t>
                      </a:r>
                      <a:endParaRPr kumimoji="1" lang="ja-JP" altLang="en-US" sz="1400" dirty="0"/>
                    </a:p>
                  </a:txBody>
                  <a:tcPr/>
                </a:tc>
              </a:tr>
              <a:tr h="370840">
                <a:tc>
                  <a:txBody>
                    <a:bodyPr/>
                    <a:lstStyle/>
                    <a:p>
                      <a:r>
                        <a:rPr kumimoji="1" lang="ja-JP" altLang="en-US" sz="1400" dirty="0" smtClean="0"/>
                        <a:t>コーディネーターの職種</a:t>
                      </a: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t>看護師・看護支援専門員・社会福祉士</a:t>
                      </a:r>
                      <a:endParaRPr kumimoji="1" lang="ja-JP" altLang="en-US" sz="1400" dirty="0"/>
                    </a:p>
                  </a:txBody>
                  <a:tcPr/>
                </a:tc>
              </a:tr>
              <a:tr h="370840">
                <a:tc>
                  <a:txBody>
                    <a:bodyPr/>
                    <a:lstStyle/>
                    <a:p>
                      <a:r>
                        <a:rPr kumimoji="1" lang="ja-JP" altLang="en-US" sz="1400" dirty="0" smtClean="0"/>
                        <a:t>運用回数</a:t>
                      </a:r>
                      <a:endParaRPr kumimoji="1" lang="ja-JP" altLang="en-US" sz="1400" dirty="0"/>
                    </a:p>
                  </a:txBody>
                  <a:tcPr/>
                </a:tc>
                <a:tc>
                  <a:txBody>
                    <a:bodyPr/>
                    <a:lstStyle/>
                    <a:p>
                      <a:r>
                        <a:rPr lang="ja-JP" altLang="en-US" sz="1400" dirty="0" smtClean="0"/>
                        <a:t>週</a:t>
                      </a:r>
                      <a:r>
                        <a:rPr lang="en-US" altLang="ja-JP" sz="1400" dirty="0" smtClean="0"/>
                        <a:t>5</a:t>
                      </a:r>
                      <a:r>
                        <a:rPr lang="ja-JP" altLang="en-US" sz="1400" dirty="0" smtClean="0"/>
                        <a:t>回</a:t>
                      </a:r>
                      <a:endParaRPr kumimoji="1" lang="ja-JP" altLang="en-US" sz="1400" dirty="0"/>
                    </a:p>
                  </a:txBody>
                  <a:tcPr/>
                </a:tc>
              </a:tr>
              <a:tr h="370840">
                <a:tc>
                  <a:txBody>
                    <a:bodyPr/>
                    <a:lstStyle/>
                    <a:p>
                      <a:r>
                        <a:rPr kumimoji="1" lang="ja-JP" altLang="en-US" sz="1400" dirty="0" smtClean="0"/>
                        <a:t>相談件数</a:t>
                      </a:r>
                      <a:endParaRPr kumimoji="1" lang="ja-JP" altLang="en-US" sz="1400" dirty="0"/>
                    </a:p>
                  </a:txBody>
                  <a:tcPr/>
                </a:tc>
                <a:tc>
                  <a:txBody>
                    <a:bodyPr/>
                    <a:lstStyle/>
                    <a:p>
                      <a:r>
                        <a:rPr lang="en-US" altLang="ja-JP" sz="1400" dirty="0" smtClean="0"/>
                        <a:t>159</a:t>
                      </a:r>
                      <a:r>
                        <a:rPr lang="ja-JP" altLang="en-US" sz="1400" dirty="0" smtClean="0"/>
                        <a:t>件／年</a:t>
                      </a:r>
                      <a:endParaRPr kumimoji="1" lang="ja-JP" altLang="en-US" sz="1400" dirty="0"/>
                    </a:p>
                  </a:txBody>
                  <a:tcPr/>
                </a:tc>
              </a:tr>
              <a:tr h="370840">
                <a:tc>
                  <a:txBody>
                    <a:bodyPr/>
                    <a:lstStyle/>
                    <a:p>
                      <a:r>
                        <a:rPr kumimoji="1" lang="ja-JP" altLang="en-US" sz="1400" dirty="0" smtClean="0"/>
                        <a:t>相談対象</a:t>
                      </a: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t>病院・クリニック・地域包括支援センター・ケアマネ・行政機関・市民</a:t>
                      </a:r>
                      <a:endParaRPr kumimoji="1" lang="ja-JP" altLang="en-US" sz="1400" dirty="0"/>
                    </a:p>
                  </a:txBody>
                  <a:tcPr/>
                </a:tc>
              </a:tr>
              <a:tr h="370840">
                <a:tc>
                  <a:txBody>
                    <a:bodyPr/>
                    <a:lstStyle/>
                    <a:p>
                      <a:r>
                        <a:rPr kumimoji="1" lang="ja-JP" altLang="en-US" sz="1400" dirty="0" smtClean="0"/>
                        <a:t>備考</a:t>
                      </a: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t>ＰＲしている対象は医療介護専門職だが、市民から相談があった時は対応している。</a:t>
                      </a:r>
                      <a:endParaRPr kumimoji="1" lang="ja-JP" altLang="en-US" sz="1400" dirty="0"/>
                    </a:p>
                  </a:txBody>
                  <a:tcPr/>
                </a:tc>
              </a:tr>
            </a:tbl>
          </a:graphicData>
        </a:graphic>
      </p:graphicFrame>
      <p:sp>
        <p:nvSpPr>
          <p:cNvPr id="8" name="テキスト ボックス 7"/>
          <p:cNvSpPr txBox="1"/>
          <p:nvPr/>
        </p:nvSpPr>
        <p:spPr>
          <a:xfrm>
            <a:off x="8456644" y="6309320"/>
            <a:ext cx="467544" cy="369332"/>
          </a:xfrm>
          <a:prstGeom prst="rect">
            <a:avLst/>
          </a:prstGeom>
          <a:noFill/>
        </p:spPr>
        <p:txBody>
          <a:bodyPr wrap="square" rtlCol="0">
            <a:spAutoFit/>
          </a:bodyPr>
          <a:lstStyle/>
          <a:p>
            <a:r>
              <a:rPr kumimoji="1" lang="ja-JP" altLang="en-US" dirty="0" smtClean="0"/>
              <a:t>　</a:t>
            </a:r>
            <a:r>
              <a:rPr kumimoji="1" lang="en-US" altLang="ja-JP" dirty="0" smtClean="0"/>
              <a:t>6</a:t>
            </a:r>
            <a:endParaRPr kumimoji="1" lang="ja-JP" altLang="en-US" dirty="0"/>
          </a:p>
        </p:txBody>
      </p:sp>
    </p:spTree>
    <p:extLst>
      <p:ext uri="{BB962C8B-B14F-4D97-AF65-F5344CB8AC3E}">
        <p14:creationId xmlns:p14="http://schemas.microsoft.com/office/powerpoint/2010/main" val="1656059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1833" y="141888"/>
            <a:ext cx="2170584" cy="634082"/>
          </a:xfrm>
        </p:spPr>
        <p:txBody>
          <a:bodyPr>
            <a:normAutofit/>
          </a:bodyPr>
          <a:lstStyle/>
          <a:p>
            <a:r>
              <a:rPr kumimoji="1" lang="ja-JP" altLang="en-US" sz="2400" dirty="0" smtClean="0"/>
              <a:t>＜八尾市＞</a:t>
            </a:r>
            <a:endParaRPr kumimoji="1" lang="ja-JP" altLang="en-US" sz="2400" dirty="0"/>
          </a:p>
        </p:txBody>
      </p:sp>
      <p:sp>
        <p:nvSpPr>
          <p:cNvPr id="4" name="タイトル 1"/>
          <p:cNvSpPr txBox="1">
            <a:spLocks noGrp="1"/>
          </p:cNvSpPr>
          <p:nvPr>
            <p:ph idx="1"/>
          </p:nvPr>
        </p:nvSpPr>
        <p:spPr>
          <a:xfrm>
            <a:off x="461833" y="620688"/>
            <a:ext cx="2818656" cy="648741"/>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smtClean="0"/>
              <a:t>〇要支援・要介護者数</a:t>
            </a:r>
            <a:endParaRPr lang="ja-JP" altLang="en-US" sz="1800" b="1" dirty="0"/>
          </a:p>
        </p:txBody>
      </p:sp>
      <p:sp>
        <p:nvSpPr>
          <p:cNvPr id="5" name="タイトル 1"/>
          <p:cNvSpPr txBox="1">
            <a:spLocks/>
          </p:cNvSpPr>
          <p:nvPr/>
        </p:nvSpPr>
        <p:spPr>
          <a:xfrm>
            <a:off x="611560" y="3068960"/>
            <a:ext cx="5088130" cy="648741"/>
          </a:xfrm>
          <a:prstGeom prst="rect">
            <a:avLst/>
          </a:prstGeom>
        </p:spPr>
        <p:txBody>
          <a:bodyPr vert="horz" lIns="91440" tIns="45720" rIns="91440" bIns="45720" rtlCol="0" anchor="ctr">
            <a:noAutofit/>
          </a:bodyPr>
          <a:lstStyle>
            <a:lvl1pPr marL="342900" indent="-342900" algn="ctr" defTabSz="914400" rtl="0" eaLnBrk="1" latinLnBrk="0" hangingPunct="1">
              <a:spcBef>
                <a:spcPct val="0"/>
              </a:spcBef>
              <a:buFont typeface="Arial" panose="020B0604020202020204" pitchFamily="34" charset="0"/>
              <a:buNone/>
              <a:defRPr kumimoji="1" sz="4400" kern="1200">
                <a:solidFill>
                  <a:schemeClr val="tx1"/>
                </a:solidFill>
                <a:latin typeface="+mj-lt"/>
                <a:ea typeface="+mj-ea"/>
                <a:cs typeface="+mj-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ja-JP" altLang="en-US" sz="1800" b="1" dirty="0" smtClean="0"/>
              <a:t>〇在宅医療コーディネーターについて　Ｈ３０年度</a:t>
            </a:r>
            <a:endParaRPr lang="ja-JP" altLang="en-US" sz="1800" b="1" dirty="0"/>
          </a:p>
        </p:txBody>
      </p:sp>
      <p:graphicFrame>
        <p:nvGraphicFramePr>
          <p:cNvPr id="6" name="表 5"/>
          <p:cNvGraphicFramePr>
            <a:graphicFrameLocks noGrp="1"/>
          </p:cNvGraphicFramePr>
          <p:nvPr>
            <p:extLst>
              <p:ext uri="{D42A27DB-BD31-4B8C-83A1-F6EECF244321}">
                <p14:modId xmlns:p14="http://schemas.microsoft.com/office/powerpoint/2010/main" val="1267808750"/>
              </p:ext>
            </p:extLst>
          </p:nvPr>
        </p:nvGraphicFramePr>
        <p:xfrm>
          <a:off x="1043608" y="1208028"/>
          <a:ext cx="6840760" cy="1932940"/>
        </p:xfrm>
        <a:graphic>
          <a:graphicData uri="http://schemas.openxmlformats.org/drawingml/2006/table">
            <a:tbl>
              <a:tblPr firstRow="1" firstCol="1" bandRow="1">
                <a:tableStyleId>{5C22544A-7EE6-4342-B048-85BDC9FD1C3A}</a:tableStyleId>
              </a:tblPr>
              <a:tblGrid>
                <a:gridCol w="1040274"/>
                <a:gridCol w="1159770"/>
                <a:gridCol w="1160588"/>
                <a:gridCol w="1159770"/>
                <a:gridCol w="1160588"/>
                <a:gridCol w="1159770"/>
              </a:tblGrid>
              <a:tr h="0">
                <a:tc>
                  <a:txBody>
                    <a:bodyPr/>
                    <a:lstStyle/>
                    <a:p>
                      <a:pPr algn="just">
                        <a:spcAft>
                          <a:spcPts val="0"/>
                        </a:spcAft>
                      </a:pPr>
                      <a:r>
                        <a:rPr lang="en-US" sz="110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200" kern="100" dirty="0">
                          <a:effectLst/>
                        </a:rPr>
                        <a:t>Ｈ</a:t>
                      </a:r>
                      <a:r>
                        <a:rPr lang="en-US" sz="1200" kern="100" dirty="0">
                          <a:effectLst/>
                        </a:rPr>
                        <a:t>26</a:t>
                      </a:r>
                      <a:r>
                        <a:rPr lang="ja-JP" sz="1200" kern="100" dirty="0">
                          <a:effectLst/>
                        </a:rPr>
                        <a:t>年度</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200" kern="100" dirty="0">
                          <a:effectLst/>
                        </a:rPr>
                        <a:t>H27</a:t>
                      </a:r>
                      <a:r>
                        <a:rPr lang="ja-JP" sz="1200" kern="100" dirty="0">
                          <a:effectLst/>
                        </a:rPr>
                        <a:t>年度</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200" kern="100" dirty="0">
                          <a:effectLst/>
                        </a:rPr>
                        <a:t>H28</a:t>
                      </a:r>
                      <a:r>
                        <a:rPr lang="ja-JP" sz="1200" kern="100" dirty="0">
                          <a:effectLst/>
                        </a:rPr>
                        <a:t>年度</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200" kern="100" dirty="0">
                          <a:effectLst/>
                        </a:rPr>
                        <a:t>H29</a:t>
                      </a:r>
                      <a:r>
                        <a:rPr lang="ja-JP" sz="1200" kern="100" dirty="0">
                          <a:effectLst/>
                        </a:rPr>
                        <a:t>年度</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200" kern="100" dirty="0">
                          <a:effectLst/>
                        </a:rPr>
                        <a:t>H30</a:t>
                      </a:r>
                      <a:r>
                        <a:rPr lang="ja-JP" sz="1200" kern="100" dirty="0">
                          <a:effectLst/>
                        </a:rPr>
                        <a:t>年度</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ctr">
                        <a:spcAft>
                          <a:spcPts val="0"/>
                        </a:spcAft>
                      </a:pPr>
                      <a:r>
                        <a:rPr lang="ja-JP" sz="1100" kern="100" dirty="0">
                          <a:effectLst/>
                        </a:rPr>
                        <a:t>要支援１</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2,484</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2,789</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2,913</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3,030</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3,119</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ctr">
                        <a:spcAft>
                          <a:spcPts val="0"/>
                        </a:spcAft>
                      </a:pPr>
                      <a:r>
                        <a:rPr lang="ja-JP" sz="1100" kern="100" dirty="0">
                          <a:effectLst/>
                        </a:rPr>
                        <a:t>要支援２</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2,219</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2,254</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2,300</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2,364</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2,353</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ctr">
                        <a:spcAft>
                          <a:spcPts val="0"/>
                        </a:spcAft>
                      </a:pPr>
                      <a:r>
                        <a:rPr lang="ja-JP" sz="1100" kern="100" dirty="0">
                          <a:effectLst/>
                        </a:rPr>
                        <a:t>要介護１</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2,230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2,454</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2,635</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2,739</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2,865</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ctr">
                        <a:spcAft>
                          <a:spcPts val="0"/>
                        </a:spcAft>
                      </a:pPr>
                      <a:r>
                        <a:rPr lang="ja-JP" sz="1100" kern="100" dirty="0">
                          <a:effectLst/>
                        </a:rPr>
                        <a:t>要介護２</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2,437</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2,468</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2,542</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2,609</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2,674</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ctr">
                        <a:spcAft>
                          <a:spcPts val="0"/>
                        </a:spcAft>
                      </a:pPr>
                      <a:r>
                        <a:rPr lang="ja-JP" sz="1100" kern="100" dirty="0">
                          <a:effectLst/>
                        </a:rPr>
                        <a:t>要介護３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1,698</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1,790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1,787</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1,829</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1,857</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ctr">
                        <a:spcAft>
                          <a:spcPts val="0"/>
                        </a:spcAft>
                      </a:pPr>
                      <a:r>
                        <a:rPr lang="ja-JP" sz="1100" kern="100" dirty="0">
                          <a:effectLst/>
                        </a:rPr>
                        <a:t>要介護４</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1,563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1,637</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1,675</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1,791</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1,911</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219075">
                <a:tc>
                  <a:txBody>
                    <a:bodyPr/>
                    <a:lstStyle/>
                    <a:p>
                      <a:pPr algn="ctr">
                        <a:spcAft>
                          <a:spcPts val="0"/>
                        </a:spcAft>
                      </a:pPr>
                      <a:r>
                        <a:rPr lang="ja-JP" sz="1100" kern="100" dirty="0">
                          <a:effectLst/>
                        </a:rPr>
                        <a:t>要介護５</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1,575</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1,585</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1,570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1,603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1,718</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250825">
                <a:tc>
                  <a:txBody>
                    <a:bodyPr/>
                    <a:lstStyle/>
                    <a:p>
                      <a:pPr indent="139700" algn="ctr">
                        <a:spcAft>
                          <a:spcPts val="0"/>
                        </a:spcAft>
                      </a:pPr>
                      <a:r>
                        <a:rPr lang="ja-JP" sz="1100" kern="100" dirty="0">
                          <a:effectLst/>
                        </a:rPr>
                        <a:t>合計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14,206</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14,977</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15,422</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15,965</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16,497</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706117665"/>
              </p:ext>
            </p:extLst>
          </p:nvPr>
        </p:nvGraphicFramePr>
        <p:xfrm>
          <a:off x="461833" y="3645025"/>
          <a:ext cx="8214623" cy="2834987"/>
        </p:xfrm>
        <a:graphic>
          <a:graphicData uri="http://schemas.openxmlformats.org/drawingml/2006/table">
            <a:tbl>
              <a:tblPr firstRow="1" bandRow="1">
                <a:tableStyleId>{5C22544A-7EE6-4342-B048-85BDC9FD1C3A}</a:tableStyleId>
              </a:tblPr>
              <a:tblGrid>
                <a:gridCol w="2021935"/>
                <a:gridCol w="6192688"/>
              </a:tblGrid>
              <a:tr h="348707">
                <a:tc>
                  <a:txBody>
                    <a:bodyPr/>
                    <a:lstStyle/>
                    <a:p>
                      <a:r>
                        <a:rPr kumimoji="1" lang="ja-JP" altLang="en-US" sz="1400" dirty="0" smtClean="0"/>
                        <a:t>　窓口</a:t>
                      </a:r>
                      <a:endParaRPr kumimoji="1" lang="ja-JP" altLang="en-US" sz="1400" dirty="0"/>
                    </a:p>
                  </a:txBody>
                  <a:tcPr/>
                </a:tc>
                <a:tc>
                  <a:txBody>
                    <a:bodyPr/>
                    <a:lstStyle/>
                    <a:p>
                      <a:r>
                        <a:rPr kumimoji="1" lang="ja-JP" altLang="en-US" sz="1400" dirty="0" smtClean="0"/>
                        <a:t>　　高齢介護課・地域支援室</a:t>
                      </a:r>
                      <a:endParaRPr kumimoji="1" lang="ja-JP" altLang="en-US" sz="1400" dirty="0"/>
                    </a:p>
                  </a:txBody>
                  <a:tcPr/>
                </a:tc>
              </a:tr>
              <a:tr h="711702">
                <a:tc>
                  <a:txBody>
                    <a:bodyPr/>
                    <a:lstStyle/>
                    <a:p>
                      <a:r>
                        <a:rPr kumimoji="1" lang="ja-JP" altLang="en-US" sz="1400" dirty="0" smtClean="0"/>
                        <a:t>運営方法</a:t>
                      </a:r>
                      <a:endParaRPr kumimoji="1" lang="ja-JP" altLang="en-US" sz="1400" dirty="0"/>
                    </a:p>
                  </a:txBody>
                  <a:tcPr/>
                </a:tc>
                <a:tc>
                  <a:txBody>
                    <a:bodyPr/>
                    <a:lstStyle/>
                    <a:p>
                      <a:r>
                        <a:rPr kumimoji="1" lang="ja-JP" altLang="en-US" sz="1400" dirty="0" smtClean="0"/>
                        <a:t>市の基幹型の地域包括支援センターにて、保健師・看護師が中心となり、地域の医療・介護関係者や地域の包括支援センターから、地域の在宅医療・介護連携に関する相談、連携調整、情報提供などを実施。</a:t>
                      </a:r>
                      <a:endParaRPr kumimoji="1" lang="ja-JP" altLang="en-US" sz="1400" dirty="0"/>
                    </a:p>
                  </a:txBody>
                  <a:tcPr/>
                </a:tc>
              </a:tr>
              <a:tr h="359932">
                <a:tc>
                  <a:txBody>
                    <a:bodyPr/>
                    <a:lstStyle/>
                    <a:p>
                      <a:r>
                        <a:rPr kumimoji="1" lang="ja-JP" altLang="en-US" sz="1400" dirty="0" smtClean="0"/>
                        <a:t>コーディネーターの職種</a:t>
                      </a:r>
                      <a:endParaRPr kumimoji="1" lang="ja-JP" altLang="en-US" sz="1400" dirty="0"/>
                    </a:p>
                  </a:txBody>
                  <a:tcPr/>
                </a:tc>
                <a:tc>
                  <a:txBody>
                    <a:bodyPr/>
                    <a:lstStyle/>
                    <a:p>
                      <a:r>
                        <a:rPr kumimoji="1" lang="ja-JP" altLang="en-US" sz="1400" dirty="0" smtClean="0"/>
                        <a:t>保健師・看護師など</a:t>
                      </a:r>
                      <a:endParaRPr kumimoji="1" lang="ja-JP" altLang="en-US" sz="1400" dirty="0"/>
                    </a:p>
                  </a:txBody>
                  <a:tcPr/>
                </a:tc>
              </a:tr>
              <a:tr h="348707">
                <a:tc>
                  <a:txBody>
                    <a:bodyPr/>
                    <a:lstStyle/>
                    <a:p>
                      <a:r>
                        <a:rPr kumimoji="1" lang="ja-JP" altLang="en-US" sz="1400" dirty="0" smtClean="0"/>
                        <a:t>運用回数</a:t>
                      </a:r>
                      <a:endParaRPr kumimoji="1" lang="ja-JP" altLang="en-US" sz="1400" dirty="0"/>
                    </a:p>
                  </a:txBody>
                  <a:tcPr/>
                </a:tc>
                <a:tc>
                  <a:txBody>
                    <a:bodyPr/>
                    <a:lstStyle/>
                    <a:p>
                      <a:r>
                        <a:rPr kumimoji="1" lang="ja-JP" altLang="en-US" sz="1400" dirty="0" smtClean="0"/>
                        <a:t>週</a:t>
                      </a:r>
                      <a:r>
                        <a:rPr kumimoji="1" lang="en-US" altLang="ja-JP" sz="1400" dirty="0" smtClean="0"/>
                        <a:t>5</a:t>
                      </a:r>
                      <a:r>
                        <a:rPr kumimoji="1" lang="ja-JP" altLang="en-US" sz="1400" dirty="0" smtClean="0"/>
                        <a:t>回</a:t>
                      </a:r>
                      <a:endParaRPr kumimoji="1" lang="ja-JP" altLang="en-US" sz="1400" dirty="0"/>
                    </a:p>
                  </a:txBody>
                  <a:tcPr/>
                </a:tc>
              </a:tr>
              <a:tr h="348707">
                <a:tc>
                  <a:txBody>
                    <a:bodyPr/>
                    <a:lstStyle/>
                    <a:p>
                      <a:r>
                        <a:rPr kumimoji="1" lang="ja-JP" altLang="en-US" sz="1400" dirty="0" smtClean="0"/>
                        <a:t>相談件数</a:t>
                      </a:r>
                      <a:endParaRPr kumimoji="1" lang="ja-JP" altLang="en-US" sz="1400" dirty="0"/>
                    </a:p>
                  </a:txBody>
                  <a:tcPr/>
                </a:tc>
                <a:tc>
                  <a:txBody>
                    <a:bodyPr/>
                    <a:lstStyle/>
                    <a:p>
                      <a:r>
                        <a:rPr kumimoji="1" lang="en-US" altLang="ja-JP" sz="1400" dirty="0" smtClean="0"/>
                        <a:t>47</a:t>
                      </a:r>
                      <a:r>
                        <a:rPr kumimoji="1" lang="ja-JP" altLang="en-US" sz="1400" dirty="0" smtClean="0"/>
                        <a:t>件／年</a:t>
                      </a:r>
                      <a:endParaRPr kumimoji="1" lang="ja-JP" altLang="en-US" sz="1400" dirty="0"/>
                    </a:p>
                  </a:txBody>
                  <a:tcPr/>
                </a:tc>
              </a:tr>
              <a:tr h="348707">
                <a:tc>
                  <a:txBody>
                    <a:bodyPr/>
                    <a:lstStyle/>
                    <a:p>
                      <a:r>
                        <a:rPr kumimoji="1" lang="ja-JP" altLang="en-US" sz="1400" dirty="0" smtClean="0"/>
                        <a:t>相談対象</a:t>
                      </a:r>
                      <a:endParaRPr kumimoji="1" lang="ja-JP" altLang="en-US" sz="1400" dirty="0"/>
                    </a:p>
                  </a:txBody>
                  <a:tcPr/>
                </a:tc>
                <a:tc>
                  <a:txBody>
                    <a:bodyPr/>
                    <a:lstStyle/>
                    <a:p>
                      <a:r>
                        <a:rPr kumimoji="1" lang="ja-JP" altLang="en-US" sz="1400" dirty="0" smtClean="0"/>
                        <a:t>病院・クリニック・地域包括支援センター・ケアマネ</a:t>
                      </a:r>
                      <a:endParaRPr kumimoji="1" lang="ja-JP" altLang="en-US" sz="1400" dirty="0"/>
                    </a:p>
                  </a:txBody>
                  <a:tcPr/>
                </a:tc>
              </a:tr>
              <a:tr h="348707">
                <a:tc>
                  <a:txBody>
                    <a:bodyPr/>
                    <a:lstStyle/>
                    <a:p>
                      <a:r>
                        <a:rPr kumimoji="1" lang="ja-JP" altLang="en-US" sz="1400" dirty="0" smtClean="0"/>
                        <a:t>備考</a:t>
                      </a:r>
                      <a:endParaRPr kumimoji="1" lang="ja-JP" altLang="en-US" sz="1400" dirty="0"/>
                    </a:p>
                  </a:txBody>
                  <a:tcPr/>
                </a:tc>
                <a:tc>
                  <a:txBody>
                    <a:bodyPr/>
                    <a:lstStyle/>
                    <a:p>
                      <a:endParaRPr kumimoji="1" lang="ja-JP" altLang="en-US" sz="1400" dirty="0"/>
                    </a:p>
                  </a:txBody>
                  <a:tcPr/>
                </a:tc>
              </a:tr>
            </a:tbl>
          </a:graphicData>
        </a:graphic>
      </p:graphicFrame>
      <p:sp>
        <p:nvSpPr>
          <p:cNvPr id="8" name="テキスト ボックス 7"/>
          <p:cNvSpPr txBox="1"/>
          <p:nvPr/>
        </p:nvSpPr>
        <p:spPr>
          <a:xfrm>
            <a:off x="8456644" y="6309320"/>
            <a:ext cx="467544" cy="369332"/>
          </a:xfrm>
          <a:prstGeom prst="rect">
            <a:avLst/>
          </a:prstGeom>
          <a:noFill/>
        </p:spPr>
        <p:txBody>
          <a:bodyPr wrap="square" rtlCol="0">
            <a:spAutoFit/>
          </a:bodyPr>
          <a:lstStyle/>
          <a:p>
            <a:r>
              <a:rPr kumimoji="1" lang="ja-JP" altLang="en-US" dirty="0" smtClean="0"/>
              <a:t>　</a:t>
            </a:r>
            <a:r>
              <a:rPr kumimoji="1" lang="en-US" altLang="ja-JP" dirty="0" smtClean="0"/>
              <a:t>7</a:t>
            </a:r>
            <a:endParaRPr kumimoji="1" lang="ja-JP" altLang="en-US" dirty="0"/>
          </a:p>
        </p:txBody>
      </p:sp>
    </p:spTree>
    <p:extLst>
      <p:ext uri="{BB962C8B-B14F-4D97-AF65-F5344CB8AC3E}">
        <p14:creationId xmlns:p14="http://schemas.microsoft.com/office/powerpoint/2010/main" val="2550831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2314600" cy="634082"/>
          </a:xfrm>
        </p:spPr>
        <p:txBody>
          <a:bodyPr>
            <a:normAutofit/>
          </a:bodyPr>
          <a:lstStyle/>
          <a:p>
            <a:r>
              <a:rPr kumimoji="1" lang="ja-JP" altLang="en-US" sz="2400" dirty="0" smtClean="0"/>
              <a:t>＜柏原市＞</a:t>
            </a:r>
            <a:endParaRPr kumimoji="1" lang="ja-JP" altLang="en-US" sz="2400" dirty="0"/>
          </a:p>
        </p:txBody>
      </p:sp>
      <p:sp>
        <p:nvSpPr>
          <p:cNvPr id="3" name="コンテンツ プレースホルダー 2"/>
          <p:cNvSpPr>
            <a:spLocks noGrp="1"/>
          </p:cNvSpPr>
          <p:nvPr>
            <p:ph idx="1"/>
          </p:nvPr>
        </p:nvSpPr>
        <p:spPr>
          <a:xfrm>
            <a:off x="878779" y="692696"/>
            <a:ext cx="2592288" cy="504056"/>
          </a:xfrm>
        </p:spPr>
        <p:txBody>
          <a:bodyPr>
            <a:normAutofit/>
          </a:bodyPr>
          <a:lstStyle/>
          <a:p>
            <a:pPr marL="0" indent="0">
              <a:buNone/>
            </a:pPr>
            <a:r>
              <a:rPr lang="ja-JP" altLang="en-US" sz="1800" b="1" dirty="0"/>
              <a:t>〇要支援・要介護者数</a:t>
            </a:r>
          </a:p>
          <a:p>
            <a:endParaRPr kumimoji="1" lang="ja-JP" altLang="en-US" dirty="0"/>
          </a:p>
        </p:txBody>
      </p:sp>
      <p:sp>
        <p:nvSpPr>
          <p:cNvPr id="5" name="正方形/長方形 4"/>
          <p:cNvSpPr/>
          <p:nvPr/>
        </p:nvSpPr>
        <p:spPr>
          <a:xfrm>
            <a:off x="899592" y="3284984"/>
            <a:ext cx="5668594" cy="369332"/>
          </a:xfrm>
          <a:prstGeom prst="rect">
            <a:avLst/>
          </a:prstGeom>
        </p:spPr>
        <p:txBody>
          <a:bodyPr wrap="square">
            <a:spAutoFit/>
          </a:bodyPr>
          <a:lstStyle/>
          <a:p>
            <a:r>
              <a:rPr lang="ja-JP" altLang="en-US" b="1" dirty="0"/>
              <a:t>〇在宅医療コーディネーターについて　Ｈ３０年度</a:t>
            </a:r>
          </a:p>
        </p:txBody>
      </p:sp>
      <p:graphicFrame>
        <p:nvGraphicFramePr>
          <p:cNvPr id="6" name="表 5"/>
          <p:cNvGraphicFramePr>
            <a:graphicFrameLocks noGrp="1"/>
          </p:cNvGraphicFramePr>
          <p:nvPr>
            <p:extLst>
              <p:ext uri="{D42A27DB-BD31-4B8C-83A1-F6EECF244321}">
                <p14:modId xmlns:p14="http://schemas.microsoft.com/office/powerpoint/2010/main" val="3484430805"/>
              </p:ext>
            </p:extLst>
          </p:nvPr>
        </p:nvGraphicFramePr>
        <p:xfrm>
          <a:off x="1043608" y="1196752"/>
          <a:ext cx="6768753" cy="1932940"/>
        </p:xfrm>
        <a:graphic>
          <a:graphicData uri="http://schemas.openxmlformats.org/drawingml/2006/table">
            <a:tbl>
              <a:tblPr firstRow="1" firstCol="1" bandRow="1">
                <a:tableStyleId>{5C22544A-7EE6-4342-B048-85BDC9FD1C3A}</a:tableStyleId>
              </a:tblPr>
              <a:tblGrid>
                <a:gridCol w="1029323"/>
                <a:gridCol w="1147562"/>
                <a:gridCol w="1148372"/>
                <a:gridCol w="1147562"/>
                <a:gridCol w="1148372"/>
                <a:gridCol w="1147562"/>
              </a:tblGrid>
              <a:tr h="0">
                <a:tc>
                  <a:txBody>
                    <a:bodyPr/>
                    <a:lstStyle/>
                    <a:p>
                      <a:pPr algn="just">
                        <a:spcAft>
                          <a:spcPts val="0"/>
                        </a:spcAft>
                      </a:pPr>
                      <a:r>
                        <a:rPr lang="en-US" sz="110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ja-JP" sz="1200" kern="100" dirty="0">
                          <a:effectLst/>
                        </a:rPr>
                        <a:t>Ｈ</a:t>
                      </a:r>
                      <a:r>
                        <a:rPr lang="en-US" sz="1200" kern="100" dirty="0">
                          <a:effectLst/>
                        </a:rPr>
                        <a:t>26</a:t>
                      </a:r>
                      <a:r>
                        <a:rPr lang="ja-JP" sz="1200" kern="100" dirty="0">
                          <a:effectLst/>
                        </a:rPr>
                        <a:t>年度</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200" kern="100" dirty="0">
                          <a:effectLst/>
                        </a:rPr>
                        <a:t>H27</a:t>
                      </a:r>
                      <a:r>
                        <a:rPr lang="ja-JP" sz="1200" kern="100" dirty="0">
                          <a:effectLst/>
                        </a:rPr>
                        <a:t>年度</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200" kern="100" dirty="0">
                          <a:effectLst/>
                        </a:rPr>
                        <a:t>H28</a:t>
                      </a:r>
                      <a:r>
                        <a:rPr lang="ja-JP" sz="1200" kern="100" dirty="0">
                          <a:effectLst/>
                        </a:rPr>
                        <a:t>年度</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200" kern="100" dirty="0">
                          <a:effectLst/>
                        </a:rPr>
                        <a:t>H29</a:t>
                      </a:r>
                      <a:r>
                        <a:rPr lang="ja-JP" sz="1200" kern="100" dirty="0">
                          <a:effectLst/>
                        </a:rPr>
                        <a:t>年度</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200" kern="100" dirty="0">
                          <a:effectLst/>
                        </a:rPr>
                        <a:t>H30</a:t>
                      </a:r>
                      <a:r>
                        <a:rPr lang="ja-JP" sz="1200" kern="100" dirty="0">
                          <a:effectLst/>
                        </a:rPr>
                        <a:t>年度</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177160">
                <a:tc>
                  <a:txBody>
                    <a:bodyPr/>
                    <a:lstStyle/>
                    <a:p>
                      <a:pPr algn="ctr">
                        <a:spcAft>
                          <a:spcPts val="0"/>
                        </a:spcAft>
                      </a:pPr>
                      <a:r>
                        <a:rPr lang="ja-JP" sz="1100" kern="100" dirty="0">
                          <a:effectLst/>
                        </a:rPr>
                        <a:t>要支援１</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622</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671</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704</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685</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647</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ctr">
                        <a:spcAft>
                          <a:spcPts val="0"/>
                        </a:spcAft>
                      </a:pPr>
                      <a:r>
                        <a:rPr lang="ja-JP" sz="1100" kern="100" dirty="0">
                          <a:effectLst/>
                        </a:rPr>
                        <a:t>要支援２</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552</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558</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541</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537</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452</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ctr">
                        <a:spcAft>
                          <a:spcPts val="0"/>
                        </a:spcAft>
                      </a:pPr>
                      <a:r>
                        <a:rPr lang="ja-JP" sz="1100" kern="100" dirty="0">
                          <a:effectLst/>
                        </a:rPr>
                        <a:t>要介護１</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680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742</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794</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898</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1,000</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ctr">
                        <a:spcAft>
                          <a:spcPts val="0"/>
                        </a:spcAft>
                      </a:pPr>
                      <a:r>
                        <a:rPr lang="ja-JP" sz="1100" kern="100" dirty="0">
                          <a:effectLst/>
                        </a:rPr>
                        <a:t>要介護２</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747</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724</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692</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644</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587</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ctr">
                        <a:spcAft>
                          <a:spcPts val="0"/>
                        </a:spcAft>
                      </a:pPr>
                      <a:r>
                        <a:rPr lang="ja-JP" sz="1100" kern="100" dirty="0">
                          <a:effectLst/>
                        </a:rPr>
                        <a:t>要介護３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506</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493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484</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446</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419</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0">
                <a:tc>
                  <a:txBody>
                    <a:bodyPr/>
                    <a:lstStyle/>
                    <a:p>
                      <a:pPr algn="ctr">
                        <a:spcAft>
                          <a:spcPts val="0"/>
                        </a:spcAft>
                      </a:pPr>
                      <a:r>
                        <a:rPr lang="ja-JP" sz="1100" kern="100" dirty="0">
                          <a:effectLst/>
                        </a:rPr>
                        <a:t>要介護４</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470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475</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456</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431</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463</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219075">
                <a:tc>
                  <a:txBody>
                    <a:bodyPr/>
                    <a:lstStyle/>
                    <a:p>
                      <a:pPr algn="ctr">
                        <a:spcAft>
                          <a:spcPts val="0"/>
                        </a:spcAft>
                      </a:pPr>
                      <a:r>
                        <a:rPr lang="ja-JP" sz="1100" kern="100" dirty="0">
                          <a:effectLst/>
                        </a:rPr>
                        <a:t>要介護５</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413</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397</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409</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394</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377</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r h="250825">
                <a:tc>
                  <a:txBody>
                    <a:bodyPr/>
                    <a:lstStyle/>
                    <a:p>
                      <a:pPr indent="139700" algn="ctr">
                        <a:spcAft>
                          <a:spcPts val="0"/>
                        </a:spcAft>
                      </a:pPr>
                      <a:r>
                        <a:rPr lang="ja-JP" sz="1100" kern="100" dirty="0">
                          <a:effectLst/>
                        </a:rPr>
                        <a:t>合計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3,990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4,060</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4,080</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a:effectLst/>
                        </a:rPr>
                        <a:t>4,035</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ctr">
                        <a:spcAft>
                          <a:spcPts val="0"/>
                        </a:spcAft>
                      </a:pPr>
                      <a:r>
                        <a:rPr lang="en-US" sz="1400" kern="100" dirty="0">
                          <a:effectLst/>
                        </a:rPr>
                        <a:t>3,945</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572626597"/>
              </p:ext>
            </p:extLst>
          </p:nvPr>
        </p:nvGraphicFramePr>
        <p:xfrm>
          <a:off x="878244" y="3661065"/>
          <a:ext cx="7574160" cy="2743200"/>
        </p:xfrm>
        <a:graphic>
          <a:graphicData uri="http://schemas.openxmlformats.org/drawingml/2006/table">
            <a:tbl>
              <a:tblPr firstRow="1" bandRow="1">
                <a:tableStyleId>{5C22544A-7EE6-4342-B048-85BDC9FD1C3A}</a:tableStyleId>
              </a:tblPr>
              <a:tblGrid>
                <a:gridCol w="2037572"/>
                <a:gridCol w="5536588"/>
              </a:tblGrid>
              <a:tr h="370840">
                <a:tc>
                  <a:txBody>
                    <a:bodyPr/>
                    <a:lstStyle/>
                    <a:p>
                      <a:r>
                        <a:rPr kumimoji="1" lang="ja-JP" altLang="en-US" sz="1400" dirty="0" smtClean="0"/>
                        <a:t>　窓口</a:t>
                      </a:r>
                      <a:endParaRPr kumimoji="1" lang="ja-JP" altLang="en-US" sz="1400" dirty="0"/>
                    </a:p>
                  </a:txBody>
                  <a:tcPr/>
                </a:tc>
                <a:tc>
                  <a:txBody>
                    <a:bodyPr/>
                    <a:lstStyle/>
                    <a:p>
                      <a:endParaRPr kumimoji="1" lang="ja-JP" altLang="en-US" sz="1400" dirty="0"/>
                    </a:p>
                  </a:txBody>
                  <a:tcPr/>
                </a:tc>
              </a:tr>
              <a:tr h="370840">
                <a:tc>
                  <a:txBody>
                    <a:bodyPr/>
                    <a:lstStyle/>
                    <a:p>
                      <a:r>
                        <a:rPr kumimoji="1" lang="ja-JP" altLang="en-US" sz="1400" dirty="0" smtClean="0"/>
                        <a:t>運営方法</a:t>
                      </a:r>
                      <a:endParaRPr kumimoji="1" lang="ja-JP" altLang="en-US" sz="1400" dirty="0"/>
                    </a:p>
                  </a:txBody>
                  <a:tcPr/>
                </a:tc>
                <a:tc>
                  <a:txBody>
                    <a:bodyPr/>
                    <a:lstStyle/>
                    <a:p>
                      <a:endParaRPr kumimoji="1" lang="ja-JP" altLang="en-US" sz="1400" dirty="0"/>
                    </a:p>
                  </a:txBody>
                  <a:tcPr/>
                </a:tc>
              </a:tr>
              <a:tr h="370840">
                <a:tc>
                  <a:txBody>
                    <a:bodyPr/>
                    <a:lstStyle/>
                    <a:p>
                      <a:r>
                        <a:rPr kumimoji="1" lang="ja-JP" altLang="en-US" sz="1400" dirty="0" smtClean="0"/>
                        <a:t>コーディネーターの職種</a:t>
                      </a:r>
                      <a:endParaRPr kumimoji="1" lang="ja-JP" altLang="en-US" sz="1400" dirty="0"/>
                    </a:p>
                  </a:txBody>
                  <a:tcPr/>
                </a:tc>
                <a:tc>
                  <a:txBody>
                    <a:bodyPr/>
                    <a:lstStyle/>
                    <a:p>
                      <a:endParaRPr kumimoji="1" lang="ja-JP" altLang="en-US" sz="1400" dirty="0"/>
                    </a:p>
                  </a:txBody>
                  <a:tcPr/>
                </a:tc>
              </a:tr>
              <a:tr h="370840">
                <a:tc>
                  <a:txBody>
                    <a:bodyPr/>
                    <a:lstStyle/>
                    <a:p>
                      <a:r>
                        <a:rPr kumimoji="1" lang="ja-JP" altLang="en-US" sz="1400" dirty="0" smtClean="0"/>
                        <a:t>運用回数</a:t>
                      </a:r>
                      <a:endParaRPr kumimoji="1" lang="ja-JP" altLang="en-US" sz="1400" dirty="0"/>
                    </a:p>
                  </a:txBody>
                  <a:tcPr/>
                </a:tc>
                <a:tc>
                  <a:txBody>
                    <a:bodyPr/>
                    <a:lstStyle/>
                    <a:p>
                      <a:endParaRPr kumimoji="1" lang="ja-JP" altLang="en-US" sz="1400" dirty="0"/>
                    </a:p>
                  </a:txBody>
                  <a:tcPr/>
                </a:tc>
              </a:tr>
              <a:tr h="370840">
                <a:tc>
                  <a:txBody>
                    <a:bodyPr/>
                    <a:lstStyle/>
                    <a:p>
                      <a:r>
                        <a:rPr kumimoji="1" lang="ja-JP" altLang="en-US" sz="1400" dirty="0" smtClean="0"/>
                        <a:t>相談件数</a:t>
                      </a:r>
                      <a:endParaRPr kumimoji="1" lang="ja-JP" altLang="en-US" sz="1400" dirty="0"/>
                    </a:p>
                  </a:txBody>
                  <a:tcPr/>
                </a:tc>
                <a:tc>
                  <a:txBody>
                    <a:bodyPr/>
                    <a:lstStyle/>
                    <a:p>
                      <a:endParaRPr kumimoji="1" lang="ja-JP" altLang="en-US" sz="1400" dirty="0"/>
                    </a:p>
                  </a:txBody>
                  <a:tcPr/>
                </a:tc>
              </a:tr>
              <a:tr h="370840">
                <a:tc>
                  <a:txBody>
                    <a:bodyPr/>
                    <a:lstStyle/>
                    <a:p>
                      <a:r>
                        <a:rPr kumimoji="1" lang="ja-JP" altLang="en-US" sz="1400" dirty="0" smtClean="0"/>
                        <a:t>相談対象</a:t>
                      </a:r>
                      <a:endParaRPr kumimoji="1" lang="ja-JP" altLang="en-US" sz="1400" dirty="0"/>
                    </a:p>
                  </a:txBody>
                  <a:tcPr/>
                </a:tc>
                <a:tc>
                  <a:txBody>
                    <a:bodyPr/>
                    <a:lstStyle/>
                    <a:p>
                      <a:endParaRPr kumimoji="1" lang="ja-JP" altLang="en-US" sz="1400" dirty="0"/>
                    </a:p>
                  </a:txBody>
                  <a:tcPr/>
                </a:tc>
              </a:tr>
              <a:tr h="370840">
                <a:tc>
                  <a:txBody>
                    <a:bodyPr/>
                    <a:lstStyle/>
                    <a:p>
                      <a:r>
                        <a:rPr kumimoji="1" lang="ja-JP" altLang="en-US" sz="1400" dirty="0" smtClean="0"/>
                        <a:t>備考</a:t>
                      </a:r>
                      <a:endParaRPr kumimoji="1" lang="ja-JP" altLang="en-US" sz="1400" dirty="0"/>
                    </a:p>
                  </a:txBody>
                  <a:tcPr/>
                </a:tc>
                <a:tc>
                  <a:txBody>
                    <a:bodyPr/>
                    <a:lstStyle/>
                    <a:p>
                      <a:r>
                        <a:rPr kumimoji="1" lang="ja-JP" altLang="en-US" sz="1400" dirty="0" smtClean="0"/>
                        <a:t>Ｈ</a:t>
                      </a:r>
                      <a:r>
                        <a:rPr kumimoji="1" lang="en-US" altLang="ja-JP" sz="1400" dirty="0" smtClean="0"/>
                        <a:t>30</a:t>
                      </a:r>
                      <a:r>
                        <a:rPr kumimoji="1" lang="ja-JP" altLang="en-US" sz="1400" dirty="0" smtClean="0"/>
                        <a:t>年度は、地域包括支援センター事業と一体的に実施。</a:t>
                      </a:r>
                      <a:endParaRPr kumimoji="1" lang="en-US" altLang="ja-JP" sz="1400" dirty="0" smtClean="0"/>
                    </a:p>
                    <a:p>
                      <a:r>
                        <a:rPr kumimoji="1" lang="ja-JP" altLang="en-US" sz="1400" dirty="0" smtClean="0"/>
                        <a:t>Ｈ</a:t>
                      </a:r>
                      <a:r>
                        <a:rPr kumimoji="1" lang="en-US" altLang="ja-JP" sz="1400" dirty="0" smtClean="0"/>
                        <a:t>31</a:t>
                      </a:r>
                      <a:r>
                        <a:rPr kumimoji="1" lang="ja-JP" altLang="en-US" sz="1400" dirty="0" smtClean="0"/>
                        <a:t>年度からは、コーディネーター配置する事業者に委託する予定。</a:t>
                      </a:r>
                      <a:endParaRPr kumimoji="1" lang="ja-JP" altLang="en-US" sz="1400" dirty="0"/>
                    </a:p>
                  </a:txBody>
                  <a:tcPr/>
                </a:tc>
              </a:tr>
            </a:tbl>
          </a:graphicData>
        </a:graphic>
      </p:graphicFrame>
      <p:sp>
        <p:nvSpPr>
          <p:cNvPr id="8" name="テキスト ボックス 7"/>
          <p:cNvSpPr txBox="1"/>
          <p:nvPr/>
        </p:nvSpPr>
        <p:spPr>
          <a:xfrm>
            <a:off x="8456644" y="6309320"/>
            <a:ext cx="467544" cy="369332"/>
          </a:xfrm>
          <a:prstGeom prst="rect">
            <a:avLst/>
          </a:prstGeom>
          <a:noFill/>
        </p:spPr>
        <p:txBody>
          <a:bodyPr wrap="square" rtlCol="0">
            <a:spAutoFit/>
          </a:bodyPr>
          <a:lstStyle/>
          <a:p>
            <a:r>
              <a:rPr kumimoji="1" lang="ja-JP" altLang="en-US" dirty="0" smtClean="0"/>
              <a:t>　</a:t>
            </a:r>
            <a:r>
              <a:rPr kumimoji="1" lang="en-US" altLang="ja-JP" dirty="0" smtClean="0"/>
              <a:t>8</a:t>
            </a:r>
            <a:endParaRPr kumimoji="1" lang="ja-JP" altLang="en-US" dirty="0"/>
          </a:p>
        </p:txBody>
      </p:sp>
    </p:spTree>
    <p:extLst>
      <p:ext uri="{BB962C8B-B14F-4D97-AF65-F5344CB8AC3E}">
        <p14:creationId xmlns:p14="http://schemas.microsoft.com/office/powerpoint/2010/main" val="4236909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pic>
        <p:nvPicPr>
          <p:cNvPr id="5" name="図 4"/>
          <p:cNvPicPr>
            <a:picLocks noChangeAspect="1"/>
          </p:cNvPicPr>
          <p:nvPr/>
        </p:nvPicPr>
        <p:blipFill>
          <a:blip r:embed="rId2"/>
          <a:stretch>
            <a:fillRect/>
          </a:stretch>
        </p:blipFill>
        <p:spPr>
          <a:xfrm>
            <a:off x="344348" y="230009"/>
            <a:ext cx="8532962" cy="6295335"/>
          </a:xfrm>
          <a:prstGeom prst="rect">
            <a:avLst/>
          </a:prstGeom>
        </p:spPr>
      </p:pic>
      <p:sp>
        <p:nvSpPr>
          <p:cNvPr id="6" name="テキスト ボックス 5"/>
          <p:cNvSpPr txBox="1"/>
          <p:nvPr/>
        </p:nvSpPr>
        <p:spPr>
          <a:xfrm>
            <a:off x="8456644" y="6309320"/>
            <a:ext cx="467544" cy="369332"/>
          </a:xfrm>
          <a:prstGeom prst="rect">
            <a:avLst/>
          </a:prstGeom>
          <a:noFill/>
        </p:spPr>
        <p:txBody>
          <a:bodyPr wrap="square" rtlCol="0">
            <a:spAutoFit/>
          </a:bodyPr>
          <a:lstStyle/>
          <a:p>
            <a:r>
              <a:rPr kumimoji="1" lang="ja-JP" altLang="en-US" dirty="0" smtClean="0"/>
              <a:t>　</a:t>
            </a:r>
            <a:r>
              <a:rPr kumimoji="1" lang="en-US" altLang="ja-JP" dirty="0" smtClean="0"/>
              <a:t>9</a:t>
            </a:r>
            <a:endParaRPr kumimoji="1" lang="ja-JP" altLang="en-US" dirty="0"/>
          </a:p>
        </p:txBody>
      </p:sp>
    </p:spTree>
    <p:extLst>
      <p:ext uri="{BB962C8B-B14F-4D97-AF65-F5344CB8AC3E}">
        <p14:creationId xmlns:p14="http://schemas.microsoft.com/office/powerpoint/2010/main" val="91858501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8801</TotalTime>
  <Words>1077</Words>
  <Application>Microsoft Office PowerPoint</Application>
  <PresentationFormat>画面に合わせる (4:3)</PresentationFormat>
  <Paragraphs>400</Paragraphs>
  <Slides>10</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10</vt:i4>
      </vt:variant>
    </vt:vector>
  </HeadingPairs>
  <TitlesOfParts>
    <vt:vector size="20" baseType="lpstr">
      <vt:lpstr>HGPｺﾞｼｯｸE</vt:lpstr>
      <vt:lpstr>Meiryo UI</vt:lpstr>
      <vt:lpstr>ＭＳ Ｐゴシック</vt:lpstr>
      <vt:lpstr>ＭＳ 明朝</vt:lpstr>
      <vt:lpstr>メイリオ</vt:lpstr>
      <vt:lpstr>Arial</vt:lpstr>
      <vt:lpstr>Calibri</vt:lpstr>
      <vt:lpstr>Century</vt:lpstr>
      <vt:lpstr>Times New Roman</vt:lpstr>
      <vt:lpstr>Office ​​テーマ</vt:lpstr>
      <vt:lpstr>在宅医療懇話会について</vt:lpstr>
      <vt:lpstr>PowerPoint プレゼンテーション</vt:lpstr>
      <vt:lpstr>PowerPoint プレゼンテーション</vt:lpstr>
      <vt:lpstr>在宅医療の具体的な指標例　　（2025年はあるべき姿：参考値）</vt:lpstr>
      <vt:lpstr>PowerPoint プレゼンテーション</vt:lpstr>
      <vt:lpstr>＜東大阪市＞</vt:lpstr>
      <vt:lpstr>＜八尾市＞</vt:lpstr>
      <vt:lpstr>＜柏原市＞</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井村　　 礼</cp:lastModifiedBy>
  <cp:revision>577</cp:revision>
  <cp:lastPrinted>2019-09-17T00:29:23Z</cp:lastPrinted>
  <dcterms:created xsi:type="dcterms:W3CDTF">2016-06-07T01:02:14Z</dcterms:created>
  <dcterms:modified xsi:type="dcterms:W3CDTF">2019-09-20T02:24:31Z</dcterms:modified>
</cp:coreProperties>
</file>