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53F"/>
    <a:srgbClr val="254061"/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33" autoAdjust="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>
              <a:defRPr sz="1200"/>
            </a:lvl1pPr>
          </a:lstStyle>
          <a:p>
            <a:fld id="{30305E24-1B22-4EB4-8F81-519F8D0DFF67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0" tIns="45560" rIns="91120" bIns="4556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120" tIns="45560" rIns="91120" bIns="4556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r">
              <a:defRPr sz="1200"/>
            </a:lvl1pPr>
          </a:lstStyle>
          <a:p>
            <a:fld id="{87FE991F-5A9F-452D-9998-F6E845966F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698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8875" cy="37258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099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33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80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16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02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38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98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06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890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61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68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5E56B-451C-4F94-8829-1C518FD032C4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63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35496" y="44624"/>
            <a:ext cx="8921179" cy="446062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ja-JP" altLang="en-US" sz="105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在宅歯科医療連携体制</a:t>
            </a:r>
            <a:r>
              <a:rPr lang="ja-JP" altLang="en-US" sz="1400" b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推進事業の概要</a:t>
            </a:r>
            <a:endParaRPr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93662" y="3766447"/>
            <a:ext cx="5621338" cy="2686889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914400" indent="-4572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371600" indent="-4572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828800" indent="-4572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286000" indent="-4572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en-US" altLang="ja-JP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事業内容</a:t>
            </a:r>
            <a:r>
              <a:rPr lang="en-US" altLang="ja-JP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○事業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予定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zh-TW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r>
              <a:rPr lang="zh-TW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zh-TW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endParaRPr lang="en-US" altLang="zh-TW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委託先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（予定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一般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社団法人大阪府歯科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医師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</a:t>
            </a:r>
            <a:endParaRPr lang="zh-TW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ja-JP" sz="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在宅歯科医療連携室の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</a:t>
            </a:r>
            <a:endParaRPr lang="ja-JP" altLang="en-US" sz="1050" i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①在宅医療に携わる歯科医師のための資質向上研修会の実施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②地域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の在宅歯科医療に関わる情報の集約・評価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ja-JP" sz="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〇地域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における在宅歯科医療の推進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地域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の実情を踏まえ各地区歯科医師会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を平成２８年度はＡ地区，Ｂ地区に分類。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平成２９年度は５６地区全て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地区に分類され、事業を実施する。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①Ａ地区：（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56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地区）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多職種との連携もとりながら、在宅歯科医療にすでに取り組み実績がある地区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実施事業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在宅歯科ケアステーション設置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】: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住民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・関係職種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に対する相談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窓口開設等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81186" y="1052736"/>
            <a:ext cx="8888015" cy="2693045"/>
          </a:xfrm>
          <a:prstGeom prst="rect">
            <a:avLst/>
          </a:prstGeom>
          <a:solidFill>
            <a:schemeClr val="tx2">
              <a:lumMod val="20000"/>
              <a:lumOff val="80000"/>
              <a:alpha val="76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1100" b="1" dirty="0" smtClean="0">
                <a:effectLst/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100" b="1" dirty="0" smtClean="0">
                <a:effectLst/>
                <a:latin typeface="HG丸ｺﾞｼｯｸM-PRO" pitchFamily="50" charset="-128"/>
                <a:ea typeface="HG丸ｺﾞｼｯｸM-PRO" pitchFamily="50" charset="-128"/>
              </a:rPr>
              <a:t>現状</a:t>
            </a:r>
            <a:r>
              <a:rPr lang="en-US" altLang="ja-JP" sz="1100" b="1" dirty="0" smtClean="0">
                <a:effectLst/>
                <a:latin typeface="HG丸ｺﾞｼｯｸM-PRO" pitchFamily="50" charset="-128"/>
                <a:ea typeface="HG丸ｺﾞｼｯｸM-PRO" pitchFamily="50" charset="-128"/>
              </a:rPr>
              <a:t>】</a:t>
            </a:r>
            <a:endParaRPr lang="en-US" altLang="ja-JP" sz="900" b="1" dirty="0" smtClean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 超高齢社会において在宅</a:t>
            </a: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歯科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医療のニーズ増加が予想される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2013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年在宅医療需要（大阪府地域医療構想（骨子案））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eaLnBrk="1" hangingPunct="1">
              <a:defRPr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  都道府県</a:t>
            </a: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は、地域包括ケアシステムの構築にあたって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、その</a:t>
            </a: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一翼を担うことが求められている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都道府県は、平成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 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年度以降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、市町村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と連携しつつ、質の高い医療提供体制を整備するととも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に、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地域包括ケアシステムの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構築に向けた、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地域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包括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ケアシステムを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支える医療・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人材の確保のために必要な取組を行うことが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求められている。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en-US" altLang="ja-JP" sz="1100" b="1" dirty="0" smtClean="0"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</a:rPr>
              <a:t>課題</a:t>
            </a:r>
            <a:r>
              <a:rPr lang="en-US" altLang="ja-JP" sz="1100" b="1" dirty="0" smtClean="0">
                <a:latin typeface="HG丸ｺﾞｼｯｸM-PRO" pitchFamily="50" charset="-128"/>
                <a:ea typeface="HG丸ｺﾞｼｯｸM-PRO" pitchFamily="50" charset="-128"/>
              </a:rPr>
              <a:t>】</a:t>
            </a:r>
            <a:endParaRPr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１在宅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歯科医療サービス</a:t>
            </a: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実施率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低い</a:t>
            </a:r>
            <a:endParaRPr lang="en-US" altLang="ja-JP" sz="11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endParaRPr lang="en-US" altLang="ja-JP" sz="11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en-US" altLang="ja-JP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</a:p>
          <a:p>
            <a:pPr eaLnBrk="1" hangingPunct="1">
              <a:defRPr/>
            </a:pPr>
            <a:endParaRPr lang="en-US" altLang="ja-JP" sz="105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endParaRPr lang="en-US" altLang="ja-JP" sz="10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83443" y="476672"/>
            <a:ext cx="8809037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100" b="1" dirty="0"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100" b="1" dirty="0"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</a:rPr>
              <a:t>目的</a:t>
            </a:r>
            <a:r>
              <a:rPr lang="en-US" altLang="ja-JP" sz="1100" b="1" dirty="0" smtClean="0"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</a:rPr>
              <a:t>】</a:t>
            </a:r>
          </a:p>
          <a:p>
            <a:pPr eaLnBrk="1" hangingPunct="1"/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○地域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の在宅医療における歯科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と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多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職種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との連携体制の構築により、効果的な在宅歯科医療サービスの提供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体制を構築する。</a:t>
            </a:r>
            <a:endParaRPr lang="en-US" altLang="ja-JP" sz="1100" dirty="0" smtClean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○地域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包括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ケアシステム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地域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の在宅医療の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連携の一旦を担う在宅歯科医療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提供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体制の推進を図る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0325" y="1022350"/>
            <a:ext cx="5688013" cy="2565400"/>
          </a:xfrm>
          <a:prstGeom prst="rect">
            <a:avLst/>
          </a:prstGeom>
          <a:noFill/>
          <a:ln cap="rnd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5748338" y="3789040"/>
            <a:ext cx="3290056" cy="2616101"/>
          </a:xfrm>
          <a:prstGeom prst="rect">
            <a:avLst/>
          </a:prstGeom>
          <a:solidFill>
            <a:srgbClr val="C6D9F1">
              <a:alpha val="50196"/>
            </a:srgbClr>
          </a:solidFill>
          <a:ln w="127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en-US" altLang="ja-JP" sz="1100" dirty="0" smtClean="0">
              <a:effectLst/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en-US" altLang="ja-JP" sz="1100" dirty="0" smtClean="0">
                <a:effectLst/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100" dirty="0" smtClean="0">
                <a:latin typeface="HGP創英角ﾎﾟｯﾌﾟ体" pitchFamily="50" charset="-128"/>
                <a:ea typeface="HGP創英角ﾎﾟｯﾌﾟ体" pitchFamily="50" charset="-128"/>
              </a:rPr>
              <a:t>目標</a:t>
            </a:r>
            <a:r>
              <a:rPr lang="en-US" altLang="ja-JP" sz="1100" dirty="0" smtClean="0"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</a:p>
          <a:p>
            <a:pPr eaLnBrk="1" hangingPunct="1">
              <a:defRPr/>
            </a:pPr>
            <a:r>
              <a:rPr lang="ja-JP" altLang="en-US" sz="1100" dirty="0" smtClean="0">
                <a:latin typeface="HGP創英角ﾎﾟｯﾌﾟ体" pitchFamily="50" charset="-128"/>
                <a:ea typeface="HGP創英角ﾎﾟｯﾌﾟ体" pitchFamily="50" charset="-128"/>
              </a:rPr>
              <a:t>要介護者の在宅医療サービス実施率向上（平成</a:t>
            </a:r>
            <a:r>
              <a:rPr lang="en-US" altLang="ja-JP" sz="1100" dirty="0">
                <a:latin typeface="HGP創英角ﾎﾟｯﾌﾟ体" pitchFamily="50" charset="-128"/>
                <a:ea typeface="HGP創英角ﾎﾟｯﾌﾟ体" pitchFamily="50" charset="-128"/>
              </a:rPr>
              <a:t>30</a:t>
            </a:r>
            <a:r>
              <a:rPr lang="ja-JP" altLang="en-US" sz="1100" dirty="0" smtClean="0">
                <a:latin typeface="HGP創英角ﾎﾟｯﾌﾟ体" pitchFamily="50" charset="-128"/>
                <a:ea typeface="HGP創英角ﾎﾟｯﾌﾟ体" pitchFamily="50" charset="-128"/>
              </a:rPr>
              <a:t>年３０％以上）を達成ため、地域包括ケアシステム構築の礎を構築する。</a:t>
            </a:r>
            <a:endParaRPr lang="en-US" altLang="ja-JP" sz="11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defRPr/>
            </a:pPr>
            <a:endParaRPr lang="ja-JP" altLang="en-US" sz="1100" dirty="0"/>
          </a:p>
          <a:p>
            <a:pPr eaLnBrk="1" hangingPunct="1">
              <a:defRPr/>
            </a:pPr>
            <a:endParaRPr lang="en-US" altLang="ja-JP" sz="1400" b="1" dirty="0" smtClean="0"/>
          </a:p>
          <a:p>
            <a:pPr eaLnBrk="1" hangingPunct="1">
              <a:defRPr/>
            </a:pPr>
            <a:r>
              <a:rPr lang="ja-JP" altLang="en-US" sz="1400" b="1" dirty="0" smtClean="0"/>
              <a:t>○Ａ地区</a:t>
            </a:r>
            <a:endParaRPr lang="en-US" altLang="ja-JP" sz="1400" b="1" dirty="0"/>
          </a:p>
          <a:p>
            <a:pPr eaLnBrk="1" hangingPunct="1">
              <a:defRPr/>
            </a:pPr>
            <a:r>
              <a:rPr lang="ja-JP" altLang="en-US" sz="1400" b="1" dirty="0" smtClean="0"/>
              <a:t>　　</a:t>
            </a:r>
            <a:r>
              <a:rPr lang="en-US" altLang="ja-JP" sz="1400" b="1" dirty="0" smtClean="0"/>
              <a:t>16</a:t>
            </a:r>
            <a:r>
              <a:rPr lang="ja-JP" altLang="en-US" sz="1400" b="1" dirty="0"/>
              <a:t>地区</a:t>
            </a:r>
            <a:r>
              <a:rPr lang="ja-JP" altLang="en-US" sz="1400" dirty="0"/>
              <a:t>（平成</a:t>
            </a:r>
            <a:r>
              <a:rPr lang="en-US" altLang="ja-JP" sz="1400" dirty="0"/>
              <a:t>26</a:t>
            </a:r>
            <a:r>
              <a:rPr lang="ja-JP" altLang="en-US" sz="1400" dirty="0"/>
              <a:t>年度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pPr eaLnBrk="1" hangingPunct="1">
              <a:defRPr/>
            </a:pPr>
            <a:r>
              <a:rPr lang="ja-JP" altLang="en-US" sz="1400" dirty="0" smtClean="0"/>
              <a:t> ⇒</a:t>
            </a:r>
            <a:r>
              <a:rPr lang="en-US" altLang="ja-JP" sz="1400" b="1" dirty="0" smtClean="0"/>
              <a:t>50</a:t>
            </a:r>
            <a:r>
              <a:rPr lang="ja-JP" altLang="en-US" sz="1400" b="1" dirty="0" smtClean="0"/>
              <a:t>地区</a:t>
            </a:r>
            <a:r>
              <a:rPr lang="ja-JP" altLang="en-US" sz="1400" dirty="0"/>
              <a:t>（平成</a:t>
            </a:r>
            <a:r>
              <a:rPr lang="en-US" altLang="ja-JP" sz="1400" dirty="0"/>
              <a:t>28</a:t>
            </a:r>
            <a:r>
              <a:rPr lang="ja-JP" altLang="en-US" sz="1400" dirty="0" smtClean="0"/>
              <a:t>年度）</a:t>
            </a:r>
            <a:endParaRPr lang="en-US" altLang="ja-JP" sz="1400" b="1" dirty="0" smtClean="0"/>
          </a:p>
          <a:p>
            <a:pPr eaLnBrk="1" hangingPunct="1">
              <a:defRPr/>
            </a:pPr>
            <a:r>
              <a:rPr lang="ja-JP" altLang="en-US" sz="1400" dirty="0" smtClean="0"/>
              <a:t> ⇒</a:t>
            </a:r>
            <a:r>
              <a:rPr lang="en-US" altLang="ja-JP" sz="1400" b="1" dirty="0" smtClean="0"/>
              <a:t>56</a:t>
            </a:r>
            <a:r>
              <a:rPr lang="ja-JP" altLang="en-US" sz="1400" b="1" dirty="0" smtClean="0"/>
              <a:t>地区</a:t>
            </a:r>
            <a:r>
              <a:rPr lang="ja-JP" altLang="en-US" sz="1400" dirty="0" smtClean="0"/>
              <a:t>（平成</a:t>
            </a:r>
            <a:r>
              <a:rPr lang="en-US" altLang="ja-JP" sz="1400" dirty="0" smtClean="0"/>
              <a:t>29</a:t>
            </a:r>
            <a:r>
              <a:rPr lang="ja-JP" altLang="en-US" sz="1400" dirty="0" smtClean="0"/>
              <a:t>年度）</a:t>
            </a:r>
            <a:endParaRPr lang="en-US" altLang="ja-JP" sz="1400" dirty="0" smtClean="0"/>
          </a:p>
          <a:p>
            <a:pPr eaLnBrk="1" hangingPunct="1">
              <a:defRPr/>
            </a:pPr>
            <a:endParaRPr lang="en-US" altLang="ja-JP" sz="1400" dirty="0" smtClean="0"/>
          </a:p>
          <a:p>
            <a:pPr eaLnBrk="1" hangingPunct="1">
              <a:defRPr/>
            </a:pPr>
            <a:endParaRPr lang="ja-JP" altLang="en-US" sz="1400" dirty="0"/>
          </a:p>
        </p:txBody>
      </p:sp>
      <p:sp>
        <p:nvSpPr>
          <p:cNvPr id="5" name="四角形吹き出し 4"/>
          <p:cNvSpPr/>
          <p:nvPr/>
        </p:nvSpPr>
        <p:spPr>
          <a:xfrm>
            <a:off x="6587848" y="1484784"/>
            <a:ext cx="2304632" cy="360040"/>
          </a:xfrm>
          <a:prstGeom prst="wedgeRectCallout">
            <a:avLst>
              <a:gd name="adj1" fmla="val -62894"/>
              <a:gd name="adj2" fmla="val 48052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ja-JP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地域における医療及び介護を総合的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に確保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するための基本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方針</a:t>
            </a:r>
            <a:r>
              <a: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36079" y="2711242"/>
            <a:ext cx="3587850" cy="861774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考えられる要因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・多職種に、在宅</a:t>
            </a:r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歯科</a:t>
            </a: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医療に対応可能な歯科医療機関の情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報が認識されていない。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・多職種との連携体制が構築出来ていない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・多職種に「在宅歯科医療」の重要性が認知されていない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4479358" y="2908538"/>
            <a:ext cx="4001707" cy="592470"/>
          </a:xfrm>
          <a:prstGeom prst="rect">
            <a:avLst/>
          </a:prstGeom>
          <a:ln w="127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ts val="600"/>
              </a:lnSpc>
              <a:defRPr/>
            </a:pP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考えられる要因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・在宅歯科医療を担える知識・経験を有する歯科医師の不足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ts val="900"/>
              </a:lnSpc>
              <a:defRPr/>
            </a:pP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874098" y="121511"/>
            <a:ext cx="1164296" cy="338554"/>
          </a:xfrm>
          <a:prstGeom prst="rect">
            <a:avLst/>
          </a:prstGeom>
          <a:solidFill>
            <a:schemeClr val="bg1"/>
          </a:solidFill>
          <a:ln w="12700">
            <a:solidFill>
              <a:srgbClr val="10253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資料３－２</a:t>
            </a:r>
            <a:endParaRPr kumimoji="1" lang="ja-JP" altLang="en-US" sz="16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5936" y="2318468"/>
            <a:ext cx="49685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 在宅歯科医療に対応した歯科医療機関は</a:t>
            </a:r>
            <a:r>
              <a:rPr lang="ja-JP" altLang="en-US" sz="1100" b="1" u="sng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まだまだ</a:t>
            </a:r>
            <a:r>
              <a:rPr lang="ja-JP" altLang="en-US" sz="1100" b="1" u="sng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少ない</a:t>
            </a:r>
            <a:endParaRPr lang="en-US" altLang="ja-JP" sz="1100" b="1" u="sng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defRPr/>
            </a:pPr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（平成</a:t>
            </a:r>
            <a:r>
              <a:rPr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月現在）</a:t>
            </a:r>
          </a:p>
          <a:p>
            <a:pPr lvl="0">
              <a:defRPr/>
            </a:pPr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在宅療養支援歯科</a:t>
            </a:r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診療所数　</a:t>
            </a:r>
            <a:r>
              <a:rPr lang="en-US" altLang="ja-JP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850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機関：府内全歯科医療機関（</a:t>
            </a:r>
            <a:r>
              <a:rPr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5,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機関）の</a:t>
            </a:r>
            <a:r>
              <a:rPr lang="en-US" altLang="ja-JP" sz="900" b="1" u="sng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15.4</a:t>
            </a:r>
            <a:r>
              <a:rPr lang="ja-JP" altLang="en-US" sz="900" b="1" u="sng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1785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5960</TotalTime>
  <Words>144</Words>
  <Application>Microsoft Office PowerPoint</Application>
  <PresentationFormat>画面に合わせる (4:3)</PresentationFormat>
  <Paragraphs>56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在宅歯科ケアステーション（仮称）事業のイメージ図</dc:title>
  <dc:creator>FJ-USER</dc:creator>
  <cp:lastModifiedBy>高槻市</cp:lastModifiedBy>
  <cp:revision>426</cp:revision>
  <cp:lastPrinted>2017-07-11T09:14:57Z</cp:lastPrinted>
  <dcterms:created xsi:type="dcterms:W3CDTF">2014-05-06T02:38:06Z</dcterms:created>
  <dcterms:modified xsi:type="dcterms:W3CDTF">2017-07-11T09:15:46Z</dcterms:modified>
</cp:coreProperties>
</file>