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63" autoAdjust="0"/>
  </p:normalViewPr>
  <p:slideViewPr>
    <p:cSldViewPr>
      <p:cViewPr>
        <p:scale>
          <a:sx n="100" d="100"/>
          <a:sy n="100" d="100"/>
        </p:scale>
        <p:origin x="-516" y="90"/>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1A3BBF6F-4F68-40D6-9252-5BBFC3C90370}" type="datetimeFigureOut">
              <a:rPr kumimoji="1" lang="ja-JP" altLang="en-US" smtClean="0"/>
              <a:t>2017/7/11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1</a:t>
            </a:fld>
            <a:endParaRPr kumimoji="1" lang="ja-JP" altLang="en-US"/>
          </a:p>
        </p:txBody>
      </p:sp>
    </p:spTree>
    <p:extLst>
      <p:ext uri="{BB962C8B-B14F-4D97-AF65-F5344CB8AC3E}">
        <p14:creationId xmlns:p14="http://schemas.microsoft.com/office/powerpoint/2010/main" val="7761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2017/7/11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t>2017/7/11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25785" y="471042"/>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8281" y="95722"/>
            <a:ext cx="7848124"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在　宅　医　療　の　推　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6"/>
          <p:cNvSpPr txBox="1">
            <a:spLocks noChangeArrowheads="1"/>
          </p:cNvSpPr>
          <p:nvPr/>
        </p:nvSpPr>
        <p:spPr bwMode="auto">
          <a:xfrm>
            <a:off x="262140" y="511590"/>
            <a:ext cx="1295396"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schemeClr val="bg1"/>
                </a:solidFill>
                <a:latin typeface="Arial" charset="0"/>
                <a:ea typeface="HGPｺﾞｼｯｸE" pitchFamily="50" charset="-128"/>
              </a:rPr>
              <a:t>現状</a:t>
            </a:r>
          </a:p>
        </p:txBody>
      </p:sp>
      <p:cxnSp>
        <p:nvCxnSpPr>
          <p:cNvPr id="27" name="直線コネクタ 26"/>
          <p:cNvCxnSpPr/>
          <p:nvPr/>
        </p:nvCxnSpPr>
        <p:spPr>
          <a:xfrm flipH="1">
            <a:off x="45093" y="4797152"/>
            <a:ext cx="9036496"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下矢印 33"/>
          <p:cNvSpPr/>
          <p:nvPr/>
        </p:nvSpPr>
        <p:spPr>
          <a:xfrm rot="16200000">
            <a:off x="1822478" y="589024"/>
            <a:ext cx="170451" cy="23753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Text Box 9"/>
          <p:cNvSpPr txBox="1">
            <a:spLocks noChangeArrowheads="1"/>
          </p:cNvSpPr>
          <p:nvPr/>
        </p:nvSpPr>
        <p:spPr bwMode="auto">
          <a:xfrm>
            <a:off x="6227559" y="1063125"/>
            <a:ext cx="526601" cy="218769"/>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900" dirty="0" smtClean="0">
                <a:solidFill>
                  <a:schemeClr val="bg1"/>
                </a:solidFill>
                <a:latin typeface="Arial" charset="0"/>
                <a:ea typeface="HGPｺﾞｼｯｸE" pitchFamily="50" charset="-128"/>
              </a:rPr>
              <a:t>めざす姿</a:t>
            </a:r>
            <a:endParaRPr kumimoji="0" lang="ja-JP" altLang="en-US" sz="900" dirty="0">
              <a:solidFill>
                <a:schemeClr val="bg1"/>
              </a:solidFill>
              <a:latin typeface="Arial" charset="0"/>
              <a:ea typeface="HGPｺﾞｼｯｸE" pitchFamily="50" charset="-128"/>
            </a:endParaRPr>
          </a:p>
        </p:txBody>
      </p:sp>
      <p:sp>
        <p:nvSpPr>
          <p:cNvPr id="43" name="Rectangle 12" descr="縦線 (反転)"/>
          <p:cNvSpPr>
            <a:spLocks noChangeArrowheads="1"/>
          </p:cNvSpPr>
          <p:nvPr/>
        </p:nvSpPr>
        <p:spPr bwMode="auto">
          <a:xfrm>
            <a:off x="7375164" y="970742"/>
            <a:ext cx="1679613" cy="16779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t"/>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smtClean="0">
                <a:latin typeface="メイリオ" pitchFamily="50" charset="-128"/>
                <a:ea typeface="メイリオ" pitchFamily="50" charset="-128"/>
                <a:cs typeface="メイリオ" pitchFamily="50" charset="-128"/>
                <a:sym typeface="メイリオ" pitchFamily="50" charset="-128"/>
              </a:rPr>
              <a:t>●在宅医療の需要に応じたサービス量の確保</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smtClean="0">
                <a:latin typeface="メイリオ" pitchFamily="50" charset="-128"/>
                <a:ea typeface="メイリオ" pitchFamily="50" charset="-128"/>
                <a:cs typeface="メイリオ" pitchFamily="50" charset="-128"/>
                <a:sym typeface="メイリオ" pitchFamily="50" charset="-128"/>
              </a:rPr>
              <a:t>●在宅医療の質の向上</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smtClean="0">
                <a:latin typeface="メイリオ" pitchFamily="50" charset="-128"/>
                <a:ea typeface="メイリオ" pitchFamily="50" charset="-128"/>
                <a:cs typeface="メイリオ" pitchFamily="50" charset="-128"/>
                <a:sym typeface="メイリオ" pitchFamily="50" charset="-128"/>
              </a:rPr>
              <a:t>●地域包括ケアシステム構築に向けた体制の整備</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a:latin typeface="メイリオ" pitchFamily="50" charset="-128"/>
                <a:ea typeface="メイリオ" pitchFamily="50" charset="-128"/>
                <a:cs typeface="メイリオ" pitchFamily="50" charset="-128"/>
                <a:sym typeface="メイリオ" pitchFamily="50" charset="-128"/>
              </a:rPr>
              <a:t>　</a:t>
            </a:r>
            <a:r>
              <a:rPr kumimoji="0" lang="ja-JP" altLang="en-US" sz="1050" dirty="0" smtClean="0">
                <a:latin typeface="メイリオ" pitchFamily="50" charset="-128"/>
                <a:ea typeface="メイリオ" pitchFamily="50" charset="-128"/>
                <a:cs typeface="メイリオ" pitchFamily="50" charset="-128"/>
                <a:sym typeface="メイリオ" pitchFamily="50" charset="-128"/>
              </a:rPr>
              <a:t>　</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p:txBody>
      </p:sp>
      <p:sp>
        <p:nvSpPr>
          <p:cNvPr id="3" name="正方形/長方形 2"/>
          <p:cNvSpPr/>
          <p:nvPr/>
        </p:nvSpPr>
        <p:spPr>
          <a:xfrm>
            <a:off x="1901247" y="944539"/>
            <a:ext cx="2623612" cy="174013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a:p>
        </p:txBody>
      </p:sp>
      <p:sp>
        <p:nvSpPr>
          <p:cNvPr id="17" name="正方形/長方形 16"/>
          <p:cNvSpPr/>
          <p:nvPr/>
        </p:nvSpPr>
        <p:spPr>
          <a:xfrm>
            <a:off x="1890191" y="2821786"/>
            <a:ext cx="2634668" cy="188233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r>
              <a:rPr lang="ja-JP" altLang="en-US" sz="900" i="1" dirty="0" smtClean="0"/>
              <a:t>①診療所にアンケートを実施し、訪問診療に</a:t>
            </a:r>
            <a:endParaRPr lang="en-US" altLang="ja-JP" sz="900" i="1" dirty="0" smtClean="0"/>
          </a:p>
          <a:p>
            <a:r>
              <a:rPr lang="ja-JP" altLang="en-US" sz="900" i="1" dirty="0" smtClean="0"/>
              <a:t>　取組む診療所を把握。医師会ＨＰに一覧掲載。</a:t>
            </a:r>
            <a:endParaRPr lang="en-US" altLang="ja-JP" sz="900" i="1" dirty="0" smtClean="0"/>
          </a:p>
          <a:p>
            <a:r>
              <a:rPr lang="ja-JP" altLang="en-US" sz="900" i="1" dirty="0" smtClean="0"/>
              <a:t>②市町村単位で在宅医療協議会を設置し、</a:t>
            </a:r>
            <a:endParaRPr lang="en-US" altLang="ja-JP" sz="900" i="1" dirty="0" smtClean="0"/>
          </a:p>
          <a:p>
            <a:r>
              <a:rPr lang="ja-JP" altLang="en-US" sz="900" i="1" dirty="0"/>
              <a:t>　</a:t>
            </a:r>
            <a:r>
              <a:rPr lang="ja-JP" altLang="en-US" sz="900" i="1" dirty="0" smtClean="0"/>
              <a:t>　顔の見える関係をつくり、地域の課題を抽出</a:t>
            </a:r>
            <a:endParaRPr lang="en-US" altLang="ja-JP" sz="900" i="1" dirty="0" smtClean="0"/>
          </a:p>
          <a:p>
            <a:r>
              <a:rPr lang="ja-JP" altLang="en-US" sz="900" i="1" dirty="0" smtClean="0"/>
              <a:t>③病院を中心として、近隣の医療従事者に対し、</a:t>
            </a:r>
            <a:endParaRPr lang="en-US" altLang="ja-JP" sz="900" i="1" dirty="0" smtClean="0"/>
          </a:p>
          <a:p>
            <a:r>
              <a:rPr lang="ja-JP" altLang="en-US" sz="900" i="1" dirty="0"/>
              <a:t>　</a:t>
            </a:r>
            <a:r>
              <a:rPr lang="ja-JP" altLang="en-US" sz="900" i="1" dirty="0" smtClean="0"/>
              <a:t>　在宅医療の理解を深める講習会を開催</a:t>
            </a:r>
            <a:endParaRPr lang="en-US" altLang="ja-JP" sz="900" i="1" dirty="0" smtClean="0"/>
          </a:p>
          <a:p>
            <a:endParaRPr lang="en-US" altLang="ja-JP" sz="900" i="1" dirty="0" smtClean="0"/>
          </a:p>
        </p:txBody>
      </p:sp>
      <p:sp>
        <p:nvSpPr>
          <p:cNvPr id="18" name="正方形/長方形 17"/>
          <p:cNvSpPr/>
          <p:nvPr/>
        </p:nvSpPr>
        <p:spPr>
          <a:xfrm>
            <a:off x="130179" y="956298"/>
            <a:ext cx="1658757" cy="3747820"/>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正方形/長方形 20"/>
          <p:cNvSpPr/>
          <p:nvPr/>
        </p:nvSpPr>
        <p:spPr>
          <a:xfrm>
            <a:off x="138290" y="5184650"/>
            <a:ext cx="8951410" cy="164832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Text Box 6"/>
          <p:cNvSpPr txBox="1">
            <a:spLocks noChangeArrowheads="1"/>
          </p:cNvSpPr>
          <p:nvPr/>
        </p:nvSpPr>
        <p:spPr bwMode="auto">
          <a:xfrm>
            <a:off x="2546898" y="511590"/>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短期（３年後）</a:t>
            </a:r>
            <a:endParaRPr kumimoji="0" lang="ja-JP" altLang="en-US" sz="1400" dirty="0">
              <a:solidFill>
                <a:schemeClr val="bg1"/>
              </a:solidFill>
              <a:latin typeface="Arial" charset="0"/>
              <a:ea typeface="HGPｺﾞｼｯｸE" pitchFamily="50" charset="-128"/>
            </a:endParaRPr>
          </a:p>
        </p:txBody>
      </p:sp>
      <p:sp>
        <p:nvSpPr>
          <p:cNvPr id="26" name="Text Box 6"/>
          <p:cNvSpPr txBox="1">
            <a:spLocks noChangeArrowheads="1"/>
          </p:cNvSpPr>
          <p:nvPr/>
        </p:nvSpPr>
        <p:spPr bwMode="auto">
          <a:xfrm>
            <a:off x="5265555" y="506478"/>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schemeClr val="bg1"/>
                </a:solidFill>
                <a:latin typeface="Arial" charset="0"/>
                <a:ea typeface="HGPｺﾞｼｯｸE" pitchFamily="50" charset="-128"/>
              </a:rPr>
              <a:t>中</a:t>
            </a:r>
            <a:r>
              <a:rPr kumimoji="0" lang="ja-JP" altLang="en-US" sz="1400" dirty="0" smtClean="0">
                <a:solidFill>
                  <a:schemeClr val="bg1"/>
                </a:solidFill>
                <a:latin typeface="Arial" charset="0"/>
                <a:ea typeface="HGPｺﾞｼｯｸE" pitchFamily="50" charset="-128"/>
              </a:rPr>
              <a:t>期（６年後）</a:t>
            </a:r>
            <a:endParaRPr kumimoji="0" lang="ja-JP" altLang="en-US" sz="1400" dirty="0">
              <a:solidFill>
                <a:schemeClr val="bg1"/>
              </a:solidFill>
              <a:latin typeface="Arial" charset="0"/>
              <a:ea typeface="HGPｺﾞｼｯｸE" pitchFamily="50" charset="-128"/>
            </a:endParaRPr>
          </a:p>
        </p:txBody>
      </p:sp>
      <p:sp>
        <p:nvSpPr>
          <p:cNvPr id="31" name="正方形/長方形 30"/>
          <p:cNvSpPr/>
          <p:nvPr/>
        </p:nvSpPr>
        <p:spPr>
          <a:xfrm>
            <a:off x="3404501" y="1003514"/>
            <a:ext cx="1035638" cy="816061"/>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正方形/長方形 31"/>
          <p:cNvSpPr/>
          <p:nvPr/>
        </p:nvSpPr>
        <p:spPr>
          <a:xfrm>
            <a:off x="4658166" y="944539"/>
            <a:ext cx="2593433" cy="174013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 name="正方形/長方形 36"/>
          <p:cNvSpPr/>
          <p:nvPr/>
        </p:nvSpPr>
        <p:spPr>
          <a:xfrm>
            <a:off x="4647111" y="2821786"/>
            <a:ext cx="2634668" cy="188233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r>
              <a:rPr kumimoji="1" lang="ja-JP" altLang="en-US" sz="900" i="1" dirty="0" smtClean="0"/>
              <a:t>①</a:t>
            </a:r>
            <a:r>
              <a:rPr lang="ja-JP" altLang="en-US" sz="900" i="1" dirty="0" smtClean="0"/>
              <a:t>地域の病院の役割を明確化し、後方支援病院</a:t>
            </a:r>
            <a:endParaRPr lang="en-US" altLang="ja-JP" sz="900" i="1" dirty="0" smtClean="0"/>
          </a:p>
          <a:p>
            <a:r>
              <a:rPr lang="ja-JP" altLang="en-US" sz="900" i="1" dirty="0"/>
              <a:t>　</a:t>
            </a:r>
            <a:r>
              <a:rPr lang="ja-JP" altLang="en-US" sz="900" i="1" dirty="0" smtClean="0"/>
              <a:t>として取組む病院を確保</a:t>
            </a:r>
            <a:endParaRPr lang="en-US" altLang="ja-JP" sz="900" i="1" dirty="0" smtClean="0"/>
          </a:p>
          <a:p>
            <a:r>
              <a:rPr lang="ja-JP" altLang="en-US" sz="900" i="1" dirty="0" smtClean="0"/>
              <a:t>　　</a:t>
            </a:r>
            <a:endParaRPr lang="en-US" altLang="ja-JP" sz="900" i="1" dirty="0"/>
          </a:p>
          <a:p>
            <a:r>
              <a:rPr lang="ja-JP" altLang="en-US" sz="900" i="1" dirty="0" smtClean="0"/>
              <a:t>②退院支援・後方支援のルール作成に向けて、</a:t>
            </a:r>
            <a:endParaRPr lang="en-US" altLang="ja-JP" sz="900" i="1" dirty="0" smtClean="0"/>
          </a:p>
          <a:p>
            <a:r>
              <a:rPr lang="ja-JP" altLang="en-US" sz="900" i="1" dirty="0"/>
              <a:t>　</a:t>
            </a:r>
            <a:r>
              <a:rPr lang="ja-JP" altLang="en-US" sz="900" i="1" dirty="0" smtClean="0"/>
              <a:t>左記協議会を活用し、ルールづくりを実施</a:t>
            </a:r>
            <a:endParaRPr lang="en-US" altLang="ja-JP" sz="900" i="1" dirty="0" smtClean="0"/>
          </a:p>
          <a:p>
            <a:endParaRPr lang="en-US" altLang="ja-JP" sz="900" i="1" dirty="0" smtClean="0"/>
          </a:p>
          <a:p>
            <a:r>
              <a:rPr lang="ja-JP" altLang="en-US" sz="900" i="1" dirty="0" smtClean="0"/>
              <a:t>③協議会でシステムの運営を行い、圏域全体で統一したシステムを導入</a:t>
            </a:r>
            <a:endParaRPr lang="en-US" altLang="ja-JP" sz="900" i="1" dirty="0" smtClean="0"/>
          </a:p>
          <a:p>
            <a:endParaRPr lang="en-US" altLang="ja-JP" sz="900" i="1" dirty="0"/>
          </a:p>
        </p:txBody>
      </p:sp>
      <p:sp>
        <p:nvSpPr>
          <p:cNvPr id="38" name="正方形/長方形 37"/>
          <p:cNvSpPr/>
          <p:nvPr/>
        </p:nvSpPr>
        <p:spPr>
          <a:xfrm>
            <a:off x="6065874" y="1013897"/>
            <a:ext cx="1066960" cy="805678"/>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Text Box 6"/>
          <p:cNvSpPr txBox="1">
            <a:spLocks noChangeArrowheads="1"/>
          </p:cNvSpPr>
          <p:nvPr/>
        </p:nvSpPr>
        <p:spPr bwMode="auto">
          <a:xfrm>
            <a:off x="7560864" y="506625"/>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あるべき姿</a:t>
            </a:r>
            <a:endParaRPr kumimoji="0" lang="ja-JP" altLang="en-US" sz="1400" dirty="0">
              <a:solidFill>
                <a:schemeClr val="bg1"/>
              </a:solidFill>
              <a:latin typeface="Arial" charset="0"/>
              <a:ea typeface="HGPｺﾞｼｯｸE" pitchFamily="50" charset="-128"/>
            </a:endParaRPr>
          </a:p>
        </p:txBody>
      </p:sp>
      <p:sp>
        <p:nvSpPr>
          <p:cNvPr id="40" name="下矢印 39"/>
          <p:cNvSpPr/>
          <p:nvPr/>
        </p:nvSpPr>
        <p:spPr>
          <a:xfrm rot="16200000">
            <a:off x="4495537" y="589023"/>
            <a:ext cx="170451" cy="23753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rot="16200000">
            <a:off x="7047608" y="589024"/>
            <a:ext cx="170451" cy="23753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363096" y="956297"/>
            <a:ext cx="1691681" cy="3756815"/>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5" name="Text Box 9"/>
          <p:cNvSpPr txBox="1">
            <a:spLocks noChangeArrowheads="1"/>
          </p:cNvSpPr>
          <p:nvPr/>
        </p:nvSpPr>
        <p:spPr bwMode="auto">
          <a:xfrm>
            <a:off x="4930918" y="1031468"/>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課題</a:t>
            </a:r>
          </a:p>
        </p:txBody>
      </p:sp>
      <p:sp>
        <p:nvSpPr>
          <p:cNvPr id="46" name="Text Box 9"/>
          <p:cNvSpPr txBox="1">
            <a:spLocks noChangeArrowheads="1"/>
          </p:cNvSpPr>
          <p:nvPr/>
        </p:nvSpPr>
        <p:spPr bwMode="auto">
          <a:xfrm>
            <a:off x="3491879" y="1061203"/>
            <a:ext cx="490058" cy="220691"/>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900" dirty="0" smtClean="0">
                <a:solidFill>
                  <a:schemeClr val="bg1"/>
                </a:solidFill>
                <a:latin typeface="Arial" charset="0"/>
                <a:ea typeface="HGPｺﾞｼｯｸE" pitchFamily="50" charset="-128"/>
              </a:rPr>
              <a:t>めざす姿</a:t>
            </a:r>
            <a:endParaRPr kumimoji="0" lang="ja-JP" altLang="en-US" sz="900" dirty="0">
              <a:solidFill>
                <a:schemeClr val="bg1"/>
              </a:solidFill>
              <a:latin typeface="Arial" charset="0"/>
              <a:ea typeface="HGPｺﾞｼｯｸE" pitchFamily="50" charset="-128"/>
            </a:endParaRPr>
          </a:p>
        </p:txBody>
      </p:sp>
      <p:sp>
        <p:nvSpPr>
          <p:cNvPr id="47" name="Text Box 9"/>
          <p:cNvSpPr txBox="1">
            <a:spLocks noChangeArrowheads="1"/>
          </p:cNvSpPr>
          <p:nvPr/>
        </p:nvSpPr>
        <p:spPr bwMode="auto">
          <a:xfrm>
            <a:off x="2173998" y="1031468"/>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課題</a:t>
            </a:r>
          </a:p>
        </p:txBody>
      </p:sp>
      <p:sp>
        <p:nvSpPr>
          <p:cNvPr id="48" name="Text Box 9"/>
          <p:cNvSpPr txBox="1">
            <a:spLocks noChangeArrowheads="1"/>
          </p:cNvSpPr>
          <p:nvPr/>
        </p:nvSpPr>
        <p:spPr bwMode="auto">
          <a:xfrm>
            <a:off x="2617068" y="2889715"/>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具体的な対応策</a:t>
            </a:r>
            <a:endParaRPr kumimoji="0" lang="ja-JP" altLang="en-US" sz="1100" dirty="0">
              <a:solidFill>
                <a:schemeClr val="bg1"/>
              </a:solidFill>
              <a:latin typeface="Arial" charset="0"/>
              <a:ea typeface="HGPｺﾞｼｯｸE" pitchFamily="50" charset="-128"/>
            </a:endParaRPr>
          </a:p>
        </p:txBody>
      </p:sp>
      <p:sp>
        <p:nvSpPr>
          <p:cNvPr id="49" name="Text Box 9"/>
          <p:cNvSpPr txBox="1">
            <a:spLocks noChangeArrowheads="1"/>
          </p:cNvSpPr>
          <p:nvPr/>
        </p:nvSpPr>
        <p:spPr bwMode="auto">
          <a:xfrm>
            <a:off x="5386543" y="2892101"/>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具体的な対応策</a:t>
            </a:r>
            <a:endParaRPr kumimoji="0" lang="ja-JP" altLang="en-US" sz="1100" dirty="0">
              <a:solidFill>
                <a:schemeClr val="bg1"/>
              </a:solidFill>
              <a:latin typeface="Arial" charset="0"/>
              <a:ea typeface="HGPｺﾞｼｯｸE" pitchFamily="50" charset="-128"/>
            </a:endParaRPr>
          </a:p>
        </p:txBody>
      </p:sp>
      <p:sp>
        <p:nvSpPr>
          <p:cNvPr id="5" name="円/楕円 4"/>
          <p:cNvSpPr/>
          <p:nvPr/>
        </p:nvSpPr>
        <p:spPr>
          <a:xfrm>
            <a:off x="6777723" y="868021"/>
            <a:ext cx="504056" cy="455868"/>
          </a:xfrm>
          <a:prstGeom prst="ellipse">
            <a:avLst/>
          </a:prstGeom>
          <a:ln w="3175"/>
        </p:spPr>
        <p:style>
          <a:lnRef idx="2">
            <a:schemeClr val="accent2"/>
          </a:lnRef>
          <a:fillRef idx="1">
            <a:schemeClr val="lt1"/>
          </a:fillRef>
          <a:effectRef idx="0">
            <a:schemeClr val="accent2"/>
          </a:effectRef>
          <a:fontRef idx="minor">
            <a:schemeClr val="dk1"/>
          </a:fontRef>
        </p:style>
        <p:txBody>
          <a:bodyPr rtlCol="0" anchor="b"/>
          <a:lstStyle/>
          <a:p>
            <a:pPr algn="ctr"/>
            <a:r>
              <a:rPr lang="ja-JP" altLang="en-US" sz="1200" i="1" dirty="0"/>
              <a:t>４</a:t>
            </a:r>
            <a:endParaRPr kumimoji="1" lang="ja-JP" altLang="en-US" sz="1200" i="1" dirty="0"/>
          </a:p>
        </p:txBody>
      </p:sp>
      <p:sp>
        <p:nvSpPr>
          <p:cNvPr id="50" name="円/楕円 49"/>
          <p:cNvSpPr/>
          <p:nvPr/>
        </p:nvSpPr>
        <p:spPr>
          <a:xfrm>
            <a:off x="1306600" y="900172"/>
            <a:ext cx="504056" cy="455868"/>
          </a:xfrm>
          <a:prstGeom prst="ellipse">
            <a:avLst/>
          </a:prstGeom>
          <a:ln w="3175"/>
        </p:spPr>
        <p:style>
          <a:lnRef idx="2">
            <a:schemeClr val="accent2"/>
          </a:lnRef>
          <a:fillRef idx="1">
            <a:schemeClr val="lt1"/>
          </a:fillRef>
          <a:effectRef idx="0">
            <a:schemeClr val="accent2"/>
          </a:effectRef>
          <a:fontRef idx="minor">
            <a:schemeClr val="dk1"/>
          </a:fontRef>
        </p:style>
        <p:txBody>
          <a:bodyPr rtlCol="0" anchor="b"/>
          <a:lstStyle/>
          <a:p>
            <a:pPr algn="ctr"/>
            <a:r>
              <a:rPr kumimoji="1" lang="ja-JP" altLang="en-US" sz="1200" i="1" dirty="0" smtClean="0"/>
              <a:t>１</a:t>
            </a:r>
            <a:endParaRPr kumimoji="1" lang="ja-JP" altLang="en-US" sz="1200" i="1" dirty="0"/>
          </a:p>
        </p:txBody>
      </p:sp>
      <p:sp>
        <p:nvSpPr>
          <p:cNvPr id="51" name="円/楕円 50"/>
          <p:cNvSpPr/>
          <p:nvPr/>
        </p:nvSpPr>
        <p:spPr>
          <a:xfrm>
            <a:off x="4020803" y="868467"/>
            <a:ext cx="504056" cy="455868"/>
          </a:xfrm>
          <a:prstGeom prst="ellipse">
            <a:avLst/>
          </a:prstGeom>
          <a:ln w="3175"/>
        </p:spPr>
        <p:style>
          <a:lnRef idx="2">
            <a:schemeClr val="accent2"/>
          </a:lnRef>
          <a:fillRef idx="1">
            <a:schemeClr val="lt1"/>
          </a:fillRef>
          <a:effectRef idx="0">
            <a:schemeClr val="accent2"/>
          </a:effectRef>
          <a:fontRef idx="minor">
            <a:schemeClr val="dk1"/>
          </a:fontRef>
        </p:style>
        <p:txBody>
          <a:bodyPr rtlCol="0" anchor="b"/>
          <a:lstStyle/>
          <a:p>
            <a:pPr algn="ctr"/>
            <a:r>
              <a:rPr lang="ja-JP" altLang="en-US" sz="1200" i="1" dirty="0"/>
              <a:t>２</a:t>
            </a:r>
            <a:endParaRPr kumimoji="1" lang="ja-JP" altLang="en-US" sz="1200" i="1" dirty="0"/>
          </a:p>
        </p:txBody>
      </p:sp>
      <p:sp>
        <p:nvSpPr>
          <p:cNvPr id="52" name="Text Box 9"/>
          <p:cNvSpPr txBox="1">
            <a:spLocks noChangeArrowheads="1"/>
          </p:cNvSpPr>
          <p:nvPr/>
        </p:nvSpPr>
        <p:spPr bwMode="auto">
          <a:xfrm>
            <a:off x="377294" y="2838165"/>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提供体制</a:t>
            </a:r>
            <a:endParaRPr kumimoji="0" lang="ja-JP" altLang="en-US" sz="1100" dirty="0">
              <a:solidFill>
                <a:schemeClr val="bg1"/>
              </a:solidFill>
              <a:latin typeface="Arial" charset="0"/>
              <a:ea typeface="HGPｺﾞｼｯｸE" pitchFamily="50" charset="-128"/>
            </a:endParaRPr>
          </a:p>
        </p:txBody>
      </p:sp>
      <p:sp>
        <p:nvSpPr>
          <p:cNvPr id="53" name="Text Box 9"/>
          <p:cNvSpPr txBox="1">
            <a:spLocks noChangeArrowheads="1"/>
          </p:cNvSpPr>
          <p:nvPr/>
        </p:nvSpPr>
        <p:spPr bwMode="auto">
          <a:xfrm>
            <a:off x="7637068" y="2821786"/>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提供体制</a:t>
            </a:r>
            <a:endParaRPr kumimoji="0" lang="ja-JP" altLang="en-US" sz="1100" dirty="0">
              <a:solidFill>
                <a:schemeClr val="bg1"/>
              </a:solidFill>
              <a:latin typeface="Arial" charset="0"/>
              <a:ea typeface="HGPｺﾞｼｯｸE" pitchFamily="50" charset="-128"/>
            </a:endParaRPr>
          </a:p>
        </p:txBody>
      </p:sp>
      <p:sp>
        <p:nvSpPr>
          <p:cNvPr id="55" name="下矢印 54"/>
          <p:cNvSpPr/>
          <p:nvPr/>
        </p:nvSpPr>
        <p:spPr>
          <a:xfrm>
            <a:off x="2944410" y="2613626"/>
            <a:ext cx="526229" cy="21602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5691766" y="2605763"/>
            <a:ext cx="526229" cy="21602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951551" y="1333774"/>
            <a:ext cx="1461061" cy="1077218"/>
          </a:xfrm>
          <a:prstGeom prst="rect">
            <a:avLst/>
          </a:prstGeom>
          <a:noFill/>
        </p:spPr>
        <p:txBody>
          <a:bodyPr wrap="square" rtlCol="0">
            <a:spAutoFit/>
          </a:bodyPr>
          <a:lstStyle/>
          <a:p>
            <a:r>
              <a:rPr lang="ja-JP" altLang="en-US" sz="800" i="1" dirty="0" smtClean="0"/>
              <a:t>①地域の医療資源が</a:t>
            </a:r>
            <a:endParaRPr lang="en-US" altLang="ja-JP" sz="800" i="1" dirty="0" smtClean="0"/>
          </a:p>
          <a:p>
            <a:r>
              <a:rPr lang="ja-JP" altLang="en-US" sz="800" i="1" dirty="0"/>
              <a:t>　</a:t>
            </a:r>
            <a:r>
              <a:rPr lang="ja-JP" altLang="en-US" sz="800" i="1" dirty="0" smtClean="0"/>
              <a:t>把握できていない</a:t>
            </a:r>
            <a:endParaRPr kumimoji="1" lang="en-US" altLang="ja-JP" sz="800" i="1" dirty="0" smtClean="0"/>
          </a:p>
          <a:p>
            <a:endParaRPr lang="en-US" altLang="ja-JP" sz="800" i="1" dirty="0"/>
          </a:p>
          <a:p>
            <a:r>
              <a:rPr kumimoji="1" lang="ja-JP" altLang="en-US" sz="800" i="1" dirty="0" smtClean="0"/>
              <a:t>②顔の見える関係づくり</a:t>
            </a:r>
            <a:endParaRPr kumimoji="1" lang="en-US" altLang="ja-JP" sz="800" i="1" dirty="0" smtClean="0"/>
          </a:p>
          <a:p>
            <a:r>
              <a:rPr lang="ja-JP" altLang="en-US" sz="800" i="1" dirty="0"/>
              <a:t>　</a:t>
            </a:r>
            <a:r>
              <a:rPr lang="ja-JP" altLang="en-US" sz="800" i="1" dirty="0" smtClean="0"/>
              <a:t>ができていない</a:t>
            </a:r>
            <a:endParaRPr lang="en-US" altLang="ja-JP" sz="800" i="1" dirty="0" smtClean="0"/>
          </a:p>
          <a:p>
            <a:endParaRPr kumimoji="1" lang="en-US" altLang="ja-JP" sz="800" i="1" dirty="0"/>
          </a:p>
          <a:p>
            <a:r>
              <a:rPr lang="ja-JP" altLang="en-US" sz="800" i="1" dirty="0" smtClean="0"/>
              <a:t>③在宅医療の普及促進</a:t>
            </a:r>
            <a:endParaRPr lang="en-US" altLang="ja-JP" sz="800" i="1" dirty="0" smtClean="0"/>
          </a:p>
          <a:p>
            <a:r>
              <a:rPr kumimoji="1" lang="ja-JP" altLang="en-US" sz="800" i="1" dirty="0" smtClean="0"/>
              <a:t>　が必要</a:t>
            </a:r>
            <a:endParaRPr kumimoji="1" lang="ja-JP" altLang="en-US" sz="800" i="1" dirty="0"/>
          </a:p>
        </p:txBody>
      </p:sp>
      <p:sp>
        <p:nvSpPr>
          <p:cNvPr id="60" name="テキスト ボックス 59"/>
          <p:cNvSpPr txBox="1"/>
          <p:nvPr/>
        </p:nvSpPr>
        <p:spPr>
          <a:xfrm>
            <a:off x="3464240" y="1379930"/>
            <a:ext cx="556563" cy="215444"/>
          </a:xfrm>
          <a:prstGeom prst="rect">
            <a:avLst/>
          </a:prstGeom>
          <a:noFill/>
        </p:spPr>
        <p:txBody>
          <a:bodyPr wrap="none" rtlCol="0">
            <a:spAutoFit/>
          </a:bodyPr>
          <a:lstStyle/>
          <a:p>
            <a:r>
              <a:rPr kumimoji="1" lang="ja-JP" altLang="en-US" sz="800" i="1" dirty="0" smtClean="0"/>
              <a:t>（メモ欄）</a:t>
            </a:r>
            <a:endParaRPr kumimoji="1" lang="en-US" altLang="ja-JP" sz="800" i="1" dirty="0" smtClean="0"/>
          </a:p>
        </p:txBody>
      </p:sp>
      <p:sp>
        <p:nvSpPr>
          <p:cNvPr id="61" name="テキスト ボックス 60"/>
          <p:cNvSpPr txBox="1"/>
          <p:nvPr/>
        </p:nvSpPr>
        <p:spPr>
          <a:xfrm>
            <a:off x="6234260" y="1333774"/>
            <a:ext cx="556563" cy="215444"/>
          </a:xfrm>
          <a:prstGeom prst="rect">
            <a:avLst/>
          </a:prstGeom>
          <a:noFill/>
        </p:spPr>
        <p:txBody>
          <a:bodyPr wrap="none" rtlCol="0">
            <a:spAutoFit/>
          </a:bodyPr>
          <a:lstStyle/>
          <a:p>
            <a:r>
              <a:rPr kumimoji="1" lang="ja-JP" altLang="en-US" sz="800" i="1" dirty="0" smtClean="0"/>
              <a:t>（メモ欄）</a:t>
            </a:r>
            <a:endParaRPr kumimoji="1" lang="ja-JP" altLang="en-US" sz="800" i="1" dirty="0"/>
          </a:p>
        </p:txBody>
      </p:sp>
      <p:sp>
        <p:nvSpPr>
          <p:cNvPr id="62" name="テキスト ボックス 61"/>
          <p:cNvSpPr txBox="1"/>
          <p:nvPr/>
        </p:nvSpPr>
        <p:spPr>
          <a:xfrm>
            <a:off x="4699529" y="1329793"/>
            <a:ext cx="1228221" cy="1077218"/>
          </a:xfrm>
          <a:prstGeom prst="rect">
            <a:avLst/>
          </a:prstGeom>
          <a:noFill/>
        </p:spPr>
        <p:txBody>
          <a:bodyPr wrap="none" rtlCol="0">
            <a:spAutoFit/>
          </a:bodyPr>
          <a:lstStyle/>
          <a:p>
            <a:r>
              <a:rPr lang="ja-JP" altLang="en-US" sz="800" i="1" dirty="0" smtClean="0"/>
              <a:t>①後方支援体制がなく、</a:t>
            </a:r>
            <a:endParaRPr lang="en-US" altLang="ja-JP" sz="800" i="1" dirty="0" smtClean="0"/>
          </a:p>
          <a:p>
            <a:r>
              <a:rPr lang="ja-JP" altLang="en-US" sz="800" i="1" dirty="0"/>
              <a:t>　</a:t>
            </a:r>
            <a:r>
              <a:rPr lang="ja-JP" altLang="en-US" sz="800" i="1" dirty="0" smtClean="0"/>
              <a:t>参入障壁となっている</a:t>
            </a:r>
            <a:endParaRPr lang="en-US" altLang="ja-JP" sz="800" i="1" dirty="0" smtClean="0"/>
          </a:p>
          <a:p>
            <a:endParaRPr lang="en-US" altLang="ja-JP" sz="800" i="1" dirty="0"/>
          </a:p>
          <a:p>
            <a:r>
              <a:rPr kumimoji="1" lang="ja-JP" altLang="en-US" sz="800" i="1" dirty="0" smtClean="0"/>
              <a:t>②退院支援・後方支援</a:t>
            </a:r>
            <a:endParaRPr kumimoji="1" lang="en-US" altLang="ja-JP" sz="800" i="1" dirty="0" smtClean="0"/>
          </a:p>
          <a:p>
            <a:r>
              <a:rPr lang="ja-JP" altLang="en-US" sz="800" i="1" dirty="0"/>
              <a:t>　</a:t>
            </a:r>
            <a:r>
              <a:rPr kumimoji="1" lang="ja-JP" altLang="en-US" sz="800" i="1" dirty="0" smtClean="0"/>
              <a:t>のルールが</a:t>
            </a:r>
            <a:r>
              <a:rPr lang="ja-JP" altLang="en-US" sz="800" i="1" dirty="0" smtClean="0"/>
              <a:t>ない</a:t>
            </a:r>
            <a:endParaRPr lang="en-US" altLang="ja-JP" sz="800" i="1" dirty="0" smtClean="0"/>
          </a:p>
          <a:p>
            <a:endParaRPr kumimoji="1" lang="en-US" altLang="ja-JP" sz="800" i="1" dirty="0"/>
          </a:p>
          <a:p>
            <a:r>
              <a:rPr lang="ja-JP" altLang="en-US" sz="800" i="1" dirty="0" smtClean="0"/>
              <a:t>③市域を超えた医療</a:t>
            </a:r>
            <a:endParaRPr lang="en-US" altLang="ja-JP" sz="800" i="1" dirty="0" smtClean="0"/>
          </a:p>
          <a:p>
            <a:r>
              <a:rPr lang="ja-JP" altLang="en-US" sz="800" i="1" dirty="0"/>
              <a:t>　</a:t>
            </a:r>
            <a:r>
              <a:rPr lang="ja-JP" altLang="en-US" sz="800" i="1" dirty="0" smtClean="0"/>
              <a:t>連携ができない</a:t>
            </a:r>
            <a:endParaRPr kumimoji="1" lang="ja-JP" altLang="en-US" sz="800" i="1" dirty="0"/>
          </a:p>
        </p:txBody>
      </p:sp>
      <p:sp>
        <p:nvSpPr>
          <p:cNvPr id="63" name="Rectangle 12" descr="縦線 (反転)"/>
          <p:cNvSpPr>
            <a:spLocks noChangeArrowheads="1"/>
          </p:cNvSpPr>
          <p:nvPr/>
        </p:nvSpPr>
        <p:spPr bwMode="auto">
          <a:xfrm>
            <a:off x="151611" y="1379930"/>
            <a:ext cx="1622079" cy="1300808"/>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90170" tIns="10795" rIns="90170" bIns="10795" anchor="ctr"/>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①時間的、体力的負担が大きく訪問診療の参入に踏み出せない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②主治医・副主治医制がすすまない。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a:p>
            <a:pPr>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③</a:t>
            </a:r>
            <a:r>
              <a:rPr lang="ja-JP" altLang="en-US" sz="700" dirty="0">
                <a:solidFill>
                  <a:schemeClr val="tx2"/>
                </a:solidFill>
                <a:latin typeface="HG丸ｺﾞｼｯｸM-PRO" panose="020F0600000000000000" pitchFamily="50" charset="-128"/>
                <a:ea typeface="HG丸ｺﾞｼｯｸM-PRO" panose="020F0600000000000000" pitchFamily="50" charset="-128"/>
              </a:rPr>
              <a:t>地域医療支援病院、在宅療養</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支援病院</a:t>
            </a:r>
            <a:r>
              <a:rPr lang="ja-JP" altLang="en-US" sz="700" dirty="0">
                <a:solidFill>
                  <a:schemeClr val="tx2"/>
                </a:solidFill>
                <a:latin typeface="HG丸ｺﾞｼｯｸM-PRO" panose="020F0600000000000000" pitchFamily="50" charset="-128"/>
                <a:ea typeface="HG丸ｺﾞｼｯｸM-PRO" panose="020F0600000000000000" pitchFamily="50" charset="-128"/>
              </a:rPr>
              <a:t>、在宅医療後方支援病院</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の認識</a:t>
            </a:r>
            <a:r>
              <a:rPr lang="ja-JP" altLang="en-US" sz="700" dirty="0">
                <a:solidFill>
                  <a:schemeClr val="tx2"/>
                </a:solidFill>
                <a:latin typeface="HG丸ｺﾞｼｯｸM-PRO" panose="020F0600000000000000" pitchFamily="50" charset="-128"/>
                <a:ea typeface="HG丸ｺﾞｼｯｸM-PRO" panose="020F0600000000000000" pitchFamily="50" charset="-128"/>
              </a:rPr>
              <a:t>が十分でなく、機能が十分発揮されていない</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a:t>
            </a:r>
            <a:endParaRPr lang="en-US" altLang="ja-JP" sz="700" dirty="0" smtClean="0">
              <a:solidFill>
                <a:schemeClr val="tx2"/>
              </a:solidFill>
              <a:latin typeface="HG丸ｺﾞｼｯｸM-PRO" panose="020F0600000000000000" pitchFamily="50" charset="-128"/>
              <a:ea typeface="HG丸ｺﾞｼｯｸM-PRO" panose="020F0600000000000000" pitchFamily="50" charset="-128"/>
            </a:endParaRPr>
          </a:p>
          <a:p>
            <a:pPr>
              <a:buNone/>
            </a:pPr>
            <a:r>
              <a:rPr kumimoji="0" lang="ja-JP" altLang="en-US" sz="7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sym typeface="メイリオ" pitchFamily="50" charset="-128"/>
              </a:rPr>
              <a:t>④</a:t>
            </a:r>
            <a:r>
              <a:rPr lang="ja-JP" altLang="en-US" sz="700" dirty="0">
                <a:solidFill>
                  <a:schemeClr val="tx2"/>
                </a:solidFill>
                <a:latin typeface="HG丸ｺﾞｼｯｸM-PRO" panose="020F0600000000000000" pitchFamily="50" charset="-128"/>
                <a:ea typeface="HG丸ｺﾞｼｯｸM-PRO" panose="020F0600000000000000" pitchFamily="50" charset="-128"/>
              </a:rPr>
              <a:t>入退院における病診連携に明確なルールが</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④</a:t>
            </a:r>
            <a:r>
              <a:rPr lang="ja-JP" altLang="en-US" sz="700" dirty="0">
                <a:solidFill>
                  <a:schemeClr val="tx2"/>
                </a:solidFill>
                <a:latin typeface="HG丸ｺﾞｼｯｸM-PRO" panose="020F0600000000000000" pitchFamily="50" charset="-128"/>
                <a:ea typeface="HG丸ｺﾞｼｯｸM-PRO" panose="020F0600000000000000" pitchFamily="50" charset="-128"/>
              </a:rPr>
              <a:t>訪問看護ステーションの活用、連携が十分で</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p:txBody>
      </p:sp>
      <p:sp>
        <p:nvSpPr>
          <p:cNvPr id="67" name="Text Box 9"/>
          <p:cNvSpPr txBox="1">
            <a:spLocks noChangeArrowheads="1"/>
          </p:cNvSpPr>
          <p:nvPr/>
        </p:nvSpPr>
        <p:spPr bwMode="auto">
          <a:xfrm>
            <a:off x="844079" y="5262801"/>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背景</a:t>
            </a:r>
          </a:p>
        </p:txBody>
      </p:sp>
      <p:sp>
        <p:nvSpPr>
          <p:cNvPr id="68" name="Text Box 9"/>
          <p:cNvSpPr txBox="1">
            <a:spLocks noChangeArrowheads="1"/>
          </p:cNvSpPr>
          <p:nvPr/>
        </p:nvSpPr>
        <p:spPr bwMode="auto">
          <a:xfrm>
            <a:off x="3025958" y="5262801"/>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課題</a:t>
            </a:r>
          </a:p>
        </p:txBody>
      </p:sp>
      <p:sp>
        <p:nvSpPr>
          <p:cNvPr id="69" name="Text Box 9"/>
          <p:cNvSpPr txBox="1">
            <a:spLocks noChangeArrowheads="1"/>
          </p:cNvSpPr>
          <p:nvPr/>
        </p:nvSpPr>
        <p:spPr bwMode="auto">
          <a:xfrm>
            <a:off x="5394654" y="5262801"/>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提案</a:t>
            </a:r>
          </a:p>
        </p:txBody>
      </p:sp>
      <p:sp>
        <p:nvSpPr>
          <p:cNvPr id="70" name="Text Box 9"/>
          <p:cNvSpPr txBox="1">
            <a:spLocks noChangeArrowheads="1"/>
          </p:cNvSpPr>
          <p:nvPr/>
        </p:nvSpPr>
        <p:spPr bwMode="auto">
          <a:xfrm>
            <a:off x="7683731" y="5260634"/>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効果</a:t>
            </a:r>
          </a:p>
        </p:txBody>
      </p:sp>
      <p:cxnSp>
        <p:nvCxnSpPr>
          <p:cNvPr id="72" name="直線コネクタ 71"/>
          <p:cNvCxnSpPr/>
          <p:nvPr/>
        </p:nvCxnSpPr>
        <p:spPr>
          <a:xfrm>
            <a:off x="2388263" y="5310582"/>
            <a:ext cx="0" cy="1522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613995" y="5310582"/>
            <a:ext cx="0" cy="1522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7006795" y="5278854"/>
            <a:ext cx="0" cy="1522390"/>
          </a:xfrm>
          <a:prstGeom prst="line">
            <a:avLst/>
          </a:prstGeom>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270251" y="5575076"/>
            <a:ext cx="1911857" cy="923330"/>
          </a:xfrm>
          <a:prstGeom prst="rect">
            <a:avLst/>
          </a:prstGeom>
          <a:noFill/>
        </p:spPr>
        <p:txBody>
          <a:bodyPr wrap="square" rtlCol="0">
            <a:spAutoFit/>
          </a:bodyPr>
          <a:lstStyle/>
          <a:p>
            <a:r>
              <a:rPr lang="ja-JP" altLang="en-US" sz="900" i="1" dirty="0" smtClean="0"/>
              <a:t>①圏域で統一したＩＣＴシステムの導入を検討。</a:t>
            </a:r>
            <a:endParaRPr lang="en-US" altLang="ja-JP" sz="900" i="1" dirty="0" smtClean="0"/>
          </a:p>
          <a:p>
            <a:endParaRPr lang="en-US" altLang="ja-JP" sz="900" i="1" dirty="0" smtClean="0"/>
          </a:p>
          <a:p>
            <a:endParaRPr lang="en-US" altLang="ja-JP" sz="900" i="1" dirty="0" smtClean="0"/>
          </a:p>
          <a:p>
            <a:endParaRPr lang="en-US" altLang="ja-JP" sz="900" i="1" dirty="0"/>
          </a:p>
          <a:p>
            <a:r>
              <a:rPr lang="ja-JP" altLang="en-US" sz="900" i="1" dirty="0" smtClean="0"/>
              <a:t>②○○</a:t>
            </a:r>
            <a:endParaRPr lang="ja-JP" altLang="en-US" sz="900" i="1" dirty="0"/>
          </a:p>
        </p:txBody>
      </p:sp>
      <p:sp>
        <p:nvSpPr>
          <p:cNvPr id="76" name="テキスト ボックス 75"/>
          <p:cNvSpPr txBox="1"/>
          <p:nvPr/>
        </p:nvSpPr>
        <p:spPr>
          <a:xfrm>
            <a:off x="2524340" y="5575076"/>
            <a:ext cx="1705123" cy="923330"/>
          </a:xfrm>
          <a:prstGeom prst="rect">
            <a:avLst/>
          </a:prstGeom>
          <a:noFill/>
        </p:spPr>
        <p:txBody>
          <a:bodyPr wrap="square" rtlCol="0">
            <a:spAutoFit/>
          </a:bodyPr>
          <a:lstStyle/>
          <a:p>
            <a:r>
              <a:rPr lang="ja-JP" altLang="en-US" sz="900" i="1" dirty="0" smtClean="0"/>
              <a:t>①病院毎に異なるシステムを導入すると、連携が非効率。</a:t>
            </a:r>
            <a:endParaRPr lang="en-US" altLang="ja-JP" sz="900" i="1" dirty="0" smtClean="0"/>
          </a:p>
          <a:p>
            <a:endParaRPr lang="en-US" altLang="ja-JP" sz="900" i="1" dirty="0" smtClean="0"/>
          </a:p>
          <a:p>
            <a:endParaRPr lang="en-US" altLang="ja-JP" sz="900" i="1" dirty="0"/>
          </a:p>
          <a:p>
            <a:endParaRPr lang="en-US" altLang="ja-JP" sz="900" i="1" dirty="0"/>
          </a:p>
          <a:p>
            <a:r>
              <a:rPr lang="ja-JP" altLang="en-US" sz="900" i="1" dirty="0" smtClean="0"/>
              <a:t>②○○</a:t>
            </a:r>
            <a:endParaRPr lang="ja-JP" altLang="en-US" sz="900" i="1" dirty="0"/>
          </a:p>
        </p:txBody>
      </p:sp>
      <p:sp>
        <p:nvSpPr>
          <p:cNvPr id="77" name="テキスト ボックス 76"/>
          <p:cNvSpPr txBox="1"/>
          <p:nvPr/>
        </p:nvSpPr>
        <p:spPr>
          <a:xfrm>
            <a:off x="4690245" y="5574143"/>
            <a:ext cx="2266129" cy="923330"/>
          </a:xfrm>
          <a:prstGeom prst="rect">
            <a:avLst/>
          </a:prstGeom>
          <a:noFill/>
        </p:spPr>
        <p:txBody>
          <a:bodyPr wrap="square" rtlCol="0">
            <a:spAutoFit/>
          </a:bodyPr>
          <a:lstStyle/>
          <a:p>
            <a:r>
              <a:rPr lang="ja-JP" altLang="en-US" sz="900" i="1" dirty="0" smtClean="0"/>
              <a:t>①圏域単位で関係機関が協力し、システム運営団体を設置。</a:t>
            </a:r>
            <a:endParaRPr lang="en-US" altLang="ja-JP" sz="900" i="1" dirty="0" smtClean="0"/>
          </a:p>
          <a:p>
            <a:r>
              <a:rPr lang="ja-JP" altLang="en-US" sz="900" i="1" dirty="0" smtClean="0"/>
              <a:t>現在のＩＣＴ事業においては補助対象にならない運営団体も補助対象に拡充すべき。</a:t>
            </a:r>
            <a:endParaRPr lang="en-US" altLang="ja-JP" sz="900" i="1" dirty="0"/>
          </a:p>
          <a:p>
            <a:endParaRPr lang="en-US" altLang="ja-JP" sz="900" i="1" dirty="0"/>
          </a:p>
          <a:p>
            <a:r>
              <a:rPr lang="ja-JP" altLang="en-US" sz="900" i="1" dirty="0" smtClean="0"/>
              <a:t>②○○</a:t>
            </a:r>
            <a:endParaRPr lang="ja-JP" altLang="en-US" sz="900" i="1" dirty="0"/>
          </a:p>
        </p:txBody>
      </p:sp>
      <p:sp>
        <p:nvSpPr>
          <p:cNvPr id="78" name="テキスト ボックス 77"/>
          <p:cNvSpPr txBox="1"/>
          <p:nvPr/>
        </p:nvSpPr>
        <p:spPr>
          <a:xfrm>
            <a:off x="7175713" y="5574143"/>
            <a:ext cx="1789347" cy="923330"/>
          </a:xfrm>
          <a:prstGeom prst="rect">
            <a:avLst/>
          </a:prstGeom>
          <a:noFill/>
        </p:spPr>
        <p:txBody>
          <a:bodyPr wrap="square" rtlCol="0">
            <a:spAutoFit/>
          </a:bodyPr>
          <a:lstStyle/>
          <a:p>
            <a:r>
              <a:rPr lang="ja-JP" altLang="en-US" sz="900" i="1" dirty="0" smtClean="0"/>
              <a:t>①圏域で統一したシステム導入により、病診間の連携だけでなく、</a:t>
            </a:r>
            <a:r>
              <a:rPr lang="ja-JP" altLang="en-US" sz="900" i="1" dirty="0" err="1" smtClean="0"/>
              <a:t>病病</a:t>
            </a:r>
            <a:r>
              <a:rPr lang="ja-JP" altLang="en-US" sz="900" i="1" dirty="0" smtClean="0"/>
              <a:t>間の情報共有が効率化される。</a:t>
            </a:r>
            <a:endParaRPr lang="en-US" altLang="ja-JP" sz="900" i="1" dirty="0" smtClean="0"/>
          </a:p>
          <a:p>
            <a:endParaRPr lang="en-US" altLang="ja-JP" sz="900" i="1" dirty="0"/>
          </a:p>
          <a:p>
            <a:r>
              <a:rPr lang="ja-JP" altLang="en-US" sz="900" i="1" dirty="0" smtClean="0"/>
              <a:t>②○○</a:t>
            </a:r>
            <a:endParaRPr lang="ja-JP" altLang="en-US" sz="900" i="1" dirty="0"/>
          </a:p>
        </p:txBody>
      </p:sp>
      <p:sp>
        <p:nvSpPr>
          <p:cNvPr id="6" name="上下矢印 5"/>
          <p:cNvSpPr/>
          <p:nvPr/>
        </p:nvSpPr>
        <p:spPr>
          <a:xfrm>
            <a:off x="3115962" y="4704118"/>
            <a:ext cx="158015" cy="471537"/>
          </a:xfrm>
          <a:prstGeom prst="upDownArrow">
            <a:avLst>
              <a:gd name="adj1" fmla="val 5507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上下矢印 78"/>
          <p:cNvSpPr/>
          <p:nvPr/>
        </p:nvSpPr>
        <p:spPr>
          <a:xfrm>
            <a:off x="5875874" y="4713113"/>
            <a:ext cx="158015" cy="471537"/>
          </a:xfrm>
          <a:prstGeom prst="upDownArrow">
            <a:avLst>
              <a:gd name="adj1" fmla="val 5507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Text Box 6"/>
          <p:cNvSpPr txBox="1">
            <a:spLocks noChangeArrowheads="1"/>
          </p:cNvSpPr>
          <p:nvPr/>
        </p:nvSpPr>
        <p:spPr bwMode="auto">
          <a:xfrm>
            <a:off x="228477" y="4895321"/>
            <a:ext cx="2004512"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基金事業の提案</a:t>
            </a:r>
            <a:endParaRPr kumimoji="0" lang="ja-JP" altLang="en-US" sz="1400" dirty="0">
              <a:solidFill>
                <a:schemeClr val="bg1"/>
              </a:solidFill>
              <a:latin typeface="Arial" charset="0"/>
              <a:ea typeface="HGPｺﾞｼｯｸE" pitchFamily="50" charset="-128"/>
            </a:endParaRPr>
          </a:p>
        </p:txBody>
      </p:sp>
      <p:sp>
        <p:nvSpPr>
          <p:cNvPr id="15" name="フローチャート : 端子 14"/>
          <p:cNvSpPr/>
          <p:nvPr/>
        </p:nvSpPr>
        <p:spPr>
          <a:xfrm>
            <a:off x="941639" y="849471"/>
            <a:ext cx="647698" cy="21365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ステージ</a:t>
            </a:r>
            <a:endParaRPr kumimoji="1" lang="ja-JP" altLang="en-US" sz="7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フローチャート : 端子 83"/>
          <p:cNvSpPr/>
          <p:nvPr/>
        </p:nvSpPr>
        <p:spPr>
          <a:xfrm>
            <a:off x="3764571" y="800243"/>
            <a:ext cx="647698" cy="21365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ステージ</a:t>
            </a:r>
            <a:endParaRPr kumimoji="1" lang="ja-JP" altLang="en-US" sz="7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フローチャート : 端子 84"/>
          <p:cNvSpPr/>
          <p:nvPr/>
        </p:nvSpPr>
        <p:spPr>
          <a:xfrm>
            <a:off x="6405823" y="789860"/>
            <a:ext cx="647698" cy="21365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ステージ</a:t>
            </a:r>
            <a:endParaRPr kumimoji="1" lang="ja-JP" altLang="en-US" sz="7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額縁 3"/>
          <p:cNvSpPr/>
          <p:nvPr/>
        </p:nvSpPr>
        <p:spPr>
          <a:xfrm>
            <a:off x="18281" y="33175"/>
            <a:ext cx="1491603" cy="544512"/>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記載例</a:t>
            </a:r>
            <a:endParaRPr kumimoji="1" lang="ja-JP" altLang="en-US" dirty="0"/>
          </a:p>
        </p:txBody>
      </p:sp>
      <p:sp>
        <p:nvSpPr>
          <p:cNvPr id="64" name="正方形/長方形 63"/>
          <p:cNvSpPr/>
          <p:nvPr/>
        </p:nvSpPr>
        <p:spPr>
          <a:xfrm>
            <a:off x="7866405" y="49925"/>
            <a:ext cx="1188372" cy="3913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smtClean="0"/>
              <a:t>資料２－２</a:t>
            </a:r>
            <a:endParaRPr kumimoji="1" lang="ja-JP" altLang="en-US" sz="1100" b="1" dirty="0"/>
          </a:p>
        </p:txBody>
      </p:sp>
      <p:sp>
        <p:nvSpPr>
          <p:cNvPr id="65" name="テキスト ボックス 64"/>
          <p:cNvSpPr txBox="1"/>
          <p:nvPr/>
        </p:nvSpPr>
        <p:spPr>
          <a:xfrm>
            <a:off x="144156" y="3212976"/>
            <a:ext cx="1701107" cy="1277273"/>
          </a:xfrm>
          <a:prstGeom prst="rect">
            <a:avLst/>
          </a:prstGeom>
          <a:noFill/>
        </p:spPr>
        <p:txBody>
          <a:bodyPr wrap="none" rtlCol="0">
            <a:spAutoFit/>
          </a:bodyPr>
          <a:lstStyle/>
          <a:p>
            <a:r>
              <a:rPr lang="ja-JP" altLang="en-US" sz="700" dirty="0" smtClean="0"/>
              <a:t>●訪問診療を実施する診療所数 ○○</a:t>
            </a:r>
            <a:endParaRPr lang="en-US" altLang="ja-JP" sz="700" dirty="0"/>
          </a:p>
          <a:p>
            <a:r>
              <a:rPr lang="ja-JP" altLang="en-US" sz="700" dirty="0"/>
              <a:t>　</a:t>
            </a:r>
            <a:r>
              <a:rPr lang="ja-JP" altLang="en-US" sz="700" dirty="0" smtClean="0"/>
              <a:t>　うち在宅療養支援診療所数　○○</a:t>
            </a:r>
            <a:endParaRPr lang="en-US" altLang="ja-JP" sz="700" dirty="0"/>
          </a:p>
          <a:p>
            <a:r>
              <a:rPr lang="ja-JP" altLang="en-US" sz="700" dirty="0" smtClean="0"/>
              <a:t>●訪問診療を実施する歯科診療所数</a:t>
            </a:r>
            <a:endParaRPr lang="en-US" altLang="ja-JP" sz="700" dirty="0" smtClean="0"/>
          </a:p>
          <a:p>
            <a:r>
              <a:rPr lang="ja-JP" altLang="en-US" sz="700" dirty="0" smtClean="0"/>
              <a:t>　　　　　　　　　　　　　　　　　　　○○</a:t>
            </a:r>
            <a:endParaRPr lang="en-US" altLang="ja-JP" sz="700" dirty="0"/>
          </a:p>
          <a:p>
            <a:r>
              <a:rPr lang="ja-JP" altLang="en-US" sz="700" dirty="0" smtClean="0"/>
              <a:t>●在宅患者調剤加算薬局数　○○</a:t>
            </a:r>
            <a:endParaRPr lang="en-US" altLang="ja-JP" sz="700" dirty="0" smtClean="0"/>
          </a:p>
          <a:p>
            <a:r>
              <a:rPr lang="ja-JP" altLang="en-US" sz="700" dirty="0" smtClean="0"/>
              <a:t>●在宅療養支援病院数　　　　○○</a:t>
            </a:r>
            <a:endParaRPr lang="en-US" altLang="ja-JP" sz="700" dirty="0"/>
          </a:p>
          <a:p>
            <a:r>
              <a:rPr lang="ja-JP" altLang="en-US" sz="700" dirty="0" smtClean="0"/>
              <a:t>●在宅療養後方支援病院数　○○</a:t>
            </a:r>
            <a:endParaRPr lang="en-US" altLang="ja-JP" sz="700" dirty="0"/>
          </a:p>
          <a:p>
            <a:r>
              <a:rPr lang="ja-JP" altLang="en-US" sz="700" dirty="0" smtClean="0"/>
              <a:t>●訪問看護ＳＴ数　　　　　　　　○○</a:t>
            </a:r>
            <a:endParaRPr lang="en-US" altLang="ja-JP" sz="700" dirty="0" smtClean="0"/>
          </a:p>
          <a:p>
            <a:r>
              <a:rPr lang="ja-JP" altLang="en-US" sz="700" dirty="0" smtClean="0"/>
              <a:t>●退院支援加算を算定する病院 ○○</a:t>
            </a:r>
            <a:endParaRPr lang="en-US" altLang="ja-JP" sz="700" dirty="0" smtClean="0"/>
          </a:p>
          <a:p>
            <a:r>
              <a:rPr lang="ja-JP" altLang="en-US" sz="700" dirty="0" smtClean="0"/>
              <a:t>●入院機関とケアマネ連携数 ○○</a:t>
            </a:r>
            <a:endParaRPr lang="en-US" altLang="ja-JP" sz="700" dirty="0" smtClean="0"/>
          </a:p>
          <a:p>
            <a:r>
              <a:rPr lang="ja-JP" altLang="en-US" sz="700" dirty="0" smtClean="0"/>
              <a:t>●在宅看取りを実施する診療所数 ○○ </a:t>
            </a:r>
            <a:endParaRPr lang="ja-JP" altLang="en-US" sz="700" dirty="0"/>
          </a:p>
        </p:txBody>
      </p:sp>
      <p:sp>
        <p:nvSpPr>
          <p:cNvPr id="71" name="テキスト ボックス 70"/>
          <p:cNvSpPr txBox="1"/>
          <p:nvPr/>
        </p:nvSpPr>
        <p:spPr>
          <a:xfrm>
            <a:off x="7375164" y="3216027"/>
            <a:ext cx="1701107" cy="1277273"/>
          </a:xfrm>
          <a:prstGeom prst="rect">
            <a:avLst/>
          </a:prstGeom>
          <a:noFill/>
        </p:spPr>
        <p:txBody>
          <a:bodyPr wrap="none" rtlCol="0">
            <a:spAutoFit/>
          </a:bodyPr>
          <a:lstStyle/>
          <a:p>
            <a:r>
              <a:rPr lang="ja-JP" altLang="en-US" sz="700" dirty="0" smtClean="0"/>
              <a:t>●訪問診療を実施する診療所数 ○○</a:t>
            </a:r>
            <a:endParaRPr lang="en-US" altLang="ja-JP" sz="700" dirty="0"/>
          </a:p>
          <a:p>
            <a:r>
              <a:rPr lang="ja-JP" altLang="en-US" sz="700" dirty="0"/>
              <a:t>　</a:t>
            </a:r>
            <a:r>
              <a:rPr lang="ja-JP" altLang="en-US" sz="700" dirty="0" smtClean="0"/>
              <a:t>　うち在宅療養支援診療所数　○○</a:t>
            </a:r>
            <a:endParaRPr lang="en-US" altLang="ja-JP" sz="700" dirty="0"/>
          </a:p>
          <a:p>
            <a:r>
              <a:rPr lang="ja-JP" altLang="en-US" sz="700" dirty="0" smtClean="0"/>
              <a:t>●訪問診療を実施する歯科診療所数</a:t>
            </a:r>
            <a:endParaRPr lang="en-US" altLang="ja-JP" sz="700" dirty="0" smtClean="0"/>
          </a:p>
          <a:p>
            <a:r>
              <a:rPr lang="ja-JP" altLang="en-US" sz="700" dirty="0" smtClean="0"/>
              <a:t>　　　　　　　　　　　　　　　　　　　○○</a:t>
            </a:r>
            <a:endParaRPr lang="en-US" altLang="ja-JP" sz="700" dirty="0"/>
          </a:p>
          <a:p>
            <a:r>
              <a:rPr lang="ja-JP" altLang="en-US" sz="700" dirty="0" smtClean="0"/>
              <a:t>●在宅患者調剤加算薬局数　○○</a:t>
            </a:r>
            <a:endParaRPr lang="en-US" altLang="ja-JP" sz="700" dirty="0" smtClean="0"/>
          </a:p>
          <a:p>
            <a:r>
              <a:rPr lang="ja-JP" altLang="en-US" sz="700" dirty="0" smtClean="0"/>
              <a:t>●在宅療養支援病院数　　　　○○</a:t>
            </a:r>
            <a:endParaRPr lang="en-US" altLang="ja-JP" sz="700" dirty="0"/>
          </a:p>
          <a:p>
            <a:r>
              <a:rPr lang="ja-JP" altLang="en-US" sz="700" dirty="0" smtClean="0"/>
              <a:t>●在宅療養後方支援病院数　○○</a:t>
            </a:r>
            <a:endParaRPr lang="en-US" altLang="ja-JP" sz="700" dirty="0"/>
          </a:p>
          <a:p>
            <a:r>
              <a:rPr lang="ja-JP" altLang="en-US" sz="700" dirty="0" smtClean="0"/>
              <a:t>●訪問看護ＳＴ数　　　　　　　　○○</a:t>
            </a:r>
            <a:endParaRPr lang="en-US" altLang="ja-JP" sz="700" dirty="0" smtClean="0"/>
          </a:p>
          <a:p>
            <a:r>
              <a:rPr lang="ja-JP" altLang="en-US" sz="700" dirty="0" smtClean="0"/>
              <a:t>●退院支援加算を算定する病院 ○○</a:t>
            </a:r>
            <a:endParaRPr lang="en-US" altLang="ja-JP" sz="700" dirty="0" smtClean="0"/>
          </a:p>
          <a:p>
            <a:r>
              <a:rPr lang="ja-JP" altLang="en-US" sz="700" dirty="0" smtClean="0"/>
              <a:t>●入院機関とケアマネ連携数 ○○</a:t>
            </a:r>
            <a:endParaRPr lang="en-US" altLang="ja-JP" sz="700" dirty="0" smtClean="0"/>
          </a:p>
          <a:p>
            <a:r>
              <a:rPr lang="ja-JP" altLang="en-US" sz="700" dirty="0" smtClean="0"/>
              <a:t>●在宅看取りを実施する診療所数 ○○ </a:t>
            </a:r>
            <a:endParaRPr lang="ja-JP" altLang="en-US" sz="700" dirty="0"/>
          </a:p>
        </p:txBody>
      </p:sp>
      <p:sp>
        <p:nvSpPr>
          <p:cNvPr id="2" name="四角形吹き出し 1"/>
          <p:cNvSpPr/>
          <p:nvPr/>
        </p:nvSpPr>
        <p:spPr>
          <a:xfrm>
            <a:off x="96484" y="1041573"/>
            <a:ext cx="1002256" cy="262686"/>
          </a:xfrm>
          <a:prstGeom prst="wedgeRectCallout">
            <a:avLst>
              <a:gd name="adj1" fmla="val 6727"/>
              <a:gd name="adj2" fmla="val 8425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昨年度出た意見等</a:t>
            </a:r>
            <a:endParaRPr kumimoji="1" lang="ja-JP" altLang="en-US" sz="800" dirty="0">
              <a:solidFill>
                <a:schemeClr val="tx1"/>
              </a:solidFill>
            </a:endParaRPr>
          </a:p>
        </p:txBody>
      </p:sp>
      <p:sp>
        <p:nvSpPr>
          <p:cNvPr id="66" name="四角形吹き出し 65"/>
          <p:cNvSpPr/>
          <p:nvPr/>
        </p:nvSpPr>
        <p:spPr>
          <a:xfrm>
            <a:off x="2682081" y="2376852"/>
            <a:ext cx="1590750" cy="262686"/>
          </a:xfrm>
          <a:prstGeom prst="wedgeRectCallout">
            <a:avLst>
              <a:gd name="adj1" fmla="val -58867"/>
              <a:gd name="adj2" fmla="val -10429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課題のうち具体的に取組む課題</a:t>
            </a:r>
            <a:endParaRPr kumimoji="1" lang="ja-JP" altLang="en-US" sz="800" dirty="0">
              <a:solidFill>
                <a:schemeClr val="tx1"/>
              </a:solidFill>
            </a:endParaRPr>
          </a:p>
        </p:txBody>
      </p:sp>
      <p:sp>
        <p:nvSpPr>
          <p:cNvPr id="81" name="四角形吹き出し 80"/>
          <p:cNvSpPr/>
          <p:nvPr/>
        </p:nvSpPr>
        <p:spPr>
          <a:xfrm>
            <a:off x="3273977" y="1898990"/>
            <a:ext cx="1169494" cy="305873"/>
          </a:xfrm>
          <a:prstGeom prst="wedgeRectCallout">
            <a:avLst>
              <a:gd name="adj1" fmla="val 12429"/>
              <a:gd name="adj2" fmla="val -111548"/>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課題について目指す姿・目標を記載</a:t>
            </a:r>
            <a:endParaRPr kumimoji="1" lang="ja-JP" altLang="en-US" sz="800" dirty="0">
              <a:solidFill>
                <a:schemeClr val="tx1"/>
              </a:solidFill>
            </a:endParaRPr>
          </a:p>
        </p:txBody>
      </p:sp>
      <p:sp>
        <p:nvSpPr>
          <p:cNvPr id="82" name="四角形吹き出し 81"/>
          <p:cNvSpPr/>
          <p:nvPr/>
        </p:nvSpPr>
        <p:spPr>
          <a:xfrm>
            <a:off x="2682082" y="3142526"/>
            <a:ext cx="1790814" cy="430490"/>
          </a:xfrm>
          <a:prstGeom prst="wedgeRectCallout">
            <a:avLst>
              <a:gd name="adj1" fmla="val -40559"/>
              <a:gd name="adj2" fmla="val 6538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rPr>
              <a:t>目指す姿に近づける</a:t>
            </a:r>
            <a:r>
              <a:rPr kumimoji="1" lang="ja-JP" altLang="en-US" sz="800" smtClean="0">
                <a:solidFill>
                  <a:schemeClr val="tx1"/>
                </a:solidFill>
              </a:rPr>
              <a:t>ために、何を取組む</a:t>
            </a:r>
            <a:r>
              <a:rPr kumimoji="1" lang="ja-JP" altLang="en-US" sz="800" dirty="0" smtClean="0">
                <a:solidFill>
                  <a:schemeClr val="tx1"/>
                </a:solidFill>
              </a:rPr>
              <a:t>か</a:t>
            </a:r>
            <a:r>
              <a:rPr kumimoji="1" lang="ja-JP" altLang="en-US" sz="800" smtClean="0">
                <a:solidFill>
                  <a:schemeClr val="tx1"/>
                </a:solidFill>
              </a:rPr>
              <a:t>具体的に。　　　</a:t>
            </a:r>
            <a:r>
              <a:rPr lang="ja-JP" altLang="en-US" sz="800" smtClean="0">
                <a:solidFill>
                  <a:schemeClr val="tx1"/>
                </a:solidFill>
              </a:rPr>
              <a:t>評価</a:t>
            </a:r>
            <a:r>
              <a:rPr lang="ja-JP" altLang="en-US" sz="800" dirty="0" smtClean="0">
                <a:solidFill>
                  <a:schemeClr val="tx1"/>
                </a:solidFill>
              </a:rPr>
              <a:t>指標を設定しておくと</a:t>
            </a:r>
            <a:r>
              <a:rPr lang="ja-JP" altLang="en-US" sz="800" smtClean="0">
                <a:solidFill>
                  <a:schemeClr val="tx1"/>
                </a:solidFill>
              </a:rPr>
              <a:t>評価しやすい。</a:t>
            </a:r>
            <a:endParaRPr kumimoji="1" lang="ja-JP" altLang="en-US" sz="800" dirty="0">
              <a:solidFill>
                <a:schemeClr val="tx1"/>
              </a:solidFill>
            </a:endParaRPr>
          </a:p>
        </p:txBody>
      </p:sp>
    </p:spTree>
    <p:extLst>
      <p:ext uri="{BB962C8B-B14F-4D97-AF65-F5344CB8AC3E}">
        <p14:creationId xmlns:p14="http://schemas.microsoft.com/office/powerpoint/2010/main" val="2989873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5032</TotalTime>
  <Words>347</Words>
  <Application>Microsoft Office PowerPoint</Application>
  <PresentationFormat>画面に合わせる (4:3)</PresentationFormat>
  <Paragraphs>125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高槻市</cp:lastModifiedBy>
  <cp:revision>293</cp:revision>
  <cp:lastPrinted>2017-06-02T05:17:42Z</cp:lastPrinted>
  <dcterms:created xsi:type="dcterms:W3CDTF">2016-06-07T01:02:14Z</dcterms:created>
  <dcterms:modified xsi:type="dcterms:W3CDTF">2017-07-11T09:03:56Z</dcterms:modified>
</cp:coreProperties>
</file>