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324" autoAdjust="0"/>
    <p:restoredTop sz="97359" autoAdjust="0"/>
  </p:normalViewPr>
  <p:slideViewPr>
    <p:cSldViewPr>
      <p:cViewPr>
        <p:scale>
          <a:sx n="125" d="100"/>
          <a:sy n="125" d="100"/>
        </p:scale>
        <p:origin x="-294" y="14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18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1A3BBF6F-4F68-40D6-9252-5BBFC3C90370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79BDDE28-8ED5-4676-8D4E-B55C2B399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668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DE28-8ED5-4676-8D4E-B55C2B399C0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11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68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72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22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5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08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47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463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46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03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98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88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5B708-A209-41E7-8B53-A19198A2A0BD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32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125785" y="471042"/>
            <a:ext cx="8928992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8281" y="95722"/>
            <a:ext cx="8350004" cy="36004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在宅医療の推進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シート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262140" y="511590"/>
            <a:ext cx="1295396" cy="288032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400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現状</a:t>
            </a:r>
          </a:p>
        </p:txBody>
      </p:sp>
      <p:sp>
        <p:nvSpPr>
          <p:cNvPr id="34" name="下矢印 33"/>
          <p:cNvSpPr/>
          <p:nvPr/>
        </p:nvSpPr>
        <p:spPr>
          <a:xfrm rot="16200000">
            <a:off x="1888745" y="519340"/>
            <a:ext cx="170451" cy="237533"/>
          </a:xfrm>
          <a:prstGeom prst="downArrow">
            <a:avLst>
              <a:gd name="adj1" fmla="val 100000"/>
              <a:gd name="adj2" fmla="val 10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4942051" y="952212"/>
            <a:ext cx="526601" cy="218769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9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めざす姿</a:t>
            </a:r>
            <a:endParaRPr kumimoji="0" lang="ja-JP" altLang="en-US" sz="9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052958" y="842219"/>
            <a:ext cx="2623612" cy="2730797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022027" y="3900343"/>
            <a:ext cx="2634668" cy="19769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endParaRPr lang="en-US" altLang="ja-JP" sz="900" b="1" i="1" dirty="0" smtClean="0"/>
          </a:p>
        </p:txBody>
      </p:sp>
      <p:sp>
        <p:nvSpPr>
          <p:cNvPr id="18" name="正方形/長方形 17"/>
          <p:cNvSpPr/>
          <p:nvPr/>
        </p:nvSpPr>
        <p:spPr>
          <a:xfrm>
            <a:off x="146999" y="842218"/>
            <a:ext cx="1810847" cy="584953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546898" y="511590"/>
            <a:ext cx="1296144" cy="288032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4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短期（３年後）</a:t>
            </a:r>
            <a:endParaRPr kumimoji="0" lang="ja-JP" altLang="en-US" sz="14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5265555" y="506478"/>
            <a:ext cx="1296144" cy="288032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400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中</a:t>
            </a:r>
            <a:r>
              <a:rPr kumimoji="0" lang="ja-JP" altLang="en-US" sz="14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期（６年後）</a:t>
            </a:r>
            <a:endParaRPr kumimoji="0" lang="ja-JP" altLang="en-US" sz="14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092737" y="1011177"/>
            <a:ext cx="2466653" cy="67830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4759552" y="842219"/>
            <a:ext cx="2507307" cy="2730797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4773955" y="3900342"/>
            <a:ext cx="2373636" cy="19769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endParaRPr lang="en-US" altLang="ja-JP" sz="900" i="1" dirty="0"/>
          </a:p>
        </p:txBody>
      </p:sp>
      <p:sp>
        <p:nvSpPr>
          <p:cNvPr id="38" name="正方形/長方形 37"/>
          <p:cNvSpPr/>
          <p:nvPr/>
        </p:nvSpPr>
        <p:spPr>
          <a:xfrm>
            <a:off x="4830456" y="943675"/>
            <a:ext cx="2373635" cy="73814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7560864" y="506625"/>
            <a:ext cx="1296144" cy="288032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4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あるべき姿</a:t>
            </a:r>
            <a:endParaRPr kumimoji="0" lang="ja-JP" altLang="en-US" sz="14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40" name="下矢印 39"/>
          <p:cNvSpPr/>
          <p:nvPr/>
        </p:nvSpPr>
        <p:spPr>
          <a:xfrm rot="16200000">
            <a:off x="4495537" y="473084"/>
            <a:ext cx="170451" cy="237533"/>
          </a:xfrm>
          <a:prstGeom prst="downArrow">
            <a:avLst>
              <a:gd name="adj1" fmla="val 100000"/>
              <a:gd name="adj2" fmla="val 10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下矢印 40"/>
          <p:cNvSpPr/>
          <p:nvPr/>
        </p:nvSpPr>
        <p:spPr>
          <a:xfrm rot="16200000">
            <a:off x="7067670" y="480843"/>
            <a:ext cx="170451" cy="237533"/>
          </a:xfrm>
          <a:prstGeom prst="downArrow">
            <a:avLst>
              <a:gd name="adj1" fmla="val 100000"/>
              <a:gd name="adj2" fmla="val 10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7271662" y="928503"/>
            <a:ext cx="1795183" cy="576325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2195736" y="1002227"/>
            <a:ext cx="490058" cy="220691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9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めざす姿</a:t>
            </a:r>
            <a:endParaRPr kumimoji="0" lang="ja-JP" altLang="en-US" sz="9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2052958" y="1750457"/>
            <a:ext cx="709958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課題</a:t>
            </a: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524577" y="3740821"/>
            <a:ext cx="1155804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具体的な対応策</a:t>
            </a:r>
            <a:endParaRPr kumimoji="0" lang="ja-JP" altLang="en-US" sz="11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5405895" y="3740821"/>
            <a:ext cx="1155804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具体的な対応策</a:t>
            </a:r>
            <a:endParaRPr kumimoji="0" lang="ja-JP" altLang="en-US" sz="11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50" name="円/楕円 49"/>
          <p:cNvSpPr/>
          <p:nvPr/>
        </p:nvSpPr>
        <p:spPr>
          <a:xfrm>
            <a:off x="1589337" y="766797"/>
            <a:ext cx="277656" cy="323412"/>
          </a:xfrm>
          <a:prstGeom prst="ellipse">
            <a:avLst/>
          </a:prstGeom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kumimoji="1" lang="ja-JP" altLang="en-US" sz="1200" i="1" dirty="0" smtClean="0"/>
              <a:t>１</a:t>
            </a:r>
            <a:endParaRPr kumimoji="1" lang="ja-JP" altLang="en-US" sz="1200" i="1" dirty="0"/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109684" y="4358148"/>
            <a:ext cx="1155804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提供体制</a:t>
            </a:r>
            <a:endParaRPr kumimoji="0" lang="ja-JP" altLang="en-US" sz="11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7349772" y="3702785"/>
            <a:ext cx="1155804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en-US" altLang="ja-JP" sz="11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※</a:t>
            </a:r>
            <a:r>
              <a:rPr kumimoji="0" lang="ja-JP" altLang="en-US" sz="11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提供体制</a:t>
            </a:r>
            <a:endParaRPr kumimoji="0" lang="ja-JP" altLang="en-US" sz="11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55" name="下矢印 54"/>
          <p:cNvSpPr/>
          <p:nvPr/>
        </p:nvSpPr>
        <p:spPr>
          <a:xfrm>
            <a:off x="2931855" y="3478882"/>
            <a:ext cx="526229" cy="248061"/>
          </a:xfrm>
          <a:prstGeom prst="downArrow">
            <a:avLst>
              <a:gd name="adj1" fmla="val 100000"/>
              <a:gd name="adj2" fmla="val 10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下矢印 55"/>
          <p:cNvSpPr/>
          <p:nvPr/>
        </p:nvSpPr>
        <p:spPr>
          <a:xfrm>
            <a:off x="5650512" y="3473481"/>
            <a:ext cx="526229" cy="239387"/>
          </a:xfrm>
          <a:prstGeom prst="downArrow">
            <a:avLst>
              <a:gd name="adj1" fmla="val 100000"/>
              <a:gd name="adj2" fmla="val 10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端子 14"/>
          <p:cNvSpPr/>
          <p:nvPr/>
        </p:nvSpPr>
        <p:spPr>
          <a:xfrm>
            <a:off x="941639" y="849471"/>
            <a:ext cx="647698" cy="21365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ステージ</a:t>
            </a:r>
            <a:endParaRPr kumimoji="1" lang="ja-JP" altLang="en-US" sz="7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7956376" y="79709"/>
            <a:ext cx="1098401" cy="391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資料</a:t>
            </a:r>
            <a:r>
              <a:rPr lang="ja-JP" altLang="en-US" sz="1400" b="1" dirty="0"/>
              <a:t>２－１</a:t>
            </a:r>
            <a:endParaRPr kumimoji="1" lang="ja-JP" altLang="en-US" sz="1400" b="1" dirty="0"/>
          </a:p>
        </p:txBody>
      </p:sp>
      <p:sp>
        <p:nvSpPr>
          <p:cNvPr id="57" name="Rectangle 12" descr="縦線 (反転)"/>
          <p:cNvSpPr>
            <a:spLocks noChangeArrowheads="1"/>
          </p:cNvSpPr>
          <p:nvPr/>
        </p:nvSpPr>
        <p:spPr bwMode="auto">
          <a:xfrm>
            <a:off x="7271662" y="970742"/>
            <a:ext cx="1872338" cy="2314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70" tIns="10795" rIns="90170" bIns="10795" anchor="t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kumimoji="0" lang="en-US" altLang="ja-JP" sz="105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kumimoji="0" lang="ja-JP" altLang="en-US" sz="105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●在宅医療を行う医療従事者の拡充</a:t>
            </a:r>
            <a:endParaRPr kumimoji="0" lang="en-US" altLang="ja-JP" sz="105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endParaRPr kumimoji="0" lang="en-US" altLang="ja-JP" sz="105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kumimoji="0" lang="ja-JP" altLang="en-US" sz="105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●在宅医療の需要（住民のニーズ・状態）に応じたサービスの提供</a:t>
            </a:r>
            <a:endParaRPr kumimoji="0" lang="en-US" altLang="ja-JP" sz="105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endParaRPr kumimoji="0" lang="en-US" altLang="ja-JP" sz="105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kumimoji="0" lang="ja-JP" altLang="en-US" sz="105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●地域包括ケアシステム構築に向けた体制の整備　</a:t>
            </a:r>
            <a:endParaRPr kumimoji="0" lang="en-US" altLang="ja-JP" sz="105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26353" y="1058299"/>
            <a:ext cx="1815241" cy="328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50" b="1" dirty="0" smtClean="0">
                <a:latin typeface="+mj-ea"/>
                <a:ea typeface="+mj-ea"/>
              </a:rPr>
              <a:t>昨年度の当懇話会での意見</a:t>
            </a:r>
            <a:endParaRPr lang="en-US" altLang="ja-JP" sz="750" b="1" dirty="0" smtClean="0">
              <a:latin typeface="+mj-ea"/>
              <a:ea typeface="+mj-ea"/>
            </a:endParaRPr>
          </a:p>
          <a:p>
            <a:pPr marL="228600" indent="-228600">
              <a:buFont typeface="+mj-lt"/>
              <a:buAutoNum type="alphaUcParenR"/>
            </a:pPr>
            <a:r>
              <a:rPr lang="ja-JP" altLang="en-US" sz="750" dirty="0" smtClean="0">
                <a:latin typeface="+mj-ea"/>
                <a:ea typeface="+mj-ea"/>
              </a:rPr>
              <a:t>訪問診療に携わる医師の数を増やす必要がある。</a:t>
            </a:r>
            <a:endParaRPr lang="en-US" altLang="ja-JP" sz="750" dirty="0" smtClean="0">
              <a:latin typeface="+mj-ea"/>
              <a:ea typeface="+mj-ea"/>
            </a:endParaRPr>
          </a:p>
          <a:p>
            <a:pPr marL="228600" indent="-228600">
              <a:buFont typeface="+mj-lt"/>
              <a:buAutoNum type="alphaUcParenR"/>
            </a:pPr>
            <a:r>
              <a:rPr lang="ja-JP" altLang="en-US" sz="750" dirty="0" smtClean="0">
                <a:latin typeface="+mj-ea"/>
                <a:ea typeface="+mj-ea"/>
              </a:rPr>
              <a:t>訪問診療を増やすための啓発が必要。</a:t>
            </a:r>
            <a:endParaRPr lang="en-US" altLang="ja-JP" sz="750" dirty="0" smtClean="0">
              <a:latin typeface="+mj-ea"/>
              <a:ea typeface="+mj-ea"/>
            </a:endParaRPr>
          </a:p>
          <a:p>
            <a:pPr marL="228600" indent="-228600">
              <a:buFont typeface="+mj-lt"/>
              <a:buAutoNum type="alphaUcParenR"/>
            </a:pPr>
            <a:r>
              <a:rPr lang="ja-JP" altLang="en-US" sz="750" dirty="0" smtClean="0">
                <a:latin typeface="+mj-ea"/>
                <a:ea typeface="+mj-ea"/>
              </a:rPr>
              <a:t>訪問看護師、訪問薬剤師、ヘルパー等の養成には時間がかかる。</a:t>
            </a:r>
            <a:endParaRPr lang="en-US" altLang="ja-JP" sz="750" dirty="0" smtClean="0">
              <a:latin typeface="+mj-ea"/>
              <a:ea typeface="+mj-ea"/>
            </a:endParaRPr>
          </a:p>
          <a:p>
            <a:pPr marL="228600" indent="-228600">
              <a:buFont typeface="+mj-lt"/>
              <a:buAutoNum type="alphaUcParenR"/>
            </a:pPr>
            <a:r>
              <a:rPr lang="ja-JP" altLang="en-US" sz="750" dirty="0">
                <a:latin typeface="+mj-ea"/>
                <a:ea typeface="+mj-ea"/>
              </a:rPr>
              <a:t>かかりつけ医が、在宅でも継続して診ていくことが重要</a:t>
            </a:r>
            <a:r>
              <a:rPr lang="ja-JP" altLang="en-US" sz="750" dirty="0" smtClean="0">
                <a:latin typeface="+mj-ea"/>
                <a:ea typeface="+mj-ea"/>
              </a:rPr>
              <a:t>。</a:t>
            </a:r>
            <a:endParaRPr lang="en-US" altLang="ja-JP" sz="750" dirty="0" smtClean="0">
              <a:latin typeface="+mj-ea"/>
              <a:ea typeface="+mj-ea"/>
            </a:endParaRPr>
          </a:p>
          <a:p>
            <a:pPr marL="228600" indent="-228600">
              <a:buFont typeface="+mj-lt"/>
              <a:buAutoNum type="alphaUcParenR"/>
            </a:pPr>
            <a:r>
              <a:rPr lang="ja-JP" altLang="en-US" sz="750" dirty="0">
                <a:latin typeface="+mj-ea"/>
                <a:ea typeface="+mj-ea"/>
              </a:rPr>
              <a:t>多職種連携の推進は重要</a:t>
            </a:r>
            <a:r>
              <a:rPr lang="ja-JP" altLang="en-US" sz="750" dirty="0" smtClean="0">
                <a:latin typeface="+mj-ea"/>
                <a:ea typeface="+mj-ea"/>
              </a:rPr>
              <a:t>。</a:t>
            </a:r>
            <a:endParaRPr lang="en-US" altLang="ja-JP" sz="750" dirty="0" smtClean="0">
              <a:latin typeface="+mj-ea"/>
              <a:ea typeface="+mj-ea"/>
            </a:endParaRPr>
          </a:p>
          <a:p>
            <a:pPr marL="228600" indent="-228600">
              <a:buFont typeface="+mj-lt"/>
              <a:buAutoNum type="alphaUcParenR"/>
            </a:pPr>
            <a:r>
              <a:rPr lang="ja-JP" altLang="en-US" sz="750" dirty="0" smtClean="0">
                <a:latin typeface="+mj-ea"/>
                <a:ea typeface="+mj-ea"/>
              </a:rPr>
              <a:t>急性期病院の救急診療を気軽に利用できる体制を作ればよい。</a:t>
            </a:r>
            <a:endParaRPr lang="en-US" altLang="ja-JP" sz="750" dirty="0" smtClean="0">
              <a:latin typeface="+mj-ea"/>
              <a:ea typeface="+mj-ea"/>
            </a:endParaRPr>
          </a:p>
          <a:p>
            <a:pPr marL="228600" indent="-228600">
              <a:buFont typeface="+mj-lt"/>
              <a:buAutoNum type="alphaUcParenR"/>
            </a:pPr>
            <a:r>
              <a:rPr lang="ja-JP" altLang="en-US" sz="750" dirty="0" smtClean="0">
                <a:latin typeface="+mj-ea"/>
                <a:ea typeface="+mj-ea"/>
              </a:rPr>
              <a:t>訪問看護ステーションについて、２４時間対応できていないステーションもある。</a:t>
            </a:r>
            <a:endParaRPr lang="en-US" altLang="ja-JP" sz="750" dirty="0" smtClean="0">
              <a:latin typeface="+mj-ea"/>
              <a:ea typeface="+mj-ea"/>
            </a:endParaRPr>
          </a:p>
          <a:p>
            <a:pPr marL="228600" indent="-228600">
              <a:buFont typeface="+mj-lt"/>
              <a:buAutoNum type="alphaUcParenR"/>
            </a:pPr>
            <a:r>
              <a:rPr lang="ja-JP" altLang="en-US" sz="750" dirty="0" smtClean="0">
                <a:latin typeface="+mj-ea"/>
                <a:ea typeface="+mj-ea"/>
              </a:rPr>
              <a:t>開業医同士が連携して、２４時間対応することは難しい。</a:t>
            </a:r>
            <a:endParaRPr lang="en-US" altLang="ja-JP" sz="750" dirty="0" smtClean="0">
              <a:latin typeface="+mj-ea"/>
              <a:ea typeface="+mj-ea"/>
            </a:endParaRPr>
          </a:p>
          <a:p>
            <a:pPr marL="228600" indent="-228600">
              <a:buFont typeface="+mj-lt"/>
              <a:buAutoNum type="alphaUcParenR"/>
            </a:pPr>
            <a:r>
              <a:rPr lang="ja-JP" altLang="ja-JP" sz="800" dirty="0" smtClean="0">
                <a:latin typeface="+mj-ea"/>
                <a:ea typeface="+mj-ea"/>
              </a:rPr>
              <a:t>在宅</a:t>
            </a:r>
            <a:r>
              <a:rPr lang="ja-JP" altLang="ja-JP" sz="800" dirty="0">
                <a:latin typeface="+mj-ea"/>
                <a:ea typeface="+mj-ea"/>
              </a:rPr>
              <a:t>患者の情報共有に</a:t>
            </a:r>
            <a:r>
              <a:rPr lang="ja-JP" altLang="ja-JP" sz="800" dirty="0" smtClean="0">
                <a:latin typeface="+mj-ea"/>
                <a:ea typeface="+mj-ea"/>
              </a:rPr>
              <a:t>つい</a:t>
            </a:r>
            <a:r>
              <a:rPr lang="ja-JP" altLang="en-US" sz="800" dirty="0" smtClean="0">
                <a:latin typeface="+mj-ea"/>
                <a:ea typeface="+mj-ea"/>
              </a:rPr>
              <a:t>て</a:t>
            </a:r>
            <a:r>
              <a:rPr lang="ja-JP" altLang="ja-JP" sz="800" dirty="0" smtClean="0">
                <a:latin typeface="+mj-ea"/>
                <a:ea typeface="+mj-ea"/>
              </a:rPr>
              <a:t>ハード</a:t>
            </a:r>
            <a:r>
              <a:rPr lang="ja-JP" altLang="ja-JP" sz="800" dirty="0">
                <a:latin typeface="+mj-ea"/>
                <a:ea typeface="+mj-ea"/>
              </a:rPr>
              <a:t>の整備とともに共有すべき</a:t>
            </a:r>
            <a:r>
              <a:rPr lang="ja-JP" altLang="ja-JP" sz="800" dirty="0" smtClean="0">
                <a:latin typeface="+mj-ea"/>
                <a:ea typeface="+mj-ea"/>
              </a:rPr>
              <a:t>フォーマット</a:t>
            </a:r>
            <a:r>
              <a:rPr lang="ja-JP" altLang="ja-JP" sz="800" dirty="0">
                <a:latin typeface="+mj-ea"/>
                <a:ea typeface="+mj-ea"/>
              </a:rPr>
              <a:t>の共通化などソフトの整備</a:t>
            </a:r>
            <a:r>
              <a:rPr lang="ja-JP" altLang="ja-JP" sz="800" dirty="0" smtClean="0">
                <a:latin typeface="+mj-ea"/>
                <a:ea typeface="+mj-ea"/>
              </a:rPr>
              <a:t>も必要</a:t>
            </a:r>
            <a:r>
              <a:rPr lang="ja-JP" altLang="en-US" sz="800" dirty="0" smtClean="0">
                <a:latin typeface="+mj-ea"/>
                <a:ea typeface="+mj-ea"/>
              </a:rPr>
              <a:t>。</a:t>
            </a:r>
            <a:endParaRPr lang="en-US" altLang="ja-JP" sz="800" dirty="0" smtClean="0">
              <a:latin typeface="+mj-ea"/>
              <a:ea typeface="+mj-ea"/>
            </a:endParaRPr>
          </a:p>
          <a:p>
            <a:pPr marL="228600" indent="-228600">
              <a:buFont typeface="+mj-lt"/>
              <a:buAutoNum type="alphaUcParenR"/>
            </a:pPr>
            <a:r>
              <a:rPr lang="ja-JP" altLang="en-US" sz="800" dirty="0" smtClean="0">
                <a:latin typeface="+mj-ea"/>
                <a:ea typeface="+mj-ea"/>
              </a:rPr>
              <a:t>救急病院は充実している。情報をやりとりしやすいような整備が必要。</a:t>
            </a:r>
            <a:endParaRPr lang="ja-JP" altLang="ja-JP" sz="800" dirty="0">
              <a:latin typeface="+mj-ea"/>
              <a:ea typeface="+mj-ea"/>
            </a:endParaRPr>
          </a:p>
          <a:p>
            <a:pPr marL="228600" indent="-228600">
              <a:buFont typeface="+mj-lt"/>
              <a:buAutoNum type="alphaUcParenR"/>
            </a:pPr>
            <a:r>
              <a:rPr lang="ja-JP" altLang="ja-JP" sz="800" dirty="0" smtClean="0">
                <a:latin typeface="+mj-ea"/>
                <a:ea typeface="+mj-ea"/>
              </a:rPr>
              <a:t>在宅</a:t>
            </a:r>
            <a:r>
              <a:rPr lang="ja-JP" altLang="ja-JP" sz="800" dirty="0">
                <a:latin typeface="+mj-ea"/>
                <a:ea typeface="+mj-ea"/>
              </a:rPr>
              <a:t>患者のレスパイト入院を</a:t>
            </a:r>
            <a:r>
              <a:rPr lang="ja-JP" altLang="ja-JP" sz="800" dirty="0" smtClean="0">
                <a:latin typeface="+mj-ea"/>
                <a:ea typeface="+mj-ea"/>
              </a:rPr>
              <a:t>広げられないか。</a:t>
            </a:r>
            <a:endParaRPr lang="ja-JP" altLang="ja-JP" sz="800" dirty="0">
              <a:latin typeface="+mj-ea"/>
              <a:ea typeface="+mj-ea"/>
            </a:endParaRPr>
          </a:p>
          <a:p>
            <a:endParaRPr lang="en-US" altLang="ja-JP" sz="800" dirty="0"/>
          </a:p>
        </p:txBody>
      </p:sp>
      <p:sp>
        <p:nvSpPr>
          <p:cNvPr id="4" name="正方形/長方形 3"/>
          <p:cNvSpPr/>
          <p:nvPr/>
        </p:nvSpPr>
        <p:spPr>
          <a:xfrm>
            <a:off x="2026469" y="4170755"/>
            <a:ext cx="2673059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062077" y="2009739"/>
            <a:ext cx="260781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在宅</a:t>
            </a:r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医療にかかる人材の育成・啓発</a:t>
            </a:r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顔</a:t>
            </a:r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の見える関係づくり</a:t>
            </a:r>
            <a:endParaRPr lang="ja-JP" altLang="en-US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円/楕円 60"/>
          <p:cNvSpPr/>
          <p:nvPr/>
        </p:nvSpPr>
        <p:spPr>
          <a:xfrm>
            <a:off x="4162465" y="849471"/>
            <a:ext cx="277656" cy="323412"/>
          </a:xfrm>
          <a:prstGeom prst="ellipse">
            <a:avLst/>
          </a:prstGeom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ja-JP" altLang="en-US" sz="1200" i="1" dirty="0" smtClean="0"/>
              <a:t>２</a:t>
            </a:r>
            <a:endParaRPr kumimoji="1" lang="ja-JP" altLang="en-US" sz="1200" i="1" dirty="0"/>
          </a:p>
        </p:txBody>
      </p:sp>
      <p:sp>
        <p:nvSpPr>
          <p:cNvPr id="84" name="フローチャート : 端子 83"/>
          <p:cNvSpPr/>
          <p:nvPr/>
        </p:nvSpPr>
        <p:spPr>
          <a:xfrm>
            <a:off x="3530790" y="901920"/>
            <a:ext cx="647698" cy="21365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ステージ</a:t>
            </a:r>
            <a:endParaRPr kumimoji="1" lang="ja-JP" altLang="en-US" sz="7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6994006" y="655606"/>
            <a:ext cx="277656" cy="515942"/>
          </a:xfrm>
          <a:prstGeom prst="ellipse">
            <a:avLst/>
          </a:prstGeom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ja-JP" altLang="en-US" sz="1200" i="1" dirty="0" smtClean="0"/>
              <a:t>３４</a:t>
            </a:r>
            <a:endParaRPr kumimoji="1" lang="ja-JP" altLang="en-US" sz="1200" i="1" dirty="0"/>
          </a:p>
        </p:txBody>
      </p:sp>
      <p:sp>
        <p:nvSpPr>
          <p:cNvPr id="85" name="フローチャート : 端子 84"/>
          <p:cNvSpPr/>
          <p:nvPr/>
        </p:nvSpPr>
        <p:spPr>
          <a:xfrm>
            <a:off x="6346308" y="844645"/>
            <a:ext cx="647698" cy="21365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ステージ</a:t>
            </a:r>
            <a:endParaRPr kumimoji="1" lang="ja-JP" altLang="en-US" sz="7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4930918" y="4170755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046276" y="1230358"/>
            <a:ext cx="258616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・市域・圏域の課題の共有</a:t>
            </a:r>
          </a:p>
          <a:p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・在宅医療に係る医療従事者</a:t>
            </a:r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の理解促進・役割</a:t>
            </a:r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の確認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4808103" y="1988840"/>
            <a:ext cx="24156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4805069" y="1173163"/>
            <a:ext cx="21842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・切れ目のない医療体制の構築</a:t>
            </a:r>
            <a:endParaRPr lang="en-US" altLang="ja-JP" sz="700" dirty="0"/>
          </a:p>
          <a:p>
            <a:r>
              <a:rPr lang="ja-JP" altLang="en-US" sz="7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・住民の生活動線に沿った（市域を越えた）連携</a:t>
            </a:r>
            <a:endParaRPr lang="en-US" altLang="ja-JP" sz="7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7254248" y="5526567"/>
            <a:ext cx="1805587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本推計値は、現状の提供体制に大阪府地域医療構想で推計された</a:t>
            </a:r>
            <a:r>
              <a:rPr lang="en-US" altLang="ja-JP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年の在宅医療等の医療需要人口の増加率を乗じたものです。</a:t>
            </a:r>
            <a:endParaRPr lang="ja-JP" altLang="en-US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42605" y="4700514"/>
            <a:ext cx="1815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●訪問診療を実施する診療所数 １４６</a:t>
            </a:r>
            <a:endParaRPr lang="en-US" altLang="ja-JP" sz="800" dirty="0"/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　うち在宅療養支援診療所数　１０５</a:t>
            </a:r>
            <a:endParaRPr lang="en-US" altLang="ja-JP" sz="800" dirty="0"/>
          </a:p>
          <a:p>
            <a:r>
              <a:rPr lang="ja-JP" altLang="en-US" sz="800" dirty="0" smtClean="0"/>
              <a:t>●在宅療養支援歯科診療所数</a:t>
            </a:r>
            <a:r>
              <a:rPr lang="ja-JP" altLang="en-US" sz="800" dirty="0"/>
              <a:t>　</a:t>
            </a:r>
            <a:r>
              <a:rPr lang="ja-JP" altLang="en-US" sz="800" dirty="0" smtClean="0"/>
              <a:t>　４８</a:t>
            </a:r>
            <a:endParaRPr lang="en-US" altLang="ja-JP" sz="800" dirty="0"/>
          </a:p>
          <a:p>
            <a:r>
              <a:rPr lang="ja-JP" altLang="en-US" sz="800" dirty="0" smtClean="0"/>
              <a:t>●在宅患者調剤加算薬局数　      １１１</a:t>
            </a:r>
            <a:endParaRPr lang="en-US" altLang="ja-JP" sz="800" dirty="0" smtClean="0"/>
          </a:p>
          <a:p>
            <a:r>
              <a:rPr lang="ja-JP" altLang="en-US" sz="800" dirty="0" smtClean="0"/>
              <a:t>●在宅療養支援病院数　　　　　　 　</a:t>
            </a:r>
            <a:r>
              <a:rPr lang="ja-JP" altLang="en-US" sz="800" dirty="0"/>
              <a:t>６</a:t>
            </a:r>
            <a:endParaRPr lang="en-US" altLang="ja-JP" sz="800" dirty="0" smtClean="0"/>
          </a:p>
          <a:p>
            <a:r>
              <a:rPr lang="ja-JP" altLang="en-US" sz="800" dirty="0" smtClean="0"/>
              <a:t>●在宅療養後方支援病院数    　   　</a:t>
            </a:r>
            <a:r>
              <a:rPr lang="ja-JP" altLang="en-US" sz="800" dirty="0"/>
              <a:t>３</a:t>
            </a:r>
            <a:endParaRPr lang="en-US" altLang="ja-JP" sz="800" dirty="0" smtClean="0"/>
          </a:p>
          <a:p>
            <a:r>
              <a:rPr lang="ja-JP" altLang="en-US" sz="800" dirty="0" smtClean="0"/>
              <a:t>●訪問看護ＳＴ数　　　　　　　　　 　５２</a:t>
            </a:r>
            <a:endParaRPr lang="en-US" altLang="ja-JP" sz="800" dirty="0" smtClean="0"/>
          </a:p>
          <a:p>
            <a:r>
              <a:rPr lang="ja-JP" altLang="en-US" sz="800" dirty="0" smtClean="0"/>
              <a:t>●退院支援加算を算定する病院    ２０</a:t>
            </a:r>
            <a:endParaRPr lang="en-US" altLang="ja-JP" sz="800" dirty="0" smtClean="0"/>
          </a:p>
          <a:p>
            <a:r>
              <a:rPr lang="ja-JP" altLang="en-US" sz="800" dirty="0" smtClean="0"/>
              <a:t>●入院機関とケアマネ連携数  １</a:t>
            </a:r>
            <a:r>
              <a:rPr lang="en-US" altLang="ja-JP" sz="800" dirty="0" smtClean="0"/>
              <a:t>,</a:t>
            </a:r>
            <a:r>
              <a:rPr lang="ja-JP" altLang="en-US" sz="800" dirty="0" smtClean="0"/>
              <a:t>７２５</a:t>
            </a:r>
            <a:endParaRPr lang="en-US" altLang="ja-JP" sz="800" dirty="0" smtClean="0"/>
          </a:p>
          <a:p>
            <a:r>
              <a:rPr lang="ja-JP" altLang="en-US" sz="800" dirty="0" smtClean="0"/>
              <a:t>●在宅看取りを実施する診療所数 ２２ </a:t>
            </a:r>
            <a:endParaRPr lang="ja-JP" altLang="en-US" sz="8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223722" y="4079686"/>
            <a:ext cx="18431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●訪問診療を実施する診療所数２３９</a:t>
            </a:r>
            <a:endParaRPr lang="en-US" altLang="ja-JP" sz="800" dirty="0"/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　うち在宅療養支援診療所数   １６２</a:t>
            </a:r>
            <a:endParaRPr lang="en-US" altLang="ja-JP" sz="800" dirty="0"/>
          </a:p>
          <a:p>
            <a:r>
              <a:rPr lang="ja-JP" altLang="en-US" sz="800" dirty="0"/>
              <a:t>●在宅療養支援歯科</a:t>
            </a:r>
            <a:r>
              <a:rPr lang="ja-JP" altLang="en-US" sz="800" dirty="0" smtClean="0"/>
              <a:t>診療所数   　６７</a:t>
            </a:r>
            <a:endParaRPr lang="en-US" altLang="ja-JP" sz="800" dirty="0"/>
          </a:p>
          <a:p>
            <a:r>
              <a:rPr lang="ja-JP" altLang="en-US" sz="800" dirty="0" smtClean="0"/>
              <a:t>●在宅患者調剤加算</a:t>
            </a:r>
            <a:r>
              <a:rPr lang="ja-JP" altLang="en-US" sz="800" smtClean="0"/>
              <a:t>薬局数        </a:t>
            </a:r>
            <a:r>
              <a:rPr lang="ja-JP" altLang="en-US" sz="800" smtClean="0"/>
              <a:t>１５５</a:t>
            </a:r>
            <a:endParaRPr lang="en-US" altLang="ja-JP" sz="800" dirty="0" smtClean="0"/>
          </a:p>
          <a:p>
            <a:r>
              <a:rPr lang="ja-JP" altLang="en-US" sz="800" dirty="0" smtClean="0"/>
              <a:t>●在宅療養支援病院数　　　　　　 　</a:t>
            </a:r>
            <a:r>
              <a:rPr lang="ja-JP" altLang="en-US" sz="800" dirty="0"/>
              <a:t>９</a:t>
            </a:r>
            <a:endParaRPr lang="en-US" altLang="ja-JP" sz="800" dirty="0"/>
          </a:p>
          <a:p>
            <a:r>
              <a:rPr lang="ja-JP" altLang="en-US" sz="800" dirty="0" smtClean="0"/>
              <a:t>●在宅療養後方支援病院数　   　　 ３</a:t>
            </a:r>
            <a:endParaRPr lang="en-US" altLang="ja-JP" sz="800" dirty="0"/>
          </a:p>
          <a:p>
            <a:r>
              <a:rPr lang="ja-JP" altLang="en-US" sz="800" dirty="0" smtClean="0"/>
              <a:t>●訪問看護ＳＴ数　　　　　　  　　  　</a:t>
            </a:r>
            <a:r>
              <a:rPr lang="ja-JP" altLang="en-US" sz="800" dirty="0"/>
              <a:t>８０</a:t>
            </a:r>
            <a:endParaRPr lang="en-US" altLang="ja-JP" sz="800" dirty="0" smtClean="0"/>
          </a:p>
          <a:p>
            <a:r>
              <a:rPr lang="ja-JP" altLang="en-US" sz="800" dirty="0" smtClean="0"/>
              <a:t>●退院支援加算を算定する病院   </a:t>
            </a:r>
            <a:r>
              <a:rPr lang="ja-JP" altLang="en-US" sz="800" dirty="0"/>
              <a:t>２９</a:t>
            </a:r>
            <a:endParaRPr lang="en-US" altLang="ja-JP" sz="800" dirty="0" smtClean="0"/>
          </a:p>
          <a:p>
            <a:r>
              <a:rPr lang="ja-JP" altLang="en-US" sz="800" dirty="0" smtClean="0"/>
              <a:t>●入院機関とケアマネ連携数 ２</a:t>
            </a:r>
            <a:r>
              <a:rPr lang="en-US" altLang="ja-JP" sz="800" dirty="0" smtClean="0"/>
              <a:t>,</a:t>
            </a:r>
            <a:r>
              <a:rPr lang="ja-JP" altLang="en-US" sz="800" dirty="0" smtClean="0"/>
              <a:t>８２０</a:t>
            </a:r>
            <a:endParaRPr lang="en-US" altLang="ja-JP" sz="800" dirty="0" smtClean="0"/>
          </a:p>
          <a:p>
            <a:r>
              <a:rPr lang="ja-JP" altLang="en-US" sz="800" dirty="0" smtClean="0"/>
              <a:t>●在宅看取りを実施する診療所 </a:t>
            </a:r>
            <a:r>
              <a:rPr lang="ja-JP" altLang="en-US" sz="800" dirty="0"/>
              <a:t>３６</a:t>
            </a:r>
            <a:r>
              <a:rPr lang="ja-JP" altLang="en-US" sz="800" dirty="0" smtClean="0"/>
              <a:t> </a:t>
            </a:r>
            <a:endParaRPr lang="ja-JP" altLang="en-US" sz="800" dirty="0"/>
          </a:p>
        </p:txBody>
      </p:sp>
      <p:sp>
        <p:nvSpPr>
          <p:cNvPr id="66" name="正方形/長方形 65"/>
          <p:cNvSpPr/>
          <p:nvPr/>
        </p:nvSpPr>
        <p:spPr>
          <a:xfrm>
            <a:off x="4773955" y="2009739"/>
            <a:ext cx="2452383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退院支援</a:t>
            </a:r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後方支援のルールの設定</a:t>
            </a:r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②市域を越えた連携</a:t>
            </a:r>
            <a:endParaRPr lang="en-US" altLang="ja-JP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4868275" y="4077071"/>
            <a:ext cx="261693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4830456" y="1722360"/>
            <a:ext cx="709958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課題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1973970" y="6120977"/>
            <a:ext cx="5297692" cy="570776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100" dirty="0" smtClean="0"/>
          </a:p>
          <a:p>
            <a:r>
              <a:rPr lang="ja-JP" altLang="en-US" sz="900" dirty="0"/>
              <a:t>ある</a:t>
            </a:r>
            <a:r>
              <a:rPr lang="ja-JP" altLang="en-US" sz="900" dirty="0" smtClean="0"/>
              <a:t>べき姿の実現のため、圏域の実情や取組みの進捗を踏まえ、既存基金事業の改善、新規事業の提案</a:t>
            </a:r>
            <a:endParaRPr lang="en-US" altLang="ja-JP" sz="900" dirty="0"/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1968439" y="6033040"/>
            <a:ext cx="1155804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基金事業</a:t>
            </a:r>
            <a:r>
              <a:rPr kumimoji="0" lang="ja-JP" altLang="en-US" sz="1100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の提案</a:t>
            </a:r>
          </a:p>
        </p:txBody>
      </p:sp>
      <p:sp>
        <p:nvSpPr>
          <p:cNvPr id="2" name="上下矢印 1"/>
          <p:cNvSpPr/>
          <p:nvPr/>
        </p:nvSpPr>
        <p:spPr>
          <a:xfrm>
            <a:off x="3102479" y="5709170"/>
            <a:ext cx="263504" cy="459729"/>
          </a:xfrm>
          <a:prstGeom prst="upDownArrow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/>
          </a:p>
        </p:txBody>
      </p:sp>
      <p:sp>
        <p:nvSpPr>
          <p:cNvPr id="73" name="上下矢印 72"/>
          <p:cNvSpPr/>
          <p:nvPr/>
        </p:nvSpPr>
        <p:spPr>
          <a:xfrm>
            <a:off x="5829021" y="5710961"/>
            <a:ext cx="263504" cy="459729"/>
          </a:xfrm>
          <a:prstGeom prst="upDownArrow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/>
          </a:p>
        </p:txBody>
      </p:sp>
      <p:sp>
        <p:nvSpPr>
          <p:cNvPr id="54" name="正方形/長方形 53"/>
          <p:cNvSpPr/>
          <p:nvPr/>
        </p:nvSpPr>
        <p:spPr>
          <a:xfrm>
            <a:off x="2015678" y="4103977"/>
            <a:ext cx="260781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医療</a:t>
            </a:r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従事者に対して講習会等を開催し、在宅医療に関</a:t>
            </a:r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する普及促進を図る</a:t>
            </a:r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顔</a:t>
            </a:r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の見える関係の中で地域における課題を抽出し、</a:t>
            </a:r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互いの役割を確認する。</a:t>
            </a:r>
            <a:endParaRPr lang="ja-JP" altLang="en-US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4749996" y="4058628"/>
            <a:ext cx="2402900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①退院支援・後方支援のルールの検討</a:t>
            </a:r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圏域</a:t>
            </a:r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全体</a:t>
            </a:r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</a:t>
            </a:r>
            <a:r>
              <a:rPr lang="ja-JP" altLang="en-US" sz="7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の運用システムを検討</a:t>
            </a:r>
            <a:endParaRPr lang="ja-JP" altLang="en-US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7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584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  <a:ln w="12700"/>
      </a:spPr>
      <a:bodyPr rtlCol="0" anchor="ctr"/>
      <a:lstStyle>
        <a:defPPr algn="ctr">
          <a:defRPr kumimoji="1" sz="1400" b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5740</TotalTime>
  <Words>394</Words>
  <Application>Microsoft Office PowerPoint</Application>
  <PresentationFormat>画面に合わせる (4:3)</PresentationFormat>
  <Paragraphs>88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高槻市</cp:lastModifiedBy>
  <cp:revision>363</cp:revision>
  <cp:lastPrinted>2017-07-21T02:46:12Z</cp:lastPrinted>
  <dcterms:created xsi:type="dcterms:W3CDTF">2016-06-07T01:02:14Z</dcterms:created>
  <dcterms:modified xsi:type="dcterms:W3CDTF">2017-07-26T23:56:58Z</dcterms:modified>
</cp:coreProperties>
</file>