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7" r:id="rId2"/>
    <p:sldId id="275" r:id="rId3"/>
    <p:sldId id="278" r:id="rId4"/>
  </p:sldIdLst>
  <p:sldSz cx="9144000" cy="6858000" type="screen4x3"/>
  <p:notesSz cx="6738938"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596" autoAdjust="0"/>
    <p:restoredTop sz="92727" autoAdjust="0"/>
  </p:normalViewPr>
  <p:slideViewPr>
    <p:cSldViewPr>
      <p:cViewPr>
        <p:scale>
          <a:sx n="90" d="100"/>
          <a:sy n="90" d="100"/>
        </p:scale>
        <p:origin x="-588" y="-78"/>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52" d="100"/>
          <a:sy n="52" d="100"/>
        </p:scale>
        <p:origin x="-2934" y="-90"/>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997" cy="493555"/>
          </a:xfrm>
          <a:prstGeom prst="rect">
            <a:avLst/>
          </a:prstGeom>
        </p:spPr>
        <p:txBody>
          <a:bodyPr vert="horz" lIns="90699" tIns="45350" rIns="90699" bIns="4535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7370" y="0"/>
            <a:ext cx="2919997" cy="493555"/>
          </a:xfrm>
          <a:prstGeom prst="rect">
            <a:avLst/>
          </a:prstGeom>
        </p:spPr>
        <p:txBody>
          <a:bodyPr vert="horz" lIns="90699" tIns="45350" rIns="90699" bIns="45350" rtlCol="0"/>
          <a:lstStyle>
            <a:lvl1pPr algn="r">
              <a:defRPr sz="1200"/>
            </a:lvl1pPr>
          </a:lstStyle>
          <a:p>
            <a:fld id="{2D5C6CE5-03EB-4028-B71C-07EB12C79292}" type="datetimeFigureOut">
              <a:rPr kumimoji="1" lang="ja-JP" altLang="en-US" smtClean="0"/>
              <a:t>2017/7/11</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32362" cy="3700462"/>
          </a:xfrm>
          <a:prstGeom prst="rect">
            <a:avLst/>
          </a:prstGeom>
          <a:noFill/>
          <a:ln w="12700">
            <a:solidFill>
              <a:prstClr val="black"/>
            </a:solidFill>
          </a:ln>
        </p:spPr>
        <p:txBody>
          <a:bodyPr vert="horz" lIns="90699" tIns="45350" rIns="90699" bIns="45350" rtlCol="0" anchor="ctr"/>
          <a:lstStyle/>
          <a:p>
            <a:endParaRPr lang="ja-JP" altLang="en-US"/>
          </a:p>
        </p:txBody>
      </p:sp>
      <p:sp>
        <p:nvSpPr>
          <p:cNvPr id="5" name="ノート プレースホルダー 4"/>
          <p:cNvSpPr>
            <a:spLocks noGrp="1"/>
          </p:cNvSpPr>
          <p:nvPr>
            <p:ph type="body" sz="quarter" idx="3"/>
          </p:nvPr>
        </p:nvSpPr>
        <p:spPr>
          <a:xfrm>
            <a:off x="674209" y="4689554"/>
            <a:ext cx="5390522" cy="4441989"/>
          </a:xfrm>
          <a:prstGeom prst="rect">
            <a:avLst/>
          </a:prstGeom>
        </p:spPr>
        <p:txBody>
          <a:bodyPr vert="horz" lIns="90699" tIns="45350" rIns="90699" bIns="4535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532"/>
            <a:ext cx="2919997" cy="493554"/>
          </a:xfrm>
          <a:prstGeom prst="rect">
            <a:avLst/>
          </a:prstGeom>
        </p:spPr>
        <p:txBody>
          <a:bodyPr vert="horz" lIns="90699" tIns="45350" rIns="90699" bIns="4535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7370" y="9377532"/>
            <a:ext cx="2919997" cy="493554"/>
          </a:xfrm>
          <a:prstGeom prst="rect">
            <a:avLst/>
          </a:prstGeom>
        </p:spPr>
        <p:txBody>
          <a:bodyPr vert="horz" lIns="90699" tIns="45350" rIns="90699" bIns="45350" rtlCol="0" anchor="b"/>
          <a:lstStyle>
            <a:lvl1pPr algn="r">
              <a:defRPr sz="1200"/>
            </a:lvl1pPr>
          </a:lstStyle>
          <a:p>
            <a:fld id="{AF9765FA-63EC-47AB-B476-7A3038F195A8}" type="slidenum">
              <a:rPr kumimoji="1" lang="ja-JP" altLang="en-US" smtClean="0"/>
              <a:t>‹#›</a:t>
            </a:fld>
            <a:endParaRPr kumimoji="1" lang="ja-JP" altLang="en-US"/>
          </a:p>
        </p:txBody>
      </p:sp>
    </p:spTree>
    <p:extLst>
      <p:ext uri="{BB962C8B-B14F-4D97-AF65-F5344CB8AC3E}">
        <p14:creationId xmlns:p14="http://schemas.microsoft.com/office/powerpoint/2010/main" val="42724253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788537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83995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74530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242419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15168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127861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235936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34914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2913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3693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t>2017/7/11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0531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C2F4F-CCFE-447E-A25A-47CB36DCA384}" type="datetimeFigureOut">
              <a:rPr kumimoji="1" lang="ja-JP" altLang="en-US" smtClean="0"/>
              <a:t>2017/7/11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740626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91106" y="13353"/>
            <a:ext cx="3240360" cy="360040"/>
          </a:xfrm>
        </p:spPr>
        <p:txBody>
          <a:bodyPr>
            <a:noAutofit/>
          </a:bodyPr>
          <a:lstStyle/>
          <a:p>
            <a:r>
              <a:rPr lang="en-US" altLang="zh-TW"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医療資源の充実</a:t>
            </a:r>
            <a:r>
              <a:rPr lang="en-US" altLang="zh-TW"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a:spLocks noGrp="1"/>
          </p:cNvSpPr>
          <p:nvPr>
            <p:ph idx="1"/>
          </p:nvPr>
        </p:nvSpPr>
        <p:spPr>
          <a:xfrm>
            <a:off x="114548" y="755325"/>
            <a:ext cx="4343006" cy="1377532"/>
          </a:xfrm>
          <a:ln>
            <a:solidFill>
              <a:schemeClr val="tx2"/>
            </a:solidFill>
          </a:ln>
        </p:spPr>
        <p:txBody>
          <a:bodyPr>
            <a:noAutofit/>
          </a:bodyPr>
          <a:lstStyle/>
          <a:p>
            <a:pPr marL="0" indent="0">
              <a:buNone/>
            </a:pP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時に満床で対応困難例が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・個々に</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病病</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、病診の連携体制を構築し、明確がルールがない</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・レスパイトの受入先がない（ベッド不足）</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提案・要望</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○後方支援体制における明確なルールづくり</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○救急以外の入院受入れシステムの構築</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○レスパイト病床確保のための補助金</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373393"/>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90715" y="467293"/>
            <a:ext cx="2195336"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①地域医療支援病院</a:t>
            </a:r>
          </a:p>
        </p:txBody>
      </p:sp>
      <p:grpSp>
        <p:nvGrpSpPr>
          <p:cNvPr id="4" name="グループ化 3"/>
          <p:cNvGrpSpPr/>
          <p:nvPr/>
        </p:nvGrpSpPr>
        <p:grpSpPr>
          <a:xfrm>
            <a:off x="122837" y="2159876"/>
            <a:ext cx="4343006" cy="1468648"/>
            <a:chOff x="131337" y="2262626"/>
            <a:chExt cx="4343006" cy="1468648"/>
          </a:xfrm>
        </p:grpSpPr>
        <p:sp>
          <p:nvSpPr>
            <p:cNvPr id="27" name="コンテンツ プレースホルダー 2"/>
            <p:cNvSpPr txBox="1">
              <a:spLocks/>
            </p:cNvSpPr>
            <p:nvPr/>
          </p:nvSpPr>
          <p:spPr>
            <a:xfrm>
              <a:off x="131337" y="2507274"/>
              <a:ext cx="4343006" cy="1224000"/>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・まだ十分に認知されていない</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lv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・病院が遠方の場合は、搬送を好まれない場合がある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lv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・夜間等、人が手薄な場合は受入が難しい。</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提案・要望</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○二次</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医療圏での受入れ当番病院の設定や空床情報の開示</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lv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○急変</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時の対応に活用できる意思表示カード等のツールの作成</a:t>
              </a:r>
            </a:p>
          </p:txBody>
        </p:sp>
        <p:sp>
          <p:nvSpPr>
            <p:cNvPr id="28" name="正方形/長方形 27"/>
            <p:cNvSpPr/>
            <p:nvPr/>
          </p:nvSpPr>
          <p:spPr>
            <a:xfrm>
              <a:off x="136766" y="2262626"/>
              <a:ext cx="2195336"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②</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在宅療養支援病院</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9" name="グループ化 28"/>
          <p:cNvGrpSpPr/>
          <p:nvPr/>
        </p:nvGrpSpPr>
        <p:grpSpPr>
          <a:xfrm>
            <a:off x="122837" y="3628524"/>
            <a:ext cx="4343006" cy="1672695"/>
            <a:chOff x="131337" y="2202602"/>
            <a:chExt cx="4343006" cy="1672695"/>
          </a:xfrm>
        </p:grpSpPr>
        <p:sp>
          <p:nvSpPr>
            <p:cNvPr id="30" name="コンテンツ プレースホルダー 2"/>
            <p:cNvSpPr txBox="1">
              <a:spLocks/>
            </p:cNvSpPr>
            <p:nvPr/>
          </p:nvSpPr>
          <p:spPr>
            <a:xfrm>
              <a:off x="131337" y="2490602"/>
              <a:ext cx="4343006" cy="1384695"/>
            </a:xfrm>
            <a:prstGeom prst="rect">
              <a:avLst/>
            </a:prstGeom>
            <a:ln>
              <a:solidFill>
                <a:schemeClr val="tx2"/>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・施設基準のハードルが高い。診療報酬がわかりにくい</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・衛生</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材料の調達が</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困難（不良在庫を抱えることもある）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・泌尿器、皮膚科、眼科、精神科などとの連携が不十分</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・頻回な退院時カンファレンスへの参加は難しい。</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・個々のケースについて、カンファレンスやアドバイスを受ける機会がない。</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提案・要望</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主治医</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を含めた医介連携の</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カンファレンスを行う体制づくり</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32655" y="2202602"/>
              <a:ext cx="2167325"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③</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在宅療養支援</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診療所</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2" name="グループ化 31"/>
          <p:cNvGrpSpPr/>
          <p:nvPr/>
        </p:nvGrpSpPr>
        <p:grpSpPr>
          <a:xfrm>
            <a:off x="108719" y="5301219"/>
            <a:ext cx="4371241" cy="1512209"/>
            <a:chOff x="135485" y="2405528"/>
            <a:chExt cx="4371241" cy="1493341"/>
          </a:xfrm>
        </p:grpSpPr>
        <p:sp>
          <p:nvSpPr>
            <p:cNvPr id="33" name="コンテンツ プレースホルダー 2"/>
            <p:cNvSpPr txBox="1">
              <a:spLocks/>
            </p:cNvSpPr>
            <p:nvPr/>
          </p:nvSpPr>
          <p:spPr>
            <a:xfrm>
              <a:off x="135485" y="2689935"/>
              <a:ext cx="4371241" cy="1208934"/>
            </a:xfrm>
            <a:prstGeom prst="rect">
              <a:avLst/>
            </a:prstGeom>
            <a:ln>
              <a:solidFill>
                <a:schemeClr val="tx2"/>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・まだ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十分に認知されていない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・市立病院が後方支援機能を果たせているとは言えない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・夜間の受入が疾患によっては困難なことがある。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提案・要望</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○重症度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により受入れ病院を決める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階建て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方式の構築</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lv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○急変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時の対応に活用</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できる登録カード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等のツールの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作成</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47034" y="2405528"/>
              <a:ext cx="2195336" cy="2844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④在宅医療後方支援</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病院</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4689675" y="2393892"/>
            <a:ext cx="4427633" cy="1831887"/>
            <a:chOff x="4654128" y="2065921"/>
            <a:chExt cx="4427633" cy="1831887"/>
          </a:xfrm>
        </p:grpSpPr>
        <p:sp>
          <p:nvSpPr>
            <p:cNvPr id="37" name="コンテンツ プレースホルダー 2"/>
            <p:cNvSpPr txBox="1">
              <a:spLocks/>
            </p:cNvSpPr>
            <p:nvPr/>
          </p:nvSpPr>
          <p:spPr>
            <a:xfrm>
              <a:off x="4655545" y="2348880"/>
              <a:ext cx="4426216" cy="1548928"/>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900" dirty="0"/>
                <a:t>〔</a:t>
              </a:r>
              <a:r>
                <a:rPr lang="ja-JP" altLang="en-US" sz="900" dirty="0"/>
                <a:t>現状・課題</a:t>
              </a:r>
              <a:r>
                <a:rPr lang="en-US" altLang="ja-JP" sz="900" dirty="0"/>
                <a:t>〕</a:t>
              </a:r>
            </a:p>
            <a:p>
              <a:r>
                <a:rPr lang="ja-JP" altLang="en-US" sz="900" dirty="0" smtClean="0"/>
                <a:t>　・零細</a:t>
              </a:r>
              <a:r>
                <a:rPr lang="ja-JP" altLang="en-US" sz="900" dirty="0"/>
                <a:t>薬局のため</a:t>
              </a:r>
              <a:r>
                <a:rPr lang="ja-JP" altLang="en-US" sz="900" dirty="0" smtClean="0"/>
                <a:t>、</a:t>
              </a:r>
              <a:r>
                <a:rPr lang="ja-JP" altLang="en-US" sz="900" dirty="0"/>
                <a:t>人</a:t>
              </a:r>
              <a:r>
                <a:rPr lang="ja-JP" altLang="en-US" sz="900" dirty="0" smtClean="0"/>
                <a:t>手不足のため</a:t>
              </a:r>
              <a:r>
                <a:rPr lang="en-US" altLang="ja-JP" sz="900" dirty="0" smtClean="0"/>
                <a:t>24</a:t>
              </a:r>
              <a:r>
                <a:rPr lang="ja-JP" altLang="en-US" sz="900" dirty="0"/>
                <a:t>時間対応が</a:t>
              </a:r>
              <a:r>
                <a:rPr lang="ja-JP" altLang="en-US" sz="900" dirty="0" smtClean="0"/>
                <a:t>難しい。</a:t>
              </a:r>
              <a:endParaRPr lang="en-US" altLang="ja-JP" sz="900" dirty="0"/>
            </a:p>
            <a:p>
              <a:r>
                <a:rPr lang="ja-JP" altLang="en-US" sz="900" dirty="0" smtClean="0"/>
                <a:t>　・医師</a:t>
              </a:r>
              <a:r>
                <a:rPr lang="ja-JP" altLang="en-US" sz="900" dirty="0"/>
                <a:t>からの直接的な指示はほとんど</a:t>
              </a:r>
              <a:r>
                <a:rPr lang="ja-JP" altLang="en-US" sz="900" dirty="0" smtClean="0"/>
                <a:t>ない。</a:t>
              </a:r>
              <a:endParaRPr lang="en-US" altLang="ja-JP" sz="900" dirty="0" smtClean="0"/>
            </a:p>
            <a:p>
              <a:r>
                <a:rPr lang="ja-JP" altLang="en-US" sz="900" dirty="0" smtClean="0"/>
                <a:t>　・服薬</a:t>
              </a:r>
              <a:r>
                <a:rPr lang="ja-JP" altLang="en-US" sz="900" dirty="0"/>
                <a:t>サポートや緩和ケアにおける麻薬処方</a:t>
              </a:r>
              <a:r>
                <a:rPr lang="ja-JP" altLang="en-US" sz="900" dirty="0" smtClean="0"/>
                <a:t>等については連携</a:t>
              </a:r>
              <a:r>
                <a:rPr lang="ja-JP" altLang="en-US" sz="900" dirty="0"/>
                <a:t>が</a:t>
              </a:r>
              <a:r>
                <a:rPr lang="ja-JP" altLang="en-US" sz="900" dirty="0" smtClean="0"/>
                <a:t>必要</a:t>
              </a:r>
              <a:endParaRPr lang="en-US" altLang="ja-JP" sz="900" dirty="0" smtClean="0"/>
            </a:p>
            <a:p>
              <a:r>
                <a:rPr lang="en-US" altLang="ja-JP" sz="900" dirty="0"/>
                <a:t>〔</a:t>
              </a:r>
              <a:r>
                <a:rPr lang="ja-JP" altLang="en-US" sz="900" dirty="0"/>
                <a:t>提案・要望</a:t>
              </a:r>
              <a:r>
                <a:rPr lang="en-US" altLang="ja-JP" sz="900" dirty="0" smtClean="0"/>
                <a:t>〕</a:t>
              </a:r>
              <a:endParaRPr lang="en-US" altLang="ja-JP" sz="900" dirty="0"/>
            </a:p>
            <a:p>
              <a:r>
                <a:rPr lang="ja-JP" altLang="en-US" sz="900" dirty="0" smtClean="0"/>
                <a:t>　○ケアマネジャー</a:t>
              </a:r>
              <a:r>
                <a:rPr lang="ja-JP" altLang="en-US" sz="900" dirty="0"/>
                <a:t>・患者等に薬剤師の役割について</a:t>
              </a:r>
              <a:r>
                <a:rPr lang="ja-JP" altLang="en-US" sz="900" dirty="0" smtClean="0"/>
                <a:t>周知</a:t>
              </a:r>
              <a:endParaRPr lang="en-US" altLang="ja-JP" sz="900" dirty="0" smtClean="0"/>
            </a:p>
            <a:p>
              <a:r>
                <a:rPr lang="ja-JP" altLang="en-US" sz="900" dirty="0"/>
                <a:t>　</a:t>
              </a:r>
              <a:r>
                <a:rPr lang="ja-JP" altLang="en-US" sz="900" dirty="0" smtClean="0"/>
                <a:t>○関係機関からの相談窓口を明確にし、ケアマネジャーと連携</a:t>
              </a:r>
              <a:endParaRPr lang="en-US" altLang="ja-JP" sz="900" dirty="0" smtClean="0"/>
            </a:p>
            <a:p>
              <a:r>
                <a:rPr lang="ja-JP" altLang="en-US" sz="900" dirty="0"/>
                <a:t>　</a:t>
              </a:r>
              <a:r>
                <a:rPr lang="ja-JP" altLang="en-US" sz="900" dirty="0" smtClean="0"/>
                <a:t>○チーム制による</a:t>
              </a:r>
              <a:r>
                <a:rPr lang="en-US" altLang="ja-JP" sz="900" dirty="0" smtClean="0"/>
                <a:t>24</a:t>
              </a:r>
              <a:r>
                <a:rPr lang="ja-JP" altLang="en-US" sz="900" dirty="0"/>
                <a:t>時間</a:t>
              </a:r>
              <a:r>
                <a:rPr lang="ja-JP" altLang="en-US" sz="900" dirty="0" smtClean="0"/>
                <a:t>対応の体制</a:t>
              </a:r>
              <a:endParaRPr lang="ja-JP" altLang="en-US" sz="900" dirty="0"/>
            </a:p>
          </p:txBody>
        </p:sp>
        <p:sp>
          <p:nvSpPr>
            <p:cNvPr id="40" name="正方形/長方形 39"/>
            <p:cNvSpPr/>
            <p:nvPr/>
          </p:nvSpPr>
          <p:spPr>
            <a:xfrm>
              <a:off x="4654128" y="2065921"/>
              <a:ext cx="3957333"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⑥在宅</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患者訪問薬剤管理指導料届出</a:t>
              </a:r>
              <a:r>
                <a:rPr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薬局</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p:cNvGrpSpPr/>
          <p:nvPr/>
        </p:nvGrpSpPr>
        <p:grpSpPr>
          <a:xfrm>
            <a:off x="4691105" y="467293"/>
            <a:ext cx="4426217" cy="1715717"/>
            <a:chOff x="4615749" y="494220"/>
            <a:chExt cx="4426217" cy="1715717"/>
          </a:xfrm>
        </p:grpSpPr>
        <p:sp>
          <p:nvSpPr>
            <p:cNvPr id="36" name="コンテンツ プレースホルダー 2"/>
            <p:cNvSpPr txBox="1">
              <a:spLocks/>
            </p:cNvSpPr>
            <p:nvPr/>
          </p:nvSpPr>
          <p:spPr>
            <a:xfrm>
              <a:off x="4615749" y="782252"/>
              <a:ext cx="4426217" cy="1427685"/>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900" dirty="0"/>
                <a:t>〔</a:t>
              </a:r>
              <a:r>
                <a:rPr lang="ja-JP" altLang="en-US" sz="900" dirty="0"/>
                <a:t>現状・課題</a:t>
              </a:r>
              <a:r>
                <a:rPr lang="en-US" altLang="ja-JP" sz="900" dirty="0"/>
                <a:t>〕</a:t>
              </a:r>
            </a:p>
            <a:p>
              <a:r>
                <a:rPr lang="ja-JP" altLang="en-US" sz="900" dirty="0" smtClean="0"/>
                <a:t>　・在宅歯科にについて理解されておらず、関係機関への</a:t>
              </a:r>
              <a:r>
                <a:rPr lang="en-US" altLang="ja-JP" sz="900" dirty="0" smtClean="0"/>
                <a:t>PR</a:t>
              </a:r>
              <a:r>
                <a:rPr lang="ja-JP" altLang="en-US" sz="900" dirty="0" smtClean="0"/>
                <a:t>が必要</a:t>
              </a:r>
              <a:endParaRPr lang="en-US" altLang="ja-JP" sz="900" dirty="0" smtClean="0"/>
            </a:p>
            <a:p>
              <a:r>
                <a:rPr lang="ja-JP" altLang="en-US" sz="900" dirty="0" smtClean="0"/>
                <a:t>　・</a:t>
              </a:r>
              <a:r>
                <a:rPr lang="ja-JP" altLang="en-US" sz="900" dirty="0"/>
                <a:t>機材があり訪問診療は難しい</a:t>
              </a:r>
              <a:endParaRPr lang="en-US" altLang="ja-JP" sz="900" dirty="0"/>
            </a:p>
            <a:p>
              <a:r>
                <a:rPr lang="ja-JP" altLang="en-US" sz="900" dirty="0" smtClean="0"/>
                <a:t>　・</a:t>
              </a:r>
              <a:r>
                <a:rPr lang="ja-JP" altLang="en-US" sz="900" dirty="0"/>
                <a:t>誤嚥性肺炎で亡くなる人が多い。</a:t>
              </a:r>
              <a:endParaRPr lang="en-US" altLang="ja-JP" sz="900" dirty="0"/>
            </a:p>
            <a:p>
              <a:r>
                <a:rPr lang="ja-JP" altLang="en-US" sz="900" dirty="0" smtClean="0"/>
                <a:t>　・技術</a:t>
              </a:r>
              <a:r>
                <a:rPr lang="ja-JP" altLang="en-US" sz="900" dirty="0"/>
                <a:t>の</a:t>
              </a:r>
              <a:r>
                <a:rPr lang="ja-JP" altLang="en-US" sz="900" dirty="0" smtClean="0"/>
                <a:t>レベルアップ</a:t>
              </a:r>
              <a:endParaRPr lang="en-US" altLang="ja-JP" sz="900" dirty="0" smtClean="0"/>
            </a:p>
            <a:p>
              <a:r>
                <a:rPr lang="en-US" altLang="ja-JP" sz="900" dirty="0" smtClean="0"/>
                <a:t>〔</a:t>
              </a:r>
              <a:r>
                <a:rPr lang="ja-JP" altLang="en-US" sz="900" dirty="0" smtClean="0"/>
                <a:t>提案</a:t>
              </a:r>
              <a:r>
                <a:rPr lang="ja-JP" altLang="en-US" sz="900" dirty="0"/>
                <a:t>・要望</a:t>
              </a:r>
              <a:r>
                <a:rPr lang="en-US" altLang="ja-JP" sz="900" dirty="0" smtClean="0"/>
                <a:t>〕</a:t>
              </a:r>
            </a:p>
            <a:p>
              <a:r>
                <a:rPr lang="ja-JP" altLang="en-US" sz="900" dirty="0" smtClean="0"/>
                <a:t>　○医療</a:t>
              </a:r>
              <a:r>
                <a:rPr lang="ja-JP" altLang="en-US" sz="900" dirty="0"/>
                <a:t>・介護従事者に歯科医療と口腔ケアの重要性と役割の理解促進</a:t>
              </a:r>
              <a:endParaRPr lang="en-US" altLang="ja-JP" sz="900" dirty="0"/>
            </a:p>
            <a:p>
              <a:r>
                <a:rPr lang="ja-JP" altLang="en-US" sz="900" dirty="0"/>
                <a:t>　</a:t>
              </a:r>
              <a:r>
                <a:rPr lang="ja-JP" altLang="en-US" sz="900" dirty="0" smtClean="0"/>
                <a:t>○医師会、ケアマネやヘルパー</a:t>
              </a:r>
              <a:r>
                <a:rPr lang="ja-JP" altLang="en-US" sz="900" dirty="0"/>
                <a:t>との</a:t>
              </a:r>
              <a:r>
                <a:rPr lang="ja-JP" altLang="en-US" sz="900" dirty="0" smtClean="0"/>
                <a:t>連携体制</a:t>
              </a:r>
              <a:endParaRPr lang="en-US" altLang="ja-JP" sz="900" dirty="0"/>
            </a:p>
            <a:p>
              <a:endParaRPr lang="ja-JP" altLang="en-US" sz="900" dirty="0"/>
            </a:p>
          </p:txBody>
        </p:sp>
        <p:sp>
          <p:nvSpPr>
            <p:cNvPr id="41" name="正方形/長方形 40"/>
            <p:cNvSpPr/>
            <p:nvPr/>
          </p:nvSpPr>
          <p:spPr>
            <a:xfrm>
              <a:off x="4615750" y="494220"/>
              <a:ext cx="2195336"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⑤在宅</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療養支援歯科</a:t>
              </a:r>
              <a:r>
                <a:rPr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診療所</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4689675" y="4343630"/>
            <a:ext cx="4427633" cy="1627147"/>
            <a:chOff x="4652712" y="4192657"/>
            <a:chExt cx="4427633" cy="1627147"/>
          </a:xfrm>
        </p:grpSpPr>
        <p:sp>
          <p:nvSpPr>
            <p:cNvPr id="35" name="コンテンツ プレースホルダー 2"/>
            <p:cNvSpPr txBox="1">
              <a:spLocks/>
            </p:cNvSpPr>
            <p:nvPr/>
          </p:nvSpPr>
          <p:spPr>
            <a:xfrm>
              <a:off x="4654128" y="4480689"/>
              <a:ext cx="4426217" cy="1339115"/>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900" dirty="0"/>
                <a:t>〔</a:t>
              </a:r>
              <a:r>
                <a:rPr lang="ja-JP" altLang="en-US" sz="900" dirty="0"/>
                <a:t>現状・課題</a:t>
              </a:r>
              <a:r>
                <a:rPr lang="en-US" altLang="ja-JP" sz="900" dirty="0"/>
                <a:t>〕</a:t>
              </a:r>
            </a:p>
            <a:p>
              <a:r>
                <a:rPr lang="ja-JP" altLang="en-US" sz="900" dirty="0" smtClean="0"/>
                <a:t>　・住民に周知されていない。訪問看護師に対する理解不足。</a:t>
              </a:r>
              <a:endParaRPr lang="en-US" altLang="ja-JP" sz="900" dirty="0" smtClean="0"/>
            </a:p>
            <a:p>
              <a:r>
                <a:rPr lang="ja-JP" altLang="en-US" sz="900" dirty="0" smtClean="0"/>
                <a:t>　・地域によっては、訪問</a:t>
              </a:r>
              <a:r>
                <a:rPr lang="ja-JP" altLang="en-US" sz="900" dirty="0"/>
                <a:t>看護師の人手不足</a:t>
              </a:r>
              <a:r>
                <a:rPr lang="ja-JP" altLang="en-US" sz="900" dirty="0" smtClean="0"/>
                <a:t>。</a:t>
              </a:r>
              <a:endParaRPr lang="en-US" altLang="ja-JP" sz="900" dirty="0" smtClean="0"/>
            </a:p>
            <a:p>
              <a:r>
                <a:rPr lang="ja-JP" altLang="en-US" sz="900" dirty="0" smtClean="0"/>
                <a:t>　・</a:t>
              </a:r>
              <a:r>
                <a:rPr lang="ja-JP" altLang="en-US" sz="900" dirty="0"/>
                <a:t>患者のニーズに対応できる知識を技術が</a:t>
              </a:r>
              <a:r>
                <a:rPr lang="ja-JP" altLang="en-US" sz="900" dirty="0" smtClean="0"/>
                <a:t>必要</a:t>
              </a:r>
              <a:endParaRPr lang="en-US" altLang="ja-JP" sz="900" dirty="0" smtClean="0"/>
            </a:p>
            <a:p>
              <a:r>
                <a:rPr lang="ja-JP" altLang="en-US" sz="900" dirty="0" smtClean="0"/>
                <a:t>　・訪問看護ステーションの事業所ごとの特徴がわからない</a:t>
              </a:r>
              <a:endParaRPr lang="en-US" altLang="ja-JP" sz="900" dirty="0" smtClean="0"/>
            </a:p>
            <a:p>
              <a:r>
                <a:rPr lang="en-US" altLang="ja-JP" sz="900" dirty="0"/>
                <a:t>〔</a:t>
              </a:r>
              <a:r>
                <a:rPr lang="ja-JP" altLang="en-US" sz="900" dirty="0"/>
                <a:t>提案・要望</a:t>
              </a:r>
              <a:r>
                <a:rPr lang="en-US" altLang="ja-JP" sz="900" dirty="0"/>
                <a:t>〕</a:t>
              </a:r>
            </a:p>
            <a:p>
              <a:r>
                <a:rPr lang="ja-JP" altLang="en-US" sz="900" dirty="0" smtClean="0"/>
                <a:t>　○訪問看護師の専門性について、医師へ理解促進</a:t>
              </a:r>
              <a:r>
                <a:rPr lang="ja-JP" altLang="en-US" sz="900" dirty="0"/>
                <a:t>と活用</a:t>
              </a:r>
              <a:r>
                <a:rPr lang="ja-JP" altLang="en-US" sz="900" dirty="0" smtClean="0"/>
                <a:t>促進。</a:t>
              </a:r>
              <a:endParaRPr lang="ja-JP" altLang="en-US" sz="900" dirty="0"/>
            </a:p>
          </p:txBody>
        </p:sp>
        <p:sp>
          <p:nvSpPr>
            <p:cNvPr id="42" name="正方形/長方形 41"/>
            <p:cNvSpPr/>
            <p:nvPr/>
          </p:nvSpPr>
          <p:spPr>
            <a:xfrm>
              <a:off x="4652712" y="4192657"/>
              <a:ext cx="2195336"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⑦訪問看護</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ステーション</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タイトル 1"/>
          <p:cNvSpPr txBox="1">
            <a:spLocks/>
          </p:cNvSpPr>
          <p:nvPr/>
        </p:nvSpPr>
        <p:spPr>
          <a:xfrm>
            <a:off x="-5280" y="0"/>
            <a:ext cx="469638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年度在宅医療懇話会における主な意見等　</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8028384" y="49696"/>
            <a:ext cx="1080120" cy="260648"/>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参考資料２</a:t>
            </a:r>
            <a:endParaRPr kumimoji="1" lang="ja-JP" altLang="en-US" sz="1400" dirty="0">
              <a:solidFill>
                <a:schemeClr val="tx1"/>
              </a:solidFill>
            </a:endParaRPr>
          </a:p>
        </p:txBody>
      </p:sp>
    </p:spTree>
    <p:extLst>
      <p:ext uri="{BB962C8B-B14F-4D97-AF65-F5344CB8AC3E}">
        <p14:creationId xmlns:p14="http://schemas.microsoft.com/office/powerpoint/2010/main" val="3285470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130" y="0"/>
            <a:ext cx="9112206" cy="360040"/>
          </a:xfrm>
        </p:spPr>
        <p:txBody>
          <a:bodyPr>
            <a:noAutofit/>
          </a:bodyPr>
          <a:lstStyle/>
          <a:p>
            <a:r>
              <a:rPr lang="en-US" altLang="zh-TW" sz="18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800" dirty="0" smtClean="0">
                <a:latin typeface="Meiryo UI" panose="020B0604030504040204" pitchFamily="50" charset="-128"/>
                <a:ea typeface="Meiryo UI" panose="020B0604030504040204" pitchFamily="50" charset="-128"/>
                <a:cs typeface="Meiryo UI" panose="020B0604030504040204" pitchFamily="50" charset="-128"/>
              </a:rPr>
              <a:t>緊急時対応</a:t>
            </a:r>
            <a:r>
              <a:rPr lang="en-US" altLang="zh-TW" sz="1800" dirty="0" smtClean="0">
                <a:latin typeface="Meiryo UI" panose="020B0604030504040204" pitchFamily="50" charset="-128"/>
                <a:ea typeface="Meiryo UI" panose="020B0604030504040204" pitchFamily="50" charset="-128"/>
                <a:cs typeface="Meiryo UI" panose="020B0604030504040204" pitchFamily="50" charset="-128"/>
              </a:rPr>
              <a:t>24</a:t>
            </a:r>
            <a:r>
              <a:rPr lang="zh-TW" altLang="en-US" sz="1800" dirty="0" smtClean="0">
                <a:latin typeface="Meiryo UI" panose="020B0604030504040204" pitchFamily="50" charset="-128"/>
                <a:ea typeface="Meiryo UI" panose="020B0604030504040204" pitchFamily="50" charset="-128"/>
                <a:cs typeface="Meiryo UI" panose="020B0604030504040204" pitchFamily="50" charset="-128"/>
              </a:rPr>
              <a:t>時間提供体制</a:t>
            </a:r>
            <a:r>
              <a:rPr lang="en-US" altLang="zh-TW"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診療所等への後方支援</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a:spLocks noGrp="1"/>
          </p:cNvSpPr>
          <p:nvPr>
            <p:ph idx="1"/>
          </p:nvPr>
        </p:nvSpPr>
        <p:spPr>
          <a:xfrm>
            <a:off x="112585" y="775704"/>
            <a:ext cx="4343006" cy="781088"/>
          </a:xfrm>
          <a:ln>
            <a:solidFill>
              <a:schemeClr val="tx2"/>
            </a:solidFill>
          </a:ln>
        </p:spPr>
        <p:txBody>
          <a:bodyPr>
            <a:normAutofit lnSpcReduction="10000"/>
          </a:bodyPr>
          <a:lstStyle/>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・複数診療科や多職種がかかわる場合の状況共有ができていない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・主治医・副主治医間や医療機関間の連携を進めるためにも、</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化が必要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・他圏域の医療機関における情報共有や連携がスムーズにいかない</a:t>
            </a:r>
          </a:p>
          <a:p>
            <a:pPr marL="0" indent="0">
              <a:buNone/>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緊急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入院した場合</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の救急隊、病院等への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介護の情報提供が不十分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404664"/>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コンテンツ プレースホルダー 2"/>
          <p:cNvSpPr txBox="1">
            <a:spLocks/>
          </p:cNvSpPr>
          <p:nvPr/>
        </p:nvSpPr>
        <p:spPr>
          <a:xfrm>
            <a:off x="4776206" y="800937"/>
            <a:ext cx="4315093" cy="770926"/>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ja-JP" altLang="en-US" dirty="0" smtClean="0"/>
              <a:t>○</a:t>
            </a:r>
            <a:r>
              <a:rPr lang="en-US" altLang="ja-JP" dirty="0" smtClean="0"/>
              <a:t>ICT</a:t>
            </a:r>
            <a:r>
              <a:rPr lang="ja-JP" altLang="en-US" dirty="0" smtClean="0"/>
              <a:t>化が必要</a:t>
            </a:r>
            <a:endParaRPr lang="en-US" altLang="ja-JP" dirty="0" smtClean="0"/>
          </a:p>
          <a:p>
            <a:r>
              <a:rPr lang="ja-JP" altLang="en-US" dirty="0" smtClean="0"/>
              <a:t>○</a:t>
            </a:r>
            <a:r>
              <a:rPr lang="en-US" altLang="ja-JP" dirty="0" smtClean="0"/>
              <a:t>ICT</a:t>
            </a:r>
            <a:r>
              <a:rPr lang="ja-JP" altLang="en-US" dirty="0"/>
              <a:t>網の整備（ハード</a:t>
            </a:r>
            <a:r>
              <a:rPr lang="ja-JP" altLang="en-US"/>
              <a:t>）</a:t>
            </a:r>
            <a:r>
              <a:rPr lang="ja-JP" altLang="en-US" smtClean="0"/>
              <a:t>とフォーマット</a:t>
            </a:r>
            <a:r>
              <a:rPr lang="ja-JP" altLang="en-US" dirty="0"/>
              <a:t>の共通化（ソフト）の整備が必要</a:t>
            </a:r>
            <a:r>
              <a:rPr lang="ja-JP" altLang="en-US" dirty="0" smtClean="0"/>
              <a:t>。</a:t>
            </a:r>
            <a:endParaRPr lang="en-US" altLang="ja-JP" dirty="0" smtClean="0"/>
          </a:p>
          <a:p>
            <a:r>
              <a:rPr lang="ja-JP" altLang="en-US" dirty="0" smtClean="0"/>
              <a:t>○急変時の病院の受入の際等に活用できる患者登録カード</a:t>
            </a:r>
            <a:endParaRPr lang="en-US" altLang="ja-JP" dirty="0"/>
          </a:p>
          <a:p>
            <a:endParaRPr lang="ja-JP" altLang="en-US" dirty="0"/>
          </a:p>
        </p:txBody>
      </p:sp>
      <p:sp>
        <p:nvSpPr>
          <p:cNvPr id="3" name="正方形/長方形 2"/>
          <p:cNvSpPr/>
          <p:nvPr/>
        </p:nvSpPr>
        <p:spPr>
          <a:xfrm>
            <a:off x="132659" y="487673"/>
            <a:ext cx="913021"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情報共有</a:t>
            </a:r>
            <a:endParaRPr kumimoji="1" lang="ja-JP" altLang="en-US" sz="1200" b="1" dirty="0"/>
          </a:p>
        </p:txBody>
      </p:sp>
      <p:grpSp>
        <p:nvGrpSpPr>
          <p:cNvPr id="29" name="グループ化 28"/>
          <p:cNvGrpSpPr/>
          <p:nvPr/>
        </p:nvGrpSpPr>
        <p:grpSpPr>
          <a:xfrm>
            <a:off x="136180" y="2842744"/>
            <a:ext cx="4324013" cy="1162319"/>
            <a:chOff x="107504" y="3252669"/>
            <a:chExt cx="4324013" cy="1162319"/>
          </a:xfrm>
        </p:grpSpPr>
        <p:sp>
          <p:nvSpPr>
            <p:cNvPr id="15" name="コンテンツ プレースホルダー 2"/>
            <p:cNvSpPr txBox="1">
              <a:spLocks/>
            </p:cNvSpPr>
            <p:nvPr/>
          </p:nvSpPr>
          <p:spPr>
            <a:xfrm>
              <a:off x="107504" y="3540701"/>
              <a:ext cx="4324013" cy="874287"/>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・救急搬送において二次救急に頼っている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・後方支援の仕組みが必要</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・急性期病院等の医療資源が少ない地域では、市外の病院との連携が取りにくい・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07504" y="3252669"/>
              <a:ext cx="1296144"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後方病床の確保</a:t>
              </a:r>
              <a:endParaRPr kumimoji="1" lang="ja-JP" altLang="en-US" sz="1200" b="1" dirty="0"/>
            </a:p>
          </p:txBody>
        </p:sp>
      </p:grpSp>
      <p:grpSp>
        <p:nvGrpSpPr>
          <p:cNvPr id="28" name="グループ化 27"/>
          <p:cNvGrpSpPr/>
          <p:nvPr/>
        </p:nvGrpSpPr>
        <p:grpSpPr>
          <a:xfrm>
            <a:off x="159858" y="4072258"/>
            <a:ext cx="4300332" cy="1135906"/>
            <a:chOff x="138015" y="4463621"/>
            <a:chExt cx="4323967" cy="1135906"/>
          </a:xfrm>
        </p:grpSpPr>
        <p:sp>
          <p:nvSpPr>
            <p:cNvPr id="17" name="コンテンツ プレースホルダー 2"/>
            <p:cNvSpPr txBox="1">
              <a:spLocks/>
            </p:cNvSpPr>
            <p:nvPr/>
          </p:nvSpPr>
          <p:spPr>
            <a:xfrm>
              <a:off x="138015" y="4751653"/>
              <a:ext cx="4323967" cy="847874"/>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・開業医同士が組んだ</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時間対応は難しい。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・主・副主治医制の連携が十分でない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・非会員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診療所において在宅患者を診ている状況がわからない</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38016" y="4463621"/>
              <a:ext cx="1303596"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緊急往診体制</a:t>
              </a:r>
            </a:p>
          </p:txBody>
        </p:sp>
      </p:grpSp>
      <p:sp>
        <p:nvSpPr>
          <p:cNvPr id="19" name="コンテンツ プレースホルダー 2"/>
          <p:cNvSpPr txBox="1">
            <a:spLocks/>
          </p:cNvSpPr>
          <p:nvPr/>
        </p:nvSpPr>
        <p:spPr>
          <a:xfrm>
            <a:off x="4762250" y="2651014"/>
            <a:ext cx="4329049" cy="1354049"/>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○急変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受入れ病院を明確化するルール作り</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（入院元への受入れ、病態別受入れ、複数の受入病院群の設定など）</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○地域医療支援病院と一般病院とのネットワークづくり</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取り組み</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★医師会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主体で緊急体制の病院と連携する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システムを稼働（</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南河内）</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★後方病床確保に向けてモデル地域で</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WG</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を設置。地域包括ケア病床を有する急性期病院との連携強化の取組みを実施。（豊能）</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4765730" y="4171222"/>
            <a:ext cx="4325569" cy="1226010"/>
          </a:xfrm>
          <a:prstGeom prst="rect">
            <a:avLst/>
          </a:prstGeom>
          <a:ln>
            <a:solidFill>
              <a:schemeClr val="tx2"/>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・夜間のみ病院が対応するなど、病院との連携体制</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・輪番制やグループ化による連携体制（主治医</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人に副主治医</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人の</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人体制）</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・在宅医療を行っている非医師会員の把握</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急病診療センターのような在宅に対応できる医師が常駐するシステムづくり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取り組み</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★一般開業医による主治医副主治医制チームにより、休日夜間の対応を実施（泉州）</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123885" y="1643900"/>
            <a:ext cx="4336306" cy="1109569"/>
            <a:chOff x="96479" y="4729592"/>
            <a:chExt cx="4382935" cy="1109569"/>
          </a:xfrm>
        </p:grpSpPr>
        <p:sp>
          <p:nvSpPr>
            <p:cNvPr id="24" name="コンテンツ プレースホルダー 2"/>
            <p:cNvSpPr txBox="1">
              <a:spLocks/>
            </p:cNvSpPr>
            <p:nvPr/>
          </p:nvSpPr>
          <p:spPr>
            <a:xfrm>
              <a:off x="96479" y="5017624"/>
              <a:ext cx="4382935" cy="821537"/>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・退院前カンファレンスがなく、退院するケースがある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病院・介護施設等から自宅に戻る際の、連携の仕組みが不十分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・退院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時のカンファレンスの開業医の出席率が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悪い。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あるいは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医師会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に出席の声がかからないこともある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14539" y="4729592"/>
              <a:ext cx="1337326"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退院</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支援システム</a:t>
              </a:r>
              <a:endParaRPr kumimoji="1" lang="ja-JP" altLang="en-US" sz="1200" b="1" dirty="0"/>
            </a:p>
          </p:txBody>
        </p:sp>
      </p:grpSp>
      <p:sp>
        <p:nvSpPr>
          <p:cNvPr id="26" name="コンテンツ プレースホルダー 2"/>
          <p:cNvSpPr txBox="1">
            <a:spLocks/>
          </p:cNvSpPr>
          <p:nvPr/>
        </p:nvSpPr>
        <p:spPr>
          <a:xfrm>
            <a:off x="4751349" y="1787916"/>
            <a:ext cx="4322592" cy="714036"/>
          </a:xfrm>
          <a:prstGeom prst="rect">
            <a:avLst/>
          </a:prstGeom>
          <a:ln>
            <a:solidFill>
              <a:schemeClr val="tx2"/>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○医師会全体</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、入退院、紹介・逆紹介に関してのルール作り</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○緊急入院後、早期退院に向けた、在宅退院促進プログラムなど、病診連携のためのマニュアルやルール作り。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○訪問看護師が医師と病院の間をつなぐ役割を担うと連携がしやすい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タイトル 1"/>
          <p:cNvSpPr txBox="1">
            <a:spLocks/>
          </p:cNvSpPr>
          <p:nvPr/>
        </p:nvSpPr>
        <p:spPr>
          <a:xfrm>
            <a:off x="1187624" y="472086"/>
            <a:ext cx="1728192" cy="2702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現状や課題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ホームベース 31"/>
          <p:cNvSpPr/>
          <p:nvPr/>
        </p:nvSpPr>
        <p:spPr>
          <a:xfrm>
            <a:off x="4500217" y="836711"/>
            <a:ext cx="244461" cy="6003745"/>
          </a:xfrm>
          <a:prstGeom prst="homePlate">
            <a:avLst>
              <a:gd name="adj" fmla="val 8429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121459" y="5517232"/>
            <a:ext cx="4338732" cy="1080120"/>
            <a:chOff x="148266" y="2343704"/>
            <a:chExt cx="4338732" cy="1080120"/>
          </a:xfrm>
        </p:grpSpPr>
        <p:sp>
          <p:nvSpPr>
            <p:cNvPr id="42" name="コンテンツ プレースホルダー 2"/>
            <p:cNvSpPr txBox="1">
              <a:spLocks/>
            </p:cNvSpPr>
            <p:nvPr/>
          </p:nvSpPr>
          <p:spPr>
            <a:xfrm>
              <a:off x="150692" y="2631736"/>
              <a:ext cx="4336306" cy="792088"/>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・主病に対しても、病院専門医に相談できる体制</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・在宅支援の関係者間の共通認識が不足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48266" y="2343704"/>
              <a:ext cx="1848441"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在宅医への支援</a:t>
              </a:r>
              <a:endParaRPr kumimoji="1" lang="ja-JP" altLang="en-US" sz="1200" b="1" dirty="0"/>
            </a:p>
          </p:txBody>
        </p:sp>
      </p:grpSp>
      <p:sp>
        <p:nvSpPr>
          <p:cNvPr id="44" name="コンテンツ プレースホルダー 2"/>
          <p:cNvSpPr txBox="1">
            <a:spLocks/>
          </p:cNvSpPr>
          <p:nvPr/>
        </p:nvSpPr>
        <p:spPr>
          <a:xfrm>
            <a:off x="4776206" y="5517232"/>
            <a:ext cx="4312116" cy="1080120"/>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ja-JP" altLang="en-US" dirty="0"/>
              <a:t>・</a:t>
            </a:r>
            <a:r>
              <a:rPr lang="en-US" altLang="ja-JP" dirty="0"/>
              <a:t>ICT</a:t>
            </a:r>
            <a:r>
              <a:rPr lang="ja-JP" altLang="en-US" dirty="0"/>
              <a:t>化による、連携病院の医師に相談できる</a:t>
            </a:r>
            <a:r>
              <a:rPr lang="ja-JP" altLang="en-US" dirty="0" smtClean="0"/>
              <a:t>ツールづくり</a:t>
            </a:r>
            <a:endParaRPr lang="en-US" altLang="ja-JP" dirty="0"/>
          </a:p>
          <a:p>
            <a:r>
              <a:rPr lang="ja-JP" altLang="en-US" dirty="0"/>
              <a:t>・在宅医、施設の医師、看護師、病院の地域医療連携室、それぞれの考えや</a:t>
            </a:r>
            <a:r>
              <a:rPr lang="ja-JP" altLang="en-US" dirty="0" smtClean="0"/>
              <a:t>支　　援</a:t>
            </a:r>
            <a:r>
              <a:rPr lang="ja-JP" altLang="en-US" dirty="0"/>
              <a:t>方針等を一致させるための指導者研修会</a:t>
            </a:r>
            <a:endParaRPr lang="en-US" altLang="ja-JP" dirty="0"/>
          </a:p>
          <a:p>
            <a:r>
              <a:rPr lang="en-US" altLang="ja-JP" dirty="0" smtClean="0"/>
              <a:t>〔</a:t>
            </a:r>
            <a:r>
              <a:rPr lang="ja-JP" altLang="en-US" dirty="0"/>
              <a:t>取り組み</a:t>
            </a:r>
            <a:r>
              <a:rPr lang="en-US" altLang="ja-JP" dirty="0" smtClean="0"/>
              <a:t>〕</a:t>
            </a:r>
            <a:endParaRPr lang="ja-JP" altLang="en-US" dirty="0"/>
          </a:p>
          <a:p>
            <a:r>
              <a:rPr lang="ja-JP" altLang="en-US" dirty="0" smtClean="0"/>
              <a:t>★生涯研修支援（知識のバックアップとして）在宅サロンを開催（南河内）</a:t>
            </a:r>
            <a:endParaRPr lang="en-US" altLang="ja-JP" dirty="0" smtClean="0"/>
          </a:p>
        </p:txBody>
      </p:sp>
      <p:sp>
        <p:nvSpPr>
          <p:cNvPr id="27" name="タイトル 1"/>
          <p:cNvSpPr txBox="1">
            <a:spLocks/>
          </p:cNvSpPr>
          <p:nvPr/>
        </p:nvSpPr>
        <p:spPr>
          <a:xfrm>
            <a:off x="5292080" y="465822"/>
            <a:ext cx="2880320" cy="2702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提案・要望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★取組み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0757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コネクタ 8"/>
          <p:cNvCxnSpPr/>
          <p:nvPr/>
        </p:nvCxnSpPr>
        <p:spPr>
          <a:xfrm>
            <a:off x="-468560" y="404664"/>
            <a:ext cx="98650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コンテンツ プレースホルダー 2"/>
          <p:cNvSpPr>
            <a:spLocks noGrp="1"/>
          </p:cNvSpPr>
          <p:nvPr>
            <p:ph idx="1"/>
          </p:nvPr>
        </p:nvSpPr>
        <p:spPr>
          <a:xfrm>
            <a:off x="150692" y="1057185"/>
            <a:ext cx="4343006" cy="1069122"/>
          </a:xfrm>
          <a:ln>
            <a:solidFill>
              <a:schemeClr val="tx2"/>
            </a:solidFill>
          </a:ln>
        </p:spPr>
        <p:txBody>
          <a:bodyPr>
            <a:normAutofit/>
          </a:bodyPr>
          <a:lstStyle/>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・紙媒体であるため、タイムリー</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な情報把握と</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更新がしにくい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提案・要望</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○二次医療圏や近隣市町村での共有ツールの活用</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ICT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フォーマットの二次医療圏での統一化</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61401" y="764705"/>
            <a:ext cx="2178955"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ア　医療・介護の資源の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把握</a:t>
            </a:r>
            <a:endParaRPr kumimoji="1" lang="ja-JP" altLang="en-US" sz="1200" dirty="0"/>
          </a:p>
        </p:txBody>
      </p:sp>
      <p:sp>
        <p:nvSpPr>
          <p:cNvPr id="16" name="コンテンツ プレースホルダー 2"/>
          <p:cNvSpPr txBox="1">
            <a:spLocks/>
          </p:cNvSpPr>
          <p:nvPr/>
        </p:nvSpPr>
        <p:spPr>
          <a:xfrm>
            <a:off x="150692" y="2559728"/>
            <a:ext cx="4343006" cy="653248"/>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・課題の共有を図るものの関係者間で温度差があり、全体の問題として捕えられていない。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38330" y="2271696"/>
            <a:ext cx="2345438"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イ　課題の抽出と対応策の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検討</a:t>
            </a:r>
            <a:endParaRPr kumimoji="1" lang="ja-JP" altLang="en-US" sz="1200" dirty="0"/>
          </a:p>
        </p:txBody>
      </p:sp>
      <p:grpSp>
        <p:nvGrpSpPr>
          <p:cNvPr id="3" name="グループ化 2"/>
          <p:cNvGrpSpPr/>
          <p:nvPr/>
        </p:nvGrpSpPr>
        <p:grpSpPr>
          <a:xfrm>
            <a:off x="150692" y="3376694"/>
            <a:ext cx="4343006" cy="1746526"/>
            <a:chOff x="150692" y="3799406"/>
            <a:chExt cx="4343006" cy="1746526"/>
          </a:xfrm>
        </p:grpSpPr>
        <p:sp>
          <p:nvSpPr>
            <p:cNvPr id="19" name="コンテンツ プレースホルダー 2"/>
            <p:cNvSpPr txBox="1">
              <a:spLocks/>
            </p:cNvSpPr>
            <p:nvPr/>
          </p:nvSpPr>
          <p:spPr>
            <a:xfrm>
              <a:off x="150692" y="4087437"/>
              <a:ext cx="4343006" cy="1458495"/>
            </a:xfrm>
            <a:prstGeom prst="rect">
              <a:avLst/>
            </a:prstGeom>
            <a:ln>
              <a:solidFill>
                <a:schemeClr val="tx2"/>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・主治医、副主治医制</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仕組みづくりの検討</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・医療と介護の連携ツールづくりの検討</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・退院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支援システムの構築が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・複数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の関係部署で検討を進める体制</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整備が必要</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提案・要望</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○大阪府における二次医療圏へ広域連携の取組み</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○府医師会から地区医師会への連絡や医師会の動きについて府からの情報提供</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61400" y="3799406"/>
              <a:ext cx="3546503"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ウ　切れ目のない医介の提供体制の構築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a:t>
              </a:r>
              <a:endParaRPr kumimoji="1" lang="ja-JP" altLang="en-US" sz="1200" dirty="0"/>
            </a:p>
          </p:txBody>
        </p:sp>
      </p:grpSp>
      <p:grpSp>
        <p:nvGrpSpPr>
          <p:cNvPr id="2" name="グループ化 1"/>
          <p:cNvGrpSpPr/>
          <p:nvPr/>
        </p:nvGrpSpPr>
        <p:grpSpPr>
          <a:xfrm>
            <a:off x="141942" y="5379825"/>
            <a:ext cx="4343006" cy="1357154"/>
            <a:chOff x="114538" y="4873608"/>
            <a:chExt cx="4343006" cy="1357154"/>
          </a:xfrm>
        </p:grpSpPr>
        <p:sp>
          <p:nvSpPr>
            <p:cNvPr id="24" name="コンテンツ プレースホルダー 2"/>
            <p:cNvSpPr txBox="1">
              <a:spLocks/>
            </p:cNvSpPr>
            <p:nvPr/>
          </p:nvSpPr>
          <p:spPr>
            <a:xfrm>
              <a:off x="114538" y="5161640"/>
              <a:ext cx="4343006" cy="1069122"/>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・退院前カンファレンスの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増加</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ない要因分析</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解決策の検討</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・病院やケママネ等多職種との入退院連携ツールの作成や普及</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ICT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の活用に向けた検討。</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・多職種間で個人情報（病状・病歴等）の共有が難しい。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14538" y="4873608"/>
              <a:ext cx="3377341"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エ　医介関係者の情報共有の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1200" dirty="0"/>
            </a:p>
          </p:txBody>
        </p:sp>
      </p:grpSp>
      <p:sp>
        <p:nvSpPr>
          <p:cNvPr id="22" name="正方形/長方形 21"/>
          <p:cNvSpPr/>
          <p:nvPr/>
        </p:nvSpPr>
        <p:spPr>
          <a:xfrm>
            <a:off x="161401" y="17040"/>
            <a:ext cx="8772273" cy="387624"/>
          </a:xfrm>
          <a:prstGeom prst="rect">
            <a:avLst/>
          </a:prstGeom>
        </p:spPr>
        <p:txBody>
          <a:bodyPr vert="horz" lIns="91440" tIns="45720" rIns="91440" bIns="45720" rtlCol="0" anchor="ctr">
            <a:noAutofit/>
          </a:bodyPr>
          <a:lstStyle/>
          <a:p>
            <a:pPr algn="ctr">
              <a:spcBef>
                <a:spcPct val="0"/>
              </a:spcBef>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介護連携推進事業</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6" name="グループ化 25"/>
          <p:cNvGrpSpPr/>
          <p:nvPr/>
        </p:nvGrpSpPr>
        <p:grpSpPr>
          <a:xfrm>
            <a:off x="4693574" y="764705"/>
            <a:ext cx="4343006" cy="1357154"/>
            <a:chOff x="96480" y="4581128"/>
            <a:chExt cx="4343006" cy="1357154"/>
          </a:xfrm>
        </p:grpSpPr>
        <p:sp>
          <p:nvSpPr>
            <p:cNvPr id="27" name="コンテンツ プレースホルダー 2"/>
            <p:cNvSpPr txBox="1">
              <a:spLocks/>
            </p:cNvSpPr>
            <p:nvPr/>
          </p:nvSpPr>
          <p:spPr>
            <a:xfrm>
              <a:off x="96480" y="4869160"/>
              <a:ext cx="4343006" cy="1069122"/>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・在宅医療・介護連携支援センター（仮称）の設置し、より多くの情報を分かりやすく公表する。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・在宅主治医への紹介に限定せず、在宅医療への導入や医療ニーズの評価など、より幅広い機能への拡大。</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96480" y="4581128"/>
              <a:ext cx="3377341"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オ　在宅医介連携に関する相談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1200" dirty="0"/>
            </a:p>
          </p:txBody>
        </p:sp>
      </p:grpSp>
      <p:grpSp>
        <p:nvGrpSpPr>
          <p:cNvPr id="29" name="グループ化 28"/>
          <p:cNvGrpSpPr/>
          <p:nvPr/>
        </p:nvGrpSpPr>
        <p:grpSpPr>
          <a:xfrm>
            <a:off x="4682514" y="2276144"/>
            <a:ext cx="4345471" cy="2016952"/>
            <a:chOff x="131410" y="5017624"/>
            <a:chExt cx="4345471" cy="2016952"/>
          </a:xfrm>
        </p:grpSpPr>
        <p:sp>
          <p:nvSpPr>
            <p:cNvPr id="30" name="コンテンツ プレースホルダー 2"/>
            <p:cNvSpPr txBox="1">
              <a:spLocks/>
            </p:cNvSpPr>
            <p:nvPr/>
          </p:nvSpPr>
          <p:spPr>
            <a:xfrm>
              <a:off x="133875" y="5305656"/>
              <a:ext cx="4343006" cy="1728920"/>
            </a:xfrm>
            <a:prstGeom prst="rect">
              <a:avLst/>
            </a:prstGeom>
            <a:ln>
              <a:solidFill>
                <a:schemeClr val="tx2"/>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・抽出した課題に基づき研修を実施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・研修会において、医療関係者</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特に医師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病院看護師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参加が少なく</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介護</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現場の理解が不十分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・顔の見える関係づくりのためには、事例を用いた検討やグループワークを実施。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・医師会の在宅専門医師を中心に勉強会を実施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・地域包括、ケアマネ、病院担当者がスムーズに連携できるよう勉強会を実施。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提案・要望</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○病院スタッフが在宅療養の理解を促すため、在宅医療の現場を経験する研修の実施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31410" y="5017624"/>
              <a:ext cx="3377341"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カ　医療・介護関係者の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a:t>
              </a:r>
              <a:endParaRPr kumimoji="1" lang="ja-JP" altLang="en-US" sz="1200" dirty="0"/>
            </a:p>
          </p:txBody>
        </p:sp>
      </p:grpSp>
      <p:grpSp>
        <p:nvGrpSpPr>
          <p:cNvPr id="32" name="グループ化 31"/>
          <p:cNvGrpSpPr/>
          <p:nvPr/>
        </p:nvGrpSpPr>
        <p:grpSpPr>
          <a:xfrm>
            <a:off x="4682514" y="4375283"/>
            <a:ext cx="4343528" cy="1140308"/>
            <a:chOff x="95958" y="5013176"/>
            <a:chExt cx="4343528" cy="1140308"/>
          </a:xfrm>
        </p:grpSpPr>
        <p:sp>
          <p:nvSpPr>
            <p:cNvPr id="33" name="コンテンツ プレースホルダー 2"/>
            <p:cNvSpPr txBox="1">
              <a:spLocks/>
            </p:cNvSpPr>
            <p:nvPr/>
          </p:nvSpPr>
          <p:spPr>
            <a:xfrm>
              <a:off x="96480" y="5301208"/>
              <a:ext cx="4343006" cy="852276"/>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・在宅医療について、住民の認識が低い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・終末期ケアや看取りの理解促進（講師を紹介してほしい）</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・在宅医療・介護の提供の構築が出来ていないため、選択肢を示すことができない。</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95958" y="5013176"/>
              <a:ext cx="3395921"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キ　地域住民への普及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啓発</a:t>
              </a:r>
              <a:endParaRPr kumimoji="1" lang="ja-JP" altLang="en-US" sz="1200" dirty="0"/>
            </a:p>
          </p:txBody>
        </p:sp>
      </p:grpSp>
      <p:grpSp>
        <p:nvGrpSpPr>
          <p:cNvPr id="35" name="グループ化 34"/>
          <p:cNvGrpSpPr/>
          <p:nvPr/>
        </p:nvGrpSpPr>
        <p:grpSpPr>
          <a:xfrm>
            <a:off x="4682514" y="5629658"/>
            <a:ext cx="4343006" cy="1145519"/>
            <a:chOff x="96480" y="4731363"/>
            <a:chExt cx="4343006" cy="1145519"/>
          </a:xfrm>
        </p:grpSpPr>
        <p:sp>
          <p:nvSpPr>
            <p:cNvPr id="36" name="コンテンツ プレースホルダー 2"/>
            <p:cNvSpPr txBox="1">
              <a:spLocks/>
            </p:cNvSpPr>
            <p:nvPr/>
          </p:nvSpPr>
          <p:spPr>
            <a:xfrm>
              <a:off x="96480" y="5017624"/>
              <a:ext cx="4343006" cy="859258"/>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提案・要望</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○市域を超えた課題の把握・調整。</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○二次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医療圏域の広域連携の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仕組みの構築</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○府県を超えた連携が必要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97002" y="4731363"/>
              <a:ext cx="3377341"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ク　関係市区町村の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a:t>
              </a:r>
              <a:endParaRPr kumimoji="1" lang="ja-JP" altLang="en-US" sz="1200" dirty="0"/>
            </a:p>
          </p:txBody>
        </p:sp>
      </p:grpSp>
      <p:sp>
        <p:nvSpPr>
          <p:cNvPr id="25" name="タイトル 1"/>
          <p:cNvSpPr txBox="1">
            <a:spLocks/>
          </p:cNvSpPr>
          <p:nvPr/>
        </p:nvSpPr>
        <p:spPr>
          <a:xfrm>
            <a:off x="7206785" y="51742"/>
            <a:ext cx="1835696" cy="2335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・現況や課題、</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提案、要望　</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77559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945</TotalTime>
  <Words>726</Words>
  <Application>Microsoft Office PowerPoint</Application>
  <PresentationFormat>画面に合わせる (4:3)</PresentationFormat>
  <Paragraphs>159</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【医療資源の充実】　</vt:lpstr>
      <vt:lpstr>【緊急時対応24時間提供体制】　　【診療所等への後方支援】</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高槻市</cp:lastModifiedBy>
  <cp:revision>111</cp:revision>
  <cp:lastPrinted>2017-07-11T09:23:30Z</cp:lastPrinted>
  <dcterms:created xsi:type="dcterms:W3CDTF">2016-12-14T08:53:12Z</dcterms:created>
  <dcterms:modified xsi:type="dcterms:W3CDTF">2017-07-11T09:24:10Z</dcterms:modified>
</cp:coreProperties>
</file>