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8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3463" autoAdjust="0"/>
  </p:normalViewPr>
  <p:slideViewPr>
    <p:cSldViewPr>
      <p:cViewPr>
        <p:scale>
          <a:sx n="120" d="100"/>
          <a:sy n="120" d="100"/>
        </p:scale>
        <p:origin x="-1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1812"/>
    </p:cViewPr>
  </p:sorterViewPr>
  <p:notesViewPr>
    <p:cSldViewPr>
      <p:cViewPr varScale="1">
        <p:scale>
          <a:sx n="51" d="100"/>
          <a:sy n="51" d="100"/>
        </p:scale>
        <p:origin x="-2958" y="-90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9" tIns="45319" rIns="90639" bIns="453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9" tIns="45319" rIns="90639" bIns="45319" rtlCol="0"/>
          <a:lstStyle>
            <a:lvl1pPr algn="r">
              <a:defRPr sz="1200"/>
            </a:lvl1pPr>
          </a:lstStyle>
          <a:p>
            <a:fld id="{1A3BBF6F-4F68-40D6-9252-5BBFC3C90370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9" tIns="45319" rIns="90639" bIns="453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2" y="4686538"/>
            <a:ext cx="5387982" cy="4439132"/>
          </a:xfrm>
          <a:prstGeom prst="rect">
            <a:avLst/>
          </a:prstGeom>
        </p:spPr>
        <p:txBody>
          <a:bodyPr vert="horz" lIns="90639" tIns="45319" rIns="90639" bIns="4531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1"/>
            <a:ext cx="2918621" cy="493236"/>
          </a:xfrm>
          <a:prstGeom prst="rect">
            <a:avLst/>
          </a:prstGeom>
        </p:spPr>
        <p:txBody>
          <a:bodyPr vert="horz" lIns="90639" tIns="45319" rIns="90639" bIns="453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1"/>
            <a:ext cx="2918621" cy="493236"/>
          </a:xfrm>
          <a:prstGeom prst="rect">
            <a:avLst/>
          </a:prstGeom>
        </p:spPr>
        <p:txBody>
          <a:bodyPr vert="horz" lIns="90639" tIns="45319" rIns="90639" bIns="45319" rtlCol="0" anchor="b"/>
          <a:lstStyle>
            <a:lvl1pPr algn="r">
              <a:defRPr sz="1200"/>
            </a:lvl1pPr>
          </a:lstStyle>
          <a:p>
            <a:fld id="{79BDDE28-8ED5-4676-8D4E-B55C2B399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66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DDE28-8ED5-4676-8D4E-B55C2B399C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11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68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72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22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45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08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4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463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46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03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98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88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5B708-A209-41E7-8B53-A19198A2A0BD}" type="datetimeFigureOut">
              <a:rPr kumimoji="1" lang="ja-JP" altLang="en-US" smtClean="0"/>
              <a:t>2017/11/14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F3BCA-136E-487B-809A-DB894FEF6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32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/>
          <p:cNvCxnSpPr/>
          <p:nvPr/>
        </p:nvCxnSpPr>
        <p:spPr>
          <a:xfrm>
            <a:off x="125785" y="471042"/>
            <a:ext cx="8928992" cy="0"/>
          </a:xfrm>
          <a:prstGeom prst="line">
            <a:avLst/>
          </a:prstGeom>
          <a:ln w="381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18281" y="95722"/>
            <a:ext cx="7848124" cy="36004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テーマ：多職種連携の推進・地域包括ケアシステムの構築に向けた在宅医療の推進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下矢印 32"/>
          <p:cNvSpPr/>
          <p:nvPr/>
        </p:nvSpPr>
        <p:spPr>
          <a:xfrm rot="16200000">
            <a:off x="9465821" y="617781"/>
            <a:ext cx="473498" cy="180020"/>
          </a:xfrm>
          <a:prstGeom prst="downArrow">
            <a:avLst>
              <a:gd name="adj1" fmla="val 100000"/>
              <a:gd name="adj2" fmla="val 10000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262140" y="511590"/>
            <a:ext cx="1295396" cy="288032"/>
          </a:xfrm>
          <a:prstGeom prst="rect">
            <a:avLst/>
          </a:prstGeom>
          <a:solidFill>
            <a:srgbClr val="343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4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現状</a:t>
            </a:r>
          </a:p>
        </p:txBody>
      </p:sp>
      <p:cxnSp>
        <p:nvCxnSpPr>
          <p:cNvPr id="27" name="直線コネクタ 26"/>
          <p:cNvCxnSpPr/>
          <p:nvPr/>
        </p:nvCxnSpPr>
        <p:spPr>
          <a:xfrm flipH="1">
            <a:off x="45093" y="4797152"/>
            <a:ext cx="9036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下矢印 33"/>
          <p:cNvSpPr/>
          <p:nvPr/>
        </p:nvSpPr>
        <p:spPr>
          <a:xfrm rot="16200000">
            <a:off x="1822478" y="589024"/>
            <a:ext cx="170451" cy="237533"/>
          </a:xfrm>
          <a:prstGeom prst="downArrow">
            <a:avLst>
              <a:gd name="adj1" fmla="val 100000"/>
              <a:gd name="adj2" fmla="val 10000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227559" y="1063125"/>
            <a:ext cx="526601" cy="218769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9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めざす姿</a:t>
            </a:r>
            <a:endParaRPr kumimoji="0" lang="ja-JP" altLang="en-US" sz="9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3" name="Rectangle 12" descr="縦線 (反転)"/>
          <p:cNvSpPr>
            <a:spLocks noChangeArrowheads="1"/>
          </p:cNvSpPr>
          <p:nvPr/>
        </p:nvSpPr>
        <p:spPr bwMode="auto">
          <a:xfrm>
            <a:off x="7375164" y="970742"/>
            <a:ext cx="1679613" cy="1677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170" tIns="10795" rIns="90170" bIns="10795" anchor="t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kumimoji="0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  <a:sym typeface="メイリオ" pitchFamily="50" charset="-128"/>
              </a:rPr>
              <a:t>●在宅医療の需要に応じたサービス量の確保</a:t>
            </a: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kumimoji="0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  <a:sym typeface="メイリオ" pitchFamily="50" charset="-128"/>
              </a:rPr>
              <a:t>●在宅医療の質の向上</a:t>
            </a: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kumimoji="0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  <a:sym typeface="メイリオ" pitchFamily="50" charset="-128"/>
              </a:rPr>
              <a:t>●地域包括ケアシステム構築に向けた体制の整備</a:t>
            </a: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kumimoji="0" lang="ja-JP" altLang="en-US" sz="1050" dirty="0">
                <a:latin typeface="メイリオ" pitchFamily="50" charset="-128"/>
                <a:ea typeface="メイリオ" pitchFamily="50" charset="-128"/>
                <a:cs typeface="メイリオ" pitchFamily="50" charset="-128"/>
                <a:sym typeface="メイリオ" pitchFamily="50" charset="-128"/>
              </a:rPr>
              <a:t>　</a:t>
            </a:r>
            <a:r>
              <a:rPr kumimoji="0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  <a:sym typeface="メイリオ" pitchFamily="50" charset="-128"/>
              </a:rPr>
              <a:t>　</a:t>
            </a:r>
            <a:endParaRPr kumimoji="0"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  <a:sym typeface="メイリオ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901247" y="944539"/>
            <a:ext cx="2623612" cy="174013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890191" y="2821786"/>
            <a:ext cx="2634668" cy="1882332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endParaRPr lang="en-US" altLang="ja-JP" sz="900" i="1" dirty="0" smtClean="0"/>
          </a:p>
        </p:txBody>
      </p:sp>
      <p:sp>
        <p:nvSpPr>
          <p:cNvPr id="18" name="正方形/長方形 17"/>
          <p:cNvSpPr/>
          <p:nvPr/>
        </p:nvSpPr>
        <p:spPr>
          <a:xfrm>
            <a:off x="130179" y="956298"/>
            <a:ext cx="1658757" cy="374782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138290" y="5184650"/>
            <a:ext cx="8951410" cy="1648322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en-US" altLang="ja-JP" sz="1100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2546898" y="511590"/>
            <a:ext cx="1296144" cy="288032"/>
          </a:xfrm>
          <a:prstGeom prst="rect">
            <a:avLst/>
          </a:prstGeom>
          <a:solidFill>
            <a:srgbClr val="343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4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短期（３年後）</a:t>
            </a:r>
            <a:endParaRPr kumimoji="0" lang="ja-JP" altLang="en-US" sz="14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5265555" y="506478"/>
            <a:ext cx="1296144" cy="288032"/>
          </a:xfrm>
          <a:prstGeom prst="rect">
            <a:avLst/>
          </a:prstGeom>
          <a:solidFill>
            <a:srgbClr val="343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4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中</a:t>
            </a:r>
            <a:r>
              <a:rPr kumimoji="0" lang="ja-JP" altLang="en-US" sz="14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期（６年後）</a:t>
            </a:r>
            <a:endParaRPr kumimoji="0" lang="ja-JP" altLang="en-US" sz="14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04501" y="1003514"/>
            <a:ext cx="1035638" cy="816061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4658166" y="944539"/>
            <a:ext cx="2593433" cy="174013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4647111" y="2821786"/>
            <a:ext cx="2634668" cy="1882332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endParaRPr lang="en-US" altLang="ja-JP" sz="900" i="1" dirty="0"/>
          </a:p>
        </p:txBody>
      </p:sp>
      <p:sp>
        <p:nvSpPr>
          <p:cNvPr id="38" name="正方形/長方形 37"/>
          <p:cNvSpPr/>
          <p:nvPr/>
        </p:nvSpPr>
        <p:spPr>
          <a:xfrm>
            <a:off x="6065874" y="1013897"/>
            <a:ext cx="1066960" cy="805678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7560864" y="506625"/>
            <a:ext cx="1296144" cy="288032"/>
          </a:xfrm>
          <a:prstGeom prst="rect">
            <a:avLst/>
          </a:prstGeom>
          <a:solidFill>
            <a:srgbClr val="343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4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あるべき姿</a:t>
            </a:r>
            <a:endParaRPr kumimoji="0" lang="ja-JP" altLang="en-US" sz="14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0" name="下矢印 39"/>
          <p:cNvSpPr/>
          <p:nvPr/>
        </p:nvSpPr>
        <p:spPr>
          <a:xfrm rot="16200000">
            <a:off x="4495537" y="589023"/>
            <a:ext cx="170451" cy="237533"/>
          </a:xfrm>
          <a:prstGeom prst="downArrow">
            <a:avLst>
              <a:gd name="adj1" fmla="val 100000"/>
              <a:gd name="adj2" fmla="val 10000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下矢印 40"/>
          <p:cNvSpPr/>
          <p:nvPr/>
        </p:nvSpPr>
        <p:spPr>
          <a:xfrm rot="16200000">
            <a:off x="7047608" y="589024"/>
            <a:ext cx="170451" cy="237533"/>
          </a:xfrm>
          <a:prstGeom prst="downArrow">
            <a:avLst>
              <a:gd name="adj1" fmla="val 100000"/>
              <a:gd name="adj2" fmla="val 10000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7363096" y="956297"/>
            <a:ext cx="1691681" cy="3756815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4930918" y="1031468"/>
            <a:ext cx="709958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課題</a:t>
            </a:r>
          </a:p>
        </p:txBody>
      </p:sp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3491879" y="1061203"/>
            <a:ext cx="490058" cy="220691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9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めざす姿</a:t>
            </a:r>
            <a:endParaRPr kumimoji="0" lang="ja-JP" altLang="en-US" sz="9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2173998" y="1031468"/>
            <a:ext cx="709958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課題</a:t>
            </a: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2617068" y="2889715"/>
            <a:ext cx="1155804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具体的な対応策</a:t>
            </a:r>
            <a:endParaRPr kumimoji="0" lang="ja-JP" altLang="en-US" sz="11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5386543" y="2892101"/>
            <a:ext cx="1155804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具体的な対応策</a:t>
            </a:r>
            <a:endParaRPr kumimoji="0" lang="ja-JP" altLang="en-US" sz="11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6777723" y="868021"/>
            <a:ext cx="504056" cy="455868"/>
          </a:xfrm>
          <a:prstGeom prst="ellipse">
            <a:avLst/>
          </a:prstGeom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endParaRPr kumimoji="1" lang="ja-JP" altLang="en-US" sz="1200" i="1" dirty="0"/>
          </a:p>
        </p:txBody>
      </p:sp>
      <p:sp>
        <p:nvSpPr>
          <p:cNvPr id="50" name="円/楕円 49"/>
          <p:cNvSpPr/>
          <p:nvPr/>
        </p:nvSpPr>
        <p:spPr>
          <a:xfrm>
            <a:off x="1306600" y="900172"/>
            <a:ext cx="504056" cy="455868"/>
          </a:xfrm>
          <a:prstGeom prst="ellipse">
            <a:avLst/>
          </a:prstGeom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endParaRPr kumimoji="1" lang="ja-JP" altLang="en-US" sz="1200" i="1" dirty="0"/>
          </a:p>
        </p:txBody>
      </p:sp>
      <p:sp>
        <p:nvSpPr>
          <p:cNvPr id="51" name="円/楕円 50"/>
          <p:cNvSpPr/>
          <p:nvPr/>
        </p:nvSpPr>
        <p:spPr>
          <a:xfrm>
            <a:off x="4020803" y="868467"/>
            <a:ext cx="504056" cy="455868"/>
          </a:xfrm>
          <a:prstGeom prst="ellipse">
            <a:avLst/>
          </a:prstGeom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endParaRPr kumimoji="1" lang="ja-JP" altLang="en-US" sz="1200" i="1" dirty="0"/>
          </a:p>
        </p:txBody>
      </p:sp>
      <p:sp>
        <p:nvSpPr>
          <p:cNvPr id="52" name="Text Box 9"/>
          <p:cNvSpPr txBox="1">
            <a:spLocks noChangeArrowheads="1"/>
          </p:cNvSpPr>
          <p:nvPr/>
        </p:nvSpPr>
        <p:spPr bwMode="auto">
          <a:xfrm>
            <a:off x="377294" y="2838165"/>
            <a:ext cx="1155804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提供体制</a:t>
            </a:r>
            <a:endParaRPr kumimoji="0" lang="ja-JP" altLang="en-US" sz="11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4156" y="3212976"/>
            <a:ext cx="167545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 smtClean="0"/>
              <a:t>●訪問診療を実施する診療所数 １７４</a:t>
            </a:r>
            <a:endParaRPr lang="en-US" altLang="ja-JP" sz="700" dirty="0"/>
          </a:p>
          <a:p>
            <a:r>
              <a:rPr lang="ja-JP" altLang="en-US" sz="700" dirty="0"/>
              <a:t>●</a:t>
            </a:r>
            <a:r>
              <a:rPr lang="ja-JP" altLang="en-US" sz="700" dirty="0" smtClean="0"/>
              <a:t>在宅療養支援診療所数 　　　 　１６１</a:t>
            </a:r>
            <a:endParaRPr lang="en-US" altLang="ja-JP" sz="700" dirty="0"/>
          </a:p>
          <a:p>
            <a:r>
              <a:rPr lang="ja-JP" altLang="en-US" sz="700" dirty="0"/>
              <a:t>●在宅療養支援歯科</a:t>
            </a:r>
            <a:r>
              <a:rPr lang="ja-JP" altLang="en-US" sz="700" dirty="0" smtClean="0"/>
              <a:t>診療所数 　　９８</a:t>
            </a:r>
            <a:endParaRPr lang="en-US" altLang="ja-JP" sz="700" dirty="0"/>
          </a:p>
          <a:p>
            <a:r>
              <a:rPr lang="ja-JP" altLang="en-US" sz="700" dirty="0" smtClean="0"/>
              <a:t>●在宅患者調剤加算薬局数　      </a:t>
            </a:r>
            <a:r>
              <a:rPr lang="ja-JP" altLang="en-US" sz="700" dirty="0"/>
              <a:t>１３１</a:t>
            </a:r>
            <a:endParaRPr lang="en-US" altLang="ja-JP" sz="700" dirty="0" smtClean="0"/>
          </a:p>
          <a:p>
            <a:r>
              <a:rPr lang="ja-JP" altLang="en-US" sz="700" dirty="0" smtClean="0"/>
              <a:t>●在宅療養支援病院数　　　　　　　１１</a:t>
            </a:r>
            <a:endParaRPr lang="en-US" altLang="ja-JP" sz="700" dirty="0"/>
          </a:p>
          <a:p>
            <a:r>
              <a:rPr lang="ja-JP" altLang="en-US" sz="700" dirty="0" smtClean="0"/>
              <a:t>●在宅療養後方支援病院数　　　　　２</a:t>
            </a:r>
            <a:endParaRPr lang="en-US" altLang="ja-JP" sz="700" dirty="0"/>
          </a:p>
          <a:p>
            <a:r>
              <a:rPr lang="ja-JP" altLang="en-US" sz="700" dirty="0" smtClean="0"/>
              <a:t>●訪問看護ＳＴ数　　　　　　　　　　　８１</a:t>
            </a:r>
            <a:endParaRPr lang="en-US" altLang="ja-JP" sz="700" dirty="0" smtClean="0"/>
          </a:p>
          <a:p>
            <a:r>
              <a:rPr lang="ja-JP" altLang="en-US" sz="700" dirty="0" smtClean="0"/>
              <a:t>●退院支援加算を算定する病院 　２１</a:t>
            </a:r>
            <a:endParaRPr lang="en-US" altLang="ja-JP" sz="700" dirty="0" smtClean="0"/>
          </a:p>
          <a:p>
            <a:r>
              <a:rPr lang="ja-JP" altLang="en-US" sz="700" dirty="0" smtClean="0"/>
              <a:t>●入院機関とケアマネ連携数 　１</a:t>
            </a:r>
            <a:r>
              <a:rPr lang="en-US" altLang="ja-JP" sz="700" dirty="0" smtClean="0"/>
              <a:t>,</a:t>
            </a:r>
            <a:r>
              <a:rPr lang="ja-JP" altLang="en-US" sz="700" dirty="0" smtClean="0"/>
              <a:t>２１３</a:t>
            </a:r>
            <a:endParaRPr lang="en-US" altLang="ja-JP" sz="700" dirty="0" smtClean="0"/>
          </a:p>
          <a:p>
            <a:r>
              <a:rPr lang="ja-JP" altLang="en-US" sz="700" dirty="0" smtClean="0"/>
              <a:t>●在宅看取りを実施する診療所数 ２４ </a:t>
            </a:r>
            <a:endParaRPr lang="ja-JP" altLang="en-US" sz="700" dirty="0"/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7637068" y="2821786"/>
            <a:ext cx="1155804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提供体制</a:t>
            </a:r>
            <a:endParaRPr kumimoji="0" lang="ja-JP" altLang="en-US" sz="11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55" name="下矢印 54"/>
          <p:cNvSpPr/>
          <p:nvPr/>
        </p:nvSpPr>
        <p:spPr>
          <a:xfrm>
            <a:off x="2944410" y="2613626"/>
            <a:ext cx="526229" cy="216023"/>
          </a:xfrm>
          <a:prstGeom prst="downArrow">
            <a:avLst>
              <a:gd name="adj1" fmla="val 100000"/>
              <a:gd name="adj2" fmla="val 10000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下矢印 55"/>
          <p:cNvSpPr/>
          <p:nvPr/>
        </p:nvSpPr>
        <p:spPr>
          <a:xfrm>
            <a:off x="5691766" y="2605763"/>
            <a:ext cx="526229" cy="216023"/>
          </a:xfrm>
          <a:prstGeom prst="downArrow">
            <a:avLst>
              <a:gd name="adj1" fmla="val 100000"/>
              <a:gd name="adj2" fmla="val 10000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Text Box 9"/>
          <p:cNvSpPr txBox="1">
            <a:spLocks noChangeArrowheads="1"/>
          </p:cNvSpPr>
          <p:nvPr/>
        </p:nvSpPr>
        <p:spPr bwMode="auto">
          <a:xfrm>
            <a:off x="844079" y="5262801"/>
            <a:ext cx="773309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背景</a:t>
            </a:r>
          </a:p>
        </p:txBody>
      </p:sp>
      <p:sp>
        <p:nvSpPr>
          <p:cNvPr id="68" name="Text Box 9"/>
          <p:cNvSpPr txBox="1">
            <a:spLocks noChangeArrowheads="1"/>
          </p:cNvSpPr>
          <p:nvPr/>
        </p:nvSpPr>
        <p:spPr bwMode="auto">
          <a:xfrm>
            <a:off x="3025958" y="5262801"/>
            <a:ext cx="773309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課題</a:t>
            </a:r>
          </a:p>
        </p:txBody>
      </p:sp>
      <p:sp>
        <p:nvSpPr>
          <p:cNvPr id="69" name="Text Box 9"/>
          <p:cNvSpPr txBox="1">
            <a:spLocks noChangeArrowheads="1"/>
          </p:cNvSpPr>
          <p:nvPr/>
        </p:nvSpPr>
        <p:spPr bwMode="auto">
          <a:xfrm>
            <a:off x="5394654" y="5262801"/>
            <a:ext cx="773309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提案</a:t>
            </a:r>
          </a:p>
        </p:txBody>
      </p:sp>
      <p:sp>
        <p:nvSpPr>
          <p:cNvPr id="70" name="Text Box 9"/>
          <p:cNvSpPr txBox="1">
            <a:spLocks noChangeArrowheads="1"/>
          </p:cNvSpPr>
          <p:nvPr/>
        </p:nvSpPr>
        <p:spPr bwMode="auto">
          <a:xfrm>
            <a:off x="7683731" y="5260634"/>
            <a:ext cx="773309" cy="250426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100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効果</a:t>
            </a:r>
          </a:p>
        </p:txBody>
      </p:sp>
      <p:cxnSp>
        <p:nvCxnSpPr>
          <p:cNvPr id="72" name="直線コネクタ 71"/>
          <p:cNvCxnSpPr/>
          <p:nvPr/>
        </p:nvCxnSpPr>
        <p:spPr>
          <a:xfrm>
            <a:off x="2388263" y="5310582"/>
            <a:ext cx="0" cy="1522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4613995" y="5310582"/>
            <a:ext cx="0" cy="1522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>
            <a:off x="7006795" y="5278854"/>
            <a:ext cx="0" cy="1522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上下矢印 5"/>
          <p:cNvSpPr/>
          <p:nvPr/>
        </p:nvSpPr>
        <p:spPr>
          <a:xfrm>
            <a:off x="3115962" y="4704118"/>
            <a:ext cx="158015" cy="471537"/>
          </a:xfrm>
          <a:prstGeom prst="upDownArrow">
            <a:avLst>
              <a:gd name="adj1" fmla="val 5507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上下矢印 78"/>
          <p:cNvSpPr/>
          <p:nvPr/>
        </p:nvSpPr>
        <p:spPr>
          <a:xfrm>
            <a:off x="5875874" y="4713113"/>
            <a:ext cx="158015" cy="471537"/>
          </a:xfrm>
          <a:prstGeom prst="upDownArrow">
            <a:avLst>
              <a:gd name="adj1" fmla="val 5507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228477" y="4895321"/>
            <a:ext cx="2004512" cy="288032"/>
          </a:xfrm>
          <a:prstGeom prst="rect">
            <a:avLst/>
          </a:prstGeom>
          <a:solidFill>
            <a:srgbClr val="343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170" tIns="46990" rIns="90170" bIns="46990" anchor="ctr" anchorCtr="1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-128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kumimoji="0" lang="ja-JP" altLang="en-US" sz="1400" dirty="0" smtClean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基金事業の提案</a:t>
            </a:r>
            <a:endParaRPr kumimoji="0" lang="ja-JP" altLang="en-US" sz="1400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15" name="フローチャート : 端子 14"/>
          <p:cNvSpPr/>
          <p:nvPr/>
        </p:nvSpPr>
        <p:spPr>
          <a:xfrm>
            <a:off x="941639" y="849471"/>
            <a:ext cx="647698" cy="21365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ステージ</a:t>
            </a:r>
            <a:endParaRPr kumimoji="1" lang="ja-JP" altLang="en-US" sz="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4" name="フローチャート : 端子 83"/>
          <p:cNvSpPr/>
          <p:nvPr/>
        </p:nvSpPr>
        <p:spPr>
          <a:xfrm>
            <a:off x="3764571" y="800243"/>
            <a:ext cx="647698" cy="21365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ステージ</a:t>
            </a:r>
            <a:endParaRPr kumimoji="1" lang="ja-JP" altLang="en-US" sz="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5" name="フローチャート : 端子 84"/>
          <p:cNvSpPr/>
          <p:nvPr/>
        </p:nvSpPr>
        <p:spPr>
          <a:xfrm>
            <a:off x="6405823" y="789860"/>
            <a:ext cx="647698" cy="21365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ステージ</a:t>
            </a:r>
            <a:endParaRPr kumimoji="1" lang="ja-JP" altLang="en-US" sz="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7866405" y="49925"/>
            <a:ext cx="1134909" cy="391333"/>
          </a:xfrm>
          <a:prstGeom prst="rect">
            <a:avLst/>
          </a:prstGeom>
          <a:noFill/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/>
              <a:t>資料４－３</a:t>
            </a:r>
            <a:endParaRPr kumimoji="1" lang="ja-JP" altLang="en-US" sz="1100" b="1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7349900" y="3212975"/>
            <a:ext cx="165141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 smtClean="0"/>
              <a:t>●訪問診療を実施する診療所数 </a:t>
            </a:r>
            <a:r>
              <a:rPr lang="ja-JP" altLang="en-US" sz="700" dirty="0"/>
              <a:t>２６６</a:t>
            </a:r>
            <a:endParaRPr lang="en-US" altLang="ja-JP" sz="700" dirty="0"/>
          </a:p>
          <a:p>
            <a:r>
              <a:rPr lang="ja-JP" altLang="en-US" sz="700" dirty="0"/>
              <a:t>●</a:t>
            </a:r>
            <a:r>
              <a:rPr lang="ja-JP" altLang="en-US" sz="700" dirty="0" smtClean="0"/>
              <a:t>在宅療養支援診療所数　　　    </a:t>
            </a:r>
            <a:r>
              <a:rPr lang="ja-JP" altLang="en-US" sz="700" dirty="0"/>
              <a:t>２３５</a:t>
            </a:r>
            <a:endParaRPr lang="en-US" altLang="ja-JP" sz="700" dirty="0"/>
          </a:p>
          <a:p>
            <a:r>
              <a:rPr lang="ja-JP" altLang="en-US" sz="700" dirty="0"/>
              <a:t>●在宅療養支援歯科診療所数</a:t>
            </a:r>
            <a:r>
              <a:rPr lang="ja-JP" altLang="en-US" sz="700" dirty="0" smtClean="0"/>
              <a:t>　 １３１</a:t>
            </a:r>
            <a:endParaRPr lang="en-US" altLang="ja-JP" sz="700" dirty="0"/>
          </a:p>
          <a:p>
            <a:r>
              <a:rPr lang="ja-JP" altLang="en-US" sz="700" dirty="0" smtClean="0"/>
              <a:t>●在宅患者調剤加算薬局数　      </a:t>
            </a:r>
            <a:r>
              <a:rPr lang="ja-JP" altLang="en-US" sz="700" dirty="0"/>
              <a:t>１８３</a:t>
            </a:r>
            <a:endParaRPr lang="en-US" altLang="ja-JP" sz="700" dirty="0" smtClean="0"/>
          </a:p>
          <a:p>
            <a:r>
              <a:rPr lang="ja-JP" altLang="en-US" sz="700" dirty="0" smtClean="0"/>
              <a:t>●在宅療養支援病院数　　　　　　　１６</a:t>
            </a:r>
            <a:endParaRPr lang="en-US" altLang="ja-JP" sz="700" dirty="0"/>
          </a:p>
          <a:p>
            <a:r>
              <a:rPr lang="ja-JP" altLang="en-US" sz="700" dirty="0" smtClean="0"/>
              <a:t>●在宅療養後方支援病院数　　　　　</a:t>
            </a:r>
            <a:r>
              <a:rPr lang="ja-JP" altLang="en-US" sz="700" dirty="0"/>
              <a:t>３</a:t>
            </a:r>
            <a:endParaRPr lang="en-US" altLang="ja-JP" sz="700" dirty="0"/>
          </a:p>
          <a:p>
            <a:r>
              <a:rPr lang="ja-JP" altLang="en-US" sz="700" dirty="0" smtClean="0"/>
              <a:t>●訪問看護ＳＴ数　　　　　　　　　　１１８</a:t>
            </a:r>
            <a:endParaRPr lang="en-US" altLang="ja-JP" sz="700" dirty="0" smtClean="0"/>
          </a:p>
          <a:p>
            <a:r>
              <a:rPr lang="ja-JP" altLang="en-US" sz="700" dirty="0" smtClean="0"/>
              <a:t>●退院支援加算を算定する病院 　</a:t>
            </a:r>
            <a:r>
              <a:rPr lang="ja-JP" altLang="en-US" sz="700" dirty="0"/>
              <a:t>２９</a:t>
            </a:r>
            <a:endParaRPr lang="en-US" altLang="ja-JP" sz="700" dirty="0" smtClean="0"/>
          </a:p>
          <a:p>
            <a:r>
              <a:rPr lang="ja-JP" altLang="en-US" sz="700" dirty="0" smtClean="0"/>
              <a:t>●入院機関とケアマネ連携数 　１</a:t>
            </a:r>
            <a:r>
              <a:rPr lang="en-US" altLang="ja-JP" sz="700" dirty="0" smtClean="0"/>
              <a:t>,</a:t>
            </a:r>
            <a:r>
              <a:rPr lang="ja-JP" altLang="en-US" sz="700" dirty="0" smtClean="0"/>
              <a:t>８５７</a:t>
            </a:r>
            <a:endParaRPr lang="en-US" altLang="ja-JP" sz="700" dirty="0" smtClean="0"/>
          </a:p>
          <a:p>
            <a:r>
              <a:rPr lang="ja-JP" altLang="en-US" sz="700" dirty="0" smtClean="0"/>
              <a:t>●在宅看取りを実施する診療所数 </a:t>
            </a:r>
            <a:r>
              <a:rPr lang="ja-JP" altLang="en-US" sz="700" dirty="0"/>
              <a:t>３７</a:t>
            </a:r>
            <a:r>
              <a:rPr lang="ja-JP" altLang="en-US" sz="700" dirty="0" smtClean="0"/>
              <a:t> </a:t>
            </a:r>
            <a:endParaRPr lang="ja-JP" altLang="en-US" sz="7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2140" y="1281894"/>
            <a:ext cx="135524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【</a:t>
            </a:r>
            <a:r>
              <a:rPr lang="ja-JP" altLang="en-US" sz="900" dirty="0" smtClean="0"/>
              <a:t>昨年度意見</a:t>
            </a:r>
            <a:r>
              <a:rPr lang="en-US" altLang="ja-JP" sz="900" dirty="0" smtClean="0"/>
              <a:t>】</a:t>
            </a:r>
            <a:endParaRPr lang="ja-JP" altLang="en-US" sz="900" dirty="0" smtClean="0"/>
          </a:p>
          <a:p>
            <a:r>
              <a:rPr lang="ja-JP" altLang="en-US" sz="900" dirty="0" smtClean="0"/>
              <a:t>・</a:t>
            </a:r>
            <a:r>
              <a:rPr lang="en-US" altLang="ja-JP" sz="900" dirty="0" smtClean="0"/>
              <a:t>24</a:t>
            </a:r>
            <a:r>
              <a:rPr lang="ja-JP" altLang="en-US" sz="900" dirty="0" smtClean="0"/>
              <a:t>時間対応を行っている医療機関の把握が必要。</a:t>
            </a:r>
          </a:p>
          <a:p>
            <a:r>
              <a:rPr lang="ja-JP" altLang="en-US" sz="900" dirty="0" smtClean="0"/>
              <a:t>・医療コーディネーターが在宅医療を行う医師・医療機関の支援を実施</a:t>
            </a:r>
          </a:p>
          <a:p>
            <a:r>
              <a:rPr lang="ja-JP" altLang="en-US" sz="900" dirty="0" smtClean="0"/>
              <a:t>・より一層の効率的な医療機関連携が必要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26470" y="1356040"/>
            <a:ext cx="1247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①在宅医療資源の更なる把握</a:t>
            </a:r>
          </a:p>
          <a:p>
            <a:r>
              <a:rPr lang="ja-JP" altLang="en-US" sz="900" dirty="0" smtClean="0"/>
              <a:t>②在宅医療を行う医療機関の充実、支援</a:t>
            </a:r>
            <a:endParaRPr kumimoji="1" lang="ja-JP" altLang="en-US" sz="9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703" y="3212975"/>
            <a:ext cx="2554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/>
              <a:t>①在宅医療機関等の状況把握、既存の医療資源マップ</a:t>
            </a:r>
          </a:p>
          <a:p>
            <a:r>
              <a:rPr lang="ja-JP" altLang="en-US" sz="800" dirty="0"/>
              <a:t>　</a:t>
            </a:r>
            <a:r>
              <a:rPr kumimoji="1" lang="ja-JP" altLang="en-US" sz="800" dirty="0" smtClean="0"/>
              <a:t>等の整理統合、適宜更新</a:t>
            </a:r>
          </a:p>
          <a:p>
            <a:r>
              <a:rPr lang="ja-JP" altLang="en-US" sz="800" dirty="0" smtClean="0"/>
              <a:t>②・在宅医療に関する情報提供、課題抽出、研修実施</a:t>
            </a:r>
          </a:p>
          <a:p>
            <a:r>
              <a:rPr lang="ja-JP" altLang="en-US" sz="800" dirty="0"/>
              <a:t>　</a:t>
            </a:r>
            <a:r>
              <a:rPr lang="ja-JP" altLang="en-US" sz="800" dirty="0" smtClean="0">
                <a:solidFill>
                  <a:srgbClr val="FF0000"/>
                </a:solidFill>
              </a:rPr>
              <a:t>・在宅医療支援の在り方、方向性について検討</a:t>
            </a:r>
          </a:p>
          <a:p>
            <a:r>
              <a:rPr kumimoji="1" lang="ja-JP" altLang="en-US" sz="800" dirty="0" smtClean="0"/>
              <a:t>　・「堺地域医療連携支援センター」による支援</a:t>
            </a:r>
          </a:p>
          <a:p>
            <a:r>
              <a:rPr lang="ja-JP" altLang="en-US" sz="800" dirty="0"/>
              <a:t>③・在宅医療実施医療機関の情報交換会、医療</a:t>
            </a:r>
            <a:r>
              <a:rPr lang="ja-JP" altLang="en-US" sz="800" dirty="0" smtClean="0"/>
              <a:t>・介護</a:t>
            </a:r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　の</a:t>
            </a:r>
            <a:r>
              <a:rPr lang="ja-JP" altLang="en-US" sz="800" dirty="0"/>
              <a:t>多職種による意見交換会等の開催</a:t>
            </a:r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・「堺市における医療と介護をすすめる関係者会議（い</a:t>
            </a:r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　いともネットさかい）」の活動</a:t>
            </a:r>
            <a:endParaRPr kumimoji="1" lang="ja-JP" altLang="en-US" sz="800" dirty="0" smtClean="0"/>
          </a:p>
          <a:p>
            <a:r>
              <a:rPr lang="ja-JP" altLang="en-US" sz="800" dirty="0"/>
              <a:t>④</a:t>
            </a:r>
            <a:r>
              <a:rPr kumimoji="1" lang="ja-JP" altLang="en-US" sz="800" dirty="0" smtClean="0"/>
              <a:t>在宅医療講演会、公開講座の開催等</a:t>
            </a:r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26470" y="2008291"/>
            <a:ext cx="23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③医療機関間及び多職種間の連携推進</a:t>
            </a:r>
          </a:p>
          <a:p>
            <a:r>
              <a:rPr lang="ja-JP" altLang="en-US" sz="900" dirty="0" smtClean="0"/>
              <a:t>④在宅医療に関する市民啓発</a:t>
            </a:r>
            <a:endParaRPr lang="ja-JP" altLang="en-US" sz="9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753553" y="1348488"/>
            <a:ext cx="12475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①在宅医療資源の更なる把握</a:t>
            </a:r>
          </a:p>
          <a:p>
            <a:r>
              <a:rPr lang="ja-JP" altLang="en-US" sz="900" dirty="0" smtClean="0"/>
              <a:t>②在宅医療を行う医療機関の質の向上に向けた支援</a:t>
            </a:r>
            <a:endParaRPr kumimoji="1" lang="ja-JP" altLang="en-US" sz="9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781359" y="2134156"/>
            <a:ext cx="23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/>
              <a:t>③医療機関間及び多職種間の連携推進</a:t>
            </a:r>
          </a:p>
          <a:p>
            <a:r>
              <a:rPr lang="ja-JP" altLang="en-US" sz="900" dirty="0" smtClean="0"/>
              <a:t>④在宅医療に関する市民啓発</a:t>
            </a:r>
            <a:endParaRPr lang="ja-JP" altLang="en-US" sz="9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669575" y="3212976"/>
            <a:ext cx="255429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/>
              <a:t>①在宅医療機関等の状況把握、既存の医療資源マップ</a:t>
            </a:r>
          </a:p>
          <a:p>
            <a:r>
              <a:rPr lang="ja-JP" altLang="en-US" sz="800" dirty="0"/>
              <a:t>　</a:t>
            </a:r>
            <a:r>
              <a:rPr kumimoji="1" lang="ja-JP" altLang="en-US" sz="800" dirty="0" smtClean="0"/>
              <a:t>等の適宜更新</a:t>
            </a:r>
          </a:p>
          <a:p>
            <a:r>
              <a:rPr lang="ja-JP" altLang="en-US" sz="800" dirty="0"/>
              <a:t>②</a:t>
            </a:r>
            <a:r>
              <a:rPr lang="ja-JP" altLang="en-US" sz="800" dirty="0" smtClean="0"/>
              <a:t>・</a:t>
            </a:r>
            <a:r>
              <a:rPr lang="ja-JP" altLang="en-US" sz="800" dirty="0"/>
              <a:t>「堺地域医療連携支援センター」による支援</a:t>
            </a:r>
          </a:p>
          <a:p>
            <a:r>
              <a:rPr lang="ja-JP" altLang="en-US" sz="800" dirty="0" smtClean="0"/>
              <a:t>　</a:t>
            </a:r>
            <a:r>
              <a:rPr lang="ja-JP" altLang="en-US" sz="800" dirty="0" smtClean="0">
                <a:solidFill>
                  <a:srgbClr val="FF0000"/>
                </a:solidFill>
              </a:rPr>
              <a:t> ・在宅医療の実施医療機関への後方支援体制につい</a:t>
            </a:r>
            <a:r>
              <a:rPr lang="ja-JP" altLang="en-US" sz="800" dirty="0">
                <a:solidFill>
                  <a:srgbClr val="FF0000"/>
                </a:solidFill>
              </a:rPr>
              <a:t>　</a:t>
            </a:r>
            <a:r>
              <a:rPr lang="ja-JP" altLang="en-US" sz="800" dirty="0" smtClean="0">
                <a:solidFill>
                  <a:srgbClr val="FF0000"/>
                </a:solidFill>
              </a:rPr>
              <a:t>　</a:t>
            </a:r>
          </a:p>
          <a:p>
            <a:r>
              <a:rPr lang="ja-JP" altLang="en-US" sz="800" dirty="0">
                <a:solidFill>
                  <a:srgbClr val="FF0000"/>
                </a:solidFill>
              </a:rPr>
              <a:t>　</a:t>
            </a:r>
            <a:r>
              <a:rPr lang="ja-JP" altLang="en-US" sz="800" dirty="0" smtClean="0">
                <a:solidFill>
                  <a:srgbClr val="FF0000"/>
                </a:solidFill>
              </a:rPr>
              <a:t>　</a:t>
            </a:r>
            <a:r>
              <a:rPr lang="ja-JP" altLang="en-US" sz="800" dirty="0" err="1">
                <a:solidFill>
                  <a:srgbClr val="FF0000"/>
                </a:solidFill>
              </a:rPr>
              <a:t>て</a:t>
            </a:r>
            <a:r>
              <a:rPr lang="ja-JP" altLang="en-US" sz="800" dirty="0" smtClean="0">
                <a:solidFill>
                  <a:srgbClr val="FF0000"/>
                </a:solidFill>
              </a:rPr>
              <a:t>検討</a:t>
            </a:r>
          </a:p>
          <a:p>
            <a:r>
              <a:rPr lang="ja-JP" altLang="en-US" sz="800" dirty="0" smtClean="0"/>
              <a:t>③</a:t>
            </a:r>
            <a:r>
              <a:rPr lang="ja-JP" altLang="en-US" sz="800" dirty="0"/>
              <a:t>・在宅医療実施医療機関の情報交換会、医療</a:t>
            </a:r>
            <a:r>
              <a:rPr lang="ja-JP" altLang="en-US" sz="800" dirty="0" smtClean="0"/>
              <a:t>・介護</a:t>
            </a:r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　の</a:t>
            </a:r>
            <a:r>
              <a:rPr lang="ja-JP" altLang="en-US" sz="800" dirty="0"/>
              <a:t>多職種による意見交換会等の開催</a:t>
            </a:r>
          </a:p>
          <a:p>
            <a:r>
              <a:rPr lang="ja-JP" altLang="en-US" sz="800" dirty="0"/>
              <a:t>　・「堺市における医療と介護をすすめる</a:t>
            </a:r>
            <a:r>
              <a:rPr lang="ja-JP" altLang="en-US" sz="800" dirty="0" smtClean="0"/>
              <a:t>関係者会議</a:t>
            </a:r>
            <a:r>
              <a:rPr lang="ja-JP" altLang="en-US" sz="800" dirty="0"/>
              <a:t>（</a:t>
            </a:r>
            <a:r>
              <a:rPr lang="ja-JP" altLang="en-US" sz="800" dirty="0" smtClean="0"/>
              <a:t>い</a:t>
            </a:r>
          </a:p>
          <a:p>
            <a:r>
              <a:rPr lang="ja-JP" altLang="en-US" sz="800" dirty="0"/>
              <a:t>　</a:t>
            </a:r>
            <a:r>
              <a:rPr lang="ja-JP" altLang="en-US" sz="800" dirty="0" smtClean="0"/>
              <a:t>　いとも</a:t>
            </a:r>
            <a:r>
              <a:rPr lang="ja-JP" altLang="en-US" sz="800" dirty="0"/>
              <a:t>ネットさかい）」の活動</a:t>
            </a:r>
          </a:p>
          <a:p>
            <a:r>
              <a:rPr lang="ja-JP" altLang="en-US" sz="800" dirty="0"/>
              <a:t>④在宅医療講演会、公開講座の開催等</a:t>
            </a:r>
          </a:p>
          <a:p>
            <a:endParaRPr lang="ja-JP" altLang="en-US" sz="900" dirty="0" smtClean="0"/>
          </a:p>
          <a:p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2140" y="5661248"/>
            <a:ext cx="197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err="1" smtClean="0"/>
              <a:t>病病</a:t>
            </a:r>
            <a:r>
              <a:rPr kumimoji="1" lang="ja-JP" altLang="en-US" sz="900" dirty="0" smtClean="0"/>
              <a:t>・病診連携の強化により、患者の状態に</a:t>
            </a:r>
            <a:r>
              <a:rPr lang="ja-JP" altLang="en-US" sz="900" dirty="0" smtClean="0"/>
              <a:t>合った医療を適切かつ</a:t>
            </a:r>
            <a:r>
              <a:rPr kumimoji="1" lang="ja-JP" altLang="en-US" sz="900" dirty="0" smtClean="0"/>
              <a:t>円滑に提供する体制の整備が急務。</a:t>
            </a:r>
          </a:p>
          <a:p>
            <a:r>
              <a:rPr lang="ja-JP" altLang="en-US" sz="900" dirty="0"/>
              <a:t>　</a:t>
            </a:r>
            <a:r>
              <a:rPr lang="ja-JP" altLang="en-US" sz="900" dirty="0" smtClean="0"/>
              <a:t>　　　　　　　　　↓</a:t>
            </a:r>
            <a:endParaRPr kumimoji="1" lang="ja-JP" altLang="en-US" sz="900" dirty="0" smtClean="0"/>
          </a:p>
          <a:p>
            <a:r>
              <a:rPr lang="ja-JP" altLang="en-US" sz="900" dirty="0" smtClean="0"/>
              <a:t>地域</a:t>
            </a:r>
            <a:r>
              <a:rPr lang="ja-JP" altLang="en-US" sz="900" dirty="0"/>
              <a:t>医療介護総合確保基金を</a:t>
            </a:r>
            <a:r>
              <a:rPr lang="ja-JP" altLang="en-US" sz="900" dirty="0" smtClean="0"/>
              <a:t>活用</a:t>
            </a:r>
            <a:r>
              <a:rPr lang="ja-JP" altLang="en-US" sz="900" dirty="0"/>
              <a:t>した、</a:t>
            </a:r>
            <a:r>
              <a:rPr lang="en-US" altLang="ja-JP" sz="900" dirty="0" smtClean="0"/>
              <a:t>ICT</a:t>
            </a:r>
            <a:r>
              <a:rPr lang="ja-JP" altLang="en-US" sz="900" dirty="0" smtClean="0"/>
              <a:t>システムの構築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555776" y="5661248"/>
            <a:ext cx="20343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・二次医療圏域内で同一システムを構築しないと、連携が非効率である。</a:t>
            </a:r>
          </a:p>
          <a:p>
            <a:r>
              <a:rPr kumimoji="1" lang="ja-JP" altLang="en-US" sz="900" dirty="0" smtClean="0"/>
              <a:t>・地域医療介護総合確保基金は、医療機関が申請者であり、統一したシステムを構築、運営していくには</a:t>
            </a:r>
            <a:r>
              <a:rPr lang="ja-JP" altLang="en-US" sz="900" dirty="0" smtClean="0"/>
              <a:t>、制度改正が必要。</a:t>
            </a:r>
            <a:endParaRPr kumimoji="1" lang="ja-JP" altLang="en-US" sz="9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83928" y="5682001"/>
            <a:ext cx="197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ICT</a:t>
            </a:r>
            <a:r>
              <a:rPr kumimoji="1" lang="ja-JP" altLang="en-US" sz="900" dirty="0" smtClean="0"/>
              <a:t>システムの構築により、</a:t>
            </a:r>
            <a:r>
              <a:rPr kumimoji="1" lang="ja-JP" altLang="en-US" sz="900" dirty="0" err="1" smtClean="0"/>
              <a:t>病病</a:t>
            </a:r>
            <a:r>
              <a:rPr kumimoji="1" lang="ja-JP" altLang="en-US" sz="900" dirty="0" smtClean="0"/>
              <a:t>・病診連携の強化により、患者の状態に</a:t>
            </a:r>
            <a:r>
              <a:rPr lang="ja-JP" altLang="en-US" sz="900" dirty="0" smtClean="0"/>
              <a:t>合った医療を適切かつ</a:t>
            </a:r>
            <a:r>
              <a:rPr kumimoji="1" lang="ja-JP" altLang="en-US" sz="900" dirty="0" smtClean="0"/>
              <a:t>円滑に提供することが可能と</a:t>
            </a:r>
            <a:r>
              <a:rPr lang="ja-JP" altLang="en-US" sz="900" dirty="0" smtClean="0"/>
              <a:t>なる。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669575" y="5682001"/>
            <a:ext cx="2337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・事業申請者を、医療機関のみならず他の団体（市町村等）も対象とする。</a:t>
            </a:r>
          </a:p>
          <a:p>
            <a:r>
              <a:rPr lang="ja-JP" altLang="en-US" sz="900" dirty="0" smtClean="0"/>
              <a:t>・システム導入時のみならず、構築後の運営経費も基金対象とする。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65756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 smtClean="0"/>
              <a:t>現状に記載されているデータについて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</a:rPr>
              <a:t>●</a:t>
            </a:r>
            <a:r>
              <a:rPr lang="ja-JP" altLang="en-US" sz="1600" dirty="0">
                <a:latin typeface="+mn-ea"/>
              </a:rPr>
              <a:t>訪問診療を実施する</a:t>
            </a:r>
            <a:r>
              <a:rPr lang="ja-JP" altLang="en-US" sz="1600" dirty="0" smtClean="0">
                <a:latin typeface="+mn-ea"/>
              </a:rPr>
              <a:t>診療所数　・　　</a:t>
            </a:r>
            <a:r>
              <a:rPr lang="ja-JP" altLang="en-US" sz="1600" dirty="0">
                <a:latin typeface="+mn-ea"/>
              </a:rPr>
              <a:t>在宅看取りを実施する</a:t>
            </a:r>
            <a:r>
              <a:rPr lang="ja-JP" altLang="en-US" sz="1600" dirty="0" smtClean="0">
                <a:latin typeface="+mn-ea"/>
              </a:rPr>
              <a:t>診療所数</a:t>
            </a: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　　　　　医療施設調査 　</a:t>
            </a:r>
            <a:r>
              <a:rPr lang="en-US" altLang="ja-JP" sz="1600" dirty="0" smtClean="0">
                <a:latin typeface="+mn-ea"/>
              </a:rPr>
              <a:t>【</a:t>
            </a:r>
            <a:r>
              <a:rPr lang="ja-JP" altLang="en-US" sz="1600" dirty="0" smtClean="0">
                <a:latin typeface="+mn-ea"/>
              </a:rPr>
              <a:t>平成</a:t>
            </a:r>
            <a:r>
              <a:rPr lang="en-US" altLang="ja-JP" sz="1600" dirty="0" smtClean="0">
                <a:latin typeface="+mn-ea"/>
              </a:rPr>
              <a:t>26</a:t>
            </a:r>
            <a:r>
              <a:rPr lang="ja-JP" altLang="en-US" sz="1600" dirty="0" smtClean="0">
                <a:latin typeface="+mn-ea"/>
              </a:rPr>
              <a:t>年</a:t>
            </a:r>
            <a:r>
              <a:rPr lang="en-US" altLang="ja-JP" sz="1600" dirty="0" smtClean="0">
                <a:latin typeface="+mn-ea"/>
              </a:rPr>
              <a:t>】</a:t>
            </a:r>
            <a:r>
              <a:rPr lang="ja-JP" altLang="en-US" sz="1600" dirty="0" smtClean="0">
                <a:latin typeface="+mn-ea"/>
              </a:rPr>
              <a:t> </a:t>
            </a: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endParaRPr lang="en-US" altLang="ja-JP" sz="1600" dirty="0">
              <a:latin typeface="+mn-ea"/>
            </a:endParaRPr>
          </a:p>
          <a:p>
            <a:pPr marL="0" indent="0">
              <a:buNone/>
            </a:pPr>
            <a:endParaRPr lang="en-US" altLang="ja-JP" sz="1600" dirty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</a:rPr>
              <a:t>●在宅</a:t>
            </a:r>
            <a:r>
              <a:rPr lang="ja-JP" altLang="en-US" sz="1600" dirty="0">
                <a:latin typeface="+mn-ea"/>
              </a:rPr>
              <a:t>療養支援診療所数 </a:t>
            </a:r>
            <a:r>
              <a:rPr lang="ja-JP" altLang="en-US" sz="1600" dirty="0" smtClean="0">
                <a:latin typeface="+mn-ea"/>
              </a:rPr>
              <a:t>・在宅</a:t>
            </a:r>
            <a:r>
              <a:rPr lang="ja-JP" altLang="en-US" sz="1600" dirty="0">
                <a:latin typeface="+mn-ea"/>
              </a:rPr>
              <a:t>療養支援歯科診療所数　 </a:t>
            </a:r>
            <a:r>
              <a:rPr lang="ja-JP" altLang="en-US" sz="1600" dirty="0" smtClean="0">
                <a:latin typeface="+mn-ea"/>
              </a:rPr>
              <a:t>在宅</a:t>
            </a:r>
            <a:r>
              <a:rPr lang="ja-JP" altLang="en-US" sz="1600" dirty="0">
                <a:latin typeface="+mn-ea"/>
              </a:rPr>
              <a:t>患者</a:t>
            </a:r>
            <a:r>
              <a:rPr lang="ja-JP" altLang="en-US" sz="1600" dirty="0" smtClean="0">
                <a:latin typeface="+mn-ea"/>
              </a:rPr>
              <a:t>調剤加算</a:t>
            </a:r>
            <a:r>
              <a:rPr lang="ja-JP" altLang="en-US" sz="1600" dirty="0">
                <a:latin typeface="+mn-ea"/>
              </a:rPr>
              <a:t>薬局数　　　 </a:t>
            </a:r>
            <a:endParaRPr lang="en-US" altLang="ja-JP" sz="1600" dirty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</a:rPr>
              <a:t>　　在宅</a:t>
            </a:r>
            <a:r>
              <a:rPr lang="ja-JP" altLang="en-US" sz="1600" dirty="0">
                <a:latin typeface="+mn-ea"/>
              </a:rPr>
              <a:t>療養支援</a:t>
            </a:r>
            <a:r>
              <a:rPr lang="ja-JP" altLang="en-US" sz="1600" dirty="0" smtClean="0">
                <a:latin typeface="+mn-ea"/>
              </a:rPr>
              <a:t>病院数・在宅</a:t>
            </a:r>
            <a:r>
              <a:rPr lang="ja-JP" altLang="en-US" sz="1600" dirty="0">
                <a:latin typeface="+mn-ea"/>
              </a:rPr>
              <a:t>療養後方支援</a:t>
            </a:r>
            <a:r>
              <a:rPr lang="ja-JP" altLang="en-US" sz="1600" dirty="0" smtClean="0">
                <a:latin typeface="+mn-ea"/>
              </a:rPr>
              <a:t>病院数・</a:t>
            </a:r>
            <a:r>
              <a:rPr lang="ja-JP" altLang="en-US" sz="1600" dirty="0">
                <a:latin typeface="+mn-ea"/>
              </a:rPr>
              <a:t>退院支援加算を算定する病院</a:t>
            </a: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</a:rPr>
              <a:t>　　　　　　近畿厚生局調べ　　</a:t>
            </a:r>
            <a:r>
              <a:rPr lang="en-US" altLang="ja-JP" sz="1600" dirty="0" smtClean="0">
                <a:latin typeface="+mn-ea"/>
              </a:rPr>
              <a:t>【</a:t>
            </a:r>
            <a:r>
              <a:rPr lang="ja-JP" altLang="en-US" sz="1600" dirty="0" smtClean="0">
                <a:latin typeface="+mn-ea"/>
              </a:rPr>
              <a:t>平成</a:t>
            </a:r>
            <a:r>
              <a:rPr lang="en-US" altLang="ja-JP" sz="1600" dirty="0" smtClean="0">
                <a:latin typeface="+mn-ea"/>
              </a:rPr>
              <a:t>29</a:t>
            </a:r>
            <a:r>
              <a:rPr lang="ja-JP" altLang="en-US" sz="1600" dirty="0" smtClean="0">
                <a:latin typeface="+mn-ea"/>
              </a:rPr>
              <a:t>年</a:t>
            </a:r>
            <a:r>
              <a:rPr lang="en-US" altLang="ja-JP" sz="1600" dirty="0" smtClean="0">
                <a:latin typeface="+mn-ea"/>
              </a:rPr>
              <a:t>4</a:t>
            </a:r>
            <a:r>
              <a:rPr lang="ja-JP" altLang="en-US" sz="1600" dirty="0" smtClean="0">
                <a:latin typeface="+mn-ea"/>
              </a:rPr>
              <a:t>月</a:t>
            </a:r>
            <a:r>
              <a:rPr lang="en-US" altLang="ja-JP" sz="1600" dirty="0" smtClean="0">
                <a:latin typeface="+mn-ea"/>
              </a:rPr>
              <a:t>1</a:t>
            </a:r>
            <a:r>
              <a:rPr lang="ja-JP" altLang="en-US" sz="1600" dirty="0" smtClean="0">
                <a:latin typeface="+mn-ea"/>
              </a:rPr>
              <a:t>日現在</a:t>
            </a:r>
            <a:r>
              <a:rPr lang="en-US" altLang="ja-JP" sz="1600" dirty="0" smtClean="0">
                <a:latin typeface="+mn-ea"/>
              </a:rPr>
              <a:t>】</a:t>
            </a:r>
            <a:r>
              <a:rPr lang="ja-JP" altLang="en-US" sz="1600" dirty="0">
                <a:latin typeface="+mn-ea"/>
              </a:rPr>
              <a:t>　　　　  </a:t>
            </a:r>
            <a:endParaRPr lang="en-US" altLang="ja-JP" sz="1600" dirty="0">
              <a:latin typeface="+mn-ea"/>
            </a:endParaRPr>
          </a:p>
          <a:p>
            <a:pPr marL="0" indent="0">
              <a:buNone/>
            </a:pP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</a:rPr>
              <a:t>●</a:t>
            </a:r>
            <a:r>
              <a:rPr lang="ja-JP" altLang="en-US" sz="1600" dirty="0">
                <a:latin typeface="+mn-ea"/>
              </a:rPr>
              <a:t>訪問看護ＳＴ数　</a:t>
            </a:r>
            <a:r>
              <a:rPr lang="ja-JP" altLang="en-US" sz="1600" dirty="0" smtClean="0">
                <a:latin typeface="+mn-ea"/>
              </a:rPr>
              <a:t>　全国訪問看護事業協会「訪問看護ステーション数調査結果」</a:t>
            </a:r>
            <a:r>
              <a:rPr lang="en-US" altLang="ja-JP" sz="1600" dirty="0" smtClean="0">
                <a:latin typeface="+mn-ea"/>
              </a:rPr>
              <a:t>【</a:t>
            </a:r>
            <a:r>
              <a:rPr lang="ja-JP" altLang="en-US" sz="1600" dirty="0" smtClean="0">
                <a:latin typeface="+mn-ea"/>
              </a:rPr>
              <a:t>平成</a:t>
            </a:r>
            <a:r>
              <a:rPr lang="en-US" altLang="ja-JP" sz="1600" dirty="0" smtClean="0">
                <a:latin typeface="+mn-ea"/>
              </a:rPr>
              <a:t>27</a:t>
            </a:r>
            <a:r>
              <a:rPr lang="ja-JP" altLang="en-US" sz="1600" dirty="0" smtClean="0">
                <a:latin typeface="+mn-ea"/>
              </a:rPr>
              <a:t>年</a:t>
            </a:r>
            <a:r>
              <a:rPr lang="en-US" altLang="ja-JP" sz="1600" dirty="0" smtClean="0">
                <a:latin typeface="+mn-ea"/>
              </a:rPr>
              <a:t>】</a:t>
            </a:r>
          </a:p>
          <a:p>
            <a:pPr marL="0" indent="0">
              <a:buNone/>
            </a:pPr>
            <a:r>
              <a:rPr lang="ja-JP" altLang="en-US" sz="1600" dirty="0">
                <a:latin typeface="+mn-ea"/>
              </a:rPr>
              <a:t>　　　　　　　        </a:t>
            </a:r>
            <a:endParaRPr lang="en-US" altLang="ja-JP" sz="1600" dirty="0">
              <a:latin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</a:rPr>
              <a:t>●</a:t>
            </a:r>
            <a:r>
              <a:rPr lang="ja-JP" altLang="en-US" sz="1600" dirty="0">
                <a:latin typeface="+mn-ea"/>
              </a:rPr>
              <a:t>入院機関とケアマネ</a:t>
            </a:r>
            <a:r>
              <a:rPr lang="ja-JP" altLang="en-US" sz="1600" dirty="0" smtClean="0">
                <a:latin typeface="+mn-ea"/>
              </a:rPr>
              <a:t>連携数　：　</a:t>
            </a:r>
            <a:r>
              <a:rPr lang="en-US" altLang="ja-JP" sz="1600" dirty="0" smtClean="0">
                <a:latin typeface="+mn-ea"/>
              </a:rPr>
              <a:t>NDB</a:t>
            </a:r>
            <a:r>
              <a:rPr lang="ja-JP" altLang="en-US" sz="1600" dirty="0" smtClean="0">
                <a:latin typeface="+mn-ea"/>
              </a:rPr>
              <a:t>データ介護支援連携指導料算定件数</a:t>
            </a:r>
            <a:r>
              <a:rPr lang="en-US" altLang="ja-JP" sz="1600" dirty="0" smtClean="0">
                <a:latin typeface="+mn-ea"/>
              </a:rPr>
              <a:t>【</a:t>
            </a:r>
            <a:r>
              <a:rPr lang="ja-JP" altLang="en-US" sz="1600" dirty="0" smtClean="0">
                <a:latin typeface="+mn-ea"/>
              </a:rPr>
              <a:t>平成</a:t>
            </a:r>
            <a:r>
              <a:rPr lang="en-US" altLang="ja-JP" sz="1600" dirty="0" smtClean="0">
                <a:latin typeface="+mn-ea"/>
              </a:rPr>
              <a:t>26</a:t>
            </a:r>
            <a:r>
              <a:rPr lang="ja-JP" altLang="en-US" sz="1600" dirty="0" smtClean="0">
                <a:latin typeface="+mn-ea"/>
              </a:rPr>
              <a:t>年</a:t>
            </a:r>
            <a:r>
              <a:rPr lang="en-US" altLang="ja-JP" sz="1600" dirty="0" smtClean="0">
                <a:latin typeface="+mn-ea"/>
              </a:rPr>
              <a:t>】</a:t>
            </a:r>
            <a:r>
              <a:rPr lang="ja-JP" altLang="en-US" sz="1600" dirty="0" smtClean="0">
                <a:latin typeface="+mn-ea"/>
              </a:rPr>
              <a:t>    </a:t>
            </a:r>
            <a:endParaRPr lang="en-US" altLang="ja-JP" sz="1600" dirty="0">
              <a:latin typeface="+mn-ea"/>
            </a:endParaRPr>
          </a:p>
          <a:p>
            <a:pPr marL="0" indent="0">
              <a:buNone/>
            </a:pPr>
            <a:endParaRPr lang="ja-JP" altLang="en-US" sz="1600" dirty="0">
              <a:latin typeface="+mn-ea"/>
            </a:endParaRPr>
          </a:p>
          <a:p>
            <a:endParaRPr kumimoji="1" lang="ja-JP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1370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5532</TotalTime>
  <Words>427</Words>
  <Application>Microsoft Office PowerPoint</Application>
  <PresentationFormat>画面に合わせる (4:3)</PresentationFormat>
  <Paragraphs>104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現状に記載されているデータについて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堺市</cp:lastModifiedBy>
  <cp:revision>333</cp:revision>
  <cp:lastPrinted>2017-07-24T02:08:30Z</cp:lastPrinted>
  <dcterms:created xsi:type="dcterms:W3CDTF">2016-06-07T01:02:14Z</dcterms:created>
  <dcterms:modified xsi:type="dcterms:W3CDTF">2017-11-14T02:39:34Z</dcterms:modified>
</cp:coreProperties>
</file>