
<file path=[Content_Types].xml><?xml version="1.0" encoding="utf-8"?>
<Types xmlns="http://schemas.openxmlformats.org/package/2006/content-types">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7" r:id="rId2"/>
    <p:sldId id="258" r:id="rId3"/>
    <p:sldId id="259" r:id="rId4"/>
    <p:sldId id="260"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0" d="100"/>
          <a:sy n="110" d="100"/>
        </p:scale>
        <p:origin x="-216"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7E550D8A-E80A-469B-9BF5-706D39BCF1C1}" type="datetimeFigureOut">
              <a:rPr kumimoji="1" lang="ja-JP" altLang="en-US" smtClean="0"/>
              <a:t>2017/11/14</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406C5661-37B4-4055-BF4D-048D85BF8F19}" type="slidenum">
              <a:rPr kumimoji="1" lang="ja-JP" altLang="en-US" smtClean="0"/>
              <a:t>‹#›</a:t>
            </a:fld>
            <a:endParaRPr kumimoji="1" lang="ja-JP" altLang="en-US"/>
          </a:p>
        </p:txBody>
      </p:sp>
    </p:spTree>
    <p:extLst>
      <p:ext uri="{BB962C8B-B14F-4D97-AF65-F5344CB8AC3E}">
        <p14:creationId xmlns:p14="http://schemas.microsoft.com/office/powerpoint/2010/main" val="96170605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23C2A298-4251-457A-8507-1BFDC552D0E0}" type="slidenum">
              <a:rPr lang="en-US" altLang="ja-JP" smtClean="0">
                <a:solidFill>
                  <a:prstClr val="black"/>
                </a:solidFill>
              </a:rPr>
              <a:pPr>
                <a:defRPr/>
              </a:pPr>
              <a:t>1</a:t>
            </a:fld>
            <a:endParaRPr lang="en-US" altLang="ja-JP">
              <a:solidFill>
                <a:prstClr val="black"/>
              </a:solidFill>
            </a:endParaRPr>
          </a:p>
        </p:txBody>
      </p:sp>
    </p:spTree>
    <p:extLst>
      <p:ext uri="{BB962C8B-B14F-4D97-AF65-F5344CB8AC3E}">
        <p14:creationId xmlns:p14="http://schemas.microsoft.com/office/powerpoint/2010/main" val="2692266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r>
              <a:rPr kumimoji="1" lang="en-US" altLang="ja-JP" dirty="0" smtClean="0"/>
              <a:t>H25</a:t>
            </a:r>
            <a:r>
              <a:rPr kumimoji="1" lang="ja-JP" altLang="en-US" dirty="0" smtClean="0"/>
              <a:t>年、</a:t>
            </a:r>
            <a:r>
              <a:rPr kumimoji="1" lang="en-US" altLang="ja-JP" dirty="0" smtClean="0"/>
              <a:t>H37</a:t>
            </a:r>
            <a:r>
              <a:rPr kumimoji="1" lang="ja-JP" altLang="en-US" dirty="0" smtClean="0"/>
              <a:t>年は地域医療構想ツールより算出したもの（生保有り）。</a:t>
            </a:r>
            <a:r>
              <a:rPr kumimoji="1" lang="en-US" altLang="ja-JP" dirty="0" smtClean="0"/>
              <a:t>H27</a:t>
            </a:r>
            <a:r>
              <a:rPr kumimoji="1" lang="ja-JP" altLang="en-US" dirty="0" smtClean="0"/>
              <a:t>年約</a:t>
            </a:r>
            <a:r>
              <a:rPr kumimoji="1" lang="en-US" altLang="ja-JP" dirty="0" smtClean="0"/>
              <a:t>70</a:t>
            </a:r>
            <a:r>
              <a:rPr kumimoji="1" lang="ja-JP" altLang="en-US" dirty="0" smtClean="0"/>
              <a:t>万人は、社会医療行為別調査</a:t>
            </a:r>
            <a:r>
              <a:rPr kumimoji="1" lang="en-US" altLang="ja-JP" dirty="0" smtClean="0"/>
              <a:t>(</a:t>
            </a:r>
            <a:r>
              <a:rPr kumimoji="1" lang="ja-JP" altLang="en-US" dirty="0" smtClean="0"/>
              <a:t>生保無し</a:t>
            </a:r>
            <a:r>
              <a:rPr kumimoji="1" lang="en-US" altLang="ja-JP" dirty="0" smtClean="0"/>
              <a:t>)</a:t>
            </a:r>
            <a:endParaRPr kumimoji="1" lang="ja-JP" altLang="en-US" dirty="0"/>
          </a:p>
        </p:txBody>
      </p:sp>
      <p:sp>
        <p:nvSpPr>
          <p:cNvPr id="4" name="スライド番号プレースホルダー 3"/>
          <p:cNvSpPr>
            <a:spLocks noGrp="1"/>
          </p:cNvSpPr>
          <p:nvPr>
            <p:ph type="sldNum" sz="quarter" idx="10"/>
          </p:nvPr>
        </p:nvSpPr>
        <p:spPr/>
        <p:txBody>
          <a:bodyPr/>
          <a:lstStyle/>
          <a:p>
            <a:fld id="{6E01A59E-D08D-4BAE-A058-F1BE10318A74}" type="slidenum">
              <a:rPr kumimoji="1" lang="ja-JP" altLang="en-US" smtClean="0"/>
              <a:t>2</a:t>
            </a:fld>
            <a:endParaRPr kumimoji="1" lang="ja-JP" altLang="en-US"/>
          </a:p>
        </p:txBody>
      </p:sp>
    </p:spTree>
    <p:extLst>
      <p:ext uri="{BB962C8B-B14F-4D97-AF65-F5344CB8AC3E}">
        <p14:creationId xmlns:p14="http://schemas.microsoft.com/office/powerpoint/2010/main" val="8242143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r>
              <a:rPr kumimoji="1" lang="en-US" altLang="ja-JP" dirty="0" smtClean="0"/>
              <a:t>H25</a:t>
            </a:r>
            <a:r>
              <a:rPr kumimoji="1" lang="ja-JP" altLang="en-US" dirty="0" smtClean="0"/>
              <a:t>年、</a:t>
            </a:r>
            <a:r>
              <a:rPr kumimoji="1" lang="en-US" altLang="ja-JP" dirty="0" smtClean="0"/>
              <a:t>H37</a:t>
            </a:r>
            <a:r>
              <a:rPr kumimoji="1" lang="ja-JP" altLang="en-US" dirty="0" smtClean="0"/>
              <a:t>年は地域医療構想ツールより算出したもの（生保有り）。</a:t>
            </a:r>
            <a:r>
              <a:rPr kumimoji="1" lang="en-US" altLang="ja-JP" dirty="0" smtClean="0"/>
              <a:t>H27</a:t>
            </a:r>
            <a:r>
              <a:rPr kumimoji="1" lang="ja-JP" altLang="en-US" dirty="0" smtClean="0"/>
              <a:t>年約</a:t>
            </a:r>
            <a:r>
              <a:rPr kumimoji="1" lang="en-US" altLang="ja-JP" dirty="0" smtClean="0"/>
              <a:t>70</a:t>
            </a:r>
            <a:r>
              <a:rPr kumimoji="1" lang="ja-JP" altLang="en-US" dirty="0" smtClean="0"/>
              <a:t>万人は、社会医療行為別調査</a:t>
            </a:r>
            <a:r>
              <a:rPr kumimoji="1" lang="en-US" altLang="ja-JP" dirty="0" smtClean="0"/>
              <a:t>(</a:t>
            </a:r>
            <a:r>
              <a:rPr kumimoji="1" lang="ja-JP" altLang="en-US" dirty="0" smtClean="0"/>
              <a:t>生保無し</a:t>
            </a:r>
            <a:r>
              <a:rPr kumimoji="1" lang="en-US" altLang="ja-JP" dirty="0" smtClean="0"/>
              <a:t>)</a:t>
            </a:r>
            <a:endParaRPr kumimoji="1" lang="ja-JP" altLang="en-US" dirty="0"/>
          </a:p>
        </p:txBody>
      </p:sp>
      <p:sp>
        <p:nvSpPr>
          <p:cNvPr id="4" name="スライド番号プレースホルダー 3"/>
          <p:cNvSpPr>
            <a:spLocks noGrp="1"/>
          </p:cNvSpPr>
          <p:nvPr>
            <p:ph type="sldNum" sz="quarter" idx="10"/>
          </p:nvPr>
        </p:nvSpPr>
        <p:spPr/>
        <p:txBody>
          <a:bodyPr/>
          <a:lstStyle/>
          <a:p>
            <a:fld id="{6E01A59E-D08D-4BAE-A058-F1BE10318A74}" type="slidenum">
              <a:rPr kumimoji="1" lang="ja-JP" altLang="en-US" smtClean="0"/>
              <a:t>3</a:t>
            </a:fld>
            <a:endParaRPr kumimoji="1" lang="ja-JP" altLang="en-US"/>
          </a:p>
        </p:txBody>
      </p:sp>
    </p:spTree>
    <p:extLst>
      <p:ext uri="{BB962C8B-B14F-4D97-AF65-F5344CB8AC3E}">
        <p14:creationId xmlns:p14="http://schemas.microsoft.com/office/powerpoint/2010/main" val="8242143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6F664EF-27A4-4CCB-B4C9-1AD1298EA9C5}" type="datetimeFigureOut">
              <a:rPr kumimoji="1" lang="ja-JP" altLang="en-US" smtClean="0"/>
              <a:t>2017/11/14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8FD90-7AE5-408A-9E41-D16463F57B06}" type="slidenum">
              <a:rPr kumimoji="1" lang="ja-JP" altLang="en-US" smtClean="0"/>
              <a:t>‹#›</a:t>
            </a:fld>
            <a:endParaRPr kumimoji="1" lang="ja-JP" altLang="en-US"/>
          </a:p>
        </p:txBody>
      </p:sp>
    </p:spTree>
    <p:extLst>
      <p:ext uri="{BB962C8B-B14F-4D97-AF65-F5344CB8AC3E}">
        <p14:creationId xmlns:p14="http://schemas.microsoft.com/office/powerpoint/2010/main" val="1314458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6F664EF-27A4-4CCB-B4C9-1AD1298EA9C5}" type="datetimeFigureOut">
              <a:rPr kumimoji="1" lang="ja-JP" altLang="en-US" smtClean="0"/>
              <a:t>2017/11/14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8FD90-7AE5-408A-9E41-D16463F57B06}" type="slidenum">
              <a:rPr kumimoji="1" lang="ja-JP" altLang="en-US" smtClean="0"/>
              <a:t>‹#›</a:t>
            </a:fld>
            <a:endParaRPr kumimoji="1" lang="ja-JP" altLang="en-US"/>
          </a:p>
        </p:txBody>
      </p:sp>
    </p:spTree>
    <p:extLst>
      <p:ext uri="{BB962C8B-B14F-4D97-AF65-F5344CB8AC3E}">
        <p14:creationId xmlns:p14="http://schemas.microsoft.com/office/powerpoint/2010/main" val="27774111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6F664EF-27A4-4CCB-B4C9-1AD1298EA9C5}" type="datetimeFigureOut">
              <a:rPr kumimoji="1" lang="ja-JP" altLang="en-US" smtClean="0"/>
              <a:t>2017/11/14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8FD90-7AE5-408A-9E41-D16463F57B06}" type="slidenum">
              <a:rPr kumimoji="1" lang="ja-JP" altLang="en-US" smtClean="0"/>
              <a:t>‹#›</a:t>
            </a:fld>
            <a:endParaRPr kumimoji="1" lang="ja-JP" altLang="en-US"/>
          </a:p>
        </p:txBody>
      </p:sp>
    </p:spTree>
    <p:extLst>
      <p:ext uri="{BB962C8B-B14F-4D97-AF65-F5344CB8AC3E}">
        <p14:creationId xmlns:p14="http://schemas.microsoft.com/office/powerpoint/2010/main" val="3600353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6F664EF-27A4-4CCB-B4C9-1AD1298EA9C5}" type="datetimeFigureOut">
              <a:rPr kumimoji="1" lang="ja-JP" altLang="en-US" smtClean="0"/>
              <a:t>2017/11/14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8FD90-7AE5-408A-9E41-D16463F57B06}" type="slidenum">
              <a:rPr kumimoji="1" lang="ja-JP" altLang="en-US" smtClean="0"/>
              <a:t>‹#›</a:t>
            </a:fld>
            <a:endParaRPr kumimoji="1" lang="ja-JP" altLang="en-US"/>
          </a:p>
        </p:txBody>
      </p:sp>
    </p:spTree>
    <p:extLst>
      <p:ext uri="{BB962C8B-B14F-4D97-AF65-F5344CB8AC3E}">
        <p14:creationId xmlns:p14="http://schemas.microsoft.com/office/powerpoint/2010/main" val="2972154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6F664EF-27A4-4CCB-B4C9-1AD1298EA9C5}" type="datetimeFigureOut">
              <a:rPr kumimoji="1" lang="ja-JP" altLang="en-US" smtClean="0"/>
              <a:t>2017/11/14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8FD90-7AE5-408A-9E41-D16463F57B06}" type="slidenum">
              <a:rPr kumimoji="1" lang="ja-JP" altLang="en-US" smtClean="0"/>
              <a:t>‹#›</a:t>
            </a:fld>
            <a:endParaRPr kumimoji="1" lang="ja-JP" altLang="en-US"/>
          </a:p>
        </p:txBody>
      </p:sp>
    </p:spTree>
    <p:extLst>
      <p:ext uri="{BB962C8B-B14F-4D97-AF65-F5344CB8AC3E}">
        <p14:creationId xmlns:p14="http://schemas.microsoft.com/office/powerpoint/2010/main" val="3767147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6F664EF-27A4-4CCB-B4C9-1AD1298EA9C5}" type="datetimeFigureOut">
              <a:rPr kumimoji="1" lang="ja-JP" altLang="en-US" smtClean="0"/>
              <a:t>2017/11/14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88FD90-7AE5-408A-9E41-D16463F57B06}" type="slidenum">
              <a:rPr kumimoji="1" lang="ja-JP" altLang="en-US" smtClean="0"/>
              <a:t>‹#›</a:t>
            </a:fld>
            <a:endParaRPr kumimoji="1" lang="ja-JP" altLang="en-US"/>
          </a:p>
        </p:txBody>
      </p:sp>
    </p:spTree>
    <p:extLst>
      <p:ext uri="{BB962C8B-B14F-4D97-AF65-F5344CB8AC3E}">
        <p14:creationId xmlns:p14="http://schemas.microsoft.com/office/powerpoint/2010/main" val="104174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6F664EF-27A4-4CCB-B4C9-1AD1298EA9C5}" type="datetimeFigureOut">
              <a:rPr kumimoji="1" lang="ja-JP" altLang="en-US" smtClean="0"/>
              <a:t>2017/11/14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988FD90-7AE5-408A-9E41-D16463F57B06}" type="slidenum">
              <a:rPr kumimoji="1" lang="ja-JP" altLang="en-US" smtClean="0"/>
              <a:t>‹#›</a:t>
            </a:fld>
            <a:endParaRPr kumimoji="1" lang="ja-JP" altLang="en-US"/>
          </a:p>
        </p:txBody>
      </p:sp>
    </p:spTree>
    <p:extLst>
      <p:ext uri="{BB962C8B-B14F-4D97-AF65-F5344CB8AC3E}">
        <p14:creationId xmlns:p14="http://schemas.microsoft.com/office/powerpoint/2010/main" val="2500733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6F664EF-27A4-4CCB-B4C9-1AD1298EA9C5}" type="datetimeFigureOut">
              <a:rPr kumimoji="1" lang="ja-JP" altLang="en-US" smtClean="0"/>
              <a:t>2017/11/14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988FD90-7AE5-408A-9E41-D16463F57B06}" type="slidenum">
              <a:rPr kumimoji="1" lang="ja-JP" altLang="en-US" smtClean="0"/>
              <a:t>‹#›</a:t>
            </a:fld>
            <a:endParaRPr kumimoji="1" lang="ja-JP" altLang="en-US"/>
          </a:p>
        </p:txBody>
      </p:sp>
    </p:spTree>
    <p:extLst>
      <p:ext uri="{BB962C8B-B14F-4D97-AF65-F5344CB8AC3E}">
        <p14:creationId xmlns:p14="http://schemas.microsoft.com/office/powerpoint/2010/main" val="3402895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6F664EF-27A4-4CCB-B4C9-1AD1298EA9C5}" type="datetimeFigureOut">
              <a:rPr kumimoji="1" lang="ja-JP" altLang="en-US" smtClean="0"/>
              <a:t>2017/11/14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988FD90-7AE5-408A-9E41-D16463F57B06}" type="slidenum">
              <a:rPr kumimoji="1" lang="ja-JP" altLang="en-US" smtClean="0"/>
              <a:t>‹#›</a:t>
            </a:fld>
            <a:endParaRPr kumimoji="1" lang="ja-JP" altLang="en-US"/>
          </a:p>
        </p:txBody>
      </p:sp>
    </p:spTree>
    <p:extLst>
      <p:ext uri="{BB962C8B-B14F-4D97-AF65-F5344CB8AC3E}">
        <p14:creationId xmlns:p14="http://schemas.microsoft.com/office/powerpoint/2010/main" val="340600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6F664EF-27A4-4CCB-B4C9-1AD1298EA9C5}" type="datetimeFigureOut">
              <a:rPr kumimoji="1" lang="ja-JP" altLang="en-US" smtClean="0"/>
              <a:t>2017/11/14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88FD90-7AE5-408A-9E41-D16463F57B06}" type="slidenum">
              <a:rPr kumimoji="1" lang="ja-JP" altLang="en-US" smtClean="0"/>
              <a:t>‹#›</a:t>
            </a:fld>
            <a:endParaRPr kumimoji="1" lang="ja-JP" altLang="en-US"/>
          </a:p>
        </p:txBody>
      </p:sp>
    </p:spTree>
    <p:extLst>
      <p:ext uri="{BB962C8B-B14F-4D97-AF65-F5344CB8AC3E}">
        <p14:creationId xmlns:p14="http://schemas.microsoft.com/office/powerpoint/2010/main" val="2542959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6F664EF-27A4-4CCB-B4C9-1AD1298EA9C5}" type="datetimeFigureOut">
              <a:rPr kumimoji="1" lang="ja-JP" altLang="en-US" smtClean="0"/>
              <a:t>2017/11/14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88FD90-7AE5-408A-9E41-D16463F57B06}" type="slidenum">
              <a:rPr kumimoji="1" lang="ja-JP" altLang="en-US" smtClean="0"/>
              <a:t>‹#›</a:t>
            </a:fld>
            <a:endParaRPr kumimoji="1" lang="ja-JP" altLang="en-US"/>
          </a:p>
        </p:txBody>
      </p:sp>
    </p:spTree>
    <p:extLst>
      <p:ext uri="{BB962C8B-B14F-4D97-AF65-F5344CB8AC3E}">
        <p14:creationId xmlns:p14="http://schemas.microsoft.com/office/powerpoint/2010/main" val="839642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F664EF-27A4-4CCB-B4C9-1AD1298EA9C5}" type="datetimeFigureOut">
              <a:rPr kumimoji="1" lang="ja-JP" altLang="en-US" smtClean="0"/>
              <a:t>2017/11/14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88FD90-7AE5-408A-9E41-D16463F57B06}" type="slidenum">
              <a:rPr kumimoji="1" lang="ja-JP" altLang="en-US" smtClean="0"/>
              <a:t>‹#›</a:t>
            </a:fld>
            <a:endParaRPr kumimoji="1" lang="ja-JP" altLang="en-US"/>
          </a:p>
        </p:txBody>
      </p:sp>
    </p:spTree>
    <p:extLst>
      <p:ext uri="{BB962C8B-B14F-4D97-AF65-F5344CB8AC3E}">
        <p14:creationId xmlns:p14="http://schemas.microsoft.com/office/powerpoint/2010/main" val="34164131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wmf"/></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テキスト ボックス 27"/>
          <p:cNvSpPr txBox="1"/>
          <p:nvPr/>
        </p:nvSpPr>
        <p:spPr>
          <a:xfrm>
            <a:off x="-20868" y="38705"/>
            <a:ext cx="9164572" cy="491229"/>
          </a:xfrm>
          <a:prstGeom prst="rect">
            <a:avLst/>
          </a:prstGeom>
          <a:solidFill>
            <a:schemeClr val="accent1">
              <a:lumMod val="75000"/>
            </a:schemeClr>
          </a:solidFill>
          <a:ln>
            <a:noFill/>
          </a:ln>
        </p:spPr>
        <p:txBody>
          <a:bodyPr wrap="square" lIns="65197" tIns="32598" rIns="65197" bIns="32598" rtlCol="0" anchor="ctr">
            <a:noAutofit/>
          </a:bodyPr>
          <a:lstStyle>
            <a:defPPr>
              <a:defRPr lang="ja-JP"/>
            </a:defPPr>
            <a:lvl1pPr algn="ctr">
              <a:lnSpc>
                <a:spcPts val="3400"/>
              </a:lnSpc>
              <a:defRPr sz="230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defRPr>
            </a:lvl1pPr>
          </a:lstStyle>
          <a:p>
            <a:pPr>
              <a:lnSpc>
                <a:spcPts val="3800"/>
              </a:lnSpc>
            </a:pPr>
            <a:r>
              <a:rPr lang="ja-JP" altLang="en-US" b="1" dirty="0" smtClean="0">
                <a:solidFill>
                  <a:prstClr val="white"/>
                </a:solidFill>
              </a:rPr>
              <a:t>「地域医療構想」の達成の推進</a:t>
            </a:r>
            <a:endParaRPr lang="ja-JP" altLang="en-US" b="1" dirty="0">
              <a:solidFill>
                <a:prstClr val="white"/>
              </a:solidFill>
            </a:endParaRPr>
          </a:p>
        </p:txBody>
      </p:sp>
      <p:sp>
        <p:nvSpPr>
          <p:cNvPr id="246" name="テキスト ボックス 245"/>
          <p:cNvSpPr txBox="1"/>
          <p:nvPr/>
        </p:nvSpPr>
        <p:spPr>
          <a:xfrm>
            <a:off x="765462" y="1243396"/>
            <a:ext cx="1946618" cy="461665"/>
          </a:xfrm>
          <a:prstGeom prst="rect">
            <a:avLst/>
          </a:prstGeom>
          <a:noFill/>
        </p:spPr>
        <p:txBody>
          <a:bodyPr wrap="square" rtlCol="0">
            <a:spAutoFit/>
          </a:bodyPr>
          <a:lstStyle/>
          <a:p>
            <a:pPr algn="ctr"/>
            <a:r>
              <a:rPr lang="en-US" altLang="ja-JP"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足下</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の病床機能</a:t>
            </a:r>
            <a:r>
              <a:rPr lang="en-US" altLang="ja-JP"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algn="ct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年７月現在）</a:t>
            </a:r>
            <a:endParaRPr lang="en-US" altLang="ja-JP"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4" name="テキスト ボックス 283"/>
          <p:cNvSpPr txBox="1"/>
          <p:nvPr/>
        </p:nvSpPr>
        <p:spPr>
          <a:xfrm>
            <a:off x="3857558" y="1237978"/>
            <a:ext cx="1931783" cy="461665"/>
          </a:xfrm>
          <a:prstGeom prst="rect">
            <a:avLst/>
          </a:prstGeom>
          <a:noFill/>
        </p:spPr>
        <p:txBody>
          <a:bodyPr wrap="square" rtlCol="0">
            <a:spAutoFit/>
          </a:bodyPr>
          <a:lstStyle/>
          <a:p>
            <a:pPr algn="ctr"/>
            <a:r>
              <a:rPr lang="en-US" altLang="ja-JP"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【2025</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37</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a:t>
            </a:r>
            <a:endParaRPr lang="en-US" altLang="ja-JP"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の病床必要量</a:t>
            </a:r>
            <a:r>
              <a:rPr lang="en-US" altLang="ja-JP"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76" name="テキスト ボックス 175"/>
          <p:cNvSpPr txBox="1"/>
          <p:nvPr/>
        </p:nvSpPr>
        <p:spPr>
          <a:xfrm>
            <a:off x="4328495" y="1669870"/>
            <a:ext cx="1460846" cy="461665"/>
          </a:xfrm>
          <a:prstGeom prst="rect">
            <a:avLst/>
          </a:prstGeom>
          <a:noFill/>
        </p:spPr>
        <p:txBody>
          <a:bodyPr wrap="square" rtlCol="0">
            <a:spAutoFit/>
          </a:bodyPr>
          <a:lstStyle/>
          <a:p>
            <a:pPr algn="ctr"/>
            <a:r>
              <a:rPr lang="ja-JP" altLang="en-US" sz="12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計</a:t>
            </a:r>
            <a:r>
              <a:rPr lang="en-US" altLang="ja-JP" sz="12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119.1</a:t>
            </a:r>
            <a:r>
              <a:rPr lang="ja-JP" altLang="en-US" sz="12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万床</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テキスト ボックス 24"/>
          <p:cNvSpPr txBox="1"/>
          <p:nvPr/>
        </p:nvSpPr>
        <p:spPr>
          <a:xfrm>
            <a:off x="5895642" y="1638155"/>
            <a:ext cx="2872814" cy="738664"/>
          </a:xfrm>
          <a:prstGeom prst="rect">
            <a:avLst/>
          </a:prstGeom>
          <a:noFill/>
        </p:spPr>
        <p:txBody>
          <a:bodyPr wrap="square" rtlCol="0">
            <a:spAutoFit/>
          </a:bodyPr>
          <a:lstStyle/>
          <a:p>
            <a:r>
              <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内閣</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官房</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推計</a:t>
            </a:r>
            <a:endPar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年６月）の合計</a:t>
            </a:r>
            <a:r>
              <a:rPr lang="en-US" altLang="ja-JP"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p>
          <a:p>
            <a:r>
              <a:rPr lang="en-US" altLang="ja-JP"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114.8</a:t>
            </a:r>
            <a:r>
              <a:rPr lang="ja-JP" altLang="en-US" sz="14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119.1</a:t>
            </a:r>
            <a:r>
              <a:rPr lang="ja-JP" altLang="en-US" sz="14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万</a:t>
            </a:r>
            <a:r>
              <a:rPr lang="ja-JP" altLang="en-US"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床</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の範囲内</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2" name="テキスト ボックス 551"/>
          <p:cNvSpPr txBox="1"/>
          <p:nvPr/>
        </p:nvSpPr>
        <p:spPr>
          <a:xfrm>
            <a:off x="864971" y="623524"/>
            <a:ext cx="7903485" cy="465167"/>
          </a:xfrm>
          <a:prstGeom prst="rect">
            <a:avLst/>
          </a:prstGeom>
          <a:noFill/>
        </p:spPr>
        <p:txBody>
          <a:bodyPr wrap="square" lIns="64429" tIns="32214" rIns="64429" bIns="32214" rtlCol="0">
            <a:spAutoFit/>
          </a:bodyPr>
          <a:lstStyle/>
          <a:p>
            <a:pPr marL="177800" indent="-177800">
              <a:spcBef>
                <a:spcPts val="600"/>
              </a:spcBef>
              <a:buFont typeface="Wingdings" panose="05000000000000000000" pitchFamily="2" charset="2"/>
              <a:buChar char="ü"/>
            </a:pPr>
            <a:r>
              <a:rPr lang="ja-JP" altLang="en-US" sz="13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3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3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年度診療報酬・介護報酬同時改定</a:t>
            </a: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をはじめ、今後の診療報酬改定・介護報酬改定において、</a:t>
            </a:r>
            <a:r>
              <a:rPr lang="ja-JP" altLang="en-US" sz="13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病床の機能分化・連携の取組の後押し、介護施設、高齢者住宅、在宅医療等</a:t>
            </a:r>
            <a:r>
              <a:rPr lang="ja-JP" altLang="en-US" sz="13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へ</a:t>
            </a:r>
            <a:r>
              <a:rPr lang="ja-JP" altLang="en-US" sz="13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の転換</a:t>
            </a:r>
            <a:r>
              <a:rPr lang="ja-JP" altLang="en-US" sz="13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等</a:t>
            </a:r>
            <a:r>
              <a:rPr lang="ja-JP" altLang="en-US" sz="13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の対応を進める。</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0" name="正方形/長方形 209"/>
          <p:cNvSpPr/>
          <p:nvPr/>
        </p:nvSpPr>
        <p:spPr>
          <a:xfrm>
            <a:off x="765462" y="560628"/>
            <a:ext cx="8068022" cy="594954"/>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64429" tIns="32214" rIns="64429" bIns="32214" rtlCol="0" anchor="ctr"/>
          <a:lstStyle/>
          <a:p>
            <a:pPr algn="ctr" fontAlgn="base">
              <a:spcBef>
                <a:spcPct val="0"/>
              </a:spcBef>
              <a:spcAft>
                <a:spcPct val="0"/>
              </a:spcAft>
            </a:pPr>
            <a:endParaRPr lang="ja-JP" altLang="en-US" dirty="0">
              <a:solidFill>
                <a:prstClr val="white"/>
              </a:solidFill>
            </a:endParaRPr>
          </a:p>
        </p:txBody>
      </p:sp>
      <p:sp>
        <p:nvSpPr>
          <p:cNvPr id="170" name="テキスト ボックス 169"/>
          <p:cNvSpPr txBox="1"/>
          <p:nvPr/>
        </p:nvSpPr>
        <p:spPr>
          <a:xfrm>
            <a:off x="1008838" y="1638156"/>
            <a:ext cx="1116011" cy="276999"/>
          </a:xfrm>
          <a:prstGeom prst="rect">
            <a:avLst/>
          </a:prstGeom>
          <a:noFill/>
        </p:spPr>
        <p:txBody>
          <a:bodyPr wrap="none" rtlCol="0">
            <a:spAutoFit/>
          </a:bodyPr>
          <a:lstStyle/>
          <a:p>
            <a:pPr algn="ctr"/>
            <a:r>
              <a:rPr lang="ja-JP" altLang="en-US" sz="12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計</a:t>
            </a:r>
            <a:r>
              <a:rPr lang="en-US" altLang="ja-JP" sz="12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133.1</a:t>
            </a:r>
            <a:r>
              <a:rPr lang="ja-JP" altLang="en-US" sz="12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万床</a:t>
            </a:r>
            <a:endParaRPr lang="en-US" altLang="ja-JP" sz="12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20" name="直線コネクタ 119"/>
          <p:cNvCxnSpPr/>
          <p:nvPr/>
        </p:nvCxnSpPr>
        <p:spPr>
          <a:xfrm>
            <a:off x="2816348" y="1978324"/>
            <a:ext cx="728822" cy="0"/>
          </a:xfrm>
          <a:prstGeom prst="line">
            <a:avLst/>
          </a:prstGeom>
          <a:ln w="19050">
            <a:solidFill>
              <a:schemeClr val="bg1">
                <a:lumMod val="50000"/>
                <a:alpha val="38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22" name="直線コネクタ 121"/>
          <p:cNvCxnSpPr/>
          <p:nvPr/>
        </p:nvCxnSpPr>
        <p:spPr>
          <a:xfrm>
            <a:off x="2376119" y="4875491"/>
            <a:ext cx="1259502" cy="0"/>
          </a:xfrm>
          <a:prstGeom prst="line">
            <a:avLst/>
          </a:prstGeom>
          <a:ln w="19050">
            <a:solidFill>
              <a:schemeClr val="bg1">
                <a:lumMod val="50000"/>
                <a:alpha val="38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29" name="テキスト ボックス 128"/>
          <p:cNvSpPr txBox="1"/>
          <p:nvPr/>
        </p:nvSpPr>
        <p:spPr>
          <a:xfrm>
            <a:off x="2712080" y="2338631"/>
            <a:ext cx="819273" cy="523220"/>
          </a:xfrm>
          <a:prstGeom prst="rect">
            <a:avLst/>
          </a:prstGeom>
          <a:noFill/>
        </p:spPr>
        <p:txBody>
          <a:bodyPr wrap="square" rtlCol="0">
            <a:spAutoFit/>
          </a:bodyPr>
          <a:lstStyle/>
          <a:p>
            <a:pPr algn="ctr"/>
            <a:r>
              <a:rPr lang="ja-JP" altLang="en-US" sz="1400" b="1" dirty="0" smtClean="0">
                <a:solidFill>
                  <a:srgbClr val="1F497D">
                    <a:lumMod val="50000"/>
                  </a:srgbClr>
                </a:solidFill>
                <a:latin typeface="メイリオ" panose="020B0604030504040204" pitchFamily="50" charset="-128"/>
                <a:ea typeface="メイリオ" panose="020B0604030504040204" pitchFamily="50" charset="-128"/>
                <a:cs typeface="メイリオ" panose="020B0604030504040204" pitchFamily="50" charset="-128"/>
              </a:rPr>
              <a:t>約３割</a:t>
            </a:r>
            <a:endParaRPr lang="en-US" altLang="ja-JP" sz="1400" b="1" dirty="0" smtClean="0">
              <a:solidFill>
                <a:srgbClr val="1F497D">
                  <a:lumMod val="50000"/>
                </a:srgbClr>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b="1" dirty="0" smtClean="0">
                <a:solidFill>
                  <a:srgbClr val="1F497D">
                    <a:lumMod val="50000"/>
                  </a:srgbClr>
                </a:solidFill>
                <a:latin typeface="メイリオ" panose="020B0604030504040204" pitchFamily="50" charset="-128"/>
                <a:ea typeface="メイリオ" panose="020B0604030504040204" pitchFamily="50" charset="-128"/>
                <a:cs typeface="メイリオ" panose="020B0604030504040204" pitchFamily="50" charset="-128"/>
              </a:rPr>
              <a:t>縮減</a:t>
            </a:r>
            <a:endParaRPr lang="en-US" altLang="ja-JP" sz="1400" b="1" dirty="0" smtClean="0">
              <a:solidFill>
                <a:srgbClr val="1F497D">
                  <a:lumMod val="50000"/>
                </a:srgb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1" name="テキスト ボックス 130"/>
          <p:cNvSpPr txBox="1"/>
          <p:nvPr/>
        </p:nvSpPr>
        <p:spPr>
          <a:xfrm>
            <a:off x="2376119" y="6315911"/>
            <a:ext cx="1797195" cy="523220"/>
          </a:xfrm>
          <a:prstGeom prst="rect">
            <a:avLst/>
          </a:prstGeom>
          <a:noFill/>
        </p:spPr>
        <p:txBody>
          <a:bodyPr wrap="square" rtlCol="0">
            <a:spAutoFit/>
          </a:bodyPr>
          <a:lstStyle/>
          <a:p>
            <a:r>
              <a:rPr lang="ja-JP" altLang="en-US" sz="1400" b="1" dirty="0" smtClean="0">
                <a:solidFill>
                  <a:srgbClr val="1F497D">
                    <a:lumMod val="50000"/>
                  </a:srgbClr>
                </a:solidFill>
                <a:latin typeface="メイリオ" panose="020B0604030504040204" pitchFamily="50" charset="-128"/>
                <a:ea typeface="メイリオ" panose="020B0604030504040204" pitchFamily="50" charset="-128"/>
                <a:cs typeface="メイリオ" panose="020B0604030504040204" pitchFamily="50" charset="-128"/>
              </a:rPr>
              <a:t>介護施設、在宅医療等に転換</a:t>
            </a:r>
            <a:endParaRPr lang="en-US" altLang="ja-JP" sz="1400" b="1" dirty="0" smtClean="0">
              <a:solidFill>
                <a:srgbClr val="1F497D">
                  <a:lumMod val="50000"/>
                </a:srgb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4" name="右矢印 133"/>
          <p:cNvSpPr/>
          <p:nvPr/>
        </p:nvSpPr>
        <p:spPr>
          <a:xfrm rot="20509231">
            <a:off x="3171649" y="5476108"/>
            <a:ext cx="609898" cy="452460"/>
          </a:xfrm>
          <a:prstGeom prst="rightArrow">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30" name="テキスト ボックス 129"/>
          <p:cNvSpPr txBox="1"/>
          <p:nvPr/>
        </p:nvSpPr>
        <p:spPr>
          <a:xfrm>
            <a:off x="2481465" y="5074733"/>
            <a:ext cx="798527" cy="523220"/>
          </a:xfrm>
          <a:prstGeom prst="rect">
            <a:avLst/>
          </a:prstGeom>
          <a:noFill/>
        </p:spPr>
        <p:txBody>
          <a:bodyPr wrap="square" rtlCol="0">
            <a:spAutoFit/>
          </a:bodyPr>
          <a:lstStyle/>
          <a:p>
            <a:pPr algn="ctr"/>
            <a:r>
              <a:rPr lang="ja-JP" altLang="en-US" sz="1400" b="1" dirty="0" smtClean="0">
                <a:solidFill>
                  <a:srgbClr val="1F497D">
                    <a:lumMod val="50000"/>
                  </a:srgbClr>
                </a:solidFill>
                <a:latin typeface="メイリオ" panose="020B0604030504040204" pitchFamily="50" charset="-128"/>
                <a:ea typeface="メイリオ" panose="020B0604030504040204" pitchFamily="50" charset="-128"/>
                <a:cs typeface="メイリオ" panose="020B0604030504040204" pitchFamily="50" charset="-128"/>
              </a:rPr>
              <a:t>約２割</a:t>
            </a:r>
            <a:endParaRPr lang="en-US" altLang="ja-JP" sz="1400" b="1" dirty="0" smtClean="0">
              <a:solidFill>
                <a:srgbClr val="1F497D">
                  <a:lumMod val="50000"/>
                </a:srgbClr>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b="1" dirty="0" smtClean="0">
                <a:solidFill>
                  <a:srgbClr val="1F497D">
                    <a:lumMod val="50000"/>
                  </a:srgbClr>
                </a:solidFill>
                <a:latin typeface="メイリオ" panose="020B0604030504040204" pitchFamily="50" charset="-128"/>
                <a:ea typeface="メイリオ" panose="020B0604030504040204" pitchFamily="50" charset="-128"/>
                <a:cs typeface="メイリオ" panose="020B0604030504040204" pitchFamily="50" charset="-128"/>
              </a:rPr>
              <a:t>縮減</a:t>
            </a:r>
            <a:endParaRPr lang="en-US" altLang="ja-JP" sz="1400" b="1" dirty="0" smtClean="0">
              <a:solidFill>
                <a:srgbClr val="1F497D">
                  <a:lumMod val="50000"/>
                </a:srgb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角丸四角形 2"/>
          <p:cNvSpPr/>
          <p:nvPr/>
        </p:nvSpPr>
        <p:spPr>
          <a:xfrm>
            <a:off x="4173314" y="5858723"/>
            <a:ext cx="1534131" cy="914379"/>
          </a:xfrm>
          <a:prstGeom prst="roundRect">
            <a:avLst>
              <a:gd name="adj" fmla="val 9462"/>
            </a:avLst>
          </a:prstGeom>
          <a:noFill/>
          <a:ln w="571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sz="2400" b="1" dirty="0" smtClean="0">
              <a:solidFill>
                <a:schemeClr val="tx1"/>
              </a:solidFill>
            </a:endParaRPr>
          </a:p>
        </p:txBody>
      </p:sp>
      <p:sp>
        <p:nvSpPr>
          <p:cNvPr id="108" name="正方形/長方形 107"/>
          <p:cNvSpPr/>
          <p:nvPr/>
        </p:nvSpPr>
        <p:spPr>
          <a:xfrm>
            <a:off x="18896" y="65335"/>
            <a:ext cx="2244947" cy="43796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第５回経済財政諮問会議</a:t>
            </a:r>
            <a:endPar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塩崎臨時委員提出資料より一部抜粋</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21" name="直線コネクタ 120"/>
          <p:cNvCxnSpPr/>
          <p:nvPr/>
        </p:nvCxnSpPr>
        <p:spPr>
          <a:xfrm flipV="1">
            <a:off x="2394702" y="3901164"/>
            <a:ext cx="1240919" cy="531906"/>
          </a:xfrm>
          <a:prstGeom prst="line">
            <a:avLst/>
          </a:prstGeom>
          <a:ln w="19050">
            <a:solidFill>
              <a:schemeClr val="bg1">
                <a:lumMod val="50000"/>
                <a:alpha val="38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32" name="テキスト ボックス 131"/>
          <p:cNvSpPr txBox="1"/>
          <p:nvPr/>
        </p:nvSpPr>
        <p:spPr>
          <a:xfrm>
            <a:off x="3107895" y="4087414"/>
            <a:ext cx="794616" cy="523220"/>
          </a:xfrm>
          <a:prstGeom prst="rect">
            <a:avLst/>
          </a:prstGeom>
          <a:noFill/>
        </p:spPr>
        <p:txBody>
          <a:bodyPr wrap="square" rtlCol="0">
            <a:spAutoFit/>
          </a:bodyPr>
          <a:lstStyle/>
          <a:p>
            <a:pPr algn="ctr"/>
            <a:r>
              <a:rPr lang="ja-JP" altLang="en-US" sz="1400" b="1" dirty="0" smtClean="0">
                <a:solidFill>
                  <a:srgbClr val="212911"/>
                </a:solidFill>
                <a:latin typeface="メイリオ" panose="020B0604030504040204" pitchFamily="50" charset="-128"/>
                <a:ea typeface="メイリオ" panose="020B0604030504040204" pitchFamily="50" charset="-128"/>
                <a:cs typeface="メイリオ" panose="020B0604030504040204" pitchFamily="50" charset="-128"/>
              </a:rPr>
              <a:t>約３倍</a:t>
            </a:r>
            <a:endParaRPr lang="en-US" altLang="ja-JP" sz="1400" b="1" dirty="0" smtClean="0">
              <a:solidFill>
                <a:srgbClr val="21291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b="1" dirty="0" smtClean="0">
                <a:solidFill>
                  <a:srgbClr val="212911"/>
                </a:solidFill>
                <a:latin typeface="メイリオ" panose="020B0604030504040204" pitchFamily="50" charset="-128"/>
                <a:ea typeface="メイリオ" panose="020B0604030504040204" pitchFamily="50" charset="-128"/>
                <a:cs typeface="メイリオ" panose="020B0604030504040204" pitchFamily="50" charset="-128"/>
              </a:rPr>
              <a:t>に拡充</a:t>
            </a:r>
            <a:endParaRPr lang="ja-JP" altLang="en-US" sz="1400" b="1" dirty="0">
              <a:solidFill>
                <a:srgbClr val="21291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3" name="右矢印 82"/>
          <p:cNvSpPr/>
          <p:nvPr/>
        </p:nvSpPr>
        <p:spPr>
          <a:xfrm>
            <a:off x="3233085" y="4499515"/>
            <a:ext cx="695617" cy="288000"/>
          </a:xfrm>
          <a:prstGeom prst="rightArrow">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84" name="右矢印 83"/>
          <p:cNvSpPr/>
          <p:nvPr/>
        </p:nvSpPr>
        <p:spPr>
          <a:xfrm>
            <a:off x="2878176" y="2996775"/>
            <a:ext cx="695617" cy="397589"/>
          </a:xfrm>
          <a:prstGeom prst="rightArrow">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85" name="Picture 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7911" y="1889145"/>
            <a:ext cx="1672602" cy="4595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6" name="Picture 10"/>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02959" y="1938823"/>
            <a:ext cx="1704486" cy="4820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7" name="右矢印 86"/>
          <p:cNvSpPr/>
          <p:nvPr/>
        </p:nvSpPr>
        <p:spPr>
          <a:xfrm rot="1462663">
            <a:off x="2655471" y="5805847"/>
            <a:ext cx="1011106" cy="407426"/>
          </a:xfrm>
          <a:prstGeom prst="rightArrow">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
        <p:nvSpPr>
          <p:cNvPr id="27" name="テキスト ボックス 26"/>
          <p:cNvSpPr txBox="1"/>
          <p:nvPr/>
        </p:nvSpPr>
        <p:spPr>
          <a:xfrm>
            <a:off x="5637615" y="4585723"/>
            <a:ext cx="3436555" cy="2092881"/>
          </a:xfrm>
          <a:prstGeom prst="rect">
            <a:avLst/>
          </a:prstGeom>
          <a:noFill/>
        </p:spPr>
        <p:txBody>
          <a:bodyPr wrap="square" rtlCol="0">
            <a:spAutoFit/>
          </a:bodyPr>
          <a:lstStyle/>
          <a:p>
            <a:r>
              <a:rPr lang="en-US" altLang="ja-JP" sz="1400" dirty="0"/>
              <a:t>※</a:t>
            </a:r>
            <a:r>
              <a:rPr lang="ja-JP" altLang="en-US" sz="1400" dirty="0"/>
              <a:t>　在宅医療等とは、居宅</a:t>
            </a:r>
            <a:r>
              <a:rPr lang="ja-JP" altLang="en-US" sz="1400" dirty="0" smtClean="0"/>
              <a:t>、特別</a:t>
            </a:r>
            <a:r>
              <a:rPr lang="ja-JP" altLang="en-US" sz="1400" dirty="0"/>
              <a:t>養護</a:t>
            </a:r>
            <a:r>
              <a:rPr lang="ja-JP" altLang="en-US" sz="1400" dirty="0" smtClean="0"/>
              <a:t>老人</a:t>
            </a:r>
            <a:endParaRPr lang="en-US" altLang="ja-JP" sz="1400" dirty="0" smtClean="0"/>
          </a:p>
          <a:p>
            <a:r>
              <a:rPr lang="ja-JP" altLang="en-US" sz="1400" dirty="0"/>
              <a:t>　</a:t>
            </a:r>
            <a:r>
              <a:rPr lang="ja-JP" altLang="en-US" sz="1400" dirty="0" smtClean="0"/>
              <a:t>　ホーム、養護老人ホーム</a:t>
            </a:r>
            <a:r>
              <a:rPr lang="ja-JP" altLang="en-US" sz="1400" dirty="0"/>
              <a:t>、軽費</a:t>
            </a:r>
            <a:r>
              <a:rPr lang="ja-JP" altLang="en-US" sz="1400" dirty="0" smtClean="0"/>
              <a:t>老人ホ</a:t>
            </a:r>
            <a:endParaRPr lang="en-US" altLang="ja-JP" sz="1400" dirty="0" smtClean="0"/>
          </a:p>
          <a:p>
            <a:r>
              <a:rPr lang="ja-JP" altLang="en-US" sz="1400" dirty="0"/>
              <a:t>　</a:t>
            </a:r>
            <a:r>
              <a:rPr lang="ja-JP" altLang="en-US" sz="1400" dirty="0" smtClean="0"/>
              <a:t>　</a:t>
            </a:r>
            <a:r>
              <a:rPr lang="ja-JP" altLang="en-US" sz="1400" dirty="0" err="1" smtClean="0"/>
              <a:t>ー</a:t>
            </a:r>
            <a:r>
              <a:rPr lang="ja-JP" altLang="en-US" sz="1400" dirty="0" smtClean="0"/>
              <a:t>ム</a:t>
            </a:r>
            <a:r>
              <a:rPr lang="ja-JP" altLang="en-US" sz="1400" dirty="0"/>
              <a:t>、</a:t>
            </a:r>
            <a:r>
              <a:rPr lang="ja-JP" altLang="en-US" sz="1400" dirty="0" smtClean="0"/>
              <a:t>有料老人ホーム</a:t>
            </a:r>
            <a:r>
              <a:rPr lang="ja-JP" altLang="en-US" sz="1400" dirty="0"/>
              <a:t>、介護</a:t>
            </a:r>
            <a:r>
              <a:rPr lang="ja-JP" altLang="en-US" sz="1400" dirty="0" smtClean="0"/>
              <a:t>老人保健</a:t>
            </a:r>
            <a:endParaRPr lang="en-US" altLang="ja-JP" sz="1400" dirty="0" smtClean="0"/>
          </a:p>
          <a:p>
            <a:r>
              <a:rPr lang="ja-JP" altLang="en-US" sz="1400" dirty="0"/>
              <a:t>　</a:t>
            </a:r>
            <a:r>
              <a:rPr lang="ja-JP" altLang="en-US" sz="1400" dirty="0" smtClean="0"/>
              <a:t>　施設、その他</a:t>
            </a:r>
            <a:r>
              <a:rPr lang="ja-JP" altLang="en-US" sz="1400" dirty="0"/>
              <a:t>医療を</a:t>
            </a:r>
            <a:r>
              <a:rPr lang="ja-JP" altLang="en-US" sz="1400" dirty="0" smtClean="0"/>
              <a:t>受ける</a:t>
            </a:r>
            <a:r>
              <a:rPr lang="ja-JP" altLang="en-US" sz="1400" dirty="0"/>
              <a:t>者</a:t>
            </a:r>
            <a:r>
              <a:rPr lang="ja-JP" altLang="en-US" sz="1400" dirty="0" smtClean="0"/>
              <a:t>が療養生</a:t>
            </a:r>
            <a:endParaRPr lang="en-US" altLang="ja-JP" sz="1400" dirty="0" smtClean="0"/>
          </a:p>
          <a:p>
            <a:r>
              <a:rPr lang="ja-JP" altLang="en-US" sz="1400" dirty="0"/>
              <a:t>　</a:t>
            </a:r>
            <a:r>
              <a:rPr lang="ja-JP" altLang="en-US" sz="1400" dirty="0" smtClean="0"/>
              <a:t>　活を</a:t>
            </a:r>
            <a:r>
              <a:rPr lang="ja-JP" altLang="en-US" sz="1400" dirty="0"/>
              <a:t>営むことができる場所</a:t>
            </a:r>
            <a:r>
              <a:rPr lang="ja-JP" altLang="en-US" sz="1400" dirty="0" smtClean="0"/>
              <a:t>であって、</a:t>
            </a:r>
            <a:endParaRPr lang="en-US" altLang="ja-JP" sz="1400" dirty="0" smtClean="0"/>
          </a:p>
          <a:p>
            <a:r>
              <a:rPr lang="ja-JP" altLang="en-US" sz="1400" dirty="0"/>
              <a:t>　</a:t>
            </a:r>
            <a:r>
              <a:rPr lang="ja-JP" altLang="en-US" sz="1400" dirty="0" smtClean="0"/>
              <a:t>　現在</a:t>
            </a:r>
            <a:r>
              <a:rPr lang="ja-JP" altLang="en-US" sz="1400" dirty="0"/>
              <a:t>の病院・診療所以外の</a:t>
            </a:r>
            <a:r>
              <a:rPr lang="ja-JP" altLang="en-US" sz="1400" dirty="0" smtClean="0"/>
              <a:t>場所におい</a:t>
            </a:r>
            <a:endParaRPr lang="en-US" altLang="ja-JP" sz="1400" dirty="0" smtClean="0"/>
          </a:p>
          <a:p>
            <a:r>
              <a:rPr lang="ja-JP" altLang="en-US" sz="1400" dirty="0"/>
              <a:t>　</a:t>
            </a:r>
            <a:r>
              <a:rPr lang="ja-JP" altLang="en-US" sz="1400" dirty="0" smtClean="0"/>
              <a:t>　</a:t>
            </a:r>
            <a:r>
              <a:rPr lang="ja-JP" altLang="en-US" sz="1400" dirty="0" err="1" smtClean="0"/>
              <a:t>て提</a:t>
            </a:r>
            <a:r>
              <a:rPr lang="ja-JP" altLang="en-US" sz="1400" dirty="0" smtClean="0"/>
              <a:t>供される</a:t>
            </a:r>
            <a:r>
              <a:rPr lang="ja-JP" altLang="en-US" sz="1400" dirty="0"/>
              <a:t>医療を指し</a:t>
            </a:r>
            <a:r>
              <a:rPr lang="ja-JP" altLang="en-US" sz="1400" dirty="0" smtClean="0"/>
              <a:t>、現在の療養</a:t>
            </a:r>
            <a:endParaRPr lang="en-US" altLang="ja-JP" sz="1400" dirty="0" smtClean="0"/>
          </a:p>
          <a:p>
            <a:r>
              <a:rPr lang="ja-JP" altLang="en-US" sz="1400" dirty="0"/>
              <a:t>　</a:t>
            </a:r>
            <a:r>
              <a:rPr lang="ja-JP" altLang="en-US" sz="1400" dirty="0" smtClean="0"/>
              <a:t>　病床</a:t>
            </a:r>
            <a:r>
              <a:rPr lang="ja-JP" altLang="en-US" sz="1400" dirty="0"/>
              <a:t>以外</a:t>
            </a:r>
            <a:r>
              <a:rPr lang="ja-JP" altLang="en-US" sz="1400" dirty="0" smtClean="0"/>
              <a:t>でも対応可能な</a:t>
            </a:r>
            <a:r>
              <a:rPr lang="ja-JP" altLang="en-US" sz="1400" dirty="0"/>
              <a:t>患者の</a:t>
            </a:r>
            <a:r>
              <a:rPr lang="ja-JP" altLang="en-US" sz="1400" dirty="0" smtClean="0"/>
              <a:t>受け皿</a:t>
            </a:r>
            <a:endParaRPr lang="en-US" altLang="ja-JP" sz="1400" dirty="0" smtClean="0"/>
          </a:p>
          <a:p>
            <a:r>
              <a:rPr lang="ja-JP" altLang="en-US" sz="1400" dirty="0"/>
              <a:t>　</a:t>
            </a:r>
            <a:r>
              <a:rPr lang="ja-JP" altLang="en-US" sz="1400" dirty="0" smtClean="0"/>
              <a:t>　と</a:t>
            </a:r>
            <a:r>
              <a:rPr lang="ja-JP" altLang="en-US" sz="1400" dirty="0"/>
              <a:t>なることも想定</a:t>
            </a:r>
            <a:r>
              <a:rPr lang="ja-JP" altLang="en-US" dirty="0"/>
              <a:t>。</a:t>
            </a:r>
            <a:endParaRPr kumimoji="1" lang="ja-JP" altLang="en-US" dirty="0"/>
          </a:p>
        </p:txBody>
      </p:sp>
      <p:sp>
        <p:nvSpPr>
          <p:cNvPr id="26" name="正方形/長方形 25"/>
          <p:cNvSpPr/>
          <p:nvPr/>
        </p:nvSpPr>
        <p:spPr>
          <a:xfrm>
            <a:off x="7668344" y="116632"/>
            <a:ext cx="1373715" cy="36004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5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資料３－１</a:t>
            </a:r>
            <a:endParaRPr kumimoji="1" lang="ja-JP" altLang="en-US" sz="15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7632172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642287152"/>
              </p:ext>
            </p:extLst>
          </p:nvPr>
        </p:nvGraphicFramePr>
        <p:xfrm>
          <a:off x="-55249" y="1270176"/>
          <a:ext cx="8356577" cy="5399184"/>
        </p:xfrm>
        <a:graphic>
          <a:graphicData uri="http://schemas.openxmlformats.org/drawingml/2006/table">
            <a:tbl>
              <a:tblPr firstRow="1" bandRow="1">
                <a:tableStyleId>{5C22544A-7EE6-4342-B048-85BDC9FD1C3A}</a:tableStyleId>
              </a:tblPr>
              <a:tblGrid>
                <a:gridCol w="526158"/>
                <a:gridCol w="944227"/>
                <a:gridCol w="860774"/>
                <a:gridCol w="860774"/>
                <a:gridCol w="860774"/>
                <a:gridCol w="860774"/>
                <a:gridCol w="860774"/>
                <a:gridCol w="860774"/>
                <a:gridCol w="858065"/>
                <a:gridCol w="863483"/>
              </a:tblGrid>
              <a:tr h="482015">
                <a:tc>
                  <a:txBody>
                    <a:bodyPr/>
                    <a:lstStyle/>
                    <a:p>
                      <a:pPr algn="ctr"/>
                      <a:r>
                        <a:rPr kumimoji="1" lang="en-US" altLang="ja-JP" sz="1600" dirty="0" smtClean="0">
                          <a:solidFill>
                            <a:schemeClr val="tx1"/>
                          </a:solidFill>
                        </a:rPr>
                        <a:t>29</a:t>
                      </a:r>
                      <a:endParaRPr kumimoji="1" lang="ja-JP" altLang="en-US" sz="1200" dirty="0">
                        <a:solidFill>
                          <a:schemeClr val="tx1"/>
                        </a:solidFill>
                      </a:endParaRPr>
                    </a:p>
                  </a:txBody>
                  <a:tcPr anchor="b">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smtClean="0">
                          <a:solidFill>
                            <a:schemeClr val="tx1"/>
                          </a:solidFill>
                        </a:rPr>
                        <a:t>30</a:t>
                      </a:r>
                      <a:r>
                        <a:rPr kumimoji="1" lang="ja-JP" altLang="en-US" sz="1100" dirty="0" smtClean="0">
                          <a:solidFill>
                            <a:schemeClr val="tx1"/>
                          </a:solidFill>
                        </a:rPr>
                        <a:t>年度</a:t>
                      </a:r>
                      <a:endParaRPr kumimoji="1" lang="ja-JP" altLang="en-US" sz="1100" dirty="0">
                        <a:solidFill>
                          <a:schemeClr val="tx1"/>
                        </a:solidFill>
                      </a:endParaRPr>
                    </a:p>
                  </a:txBody>
                  <a:tcPr anchor="b">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smtClean="0">
                          <a:solidFill>
                            <a:schemeClr val="tx1"/>
                          </a:solidFill>
                        </a:rPr>
                        <a:t>31</a:t>
                      </a:r>
                      <a:endParaRPr kumimoji="1" lang="ja-JP" altLang="en-US" sz="1600" dirty="0">
                        <a:solidFill>
                          <a:schemeClr val="tx1"/>
                        </a:solidFill>
                      </a:endParaRPr>
                    </a:p>
                  </a:txBody>
                  <a:tcPr anchor="b">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smtClean="0">
                          <a:solidFill>
                            <a:schemeClr val="tx1"/>
                          </a:solidFill>
                        </a:rPr>
                        <a:t>32</a:t>
                      </a:r>
                      <a:endParaRPr kumimoji="1" lang="ja-JP" altLang="en-US" sz="1600" dirty="0">
                        <a:solidFill>
                          <a:schemeClr val="tx1"/>
                        </a:solidFill>
                      </a:endParaRPr>
                    </a:p>
                  </a:txBody>
                  <a:tcPr anchor="b">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smtClean="0">
                          <a:solidFill>
                            <a:schemeClr val="tx1"/>
                          </a:solidFill>
                        </a:rPr>
                        <a:t>33</a:t>
                      </a:r>
                      <a:endParaRPr kumimoji="1" lang="ja-JP" altLang="en-US" sz="1600" dirty="0">
                        <a:solidFill>
                          <a:schemeClr val="tx1"/>
                        </a:solidFill>
                      </a:endParaRPr>
                    </a:p>
                  </a:txBody>
                  <a:tcPr anchor="b">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smtClean="0">
                          <a:solidFill>
                            <a:schemeClr val="tx1"/>
                          </a:solidFill>
                        </a:rPr>
                        <a:t>34</a:t>
                      </a:r>
                      <a:endParaRPr kumimoji="1" lang="ja-JP" altLang="en-US" sz="1600" dirty="0">
                        <a:solidFill>
                          <a:schemeClr val="tx1"/>
                        </a:solidFill>
                      </a:endParaRPr>
                    </a:p>
                  </a:txBody>
                  <a:tcPr anchor="b">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smtClean="0">
                          <a:solidFill>
                            <a:schemeClr val="tx1"/>
                          </a:solidFill>
                        </a:rPr>
                        <a:t>35</a:t>
                      </a:r>
                      <a:endParaRPr kumimoji="1" lang="ja-JP" altLang="en-US" sz="1600" dirty="0">
                        <a:solidFill>
                          <a:schemeClr val="tx1"/>
                        </a:solidFill>
                      </a:endParaRPr>
                    </a:p>
                  </a:txBody>
                  <a:tcPr anchor="b">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smtClean="0">
                          <a:solidFill>
                            <a:schemeClr val="tx1"/>
                          </a:solidFill>
                        </a:rPr>
                        <a:t>36</a:t>
                      </a:r>
                      <a:endParaRPr kumimoji="1" lang="ja-JP" altLang="en-US" sz="1600" dirty="0">
                        <a:solidFill>
                          <a:schemeClr val="tx1"/>
                        </a:solidFill>
                      </a:endParaRPr>
                    </a:p>
                  </a:txBody>
                  <a:tcPr anchor="b">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smtClean="0">
                          <a:solidFill>
                            <a:schemeClr val="tx1"/>
                          </a:solidFill>
                        </a:rPr>
                        <a:t>37</a:t>
                      </a:r>
                      <a:endParaRPr kumimoji="1" lang="ja-JP" altLang="en-US" sz="1600" dirty="0">
                        <a:solidFill>
                          <a:schemeClr val="tx1"/>
                        </a:solidFill>
                      </a:endParaRPr>
                    </a:p>
                  </a:txBody>
                  <a:tcPr anchor="b">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smtClean="0">
                          <a:solidFill>
                            <a:schemeClr val="tx1"/>
                          </a:solidFill>
                        </a:rPr>
                        <a:t>38</a:t>
                      </a:r>
                      <a:r>
                        <a:rPr kumimoji="1" lang="ja-JP" altLang="en-US" sz="1200" dirty="0" smtClean="0">
                          <a:solidFill>
                            <a:schemeClr val="tx1"/>
                          </a:solidFill>
                        </a:rPr>
                        <a:t>年度</a:t>
                      </a:r>
                      <a:endParaRPr kumimoji="1" lang="ja-JP" altLang="en-US" sz="1200" dirty="0">
                        <a:solidFill>
                          <a:schemeClr val="tx1"/>
                        </a:solidFill>
                      </a:endParaRPr>
                    </a:p>
                  </a:txBody>
                  <a:tcPr anchor="b">
                    <a:lnB w="12700" cap="flat" cmpd="sng" algn="ctr">
                      <a:solidFill>
                        <a:schemeClr val="tx1"/>
                      </a:solidFill>
                      <a:prstDash val="solid"/>
                      <a:round/>
                      <a:headEnd type="none" w="med" len="med"/>
                      <a:tailEnd type="none" w="med" len="med"/>
                    </a:lnB>
                    <a:solidFill>
                      <a:schemeClr val="bg1"/>
                    </a:solidFill>
                  </a:tcPr>
                </a:tc>
              </a:tr>
              <a:tr h="583120">
                <a:tc>
                  <a:txBody>
                    <a:bodyPr/>
                    <a:lstStyle/>
                    <a:p>
                      <a:endParaRPr kumimoji="1" lang="ja-JP" altLang="en-US" sz="1600" dirty="0"/>
                    </a:p>
                  </a:txBody>
                  <a:tcPr>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sz="16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sz="16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sz="16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sz="16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sz="16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sz="16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sz="16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sz="16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sz="16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r>
              <a:tr h="4334049">
                <a:tc>
                  <a:txBody>
                    <a:bodyPr/>
                    <a:lstStyle/>
                    <a:p>
                      <a:endParaRPr kumimoji="1" lang="ja-JP" altLang="en-US" sz="1600" dirty="0"/>
                    </a:p>
                  </a:txBody>
                  <a:tcPr>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noFill/>
                  </a:tcPr>
                </a:tc>
                <a:tc gridSpan="8">
                  <a:txBody>
                    <a:bodyPr/>
                    <a:lstStyle/>
                    <a:p>
                      <a:endParaRPr kumimoji="1" lang="ja-JP" altLang="en-US" sz="1600" b="1"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noFill/>
                  </a:tcPr>
                </a:tc>
                <a:tc hMerge="1">
                  <a:txBody>
                    <a:bodyPr/>
                    <a:lstStyle/>
                    <a:p>
                      <a:endParaRPr kumimoji="1" lang="ja-JP" altLang="en-US" sz="16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hMerge="1">
                  <a:txBody>
                    <a:bodyPr/>
                    <a:lstStyle/>
                    <a:p>
                      <a:endParaRPr kumimoji="1" lang="ja-JP" altLang="en-US" sz="16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hMerge="1">
                  <a:txBody>
                    <a:bodyPr/>
                    <a:lstStyle/>
                    <a:p>
                      <a:endParaRPr kumimoji="1" lang="ja-JP" altLang="en-US" sz="1600" dirty="0"/>
                    </a:p>
                  </a:txBody>
                  <a:tcPr marL="99012" marR="99012">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noFill/>
                  </a:tcPr>
                </a:tc>
                <a:tc hMerge="1">
                  <a:txBody>
                    <a:bodyPr/>
                    <a:lstStyle/>
                    <a:p>
                      <a:endParaRPr kumimoji="1" lang="ja-JP" altLang="en-US" sz="16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hMerge="1">
                  <a:txBody>
                    <a:bodyPr/>
                    <a:lstStyle/>
                    <a:p>
                      <a:endParaRPr kumimoji="1" lang="ja-JP" altLang="en-US" sz="160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hMerge="1">
                  <a:txBody>
                    <a:bodyPr/>
                    <a:lstStyle/>
                    <a:p>
                      <a:endParaRPr kumimoji="1" lang="ja-JP" altLang="en-US" sz="1600" dirty="0"/>
                    </a:p>
                  </a:txBody>
                  <a:tcPr marL="99012" marR="99012">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noFill/>
                  </a:tcPr>
                </a:tc>
                <a:tc hMerge="1">
                  <a:txBody>
                    <a:bodyPr/>
                    <a:lstStyle/>
                    <a:p>
                      <a:endParaRPr kumimoji="1" lang="ja-JP" altLang="en-US" sz="16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endParaRPr kumimoji="1" lang="ja-JP" altLang="en-US" sz="1600" dirty="0"/>
                    </a:p>
                  </a:txBody>
                  <a:tcPr>
                    <a:lnL w="12700" cap="flat" cmpd="sng" algn="ctr">
                      <a:solidFill>
                        <a:schemeClr val="tx1"/>
                      </a:solid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tx1"/>
                      </a:solidFill>
                      <a:prstDash val="sysDot"/>
                      <a:round/>
                      <a:headEnd type="none" w="med" len="med"/>
                      <a:tailEnd type="none" w="med" len="med"/>
                    </a:lnT>
                    <a:noFill/>
                  </a:tcPr>
                </a:tc>
              </a:tr>
            </a:tbl>
          </a:graphicData>
        </a:graphic>
      </p:graphicFrame>
      <p:sp>
        <p:nvSpPr>
          <p:cNvPr id="88" name="正方形/長方形 87"/>
          <p:cNvSpPr/>
          <p:nvPr/>
        </p:nvSpPr>
        <p:spPr>
          <a:xfrm>
            <a:off x="207079" y="3793972"/>
            <a:ext cx="91208" cy="2160000"/>
          </a:xfrm>
          <a:prstGeom prst="rect">
            <a:avLst/>
          </a:prstGeom>
          <a:solidFill>
            <a:srgbClr val="FBED37">
              <a:alpha val="82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6" name="正方形/長方形 85"/>
          <p:cNvSpPr/>
          <p:nvPr/>
        </p:nvSpPr>
        <p:spPr>
          <a:xfrm>
            <a:off x="371437" y="3793972"/>
            <a:ext cx="108189" cy="2160000"/>
          </a:xfrm>
          <a:prstGeom prst="rect">
            <a:avLst/>
          </a:prstGeom>
          <a:solidFill>
            <a:srgbClr val="FBED37">
              <a:alpha val="82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9" name="直角三角形 38"/>
          <p:cNvSpPr/>
          <p:nvPr/>
        </p:nvSpPr>
        <p:spPr>
          <a:xfrm rot="16200000">
            <a:off x="3549690" y="-19236"/>
            <a:ext cx="860815" cy="6733406"/>
          </a:xfrm>
          <a:prstGeom prst="rtTriangle">
            <a:avLst/>
          </a:prstGeom>
          <a:pattFill prst="ltDnDiag">
            <a:fgClr>
              <a:srgbClr val="FF0000"/>
            </a:fgClr>
            <a:bgClr>
              <a:srgbClr val="FFCDCD"/>
            </a:bgClr>
          </a:patt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p:cNvSpPr/>
          <p:nvPr/>
        </p:nvSpPr>
        <p:spPr>
          <a:xfrm>
            <a:off x="613395" y="3793972"/>
            <a:ext cx="6710531" cy="2177582"/>
          </a:xfrm>
          <a:prstGeom prst="rect">
            <a:avLst/>
          </a:prstGeom>
          <a:solidFill>
            <a:srgbClr val="FBED37">
              <a:alpha val="82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4" name="直角三角形 43"/>
          <p:cNvSpPr/>
          <p:nvPr/>
        </p:nvSpPr>
        <p:spPr>
          <a:xfrm rot="16200000">
            <a:off x="3536318" y="3025763"/>
            <a:ext cx="841822" cy="6733406"/>
          </a:xfrm>
          <a:prstGeom prst="rtTriangle">
            <a:avLst/>
          </a:prstGeom>
          <a:pattFill prst="wdUpDiag">
            <a:fgClr>
              <a:srgbClr val="FFFF00"/>
            </a:fgClr>
            <a:bgClr>
              <a:schemeClr val="bg1"/>
            </a:bgClr>
          </a:pattFill>
          <a:ln>
            <a:solidFill>
              <a:srgbClr val="FFFF00"/>
            </a:solidFill>
            <a:prstDash val="solid"/>
          </a:ln>
          <a:scene3d>
            <a:camera prst="orthographicFront">
              <a:rot lat="1080000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六角形 53"/>
          <p:cNvSpPr/>
          <p:nvPr/>
        </p:nvSpPr>
        <p:spPr>
          <a:xfrm>
            <a:off x="567650" y="1765595"/>
            <a:ext cx="5040560" cy="180000"/>
          </a:xfrm>
          <a:prstGeom prst="hex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defTabSz="911479"/>
            <a:r>
              <a:rPr lang="ja-JP" altLang="en-US" sz="1000" dirty="0" smtClean="0">
                <a:solidFill>
                  <a:sysClr val="windowText" lastClr="000000"/>
                </a:solidFill>
                <a:latin typeface="ＭＳ ゴシック" panose="020B0609070205080204" pitchFamily="49" charset="-128"/>
                <a:ea typeface="ＭＳ ゴシック" panose="020B0609070205080204" pitchFamily="49" charset="-128"/>
              </a:rPr>
              <a:t>　　第７次 医療計画　　　　　　（中間見直し）　　</a:t>
            </a:r>
            <a:endParaRPr lang="en-US" altLang="ja-JP" sz="1000" dirty="0">
              <a:solidFill>
                <a:sysClr val="windowText" lastClr="000000"/>
              </a:solidFill>
              <a:latin typeface="ＭＳ ゴシック" panose="020B0609070205080204" pitchFamily="49" charset="-128"/>
              <a:ea typeface="ＭＳ ゴシック" panose="020B0609070205080204" pitchFamily="49" charset="-128"/>
            </a:endParaRPr>
          </a:p>
        </p:txBody>
      </p:sp>
      <p:sp>
        <p:nvSpPr>
          <p:cNvPr id="55" name="六角形 54"/>
          <p:cNvSpPr/>
          <p:nvPr/>
        </p:nvSpPr>
        <p:spPr>
          <a:xfrm>
            <a:off x="564544" y="1985798"/>
            <a:ext cx="2523385" cy="180000"/>
          </a:xfrm>
          <a:prstGeom prst="hex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911479"/>
            <a:r>
              <a:rPr lang="ja-JP" altLang="en-US" sz="1000" dirty="0" smtClean="0">
                <a:solidFill>
                  <a:prstClr val="black"/>
                </a:solidFill>
                <a:latin typeface="ＭＳ ゴシック" panose="020B0609070205080204" pitchFamily="49" charset="-128"/>
                <a:ea typeface="ＭＳ ゴシック" panose="020B0609070205080204" pitchFamily="49" charset="-128"/>
              </a:rPr>
              <a:t>第７期 介護</a:t>
            </a:r>
            <a:r>
              <a:rPr lang="ja-JP" altLang="en-US" sz="1000" dirty="0">
                <a:solidFill>
                  <a:prstClr val="black"/>
                </a:solidFill>
                <a:latin typeface="ＭＳ ゴシック" panose="020B0609070205080204" pitchFamily="49" charset="-128"/>
                <a:ea typeface="ＭＳ ゴシック" panose="020B0609070205080204" pitchFamily="49" charset="-128"/>
              </a:rPr>
              <a:t>保険</a:t>
            </a:r>
            <a:r>
              <a:rPr lang="ja-JP" altLang="en-US" sz="1000" dirty="0" smtClean="0">
                <a:solidFill>
                  <a:prstClr val="black"/>
                </a:solidFill>
                <a:latin typeface="ＭＳ ゴシック" panose="020B0609070205080204" pitchFamily="49" charset="-128"/>
                <a:ea typeface="ＭＳ ゴシック" panose="020B0609070205080204" pitchFamily="49" charset="-128"/>
              </a:rPr>
              <a:t>事業</a:t>
            </a:r>
            <a:r>
              <a:rPr lang="en-US" altLang="ja-JP" sz="1000" dirty="0" smtClean="0">
                <a:solidFill>
                  <a:prstClr val="black"/>
                </a:solidFill>
                <a:latin typeface="ＭＳ ゴシック" panose="020B0609070205080204" pitchFamily="49" charset="-128"/>
                <a:ea typeface="ＭＳ ゴシック" panose="020B0609070205080204" pitchFamily="49" charset="-128"/>
              </a:rPr>
              <a:t>(</a:t>
            </a:r>
            <a:r>
              <a:rPr lang="ja-JP" altLang="en-US" sz="1000" dirty="0" smtClean="0">
                <a:solidFill>
                  <a:prstClr val="black"/>
                </a:solidFill>
                <a:latin typeface="ＭＳ ゴシック" panose="020B0609070205080204" pitchFamily="49" charset="-128"/>
                <a:ea typeface="ＭＳ ゴシック" panose="020B0609070205080204" pitchFamily="49" charset="-128"/>
              </a:rPr>
              <a:t>支援</a:t>
            </a:r>
            <a:r>
              <a:rPr lang="en-US" altLang="ja-JP" sz="1000" dirty="0">
                <a:solidFill>
                  <a:prstClr val="black"/>
                </a:solidFill>
                <a:latin typeface="ＭＳ ゴシック" panose="020B0609070205080204" pitchFamily="49" charset="-128"/>
                <a:ea typeface="ＭＳ ゴシック" panose="020B0609070205080204" pitchFamily="49" charset="-128"/>
              </a:rPr>
              <a:t>)</a:t>
            </a:r>
            <a:r>
              <a:rPr lang="ja-JP" altLang="en-US" sz="1000" dirty="0" smtClean="0">
                <a:solidFill>
                  <a:prstClr val="black"/>
                </a:solidFill>
                <a:latin typeface="ＭＳ ゴシック" panose="020B0609070205080204" pitchFamily="49" charset="-128"/>
                <a:ea typeface="ＭＳ ゴシック" panose="020B0609070205080204" pitchFamily="49" charset="-128"/>
              </a:rPr>
              <a:t>計画</a:t>
            </a:r>
            <a:endParaRPr lang="en-US" altLang="ja-JP" sz="1000" dirty="0">
              <a:solidFill>
                <a:prstClr val="black"/>
              </a:solidFill>
              <a:latin typeface="ＭＳ ゴシック" panose="020B0609070205080204" pitchFamily="49" charset="-128"/>
              <a:ea typeface="ＭＳ ゴシック" panose="020B0609070205080204" pitchFamily="49" charset="-128"/>
            </a:endParaRPr>
          </a:p>
        </p:txBody>
      </p:sp>
      <p:sp>
        <p:nvSpPr>
          <p:cNvPr id="56" name="六角形 55"/>
          <p:cNvSpPr/>
          <p:nvPr/>
        </p:nvSpPr>
        <p:spPr>
          <a:xfrm>
            <a:off x="3171529" y="1994898"/>
            <a:ext cx="2427575" cy="180000"/>
          </a:xfrm>
          <a:prstGeom prst="hex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911479"/>
            <a:r>
              <a:rPr lang="ja-JP" altLang="en-US" sz="1000" dirty="0" smtClean="0">
                <a:solidFill>
                  <a:prstClr val="black"/>
                </a:solidFill>
                <a:latin typeface="ＭＳ ゴシック" panose="020B0609070205080204" pitchFamily="49" charset="-128"/>
                <a:ea typeface="ＭＳ ゴシック" panose="020B0609070205080204" pitchFamily="49" charset="-128"/>
              </a:rPr>
              <a:t>第８期 介護</a:t>
            </a:r>
            <a:r>
              <a:rPr lang="ja-JP" altLang="en-US" sz="1000" dirty="0">
                <a:solidFill>
                  <a:prstClr val="black"/>
                </a:solidFill>
                <a:latin typeface="ＭＳ ゴシック" panose="020B0609070205080204" pitchFamily="49" charset="-128"/>
                <a:ea typeface="ＭＳ ゴシック" panose="020B0609070205080204" pitchFamily="49" charset="-128"/>
              </a:rPr>
              <a:t>保険</a:t>
            </a:r>
            <a:r>
              <a:rPr lang="ja-JP" altLang="en-US" sz="1000" dirty="0" smtClean="0">
                <a:solidFill>
                  <a:prstClr val="black"/>
                </a:solidFill>
                <a:latin typeface="ＭＳ ゴシック" panose="020B0609070205080204" pitchFamily="49" charset="-128"/>
                <a:ea typeface="ＭＳ ゴシック" panose="020B0609070205080204" pitchFamily="49" charset="-128"/>
              </a:rPr>
              <a:t>事業</a:t>
            </a:r>
            <a:r>
              <a:rPr lang="en-US" altLang="ja-JP" sz="1000" dirty="0" smtClean="0">
                <a:solidFill>
                  <a:prstClr val="black"/>
                </a:solidFill>
                <a:latin typeface="ＭＳ ゴシック" panose="020B0609070205080204" pitchFamily="49" charset="-128"/>
                <a:ea typeface="ＭＳ ゴシック" panose="020B0609070205080204" pitchFamily="49" charset="-128"/>
              </a:rPr>
              <a:t>(</a:t>
            </a:r>
            <a:r>
              <a:rPr lang="ja-JP" altLang="en-US" sz="1000" dirty="0" smtClean="0">
                <a:solidFill>
                  <a:prstClr val="black"/>
                </a:solidFill>
                <a:latin typeface="ＭＳ ゴシック" panose="020B0609070205080204" pitchFamily="49" charset="-128"/>
                <a:ea typeface="ＭＳ ゴシック" panose="020B0609070205080204" pitchFamily="49" charset="-128"/>
              </a:rPr>
              <a:t>支援</a:t>
            </a:r>
            <a:r>
              <a:rPr lang="en-US" altLang="ja-JP" sz="1000" dirty="0">
                <a:solidFill>
                  <a:prstClr val="black"/>
                </a:solidFill>
                <a:latin typeface="ＭＳ ゴシック" panose="020B0609070205080204" pitchFamily="49" charset="-128"/>
                <a:ea typeface="ＭＳ ゴシック" panose="020B0609070205080204" pitchFamily="49" charset="-128"/>
              </a:rPr>
              <a:t>)</a:t>
            </a:r>
            <a:r>
              <a:rPr lang="ja-JP" altLang="en-US" sz="1000" dirty="0" smtClean="0">
                <a:solidFill>
                  <a:prstClr val="black"/>
                </a:solidFill>
                <a:latin typeface="ＭＳ ゴシック" panose="020B0609070205080204" pitchFamily="49" charset="-128"/>
                <a:ea typeface="ＭＳ ゴシック" panose="020B0609070205080204" pitchFamily="49" charset="-128"/>
              </a:rPr>
              <a:t>計画</a:t>
            </a:r>
            <a:endParaRPr lang="en-US" altLang="ja-JP" sz="1000" dirty="0">
              <a:solidFill>
                <a:prstClr val="black"/>
              </a:solidFill>
              <a:latin typeface="ＭＳ ゴシック" panose="020B0609070205080204" pitchFamily="49" charset="-128"/>
              <a:ea typeface="ＭＳ ゴシック" panose="020B0609070205080204" pitchFamily="49" charset="-128"/>
            </a:endParaRPr>
          </a:p>
        </p:txBody>
      </p:sp>
      <p:sp>
        <p:nvSpPr>
          <p:cNvPr id="57" name="六角形 56"/>
          <p:cNvSpPr/>
          <p:nvPr/>
        </p:nvSpPr>
        <p:spPr>
          <a:xfrm>
            <a:off x="5765648" y="1764182"/>
            <a:ext cx="2984604" cy="180000"/>
          </a:xfrm>
          <a:prstGeom prst="hex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defTabSz="911479"/>
            <a:r>
              <a:rPr lang="ja-JP" altLang="en-US" sz="1000" dirty="0" smtClean="0">
                <a:solidFill>
                  <a:sysClr val="windowText" lastClr="000000"/>
                </a:solidFill>
                <a:latin typeface="ＭＳ ゴシック" panose="020B0609070205080204" pitchFamily="49" charset="-128"/>
                <a:ea typeface="ＭＳ ゴシック" panose="020B0609070205080204" pitchFamily="49" charset="-128"/>
              </a:rPr>
              <a:t>第８次 医療計画　　　　　　</a:t>
            </a:r>
            <a:endParaRPr lang="en-US" altLang="ja-JP" sz="1000" dirty="0">
              <a:solidFill>
                <a:sysClr val="windowText" lastClr="000000"/>
              </a:solidFill>
              <a:latin typeface="ＭＳ ゴシック" panose="020B0609070205080204" pitchFamily="49" charset="-128"/>
              <a:ea typeface="ＭＳ ゴシック" panose="020B0609070205080204" pitchFamily="49" charset="-128"/>
            </a:endParaRPr>
          </a:p>
        </p:txBody>
      </p:sp>
      <p:sp>
        <p:nvSpPr>
          <p:cNvPr id="74" name="六角形 73"/>
          <p:cNvSpPr/>
          <p:nvPr/>
        </p:nvSpPr>
        <p:spPr>
          <a:xfrm>
            <a:off x="5771957" y="1976739"/>
            <a:ext cx="2511175" cy="180000"/>
          </a:xfrm>
          <a:prstGeom prst="hex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911479"/>
            <a:r>
              <a:rPr lang="ja-JP" altLang="en-US" sz="1000" dirty="0" smtClean="0">
                <a:solidFill>
                  <a:prstClr val="black"/>
                </a:solidFill>
                <a:latin typeface="ＭＳ ゴシック" panose="020B0609070205080204" pitchFamily="49" charset="-128"/>
                <a:ea typeface="ＭＳ ゴシック" panose="020B0609070205080204" pitchFamily="49" charset="-128"/>
              </a:rPr>
              <a:t>第９期 介護</a:t>
            </a:r>
            <a:r>
              <a:rPr lang="ja-JP" altLang="en-US" sz="1000" dirty="0">
                <a:solidFill>
                  <a:prstClr val="black"/>
                </a:solidFill>
                <a:latin typeface="ＭＳ ゴシック" panose="020B0609070205080204" pitchFamily="49" charset="-128"/>
                <a:ea typeface="ＭＳ ゴシック" panose="020B0609070205080204" pitchFamily="49" charset="-128"/>
              </a:rPr>
              <a:t>保険</a:t>
            </a:r>
            <a:r>
              <a:rPr lang="ja-JP" altLang="en-US" sz="1000" dirty="0" smtClean="0">
                <a:solidFill>
                  <a:prstClr val="black"/>
                </a:solidFill>
                <a:latin typeface="ＭＳ ゴシック" panose="020B0609070205080204" pitchFamily="49" charset="-128"/>
                <a:ea typeface="ＭＳ ゴシック" panose="020B0609070205080204" pitchFamily="49" charset="-128"/>
              </a:rPr>
              <a:t>事業</a:t>
            </a:r>
            <a:r>
              <a:rPr lang="en-US" altLang="ja-JP" sz="1000" dirty="0" smtClean="0">
                <a:solidFill>
                  <a:prstClr val="black"/>
                </a:solidFill>
                <a:latin typeface="ＭＳ ゴシック" panose="020B0609070205080204" pitchFamily="49" charset="-128"/>
                <a:ea typeface="ＭＳ ゴシック" panose="020B0609070205080204" pitchFamily="49" charset="-128"/>
              </a:rPr>
              <a:t>(</a:t>
            </a:r>
            <a:r>
              <a:rPr lang="ja-JP" altLang="en-US" sz="1000" dirty="0" smtClean="0">
                <a:solidFill>
                  <a:prstClr val="black"/>
                </a:solidFill>
                <a:latin typeface="ＭＳ ゴシック" panose="020B0609070205080204" pitchFamily="49" charset="-128"/>
                <a:ea typeface="ＭＳ ゴシック" panose="020B0609070205080204" pitchFamily="49" charset="-128"/>
              </a:rPr>
              <a:t>支援</a:t>
            </a:r>
            <a:r>
              <a:rPr lang="en-US" altLang="ja-JP" sz="1000" dirty="0">
                <a:solidFill>
                  <a:prstClr val="black"/>
                </a:solidFill>
                <a:latin typeface="ＭＳ ゴシック" panose="020B0609070205080204" pitchFamily="49" charset="-128"/>
                <a:ea typeface="ＭＳ ゴシック" panose="020B0609070205080204" pitchFamily="49" charset="-128"/>
              </a:rPr>
              <a:t>)</a:t>
            </a:r>
            <a:r>
              <a:rPr lang="ja-JP" altLang="en-US" sz="1000" dirty="0" smtClean="0">
                <a:solidFill>
                  <a:prstClr val="black"/>
                </a:solidFill>
                <a:latin typeface="ＭＳ ゴシック" panose="020B0609070205080204" pitchFamily="49" charset="-128"/>
                <a:ea typeface="ＭＳ ゴシック" panose="020B0609070205080204" pitchFamily="49" charset="-128"/>
              </a:rPr>
              <a:t>計画</a:t>
            </a:r>
            <a:endParaRPr lang="en-US" altLang="ja-JP" sz="1000" dirty="0">
              <a:solidFill>
                <a:prstClr val="black"/>
              </a:solidFill>
              <a:latin typeface="ＭＳ ゴシック" panose="020B0609070205080204" pitchFamily="49" charset="-128"/>
              <a:ea typeface="ＭＳ ゴシック" panose="020B0609070205080204" pitchFamily="49" charset="-128"/>
            </a:endParaRPr>
          </a:p>
        </p:txBody>
      </p:sp>
      <p:sp>
        <p:nvSpPr>
          <p:cNvPr id="82" name="図形 81"/>
          <p:cNvSpPr/>
          <p:nvPr/>
        </p:nvSpPr>
        <p:spPr>
          <a:xfrm>
            <a:off x="-154852" y="2767136"/>
            <a:ext cx="5086892" cy="1161630"/>
          </a:xfrm>
          <a:prstGeom prst="swooshArrow">
            <a:avLst>
              <a:gd name="adj1" fmla="val 25000"/>
              <a:gd name="adj2" fmla="val 37698"/>
            </a:avLst>
          </a:prstGeom>
          <a:solidFill>
            <a:schemeClr val="accent6">
              <a:lumMod val="40000"/>
              <a:lumOff val="60000"/>
            </a:schemeClr>
          </a:solidFill>
          <a:ln w="50800">
            <a:solidFill>
              <a:schemeClr val="bg1"/>
            </a:solidFill>
          </a:ln>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83" name="図形 82"/>
          <p:cNvSpPr/>
          <p:nvPr/>
        </p:nvSpPr>
        <p:spPr>
          <a:xfrm rot="269033" flipV="1">
            <a:off x="-43700" y="4315533"/>
            <a:ext cx="5059392" cy="1706944"/>
          </a:xfrm>
          <a:prstGeom prst="swooshArrow">
            <a:avLst>
              <a:gd name="adj1" fmla="val 25000"/>
              <a:gd name="adj2" fmla="val 37698"/>
            </a:avLst>
          </a:prstGeom>
          <a:solidFill>
            <a:schemeClr val="accent5">
              <a:lumMod val="60000"/>
              <a:lumOff val="40000"/>
            </a:schemeClr>
          </a:solidFill>
          <a:ln w="50800">
            <a:solidFill>
              <a:schemeClr val="bg1"/>
            </a:solidFill>
          </a:ln>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80" name="テキスト ボックス 79"/>
          <p:cNvSpPr txBox="1"/>
          <p:nvPr/>
        </p:nvSpPr>
        <p:spPr>
          <a:xfrm>
            <a:off x="742962" y="4219886"/>
            <a:ext cx="3831882" cy="637849"/>
          </a:xfrm>
          <a:prstGeom prst="rect">
            <a:avLst/>
          </a:prstGeom>
          <a:solidFill>
            <a:schemeClr val="accent5">
              <a:lumMod val="40000"/>
              <a:lumOff val="60000"/>
              <a:alpha val="60000"/>
            </a:schemeClr>
          </a:solidFill>
          <a:ln>
            <a:noFill/>
          </a:ln>
        </p:spPr>
        <p:txBody>
          <a:bodyPr wrap="square" lIns="72000" tIns="72000" rIns="72000" bIns="72000" rtlCol="0" anchor="ctr">
            <a:spAutoFit/>
          </a:bodyPr>
          <a:lstStyle/>
          <a:p>
            <a:r>
              <a:rPr kumimoji="1" lang="ja-JP" altLang="en-US" sz="1600" b="1" dirty="0" smtClean="0">
                <a:ln w="3175">
                  <a:noFill/>
                </a:ln>
                <a:effectLst>
                  <a:glow rad="139700">
                    <a:schemeClr val="accent5">
                      <a:satMod val="175000"/>
                      <a:alpha val="40000"/>
                    </a:schemeClr>
                  </a:glow>
                </a:effectLst>
                <a:latin typeface="メイリオ" panose="020B0604030504040204" pitchFamily="50" charset="-128"/>
                <a:ea typeface="メイリオ" panose="020B0604030504040204" pitchFamily="50" charset="-128"/>
                <a:cs typeface="メイリオ" panose="020B0604030504040204" pitchFamily="50" charset="-128"/>
              </a:rPr>
              <a:t>  高齢化の影響による増加</a:t>
            </a:r>
            <a:r>
              <a:rPr lang="ja-JP" altLang="en-US" sz="1600" dirty="0" smtClean="0">
                <a:ln w="3175">
                  <a:noFill/>
                </a:ln>
                <a:latin typeface="メイリオ" panose="020B0604030504040204" pitchFamily="50" charset="-128"/>
                <a:ea typeface="メイリオ" panose="020B0604030504040204" pitchFamily="50" charset="-128"/>
                <a:cs typeface="メイリオ" panose="020B0604030504040204" pitchFamily="50" charset="-128"/>
              </a:rPr>
              <a:t>見込み</a:t>
            </a:r>
            <a:endParaRPr lang="en-US" altLang="ja-JP" sz="1600" dirty="0" smtClean="0">
              <a:ln w="3175">
                <a:noFill/>
              </a:ln>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600" dirty="0">
                <a:ln w="3175">
                  <a:noFill/>
                </a:ln>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n w="3175">
                  <a:noFill/>
                </a:ln>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n w="3175">
                  <a:noFill/>
                </a:ln>
                <a:latin typeface="メイリオ" panose="020B0604030504040204" pitchFamily="50" charset="-128"/>
                <a:ea typeface="メイリオ" panose="020B0604030504040204" pitchFamily="50" charset="-128"/>
                <a:cs typeface="メイリオ" panose="020B0604030504040204" pitchFamily="50" charset="-128"/>
              </a:rPr>
              <a:t>訪問</a:t>
            </a:r>
            <a:r>
              <a:rPr lang="ja-JP" altLang="en-US" sz="1600" dirty="0">
                <a:ln w="3175">
                  <a:noFill/>
                </a:ln>
                <a:latin typeface="メイリオ" panose="020B0604030504040204" pitchFamily="50" charset="-128"/>
                <a:ea typeface="メイリオ" panose="020B0604030504040204" pitchFamily="50" charset="-128"/>
                <a:cs typeface="メイリオ" panose="020B0604030504040204" pitchFamily="50" charset="-128"/>
              </a:rPr>
              <a:t>診療を利用する患者</a:t>
            </a:r>
            <a:endParaRPr kumimoji="1" lang="ja-JP" altLang="en-US" sz="1600" dirty="0">
              <a:ln w="3175">
                <a:noFill/>
              </a:ln>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5" name="テキスト ボックス 84"/>
          <p:cNvSpPr txBox="1"/>
          <p:nvPr/>
        </p:nvSpPr>
        <p:spPr>
          <a:xfrm>
            <a:off x="7812360" y="2937140"/>
            <a:ext cx="1915188" cy="830997"/>
          </a:xfrm>
          <a:prstGeom prst="rect">
            <a:avLst/>
          </a:prstGeom>
          <a:noFill/>
          <a:ln>
            <a:noFill/>
          </a:ln>
        </p:spPr>
        <p:txBody>
          <a:bodyPr wrap="square" rtlCol="0" anchor="ctr">
            <a:spAutoFit/>
          </a:bodyPr>
          <a:lstStyle/>
          <a:p>
            <a:r>
              <a:rPr kumimoji="1" lang="en-US" altLang="ja-JP" sz="1600" dirty="0" smtClean="0">
                <a:ln w="3175">
                  <a:noFill/>
                </a:ln>
                <a:effectLst/>
                <a:latin typeface="メイリオ" panose="020B0604030504040204" pitchFamily="50" charset="-128"/>
                <a:ea typeface="メイリオ" panose="020B0604030504040204" pitchFamily="50" charset="-128"/>
                <a:cs typeface="メイリオ" panose="020B0604030504040204" pitchFamily="50" charset="-128"/>
              </a:rPr>
              <a:t>2025</a:t>
            </a:r>
            <a:r>
              <a:rPr lang="ja-JP" altLang="en-US" sz="1600" dirty="0" smtClean="0">
                <a:ln w="3175">
                  <a:noFill/>
                </a:ln>
                <a:effectLst/>
                <a:latin typeface="メイリオ" panose="020B0604030504040204" pitchFamily="50" charset="-128"/>
                <a:ea typeface="メイリオ" panose="020B0604030504040204" pitchFamily="50" charset="-128"/>
                <a:cs typeface="メイリオ" panose="020B0604030504040204" pitchFamily="50" charset="-128"/>
              </a:rPr>
              <a:t>年に</a:t>
            </a:r>
            <a:endParaRPr lang="en-US" altLang="ja-JP" sz="1600" dirty="0" smtClean="0">
              <a:ln w="3175">
                <a:noFill/>
              </a:ln>
              <a:effectLst/>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n w="3175">
                  <a:noFill/>
                </a:ln>
                <a:latin typeface="メイリオ" panose="020B0604030504040204" pitchFamily="50" charset="-128"/>
                <a:ea typeface="メイリオ" panose="020B0604030504040204" pitchFamily="50" charset="-128"/>
                <a:cs typeface="メイリオ" panose="020B0604030504040204" pitchFamily="50" charset="-128"/>
              </a:rPr>
              <a:t>全国で</a:t>
            </a:r>
            <a:endParaRPr lang="en-US" altLang="ja-JP" sz="1600" dirty="0" smtClean="0">
              <a:ln w="3175">
                <a:noFill/>
              </a:ln>
              <a:effectLst/>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b="1" dirty="0" smtClean="0">
                <a:ln w="3175">
                  <a:noFill/>
                </a:ln>
                <a:effectLst>
                  <a:glow rad="139700">
                    <a:schemeClr val="accent6">
                      <a:satMod val="175000"/>
                      <a:alpha val="40000"/>
                    </a:schemeClr>
                  </a:glow>
                </a:effectLst>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600" b="1" dirty="0" smtClean="0">
                <a:ln w="3175">
                  <a:noFill/>
                </a:ln>
                <a:effectLst>
                  <a:glow rad="139700">
                    <a:schemeClr val="accent6">
                      <a:satMod val="175000"/>
                      <a:alpha val="40000"/>
                    </a:schemeClr>
                  </a:glow>
                </a:effectLst>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600" b="1" dirty="0" smtClean="0">
                <a:ln w="3175">
                  <a:noFill/>
                </a:ln>
                <a:effectLst>
                  <a:glow rad="139700">
                    <a:schemeClr val="accent6">
                      <a:satMod val="175000"/>
                      <a:alpha val="40000"/>
                    </a:schemeClr>
                  </a:glow>
                </a:effectLst>
                <a:latin typeface="メイリオ" panose="020B0604030504040204" pitchFamily="50" charset="-128"/>
                <a:ea typeface="メイリオ" panose="020B0604030504040204" pitchFamily="50" charset="-128"/>
                <a:cs typeface="メイリオ" panose="020B0604030504040204" pitchFamily="50" charset="-128"/>
              </a:rPr>
              <a:t>万人分</a:t>
            </a:r>
            <a:endParaRPr kumimoji="1" lang="ja-JP" altLang="en-US" sz="1200" dirty="0">
              <a:ln w="3175">
                <a:noFill/>
              </a:ln>
              <a:effectLst/>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0" name="直線コネクタ 39"/>
          <p:cNvCxnSpPr/>
          <p:nvPr/>
        </p:nvCxnSpPr>
        <p:spPr>
          <a:xfrm>
            <a:off x="55454" y="3790576"/>
            <a:ext cx="7416000" cy="339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テキスト ボックス 42"/>
          <p:cNvSpPr txBox="1"/>
          <p:nvPr/>
        </p:nvSpPr>
        <p:spPr>
          <a:xfrm>
            <a:off x="631651" y="91174"/>
            <a:ext cx="7500771" cy="369332"/>
          </a:xfrm>
          <a:prstGeom prst="rect">
            <a:avLst/>
          </a:prstGeom>
          <a:noFill/>
        </p:spPr>
        <p:txBody>
          <a:bodyPr wrap="none" rtlCol="0">
            <a:spAutoFit/>
          </a:bodyPr>
          <a:lstStyle/>
          <a:p>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地域医療構想を踏まえた</a:t>
            </a:r>
            <a:r>
              <a:rPr kumimoji="1" lang="en-US" altLang="ja-JP" b="1" dirty="0" smtClean="0">
                <a:latin typeface="メイリオ" panose="020B0604030504040204" pitchFamily="50" charset="-128"/>
                <a:ea typeface="メイリオ" panose="020B0604030504040204" pitchFamily="50" charset="-128"/>
                <a:cs typeface="メイリオ" panose="020B0604030504040204" pitchFamily="50" charset="-128"/>
              </a:rPr>
              <a:t>2025</a:t>
            </a:r>
            <a:r>
              <a:rPr kumimoji="1"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年における在宅医療等のイメージ</a:t>
            </a:r>
            <a:endPar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円/楕円 33"/>
          <p:cNvSpPr/>
          <p:nvPr/>
        </p:nvSpPr>
        <p:spPr>
          <a:xfrm>
            <a:off x="6740004" y="1700808"/>
            <a:ext cx="640309" cy="576064"/>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911479"/>
            <a:r>
              <a:rPr lang="ja-JP" altLang="en-US" dirty="0" smtClean="0">
                <a:solidFill>
                  <a:sysClr val="windowText" lastClr="000000"/>
                </a:solidFill>
                <a:latin typeface="ＭＳ ゴシック" panose="020B0609070205080204" pitchFamily="49" charset="-128"/>
                <a:ea typeface="ＭＳ ゴシック" panose="020B0609070205080204" pitchFamily="49" charset="-128"/>
              </a:rPr>
              <a:t>地域医療構想　　</a:t>
            </a:r>
            <a:endParaRPr lang="en-US" altLang="ja-JP" dirty="0">
              <a:solidFill>
                <a:sysClr val="windowText" lastClr="000000"/>
              </a:solidFill>
              <a:latin typeface="ＭＳ ゴシック" panose="020B0609070205080204" pitchFamily="49" charset="-128"/>
              <a:ea typeface="ＭＳ ゴシック" panose="020B0609070205080204" pitchFamily="49" charset="-128"/>
            </a:endParaRPr>
          </a:p>
        </p:txBody>
      </p:sp>
      <p:sp>
        <p:nvSpPr>
          <p:cNvPr id="35" name="右中かっこ 34"/>
          <p:cNvSpPr/>
          <p:nvPr/>
        </p:nvSpPr>
        <p:spPr>
          <a:xfrm>
            <a:off x="7380312" y="2917060"/>
            <a:ext cx="443132" cy="876914"/>
          </a:xfrm>
          <a:prstGeom prst="rightBrace">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pic>
        <p:nvPicPr>
          <p:cNvPr id="3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2636" y="4873972"/>
            <a:ext cx="895781" cy="985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6257" y="4873972"/>
            <a:ext cx="895781" cy="985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テキスト ボックス 2"/>
          <p:cNvSpPr txBox="1"/>
          <p:nvPr/>
        </p:nvSpPr>
        <p:spPr>
          <a:xfrm>
            <a:off x="218010" y="2494844"/>
            <a:ext cx="3920599" cy="584775"/>
          </a:xfrm>
          <a:prstGeom prst="rect">
            <a:avLst/>
          </a:prstGeom>
          <a:solidFill>
            <a:schemeClr val="accent6">
              <a:lumMod val="60000"/>
              <a:lumOff val="40000"/>
              <a:alpha val="40000"/>
            </a:schemeClr>
          </a:solidFill>
          <a:ln>
            <a:noFill/>
          </a:ln>
        </p:spPr>
        <p:txBody>
          <a:bodyPr wrap="square" lIns="36000" rIns="36000" rtlCol="0" anchor="ctr">
            <a:spAutoFit/>
          </a:bodyPr>
          <a:lstStyle/>
          <a:p>
            <a:r>
              <a:rPr lang="ja-JP" altLang="en-US" sz="1600" b="1" dirty="0" smtClean="0">
                <a:effectLst>
                  <a:glow rad="139700">
                    <a:schemeClr val="accent6">
                      <a:satMod val="175000"/>
                      <a:alpha val="40000"/>
                    </a:schemeClr>
                  </a:glow>
                </a:effectLst>
                <a:latin typeface="メイリオ" panose="020B0604030504040204" pitchFamily="50" charset="-128"/>
                <a:ea typeface="メイリオ" panose="020B0604030504040204" pitchFamily="50" charset="-128"/>
                <a:cs typeface="メイリオ" panose="020B0604030504040204" pitchFamily="50" charset="-128"/>
              </a:rPr>
              <a:t>病床の機能分化・連携に伴い生じる</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在宅医療等の新たなサービス必要量</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テキスト ボックス 28"/>
          <p:cNvSpPr txBox="1"/>
          <p:nvPr/>
        </p:nvSpPr>
        <p:spPr>
          <a:xfrm>
            <a:off x="4635746" y="4882763"/>
            <a:ext cx="2424413" cy="738664"/>
          </a:xfrm>
          <a:prstGeom prst="rect">
            <a:avLst/>
          </a:prstGeom>
          <a:noFill/>
        </p:spPr>
        <p:txBody>
          <a:bodyPr wrap="square" rtlCol="0">
            <a:spAutoFit/>
          </a:bodyPr>
          <a:lstStyle/>
          <a:p>
            <a:r>
              <a:rPr kumimoji="1" lang="ja-JP" altLang="en-US" sz="1400" b="1" dirty="0" smtClean="0">
                <a:latin typeface="+mn-ea"/>
              </a:rPr>
              <a:t>追加的需要</a:t>
            </a:r>
            <a:r>
              <a:rPr kumimoji="1" lang="en-US" altLang="ja-JP" sz="1400" b="1" dirty="0" smtClean="0">
                <a:latin typeface="+mn-ea"/>
              </a:rPr>
              <a:t>2014</a:t>
            </a:r>
            <a:r>
              <a:rPr kumimoji="1" lang="ja-JP" altLang="en-US" sz="1400" b="1" dirty="0" smtClean="0">
                <a:latin typeface="+mn-ea"/>
              </a:rPr>
              <a:t>～</a:t>
            </a:r>
            <a:r>
              <a:rPr kumimoji="1" lang="en-US" altLang="ja-JP" sz="1400" b="1" dirty="0" smtClean="0">
                <a:latin typeface="+mn-ea"/>
              </a:rPr>
              <a:t>2025</a:t>
            </a:r>
            <a:r>
              <a:rPr kumimoji="1" lang="ja-JP" altLang="en-US" sz="1400" b="1" dirty="0" smtClean="0">
                <a:latin typeface="+mn-ea"/>
              </a:rPr>
              <a:t>年の</a:t>
            </a:r>
            <a:r>
              <a:rPr kumimoji="1" lang="en-US" altLang="ja-JP" sz="1400" b="1" dirty="0" smtClean="0">
                <a:latin typeface="+mn-ea"/>
              </a:rPr>
              <a:t>12</a:t>
            </a:r>
            <a:r>
              <a:rPr kumimoji="1" lang="ja-JP" altLang="en-US" sz="1400" b="1" dirty="0" smtClean="0">
                <a:latin typeface="+mn-ea"/>
              </a:rPr>
              <a:t>年間で比例的に推計</a:t>
            </a:r>
            <a:endParaRPr kumimoji="1" lang="en-US" altLang="ja-JP" sz="1400" b="1" dirty="0" smtClean="0">
              <a:latin typeface="+mn-ea"/>
            </a:endParaRPr>
          </a:p>
          <a:p>
            <a:endParaRPr kumimoji="1" lang="ja-JP" altLang="en-US" sz="1400" b="1" dirty="0">
              <a:latin typeface="+mn-ea"/>
            </a:endParaRPr>
          </a:p>
        </p:txBody>
      </p:sp>
      <p:sp>
        <p:nvSpPr>
          <p:cNvPr id="50" name="正方形/長方形 49"/>
          <p:cNvSpPr/>
          <p:nvPr/>
        </p:nvSpPr>
        <p:spPr>
          <a:xfrm>
            <a:off x="36629" y="460506"/>
            <a:ext cx="9107371" cy="784830"/>
          </a:xfrm>
          <a:prstGeom prst="rect">
            <a:avLst/>
          </a:prstGeom>
          <a:ln w="12700" cmpd="sng">
            <a:solidFill>
              <a:schemeClr val="tx1"/>
            </a:solidFill>
          </a:ln>
        </p:spPr>
        <p:txBody>
          <a:bodyPr wrap="square">
            <a:spAutoFit/>
          </a:bodyPr>
          <a:lstStyle/>
          <a:p>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rPr>
              <a:t>2025</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年に向け、在宅医療や介護サービスの需要は、</a:t>
            </a:r>
            <a:endParaRPr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5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「高齢化の進展」や「地域医療構想による病床の機能分化・連携」により増加</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する見込み。</a:t>
            </a:r>
            <a:endParaRPr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・需要の増大に対応する提供体制を</a:t>
            </a:r>
            <a:r>
              <a:rPr lang="ja-JP" altLang="en-US"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都道府県・市町村、関係団体が一体となり構築</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していくことが重要。</a:t>
            </a:r>
            <a:endParaRPr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下矢印 3"/>
          <p:cNvSpPr/>
          <p:nvPr/>
        </p:nvSpPr>
        <p:spPr>
          <a:xfrm>
            <a:off x="8219704" y="3745801"/>
            <a:ext cx="467120" cy="72437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7601878" y="4536106"/>
            <a:ext cx="1503356" cy="2061245"/>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dirty="0" smtClean="0">
                <a:solidFill>
                  <a:schemeClr val="tx1"/>
                </a:solidFill>
              </a:rPr>
              <a:t>2025</a:t>
            </a:r>
            <a:r>
              <a:rPr kumimoji="1" lang="ja-JP" altLang="en-US" dirty="0" smtClean="0">
                <a:solidFill>
                  <a:schemeClr val="tx1"/>
                </a:solidFill>
              </a:rPr>
              <a:t>年の</a:t>
            </a:r>
            <a:endParaRPr kumimoji="1" lang="en-US" altLang="ja-JP" dirty="0" smtClean="0">
              <a:solidFill>
                <a:schemeClr val="tx1"/>
              </a:solidFill>
            </a:endParaRPr>
          </a:p>
          <a:p>
            <a:r>
              <a:rPr kumimoji="1" lang="ja-JP" altLang="en-US" dirty="0" smtClean="0">
                <a:solidFill>
                  <a:schemeClr val="tx1"/>
                </a:solidFill>
              </a:rPr>
              <a:t>市町村別の</a:t>
            </a:r>
            <a:r>
              <a:rPr kumimoji="1" lang="ja-JP" altLang="en-US" sz="1600" dirty="0" smtClean="0">
                <a:solidFill>
                  <a:schemeClr val="tx1"/>
                </a:solidFill>
              </a:rPr>
              <a:t>性・年齢階級別人口で按分されたデータが</a:t>
            </a:r>
            <a:endParaRPr kumimoji="1" lang="en-US" altLang="ja-JP" sz="1600" dirty="0" smtClean="0">
              <a:solidFill>
                <a:schemeClr val="tx1"/>
              </a:solidFill>
            </a:endParaRPr>
          </a:p>
          <a:p>
            <a:r>
              <a:rPr lang="ja-JP" altLang="en-US" sz="1600" dirty="0">
                <a:solidFill>
                  <a:schemeClr val="tx1"/>
                </a:solidFill>
              </a:rPr>
              <a:t>市町村</a:t>
            </a:r>
            <a:r>
              <a:rPr lang="ja-JP" altLang="en-US" sz="1600" dirty="0" smtClean="0">
                <a:solidFill>
                  <a:schemeClr val="tx1"/>
                </a:solidFill>
              </a:rPr>
              <a:t>に提供</a:t>
            </a:r>
            <a:endParaRPr kumimoji="1" lang="en-US" altLang="ja-JP" sz="1600" dirty="0" smtClean="0">
              <a:solidFill>
                <a:schemeClr val="tx1"/>
              </a:solidFill>
            </a:endParaRPr>
          </a:p>
          <a:p>
            <a:endParaRPr kumimoji="1" lang="ja-JP" altLang="en-US" sz="1600" dirty="0">
              <a:solidFill>
                <a:schemeClr val="tx1"/>
              </a:solidFill>
            </a:endParaRPr>
          </a:p>
        </p:txBody>
      </p:sp>
      <p:sp>
        <p:nvSpPr>
          <p:cNvPr id="28" name="テキスト ボックス 27"/>
          <p:cNvSpPr txBox="1"/>
          <p:nvPr/>
        </p:nvSpPr>
        <p:spPr>
          <a:xfrm>
            <a:off x="5628230" y="3145943"/>
            <a:ext cx="1629720" cy="646331"/>
          </a:xfrm>
          <a:prstGeom prst="rect">
            <a:avLst/>
          </a:prstGeom>
          <a:noFill/>
          <a:ln w="22225">
            <a:solidFill>
              <a:schemeClr val="accent1"/>
            </a:solidFill>
          </a:ln>
        </p:spPr>
        <p:txBody>
          <a:bodyPr wrap="square" rtlCol="0">
            <a:spAutoFit/>
          </a:bodyPr>
          <a:lstStyle/>
          <a:p>
            <a:r>
              <a:rPr lang="ja-JP" altLang="en-US" b="1" dirty="0" smtClean="0"/>
              <a:t>ワークシート①</a:t>
            </a:r>
            <a:endParaRPr lang="en-US" altLang="ja-JP" b="1" dirty="0"/>
          </a:p>
          <a:p>
            <a:r>
              <a:rPr lang="ja-JP" altLang="en-US" b="1" dirty="0" smtClean="0"/>
              <a:t>のＢ部分</a:t>
            </a:r>
            <a:endParaRPr lang="ja-JP" altLang="en-US" b="1" dirty="0"/>
          </a:p>
        </p:txBody>
      </p:sp>
      <p:sp>
        <p:nvSpPr>
          <p:cNvPr id="30" name="テキスト ボックス 29"/>
          <p:cNvSpPr txBox="1"/>
          <p:nvPr/>
        </p:nvSpPr>
        <p:spPr>
          <a:xfrm>
            <a:off x="5304162" y="4107986"/>
            <a:ext cx="1723382" cy="646331"/>
          </a:xfrm>
          <a:prstGeom prst="rect">
            <a:avLst/>
          </a:prstGeom>
          <a:noFill/>
          <a:ln w="22225">
            <a:solidFill>
              <a:schemeClr val="accent1"/>
            </a:solidFill>
          </a:ln>
        </p:spPr>
        <p:txBody>
          <a:bodyPr wrap="square" rtlCol="0">
            <a:spAutoFit/>
          </a:bodyPr>
          <a:lstStyle/>
          <a:p>
            <a:r>
              <a:rPr lang="ja-JP" altLang="en-US" b="1" dirty="0" smtClean="0"/>
              <a:t>ワークシート①</a:t>
            </a:r>
            <a:endParaRPr lang="en-US" altLang="ja-JP" b="1" dirty="0"/>
          </a:p>
          <a:p>
            <a:r>
              <a:rPr lang="ja-JP" altLang="en-US" b="1" dirty="0"/>
              <a:t>の</a:t>
            </a:r>
            <a:r>
              <a:rPr lang="en-US" altLang="ja-JP" b="1" dirty="0"/>
              <a:t>A</a:t>
            </a:r>
            <a:r>
              <a:rPr lang="ja-JP" altLang="en-US" b="1" dirty="0"/>
              <a:t>部分</a:t>
            </a:r>
          </a:p>
        </p:txBody>
      </p:sp>
    </p:spTree>
    <p:extLst>
      <p:ext uri="{BB962C8B-B14F-4D97-AF65-F5344CB8AC3E}">
        <p14:creationId xmlns:p14="http://schemas.microsoft.com/office/powerpoint/2010/main" val="14413793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3763779953"/>
              </p:ext>
            </p:extLst>
          </p:nvPr>
        </p:nvGraphicFramePr>
        <p:xfrm>
          <a:off x="46275" y="320622"/>
          <a:ext cx="8356577" cy="3660347"/>
        </p:xfrm>
        <a:graphic>
          <a:graphicData uri="http://schemas.openxmlformats.org/drawingml/2006/table">
            <a:tbl>
              <a:tblPr firstRow="1" bandRow="1">
                <a:tableStyleId>{5C22544A-7EE6-4342-B048-85BDC9FD1C3A}</a:tableStyleId>
              </a:tblPr>
              <a:tblGrid>
                <a:gridCol w="526158"/>
                <a:gridCol w="944227"/>
                <a:gridCol w="860774"/>
                <a:gridCol w="860774"/>
                <a:gridCol w="860774"/>
                <a:gridCol w="860774"/>
                <a:gridCol w="860774"/>
                <a:gridCol w="860774"/>
                <a:gridCol w="858065"/>
                <a:gridCol w="863483"/>
              </a:tblGrid>
              <a:tr h="482015">
                <a:tc>
                  <a:txBody>
                    <a:bodyPr/>
                    <a:lstStyle/>
                    <a:p>
                      <a:pPr algn="ctr"/>
                      <a:r>
                        <a:rPr kumimoji="1" lang="ja-JP" altLang="en-US" sz="1600" dirty="0" smtClean="0">
                          <a:solidFill>
                            <a:schemeClr val="tx1"/>
                          </a:solidFill>
                        </a:rPr>
                        <a:t>　</a:t>
                      </a:r>
                      <a:r>
                        <a:rPr kumimoji="1" lang="en-US" altLang="ja-JP" sz="1600" dirty="0" smtClean="0">
                          <a:solidFill>
                            <a:schemeClr val="tx1"/>
                          </a:solidFill>
                        </a:rPr>
                        <a:t>29</a:t>
                      </a:r>
                      <a:endParaRPr kumimoji="1" lang="ja-JP" altLang="en-US" sz="1200" dirty="0">
                        <a:solidFill>
                          <a:schemeClr val="tx1"/>
                        </a:solidFill>
                      </a:endParaRPr>
                    </a:p>
                  </a:txBody>
                  <a:tcPr anchor="b">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smtClean="0">
                          <a:solidFill>
                            <a:schemeClr val="tx1"/>
                          </a:solidFill>
                        </a:rPr>
                        <a:t>30</a:t>
                      </a:r>
                      <a:r>
                        <a:rPr kumimoji="1" lang="ja-JP" altLang="en-US" sz="1100" dirty="0" smtClean="0">
                          <a:solidFill>
                            <a:schemeClr val="tx1"/>
                          </a:solidFill>
                        </a:rPr>
                        <a:t>年度</a:t>
                      </a:r>
                      <a:endParaRPr kumimoji="1" lang="ja-JP" altLang="en-US" sz="1100" dirty="0">
                        <a:solidFill>
                          <a:schemeClr val="tx1"/>
                        </a:solidFill>
                      </a:endParaRPr>
                    </a:p>
                  </a:txBody>
                  <a:tcPr anchor="b">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smtClean="0">
                          <a:solidFill>
                            <a:schemeClr val="tx1"/>
                          </a:solidFill>
                        </a:rPr>
                        <a:t>31</a:t>
                      </a:r>
                      <a:endParaRPr kumimoji="1" lang="ja-JP" altLang="en-US" sz="1600" dirty="0">
                        <a:solidFill>
                          <a:schemeClr val="tx1"/>
                        </a:solidFill>
                      </a:endParaRPr>
                    </a:p>
                  </a:txBody>
                  <a:tcPr anchor="b">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smtClean="0">
                          <a:solidFill>
                            <a:schemeClr val="tx1"/>
                          </a:solidFill>
                        </a:rPr>
                        <a:t>32</a:t>
                      </a:r>
                      <a:endParaRPr kumimoji="1" lang="ja-JP" altLang="en-US" sz="1600" dirty="0">
                        <a:solidFill>
                          <a:schemeClr val="tx1"/>
                        </a:solidFill>
                      </a:endParaRPr>
                    </a:p>
                  </a:txBody>
                  <a:tcPr anchor="b">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smtClean="0">
                          <a:solidFill>
                            <a:schemeClr val="tx1"/>
                          </a:solidFill>
                        </a:rPr>
                        <a:t>33</a:t>
                      </a:r>
                      <a:endParaRPr kumimoji="1" lang="ja-JP" altLang="en-US" sz="1600" dirty="0">
                        <a:solidFill>
                          <a:schemeClr val="tx1"/>
                        </a:solidFill>
                      </a:endParaRPr>
                    </a:p>
                  </a:txBody>
                  <a:tcPr anchor="b">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smtClean="0">
                          <a:solidFill>
                            <a:schemeClr val="tx1"/>
                          </a:solidFill>
                        </a:rPr>
                        <a:t>34</a:t>
                      </a:r>
                      <a:endParaRPr kumimoji="1" lang="ja-JP" altLang="en-US" sz="1600" dirty="0">
                        <a:solidFill>
                          <a:schemeClr val="tx1"/>
                        </a:solidFill>
                      </a:endParaRPr>
                    </a:p>
                  </a:txBody>
                  <a:tcPr anchor="b">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smtClean="0">
                          <a:solidFill>
                            <a:schemeClr val="tx1"/>
                          </a:solidFill>
                        </a:rPr>
                        <a:t>35</a:t>
                      </a:r>
                      <a:endParaRPr kumimoji="1" lang="ja-JP" altLang="en-US" sz="1600" dirty="0">
                        <a:solidFill>
                          <a:schemeClr val="tx1"/>
                        </a:solidFill>
                      </a:endParaRPr>
                    </a:p>
                  </a:txBody>
                  <a:tcPr anchor="b">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smtClean="0">
                          <a:solidFill>
                            <a:schemeClr val="tx1"/>
                          </a:solidFill>
                        </a:rPr>
                        <a:t>36</a:t>
                      </a:r>
                      <a:endParaRPr kumimoji="1" lang="ja-JP" altLang="en-US" sz="1600" dirty="0">
                        <a:solidFill>
                          <a:schemeClr val="tx1"/>
                        </a:solidFill>
                      </a:endParaRPr>
                    </a:p>
                  </a:txBody>
                  <a:tcPr anchor="b">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smtClean="0">
                          <a:solidFill>
                            <a:schemeClr val="tx1"/>
                          </a:solidFill>
                        </a:rPr>
                        <a:t>37</a:t>
                      </a:r>
                      <a:endParaRPr kumimoji="1" lang="ja-JP" altLang="en-US" sz="1600" dirty="0">
                        <a:solidFill>
                          <a:schemeClr val="tx1"/>
                        </a:solidFill>
                      </a:endParaRPr>
                    </a:p>
                  </a:txBody>
                  <a:tcPr anchor="b">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smtClean="0">
                          <a:solidFill>
                            <a:schemeClr val="tx1"/>
                          </a:solidFill>
                        </a:rPr>
                        <a:t>38</a:t>
                      </a:r>
                      <a:r>
                        <a:rPr kumimoji="1" lang="ja-JP" altLang="en-US" sz="1200" dirty="0" smtClean="0">
                          <a:solidFill>
                            <a:schemeClr val="tx1"/>
                          </a:solidFill>
                        </a:rPr>
                        <a:t>年度</a:t>
                      </a:r>
                      <a:endParaRPr kumimoji="1" lang="ja-JP" altLang="en-US" sz="1200" dirty="0">
                        <a:solidFill>
                          <a:schemeClr val="tx1"/>
                        </a:solidFill>
                      </a:endParaRPr>
                    </a:p>
                  </a:txBody>
                  <a:tcPr anchor="b">
                    <a:lnB w="12700" cap="flat" cmpd="sng" algn="ctr">
                      <a:solidFill>
                        <a:schemeClr val="tx1"/>
                      </a:solidFill>
                      <a:prstDash val="solid"/>
                      <a:round/>
                      <a:headEnd type="none" w="med" len="med"/>
                      <a:tailEnd type="none" w="med" len="med"/>
                    </a:lnB>
                    <a:solidFill>
                      <a:schemeClr val="bg1"/>
                    </a:solidFill>
                  </a:tcPr>
                </a:tc>
              </a:tr>
              <a:tr h="556910">
                <a:tc>
                  <a:txBody>
                    <a:bodyPr/>
                    <a:lstStyle/>
                    <a:p>
                      <a:endParaRPr kumimoji="1" lang="ja-JP" altLang="en-US" sz="1600" dirty="0"/>
                    </a:p>
                  </a:txBody>
                  <a:tcPr>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sz="16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sz="16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sz="16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sz="16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sz="16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sz="16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sz="16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sz="16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sz="16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r>
              <a:tr h="2621422">
                <a:tc>
                  <a:txBody>
                    <a:bodyPr/>
                    <a:lstStyle/>
                    <a:p>
                      <a:endParaRPr kumimoji="1" lang="ja-JP" altLang="en-US" sz="1600" dirty="0"/>
                    </a:p>
                  </a:txBody>
                  <a:tcPr>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noFill/>
                  </a:tcPr>
                </a:tc>
                <a:tc gridSpan="8">
                  <a:txBody>
                    <a:bodyPr/>
                    <a:lstStyle/>
                    <a:p>
                      <a:endParaRPr kumimoji="1" lang="ja-JP" altLang="en-US" sz="1600" b="1"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noFill/>
                  </a:tcPr>
                </a:tc>
                <a:tc hMerge="1">
                  <a:txBody>
                    <a:bodyPr/>
                    <a:lstStyle/>
                    <a:p>
                      <a:endParaRPr kumimoji="1" lang="ja-JP" altLang="en-US" sz="16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hMerge="1">
                  <a:txBody>
                    <a:bodyPr/>
                    <a:lstStyle/>
                    <a:p>
                      <a:endParaRPr kumimoji="1" lang="ja-JP" altLang="en-US" sz="16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hMerge="1">
                  <a:txBody>
                    <a:bodyPr/>
                    <a:lstStyle/>
                    <a:p>
                      <a:endParaRPr kumimoji="1" lang="ja-JP" altLang="en-US" sz="1600" dirty="0"/>
                    </a:p>
                  </a:txBody>
                  <a:tcPr marL="99012" marR="99012">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noFill/>
                  </a:tcPr>
                </a:tc>
                <a:tc hMerge="1">
                  <a:txBody>
                    <a:bodyPr/>
                    <a:lstStyle/>
                    <a:p>
                      <a:endParaRPr kumimoji="1" lang="ja-JP" altLang="en-US" sz="16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hMerge="1">
                  <a:txBody>
                    <a:bodyPr/>
                    <a:lstStyle/>
                    <a:p>
                      <a:endParaRPr kumimoji="1" lang="ja-JP" altLang="en-US" sz="160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hMerge="1">
                  <a:txBody>
                    <a:bodyPr/>
                    <a:lstStyle/>
                    <a:p>
                      <a:endParaRPr kumimoji="1" lang="ja-JP" altLang="en-US" sz="1600" dirty="0"/>
                    </a:p>
                  </a:txBody>
                  <a:tcPr marL="99012" marR="99012">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noFill/>
                  </a:tcPr>
                </a:tc>
                <a:tc hMerge="1">
                  <a:txBody>
                    <a:bodyPr/>
                    <a:lstStyle/>
                    <a:p>
                      <a:endParaRPr kumimoji="1" lang="ja-JP" altLang="en-US" sz="16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endParaRPr kumimoji="1" lang="ja-JP" altLang="en-US" sz="1600" dirty="0"/>
                    </a:p>
                  </a:txBody>
                  <a:tcPr>
                    <a:lnL w="12700" cap="flat" cmpd="sng" algn="ctr">
                      <a:solidFill>
                        <a:schemeClr val="tx1"/>
                      </a:solid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tx1"/>
                      </a:solidFill>
                      <a:prstDash val="sysDot"/>
                      <a:round/>
                      <a:headEnd type="none" w="med" len="med"/>
                      <a:tailEnd type="none" w="med" len="med"/>
                    </a:lnT>
                    <a:noFill/>
                  </a:tcPr>
                </a:tc>
              </a:tr>
            </a:tbl>
          </a:graphicData>
        </a:graphic>
      </p:graphicFrame>
      <p:sp>
        <p:nvSpPr>
          <p:cNvPr id="61" name="直角三角形 60"/>
          <p:cNvSpPr/>
          <p:nvPr/>
        </p:nvSpPr>
        <p:spPr>
          <a:xfrm rot="16200000">
            <a:off x="2502874" y="-780837"/>
            <a:ext cx="2467439" cy="6768616"/>
          </a:xfrm>
          <a:prstGeom prst="rtTriangle">
            <a:avLst/>
          </a:prstGeom>
          <a:pattFill prst="dkUpDiag">
            <a:fgClr>
              <a:schemeClr val="accent6">
                <a:lumMod val="20000"/>
                <a:lumOff val="80000"/>
              </a:schemeClr>
            </a:fgClr>
            <a:bgClr>
              <a:schemeClr val="bg1"/>
            </a:bgClr>
          </a:patt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六角形 53"/>
          <p:cNvSpPr/>
          <p:nvPr/>
        </p:nvSpPr>
        <p:spPr>
          <a:xfrm>
            <a:off x="442372" y="754999"/>
            <a:ext cx="5040560" cy="180000"/>
          </a:xfrm>
          <a:prstGeom prst="hex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defTabSz="911479"/>
            <a:r>
              <a:rPr lang="ja-JP" altLang="en-US" sz="1000" dirty="0" smtClean="0">
                <a:solidFill>
                  <a:sysClr val="windowText" lastClr="000000"/>
                </a:solidFill>
                <a:latin typeface="ＭＳ ゴシック" panose="020B0609070205080204" pitchFamily="49" charset="-128"/>
                <a:ea typeface="ＭＳ ゴシック" panose="020B0609070205080204" pitchFamily="49" charset="-128"/>
              </a:rPr>
              <a:t>　　第７次 医療計画　　　　　　（中間見直し）　　</a:t>
            </a:r>
            <a:endParaRPr lang="en-US" altLang="ja-JP" sz="1000" dirty="0">
              <a:solidFill>
                <a:sysClr val="windowText" lastClr="000000"/>
              </a:solidFill>
              <a:latin typeface="ＭＳ ゴシック" panose="020B0609070205080204" pitchFamily="49" charset="-128"/>
              <a:ea typeface="ＭＳ ゴシック" panose="020B0609070205080204" pitchFamily="49" charset="-128"/>
            </a:endParaRPr>
          </a:p>
        </p:txBody>
      </p:sp>
      <p:sp>
        <p:nvSpPr>
          <p:cNvPr id="55" name="六角形 54"/>
          <p:cNvSpPr/>
          <p:nvPr/>
        </p:nvSpPr>
        <p:spPr>
          <a:xfrm>
            <a:off x="439266" y="975202"/>
            <a:ext cx="2523385" cy="180000"/>
          </a:xfrm>
          <a:prstGeom prst="hex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911479"/>
            <a:r>
              <a:rPr lang="ja-JP" altLang="en-US" sz="1000" dirty="0" smtClean="0">
                <a:solidFill>
                  <a:prstClr val="black"/>
                </a:solidFill>
                <a:latin typeface="ＭＳ ゴシック" panose="020B0609070205080204" pitchFamily="49" charset="-128"/>
                <a:ea typeface="ＭＳ ゴシック" panose="020B0609070205080204" pitchFamily="49" charset="-128"/>
              </a:rPr>
              <a:t>第７期 介護</a:t>
            </a:r>
            <a:r>
              <a:rPr lang="ja-JP" altLang="en-US" sz="1000" dirty="0">
                <a:solidFill>
                  <a:prstClr val="black"/>
                </a:solidFill>
                <a:latin typeface="ＭＳ ゴシック" panose="020B0609070205080204" pitchFamily="49" charset="-128"/>
                <a:ea typeface="ＭＳ ゴシック" panose="020B0609070205080204" pitchFamily="49" charset="-128"/>
              </a:rPr>
              <a:t>保険</a:t>
            </a:r>
            <a:r>
              <a:rPr lang="ja-JP" altLang="en-US" sz="1000" dirty="0" smtClean="0">
                <a:solidFill>
                  <a:prstClr val="black"/>
                </a:solidFill>
                <a:latin typeface="ＭＳ ゴシック" panose="020B0609070205080204" pitchFamily="49" charset="-128"/>
                <a:ea typeface="ＭＳ ゴシック" panose="020B0609070205080204" pitchFamily="49" charset="-128"/>
              </a:rPr>
              <a:t>事業</a:t>
            </a:r>
            <a:r>
              <a:rPr lang="en-US" altLang="ja-JP" sz="1000" dirty="0" smtClean="0">
                <a:solidFill>
                  <a:prstClr val="black"/>
                </a:solidFill>
                <a:latin typeface="ＭＳ ゴシック" panose="020B0609070205080204" pitchFamily="49" charset="-128"/>
                <a:ea typeface="ＭＳ ゴシック" panose="020B0609070205080204" pitchFamily="49" charset="-128"/>
              </a:rPr>
              <a:t>(</a:t>
            </a:r>
            <a:r>
              <a:rPr lang="ja-JP" altLang="en-US" sz="1000" dirty="0" smtClean="0">
                <a:solidFill>
                  <a:prstClr val="black"/>
                </a:solidFill>
                <a:latin typeface="ＭＳ ゴシック" panose="020B0609070205080204" pitchFamily="49" charset="-128"/>
                <a:ea typeface="ＭＳ ゴシック" panose="020B0609070205080204" pitchFamily="49" charset="-128"/>
              </a:rPr>
              <a:t>支援</a:t>
            </a:r>
            <a:r>
              <a:rPr lang="en-US" altLang="ja-JP" sz="1000" dirty="0">
                <a:solidFill>
                  <a:prstClr val="black"/>
                </a:solidFill>
                <a:latin typeface="ＭＳ ゴシック" panose="020B0609070205080204" pitchFamily="49" charset="-128"/>
                <a:ea typeface="ＭＳ ゴシック" panose="020B0609070205080204" pitchFamily="49" charset="-128"/>
              </a:rPr>
              <a:t>)</a:t>
            </a:r>
            <a:r>
              <a:rPr lang="ja-JP" altLang="en-US" sz="1000" dirty="0" smtClean="0">
                <a:solidFill>
                  <a:prstClr val="black"/>
                </a:solidFill>
                <a:latin typeface="ＭＳ ゴシック" panose="020B0609070205080204" pitchFamily="49" charset="-128"/>
                <a:ea typeface="ＭＳ ゴシック" panose="020B0609070205080204" pitchFamily="49" charset="-128"/>
              </a:rPr>
              <a:t>計画</a:t>
            </a:r>
            <a:endParaRPr lang="en-US" altLang="ja-JP" sz="1000" dirty="0">
              <a:solidFill>
                <a:prstClr val="black"/>
              </a:solidFill>
              <a:latin typeface="ＭＳ ゴシック" panose="020B0609070205080204" pitchFamily="49" charset="-128"/>
              <a:ea typeface="ＭＳ ゴシック" panose="020B0609070205080204" pitchFamily="49" charset="-128"/>
            </a:endParaRPr>
          </a:p>
        </p:txBody>
      </p:sp>
      <p:sp>
        <p:nvSpPr>
          <p:cNvPr id="56" name="六角形 55"/>
          <p:cNvSpPr/>
          <p:nvPr/>
        </p:nvSpPr>
        <p:spPr>
          <a:xfrm>
            <a:off x="3046252" y="984302"/>
            <a:ext cx="2427575" cy="180000"/>
          </a:xfrm>
          <a:prstGeom prst="hex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911479"/>
            <a:r>
              <a:rPr lang="ja-JP" altLang="en-US" sz="1000" dirty="0" smtClean="0">
                <a:solidFill>
                  <a:prstClr val="black"/>
                </a:solidFill>
                <a:latin typeface="ＭＳ ゴシック" panose="020B0609070205080204" pitchFamily="49" charset="-128"/>
                <a:ea typeface="ＭＳ ゴシック" panose="020B0609070205080204" pitchFamily="49" charset="-128"/>
              </a:rPr>
              <a:t>第８期 介護</a:t>
            </a:r>
            <a:r>
              <a:rPr lang="ja-JP" altLang="en-US" sz="1000" dirty="0">
                <a:solidFill>
                  <a:prstClr val="black"/>
                </a:solidFill>
                <a:latin typeface="ＭＳ ゴシック" panose="020B0609070205080204" pitchFamily="49" charset="-128"/>
                <a:ea typeface="ＭＳ ゴシック" panose="020B0609070205080204" pitchFamily="49" charset="-128"/>
              </a:rPr>
              <a:t>保険</a:t>
            </a:r>
            <a:r>
              <a:rPr lang="ja-JP" altLang="en-US" sz="1000" dirty="0" smtClean="0">
                <a:solidFill>
                  <a:prstClr val="black"/>
                </a:solidFill>
                <a:latin typeface="ＭＳ ゴシック" panose="020B0609070205080204" pitchFamily="49" charset="-128"/>
                <a:ea typeface="ＭＳ ゴシック" panose="020B0609070205080204" pitchFamily="49" charset="-128"/>
              </a:rPr>
              <a:t>事業</a:t>
            </a:r>
            <a:r>
              <a:rPr lang="en-US" altLang="ja-JP" sz="1000" dirty="0" smtClean="0">
                <a:solidFill>
                  <a:prstClr val="black"/>
                </a:solidFill>
                <a:latin typeface="ＭＳ ゴシック" panose="020B0609070205080204" pitchFamily="49" charset="-128"/>
                <a:ea typeface="ＭＳ ゴシック" panose="020B0609070205080204" pitchFamily="49" charset="-128"/>
              </a:rPr>
              <a:t>(</a:t>
            </a:r>
            <a:r>
              <a:rPr lang="ja-JP" altLang="en-US" sz="1000" dirty="0" smtClean="0">
                <a:solidFill>
                  <a:prstClr val="black"/>
                </a:solidFill>
                <a:latin typeface="ＭＳ ゴシック" panose="020B0609070205080204" pitchFamily="49" charset="-128"/>
                <a:ea typeface="ＭＳ ゴシック" panose="020B0609070205080204" pitchFamily="49" charset="-128"/>
              </a:rPr>
              <a:t>支援</a:t>
            </a:r>
            <a:r>
              <a:rPr lang="en-US" altLang="ja-JP" sz="1000" dirty="0">
                <a:solidFill>
                  <a:prstClr val="black"/>
                </a:solidFill>
                <a:latin typeface="ＭＳ ゴシック" panose="020B0609070205080204" pitchFamily="49" charset="-128"/>
                <a:ea typeface="ＭＳ ゴシック" panose="020B0609070205080204" pitchFamily="49" charset="-128"/>
              </a:rPr>
              <a:t>)</a:t>
            </a:r>
            <a:r>
              <a:rPr lang="ja-JP" altLang="en-US" sz="1000" dirty="0" smtClean="0">
                <a:solidFill>
                  <a:prstClr val="black"/>
                </a:solidFill>
                <a:latin typeface="ＭＳ ゴシック" panose="020B0609070205080204" pitchFamily="49" charset="-128"/>
                <a:ea typeface="ＭＳ ゴシック" panose="020B0609070205080204" pitchFamily="49" charset="-128"/>
              </a:rPr>
              <a:t>計画</a:t>
            </a:r>
            <a:endParaRPr lang="en-US" altLang="ja-JP" sz="1000" dirty="0">
              <a:solidFill>
                <a:prstClr val="black"/>
              </a:solidFill>
              <a:latin typeface="ＭＳ ゴシック" panose="020B0609070205080204" pitchFamily="49" charset="-128"/>
              <a:ea typeface="ＭＳ ゴシック" panose="020B0609070205080204" pitchFamily="49" charset="-128"/>
            </a:endParaRPr>
          </a:p>
        </p:txBody>
      </p:sp>
      <p:sp>
        <p:nvSpPr>
          <p:cNvPr id="57" name="六角形 56"/>
          <p:cNvSpPr/>
          <p:nvPr/>
        </p:nvSpPr>
        <p:spPr>
          <a:xfrm>
            <a:off x="5640370" y="753586"/>
            <a:ext cx="2984604" cy="180000"/>
          </a:xfrm>
          <a:prstGeom prst="hex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defTabSz="911479"/>
            <a:r>
              <a:rPr lang="ja-JP" altLang="en-US" sz="1000" dirty="0" smtClean="0">
                <a:solidFill>
                  <a:sysClr val="windowText" lastClr="000000"/>
                </a:solidFill>
                <a:latin typeface="ＭＳ ゴシック" panose="020B0609070205080204" pitchFamily="49" charset="-128"/>
                <a:ea typeface="ＭＳ ゴシック" panose="020B0609070205080204" pitchFamily="49" charset="-128"/>
              </a:rPr>
              <a:t>第８次 医療計画　　　　　　</a:t>
            </a:r>
            <a:endParaRPr lang="en-US" altLang="ja-JP" sz="1000" dirty="0">
              <a:solidFill>
                <a:sysClr val="windowText" lastClr="000000"/>
              </a:solidFill>
              <a:latin typeface="ＭＳ ゴシック" panose="020B0609070205080204" pitchFamily="49" charset="-128"/>
              <a:ea typeface="ＭＳ ゴシック" panose="020B0609070205080204" pitchFamily="49" charset="-128"/>
            </a:endParaRPr>
          </a:p>
        </p:txBody>
      </p:sp>
      <p:sp>
        <p:nvSpPr>
          <p:cNvPr id="74" name="六角形 73"/>
          <p:cNvSpPr/>
          <p:nvPr/>
        </p:nvSpPr>
        <p:spPr>
          <a:xfrm>
            <a:off x="5646679" y="966143"/>
            <a:ext cx="2511175" cy="180000"/>
          </a:xfrm>
          <a:prstGeom prst="hex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911479"/>
            <a:r>
              <a:rPr lang="ja-JP" altLang="en-US" sz="1000" dirty="0" smtClean="0">
                <a:solidFill>
                  <a:prstClr val="black"/>
                </a:solidFill>
                <a:latin typeface="ＭＳ ゴシック" panose="020B0609070205080204" pitchFamily="49" charset="-128"/>
                <a:ea typeface="ＭＳ ゴシック" panose="020B0609070205080204" pitchFamily="49" charset="-128"/>
              </a:rPr>
              <a:t>第９期 介護</a:t>
            </a:r>
            <a:r>
              <a:rPr lang="ja-JP" altLang="en-US" sz="1000" dirty="0">
                <a:solidFill>
                  <a:prstClr val="black"/>
                </a:solidFill>
                <a:latin typeface="ＭＳ ゴシック" panose="020B0609070205080204" pitchFamily="49" charset="-128"/>
                <a:ea typeface="ＭＳ ゴシック" panose="020B0609070205080204" pitchFamily="49" charset="-128"/>
              </a:rPr>
              <a:t>保険</a:t>
            </a:r>
            <a:r>
              <a:rPr lang="ja-JP" altLang="en-US" sz="1000" dirty="0" smtClean="0">
                <a:solidFill>
                  <a:prstClr val="black"/>
                </a:solidFill>
                <a:latin typeface="ＭＳ ゴシック" panose="020B0609070205080204" pitchFamily="49" charset="-128"/>
                <a:ea typeface="ＭＳ ゴシック" panose="020B0609070205080204" pitchFamily="49" charset="-128"/>
              </a:rPr>
              <a:t>事業</a:t>
            </a:r>
            <a:r>
              <a:rPr lang="en-US" altLang="ja-JP" sz="1000" dirty="0" smtClean="0">
                <a:solidFill>
                  <a:prstClr val="black"/>
                </a:solidFill>
                <a:latin typeface="ＭＳ ゴシック" panose="020B0609070205080204" pitchFamily="49" charset="-128"/>
                <a:ea typeface="ＭＳ ゴシック" panose="020B0609070205080204" pitchFamily="49" charset="-128"/>
              </a:rPr>
              <a:t>(</a:t>
            </a:r>
            <a:r>
              <a:rPr lang="ja-JP" altLang="en-US" sz="1000" dirty="0" smtClean="0">
                <a:solidFill>
                  <a:prstClr val="black"/>
                </a:solidFill>
                <a:latin typeface="ＭＳ ゴシック" panose="020B0609070205080204" pitchFamily="49" charset="-128"/>
                <a:ea typeface="ＭＳ ゴシック" panose="020B0609070205080204" pitchFamily="49" charset="-128"/>
              </a:rPr>
              <a:t>支援</a:t>
            </a:r>
            <a:r>
              <a:rPr lang="en-US" altLang="ja-JP" sz="1000" dirty="0">
                <a:solidFill>
                  <a:prstClr val="black"/>
                </a:solidFill>
                <a:latin typeface="ＭＳ ゴシック" panose="020B0609070205080204" pitchFamily="49" charset="-128"/>
                <a:ea typeface="ＭＳ ゴシック" panose="020B0609070205080204" pitchFamily="49" charset="-128"/>
              </a:rPr>
              <a:t>)</a:t>
            </a:r>
            <a:r>
              <a:rPr lang="ja-JP" altLang="en-US" sz="1000" dirty="0" smtClean="0">
                <a:solidFill>
                  <a:prstClr val="black"/>
                </a:solidFill>
                <a:latin typeface="ＭＳ ゴシック" panose="020B0609070205080204" pitchFamily="49" charset="-128"/>
                <a:ea typeface="ＭＳ ゴシック" panose="020B0609070205080204" pitchFamily="49" charset="-128"/>
              </a:rPr>
              <a:t>計画</a:t>
            </a:r>
            <a:endParaRPr lang="en-US" altLang="ja-JP" sz="1000" dirty="0">
              <a:solidFill>
                <a:prstClr val="black"/>
              </a:solidFill>
              <a:latin typeface="ＭＳ ゴシック" panose="020B0609070205080204" pitchFamily="49" charset="-128"/>
              <a:ea typeface="ＭＳ ゴシック" panose="020B0609070205080204" pitchFamily="49" charset="-128"/>
            </a:endParaRPr>
          </a:p>
        </p:txBody>
      </p:sp>
      <p:sp>
        <p:nvSpPr>
          <p:cNvPr id="75" name="円/楕円 74"/>
          <p:cNvSpPr/>
          <p:nvPr/>
        </p:nvSpPr>
        <p:spPr>
          <a:xfrm>
            <a:off x="6565408" y="679566"/>
            <a:ext cx="591054" cy="576064"/>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911479"/>
            <a:r>
              <a:rPr lang="ja-JP" altLang="en-US" dirty="0" smtClean="0">
                <a:solidFill>
                  <a:sysClr val="windowText" lastClr="000000"/>
                </a:solidFill>
                <a:latin typeface="ＭＳ ゴシック" panose="020B0609070205080204" pitchFamily="49" charset="-128"/>
                <a:ea typeface="ＭＳ ゴシック" panose="020B0609070205080204" pitchFamily="49" charset="-128"/>
              </a:rPr>
              <a:t>地域医療構想　　</a:t>
            </a:r>
            <a:endParaRPr lang="en-US" altLang="ja-JP" dirty="0">
              <a:solidFill>
                <a:sysClr val="windowText" lastClr="000000"/>
              </a:solidFill>
              <a:latin typeface="ＭＳ ゴシック" panose="020B0609070205080204" pitchFamily="49" charset="-128"/>
              <a:ea typeface="ＭＳ ゴシック" panose="020B0609070205080204" pitchFamily="49" charset="-128"/>
            </a:endParaRPr>
          </a:p>
        </p:txBody>
      </p:sp>
      <p:sp>
        <p:nvSpPr>
          <p:cNvPr id="45" name="テキスト ボックス 44"/>
          <p:cNvSpPr txBox="1"/>
          <p:nvPr/>
        </p:nvSpPr>
        <p:spPr>
          <a:xfrm>
            <a:off x="8303884" y="1471045"/>
            <a:ext cx="415498" cy="1580625"/>
          </a:xfrm>
          <a:prstGeom prst="rect">
            <a:avLst/>
          </a:prstGeom>
          <a:noFill/>
        </p:spPr>
        <p:txBody>
          <a:bodyPr vert="eaVert" wrap="square" rtlCol="0">
            <a:spAutoFit/>
          </a:bodyPr>
          <a:lstStyle/>
          <a:p>
            <a:pPr algn="ctr"/>
            <a:r>
              <a:rPr kumimoji="1" lang="ja-JP" altLang="en-US" sz="1500" dirty="0" smtClean="0">
                <a:latin typeface="+mj-ea"/>
                <a:ea typeface="+mj-ea"/>
              </a:rPr>
              <a:t>追加的な需要</a:t>
            </a:r>
            <a:endParaRPr kumimoji="1" lang="ja-JP" altLang="en-US" sz="1500" b="1" dirty="0">
              <a:latin typeface="+mj-ea"/>
              <a:ea typeface="+mj-ea"/>
            </a:endParaRPr>
          </a:p>
        </p:txBody>
      </p:sp>
      <p:grpSp>
        <p:nvGrpSpPr>
          <p:cNvPr id="46" name="グループ化 45"/>
          <p:cNvGrpSpPr/>
          <p:nvPr/>
        </p:nvGrpSpPr>
        <p:grpSpPr>
          <a:xfrm>
            <a:off x="7120903" y="1369751"/>
            <a:ext cx="657177" cy="2467442"/>
            <a:chOff x="7956928" y="2636912"/>
            <a:chExt cx="711942" cy="2410162"/>
          </a:xfrm>
        </p:grpSpPr>
        <p:grpSp>
          <p:nvGrpSpPr>
            <p:cNvPr id="48" name="グループ化 47"/>
            <p:cNvGrpSpPr/>
            <p:nvPr/>
          </p:nvGrpSpPr>
          <p:grpSpPr>
            <a:xfrm>
              <a:off x="7956928" y="2636912"/>
              <a:ext cx="711940" cy="1800199"/>
              <a:chOff x="7956928" y="2400325"/>
              <a:chExt cx="711940" cy="1800199"/>
            </a:xfrm>
          </p:grpSpPr>
          <p:sp>
            <p:nvSpPr>
              <p:cNvPr id="53" name="正方形/長方形 52"/>
              <p:cNvSpPr/>
              <p:nvPr/>
            </p:nvSpPr>
            <p:spPr>
              <a:xfrm rot="16200000">
                <a:off x="7412798" y="2944455"/>
                <a:ext cx="1800199" cy="711940"/>
              </a:xfrm>
              <a:prstGeom prst="rect">
                <a:avLst/>
              </a:prstGeom>
              <a:pattFill prst="wdDnDiag">
                <a:fgClr>
                  <a:schemeClr val="accent6">
                    <a:lumMod val="20000"/>
                    <a:lumOff val="80000"/>
                  </a:schemeClr>
                </a:fgClr>
                <a:bgClr>
                  <a:schemeClr val="bg1"/>
                </a:bgClr>
              </a:patt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p:cNvSpPr txBox="1"/>
              <p:nvPr/>
            </p:nvSpPr>
            <p:spPr>
              <a:xfrm>
                <a:off x="8030368" y="2444949"/>
                <a:ext cx="533639" cy="503590"/>
              </a:xfrm>
              <a:prstGeom prst="rect">
                <a:avLst/>
              </a:prstGeom>
              <a:solidFill>
                <a:schemeClr val="bg1"/>
              </a:solidFill>
            </p:spPr>
            <p:txBody>
              <a:bodyPr wrap="square" lIns="36000" tIns="36000" rIns="36000" bIns="36000" rtlCol="0">
                <a:spAutoFit/>
              </a:bodyPr>
              <a:lstStyle/>
              <a:p>
                <a:pPr algn="ctr"/>
                <a:r>
                  <a:rPr lang="ja-JP" altLang="en-US" sz="1400" dirty="0" smtClean="0"/>
                  <a:t>Ｃ３</a:t>
                </a:r>
                <a:endParaRPr lang="en-US" altLang="ja-JP" sz="1400" dirty="0" smtClean="0"/>
              </a:p>
              <a:p>
                <a:pPr algn="ctr"/>
                <a:r>
                  <a:rPr lang="ja-JP" altLang="en-US" sz="1400" dirty="0" smtClean="0"/>
                  <a:t>未満</a:t>
                </a:r>
                <a:endParaRPr kumimoji="1" lang="en-US" altLang="ja-JP" sz="1400" dirty="0" smtClean="0"/>
              </a:p>
            </p:txBody>
          </p:sp>
        </p:grpSp>
        <p:grpSp>
          <p:nvGrpSpPr>
            <p:cNvPr id="49" name="グループ化 48"/>
            <p:cNvGrpSpPr/>
            <p:nvPr/>
          </p:nvGrpSpPr>
          <p:grpSpPr>
            <a:xfrm>
              <a:off x="7956931" y="3270777"/>
              <a:ext cx="711939" cy="1776297"/>
              <a:chOff x="7956931" y="3507364"/>
              <a:chExt cx="711939" cy="1776297"/>
            </a:xfrm>
          </p:grpSpPr>
          <p:sp>
            <p:nvSpPr>
              <p:cNvPr id="51" name="正方形/長方形 50"/>
              <p:cNvSpPr/>
              <p:nvPr/>
            </p:nvSpPr>
            <p:spPr>
              <a:xfrm rot="16200000">
                <a:off x="7424752" y="4039543"/>
                <a:ext cx="1776297" cy="711939"/>
              </a:xfrm>
              <a:prstGeom prst="rect">
                <a:avLst/>
              </a:prstGeom>
              <a:pattFill prst="ltUpDiag">
                <a:fgClr>
                  <a:schemeClr val="tx2">
                    <a:lumMod val="40000"/>
                    <a:lumOff val="60000"/>
                  </a:schemeClr>
                </a:fgClr>
                <a:bgClr>
                  <a:schemeClr val="bg1"/>
                </a:bgClr>
              </a:patt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p:cNvSpPr txBox="1"/>
              <p:nvPr/>
            </p:nvSpPr>
            <p:spPr>
              <a:xfrm>
                <a:off x="8035363" y="3684433"/>
                <a:ext cx="533400" cy="1352843"/>
              </a:xfrm>
              <a:prstGeom prst="rect">
                <a:avLst/>
              </a:prstGeom>
              <a:solidFill>
                <a:schemeClr val="bg1"/>
              </a:solidFill>
            </p:spPr>
            <p:txBody>
              <a:bodyPr wrap="square" lIns="36000" rIns="36000" rtlCol="0">
                <a:spAutoFit/>
              </a:bodyPr>
              <a:lstStyle/>
              <a:p>
                <a:pPr algn="ctr"/>
                <a:r>
                  <a:rPr kumimoji="1" lang="ja-JP" altLang="en-US" sz="1200" dirty="0" smtClean="0">
                    <a:latin typeface="+mn-ea"/>
                  </a:rPr>
                  <a:t>医療</a:t>
                </a:r>
                <a:endParaRPr kumimoji="1" lang="en-US" altLang="ja-JP" sz="1200" dirty="0" smtClean="0">
                  <a:latin typeface="+mn-ea"/>
                </a:endParaRPr>
              </a:p>
              <a:p>
                <a:pPr algn="ctr"/>
                <a:r>
                  <a:rPr kumimoji="1" lang="ja-JP" altLang="en-US" sz="1200" dirty="0" smtClean="0">
                    <a:latin typeface="+mn-ea"/>
                  </a:rPr>
                  <a:t>区分１</a:t>
                </a:r>
                <a:r>
                  <a:rPr kumimoji="1" lang="en-US" altLang="ja-JP" sz="1200" dirty="0" smtClean="0">
                    <a:latin typeface="+mn-ea"/>
                  </a:rPr>
                  <a:t>70</a:t>
                </a:r>
                <a:r>
                  <a:rPr kumimoji="1" lang="ja-JP" altLang="en-US" sz="1200" dirty="0" smtClean="0">
                    <a:latin typeface="+mn-ea"/>
                  </a:rPr>
                  <a:t>％</a:t>
                </a:r>
                <a:endParaRPr kumimoji="1" lang="en-US" altLang="ja-JP" sz="1200" dirty="0" smtClean="0">
                  <a:latin typeface="+mn-ea"/>
                </a:endParaRPr>
              </a:p>
              <a:p>
                <a:pPr algn="ctr"/>
                <a:r>
                  <a:rPr lang="ja-JP" altLang="en-US" sz="1200" dirty="0" smtClean="0"/>
                  <a:t>＋</a:t>
                </a:r>
                <a:endParaRPr lang="en-US" altLang="ja-JP" sz="1200" dirty="0" smtClean="0"/>
              </a:p>
              <a:p>
                <a:pPr algn="ctr"/>
                <a:r>
                  <a:rPr lang="ja-JP" altLang="en-US" sz="1200" dirty="0" smtClean="0"/>
                  <a:t>地域差解消分</a:t>
                </a:r>
                <a:endParaRPr kumimoji="1" lang="en-US" altLang="ja-JP" sz="1200" dirty="0" smtClean="0"/>
              </a:p>
            </p:txBody>
          </p:sp>
        </p:grpSp>
      </p:grpSp>
      <p:sp>
        <p:nvSpPr>
          <p:cNvPr id="62" name="直角三角形 61"/>
          <p:cNvSpPr/>
          <p:nvPr/>
        </p:nvSpPr>
        <p:spPr>
          <a:xfrm rot="16200000">
            <a:off x="2827339" y="-456373"/>
            <a:ext cx="1818511" cy="6768617"/>
          </a:xfrm>
          <a:prstGeom prst="rtTriangle">
            <a:avLst/>
          </a:prstGeom>
          <a:solidFill>
            <a:schemeClr val="accent4">
              <a:lumMod val="20000"/>
              <a:lumOff val="80000"/>
            </a:schemeClr>
          </a:solidFill>
          <a:ln>
            <a:solidFill>
              <a:schemeClr val="accent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直角三角形 62"/>
          <p:cNvSpPr/>
          <p:nvPr/>
        </p:nvSpPr>
        <p:spPr>
          <a:xfrm rot="16200000">
            <a:off x="3162960" y="-143058"/>
            <a:ext cx="1147273" cy="6768611"/>
          </a:xfrm>
          <a:prstGeom prst="rtTriangle">
            <a:avLst/>
          </a:prstGeom>
          <a:solidFill>
            <a:schemeClr val="accent3">
              <a:lumMod val="20000"/>
              <a:lumOff val="80000"/>
            </a:schemeClr>
          </a:solidFill>
          <a:ln>
            <a:solidFill>
              <a:schemeClr val="accent3"/>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直角三角形 65"/>
          <p:cNvSpPr/>
          <p:nvPr/>
        </p:nvSpPr>
        <p:spPr>
          <a:xfrm rot="16200000">
            <a:off x="3360580" y="106367"/>
            <a:ext cx="693137" cy="6768514"/>
          </a:xfrm>
          <a:prstGeom prst="rtTriangle">
            <a:avLst/>
          </a:prstGeom>
          <a:pattFill prst="wdUpDiag">
            <a:fgClr>
              <a:schemeClr val="accent3">
                <a:lumMod val="40000"/>
                <a:lumOff val="60000"/>
              </a:schemeClr>
            </a:fgClr>
            <a:bgClr>
              <a:schemeClr val="bg1"/>
            </a:bgClr>
          </a:pattFill>
          <a:ln>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右中かっこ 84"/>
          <p:cNvSpPr/>
          <p:nvPr/>
        </p:nvSpPr>
        <p:spPr>
          <a:xfrm>
            <a:off x="7914587" y="1369751"/>
            <a:ext cx="221566" cy="2420888"/>
          </a:xfrm>
          <a:prstGeom prst="rightBrace">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7" name="テキスト ボックス 46"/>
          <p:cNvSpPr txBox="1"/>
          <p:nvPr/>
        </p:nvSpPr>
        <p:spPr>
          <a:xfrm>
            <a:off x="39244" y="85964"/>
            <a:ext cx="7622600" cy="369332"/>
          </a:xfrm>
          <a:prstGeom prst="rect">
            <a:avLst/>
          </a:prstGeom>
          <a:noFill/>
        </p:spPr>
        <p:txBody>
          <a:bodyPr wrap="none" rtlCol="0">
            <a:spAutoFit/>
          </a:bodyPr>
          <a:lstStyle/>
          <a:p>
            <a:r>
              <a:rPr lang="ja-JP" altLang="en-US" b="1" dirty="0">
                <a:latin typeface="ＤＦ特太ゴシック体" panose="020B0509000000000000" pitchFamily="49" charset="-128"/>
                <a:ea typeface="ＤＦ特太ゴシック体" panose="020B0509000000000000" pitchFamily="49" charset="-128"/>
              </a:rPr>
              <a:t>　</a:t>
            </a:r>
            <a:r>
              <a:rPr lang="ja-JP" altLang="en-US" b="1" dirty="0" smtClean="0">
                <a:latin typeface="ＤＦ特太ゴシック体" panose="020B0509000000000000" pitchFamily="49" charset="-128"/>
                <a:ea typeface="ＤＦ特太ゴシック体" panose="020B0509000000000000" pitchFamily="49" charset="-128"/>
              </a:rPr>
              <a:t>　　　</a:t>
            </a:r>
            <a:r>
              <a:rPr kumimoji="1" lang="ja-JP" altLang="en-US" b="1" dirty="0" smtClean="0">
                <a:latin typeface="ＤＦ特太ゴシック体" panose="020B0509000000000000" pitchFamily="49" charset="-128"/>
                <a:ea typeface="ＤＦ特太ゴシック体" panose="020B0509000000000000" pitchFamily="49" charset="-128"/>
              </a:rPr>
              <a:t>医療計画、介護保険事業計画における目標・見込み量との関係</a:t>
            </a:r>
            <a:endParaRPr kumimoji="1" lang="ja-JP" altLang="en-US" b="1" dirty="0">
              <a:latin typeface="ＤＦ特太ゴシック体" panose="020B0509000000000000" pitchFamily="49" charset="-128"/>
              <a:ea typeface="ＤＦ特太ゴシック体" panose="020B0509000000000000" pitchFamily="49" charset="-128"/>
            </a:endParaRPr>
          </a:p>
        </p:txBody>
      </p:sp>
      <p:cxnSp>
        <p:nvCxnSpPr>
          <p:cNvPr id="28" name="直線矢印コネクタ 27"/>
          <p:cNvCxnSpPr/>
          <p:nvPr/>
        </p:nvCxnSpPr>
        <p:spPr>
          <a:xfrm>
            <a:off x="3003598" y="2875847"/>
            <a:ext cx="0" cy="252000"/>
          </a:xfrm>
          <a:prstGeom prst="straightConnector1">
            <a:avLst/>
          </a:prstGeom>
          <a:ln w="19050">
            <a:solidFill>
              <a:schemeClr val="accent6"/>
            </a:solidFill>
            <a:prstDash val="solid"/>
            <a:headEnd type="arrow"/>
            <a:tailEnd type="arrow"/>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3179881" y="3485864"/>
            <a:ext cx="442750" cy="400110"/>
          </a:xfrm>
          <a:prstGeom prst="rect">
            <a:avLst/>
          </a:prstGeom>
          <a:noFill/>
        </p:spPr>
        <p:txBody>
          <a:bodyPr wrap="none" rtlCol="0">
            <a:spAutoFit/>
          </a:bodyPr>
          <a:lstStyle/>
          <a:p>
            <a:r>
              <a:rPr kumimoji="1" lang="ja-JP" altLang="en-US" sz="2000" b="1" dirty="0" smtClean="0">
                <a:solidFill>
                  <a:srgbClr val="00B050"/>
                </a:solidFill>
              </a:rPr>
              <a:t>①</a:t>
            </a:r>
            <a:endParaRPr kumimoji="1" lang="ja-JP" altLang="en-US" sz="2000" b="1" dirty="0">
              <a:solidFill>
                <a:srgbClr val="00B050"/>
              </a:solidFill>
            </a:endParaRPr>
          </a:p>
        </p:txBody>
      </p:sp>
      <p:cxnSp>
        <p:nvCxnSpPr>
          <p:cNvPr id="42" name="直線矢印コネクタ 41"/>
          <p:cNvCxnSpPr/>
          <p:nvPr/>
        </p:nvCxnSpPr>
        <p:spPr>
          <a:xfrm>
            <a:off x="3012228" y="3523919"/>
            <a:ext cx="0" cy="324000"/>
          </a:xfrm>
          <a:prstGeom prst="straightConnector1">
            <a:avLst/>
          </a:prstGeom>
          <a:ln w="19050">
            <a:solidFill>
              <a:srgbClr val="00B050"/>
            </a:solidFill>
            <a:prstDash val="solid"/>
            <a:headEnd type="arrow"/>
            <a:tailEnd type="arrow"/>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p:nvPr/>
        </p:nvCxnSpPr>
        <p:spPr>
          <a:xfrm>
            <a:off x="3012228" y="3343863"/>
            <a:ext cx="0" cy="216000"/>
          </a:xfrm>
          <a:prstGeom prst="straightConnector1">
            <a:avLst/>
          </a:prstGeom>
          <a:ln w="19050">
            <a:solidFill>
              <a:schemeClr val="accent3">
                <a:lumMod val="50000"/>
              </a:schemeClr>
            </a:solidFill>
            <a:prstDash val="solid"/>
            <a:headEnd type="arrow"/>
            <a:tailEnd type="arrow"/>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p:nvPr/>
        </p:nvCxnSpPr>
        <p:spPr>
          <a:xfrm>
            <a:off x="3012228" y="3127839"/>
            <a:ext cx="0" cy="252000"/>
          </a:xfrm>
          <a:prstGeom prst="straightConnector1">
            <a:avLst/>
          </a:prstGeom>
          <a:ln w="19050">
            <a:solidFill>
              <a:srgbClr val="7030A0"/>
            </a:solidFill>
            <a:prstDash val="solid"/>
            <a:headEnd type="arrow"/>
            <a:tailEnd type="arrow"/>
          </a:ln>
        </p:spPr>
        <p:style>
          <a:lnRef idx="1">
            <a:schemeClr val="accent1"/>
          </a:lnRef>
          <a:fillRef idx="0">
            <a:schemeClr val="accent1"/>
          </a:fillRef>
          <a:effectRef idx="0">
            <a:schemeClr val="accent1"/>
          </a:effectRef>
          <a:fontRef idx="minor">
            <a:schemeClr val="tx1"/>
          </a:fontRef>
        </p:style>
      </p:cxnSp>
      <p:sp>
        <p:nvSpPr>
          <p:cNvPr id="65" name="テキスト ボックス 64"/>
          <p:cNvSpPr txBox="1"/>
          <p:nvPr/>
        </p:nvSpPr>
        <p:spPr>
          <a:xfrm>
            <a:off x="1345342" y="2623783"/>
            <a:ext cx="442750" cy="400110"/>
          </a:xfrm>
          <a:prstGeom prst="rect">
            <a:avLst/>
          </a:prstGeom>
          <a:noFill/>
        </p:spPr>
        <p:txBody>
          <a:bodyPr wrap="none" rtlCol="0">
            <a:spAutoFit/>
          </a:bodyPr>
          <a:lstStyle/>
          <a:p>
            <a:r>
              <a:rPr kumimoji="1" lang="ja-JP" altLang="en-US" sz="2000" b="1" dirty="0" smtClean="0">
                <a:solidFill>
                  <a:schemeClr val="accent3">
                    <a:lumMod val="50000"/>
                  </a:schemeClr>
                </a:solidFill>
              </a:rPr>
              <a:t>②</a:t>
            </a:r>
            <a:endParaRPr kumimoji="1" lang="ja-JP" altLang="en-US" sz="2000" b="1" dirty="0">
              <a:solidFill>
                <a:schemeClr val="accent3">
                  <a:lumMod val="50000"/>
                </a:schemeClr>
              </a:solidFill>
            </a:endParaRPr>
          </a:p>
        </p:txBody>
      </p:sp>
      <p:cxnSp>
        <p:nvCxnSpPr>
          <p:cNvPr id="13" name="直線コネクタ 12"/>
          <p:cNvCxnSpPr>
            <a:endCxn id="65" idx="3"/>
          </p:cNvCxnSpPr>
          <p:nvPr/>
        </p:nvCxnSpPr>
        <p:spPr>
          <a:xfrm flipH="1" flipV="1">
            <a:off x="1788092" y="2823838"/>
            <a:ext cx="1125220" cy="674367"/>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29" name="テキスト ボックス 28"/>
          <p:cNvSpPr txBox="1"/>
          <p:nvPr/>
        </p:nvSpPr>
        <p:spPr>
          <a:xfrm>
            <a:off x="8136045" y="2933721"/>
            <a:ext cx="1166674" cy="553998"/>
          </a:xfrm>
          <a:prstGeom prst="rect">
            <a:avLst/>
          </a:prstGeom>
          <a:noFill/>
        </p:spPr>
        <p:txBody>
          <a:bodyPr wrap="square" rtlCol="0">
            <a:spAutoFit/>
          </a:bodyPr>
          <a:lstStyle/>
          <a:p>
            <a:r>
              <a:rPr kumimoji="1" lang="ja-JP" altLang="en-US" sz="1500" b="1" dirty="0" smtClean="0">
                <a:solidFill>
                  <a:srgbClr val="FF0000"/>
                </a:solidFill>
                <a:latin typeface="+mn-ea"/>
              </a:rPr>
              <a:t>市町村で</a:t>
            </a:r>
            <a:endParaRPr kumimoji="1" lang="en-US" altLang="ja-JP" sz="1500" b="1" dirty="0" smtClean="0">
              <a:solidFill>
                <a:srgbClr val="FF0000"/>
              </a:solidFill>
              <a:latin typeface="+mn-ea"/>
            </a:endParaRPr>
          </a:p>
          <a:p>
            <a:r>
              <a:rPr lang="ja-JP" altLang="en-US" sz="1500" b="1" dirty="0" smtClean="0">
                <a:solidFill>
                  <a:srgbClr val="FF0000"/>
                </a:solidFill>
                <a:latin typeface="+mn-ea"/>
              </a:rPr>
              <a:t>算定作業</a:t>
            </a:r>
            <a:endParaRPr kumimoji="1" lang="en-US" altLang="ja-JP" sz="1500" b="1" dirty="0" smtClean="0">
              <a:solidFill>
                <a:srgbClr val="FF0000"/>
              </a:solidFill>
              <a:latin typeface="+mn-ea"/>
            </a:endParaRPr>
          </a:p>
        </p:txBody>
      </p:sp>
      <p:graphicFrame>
        <p:nvGraphicFramePr>
          <p:cNvPr id="11" name="表 10"/>
          <p:cNvGraphicFramePr>
            <a:graphicFrameLocks noGrp="1"/>
          </p:cNvGraphicFramePr>
          <p:nvPr>
            <p:extLst>
              <p:ext uri="{D42A27DB-BD31-4B8C-83A1-F6EECF244321}">
                <p14:modId xmlns:p14="http://schemas.microsoft.com/office/powerpoint/2010/main" val="1529122788"/>
              </p:ext>
            </p:extLst>
          </p:nvPr>
        </p:nvGraphicFramePr>
        <p:xfrm>
          <a:off x="41346" y="3903633"/>
          <a:ext cx="8856984" cy="2864728"/>
        </p:xfrm>
        <a:graphic>
          <a:graphicData uri="http://schemas.openxmlformats.org/drawingml/2006/table">
            <a:tbl>
              <a:tblPr firstRow="1" bandRow="1">
                <a:tableStyleId>{5C22544A-7EE6-4342-B048-85BDC9FD1C3A}</a:tableStyleId>
              </a:tblPr>
              <a:tblGrid>
                <a:gridCol w="432048"/>
                <a:gridCol w="8424936"/>
              </a:tblGrid>
              <a:tr h="288032">
                <a:tc>
                  <a:txBody>
                    <a:bodyPr/>
                    <a:lstStyle/>
                    <a:p>
                      <a:pPr algn="ctr"/>
                      <a:endParaRPr kumimoji="1" lang="en-US" altLang="ja-JP" sz="13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医療計画、介護保険事業（支援）計画におけるサービス需要の考え方</a:t>
                      </a:r>
                      <a:endParaRPr kumimoji="1" lang="en-US" altLang="ja-JP"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92088">
                <a:tc>
                  <a:txBody>
                    <a:bodyPr/>
                    <a:lstStyle/>
                    <a:p>
                      <a:pPr algn="ctr"/>
                      <a:r>
                        <a:rPr kumimoji="1" lang="ja-JP" altLang="en-US" b="1" dirty="0" smtClean="0">
                          <a:solidFill>
                            <a:srgbClr val="00B050"/>
                          </a:solidFill>
                        </a:rPr>
                        <a:t>①</a:t>
                      </a:r>
                      <a:endParaRPr kumimoji="1" lang="ja-JP" altLang="en-US" b="1" dirty="0">
                        <a:solidFill>
                          <a:srgbClr val="00B050"/>
                        </a:solidFill>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既存の介護療養型医療施設や医療療養病床</a:t>
                      </a:r>
                      <a:r>
                        <a:rPr kumimoji="1" lang="ja-JP" altLang="en-US"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a:t>
                      </a:r>
                      <a:r>
                        <a:rPr kumimoji="1"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介護医療院、老人保健施設又は特別養護老人ホームへ移行</a:t>
                      </a:r>
                      <a:r>
                        <a:rPr kumimoji="1" lang="ja-JP" altLang="en-US"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することにより、介護サービスが受け皿となる分（介護療養型医療施設については移行前後で介護サービスとしての受け皿であることに変わりはない）</a:t>
                      </a:r>
                      <a:endParaRPr kumimoji="1" lang="en-US" altLang="ja-JP"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04056">
                <a:tc>
                  <a:txBody>
                    <a:bodyPr/>
                    <a:lstStyle/>
                    <a:p>
                      <a:pPr algn="ctr"/>
                      <a:r>
                        <a:rPr kumimoji="1" lang="ja-JP" altLang="en-US" b="1" dirty="0" smtClean="0">
                          <a:solidFill>
                            <a:schemeClr val="accent3">
                              <a:lumMod val="50000"/>
                            </a:schemeClr>
                          </a:solidFill>
                        </a:rPr>
                        <a:t>②</a:t>
                      </a:r>
                      <a:endParaRPr kumimoji="1" lang="ja-JP" altLang="en-US" b="1" dirty="0">
                        <a:solidFill>
                          <a:schemeClr val="accent3">
                            <a:lumMod val="50000"/>
                          </a:schemeClr>
                        </a:solidFill>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①以外の介護施設・在宅医療等への移行、高齢化の動向に伴う需要増等について、</a:t>
                      </a:r>
                      <a:r>
                        <a:rPr kumimoji="1"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介護医療院、老人保健施設又は特別養護老人ホームが</a:t>
                      </a:r>
                      <a:r>
                        <a:rPr kumimoji="1" lang="ja-JP" altLang="en-US"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受け皿となる分</a:t>
                      </a:r>
                      <a:endParaRPr kumimoji="1" lang="ja-JP" altLang="en-US" sz="14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32048">
                <a:tc>
                  <a:txBody>
                    <a:bodyPr/>
                    <a:lstStyle/>
                    <a:p>
                      <a:pPr algn="ctr"/>
                      <a:r>
                        <a:rPr kumimoji="1" lang="ja-JP" altLang="en-US" b="1" dirty="0" smtClean="0">
                          <a:solidFill>
                            <a:srgbClr val="7030A0"/>
                          </a:solidFill>
                        </a:rPr>
                        <a:t>③</a:t>
                      </a:r>
                      <a:endParaRPr kumimoji="1" lang="ja-JP" altLang="en-US" b="1" dirty="0">
                        <a:solidFill>
                          <a:srgbClr val="7030A0"/>
                        </a:solidFill>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①以外の介護施設・在宅医療等への移行、高齢化の動向に伴う需要増等について、</a:t>
                      </a:r>
                      <a:r>
                        <a:rPr kumimoji="1"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在宅医療及び介護サービス（在宅サービス・居住系サービス）</a:t>
                      </a:r>
                      <a:r>
                        <a:rPr kumimoji="1" lang="ja-JP" altLang="en-US"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が受け皿となる分</a:t>
                      </a:r>
                      <a:endParaRPr kumimoji="1" lang="en-US" altLang="ja-JP"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（既存の介護療養型医療施設や医療療養病床が、特定施設入居者生活介護等に移行する場合も含む）</a:t>
                      </a:r>
                      <a:endParaRPr kumimoji="1" lang="ja-JP" altLang="en-US" sz="14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93400">
                <a:tc>
                  <a:txBody>
                    <a:bodyPr/>
                    <a:lstStyle/>
                    <a:p>
                      <a:pPr algn="ctr"/>
                      <a:r>
                        <a:rPr kumimoji="1" lang="ja-JP" altLang="en-US" b="1" dirty="0" smtClean="0">
                          <a:solidFill>
                            <a:schemeClr val="accent6">
                              <a:lumMod val="75000"/>
                            </a:schemeClr>
                          </a:solidFill>
                        </a:rPr>
                        <a:t>④</a:t>
                      </a:r>
                      <a:endParaRPr kumimoji="1" lang="ja-JP" altLang="en-US" b="1" dirty="0">
                        <a:solidFill>
                          <a:schemeClr val="accent6">
                            <a:lumMod val="75000"/>
                          </a:schemeClr>
                        </a:solidFill>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外来が受け皿となる分（介護サービスについては、利用者の状態像が明らかではなく必ずしも定量的な介護サービスの受け皿の推計ができるわけではない）</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0" name="正方形/長方形 69"/>
          <p:cNvSpPr/>
          <p:nvPr/>
        </p:nvSpPr>
        <p:spPr>
          <a:xfrm>
            <a:off x="2771800" y="2848058"/>
            <a:ext cx="493914" cy="1027256"/>
          </a:xfrm>
          <a:prstGeom prst="rect">
            <a:avLst/>
          </a:prstGeom>
          <a:noFill/>
          <a:ln w="12700">
            <a:solidFill>
              <a:srgbClr val="00206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テキスト ボックス 40"/>
          <p:cNvSpPr txBox="1"/>
          <p:nvPr/>
        </p:nvSpPr>
        <p:spPr>
          <a:xfrm>
            <a:off x="1382828" y="2150796"/>
            <a:ext cx="442750" cy="400110"/>
          </a:xfrm>
          <a:prstGeom prst="rect">
            <a:avLst/>
          </a:prstGeom>
          <a:noFill/>
        </p:spPr>
        <p:txBody>
          <a:bodyPr wrap="none" rtlCol="0">
            <a:spAutoFit/>
          </a:bodyPr>
          <a:lstStyle/>
          <a:p>
            <a:r>
              <a:rPr lang="ja-JP" altLang="en-US" sz="2000" b="1" dirty="0">
                <a:solidFill>
                  <a:srgbClr val="7030A0"/>
                </a:solidFill>
              </a:rPr>
              <a:t>③</a:t>
            </a:r>
            <a:endParaRPr kumimoji="1" lang="ja-JP" altLang="en-US" sz="2000" b="1" dirty="0">
              <a:solidFill>
                <a:srgbClr val="7030A0"/>
              </a:solidFill>
            </a:endParaRPr>
          </a:p>
        </p:txBody>
      </p:sp>
      <p:cxnSp>
        <p:nvCxnSpPr>
          <p:cNvPr id="50" name="直線コネクタ 49"/>
          <p:cNvCxnSpPr>
            <a:endCxn id="41" idx="3"/>
          </p:cNvCxnSpPr>
          <p:nvPr/>
        </p:nvCxnSpPr>
        <p:spPr>
          <a:xfrm flipH="1" flipV="1">
            <a:off x="1825578" y="2350851"/>
            <a:ext cx="1087735" cy="861884"/>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58" name="テキスト ボックス 57"/>
          <p:cNvSpPr txBox="1"/>
          <p:nvPr/>
        </p:nvSpPr>
        <p:spPr>
          <a:xfrm>
            <a:off x="1408106" y="1671634"/>
            <a:ext cx="442750" cy="400110"/>
          </a:xfrm>
          <a:prstGeom prst="rect">
            <a:avLst/>
          </a:prstGeom>
          <a:noFill/>
        </p:spPr>
        <p:txBody>
          <a:bodyPr wrap="none" rtlCol="0">
            <a:spAutoFit/>
          </a:bodyPr>
          <a:lstStyle/>
          <a:p>
            <a:r>
              <a:rPr lang="ja-JP" altLang="en-US" sz="2000" b="1" dirty="0" smtClean="0">
                <a:solidFill>
                  <a:schemeClr val="accent6"/>
                </a:solidFill>
              </a:rPr>
              <a:t>④</a:t>
            </a:r>
            <a:endParaRPr kumimoji="1" lang="ja-JP" altLang="en-US" sz="2000" b="1" dirty="0">
              <a:solidFill>
                <a:schemeClr val="accent6"/>
              </a:solidFill>
            </a:endParaRPr>
          </a:p>
        </p:txBody>
      </p:sp>
      <p:cxnSp>
        <p:nvCxnSpPr>
          <p:cNvPr id="64" name="直線コネクタ 63"/>
          <p:cNvCxnSpPr>
            <a:endCxn id="58" idx="3"/>
          </p:cNvCxnSpPr>
          <p:nvPr/>
        </p:nvCxnSpPr>
        <p:spPr>
          <a:xfrm flipH="1" flipV="1">
            <a:off x="1850856" y="1871689"/>
            <a:ext cx="1062462" cy="1130158"/>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2" name="角丸四角形吹き出し 1"/>
          <p:cNvSpPr/>
          <p:nvPr/>
        </p:nvSpPr>
        <p:spPr>
          <a:xfrm>
            <a:off x="2123089" y="1398887"/>
            <a:ext cx="1142625" cy="400110"/>
          </a:xfrm>
          <a:prstGeom prst="wedgeRoundRectCallout">
            <a:avLst>
              <a:gd name="adj1" fmla="val -81024"/>
              <a:gd name="adj2" fmla="val 47408"/>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rPr>
              <a:t>ワークシート①</a:t>
            </a:r>
            <a:endParaRPr kumimoji="1" lang="en-US" altLang="ja-JP" sz="1100" dirty="0" smtClean="0">
              <a:solidFill>
                <a:schemeClr val="tx1"/>
              </a:solidFill>
            </a:endParaRPr>
          </a:p>
          <a:p>
            <a:pPr algn="ctr"/>
            <a:r>
              <a:rPr lang="ja-JP" altLang="en-US" sz="1100" b="1" dirty="0" smtClean="0">
                <a:solidFill>
                  <a:schemeClr val="tx1"/>
                </a:solidFill>
              </a:rPr>
              <a:t>Ｃ部分</a:t>
            </a:r>
            <a:endParaRPr kumimoji="1" lang="ja-JP" altLang="en-US" sz="1100" b="1" dirty="0">
              <a:solidFill>
                <a:schemeClr val="tx1"/>
              </a:solidFill>
            </a:endParaRPr>
          </a:p>
        </p:txBody>
      </p:sp>
      <p:sp>
        <p:nvSpPr>
          <p:cNvPr id="38" name="角丸四角形吹き出し 37"/>
          <p:cNvSpPr/>
          <p:nvPr/>
        </p:nvSpPr>
        <p:spPr>
          <a:xfrm>
            <a:off x="39244" y="2489789"/>
            <a:ext cx="1142625" cy="400110"/>
          </a:xfrm>
          <a:prstGeom prst="wedgeRoundRectCallout">
            <a:avLst>
              <a:gd name="adj1" fmla="val 70723"/>
              <a:gd name="adj2" fmla="val 28004"/>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rPr>
              <a:t>ワークシート①</a:t>
            </a:r>
            <a:endParaRPr kumimoji="1" lang="en-US" altLang="ja-JP" sz="1100" dirty="0" smtClean="0">
              <a:solidFill>
                <a:schemeClr val="tx1"/>
              </a:solidFill>
            </a:endParaRPr>
          </a:p>
          <a:p>
            <a:pPr algn="ctr"/>
            <a:r>
              <a:rPr lang="ja-JP" altLang="en-US" sz="1100" b="1" dirty="0" smtClean="0">
                <a:solidFill>
                  <a:schemeClr val="tx1"/>
                </a:solidFill>
              </a:rPr>
              <a:t>Ｂのエ</a:t>
            </a:r>
            <a:r>
              <a:rPr lang="ja-JP" altLang="en-US" sz="1100" dirty="0" smtClean="0">
                <a:solidFill>
                  <a:schemeClr val="tx1"/>
                </a:solidFill>
              </a:rPr>
              <a:t> 部分</a:t>
            </a:r>
            <a:endParaRPr kumimoji="1" lang="ja-JP" altLang="en-US" sz="1100" dirty="0">
              <a:solidFill>
                <a:schemeClr val="tx1"/>
              </a:solidFill>
            </a:endParaRPr>
          </a:p>
        </p:txBody>
      </p:sp>
      <p:sp>
        <p:nvSpPr>
          <p:cNvPr id="39" name="角丸四角形吹き出し 38"/>
          <p:cNvSpPr/>
          <p:nvPr/>
        </p:nvSpPr>
        <p:spPr>
          <a:xfrm>
            <a:off x="207150" y="1818625"/>
            <a:ext cx="1142625" cy="400110"/>
          </a:xfrm>
          <a:prstGeom prst="wedgeRoundRectCallout">
            <a:avLst>
              <a:gd name="adj1" fmla="val 55625"/>
              <a:gd name="adj2" fmla="val 88372"/>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rPr>
              <a:t>ワークシート①</a:t>
            </a:r>
            <a:endParaRPr kumimoji="1" lang="en-US" altLang="ja-JP" sz="1100" dirty="0" smtClean="0">
              <a:solidFill>
                <a:schemeClr val="tx1"/>
              </a:solidFill>
            </a:endParaRPr>
          </a:p>
          <a:p>
            <a:pPr algn="ctr"/>
            <a:r>
              <a:rPr kumimoji="1" lang="ja-JP" altLang="en-US" sz="1100" b="1" dirty="0" smtClean="0">
                <a:solidFill>
                  <a:schemeClr val="tx1"/>
                </a:solidFill>
              </a:rPr>
              <a:t>Ｂのア</a:t>
            </a:r>
            <a:r>
              <a:rPr kumimoji="1" lang="ja-JP" altLang="en-US" sz="1100" dirty="0" smtClean="0">
                <a:solidFill>
                  <a:schemeClr val="tx1"/>
                </a:solidFill>
              </a:rPr>
              <a:t> </a:t>
            </a:r>
            <a:r>
              <a:rPr lang="ja-JP" altLang="en-US" sz="1100" dirty="0" smtClean="0">
                <a:solidFill>
                  <a:schemeClr val="tx1"/>
                </a:solidFill>
              </a:rPr>
              <a:t>部分</a:t>
            </a:r>
            <a:endParaRPr kumimoji="1" lang="ja-JP" altLang="en-US" sz="1100" dirty="0">
              <a:solidFill>
                <a:schemeClr val="tx1"/>
              </a:solidFill>
            </a:endParaRPr>
          </a:p>
        </p:txBody>
      </p:sp>
      <p:sp>
        <p:nvSpPr>
          <p:cNvPr id="40" name="角丸四角形吹き出し 39"/>
          <p:cNvSpPr/>
          <p:nvPr/>
        </p:nvSpPr>
        <p:spPr>
          <a:xfrm>
            <a:off x="3995936" y="3451862"/>
            <a:ext cx="1142625" cy="385329"/>
          </a:xfrm>
          <a:prstGeom prst="wedgeRoundRectCallout">
            <a:avLst>
              <a:gd name="adj1" fmla="val -87819"/>
              <a:gd name="adj2" fmla="val 4872"/>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rPr>
              <a:t>ワークシート①</a:t>
            </a:r>
            <a:endParaRPr kumimoji="1" lang="en-US" altLang="ja-JP" sz="1100" dirty="0" smtClean="0">
              <a:solidFill>
                <a:schemeClr val="tx1"/>
              </a:solidFill>
            </a:endParaRPr>
          </a:p>
          <a:p>
            <a:pPr algn="ctr"/>
            <a:r>
              <a:rPr kumimoji="1" lang="ja-JP" altLang="en-US" sz="1100" b="1" dirty="0" smtClean="0">
                <a:solidFill>
                  <a:schemeClr val="tx1"/>
                </a:solidFill>
              </a:rPr>
              <a:t>Ｂのウ</a:t>
            </a:r>
            <a:r>
              <a:rPr kumimoji="1" lang="ja-JP" altLang="en-US" sz="1100" dirty="0" smtClean="0">
                <a:solidFill>
                  <a:schemeClr val="tx1"/>
                </a:solidFill>
              </a:rPr>
              <a:t> </a:t>
            </a:r>
            <a:r>
              <a:rPr lang="ja-JP" altLang="en-US" sz="1100" dirty="0" smtClean="0">
                <a:solidFill>
                  <a:schemeClr val="tx1"/>
                </a:solidFill>
              </a:rPr>
              <a:t>部分</a:t>
            </a:r>
            <a:endParaRPr kumimoji="1" lang="ja-JP" altLang="en-US" sz="1100" dirty="0">
              <a:solidFill>
                <a:schemeClr val="tx1"/>
              </a:solidFill>
            </a:endParaRPr>
          </a:p>
        </p:txBody>
      </p:sp>
    </p:spTree>
    <p:extLst>
      <p:ext uri="{BB962C8B-B14F-4D97-AF65-F5344CB8AC3E}">
        <p14:creationId xmlns:p14="http://schemas.microsoft.com/office/powerpoint/2010/main" val="27480249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79512" y="157369"/>
            <a:ext cx="8856983" cy="1077218"/>
          </a:xfrm>
          <a:prstGeom prst="rect">
            <a:avLst/>
          </a:prstGeom>
          <a:noFill/>
        </p:spPr>
        <p:txBody>
          <a:bodyPr wrap="square" rtlCol="0">
            <a:spAutoFit/>
          </a:bodyPr>
          <a:lstStyle/>
          <a:p>
            <a:pPr algn="ctr"/>
            <a:r>
              <a:rPr kumimoji="1" lang="ja-JP" altLang="en-US" sz="3200" dirty="0" smtClean="0">
                <a:latin typeface="メイリオ" panose="020B0604030504040204" pitchFamily="50" charset="-128"/>
                <a:ea typeface="メイリオ" panose="020B0604030504040204" pitchFamily="50" charset="-128"/>
                <a:cs typeface="メイリオ" panose="020B0604030504040204" pitchFamily="50" charset="-128"/>
              </a:rPr>
              <a:t>サービス見込量・整備目標の算定に</a:t>
            </a:r>
            <a:endParaRPr kumimoji="1" lang="en-US" altLang="ja-JP" sz="3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32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3200" dirty="0" smtClean="0">
                <a:latin typeface="メイリオ" panose="020B0604030504040204" pitchFamily="50" charset="-128"/>
                <a:ea typeface="メイリオ" panose="020B0604030504040204" pitchFamily="50" charset="-128"/>
                <a:cs typeface="メイリオ" panose="020B0604030504040204" pitchFamily="50" charset="-128"/>
              </a:rPr>
              <a:t>おいて市町村にお願いしていること</a:t>
            </a:r>
            <a:endParaRPr kumimoji="1" lang="ja-JP" altLang="en-US" sz="3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126269" y="1412776"/>
            <a:ext cx="9468544" cy="4216539"/>
          </a:xfrm>
          <a:prstGeom prst="rect">
            <a:avLst/>
          </a:prstGeom>
          <a:noFill/>
        </p:spPr>
        <p:txBody>
          <a:bodyPr wrap="square" rtlCol="0">
            <a:spAutoFit/>
          </a:bodyPr>
          <a:lstStyle/>
          <a:p>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※2025</a:t>
            </a: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年における市町村別データのうち療養病床から在宅医療</a:t>
            </a:r>
            <a:endParaRPr kumimoji="1"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　等の新たなサービス必要量について</a:t>
            </a:r>
            <a:endParaRPr kumimoji="1"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① </a:t>
            </a: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 介護医療院等転換分以外について在宅で対応する部分と施設</a:t>
            </a:r>
            <a:endParaRPr kumimoji="1"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で対応する部分を算定</a:t>
            </a:r>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（入院中の患者の状態や退院後の行先を踏まえたものとすることが必要）</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  ②　市町村の実情に応じてサービスの調整を行う</a:t>
            </a: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（在宅医療、介護の各受け皿で対応する量の合計が需要と整合的であること）</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③  </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在宅</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と施設でどのように按分したか。どのように対応して</a:t>
            </a:r>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いくのか</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説明できるように</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して</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おく</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下矢印 4"/>
          <p:cNvSpPr/>
          <p:nvPr/>
        </p:nvSpPr>
        <p:spPr>
          <a:xfrm>
            <a:off x="4126624" y="5206062"/>
            <a:ext cx="962758" cy="897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1126311" y="6156660"/>
            <a:ext cx="7296509" cy="523220"/>
          </a:xfrm>
          <a:prstGeom prst="rect">
            <a:avLst/>
          </a:prstGeom>
          <a:noFill/>
        </p:spPr>
        <p:txBody>
          <a:bodyPr wrap="square" rtlCol="0">
            <a:spAutoFit/>
          </a:bodyPr>
          <a:lstStyle/>
          <a:p>
            <a:r>
              <a:rPr kumimoji="1"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自治体間調整、医師会等含めた協議の場へ</a:t>
            </a:r>
            <a:endParaRPr kumimoji="1" lang="ja-JP" altLang="en-US" sz="28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9437360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TotalTime>
  <Words>666</Words>
  <Application>Microsoft Office PowerPoint</Application>
  <PresentationFormat>画面に合わせる (4:3)</PresentationFormat>
  <Paragraphs>131</Paragraphs>
  <Slides>4</Slides>
  <Notes>3</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堺市</cp:lastModifiedBy>
  <cp:revision>8</cp:revision>
  <cp:lastPrinted>2017-10-06T00:27:51Z</cp:lastPrinted>
  <dcterms:created xsi:type="dcterms:W3CDTF">2017-10-05T06:41:46Z</dcterms:created>
  <dcterms:modified xsi:type="dcterms:W3CDTF">2017-11-14T08:36:19Z</dcterms:modified>
</cp:coreProperties>
</file>