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3526" y="622337"/>
            <a:ext cx="4398474" cy="60324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/>
              <a:t>■協議会・</a:t>
            </a:r>
            <a:r>
              <a:rPr lang="ja-JP" altLang="en-US" sz="1600" b="1" u="sng" dirty="0"/>
              <a:t>部</a:t>
            </a:r>
            <a:r>
              <a:rPr lang="ja-JP" altLang="en-US" sz="1600" b="1" u="sng" dirty="0" smtClean="0"/>
              <a:t>会での意見聴取の流れ</a:t>
            </a:r>
            <a:endParaRPr lang="en-US" altLang="ja-JP" sz="1600" b="1" u="sng" dirty="0" smtClean="0"/>
          </a:p>
          <a:p>
            <a:endParaRPr kumimoji="1" lang="en-US" altLang="ja-JP" sz="14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　各圏域からの意見聴取にかかる今後のスケジュール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45891" y="2965752"/>
            <a:ext cx="2940685" cy="3022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各圏域部会（病床）　（在宅医療）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843268" y="2943606"/>
            <a:ext cx="860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意見聴取・集約</a:t>
            </a:r>
            <a:endParaRPr kumimoji="1" lang="ja-JP" altLang="en-US" sz="1000" dirty="0"/>
          </a:p>
        </p:txBody>
      </p:sp>
      <p:sp>
        <p:nvSpPr>
          <p:cNvPr id="46" name="角丸四角形 45"/>
          <p:cNvSpPr/>
          <p:nvPr/>
        </p:nvSpPr>
        <p:spPr>
          <a:xfrm>
            <a:off x="933704" y="3989781"/>
            <a:ext cx="2408189" cy="296617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各圏域協議会</a:t>
            </a:r>
            <a:endParaRPr kumimoji="1"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79980" y="3524549"/>
            <a:ext cx="5964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具申</a:t>
            </a:r>
            <a:endParaRPr kumimoji="1" lang="ja-JP" altLang="en-US" sz="11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382381" y="3901661"/>
            <a:ext cx="993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圏域の意見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取りまとめ</a:t>
            </a:r>
            <a:endParaRPr kumimoji="1" lang="ja-JP" altLang="en-US" sz="1000" dirty="0"/>
          </a:p>
        </p:txBody>
      </p:sp>
      <p:sp>
        <p:nvSpPr>
          <p:cNvPr id="49" name="上矢印 48"/>
          <p:cNvSpPr/>
          <p:nvPr/>
        </p:nvSpPr>
        <p:spPr>
          <a:xfrm rot="10800000">
            <a:off x="2158045" y="3497440"/>
            <a:ext cx="372431" cy="3728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1039988" y="4427073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Ａ保健所</a:t>
            </a:r>
            <a:endParaRPr kumimoji="1" lang="ja-JP" altLang="en-US" sz="1200" dirty="0"/>
          </a:p>
        </p:txBody>
      </p:sp>
      <p:sp>
        <p:nvSpPr>
          <p:cNvPr id="52" name="角丸四角形 51"/>
          <p:cNvSpPr/>
          <p:nvPr/>
        </p:nvSpPr>
        <p:spPr>
          <a:xfrm>
            <a:off x="1990140" y="4412562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Ｂ保健所</a:t>
            </a:r>
            <a:endParaRPr kumimoji="1" lang="ja-JP" altLang="en-US" sz="1200" dirty="0"/>
          </a:p>
        </p:txBody>
      </p:sp>
      <p:sp>
        <p:nvSpPr>
          <p:cNvPr id="53" name="角丸四角形 52"/>
          <p:cNvSpPr/>
          <p:nvPr/>
        </p:nvSpPr>
        <p:spPr>
          <a:xfrm>
            <a:off x="2886077" y="4412561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Ｃ保健所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655450" y="437914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（合計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８圏域）</a:t>
            </a:r>
            <a:endParaRPr kumimoji="1" lang="ja-JP" altLang="en-US" sz="1200" dirty="0"/>
          </a:p>
        </p:txBody>
      </p:sp>
      <p:sp>
        <p:nvSpPr>
          <p:cNvPr id="55" name="角丸四角形 54"/>
          <p:cNvSpPr/>
          <p:nvPr/>
        </p:nvSpPr>
        <p:spPr>
          <a:xfrm>
            <a:off x="863547" y="4286398"/>
            <a:ext cx="3426140" cy="661549"/>
          </a:xfrm>
          <a:prstGeom prst="roundRect">
            <a:avLst/>
          </a:prstGeom>
          <a:noFill/>
          <a:ln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68327" y="2951909"/>
            <a:ext cx="56537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6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r>
              <a:rPr lang="ja-JP" altLang="en-US" sz="1050" u="sng" dirty="0" smtClean="0">
                <a:solidFill>
                  <a:srgbClr val="FF0000"/>
                </a:solidFill>
              </a:rPr>
              <a:t>～</a:t>
            </a:r>
            <a:endParaRPr lang="en-US" altLang="ja-JP" sz="1050" u="sng" dirty="0" smtClean="0">
              <a:solidFill>
                <a:srgbClr val="FF0000"/>
              </a:solidFill>
            </a:endParaRPr>
          </a:p>
          <a:p>
            <a:pPr algn="r"/>
            <a:r>
              <a:rPr lang="en-US" altLang="ja-JP" sz="1050" u="sng" dirty="0">
                <a:solidFill>
                  <a:srgbClr val="FF0000"/>
                </a:solidFill>
              </a:rPr>
              <a:t>9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52769" y="3999508"/>
            <a:ext cx="56537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9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326383" y="1146710"/>
            <a:ext cx="2266858" cy="296617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各圏域協議会</a:t>
            </a:r>
            <a:endParaRPr kumimoji="1" lang="ja-JP" altLang="en-US" sz="1200" dirty="0"/>
          </a:p>
        </p:txBody>
      </p:sp>
      <p:sp>
        <p:nvSpPr>
          <p:cNvPr id="60" name="角丸四角形 59"/>
          <p:cNvSpPr/>
          <p:nvPr/>
        </p:nvSpPr>
        <p:spPr>
          <a:xfrm>
            <a:off x="947709" y="1595574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Ａ保健所</a:t>
            </a:r>
            <a:endParaRPr kumimoji="1" lang="ja-JP" altLang="en-US" sz="1200" dirty="0"/>
          </a:p>
        </p:txBody>
      </p:sp>
      <p:sp>
        <p:nvSpPr>
          <p:cNvPr id="61" name="角丸四角形 60"/>
          <p:cNvSpPr/>
          <p:nvPr/>
        </p:nvSpPr>
        <p:spPr>
          <a:xfrm>
            <a:off x="1897861" y="1581063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Ｂ保健所</a:t>
            </a:r>
            <a:endParaRPr kumimoji="1" lang="ja-JP" altLang="en-US" sz="1200" dirty="0"/>
          </a:p>
        </p:txBody>
      </p:sp>
      <p:sp>
        <p:nvSpPr>
          <p:cNvPr id="62" name="角丸四角形 61"/>
          <p:cNvSpPr/>
          <p:nvPr/>
        </p:nvSpPr>
        <p:spPr>
          <a:xfrm>
            <a:off x="2793798" y="1581062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Ｃ保健所</a:t>
            </a:r>
            <a:endParaRPr kumimoji="1" lang="ja-JP" altLang="en-US" sz="12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674329" y="155483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（合計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８圏域）</a:t>
            </a:r>
            <a:endParaRPr kumimoji="1" lang="ja-JP" altLang="en-US" sz="1200" dirty="0"/>
          </a:p>
        </p:txBody>
      </p:sp>
      <p:sp>
        <p:nvSpPr>
          <p:cNvPr id="64" name="角丸四角形 63"/>
          <p:cNvSpPr/>
          <p:nvPr/>
        </p:nvSpPr>
        <p:spPr>
          <a:xfrm>
            <a:off x="771268" y="1454899"/>
            <a:ext cx="3518418" cy="661549"/>
          </a:xfrm>
          <a:prstGeom prst="roundRect">
            <a:avLst/>
          </a:prstGeom>
          <a:noFill/>
          <a:ln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5" name="上矢印 64"/>
          <p:cNvSpPr/>
          <p:nvPr/>
        </p:nvSpPr>
        <p:spPr>
          <a:xfrm rot="10800000">
            <a:off x="2158044" y="2328424"/>
            <a:ext cx="372431" cy="41549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06797" y="1707344"/>
            <a:ext cx="56537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月～</a:t>
            </a:r>
            <a:endParaRPr kumimoji="1" lang="en-US" altLang="ja-JP" sz="1050" u="sng" dirty="0" smtClean="0">
              <a:solidFill>
                <a:srgbClr val="FF0000"/>
              </a:solidFill>
            </a:endParaRPr>
          </a:p>
          <a:p>
            <a:pPr algn="r"/>
            <a:r>
              <a:rPr lang="en-US" altLang="ja-JP" sz="1050" u="sng" dirty="0">
                <a:solidFill>
                  <a:srgbClr val="FF0000"/>
                </a:solidFill>
              </a:rPr>
              <a:t>7</a:t>
            </a:r>
            <a:r>
              <a:rPr lang="ja-JP" altLang="en-US" sz="1050" u="sng" dirty="0">
                <a:solidFill>
                  <a:srgbClr val="FF0000"/>
                </a:solidFill>
              </a:rPr>
              <a:t>月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19691" y="635282"/>
            <a:ext cx="4172789" cy="27084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/>
              <a:t>■堺市医療圏の今後のスケジュール</a:t>
            </a:r>
            <a:endParaRPr lang="en-US" altLang="ja-JP" sz="1600" b="1" u="sng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/>
              <a:t>7</a:t>
            </a:r>
            <a:r>
              <a:rPr lang="ja-JP" altLang="en-US" sz="1400" dirty="0" smtClean="0"/>
              <a:t>月～</a:t>
            </a:r>
            <a:r>
              <a:rPr lang="en-US" altLang="ja-JP" sz="1400" dirty="0"/>
              <a:t>9</a:t>
            </a:r>
            <a:r>
              <a:rPr lang="ja-JP" altLang="en-US" sz="1400" dirty="0" smtClean="0"/>
              <a:t>月　　　　</a:t>
            </a:r>
            <a:r>
              <a:rPr lang="ja-JP" altLang="en-US" sz="1400" dirty="0"/>
              <a:t>部会</a:t>
            </a:r>
            <a:r>
              <a:rPr lang="ja-JP" altLang="en-US" sz="1400" dirty="0" smtClean="0"/>
              <a:t>（病床、在宅医療ターミナル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ケア）で基金事業の意見聴取・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集約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月中旬　　　　　</a:t>
            </a:r>
            <a:r>
              <a:rPr lang="ja-JP" altLang="en-US" sz="1400" dirty="0"/>
              <a:t>大阪府へ</a:t>
            </a:r>
            <a:r>
              <a:rPr lang="ja-JP" altLang="en-US" sz="1400" dirty="0" smtClean="0"/>
              <a:t>集約状況仮報告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月</a:t>
            </a:r>
            <a:r>
              <a:rPr lang="ja-JP" altLang="en-US" sz="1400" dirty="0"/>
              <a:t>下旬</a:t>
            </a:r>
            <a:r>
              <a:rPr lang="ja-JP" altLang="en-US" sz="1400" dirty="0" smtClean="0"/>
              <a:t>～　　　 保健</a:t>
            </a:r>
            <a:r>
              <a:rPr lang="ja-JP" altLang="en-US" sz="1400" dirty="0"/>
              <a:t>医療協議会（</a:t>
            </a:r>
            <a:r>
              <a:rPr lang="en-US" altLang="ja-JP" sz="1400" dirty="0"/>
              <a:t>2</a:t>
            </a:r>
            <a:r>
              <a:rPr lang="ja-JP" altLang="en-US" sz="1400" dirty="0" smtClean="0"/>
              <a:t>回目</a:t>
            </a:r>
            <a:r>
              <a:rPr lang="ja-JP" altLang="en-US" sz="1400" dirty="0"/>
              <a:t>）に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月上旬　　報告</a:t>
            </a:r>
            <a:r>
              <a:rPr lang="ja-JP" altLang="en-US" sz="1400" dirty="0"/>
              <a:t>・議論及び圏域としての</a:t>
            </a:r>
            <a:endParaRPr lang="en-US" altLang="ja-JP" sz="1400" dirty="0"/>
          </a:p>
          <a:p>
            <a:r>
              <a:rPr lang="ja-JP" altLang="en-US" sz="1400" dirty="0" smtClean="0"/>
              <a:t>　　　　　　　　　　　　 意見</a:t>
            </a:r>
            <a:r>
              <a:rPr lang="ja-JP" altLang="en-US" sz="1400" dirty="0"/>
              <a:t>とりまとめ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</a:t>
            </a:r>
            <a:endParaRPr lang="ja-JP" altLang="en-US" sz="1400" dirty="0"/>
          </a:p>
        </p:txBody>
      </p:sp>
      <p:sp>
        <p:nvSpPr>
          <p:cNvPr id="32" name="上矢印 31"/>
          <p:cNvSpPr/>
          <p:nvPr/>
        </p:nvSpPr>
        <p:spPr>
          <a:xfrm rot="10800000">
            <a:off x="2149132" y="5077736"/>
            <a:ext cx="372431" cy="3728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1924768" y="5525552"/>
            <a:ext cx="838985" cy="296617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知事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98429" y="5133337"/>
            <a:ext cx="5964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報告</a:t>
            </a:r>
            <a:endParaRPr kumimoji="1" lang="ja-JP" altLang="en-US" sz="11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04363" y="1146710"/>
            <a:ext cx="860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趣旨説明</a:t>
            </a:r>
            <a:endParaRPr kumimoji="1" lang="ja-JP" altLang="en-US" sz="1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44207" y="78740"/>
            <a:ext cx="252028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在宅医療・ターミナルケア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部会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資料９</a:t>
            </a:r>
            <a:endParaRPr kumimoji="1" lang="ja-JP" altLang="en-US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388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8FD3F3-8969-4931-A45F-AD61EDC51F95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2FBBE67-63F0-45FE-96D3-CE27B0695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E00C1B-CAEC-4321-8BD4-D77EE74DBC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9485</TotalTime>
  <Words>84</Words>
  <Application>Microsoft Office PowerPoint</Application>
  <PresentationFormat>画面に合わせる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336</cp:revision>
  <cp:lastPrinted>2016-05-30T07:36:01Z</cp:lastPrinted>
  <dcterms:created xsi:type="dcterms:W3CDTF">2016-04-11T01:08:20Z</dcterms:created>
  <dcterms:modified xsi:type="dcterms:W3CDTF">2016-08-01T06:55:39Z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