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1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403" autoAdjust="0"/>
  </p:normalViewPr>
  <p:slideViewPr>
    <p:cSldViewPr>
      <p:cViewPr>
        <p:scale>
          <a:sx n="80" d="100"/>
          <a:sy n="80" d="100"/>
        </p:scale>
        <p:origin x="-90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05E3-B572-462F-BEFA-EB7B81B32B26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367A28-D7E3-48FE-879D-43E572AB9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69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76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2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7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58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08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94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351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89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0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04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F514-F2C6-474F-A236-F8A3951B32EB}" type="datetimeFigureOut">
              <a:rPr kumimoji="1" lang="ja-JP" altLang="en-US" smtClean="0"/>
              <a:t>2016/8/23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20797-BD7E-448B-9B24-7A1EE6ADF3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1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73526" y="622337"/>
            <a:ext cx="4398474" cy="60324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u="sng" dirty="0" smtClean="0"/>
              <a:t>■協議会・懇話会での意見聴取の流れ</a:t>
            </a:r>
            <a:endParaRPr lang="en-US" altLang="ja-JP" sz="1600" b="1" u="sng" dirty="0" smtClean="0"/>
          </a:p>
          <a:p>
            <a:endParaRPr kumimoji="1" lang="en-US" altLang="ja-JP" sz="1400" dirty="0" smtClean="0"/>
          </a:p>
          <a:p>
            <a:endParaRPr kumimoji="1" lang="en-US" altLang="ja-JP" sz="1200" dirty="0" smtClean="0"/>
          </a:p>
          <a:p>
            <a:endParaRPr lang="en-US" altLang="ja-JP" sz="1200" dirty="0"/>
          </a:p>
          <a:p>
            <a:endParaRPr kumimoji="1" lang="en-US" altLang="ja-JP" sz="1200" dirty="0" smtClean="0"/>
          </a:p>
          <a:p>
            <a:endParaRPr kumimoji="1" lang="en-US" altLang="ja-JP" sz="1200" dirty="0" smtClean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lang="en-US" altLang="ja-JP" sz="1400" dirty="0"/>
          </a:p>
          <a:p>
            <a:endParaRPr kumimoji="1" lang="en-US" altLang="ja-JP" sz="1400" dirty="0" smtClean="0"/>
          </a:p>
          <a:p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　　　　　　　　　　　　各圏域からの意見聴取にかかる今後のスケジュール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945891" y="2965752"/>
            <a:ext cx="2940685" cy="30225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各圏域懇話会（病床）　（在宅医療）</a:t>
            </a:r>
            <a:endParaRPr kumimoji="1" lang="ja-JP" altLang="en-US" sz="1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843268" y="2943606"/>
            <a:ext cx="8600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意見聴取・集約</a:t>
            </a:r>
            <a:endParaRPr kumimoji="1" lang="ja-JP" altLang="en-US" sz="1000" dirty="0"/>
          </a:p>
        </p:txBody>
      </p:sp>
      <p:sp>
        <p:nvSpPr>
          <p:cNvPr id="46" name="角丸四角形 45"/>
          <p:cNvSpPr/>
          <p:nvPr/>
        </p:nvSpPr>
        <p:spPr>
          <a:xfrm>
            <a:off x="933704" y="3989781"/>
            <a:ext cx="2408189" cy="296617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各圏域協議会</a:t>
            </a:r>
            <a:endParaRPr kumimoji="1" lang="ja-JP" altLang="en-US" sz="1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779980" y="3524549"/>
            <a:ext cx="5964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具申</a:t>
            </a:r>
            <a:endParaRPr kumimoji="1" lang="ja-JP" altLang="en-US" sz="11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382381" y="3901661"/>
            <a:ext cx="993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圏域の意見</a:t>
            </a:r>
            <a:endParaRPr kumimoji="1" lang="en-US" altLang="ja-JP" sz="1000" dirty="0" smtClean="0"/>
          </a:p>
          <a:p>
            <a:r>
              <a:rPr kumimoji="1" lang="ja-JP" altLang="en-US" sz="1000" dirty="0" smtClean="0"/>
              <a:t>取りまとめ</a:t>
            </a:r>
            <a:endParaRPr kumimoji="1" lang="ja-JP" altLang="en-US" sz="1000" dirty="0"/>
          </a:p>
        </p:txBody>
      </p:sp>
      <p:sp>
        <p:nvSpPr>
          <p:cNvPr id="49" name="上矢印 48"/>
          <p:cNvSpPr/>
          <p:nvPr/>
        </p:nvSpPr>
        <p:spPr>
          <a:xfrm rot="10800000">
            <a:off x="2158045" y="3497440"/>
            <a:ext cx="372431" cy="3728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角丸四角形 50"/>
          <p:cNvSpPr/>
          <p:nvPr/>
        </p:nvSpPr>
        <p:spPr>
          <a:xfrm>
            <a:off x="1039988" y="4427073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Ａ保健所</a:t>
            </a:r>
            <a:endParaRPr kumimoji="1" lang="ja-JP" altLang="en-US" sz="1200" dirty="0"/>
          </a:p>
        </p:txBody>
      </p:sp>
      <p:sp>
        <p:nvSpPr>
          <p:cNvPr id="52" name="角丸四角形 51"/>
          <p:cNvSpPr/>
          <p:nvPr/>
        </p:nvSpPr>
        <p:spPr>
          <a:xfrm>
            <a:off x="1990140" y="4412562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Ｂ保健所</a:t>
            </a:r>
            <a:endParaRPr kumimoji="1" lang="ja-JP" altLang="en-US" sz="1200" dirty="0"/>
          </a:p>
        </p:txBody>
      </p:sp>
      <p:sp>
        <p:nvSpPr>
          <p:cNvPr id="53" name="角丸四角形 52"/>
          <p:cNvSpPr/>
          <p:nvPr/>
        </p:nvSpPr>
        <p:spPr>
          <a:xfrm>
            <a:off x="2886077" y="4412561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Ｃ保健所</a:t>
            </a:r>
            <a:endParaRPr kumimoji="1" lang="ja-JP" altLang="en-US" sz="1200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655450" y="437914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（合計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８圏域）</a:t>
            </a:r>
            <a:endParaRPr kumimoji="1" lang="ja-JP" altLang="en-US" sz="1200" dirty="0"/>
          </a:p>
        </p:txBody>
      </p:sp>
      <p:sp>
        <p:nvSpPr>
          <p:cNvPr id="55" name="角丸四角形 54"/>
          <p:cNvSpPr/>
          <p:nvPr/>
        </p:nvSpPr>
        <p:spPr>
          <a:xfrm>
            <a:off x="863547" y="4286398"/>
            <a:ext cx="3426140" cy="661549"/>
          </a:xfrm>
          <a:prstGeom prst="roundRect">
            <a:avLst/>
          </a:prstGeom>
          <a:noFill/>
          <a:ln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68327" y="2951909"/>
            <a:ext cx="565377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u="sng" dirty="0" smtClean="0">
                <a:solidFill>
                  <a:srgbClr val="FF0000"/>
                </a:solidFill>
              </a:rPr>
              <a:t>6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</a:t>
            </a:r>
            <a:r>
              <a:rPr lang="ja-JP" altLang="en-US" sz="1050" u="sng" dirty="0" smtClean="0">
                <a:solidFill>
                  <a:srgbClr val="FF0000"/>
                </a:solidFill>
              </a:rPr>
              <a:t>～</a:t>
            </a:r>
            <a:endParaRPr lang="en-US" altLang="ja-JP" sz="1050" u="sng" dirty="0" smtClean="0">
              <a:solidFill>
                <a:srgbClr val="FF0000"/>
              </a:solidFill>
            </a:endParaRPr>
          </a:p>
          <a:p>
            <a:pPr algn="r"/>
            <a:r>
              <a:rPr kumimoji="1" lang="en-US" altLang="ja-JP" sz="1050" u="sng" dirty="0" smtClean="0">
                <a:solidFill>
                  <a:srgbClr val="FF0000"/>
                </a:solidFill>
              </a:rPr>
              <a:t>8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</a:t>
            </a:r>
            <a:endParaRPr kumimoji="1" lang="ja-JP" altLang="en-US" sz="1050" u="sng" dirty="0">
              <a:solidFill>
                <a:srgbClr val="FF0000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52769" y="3999508"/>
            <a:ext cx="565377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u="sng" dirty="0" smtClean="0">
                <a:solidFill>
                  <a:srgbClr val="FF0000"/>
                </a:solidFill>
              </a:rPr>
              <a:t>9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</a:t>
            </a:r>
            <a:endParaRPr kumimoji="1" lang="ja-JP" altLang="en-US" sz="1050" u="sng" dirty="0">
              <a:solidFill>
                <a:srgbClr val="FF0000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1326383" y="1146710"/>
            <a:ext cx="2266858" cy="296617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各圏域協議会</a:t>
            </a:r>
            <a:endParaRPr kumimoji="1" lang="ja-JP" altLang="en-US" sz="1200" dirty="0"/>
          </a:p>
        </p:txBody>
      </p:sp>
      <p:sp>
        <p:nvSpPr>
          <p:cNvPr id="60" name="角丸四角形 59"/>
          <p:cNvSpPr/>
          <p:nvPr/>
        </p:nvSpPr>
        <p:spPr>
          <a:xfrm>
            <a:off x="947709" y="1595574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Ａ保健所</a:t>
            </a:r>
            <a:endParaRPr kumimoji="1" lang="ja-JP" altLang="en-US" sz="1200" dirty="0"/>
          </a:p>
        </p:txBody>
      </p:sp>
      <p:sp>
        <p:nvSpPr>
          <p:cNvPr id="61" name="角丸四角形 60"/>
          <p:cNvSpPr/>
          <p:nvPr/>
        </p:nvSpPr>
        <p:spPr>
          <a:xfrm>
            <a:off x="1897861" y="1581063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Ｂ保健所</a:t>
            </a:r>
            <a:endParaRPr kumimoji="1" lang="ja-JP" altLang="en-US" sz="1200" dirty="0"/>
          </a:p>
        </p:txBody>
      </p:sp>
      <p:sp>
        <p:nvSpPr>
          <p:cNvPr id="62" name="角丸四角形 61"/>
          <p:cNvSpPr/>
          <p:nvPr/>
        </p:nvSpPr>
        <p:spPr>
          <a:xfrm>
            <a:off x="2793798" y="1581062"/>
            <a:ext cx="799442" cy="380197"/>
          </a:xfrm>
          <a:prstGeom prst="roundRect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Ｃ保健所</a:t>
            </a:r>
            <a:endParaRPr kumimoji="1" lang="ja-JP" altLang="en-US" sz="12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674329" y="1554839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（合計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８圏域）</a:t>
            </a:r>
            <a:endParaRPr kumimoji="1" lang="ja-JP" altLang="en-US" sz="1200" dirty="0"/>
          </a:p>
        </p:txBody>
      </p:sp>
      <p:sp>
        <p:nvSpPr>
          <p:cNvPr id="64" name="角丸四角形 63"/>
          <p:cNvSpPr/>
          <p:nvPr/>
        </p:nvSpPr>
        <p:spPr>
          <a:xfrm>
            <a:off x="771268" y="1454899"/>
            <a:ext cx="3518418" cy="661549"/>
          </a:xfrm>
          <a:prstGeom prst="roundRect">
            <a:avLst/>
          </a:prstGeom>
          <a:noFill/>
          <a:ln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 dirty="0"/>
          </a:p>
        </p:txBody>
      </p:sp>
      <p:sp>
        <p:nvSpPr>
          <p:cNvPr id="65" name="上矢印 64"/>
          <p:cNvSpPr/>
          <p:nvPr/>
        </p:nvSpPr>
        <p:spPr>
          <a:xfrm rot="10800000">
            <a:off x="2158044" y="2328424"/>
            <a:ext cx="372431" cy="41549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06797" y="1707344"/>
            <a:ext cx="565377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50" u="sng" dirty="0" smtClean="0">
                <a:solidFill>
                  <a:srgbClr val="FF0000"/>
                </a:solidFill>
              </a:rPr>
              <a:t>5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</a:t>
            </a:r>
            <a:endParaRPr kumimoji="1" lang="ja-JP" altLang="en-US" sz="1050" u="sng" dirty="0">
              <a:solidFill>
                <a:srgbClr val="FF0000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843681" y="2328425"/>
            <a:ext cx="858851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altLang="ja-JP" sz="1050" u="sng" dirty="0" smtClean="0">
                <a:solidFill>
                  <a:srgbClr val="FF0000"/>
                </a:solidFill>
              </a:rPr>
              <a:t>5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月下旬</a:t>
            </a:r>
            <a:r>
              <a:rPr lang="ja-JP" altLang="en-US" sz="1050" u="sng" dirty="0" smtClean="0">
                <a:solidFill>
                  <a:srgbClr val="FF0000"/>
                </a:solidFill>
              </a:rPr>
              <a:t>～</a:t>
            </a:r>
            <a:endParaRPr lang="en-US" altLang="ja-JP" sz="1050" u="sng" dirty="0" smtClean="0">
              <a:solidFill>
                <a:srgbClr val="FF0000"/>
              </a:solidFill>
            </a:endParaRPr>
          </a:p>
          <a:p>
            <a:pPr algn="r"/>
            <a:r>
              <a:rPr lang="en-US" altLang="ja-JP" sz="1050" u="sng" dirty="0" smtClean="0">
                <a:solidFill>
                  <a:srgbClr val="FF0000"/>
                </a:solidFill>
              </a:rPr>
              <a:t>6</a:t>
            </a:r>
            <a:r>
              <a:rPr kumimoji="1" lang="ja-JP" altLang="en-US" sz="1050" u="sng" dirty="0" smtClean="0">
                <a:solidFill>
                  <a:srgbClr val="FF0000"/>
                </a:solidFill>
              </a:rPr>
              <a:t>月上旬</a:t>
            </a:r>
            <a:endParaRPr kumimoji="1" lang="ja-JP" altLang="en-US" sz="1050" u="sng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719691" y="635282"/>
            <a:ext cx="4172789" cy="27084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u="sng" dirty="0" smtClean="0"/>
              <a:t>■今後のスケジュール</a:t>
            </a:r>
            <a:endParaRPr lang="en-US" altLang="ja-JP" sz="1600" b="1" u="sng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en-US" altLang="ja-JP" sz="1400" dirty="0" smtClean="0"/>
              <a:t>5</a:t>
            </a:r>
            <a:r>
              <a:rPr lang="ja-JP" altLang="en-US" sz="1400" dirty="0" smtClean="0"/>
              <a:t>月中旬以降　　本庁各課、団体への説明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　　　　　　　　　各圏域の保健所を集め、事前説明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　　　　　　　　　保健医療協議会（</a:t>
            </a:r>
            <a:r>
              <a:rPr lang="en-US" altLang="ja-JP" sz="1400" dirty="0" smtClean="0"/>
              <a:t>1</a:t>
            </a:r>
            <a:r>
              <a:rPr lang="ja-JP" altLang="en-US" sz="1400" dirty="0" smtClean="0"/>
              <a:t>回目）で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趣旨説明</a:t>
            </a:r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en-US" altLang="ja-JP" sz="1400" dirty="0" smtClean="0"/>
              <a:t>6</a:t>
            </a:r>
            <a:r>
              <a:rPr lang="ja-JP" altLang="en-US" sz="1400" dirty="0" smtClean="0"/>
              <a:t>月～</a:t>
            </a:r>
            <a:r>
              <a:rPr lang="en-US" altLang="ja-JP" sz="1400" dirty="0"/>
              <a:t>8</a:t>
            </a:r>
            <a:r>
              <a:rPr lang="ja-JP" altLang="en-US" sz="1400" dirty="0" smtClean="0"/>
              <a:t>月　　　　懇話会（在宅医療・病床）で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基金事業の意見聴取・集約</a:t>
            </a:r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en-US" altLang="ja-JP" sz="1400" dirty="0" smtClean="0"/>
              <a:t>9</a:t>
            </a:r>
            <a:r>
              <a:rPr lang="ja-JP" altLang="en-US" sz="1400" dirty="0" smtClean="0"/>
              <a:t>月上旬　　　　　集約状況仮報告</a:t>
            </a:r>
            <a:endParaRPr lang="en-US" altLang="ja-JP" sz="1400" dirty="0" smtClean="0"/>
          </a:p>
          <a:p>
            <a:r>
              <a:rPr lang="ja-JP" altLang="en-US" sz="1400" dirty="0" smtClean="0"/>
              <a:t>○</a:t>
            </a:r>
            <a:r>
              <a:rPr lang="en-US" altLang="ja-JP" sz="1400" dirty="0" smtClean="0"/>
              <a:t>9</a:t>
            </a:r>
            <a:r>
              <a:rPr lang="ja-JP" altLang="en-US" sz="1400" dirty="0" smtClean="0"/>
              <a:t>月　　　　　　　　保健医療協議会（</a:t>
            </a:r>
            <a:r>
              <a:rPr lang="en-US" altLang="ja-JP" sz="1400" dirty="0" smtClean="0"/>
              <a:t>2</a:t>
            </a:r>
            <a:r>
              <a:rPr lang="ja-JP" altLang="en-US" sz="1400" dirty="0" smtClean="0"/>
              <a:t>回目）に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報告・議論及び圏域としての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　　　　　　　意見とりまとめ</a:t>
            </a:r>
            <a:endParaRPr lang="ja-JP" altLang="en-US" sz="1400" dirty="0"/>
          </a:p>
        </p:txBody>
      </p:sp>
      <p:sp>
        <p:nvSpPr>
          <p:cNvPr id="32" name="上矢印 31"/>
          <p:cNvSpPr/>
          <p:nvPr/>
        </p:nvSpPr>
        <p:spPr>
          <a:xfrm rot="10800000">
            <a:off x="2149132" y="5077736"/>
            <a:ext cx="372431" cy="37281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1924768" y="5525552"/>
            <a:ext cx="838985" cy="296617"/>
          </a:xfrm>
          <a:prstGeom prst="roundRect">
            <a:avLst/>
          </a:prstGeom>
          <a:ln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知事</a:t>
            </a:r>
            <a:endParaRPr kumimoji="1" lang="ja-JP" altLang="en-US" sz="12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798429" y="5133337"/>
            <a:ext cx="5964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報告</a:t>
            </a:r>
            <a:endParaRPr kumimoji="1" lang="ja-JP" altLang="en-US" sz="11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04363" y="1146710"/>
            <a:ext cx="8600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趣旨説明</a:t>
            </a:r>
            <a:endParaRPr kumimoji="1" lang="ja-JP" altLang="en-US" sz="1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34470" y="0"/>
            <a:ext cx="169336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資料</a:t>
            </a:r>
            <a:r>
              <a:rPr lang="ja-JP" altLang="en-US"/>
              <a:t>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3886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CB110735879EE44AC0DA5AE7D61CC8B" ma:contentTypeVersion="0" ma:contentTypeDescription="新しいドキュメントを作成します。" ma:contentTypeScope="" ma:versionID="52cf278b219930cbe3bdae6bc175c2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8FD3F3-8969-4931-A45F-AD61EDC51F95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2FBBE67-63F0-45FE-96D3-CE27B0695F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7E00C1B-CAEC-4321-8BD4-D77EE74DBC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9473</TotalTime>
  <Words>81</Words>
  <Application>Microsoft Office PowerPoint</Application>
  <PresentationFormat>画面に合わせる 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高槻市</cp:lastModifiedBy>
  <cp:revision>332</cp:revision>
  <cp:lastPrinted>2016-05-30T07:36:01Z</cp:lastPrinted>
  <dcterms:created xsi:type="dcterms:W3CDTF">2016-04-11T01:08:20Z</dcterms:created>
  <dcterms:modified xsi:type="dcterms:W3CDTF">2016-08-23T06:18:14Z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0x0101002CB110735879EE44AC0DA5AE7D61CC8B</vt:lpwstr>
  </property>
</Properties>
</file>