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　　　　　　　　　　基金事業の配分額及び各圏域からの意見聴取について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72000" y="694042"/>
            <a:ext cx="4436994" cy="58477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>
                <a:latin typeface="+mj-ea"/>
                <a:ea typeface="+mj-ea"/>
              </a:rPr>
              <a:t>■圏域の意見を聴取する理由</a:t>
            </a:r>
            <a:endParaRPr lang="en-US" altLang="ja-JP" sz="1600" b="1" u="sng" dirty="0" smtClean="0">
              <a:latin typeface="+mj-ea"/>
              <a:ea typeface="+mj-ea"/>
            </a:endParaRPr>
          </a:p>
          <a:p>
            <a:endParaRPr lang="en-US" altLang="ja-JP" sz="1200" dirty="0" smtClean="0"/>
          </a:p>
          <a:p>
            <a:r>
              <a:rPr lang="ja-JP" altLang="en-US" sz="1400" dirty="0" smtClean="0"/>
              <a:t>○現在実施している基金事業について、着実に実績を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積み上げながら、効果的に進めていくことが必要です。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○ＰＤＣＡ（改善）サイクルを回しながら、よりよい事業と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するため、各圏域からご意見をいただきたいと考えて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います。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○なお、圏域から意見聴取することにあたっては、以下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の計画等にも述べられています。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r>
              <a:rPr lang="ja-JP" altLang="en-US" sz="1400" dirty="0"/>
              <a:t>　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○</a:t>
            </a:r>
            <a:r>
              <a:rPr lang="ja-JP" altLang="en-US" sz="1400" dirty="0"/>
              <a:t>地域医療構想策定</a:t>
            </a:r>
            <a:r>
              <a:rPr lang="ja-JP" altLang="en-US" sz="1400" dirty="0" smtClean="0"/>
              <a:t>ガイドライン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（</a:t>
            </a:r>
            <a:r>
              <a:rPr lang="ja-JP" altLang="en-US" sz="1400" dirty="0"/>
              <a:t>平成</a:t>
            </a:r>
            <a:r>
              <a:rPr lang="en-US" altLang="ja-JP" sz="1400" dirty="0"/>
              <a:t>27</a:t>
            </a:r>
            <a:r>
              <a:rPr lang="ja-JP" altLang="en-US" sz="1400" dirty="0"/>
              <a:t>年</a:t>
            </a:r>
            <a:r>
              <a:rPr lang="en-US" altLang="ja-JP" sz="1400" dirty="0"/>
              <a:t>3</a:t>
            </a:r>
            <a:r>
              <a:rPr lang="ja-JP" altLang="en-US" sz="1400" dirty="0"/>
              <a:t>月）</a:t>
            </a:r>
            <a:r>
              <a:rPr lang="en-US" altLang="ja-JP" sz="1400" dirty="0"/>
              <a:t>【P40】</a:t>
            </a:r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　　⇒</a:t>
            </a:r>
            <a:r>
              <a:rPr lang="ja-JP" altLang="en-US" sz="1400" dirty="0"/>
              <a:t>地域医療構想調整会議の中で、基金</a:t>
            </a:r>
            <a:r>
              <a:rPr lang="ja-JP" altLang="en-US" sz="1400" dirty="0" smtClean="0"/>
              <a:t>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活用した具体的</a:t>
            </a:r>
            <a:r>
              <a:rPr lang="ja-JP" altLang="en-US" sz="1400" dirty="0"/>
              <a:t>な</a:t>
            </a:r>
            <a:r>
              <a:rPr lang="ja-JP" altLang="en-US" sz="1400" dirty="0" smtClean="0"/>
              <a:t>事業について</a:t>
            </a:r>
            <a:r>
              <a:rPr lang="ja-JP" altLang="en-US" sz="1400" dirty="0"/>
              <a:t>議論。</a:t>
            </a:r>
          </a:p>
          <a:p>
            <a:endParaRPr lang="ja-JP" altLang="en-US" sz="1400" dirty="0"/>
          </a:p>
          <a:p>
            <a:r>
              <a:rPr lang="ja-JP" altLang="en-US" sz="1400" dirty="0" smtClean="0"/>
              <a:t>　　　○</a:t>
            </a:r>
            <a:r>
              <a:rPr lang="ja-JP" altLang="en-US" sz="1400" dirty="0"/>
              <a:t>地域医療構想（平成</a:t>
            </a:r>
            <a:r>
              <a:rPr lang="en-US" altLang="ja-JP" sz="1400" dirty="0"/>
              <a:t>28</a:t>
            </a:r>
            <a:r>
              <a:rPr lang="ja-JP" altLang="en-US" sz="1400" dirty="0"/>
              <a:t>年</a:t>
            </a:r>
            <a:r>
              <a:rPr lang="en-US" altLang="ja-JP" sz="1400" dirty="0"/>
              <a:t>3</a:t>
            </a:r>
            <a:r>
              <a:rPr lang="ja-JP" altLang="en-US" sz="1400" dirty="0"/>
              <a:t>月）　</a:t>
            </a:r>
            <a:r>
              <a:rPr lang="en-US" altLang="ja-JP" sz="1400" dirty="0"/>
              <a:t>【P67】</a:t>
            </a:r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　　⇒</a:t>
            </a:r>
            <a:r>
              <a:rPr lang="ja-JP" altLang="en-US" sz="1400" dirty="0"/>
              <a:t>基金計画に盛り込む事業案について</a:t>
            </a:r>
            <a:r>
              <a:rPr lang="ja-JP" altLang="en-US" sz="1400" dirty="0" smtClean="0"/>
              <a:t>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同調整</a:t>
            </a:r>
            <a:r>
              <a:rPr lang="ja-JP" altLang="en-US" sz="1400" dirty="0"/>
              <a:t>会議の中で</a:t>
            </a:r>
            <a:r>
              <a:rPr lang="ja-JP" altLang="en-US" sz="1400" dirty="0" smtClean="0"/>
              <a:t>、協議</a:t>
            </a:r>
            <a:r>
              <a:rPr lang="ja-JP" altLang="en-US" sz="1400" dirty="0"/>
              <a:t>・検討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000" dirty="0" smtClean="0"/>
              <a:t>　　　</a:t>
            </a:r>
            <a:endParaRPr lang="en-US" altLang="ja-JP" sz="1000" dirty="0" smtClean="0"/>
          </a:p>
        </p:txBody>
      </p:sp>
      <p:sp>
        <p:nvSpPr>
          <p:cNvPr id="6" name="大かっこ 5"/>
          <p:cNvSpPr/>
          <p:nvPr/>
        </p:nvSpPr>
        <p:spPr>
          <a:xfrm>
            <a:off x="4774273" y="3396372"/>
            <a:ext cx="4032448" cy="183282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2885" y="694042"/>
            <a:ext cx="4311008" cy="58785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■基金事業（医療分）の配分額及び</a:t>
            </a:r>
            <a:endParaRPr lang="en-US" altLang="ja-JP" sz="1600" b="1" u="sng" dirty="0" smtClean="0"/>
          </a:p>
          <a:p>
            <a:r>
              <a:rPr lang="ja-JP" altLang="en-US" sz="1600" b="1" dirty="0"/>
              <a:t>　 </a:t>
            </a:r>
            <a:r>
              <a:rPr lang="ja-JP" altLang="en-US" sz="1600" b="1" u="sng" dirty="0" smtClean="0"/>
              <a:t>事業区分別状況</a:t>
            </a:r>
            <a:endParaRPr lang="en-US" altLang="ja-JP" sz="1600" b="1" u="sng" dirty="0" smtClean="0"/>
          </a:p>
          <a:p>
            <a:r>
              <a:rPr lang="ja-JP" altLang="en-US" sz="800" dirty="0" smtClean="0"/>
              <a:t>　</a:t>
            </a:r>
            <a:endParaRPr lang="en-US" altLang="ja-JP" sz="800" dirty="0" smtClean="0"/>
          </a:p>
          <a:p>
            <a:r>
              <a:rPr lang="ja-JP" altLang="en-US" sz="1400" dirty="0" smtClean="0"/>
              <a:t>○基</a:t>
            </a:r>
            <a:r>
              <a:rPr lang="ja-JP" altLang="en-US" sz="1400" dirty="0"/>
              <a:t>金のうち、医療分</a:t>
            </a:r>
            <a:r>
              <a:rPr lang="ja-JP" altLang="en-US" sz="1400" dirty="0" smtClean="0"/>
              <a:t>は</a:t>
            </a:r>
            <a:r>
              <a:rPr lang="en-US" altLang="ja-JP" sz="1400" dirty="0" smtClean="0"/>
              <a:t>904</a:t>
            </a:r>
            <a:r>
              <a:rPr lang="ja-JP" altLang="en-US" sz="1400" dirty="0" smtClean="0"/>
              <a:t>億円</a:t>
            </a:r>
            <a:r>
              <a:rPr lang="ja-JP" altLang="en-US" sz="1400" dirty="0"/>
              <a:t>（</a:t>
            </a:r>
            <a:r>
              <a:rPr lang="en-US" altLang="ja-JP" sz="1400" dirty="0"/>
              <a:t>※</a:t>
            </a:r>
            <a:r>
              <a:rPr lang="ja-JP" altLang="en-US" sz="1400" dirty="0"/>
              <a:t>）／</a:t>
            </a:r>
            <a:r>
              <a:rPr lang="ja-JP" altLang="en-US" sz="1400" dirty="0" smtClean="0"/>
              <a:t>年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（全国ベース）であり、横ばい</a:t>
            </a:r>
            <a:r>
              <a:rPr lang="ja-JP" altLang="en-US" sz="1400" dirty="0"/>
              <a:t>で推移</a:t>
            </a:r>
            <a:r>
              <a:rPr lang="ja-JP" altLang="en-US" sz="1400" dirty="0" smtClean="0"/>
              <a:t>。</a:t>
            </a:r>
            <a:r>
              <a:rPr lang="ja-JP" altLang="en-US" sz="1400" dirty="0"/>
              <a:t>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（</a:t>
            </a:r>
            <a:r>
              <a:rPr lang="en-US" altLang="ja-JP" sz="1400" dirty="0"/>
              <a:t>※</a:t>
            </a:r>
            <a:r>
              <a:rPr lang="ja-JP" altLang="en-US" sz="1400" dirty="0"/>
              <a:t>＝</a:t>
            </a:r>
            <a:r>
              <a:rPr lang="en-US" altLang="ja-JP" sz="1400" dirty="0"/>
              <a:t>904</a:t>
            </a:r>
            <a:r>
              <a:rPr lang="ja-JP" altLang="en-US" sz="1400" dirty="0"/>
              <a:t>億円中、うち国庫</a:t>
            </a:r>
            <a:r>
              <a:rPr lang="en-US" altLang="ja-JP" sz="1400" dirty="0"/>
              <a:t>602</a:t>
            </a:r>
            <a:r>
              <a:rPr lang="ja-JP" altLang="en-US" sz="1400" dirty="0"/>
              <a:t>億円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　　大阪府への基金配分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en-US" altLang="ja-JP" sz="1400" dirty="0" smtClean="0"/>
              <a:t>27</a:t>
            </a:r>
            <a:r>
              <a:rPr lang="ja-JP" altLang="en-US" sz="1400" dirty="0" smtClean="0"/>
              <a:t>年度配分実績　</a:t>
            </a:r>
            <a:r>
              <a:rPr lang="en-US" altLang="ja-JP" sz="1400" dirty="0" smtClean="0"/>
              <a:t>56.2</a:t>
            </a:r>
            <a:r>
              <a:rPr lang="ja-JP" altLang="en-US" sz="1400" dirty="0" smtClean="0"/>
              <a:t>億円（全体の約</a:t>
            </a:r>
            <a:r>
              <a:rPr lang="en-US" altLang="ja-JP" sz="1400" dirty="0" smtClean="0"/>
              <a:t>6.2</a:t>
            </a:r>
            <a:r>
              <a:rPr lang="ja-JP" altLang="en-US" sz="1400" dirty="0" smtClean="0"/>
              <a:t>％）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smtClean="0"/>
              <a:t>28</a:t>
            </a:r>
            <a:r>
              <a:rPr lang="ja-JP" altLang="en-US" sz="1400" dirty="0" smtClean="0"/>
              <a:t>年度要望額　　 </a:t>
            </a:r>
            <a:r>
              <a:rPr lang="en-US" altLang="ja-JP" sz="1400" dirty="0" smtClean="0"/>
              <a:t>61.2</a:t>
            </a:r>
            <a:r>
              <a:rPr lang="ja-JP" altLang="en-US" sz="1400" dirty="0" smtClean="0"/>
              <a:t>億円（全体の約</a:t>
            </a:r>
            <a:r>
              <a:rPr lang="en-US" altLang="ja-JP" sz="1400" dirty="0" smtClean="0"/>
              <a:t>6.8</a:t>
            </a:r>
            <a:r>
              <a:rPr lang="ja-JP" altLang="en-US" sz="1400" dirty="0" smtClean="0"/>
              <a:t>％）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○基</a:t>
            </a:r>
            <a:r>
              <a:rPr lang="ja-JP" altLang="en-US" sz="1400" dirty="0"/>
              <a:t>金枠の現状（単位：億円</a:t>
            </a:r>
            <a:r>
              <a:rPr lang="ja-JP" altLang="en-US" sz="1400" dirty="0" smtClean="0"/>
              <a:t>）</a:t>
            </a:r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</a:t>
            </a:r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u="sng" dirty="0" smtClean="0"/>
          </a:p>
          <a:p>
            <a:r>
              <a:rPr lang="en-US" altLang="ja-JP" sz="1400" u="sng" dirty="0" smtClean="0"/>
              <a:t>【</a:t>
            </a:r>
            <a:r>
              <a:rPr lang="ja-JP" altLang="en-US" sz="1400" u="sng" dirty="0" smtClean="0"/>
              <a:t>今後の基金運営で留意が必要な事項</a:t>
            </a:r>
            <a:r>
              <a:rPr lang="en-US" altLang="ja-JP" sz="1400" u="sng" dirty="0" smtClean="0"/>
              <a:t>】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事業区分が細分化され、執行において柔軟性なし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事業区分</a:t>
            </a:r>
            <a:r>
              <a:rPr lang="en-US" altLang="ja-JP" sz="1400" dirty="0"/>
              <a:t>Ⅰ</a:t>
            </a:r>
            <a:r>
              <a:rPr lang="ja-JP" altLang="en-US" sz="1400" dirty="0"/>
              <a:t>（病床転換）にシフトしていく傾向　</a:t>
            </a:r>
          </a:p>
          <a:p>
            <a:r>
              <a:rPr lang="ja-JP" altLang="en-US" sz="1400" dirty="0" smtClean="0"/>
              <a:t>　○</a:t>
            </a:r>
            <a:r>
              <a:rPr lang="ja-JP" altLang="en-US" sz="1400" dirty="0"/>
              <a:t>財務省・厚労省は、具体的なアウトカムの提示</a:t>
            </a:r>
            <a:r>
              <a:rPr lang="ja-JP" altLang="en-US" sz="1400" dirty="0" smtClean="0"/>
              <a:t>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要求</a:t>
            </a:r>
            <a:endParaRPr lang="en-US" altLang="ja-JP" sz="1400" dirty="0" smtClean="0"/>
          </a:p>
        </p:txBody>
      </p:sp>
      <p:sp>
        <p:nvSpPr>
          <p:cNvPr id="7" name="大かっこ 6"/>
          <p:cNvSpPr/>
          <p:nvPr/>
        </p:nvSpPr>
        <p:spPr>
          <a:xfrm>
            <a:off x="354160" y="2204864"/>
            <a:ext cx="3900777" cy="72008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4" y="3396372"/>
            <a:ext cx="3956050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34470" y="0"/>
            <a:ext cx="170122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kumimoji="1" lang="ja-JP" altLang="en-US" smtClean="0"/>
              <a:t>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41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FD3F3-8969-4931-A45F-AD61EDC51F95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34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高槻市</cp:lastModifiedBy>
  <cp:revision>332</cp:revision>
  <cp:lastPrinted>2016-05-30T07:36:01Z</cp:lastPrinted>
  <dcterms:created xsi:type="dcterms:W3CDTF">2016-04-11T01:08:20Z</dcterms:created>
  <dcterms:modified xsi:type="dcterms:W3CDTF">2016-08-23T06:17:51Z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