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4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42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377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229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055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909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52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9963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667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30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47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80A21-2535-435F-936C-2305C8D16906}" type="datetimeFigureOut">
              <a:rPr kumimoji="1" lang="ja-JP" altLang="en-US" smtClean="0"/>
              <a:t>2017/6/3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619A7-161D-4FDA-8F30-47447EF73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27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角丸四角形 16"/>
          <p:cNvSpPr/>
          <p:nvPr/>
        </p:nvSpPr>
        <p:spPr>
          <a:xfrm>
            <a:off x="784916" y="754866"/>
            <a:ext cx="3769895" cy="6063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CHR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Community Health Record)</a:t>
            </a:r>
          </a:p>
          <a:p>
            <a:pPr algn="ctr"/>
            <a:r>
              <a:rPr lang="ja-JP" altLang="en-US" sz="1050" dirty="0"/>
              <a:t>在宅医療・介護機関を超えた情報の蓄積と</a:t>
            </a:r>
            <a:r>
              <a:rPr lang="ja-JP" altLang="en-US" sz="1050" dirty="0" smtClean="0"/>
              <a:t>利用</a:t>
            </a:r>
            <a:endParaRPr kumimoji="1" lang="ja-JP" altLang="en-US" dirty="0"/>
          </a:p>
        </p:txBody>
      </p:sp>
      <p:sp>
        <p:nvSpPr>
          <p:cNvPr id="21" name="角丸四角形 20"/>
          <p:cNvSpPr/>
          <p:nvPr/>
        </p:nvSpPr>
        <p:spPr>
          <a:xfrm>
            <a:off x="7931982" y="787879"/>
            <a:ext cx="3769895" cy="5698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EHR</a:t>
            </a:r>
            <a:r>
              <a:rPr kumimoji="1" lang="ja-JP" altLang="en-US" dirty="0" smtClean="0"/>
              <a:t>（</a:t>
            </a:r>
            <a:r>
              <a:rPr lang="en-US" altLang="ja-JP" dirty="0" smtClean="0"/>
              <a:t>Electronic </a:t>
            </a:r>
            <a:r>
              <a:rPr kumimoji="1" lang="en-US" altLang="ja-JP" dirty="0" smtClean="0"/>
              <a:t> Health Record)</a:t>
            </a:r>
            <a:endParaRPr lang="en-US" altLang="ja-JP" dirty="0"/>
          </a:p>
          <a:p>
            <a:pPr algn="ctr"/>
            <a:r>
              <a:rPr lang="ja-JP" altLang="en-US" sz="1050" dirty="0"/>
              <a:t>医療施設を超えた診療情報の蓄積と</a:t>
            </a:r>
            <a:r>
              <a:rPr lang="ja-JP" altLang="en-US" sz="1050" dirty="0" smtClean="0"/>
              <a:t>利用</a:t>
            </a:r>
            <a:endParaRPr kumimoji="1" lang="ja-JP" altLang="en-US" dirty="0"/>
          </a:p>
        </p:txBody>
      </p:sp>
      <p:sp>
        <p:nvSpPr>
          <p:cNvPr id="22" name="角丸四角形 21"/>
          <p:cNvSpPr/>
          <p:nvPr/>
        </p:nvSpPr>
        <p:spPr>
          <a:xfrm>
            <a:off x="4430913" y="6217387"/>
            <a:ext cx="3769895" cy="5857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PHR</a:t>
            </a:r>
            <a:r>
              <a:rPr kumimoji="1" lang="ja-JP" altLang="en-US" dirty="0" smtClean="0"/>
              <a:t>（</a:t>
            </a:r>
            <a:r>
              <a:rPr lang="en-US" altLang="ja-JP" dirty="0" smtClean="0"/>
              <a:t>Personal</a:t>
            </a:r>
            <a:r>
              <a:rPr kumimoji="1" lang="en-US" altLang="ja-JP" dirty="0" smtClean="0"/>
              <a:t> Health Record)</a:t>
            </a:r>
          </a:p>
          <a:p>
            <a:pPr algn="ctr"/>
            <a:r>
              <a:rPr lang="ja-JP" altLang="en-US" sz="1050" dirty="0"/>
              <a:t>個人の社会生活で発生する様々な健康</a:t>
            </a:r>
            <a:r>
              <a:rPr lang="ja-JP" altLang="en-US" sz="1050" dirty="0" smtClean="0"/>
              <a:t>データ</a:t>
            </a:r>
            <a:endParaRPr kumimoji="1" lang="ja-JP" altLang="en-US" dirty="0"/>
          </a:p>
        </p:txBody>
      </p:sp>
      <p:sp>
        <p:nvSpPr>
          <p:cNvPr id="24" name="円/楕円 23"/>
          <p:cNvSpPr/>
          <p:nvPr/>
        </p:nvSpPr>
        <p:spPr>
          <a:xfrm>
            <a:off x="782593" y="1446436"/>
            <a:ext cx="3846512" cy="254789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25" name="グループ化 8"/>
          <p:cNvGrpSpPr>
            <a:grpSpLocks/>
          </p:cNvGrpSpPr>
          <p:nvPr/>
        </p:nvGrpSpPr>
        <p:grpSpPr bwMode="auto">
          <a:xfrm>
            <a:off x="1620915" y="2447698"/>
            <a:ext cx="2084387" cy="576262"/>
            <a:chOff x="1226183" y="4406737"/>
            <a:chExt cx="2085677" cy="576133"/>
          </a:xfrm>
        </p:grpSpPr>
        <p:sp>
          <p:nvSpPr>
            <p:cNvPr id="28" name="正方形/長方形 27"/>
            <p:cNvSpPr/>
            <p:nvPr/>
          </p:nvSpPr>
          <p:spPr>
            <a:xfrm>
              <a:off x="1226183" y="4406737"/>
              <a:ext cx="360585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1661427" y="4406737"/>
              <a:ext cx="360585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096671" y="4406737"/>
              <a:ext cx="358997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2519208" y="4406737"/>
              <a:ext cx="358997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2951275" y="4406737"/>
              <a:ext cx="360585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26" name="テキスト ボックス 10"/>
          <p:cNvSpPr txBox="1">
            <a:spLocks noChangeArrowheads="1"/>
          </p:cNvSpPr>
          <p:nvPr/>
        </p:nvSpPr>
        <p:spPr bwMode="auto">
          <a:xfrm>
            <a:off x="858762" y="2588759"/>
            <a:ext cx="366775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/>
              <a:t>基本情報・診療・処方・ＡＤＬ・生活状況・ケア情報など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942905" y="1864671"/>
            <a:ext cx="1406525" cy="46196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・ＳＮＳが基盤</a:t>
            </a:r>
            <a:endParaRPr lang="en-US" altLang="ja-JP" sz="1200" dirty="0">
              <a:solidFill>
                <a:srgbClr val="FF0000"/>
              </a:solidFill>
              <a:ea typeface="ＭＳ Ｐゴシック" charset="-128"/>
            </a:endParaRPr>
          </a:p>
          <a:p>
            <a:pPr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・書き込みが必要</a:t>
            </a: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8101" y="2138896"/>
            <a:ext cx="1133954" cy="384081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5077" y="1689591"/>
            <a:ext cx="1133954" cy="384081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751" y="3057804"/>
            <a:ext cx="1133954" cy="38408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8881" y="3596528"/>
            <a:ext cx="1140051" cy="469433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17715" y="3507667"/>
            <a:ext cx="1133954" cy="384081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6166" y="3107741"/>
            <a:ext cx="1133954" cy="469433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764" y="1580456"/>
            <a:ext cx="1133954" cy="469433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4781" y="2089551"/>
            <a:ext cx="1133954" cy="469433"/>
          </a:xfrm>
          <a:prstGeom prst="rect">
            <a:avLst/>
          </a:prstGeom>
        </p:spPr>
      </p:pic>
      <p:sp>
        <p:nvSpPr>
          <p:cNvPr id="53" name="円/楕円 52"/>
          <p:cNvSpPr/>
          <p:nvPr/>
        </p:nvSpPr>
        <p:spPr>
          <a:xfrm>
            <a:off x="8200808" y="1446436"/>
            <a:ext cx="3673475" cy="26695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54" name="グループ化 22"/>
          <p:cNvGrpSpPr>
            <a:grpSpLocks/>
          </p:cNvGrpSpPr>
          <p:nvPr/>
        </p:nvGrpSpPr>
        <p:grpSpPr bwMode="auto">
          <a:xfrm>
            <a:off x="9021593" y="2648637"/>
            <a:ext cx="2085975" cy="576263"/>
            <a:chOff x="1226183" y="4406737"/>
            <a:chExt cx="2085677" cy="576133"/>
          </a:xfrm>
        </p:grpSpPr>
        <p:sp>
          <p:nvSpPr>
            <p:cNvPr id="57" name="正方形/長方形 56"/>
            <p:cNvSpPr/>
            <p:nvPr/>
          </p:nvSpPr>
          <p:spPr>
            <a:xfrm>
              <a:off x="1226183" y="4406737"/>
              <a:ext cx="360311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1662683" y="4406737"/>
              <a:ext cx="358724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2096009" y="4406737"/>
              <a:ext cx="360311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2518223" y="4406737"/>
              <a:ext cx="360311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2951548" y="4406737"/>
              <a:ext cx="360312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55" name="テキスト ボックス 29"/>
          <p:cNvSpPr txBox="1">
            <a:spLocks noChangeArrowheads="1"/>
          </p:cNvSpPr>
          <p:nvPr/>
        </p:nvSpPr>
        <p:spPr bwMode="auto">
          <a:xfrm>
            <a:off x="8924262" y="2793994"/>
            <a:ext cx="2401888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/>
              <a:t>カルテ・診療・処置・検査・薬剤など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9273843" y="1846886"/>
            <a:ext cx="1725612" cy="646113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・電子カルテ等の閲覧　が基盤</a:t>
            </a:r>
            <a:endParaRPr lang="en-US" altLang="ja-JP" sz="1200" dirty="0">
              <a:solidFill>
                <a:srgbClr val="FF0000"/>
              </a:solidFill>
              <a:ea typeface="ＭＳ Ｐゴシック" charset="-128"/>
            </a:endParaRPr>
          </a:p>
          <a:p>
            <a:pPr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・書き込みが不要</a:t>
            </a:r>
          </a:p>
        </p:txBody>
      </p:sp>
      <p:sp>
        <p:nvSpPr>
          <p:cNvPr id="63" name="円/楕円 62"/>
          <p:cNvSpPr/>
          <p:nvPr/>
        </p:nvSpPr>
        <p:spPr>
          <a:xfrm>
            <a:off x="4404883" y="3553611"/>
            <a:ext cx="3912583" cy="26421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64" name="グループ化 22"/>
          <p:cNvGrpSpPr>
            <a:grpSpLocks/>
          </p:cNvGrpSpPr>
          <p:nvPr/>
        </p:nvGrpSpPr>
        <p:grpSpPr bwMode="auto">
          <a:xfrm>
            <a:off x="5243497" y="5103376"/>
            <a:ext cx="2085975" cy="576263"/>
            <a:chOff x="1226183" y="4406737"/>
            <a:chExt cx="2085677" cy="576133"/>
          </a:xfrm>
        </p:grpSpPr>
        <p:sp>
          <p:nvSpPr>
            <p:cNvPr id="67" name="正方形/長方形 66"/>
            <p:cNvSpPr/>
            <p:nvPr/>
          </p:nvSpPr>
          <p:spPr>
            <a:xfrm>
              <a:off x="1226183" y="4406737"/>
              <a:ext cx="360311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1662683" y="4406737"/>
              <a:ext cx="358724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2096009" y="4406737"/>
              <a:ext cx="360311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2518223" y="4406737"/>
              <a:ext cx="360311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2951548" y="4406737"/>
              <a:ext cx="360312" cy="5761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65" name="テキスト ボックス 29"/>
          <p:cNvSpPr txBox="1">
            <a:spLocks noChangeArrowheads="1"/>
          </p:cNvSpPr>
          <p:nvPr/>
        </p:nvSpPr>
        <p:spPr bwMode="auto">
          <a:xfrm>
            <a:off x="4675737" y="5229726"/>
            <a:ext cx="3370877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 smtClean="0"/>
              <a:t>血圧、血糖値、体温、食事、排泄、服薬記録など</a:t>
            </a:r>
            <a:endParaRPr lang="ja-JP" altLang="en-US" sz="12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341659" y="4080252"/>
            <a:ext cx="1925848" cy="8309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200" dirty="0" smtClean="0">
                <a:solidFill>
                  <a:srgbClr val="FF0000"/>
                </a:solidFill>
                <a:ea typeface="ＭＳ Ｐゴシック" charset="-128"/>
              </a:rPr>
              <a:t>・バイタルサイン等の基本　　情報が基盤</a:t>
            </a:r>
            <a:endParaRPr lang="en-US" altLang="ja-JP" sz="1200" dirty="0" smtClean="0">
              <a:solidFill>
                <a:srgbClr val="FF0000"/>
              </a:solidFill>
              <a:ea typeface="ＭＳ Ｐゴシック" charset="-128"/>
            </a:endParaRPr>
          </a:p>
          <a:p>
            <a:pPr>
              <a:defRPr/>
            </a:pPr>
            <a:r>
              <a:rPr lang="ja-JP" altLang="en-US" sz="1200" dirty="0" smtClean="0">
                <a:solidFill>
                  <a:srgbClr val="FF0000"/>
                </a:solidFill>
                <a:ea typeface="ＭＳ Ｐゴシック" charset="-128"/>
              </a:rPr>
              <a:t>・患者や家族の書き込みが必要</a:t>
            </a:r>
            <a:endParaRPr lang="en-US" altLang="ja-JP" sz="1200" dirty="0">
              <a:solidFill>
                <a:srgbClr val="FF0000"/>
              </a:solidFill>
              <a:ea typeface="ＭＳ Ｐゴシック" charset="-128"/>
            </a:endParaRPr>
          </a:p>
        </p:txBody>
      </p:sp>
      <p:pic>
        <p:nvPicPr>
          <p:cNvPr id="72" name="図 7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0446" y="1584807"/>
            <a:ext cx="1133954" cy="384081"/>
          </a:xfrm>
          <a:prstGeom prst="rect">
            <a:avLst/>
          </a:prstGeom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4435" y="1868277"/>
            <a:ext cx="1133954" cy="384081"/>
          </a:xfrm>
          <a:prstGeom prst="rect">
            <a:avLst/>
          </a:prstGeom>
        </p:spPr>
      </p:pic>
      <p:pic>
        <p:nvPicPr>
          <p:cNvPr id="74" name="図 7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4684" y="2123215"/>
            <a:ext cx="1133954" cy="384081"/>
          </a:xfrm>
          <a:prstGeom prst="rect">
            <a:avLst/>
          </a:prstGeom>
        </p:spPr>
      </p:pic>
      <p:pic>
        <p:nvPicPr>
          <p:cNvPr id="75" name="図 7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672" y="2397129"/>
            <a:ext cx="1133954" cy="384081"/>
          </a:xfrm>
          <a:prstGeom prst="rect">
            <a:avLst/>
          </a:prstGeom>
        </p:spPr>
      </p:pic>
      <p:pic>
        <p:nvPicPr>
          <p:cNvPr id="76" name="図 7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9946" y="2892155"/>
            <a:ext cx="1133954" cy="384081"/>
          </a:xfrm>
          <a:prstGeom prst="rect">
            <a:avLst/>
          </a:prstGeom>
        </p:spPr>
      </p:pic>
      <p:pic>
        <p:nvPicPr>
          <p:cNvPr id="77" name="図 7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6813" y="3376840"/>
            <a:ext cx="1133954" cy="384081"/>
          </a:xfrm>
          <a:prstGeom prst="rect">
            <a:avLst/>
          </a:prstGeom>
        </p:spPr>
      </p:pic>
      <p:pic>
        <p:nvPicPr>
          <p:cNvPr id="78" name="図 7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71681" y="3794800"/>
            <a:ext cx="1133954" cy="384081"/>
          </a:xfrm>
          <a:prstGeom prst="rect">
            <a:avLst/>
          </a:prstGeom>
        </p:spPr>
      </p:pic>
      <p:sp>
        <p:nvSpPr>
          <p:cNvPr id="80" name="角丸四角形 79"/>
          <p:cNvSpPr/>
          <p:nvPr/>
        </p:nvSpPr>
        <p:spPr>
          <a:xfrm>
            <a:off x="5393473" y="3342458"/>
            <a:ext cx="1728703" cy="5220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bg1"/>
                </a:solidFill>
              </a:rPr>
              <a:t>患者・家族</a:t>
            </a:r>
            <a:endParaRPr lang="en-US" altLang="ja-JP" sz="1600" b="1" dirty="0">
              <a:solidFill>
                <a:schemeClr val="bg1"/>
              </a:solidFill>
            </a:endParaRPr>
          </a:p>
        </p:txBody>
      </p:sp>
      <p:sp>
        <p:nvSpPr>
          <p:cNvPr id="85" name="左右矢印 84"/>
          <p:cNvSpPr/>
          <p:nvPr/>
        </p:nvSpPr>
        <p:spPr>
          <a:xfrm rot="2404701">
            <a:off x="2936092" y="4188661"/>
            <a:ext cx="1477512" cy="768290"/>
          </a:xfrm>
          <a:prstGeom prst="leftRightArrow">
            <a:avLst/>
          </a:prstGeom>
          <a:gradFill flip="none" rotWithShape="1">
            <a:gsLst>
              <a:gs pos="28659">
                <a:schemeClr val="bg1">
                  <a:lumMod val="9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左右矢印 86"/>
          <p:cNvSpPr/>
          <p:nvPr/>
        </p:nvSpPr>
        <p:spPr>
          <a:xfrm>
            <a:off x="5603859" y="1611643"/>
            <a:ext cx="1834505" cy="768290"/>
          </a:xfrm>
          <a:prstGeom prst="leftRightArrow">
            <a:avLst/>
          </a:prstGeom>
          <a:gradFill flip="none" rotWithShape="1">
            <a:gsLst>
              <a:gs pos="28659">
                <a:schemeClr val="bg1">
                  <a:lumMod val="9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上リボン 88"/>
          <p:cNvSpPr/>
          <p:nvPr/>
        </p:nvSpPr>
        <p:spPr>
          <a:xfrm>
            <a:off x="2548923" y="122675"/>
            <a:ext cx="6979821" cy="498920"/>
          </a:xfrm>
          <a:prstGeom prst="ribbon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ICT</a:t>
            </a:r>
            <a:r>
              <a:rPr kumimoji="1" lang="ja-JP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グランドデザイン</a:t>
            </a:r>
            <a:endParaRPr kumimoji="1"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161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113</Words>
  <Application>Microsoft Office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豊中市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Administrator</cp:lastModifiedBy>
  <cp:revision>19</cp:revision>
  <cp:lastPrinted>2017-06-03T08:41:08Z</cp:lastPrinted>
  <dcterms:created xsi:type="dcterms:W3CDTF">2016-12-12T01:48:00Z</dcterms:created>
  <dcterms:modified xsi:type="dcterms:W3CDTF">2017-06-03T08:41:24Z</dcterms:modified>
</cp:coreProperties>
</file>