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84" r:id="rId1"/>
  </p:sldMasterIdLst>
  <p:notesMasterIdLst>
    <p:notesMasterId r:id="rId3"/>
  </p:notesMasterIdLst>
  <p:handoutMasterIdLst>
    <p:handoutMasterId r:id="rId4"/>
  </p:handoutMasterIdLst>
  <p:sldIdLst>
    <p:sldId id="361" r:id="rId2"/>
  </p:sldIdLst>
  <p:sldSz cx="9144000" cy="6858000" type="screen4x3"/>
  <p:notesSz cx="6807200" cy="9939338"/>
  <p:defaultTextStyle>
    <a:defPPr>
      <a:defRPr lang="zh-CN"/>
    </a:defPPr>
    <a:lvl1pPr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43D9C"/>
    <a:srgbClr val="FF5050"/>
    <a:srgbClr val="C0C0C0"/>
    <a:srgbClr val="B2B2B2"/>
    <a:srgbClr val="777777"/>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5" d="100"/>
          <a:sy n="75" d="100"/>
        </p:scale>
        <p:origin x="-330" y="-72"/>
      </p:cViewPr>
      <p:guideLst>
        <p:guide orient="horz" pos="2129"/>
        <p:guide pos="288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buFont typeface="Arial" pitchFamily="34" charset="0"/>
              <a:buNone/>
              <a:defRPr kumimoji="1" sz="1200">
                <a:latin typeface="Arial" pitchFamily="34" charset="0"/>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buFont typeface="Arial" pitchFamily="34" charset="0"/>
              <a:buNone/>
              <a:defRPr kumimoji="1" sz="1200">
                <a:latin typeface="Arial" pitchFamily="34" charset="0"/>
              </a:defRPr>
            </a:lvl1pPr>
          </a:lstStyle>
          <a:p>
            <a:pPr>
              <a:defRPr/>
            </a:pPr>
            <a:fld id="{E623F773-CEC8-4DBC-A0DE-6B25AA8D1E8D}" type="datetime1">
              <a:rPr lang="ja-JP" altLang="en-US"/>
              <a:pPr>
                <a:defRPr/>
              </a:pPr>
              <a:t>2017/6/19</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buFont typeface="Arial" pitchFamily="34" charset="0"/>
              <a:buNone/>
              <a:defRPr kumimoji="1" sz="1200">
                <a:latin typeface="Arial"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buFont typeface="Arial" pitchFamily="34" charset="0"/>
              <a:buNone/>
              <a:defRPr kumimoji="1" sz="1200">
                <a:latin typeface="Arial" pitchFamily="34" charset="0"/>
              </a:defRPr>
            </a:lvl1pPr>
          </a:lstStyle>
          <a:p>
            <a:pPr>
              <a:defRPr/>
            </a:pPr>
            <a:fld id="{8C019543-2710-4628-92B2-59FFBACBA9B8}" type="slidenum">
              <a:rPr lang="ja-JP" altLang="en-US"/>
              <a:pPr>
                <a:defRPr/>
              </a:pPr>
              <a:t>‹#›</a:t>
            </a:fld>
            <a:endParaRPr lang="ja-JP" altLang="en-US"/>
          </a:p>
        </p:txBody>
      </p:sp>
    </p:spTree>
    <p:extLst>
      <p:ext uri="{BB962C8B-B14F-4D97-AF65-F5344CB8AC3E}">
        <p14:creationId xmlns:p14="http://schemas.microsoft.com/office/powerpoint/2010/main" val="22029789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0"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9" tIns="45698" rIns="91399" bIns="45698"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9" tIns="45698" rIns="91399" bIns="45698" numCol="1" anchor="t" anchorCtr="0" compatLnSpc="1">
            <a:prstTxWarp prst="textNoShape">
              <a:avLst/>
            </a:prstTxWarp>
          </a:bodyPr>
          <a:lstStyle>
            <a:lvl1pPr algn="r">
              <a:buFont typeface="Arial" pitchFamily="34" charset="0"/>
              <a:buNone/>
              <a:defRPr>
                <a:latin typeface="Arial" pitchFamily="34" charset="0"/>
              </a:defRPr>
            </a:lvl1pPr>
          </a:lstStyle>
          <a:p>
            <a:pPr>
              <a:defRPr/>
            </a:pPr>
            <a:fld id="{01C7EBDF-7582-4B95-A528-704CF5609BE2}" type="datetime1">
              <a:rPr lang="ja-JP" altLang="en-US"/>
              <a:pPr>
                <a:defRPr/>
              </a:pPr>
              <a:t>2017/6/19</a:t>
            </a:fld>
            <a:endParaRPr lang="ja-JP" altLang="en-US" sz="1200"/>
          </a:p>
        </p:txBody>
      </p:sp>
      <p:sp>
        <p:nvSpPr>
          <p:cNvPr id="17412" name="スライド イメージ プレースホルダー 3"/>
          <p:cNvSpPr>
            <a:spLocks noGrp="1" noRot="1" noChangeAspect="1" noChangeArrowheads="1"/>
          </p:cNvSpPr>
          <p:nvPr>
            <p:ph type="sldImg" idx="2"/>
          </p:nvPr>
        </p:nvSpPr>
        <p:spPr bwMode="auto">
          <a:xfrm>
            <a:off x="919163" y="746125"/>
            <a:ext cx="4968875" cy="372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81038" y="4721225"/>
            <a:ext cx="5445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9" tIns="45698" rIns="91399" bIns="45698"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buFontTx/>
              <a:buNone/>
              <a:defRPr/>
            </a:pPr>
            <a:r>
              <a:rPr lang="ja-JP" altLang="en-US" smtClean="0"/>
              <a:t>マスター テキストの書式設定</a:t>
            </a:r>
          </a:p>
          <a:p>
            <a:pPr>
              <a:buFontTx/>
              <a:buNone/>
              <a:defRPr/>
            </a:pPr>
            <a:r>
              <a:rPr lang="ja-JP" altLang="en-US" smtClean="0"/>
              <a:t>第 </a:t>
            </a:r>
            <a:r>
              <a:rPr lang="en-US" altLang="ja-JP" smtClean="0"/>
              <a:t>2 </a:t>
            </a:r>
            <a:r>
              <a:rPr lang="ja-JP" altLang="en-US" smtClean="0"/>
              <a:t>レベル</a:t>
            </a:r>
          </a:p>
          <a:p>
            <a:pPr>
              <a:buFontTx/>
              <a:buNone/>
              <a:defRPr/>
            </a:pPr>
            <a:r>
              <a:rPr lang="ja-JP" altLang="en-US" smtClean="0"/>
              <a:t>第 </a:t>
            </a:r>
            <a:r>
              <a:rPr lang="en-US" altLang="ja-JP" smtClean="0"/>
              <a:t>3 </a:t>
            </a:r>
            <a:r>
              <a:rPr lang="ja-JP" altLang="en-US" smtClean="0"/>
              <a:t>レベル</a:t>
            </a:r>
          </a:p>
          <a:p>
            <a:pPr>
              <a:buFontTx/>
              <a:buNone/>
              <a:defRPr/>
            </a:pPr>
            <a:r>
              <a:rPr lang="ja-JP" altLang="en-US" smtClean="0"/>
              <a:t>第 </a:t>
            </a:r>
            <a:r>
              <a:rPr lang="en-US" altLang="ja-JP" smtClean="0"/>
              <a:t>4 </a:t>
            </a:r>
            <a:r>
              <a:rPr lang="ja-JP" altLang="en-US" smtClean="0"/>
              <a:t>レベル</a:t>
            </a:r>
          </a:p>
          <a:p>
            <a:pPr>
              <a:buFontTx/>
              <a:buNone/>
              <a:defRPr/>
            </a:pPr>
            <a:r>
              <a:rPr lang="ja-JP" altLang="en-US" smtClean="0"/>
              <a:t>第 </a:t>
            </a:r>
            <a:r>
              <a:rPr lang="en-US" altLang="ja-JP" smtClean="0"/>
              <a:t>5 </a:t>
            </a:r>
            <a:r>
              <a:rPr lang="ja-JP" altLang="en-US" smtClean="0"/>
              <a:t>レベル</a:t>
            </a:r>
          </a:p>
        </p:txBody>
      </p:sp>
      <p:sp>
        <p:nvSpPr>
          <p:cNvPr id="2054" name="フッター プレースホルダー 5"/>
          <p:cNvSpPr>
            <a:spLocks noGrp="1" noChangeArrowheads="1"/>
          </p:cNvSpPr>
          <p:nvPr>
            <p:ph type="ftr" sz="quarter" idx="4"/>
          </p:nvPr>
        </p:nvSpPr>
        <p:spPr bwMode="auto">
          <a:xfrm>
            <a:off x="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9" tIns="45698" rIns="91399" bIns="45698"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9" tIns="45698" rIns="91399" bIns="45698"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24917914-515E-4458-A242-AC4B63690D02}" type="slidenum">
              <a:rPr lang="ja-JP" altLang="en-US"/>
              <a:pPr>
                <a:defRPr/>
              </a:pPr>
              <a:t>‹#›</a:t>
            </a:fld>
            <a:endParaRPr lang="ja-JP" altLang="en-US" sz="1200"/>
          </a:p>
        </p:txBody>
      </p:sp>
    </p:spTree>
    <p:extLst>
      <p:ext uri="{BB962C8B-B14F-4D97-AF65-F5344CB8AC3E}">
        <p14:creationId xmlns:p14="http://schemas.microsoft.com/office/powerpoint/2010/main" val="143688806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FB007B62-83FB-4C4F-ADE1-8F44C9EC1075}" type="datetime1">
              <a:rPr lang="ja-JP" altLang="en-US"/>
              <a:pPr>
                <a:defRPr/>
              </a:pPr>
              <a:t>2017/6/19</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77AC0984-AA17-41B1-A7A6-977F718C2E4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401616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8FD3B55-4070-42C4-A10D-3F1FFC1505A6}" type="datetime1">
              <a:rPr lang="ja-JP" altLang="en-US"/>
              <a:pPr>
                <a:defRPr/>
              </a:pPr>
              <a:t>2017/6/19</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F5BFD3A5-9124-4269-B3E3-E8DF93CCC4A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640215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CA3252B8-4F98-438D-A77A-E879455E8519}" type="datetime1">
              <a:rPr lang="ja-JP" altLang="en-US"/>
              <a:pPr>
                <a:defRPr/>
              </a:pPr>
              <a:t>2017/6/19</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40529A41-570E-4380-AABC-08C146115DE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00182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E559323E-8801-4034-836D-9605D693891C}" type="datetime1">
              <a:rPr lang="ja-JP" altLang="en-US"/>
              <a:pPr>
                <a:defRPr/>
              </a:pPr>
              <a:t>2017/6/19</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C399125-D67D-4FCD-B2CB-F0DDF4E5D62E}"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60574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2952304-324F-41EC-80BF-8EC528539B5E}" type="datetime1">
              <a:rPr lang="ja-JP" altLang="en-US"/>
              <a:pPr>
                <a:defRPr/>
              </a:pPr>
              <a:t>2017/6/19</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B3447258-DD56-4BDF-8C63-0128E2EB8BB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67533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895E3992-C8AE-4FE5-8A41-33094A1D41E2}" type="datetime1">
              <a:rPr lang="ja-JP" altLang="en-US"/>
              <a:pPr>
                <a:defRPr/>
              </a:pPr>
              <a:t>2017/6/19</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7CED574B-E8DA-4F3E-B9B2-2778318959F2}"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934166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B59FAEA2-5E9D-4570-BB14-8FEE755FE3A2}" type="datetime1">
              <a:rPr lang="ja-JP" altLang="en-US"/>
              <a:pPr>
                <a:defRPr/>
              </a:pPr>
              <a:t>2017/6/19</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580E55E8-D155-4D92-999F-554366A51E1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91840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FBE98EAF-B345-4B45-9497-6D6D41D32DF5}" type="datetime1">
              <a:rPr lang="ja-JP" altLang="en-US"/>
              <a:pPr>
                <a:defRPr/>
              </a:pPr>
              <a:t>2017/6/19</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546E5652-A540-464A-B012-DC348CAA0B3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31559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62664908-3C23-47D0-AC13-CFB1FF8F7410}" type="datetime1">
              <a:rPr lang="ja-JP" altLang="en-US"/>
              <a:pPr>
                <a:defRPr/>
              </a:pPr>
              <a:t>2017/6/19</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011966ED-D50A-4EC4-9E0D-115F0A79DA7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92336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A4EF541B-E9FE-4BDD-9F13-51F935178EB5}" type="datetime1">
              <a:rPr lang="ja-JP" altLang="en-US"/>
              <a:pPr>
                <a:defRPr/>
              </a:pPr>
              <a:t>2017/6/19</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1FE08CEC-4398-46CF-8370-C351699458A6}"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70979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D3E5E503-2452-4CE5-ACA6-2D0581D917A7}" type="datetime1">
              <a:rPr lang="ja-JP" altLang="en-US"/>
              <a:pPr>
                <a:defRPr/>
              </a:pPr>
              <a:t>2017/6/19</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EB52BA52-DE8F-477C-99D9-9A2A13D71951}"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244076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smtClean="0">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smtClean="0">
                <a:sym typeface="Calibri" pitchFamily="34" charset="0"/>
              </a:rPr>
              <a:t>マスター テキストの書式設定</a:t>
            </a:r>
          </a:p>
          <a:p>
            <a:pPr lvl="1"/>
            <a:r>
              <a:rPr lang="zh-CN" altLang="ja-JP" smtClean="0">
                <a:sym typeface="Calibri" pitchFamily="34" charset="0"/>
              </a:rPr>
              <a:t>第 </a:t>
            </a:r>
            <a:r>
              <a:rPr lang="ja-JP" altLang="zh-CN" smtClean="0">
                <a:sym typeface="Calibri" pitchFamily="34" charset="0"/>
              </a:rPr>
              <a:t>2 </a:t>
            </a:r>
            <a:r>
              <a:rPr lang="zh-CN" altLang="ja-JP" smtClean="0">
                <a:sym typeface="Calibri" pitchFamily="34" charset="0"/>
              </a:rPr>
              <a:t>レベル</a:t>
            </a:r>
          </a:p>
          <a:p>
            <a:pPr lvl="2"/>
            <a:r>
              <a:rPr lang="zh-CN" altLang="ja-JP" smtClean="0">
                <a:sym typeface="Calibri" pitchFamily="34" charset="0"/>
              </a:rPr>
              <a:t>第 </a:t>
            </a:r>
            <a:r>
              <a:rPr lang="ja-JP" altLang="zh-CN" smtClean="0">
                <a:sym typeface="Calibri" pitchFamily="34" charset="0"/>
              </a:rPr>
              <a:t>3 </a:t>
            </a:r>
            <a:r>
              <a:rPr lang="zh-CN" altLang="ja-JP" smtClean="0">
                <a:sym typeface="Calibri" pitchFamily="34" charset="0"/>
              </a:rPr>
              <a:t>レベル</a:t>
            </a:r>
          </a:p>
          <a:p>
            <a:pPr lvl="3"/>
            <a:r>
              <a:rPr lang="zh-CN" altLang="ja-JP" smtClean="0">
                <a:sym typeface="Calibri" pitchFamily="34" charset="0"/>
              </a:rPr>
              <a:t>第 </a:t>
            </a:r>
            <a:r>
              <a:rPr lang="ja-JP" altLang="zh-CN" smtClean="0">
                <a:sym typeface="Calibri" pitchFamily="34" charset="0"/>
              </a:rPr>
              <a:t>4 </a:t>
            </a:r>
            <a:r>
              <a:rPr lang="zh-CN" altLang="ja-JP" smtClean="0">
                <a:sym typeface="Calibri" pitchFamily="34" charset="0"/>
              </a:rPr>
              <a:t>レベル</a:t>
            </a:r>
          </a:p>
          <a:p>
            <a:pPr lvl="4"/>
            <a:r>
              <a:rPr lang="zh-CN" altLang="ja-JP" smtClean="0">
                <a:sym typeface="Calibri" pitchFamily="34" charset="0"/>
              </a:rPr>
              <a:t>第 </a:t>
            </a:r>
            <a:r>
              <a:rPr lang="ja-JP" altLang="zh-CN" smtClean="0">
                <a:sym typeface="Calibri" pitchFamily="34" charset="0"/>
              </a:rPr>
              <a:t>5 </a:t>
            </a:r>
            <a:r>
              <a:rPr lang="zh-CN" altLang="ja-JP" smtClean="0">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F44DA7E2-1E30-4880-99A7-CBE61C322C90}" type="datetime1">
              <a:rPr lang="ja-JP" altLang="en-US"/>
              <a:pPr>
                <a:defRPr/>
              </a:pPr>
              <a:t>2017/6/19</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800">
                <a:solidFill>
                  <a:srgbClr val="898989"/>
                </a:solidFill>
                <a:latin typeface="HGPｺﾞｼｯｸE" panose="020B0900000000000000" pitchFamily="50" charset="-128"/>
                <a:ea typeface="HGPｺﾞｼｯｸE" panose="020B0900000000000000" pitchFamily="50" charset="-128"/>
              </a:defRPr>
            </a:lvl1pPr>
          </a:lstStyle>
          <a:p>
            <a:pPr>
              <a:defRPr/>
            </a:pPr>
            <a:fld id="{7C79EB9E-B5BE-45FC-AC0C-A32D327E375A}"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iming>
    <p:tnLst>
      <p:par>
        <p:cTn id="1" dur="indefinite" restart="never" nodeType="tmRoot"/>
      </p:par>
    </p:tnLst>
  </p:timing>
  <p:hf sldNum="0"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直線コネクタ 23"/>
          <p:cNvSpPr>
            <a:spLocks noChangeShapeType="1"/>
          </p:cNvSpPr>
          <p:nvPr/>
        </p:nvSpPr>
        <p:spPr bwMode="auto">
          <a:xfrm>
            <a:off x="0" y="549275"/>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pic>
        <p:nvPicPr>
          <p:cNvPr id="2052" name="図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7067" y="1546280"/>
            <a:ext cx="5648328" cy="348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10"/>
          <p:cNvSpPr>
            <a:spLocks noChangeArrowheads="1"/>
          </p:cNvSpPr>
          <p:nvPr/>
        </p:nvSpPr>
        <p:spPr bwMode="gray">
          <a:xfrm>
            <a:off x="1115760" y="3645015"/>
            <a:ext cx="1944688" cy="382588"/>
          </a:xfrm>
          <a:prstGeom prst="rect">
            <a:avLst/>
          </a:prstGeom>
          <a:gradFill rotWithShape="1">
            <a:gsLst>
              <a:gs pos="0">
                <a:srgbClr val="1782DB"/>
              </a:gs>
              <a:gs pos="100000">
                <a:srgbClr val="0B406B"/>
              </a:gs>
            </a:gsLst>
            <a:lin ang="5400000" scaled="1"/>
          </a:gradFill>
          <a:ln w="9525" algn="ctr">
            <a:solidFill>
              <a:srgbClr val="105D9C"/>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600" b="1" dirty="0">
                <a:solidFill>
                  <a:srgbClr val="FFFFFF"/>
                </a:solidFill>
                <a:latin typeface="Meiryo UI" pitchFamily="50" charset="-128"/>
                <a:ea typeface="Meiryo UI" pitchFamily="50" charset="-128"/>
                <a:cs typeface="Meiryo UI" pitchFamily="50" charset="-128"/>
              </a:rPr>
              <a:t>病院</a:t>
            </a:r>
            <a:r>
              <a:rPr kumimoji="1" lang="en-US" altLang="ja-JP" sz="1600" b="1" dirty="0">
                <a:solidFill>
                  <a:srgbClr val="FFFFFF"/>
                </a:solidFill>
                <a:latin typeface="Meiryo UI" pitchFamily="50" charset="-128"/>
                <a:ea typeface="Meiryo UI" pitchFamily="50" charset="-128"/>
                <a:cs typeface="Meiryo UI" pitchFamily="50" charset="-128"/>
              </a:rPr>
              <a:t>(</a:t>
            </a:r>
            <a:r>
              <a:rPr kumimoji="1" lang="ja-JP" altLang="en-US" sz="1600" b="1" dirty="0">
                <a:solidFill>
                  <a:srgbClr val="FFFFFF"/>
                </a:solidFill>
                <a:latin typeface="Meiryo UI" pitchFamily="50" charset="-128"/>
                <a:ea typeface="Meiryo UI" pitchFamily="50" charset="-128"/>
                <a:cs typeface="Meiryo UI" pitchFamily="50" charset="-128"/>
              </a:rPr>
              <a:t>情報開示病院</a:t>
            </a:r>
            <a:r>
              <a:rPr kumimoji="1" lang="en-US" altLang="ja-JP" sz="1600" b="1" dirty="0">
                <a:solidFill>
                  <a:srgbClr val="FFFFFF"/>
                </a:solidFill>
                <a:latin typeface="Meiryo UI" pitchFamily="50" charset="-128"/>
                <a:ea typeface="Meiryo UI" pitchFamily="50" charset="-128"/>
                <a:cs typeface="Meiryo UI" pitchFamily="50" charset="-128"/>
              </a:rPr>
              <a:t>)</a:t>
            </a:r>
            <a:endParaRPr kumimoji="1" lang="ja-JP" altLang="en-US" sz="1600" b="1" dirty="0">
              <a:solidFill>
                <a:srgbClr val="FFFFFF"/>
              </a:solidFill>
              <a:latin typeface="Meiryo UI" pitchFamily="50" charset="-128"/>
              <a:ea typeface="Meiryo UI" pitchFamily="50" charset="-128"/>
              <a:cs typeface="Meiryo UI" pitchFamily="50" charset="-128"/>
            </a:endParaRPr>
          </a:p>
        </p:txBody>
      </p:sp>
      <p:sp>
        <p:nvSpPr>
          <p:cNvPr id="19" name="AutoShape 4"/>
          <p:cNvSpPr>
            <a:spLocks noChangeArrowheads="1"/>
          </p:cNvSpPr>
          <p:nvPr/>
        </p:nvSpPr>
        <p:spPr bwMode="auto">
          <a:xfrm>
            <a:off x="3419475" y="5183764"/>
            <a:ext cx="985838" cy="1093788"/>
          </a:xfrm>
          <a:prstGeom prst="roundRect">
            <a:avLst>
              <a:gd name="adj" fmla="val 0"/>
            </a:avLst>
          </a:prstGeom>
          <a:solidFill>
            <a:srgbClr val="FFFE86"/>
          </a:solidFill>
          <a:ln>
            <a:noFill/>
          </a:ln>
          <a:effectLst>
            <a:outerShdw dist="53882"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anchor="b"/>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endParaRPr kumimoji="1" lang="ja-JP" altLang="ja-JP" sz="3000" b="1">
              <a:solidFill>
                <a:srgbClr val="000000"/>
              </a:solidFill>
              <a:latin typeface="Meiryo UI" pitchFamily="50" charset="-128"/>
              <a:ea typeface="Meiryo UI" pitchFamily="50" charset="-128"/>
              <a:cs typeface="Meiryo UI" pitchFamily="50" charset="-128"/>
            </a:endParaRPr>
          </a:p>
        </p:txBody>
      </p:sp>
      <p:sp>
        <p:nvSpPr>
          <p:cNvPr id="20" name="AutoShape 5"/>
          <p:cNvSpPr>
            <a:spLocks noChangeArrowheads="1"/>
          </p:cNvSpPr>
          <p:nvPr/>
        </p:nvSpPr>
        <p:spPr bwMode="gray">
          <a:xfrm>
            <a:off x="193675" y="4689087"/>
            <a:ext cx="4378325" cy="1898341"/>
          </a:xfrm>
          <a:prstGeom prst="roundRect">
            <a:avLst>
              <a:gd name="adj" fmla="val 3889"/>
            </a:avLst>
          </a:prstGeom>
          <a:solidFill>
            <a:schemeClr val="bg1"/>
          </a:solidFill>
          <a:ln w="9525" algn="ctr">
            <a:solidFill>
              <a:srgbClr val="505050"/>
            </a:solidFill>
            <a:round/>
            <a:headEnd/>
            <a:tailEnd/>
          </a:ln>
          <a:effec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endParaRPr kumimoji="1" lang="ja-JP" altLang="en-US" sz="1800">
              <a:solidFill>
                <a:srgbClr val="000000"/>
              </a:solidFill>
              <a:latin typeface="Meiryo UI" pitchFamily="50" charset="-128"/>
              <a:ea typeface="Meiryo UI" pitchFamily="50" charset="-128"/>
              <a:cs typeface="Meiryo UI" pitchFamily="50" charset="-128"/>
            </a:endParaRPr>
          </a:p>
        </p:txBody>
      </p:sp>
      <p:grpSp>
        <p:nvGrpSpPr>
          <p:cNvPr id="22" name="Group 7"/>
          <p:cNvGrpSpPr>
            <a:grpSpLocks/>
          </p:cNvGrpSpPr>
          <p:nvPr/>
        </p:nvGrpSpPr>
        <p:grpSpPr bwMode="auto">
          <a:xfrm flipH="1">
            <a:off x="323705" y="4941105"/>
            <a:ext cx="2544908" cy="1606322"/>
            <a:chOff x="516" y="2195"/>
            <a:chExt cx="2052" cy="1020"/>
          </a:xfrm>
        </p:grpSpPr>
        <p:sp>
          <p:nvSpPr>
            <p:cNvPr id="23" name="Oval 5"/>
            <p:cNvSpPr>
              <a:spLocks noChangeArrowheads="1"/>
            </p:cNvSpPr>
            <p:nvPr/>
          </p:nvSpPr>
          <p:spPr bwMode="auto">
            <a:xfrm rot="-617607">
              <a:off x="516" y="2195"/>
              <a:ext cx="2052" cy="1020"/>
            </a:xfrm>
            <a:prstGeom prst="ellipse">
              <a:avLst/>
            </a:prstGeom>
            <a:gradFill rotWithShape="1">
              <a:gsLst>
                <a:gs pos="0">
                  <a:srgbClr val="99CCFF"/>
                </a:gs>
                <a:gs pos="100000">
                  <a:srgbClr val="CCECFF"/>
                </a:gs>
              </a:gsLst>
              <a:lin ang="5400000" scaled="1"/>
            </a:gradFill>
            <a:ln w="9525">
              <a:solidFill>
                <a:srgbClr val="00CCFF"/>
              </a:solidFill>
              <a:round/>
              <a:headEnd/>
              <a:tailEnd/>
            </a:ln>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endParaRPr kumimoji="1" lang="ja-JP" altLang="ja-JP" sz="1400">
                <a:solidFill>
                  <a:srgbClr val="000000"/>
                </a:solidFill>
                <a:latin typeface="Meiryo UI" pitchFamily="50" charset="-128"/>
                <a:ea typeface="Meiryo UI" pitchFamily="50" charset="-128"/>
                <a:cs typeface="Meiryo UI" pitchFamily="50" charset="-128"/>
              </a:endParaRPr>
            </a:p>
          </p:txBody>
        </p:sp>
        <p:sp>
          <p:nvSpPr>
            <p:cNvPr id="24" name="Oval 6"/>
            <p:cNvSpPr>
              <a:spLocks noChangeArrowheads="1"/>
            </p:cNvSpPr>
            <p:nvPr/>
          </p:nvSpPr>
          <p:spPr bwMode="auto">
            <a:xfrm rot="-617607">
              <a:off x="667" y="2269"/>
              <a:ext cx="1706" cy="798"/>
            </a:xfrm>
            <a:prstGeom prst="ellipse">
              <a:avLst/>
            </a:prstGeom>
            <a:solidFill>
              <a:schemeClr val="bg1"/>
            </a:solidFill>
            <a:ln w="9525">
              <a:solidFill>
                <a:srgbClr val="00CCFF"/>
              </a:solidFill>
              <a:round/>
              <a:headEnd/>
              <a:tailEnd/>
            </a:ln>
          </p:spPr>
          <p:txBody>
            <a:bodyPr wrap="none" lIns="103345" tIns="51673" rIns="103345" bIns="51673" anchor="ctr"/>
            <a:lstStyle>
              <a:lvl1pPr defTabSz="1033463"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defTabSz="1033463"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defTabSz="1033463"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defTabSz="1033463"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defTabSz="1033463"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defTabSz="10334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defTabSz="10334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defTabSz="10334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defTabSz="10334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endParaRPr kumimoji="1" lang="ja-JP" altLang="ja-JP" sz="2000">
                <a:solidFill>
                  <a:srgbClr val="000000"/>
                </a:solidFill>
                <a:latin typeface="Meiryo UI" pitchFamily="50" charset="-128"/>
                <a:ea typeface="Meiryo UI" pitchFamily="50" charset="-128"/>
                <a:cs typeface="Meiryo UI" pitchFamily="50" charset="-128"/>
              </a:endParaRPr>
            </a:p>
          </p:txBody>
        </p:sp>
      </p:grpSp>
      <p:sp>
        <p:nvSpPr>
          <p:cNvPr id="31" name="AutoShape 17"/>
          <p:cNvSpPr>
            <a:spLocks noChangeArrowheads="1"/>
          </p:cNvSpPr>
          <p:nvPr/>
        </p:nvSpPr>
        <p:spPr bwMode="auto">
          <a:xfrm>
            <a:off x="683730" y="4887101"/>
            <a:ext cx="1916595" cy="1380926"/>
          </a:xfrm>
          <a:prstGeom prst="roundRect">
            <a:avLst>
              <a:gd name="adj" fmla="val 0"/>
            </a:avLst>
          </a:prstGeom>
          <a:solidFill>
            <a:srgbClr val="CCFFCC">
              <a:alpha val="70195"/>
            </a:srgbClr>
          </a:solidFill>
          <a:ln>
            <a:noFill/>
          </a:ln>
          <a:effectLst>
            <a:outerShdw dist="35921" dir="2700000" algn="ctr" rotWithShape="0">
              <a:schemeClr val="bg2">
                <a:alpha val="50000"/>
              </a:schemeClr>
            </a:outerShdw>
          </a:effectLst>
          <a:extLst>
            <a:ext uri="{91240B29-F687-4F45-9708-019B960494DF}">
              <a14:hiddenLine xmlns:a14="http://schemas.microsoft.com/office/drawing/2010/main" w="9525">
                <a:solidFill>
                  <a:schemeClr val="tx1"/>
                </a:solidFill>
                <a:prstDash val="sysDot"/>
                <a:round/>
                <a:headEnd/>
                <a:tailEnd/>
              </a14:hiddenLine>
            </a:ext>
          </a:extLst>
        </p:spPr>
        <p:txBody>
          <a:bodyPr wrap="none" lIns="95782" tIns="47891" rIns="95782" bIns="47891"/>
          <a:lstStyle>
            <a:lvl1pPr defTabSz="957263"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defTabSz="957263"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defTabSz="957263"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defTabSz="957263"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defTabSz="957263"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defTabSz="9572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defTabSz="9572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defTabSz="9572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defTabSz="957263"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endParaRPr kumimoji="1" lang="ja-JP" altLang="ja-JP" sz="1200">
              <a:solidFill>
                <a:srgbClr val="000000"/>
              </a:solidFill>
              <a:latin typeface="Meiryo UI" pitchFamily="50" charset="-128"/>
              <a:ea typeface="Meiryo UI" pitchFamily="50" charset="-128"/>
              <a:cs typeface="Meiryo UI" pitchFamily="50" charset="-128"/>
            </a:endParaRPr>
          </a:p>
        </p:txBody>
      </p:sp>
      <p:sp>
        <p:nvSpPr>
          <p:cNvPr id="32" name="Text Box 18"/>
          <p:cNvSpPr txBox="1">
            <a:spLocks noChangeArrowheads="1"/>
          </p:cNvSpPr>
          <p:nvPr/>
        </p:nvSpPr>
        <p:spPr bwMode="auto">
          <a:xfrm>
            <a:off x="2915885" y="4725090"/>
            <a:ext cx="1414463" cy="206348"/>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2" tIns="30167" rIns="95782" bIns="30167">
            <a:spAutoFit/>
          </a:bodyPr>
          <a:lstStyle>
            <a:lvl1pPr defTabSz="1339850"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defTabSz="13398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defTabSz="133985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defTabSz="133985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defTabSz="133985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defTabSz="133985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defTabSz="133985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defTabSz="133985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defTabSz="133985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lnSpc>
                <a:spcPct val="90000"/>
              </a:lnSpc>
              <a:spcBef>
                <a:spcPct val="0"/>
              </a:spcBef>
              <a:buFont typeface="Arial" charset="0"/>
              <a:buNone/>
            </a:pPr>
            <a:r>
              <a:rPr kumimoji="1" lang="ja-JP" altLang="en-US" sz="1050" dirty="0">
                <a:latin typeface="Meiryo UI" pitchFamily="50" charset="-128"/>
                <a:ea typeface="Meiryo UI" pitchFamily="50" charset="-128"/>
                <a:cs typeface="Meiryo UI" pitchFamily="50" charset="-128"/>
              </a:rPr>
              <a:t>地域連携システム</a:t>
            </a:r>
          </a:p>
        </p:txBody>
      </p:sp>
      <p:sp>
        <p:nvSpPr>
          <p:cNvPr id="33" name="Text Box 20"/>
          <p:cNvSpPr txBox="1">
            <a:spLocks noChangeArrowheads="1"/>
          </p:cNvSpPr>
          <p:nvPr/>
        </p:nvSpPr>
        <p:spPr bwMode="gray">
          <a:xfrm>
            <a:off x="1284388" y="4885632"/>
            <a:ext cx="1487487" cy="415498"/>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050" dirty="0">
                <a:solidFill>
                  <a:srgbClr val="000000"/>
                </a:solidFill>
                <a:latin typeface="Meiryo UI" pitchFamily="50" charset="-128"/>
                <a:ea typeface="Meiryo UI" pitchFamily="50" charset="-128"/>
                <a:cs typeface="Meiryo UI" pitchFamily="50" charset="-128"/>
              </a:rPr>
              <a:t>電子</a:t>
            </a:r>
            <a:r>
              <a:rPr kumimoji="1" lang="ja-JP" altLang="en-US" sz="1050" dirty="0" smtClean="0">
                <a:solidFill>
                  <a:srgbClr val="000000"/>
                </a:solidFill>
                <a:latin typeface="Meiryo UI" pitchFamily="50" charset="-128"/>
                <a:ea typeface="Meiryo UI" pitchFamily="50" charset="-128"/>
                <a:cs typeface="Meiryo UI" pitchFamily="50" charset="-128"/>
              </a:rPr>
              <a:t>カルテ</a:t>
            </a:r>
            <a:endParaRPr kumimoji="1" lang="en-US" altLang="ja-JP" sz="105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1050" dirty="0" smtClean="0">
                <a:solidFill>
                  <a:srgbClr val="000000"/>
                </a:solidFill>
                <a:latin typeface="Meiryo UI" pitchFamily="50" charset="-128"/>
                <a:ea typeface="Meiryo UI" pitchFamily="50" charset="-128"/>
                <a:cs typeface="Meiryo UI" pitchFamily="50" charset="-128"/>
              </a:rPr>
              <a:t>サーバ</a:t>
            </a:r>
            <a:endParaRPr kumimoji="1" lang="en-US" altLang="ja-JP" sz="1050" dirty="0" smtClean="0">
              <a:solidFill>
                <a:srgbClr val="000000"/>
              </a:solidFill>
              <a:latin typeface="Meiryo UI" pitchFamily="50" charset="-128"/>
              <a:ea typeface="Meiryo UI" pitchFamily="50" charset="-128"/>
              <a:cs typeface="Meiryo UI" pitchFamily="50" charset="-128"/>
            </a:endParaRPr>
          </a:p>
        </p:txBody>
      </p:sp>
      <p:pic>
        <p:nvPicPr>
          <p:cNvPr id="35"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224092" y="5088106"/>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Line 27"/>
          <p:cNvSpPr>
            <a:spLocks noChangeShapeType="1"/>
          </p:cNvSpPr>
          <p:nvPr/>
        </p:nvSpPr>
        <p:spPr bwMode="gray">
          <a:xfrm flipH="1" flipV="1">
            <a:off x="3419475" y="5661154"/>
            <a:ext cx="107950" cy="303660"/>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pic>
        <p:nvPicPr>
          <p:cNvPr id="41" name="Picture 56" descr="図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915" y="6006440"/>
            <a:ext cx="73660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56" descr="図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3955" y="5543680"/>
            <a:ext cx="5016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 Box 11"/>
          <p:cNvSpPr txBox="1">
            <a:spLocks noChangeArrowheads="1"/>
          </p:cNvSpPr>
          <p:nvPr/>
        </p:nvSpPr>
        <p:spPr bwMode="gray">
          <a:xfrm>
            <a:off x="3059895" y="6176211"/>
            <a:ext cx="1228726" cy="276999"/>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smtClean="0">
                <a:latin typeface="Meiryo UI" pitchFamily="50" charset="-128"/>
                <a:ea typeface="Meiryo UI" pitchFamily="50" charset="-128"/>
                <a:cs typeface="Meiryo UI" pitchFamily="50" charset="-128"/>
              </a:rPr>
              <a:t>地域連携サーバ</a:t>
            </a:r>
            <a:endParaRPr kumimoji="1" lang="ja-JP" altLang="en-US" sz="1200" b="1" dirty="0">
              <a:latin typeface="Meiryo UI" pitchFamily="50" charset="-128"/>
              <a:ea typeface="Meiryo UI" pitchFamily="50" charset="-128"/>
              <a:cs typeface="Meiryo UI" pitchFamily="50" charset="-128"/>
            </a:endParaRPr>
          </a:p>
        </p:txBody>
      </p:sp>
      <p:sp>
        <p:nvSpPr>
          <p:cNvPr id="45" name="Text Box 11"/>
          <p:cNvSpPr txBox="1">
            <a:spLocks noChangeArrowheads="1"/>
          </p:cNvSpPr>
          <p:nvPr/>
        </p:nvSpPr>
        <p:spPr bwMode="gray">
          <a:xfrm>
            <a:off x="3698875" y="5311337"/>
            <a:ext cx="873125" cy="27781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a:latin typeface="Meiryo UI" pitchFamily="50" charset="-128"/>
                <a:ea typeface="Meiryo UI" pitchFamily="50" charset="-128"/>
                <a:cs typeface="Meiryo UI" pitchFamily="50" charset="-128"/>
              </a:rPr>
              <a:t>ルータ</a:t>
            </a:r>
          </a:p>
        </p:txBody>
      </p:sp>
      <p:cxnSp>
        <p:nvCxnSpPr>
          <p:cNvPr id="46" name="オートシェイプ 182"/>
          <p:cNvCxnSpPr>
            <a:cxnSpLocks noChangeShapeType="1"/>
            <a:stCxn id="43" idx="2"/>
          </p:cNvCxnSpPr>
          <p:nvPr/>
        </p:nvCxnSpPr>
        <p:spPr bwMode="gray">
          <a:xfrm rot="5400000">
            <a:off x="3830293" y="5665917"/>
            <a:ext cx="349250" cy="339725"/>
          </a:xfrm>
          <a:prstGeom prst="bentConnector3">
            <a:avLst>
              <a:gd name="adj1" fmla="val 50000"/>
            </a:avLst>
          </a:prstGeom>
          <a:noFill/>
          <a:ln w="31750">
            <a:solidFill>
              <a:schemeClr val="hlink"/>
            </a:solidFill>
            <a:miter lim="800000"/>
            <a:headEnd/>
            <a:tailEnd/>
          </a:ln>
          <a:extLst>
            <a:ext uri="{909E8E84-426E-40DD-AFC4-6F175D3DCCD1}">
              <a14:hiddenFill xmlns:a14="http://schemas.microsoft.com/office/drawing/2010/main">
                <a:noFill/>
              </a14:hiddenFill>
            </a:ext>
          </a:extLst>
        </p:spPr>
      </p:cxnSp>
      <p:pic>
        <p:nvPicPr>
          <p:cNvPr id="47" name="Picture 6" descr="mcna06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gray">
          <a:xfrm>
            <a:off x="3097642" y="5301562"/>
            <a:ext cx="322278" cy="431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テキスト ボックス 99"/>
          <p:cNvSpPr txBox="1">
            <a:spLocks noChangeArrowheads="1"/>
          </p:cNvSpPr>
          <p:nvPr/>
        </p:nvSpPr>
        <p:spPr bwMode="auto">
          <a:xfrm>
            <a:off x="3186123" y="4973025"/>
            <a:ext cx="683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kumimoji="1" lang="en-US" altLang="ja-JP" sz="800" dirty="0" smtClean="0">
                <a:latin typeface="Meiryo UI" pitchFamily="50" charset="-128"/>
                <a:ea typeface="Meiryo UI" pitchFamily="50" charset="-128"/>
                <a:cs typeface="Meiryo UI" pitchFamily="50" charset="-128"/>
              </a:rPr>
              <a:t>SS-MIX2</a:t>
            </a:r>
            <a:endParaRPr kumimoji="1" lang="en-US" altLang="ja-JP" sz="800" dirty="0">
              <a:latin typeface="Meiryo UI" pitchFamily="50" charset="-128"/>
              <a:ea typeface="Meiryo UI" pitchFamily="50" charset="-128"/>
              <a:cs typeface="Meiryo UI" pitchFamily="50" charset="-128"/>
            </a:endParaRPr>
          </a:p>
          <a:p>
            <a:pPr eaLnBrk="1" hangingPunct="1">
              <a:spcBef>
                <a:spcPct val="0"/>
              </a:spcBef>
              <a:buFont typeface="Arial" charset="0"/>
              <a:buNone/>
            </a:pPr>
            <a:r>
              <a:rPr kumimoji="1" lang="ja-JP" altLang="en-US" sz="800" dirty="0" smtClean="0">
                <a:latin typeface="Meiryo UI" pitchFamily="50" charset="-128"/>
                <a:ea typeface="Meiryo UI" pitchFamily="50" charset="-128"/>
                <a:cs typeface="Meiryo UI" pitchFamily="50" charset="-128"/>
              </a:rPr>
              <a:t>ストレージ</a:t>
            </a:r>
            <a:r>
              <a:rPr kumimoji="1" lang="en-US" altLang="ja-JP" sz="800" dirty="0" smtClean="0">
                <a:latin typeface="Meiryo UI" pitchFamily="50" charset="-128"/>
                <a:ea typeface="Meiryo UI" pitchFamily="50" charset="-128"/>
                <a:cs typeface="Meiryo UI" pitchFamily="50" charset="-128"/>
              </a:rPr>
              <a:t>※</a:t>
            </a:r>
            <a:endParaRPr kumimoji="1" lang="en-US" altLang="ja-JP" sz="800" dirty="0">
              <a:latin typeface="Meiryo UI" pitchFamily="50" charset="-128"/>
              <a:ea typeface="Meiryo UI" pitchFamily="50" charset="-128"/>
              <a:cs typeface="Meiryo UI" pitchFamily="50" charset="-128"/>
            </a:endParaRPr>
          </a:p>
        </p:txBody>
      </p:sp>
      <p:sp>
        <p:nvSpPr>
          <p:cNvPr id="49" name="Line 25"/>
          <p:cNvSpPr>
            <a:spLocks noChangeShapeType="1"/>
          </p:cNvSpPr>
          <p:nvPr/>
        </p:nvSpPr>
        <p:spPr bwMode="gray">
          <a:xfrm>
            <a:off x="2599609" y="5155624"/>
            <a:ext cx="460840" cy="292507"/>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50" name="円/楕円 17"/>
          <p:cNvSpPr>
            <a:spLocks noChangeArrowheads="1"/>
          </p:cNvSpPr>
          <p:nvPr/>
        </p:nvSpPr>
        <p:spPr bwMode="auto">
          <a:xfrm>
            <a:off x="2555862" y="4931438"/>
            <a:ext cx="2079516" cy="1561838"/>
          </a:xfrm>
          <a:prstGeom prst="ellipse">
            <a:avLst/>
          </a:prstGeom>
          <a:noFill/>
          <a:ln w="38100" algn="ctr">
            <a:solidFill>
              <a:srgbClr val="FF0000"/>
            </a:solidFill>
            <a:prstDash val="sys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endParaRPr kumimoji="1" lang="ja-JP" altLang="en-US" sz="1800">
              <a:solidFill>
                <a:srgbClr val="000000"/>
              </a:solidFill>
              <a:latin typeface="Meiryo UI" pitchFamily="50" charset="-128"/>
              <a:ea typeface="Meiryo UI" pitchFamily="50" charset="-128"/>
              <a:cs typeface="Meiryo UI" pitchFamily="50" charset="-128"/>
            </a:endParaRPr>
          </a:p>
        </p:txBody>
      </p:sp>
      <p:sp>
        <p:nvSpPr>
          <p:cNvPr id="53" name="Rectangle 48"/>
          <p:cNvSpPr>
            <a:spLocks noChangeArrowheads="1"/>
          </p:cNvSpPr>
          <p:nvPr/>
        </p:nvSpPr>
        <p:spPr bwMode="gray">
          <a:xfrm>
            <a:off x="1154543" y="6214065"/>
            <a:ext cx="969287" cy="311150"/>
          </a:xfrm>
          <a:prstGeom prst="rect">
            <a:avLst/>
          </a:prstGeom>
          <a:solidFill>
            <a:schemeClr val="tx2">
              <a:lumMod val="60000"/>
              <a:lumOff val="40000"/>
            </a:schemeClr>
          </a:solidFill>
          <a:ln w="9525" algn="ctr">
            <a:solidFill>
              <a:schemeClr val="tx2">
                <a:lumMod val="60000"/>
                <a:lumOff val="40000"/>
              </a:schemeClr>
            </a:solidFill>
            <a:miter lim="800000"/>
            <a:headEnd/>
            <a:tailEnd/>
          </a:ln>
          <a:effec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smtClean="0">
                <a:solidFill>
                  <a:srgbClr val="FFFFFF"/>
                </a:solidFill>
                <a:latin typeface="Meiryo UI" pitchFamily="50" charset="-128"/>
                <a:ea typeface="Meiryo UI" pitchFamily="50" charset="-128"/>
                <a:cs typeface="Meiryo UI" pitchFamily="50" charset="-128"/>
              </a:rPr>
              <a:t>補助対象外</a:t>
            </a:r>
            <a:endParaRPr kumimoji="1" lang="ja-JP" altLang="en-US" sz="1200" b="1" dirty="0">
              <a:solidFill>
                <a:srgbClr val="FFFFFF"/>
              </a:solidFill>
              <a:latin typeface="Meiryo UI" pitchFamily="50" charset="-128"/>
              <a:ea typeface="Meiryo UI" pitchFamily="50" charset="-128"/>
              <a:cs typeface="Meiryo UI" pitchFamily="50" charset="-128"/>
            </a:endParaRPr>
          </a:p>
        </p:txBody>
      </p:sp>
      <p:sp>
        <p:nvSpPr>
          <p:cNvPr id="55" name="Rectangle 56"/>
          <p:cNvSpPr>
            <a:spLocks noChangeArrowheads="1"/>
          </p:cNvSpPr>
          <p:nvPr/>
        </p:nvSpPr>
        <p:spPr bwMode="gray">
          <a:xfrm>
            <a:off x="5436060" y="3552720"/>
            <a:ext cx="2880200" cy="1116077"/>
          </a:xfrm>
          <a:prstGeom prst="rect">
            <a:avLst/>
          </a:prstGeom>
          <a:solidFill>
            <a:schemeClr val="bg1"/>
          </a:solidFill>
          <a:ln w="9525" algn="ctr">
            <a:noFill/>
            <a:miter lim="800000"/>
            <a:headEnd/>
            <a:tailEnd/>
          </a:ln>
          <a:effectLst>
            <a:outerShdw dist="17961" dir="2700000" algn="ctr" rotWithShape="0">
              <a:srgbClr val="C0C0C0">
                <a:alpha val="50000"/>
              </a:srgbClr>
            </a:outerShdw>
          </a:effectLst>
        </p:spPr>
        <p:txBody>
          <a:bodyPr wrap="none" anchor="ctr"/>
          <a:lstStyle/>
          <a:p>
            <a:pPr>
              <a:defRPr/>
            </a:pPr>
            <a:r>
              <a:rPr lang="ja-JP" altLang="en-US"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連携医療機関、診療所等は、情報開示病院の</a:t>
            </a:r>
            <a:endParaRPr lang="en-US" altLang="ja-JP"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診療情報・画像をセキュアに参照することが可能</a:t>
            </a:r>
            <a:endParaRPr lang="en-US" altLang="ja-JP"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　・入院中の治療履歴</a:t>
            </a:r>
            <a:endParaRPr lang="en-US" altLang="ja-JP"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　・検査入院の検査結果</a:t>
            </a:r>
            <a:endParaRPr lang="en-US" altLang="ja-JP"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　・退院時の病状や指導内容  </a:t>
            </a:r>
            <a:r>
              <a:rPr lang="ja-JP" altLang="en-US" sz="1050" dirty="0">
                <a:solidFill>
                  <a:srgbClr val="343D9C"/>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Rectangle 12" descr="縦線 (反転)"/>
          <p:cNvSpPr>
            <a:spLocks noChangeArrowheads="1"/>
          </p:cNvSpPr>
          <p:nvPr/>
        </p:nvSpPr>
        <p:spPr bwMode="auto">
          <a:xfrm>
            <a:off x="1115760" y="620805"/>
            <a:ext cx="8028240" cy="600075"/>
          </a:xfrm>
          <a:prstGeom prst="rect">
            <a:avLst/>
          </a:prstGeom>
          <a:solidFill>
            <a:schemeClr val="bg1"/>
          </a:solid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病診連携の推進による在宅医療への復帰促進</a:t>
            </a:r>
            <a:r>
              <a:rPr lang="ja-JP" altLang="en-US" sz="1800" b="1" dirty="0" smtClean="0">
                <a:solidFill>
                  <a:srgbClr val="343D9C"/>
                </a:solidFill>
                <a:latin typeface="メイリオ" pitchFamily="50" charset="-128"/>
                <a:ea typeface="メイリオ" pitchFamily="50" charset="-128"/>
                <a:cs typeface="メイリオ" pitchFamily="50" charset="-128"/>
                <a:sym typeface="メイリオ" pitchFamily="50" charset="-128"/>
              </a:rPr>
              <a:t>（医療機関の機能分化）</a:t>
            </a:r>
            <a:endParaRPr lang="ja-JP" altLang="en-US" sz="2400" b="1"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58" name="Rectangle 12" descr="縦線 (反転)"/>
          <p:cNvSpPr>
            <a:spLocks noChangeArrowheads="1"/>
          </p:cNvSpPr>
          <p:nvPr/>
        </p:nvSpPr>
        <p:spPr bwMode="auto">
          <a:xfrm>
            <a:off x="35685" y="92735"/>
            <a:ext cx="7058025" cy="4560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地域医療機関</a:t>
            </a:r>
            <a:r>
              <a:rPr lang="en-US" altLang="ja-JP"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ICT</a:t>
            </a: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連携整備事業補助金の概要</a:t>
            </a:r>
            <a:endParaRPr lang="ja-JP" altLang="en-US" sz="2000" b="1"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60" name="Text Box 9"/>
          <p:cNvSpPr txBox="1">
            <a:spLocks noChangeArrowheads="1"/>
          </p:cNvSpPr>
          <p:nvPr/>
        </p:nvSpPr>
        <p:spPr bwMode="auto">
          <a:xfrm>
            <a:off x="107690" y="1340855"/>
            <a:ext cx="1005148" cy="504825"/>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対象事業</a:t>
            </a:r>
            <a:endPar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AutoShape 117"/>
          <p:cNvSpPr>
            <a:spLocks noChangeArrowheads="1"/>
          </p:cNvSpPr>
          <p:nvPr/>
        </p:nvSpPr>
        <p:spPr bwMode="auto">
          <a:xfrm rot="10800000">
            <a:off x="1631594" y="4149050"/>
            <a:ext cx="996271" cy="252018"/>
          </a:xfrm>
          <a:prstGeom prst="triangle">
            <a:avLst>
              <a:gd name="adj" fmla="val 50000"/>
            </a:avLst>
          </a:prstGeom>
          <a:solidFill>
            <a:srgbClr val="343D9C">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endParaRPr lang="ja-JP" altLang="en-US" sz="1800">
              <a:latin typeface="Arial" charset="0"/>
            </a:endParaRPr>
          </a:p>
        </p:txBody>
      </p:sp>
      <p:sp>
        <p:nvSpPr>
          <p:cNvPr id="62" name="Rectangle 12" descr="縦線 (反転)"/>
          <p:cNvSpPr>
            <a:spLocks noChangeArrowheads="1"/>
          </p:cNvSpPr>
          <p:nvPr/>
        </p:nvSpPr>
        <p:spPr bwMode="auto">
          <a:xfrm>
            <a:off x="1115760" y="1316821"/>
            <a:ext cx="8028240" cy="528860"/>
          </a:xfrm>
          <a:prstGeom prst="rect">
            <a:avLst/>
          </a:prstGeom>
          <a:solidFill>
            <a:schemeClr val="bg1"/>
          </a:solid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FF5050"/>
                </a:solidFill>
                <a:latin typeface="メイリオ" pitchFamily="50" charset="-128"/>
                <a:ea typeface="メイリオ" pitchFamily="50" charset="-128"/>
                <a:cs typeface="メイリオ" pitchFamily="50" charset="-128"/>
                <a:sym typeface="メイリオ" pitchFamily="50" charset="-128"/>
              </a:rPr>
              <a:t>病診情報システムの導入及び既存システムへ接続するための改修費</a:t>
            </a:r>
            <a:endParaRPr lang="ja-JP" altLang="en-US" sz="2400" b="1" dirty="0">
              <a:solidFill>
                <a:srgbClr val="FF5050"/>
              </a:solidFill>
              <a:latin typeface="メイリオ" pitchFamily="50" charset="-128"/>
              <a:ea typeface="メイリオ" pitchFamily="50" charset="-128"/>
              <a:cs typeface="メイリオ" pitchFamily="50" charset="-128"/>
              <a:sym typeface="メイリオ" pitchFamily="50" charset="-128"/>
            </a:endParaRPr>
          </a:p>
        </p:txBody>
      </p:sp>
      <p:sp>
        <p:nvSpPr>
          <p:cNvPr id="63" name="Text Box 6"/>
          <p:cNvSpPr txBox="1">
            <a:spLocks noChangeArrowheads="1"/>
          </p:cNvSpPr>
          <p:nvPr/>
        </p:nvSpPr>
        <p:spPr bwMode="auto">
          <a:xfrm>
            <a:off x="107690" y="692810"/>
            <a:ext cx="1005148" cy="50323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目的</a:t>
            </a:r>
          </a:p>
        </p:txBody>
      </p:sp>
      <p:sp>
        <p:nvSpPr>
          <p:cNvPr id="64" name="Text Box 9"/>
          <p:cNvSpPr txBox="1">
            <a:spLocks noChangeArrowheads="1"/>
          </p:cNvSpPr>
          <p:nvPr/>
        </p:nvSpPr>
        <p:spPr bwMode="auto">
          <a:xfrm>
            <a:off x="179695" y="4653085"/>
            <a:ext cx="2420630" cy="232547"/>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200" dirty="0" smtClean="0">
                <a:solidFill>
                  <a:schemeClr val="bg1"/>
                </a:solidFill>
                <a:latin typeface="Arial" charset="0"/>
                <a:ea typeface="HGPｺﾞｼｯｸE" pitchFamily="50" charset="-128"/>
              </a:rPr>
              <a:t>病院内システム構成イメージ</a:t>
            </a:r>
            <a:endParaRPr lang="ja-JP" altLang="en-US" sz="1200" dirty="0">
              <a:solidFill>
                <a:schemeClr val="bg1"/>
              </a:solidFill>
              <a:latin typeface="Arial" charset="0"/>
              <a:ea typeface="HGPｺﾞｼｯｸE"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3328911341"/>
              </p:ext>
            </p:extLst>
          </p:nvPr>
        </p:nvGraphicFramePr>
        <p:xfrm>
          <a:off x="4823319" y="5104470"/>
          <a:ext cx="4284996" cy="1546860"/>
        </p:xfrm>
        <a:graphic>
          <a:graphicData uri="http://schemas.openxmlformats.org/drawingml/2006/table">
            <a:tbl>
              <a:tblPr firstRow="1" bandRow="1">
                <a:tableStyleId>{5C22544A-7EE6-4342-B048-85BDC9FD1C3A}</a:tableStyleId>
              </a:tblPr>
              <a:tblGrid>
                <a:gridCol w="756751"/>
                <a:gridCol w="1800125"/>
                <a:gridCol w="1080075"/>
                <a:gridCol w="648045"/>
              </a:tblGrid>
              <a:tr h="222757">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事業者</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対象経費</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基準額</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補助率</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r>
              <a:tr h="1012534">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府内に所在する医療法第</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条の５に定める病院</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病診情報システム導入するために必要なサーバやネットワーク機器等の経費①及び既存システム（サーバ）との接続改修費②</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（地域医療機関へタブレット端末等を貸与する場合の機器購入費も対象）</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補助金上限額は、基準額に</a:t>
                      </a:r>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を乗じた額</a:t>
                      </a:r>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2,000</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1/2</a:t>
                      </a:r>
                    </a:p>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cxnSp>
        <p:nvCxnSpPr>
          <p:cNvPr id="3" name="直線矢印コネクタ 2"/>
          <p:cNvCxnSpPr/>
          <p:nvPr/>
        </p:nvCxnSpPr>
        <p:spPr bwMode="auto">
          <a:xfrm flipH="1" flipV="1">
            <a:off x="5076035" y="3561727"/>
            <a:ext cx="360025" cy="360026"/>
          </a:xfrm>
          <a:prstGeom prst="straightConnector1">
            <a:avLst/>
          </a:prstGeom>
          <a:solidFill>
            <a:schemeClr val="accent1"/>
          </a:solidFill>
          <a:ln w="38100" cap="flat" cmpd="sng" algn="ctr">
            <a:solidFill>
              <a:srgbClr val="343D9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Rectangle 48"/>
          <p:cNvSpPr>
            <a:spLocks noChangeArrowheads="1"/>
          </p:cNvSpPr>
          <p:nvPr/>
        </p:nvSpPr>
        <p:spPr bwMode="gray">
          <a:xfrm>
            <a:off x="3779945" y="2492935"/>
            <a:ext cx="1069622" cy="311150"/>
          </a:xfrm>
          <a:prstGeom prst="rect">
            <a:avLst/>
          </a:prstGeom>
          <a:gradFill rotWithShape="1">
            <a:gsLst>
              <a:gs pos="0">
                <a:srgbClr val="E73440"/>
              </a:gs>
              <a:gs pos="100000">
                <a:srgbClr val="7A1E1C"/>
              </a:gs>
            </a:gsLst>
            <a:lin ang="5400000" scaled="1"/>
          </a:gradFill>
          <a:ln w="9525" algn="ctr">
            <a:solidFill>
              <a:srgbClr val="B22B30"/>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600" b="1" dirty="0" smtClean="0">
                <a:solidFill>
                  <a:srgbClr val="FFFFFF"/>
                </a:solidFill>
                <a:latin typeface="Meiryo UI" pitchFamily="50" charset="-128"/>
                <a:ea typeface="Meiryo UI" pitchFamily="50" charset="-128"/>
                <a:cs typeface="Meiryo UI" pitchFamily="50" charset="-128"/>
              </a:rPr>
              <a:t>診療所</a:t>
            </a:r>
            <a:endParaRPr kumimoji="1" lang="ja-JP" altLang="en-US" sz="1600" b="1" dirty="0">
              <a:solidFill>
                <a:srgbClr val="FFFFFF"/>
              </a:solidFill>
              <a:latin typeface="Meiryo UI" pitchFamily="50" charset="-128"/>
              <a:ea typeface="Meiryo UI" pitchFamily="50" charset="-128"/>
              <a:cs typeface="Meiryo UI" pitchFamily="50" charset="-128"/>
            </a:endParaRPr>
          </a:p>
        </p:txBody>
      </p:sp>
      <p:sp>
        <p:nvSpPr>
          <p:cNvPr id="70" name="Rectangle 48"/>
          <p:cNvSpPr>
            <a:spLocks noChangeArrowheads="1"/>
          </p:cNvSpPr>
          <p:nvPr/>
        </p:nvSpPr>
        <p:spPr bwMode="gray">
          <a:xfrm>
            <a:off x="6084105" y="1772885"/>
            <a:ext cx="1728120" cy="311150"/>
          </a:xfrm>
          <a:prstGeom prst="rect">
            <a:avLst/>
          </a:prstGeom>
          <a:gradFill rotWithShape="1">
            <a:gsLst>
              <a:gs pos="0">
                <a:srgbClr val="E73440"/>
              </a:gs>
              <a:gs pos="100000">
                <a:srgbClr val="7A1E1C"/>
              </a:gs>
            </a:gsLst>
            <a:lin ang="5400000" scaled="1"/>
          </a:gradFill>
          <a:ln w="9525" algn="ctr">
            <a:solidFill>
              <a:srgbClr val="B22B30"/>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600" b="1" dirty="0" smtClean="0">
                <a:solidFill>
                  <a:srgbClr val="FFFFFF"/>
                </a:solidFill>
                <a:latin typeface="Meiryo UI" pitchFamily="50" charset="-128"/>
                <a:ea typeface="Meiryo UI" pitchFamily="50" charset="-128"/>
                <a:cs typeface="Meiryo UI" pitchFamily="50" charset="-128"/>
              </a:rPr>
              <a:t>（</a:t>
            </a:r>
            <a:r>
              <a:rPr kumimoji="1" lang="ja-JP" altLang="en-US" sz="1600" b="1" dirty="0">
                <a:solidFill>
                  <a:srgbClr val="FFFFFF"/>
                </a:solidFill>
                <a:latin typeface="Meiryo UI" pitchFamily="50" charset="-128"/>
                <a:ea typeface="Meiryo UI" pitchFamily="50" charset="-128"/>
                <a:cs typeface="Meiryo UI" pitchFamily="50" charset="-128"/>
              </a:rPr>
              <a:t>情報閲覧施設</a:t>
            </a:r>
            <a:r>
              <a:rPr kumimoji="1" lang="en-US" altLang="ja-JP" sz="1600" b="1" dirty="0">
                <a:solidFill>
                  <a:srgbClr val="FFFFFF"/>
                </a:solidFill>
                <a:latin typeface="Meiryo UI" pitchFamily="50" charset="-128"/>
                <a:ea typeface="Meiryo UI" pitchFamily="50" charset="-128"/>
                <a:cs typeface="Meiryo UI" pitchFamily="50" charset="-128"/>
              </a:rPr>
              <a:t>)</a:t>
            </a:r>
            <a:endParaRPr kumimoji="1" lang="ja-JP" altLang="en-US" sz="1600" b="1" dirty="0">
              <a:solidFill>
                <a:srgbClr val="FFFFFF"/>
              </a:solidFill>
              <a:latin typeface="Meiryo UI" pitchFamily="50" charset="-128"/>
              <a:ea typeface="Meiryo UI" pitchFamily="50" charset="-128"/>
              <a:cs typeface="Meiryo UI" pitchFamily="50" charset="-128"/>
            </a:endParaRPr>
          </a:p>
        </p:txBody>
      </p:sp>
      <p:sp>
        <p:nvSpPr>
          <p:cNvPr id="71" name="Rectangle 48"/>
          <p:cNvSpPr>
            <a:spLocks noChangeArrowheads="1"/>
          </p:cNvSpPr>
          <p:nvPr/>
        </p:nvSpPr>
        <p:spPr bwMode="gray">
          <a:xfrm>
            <a:off x="4442120" y="4725090"/>
            <a:ext cx="1281960" cy="324022"/>
          </a:xfrm>
          <a:prstGeom prst="rect">
            <a:avLst/>
          </a:prstGeom>
          <a:gradFill rotWithShape="1">
            <a:gsLst>
              <a:gs pos="0">
                <a:srgbClr val="E73440"/>
              </a:gs>
              <a:gs pos="100000">
                <a:srgbClr val="7A1E1C"/>
              </a:gs>
            </a:gsLst>
            <a:lin ang="5400000" scaled="1"/>
          </a:gradFill>
          <a:ln w="9525" algn="ctr">
            <a:solidFill>
              <a:srgbClr val="B22B30"/>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600" b="1" dirty="0" smtClean="0">
                <a:solidFill>
                  <a:srgbClr val="FFFFFF"/>
                </a:solidFill>
                <a:latin typeface="Meiryo UI" pitchFamily="50" charset="-128"/>
                <a:ea typeface="Meiryo UI" pitchFamily="50" charset="-128"/>
                <a:cs typeface="Meiryo UI" pitchFamily="50" charset="-128"/>
              </a:rPr>
              <a:t>医療機関</a:t>
            </a:r>
            <a:endParaRPr kumimoji="1" lang="ja-JP" altLang="en-US" sz="1600" b="1" dirty="0">
              <a:solidFill>
                <a:srgbClr val="FFFFFF"/>
              </a:solidFill>
              <a:latin typeface="Meiryo UI" pitchFamily="50" charset="-128"/>
              <a:ea typeface="Meiryo UI" pitchFamily="50" charset="-128"/>
              <a:cs typeface="Meiryo UI" pitchFamily="50" charset="-128"/>
            </a:endParaRPr>
          </a:p>
        </p:txBody>
      </p:sp>
      <p:sp>
        <p:nvSpPr>
          <p:cNvPr id="72" name="Rectangle 48"/>
          <p:cNvSpPr>
            <a:spLocks noChangeArrowheads="1"/>
          </p:cNvSpPr>
          <p:nvPr/>
        </p:nvSpPr>
        <p:spPr bwMode="gray">
          <a:xfrm>
            <a:off x="5652075" y="3045845"/>
            <a:ext cx="1573657" cy="311150"/>
          </a:xfrm>
          <a:prstGeom prst="rect">
            <a:avLst/>
          </a:prstGeom>
          <a:gradFill rotWithShape="1">
            <a:gsLst>
              <a:gs pos="0">
                <a:srgbClr val="E73440"/>
              </a:gs>
              <a:gs pos="100000">
                <a:srgbClr val="7A1E1C"/>
              </a:gs>
            </a:gsLst>
            <a:lin ang="5400000" scaled="1"/>
          </a:gradFill>
          <a:ln w="9525" algn="ctr">
            <a:solidFill>
              <a:srgbClr val="B22B30"/>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600" b="1" dirty="0" smtClean="0">
                <a:solidFill>
                  <a:srgbClr val="FFFFFF"/>
                </a:solidFill>
                <a:latin typeface="Meiryo UI" pitchFamily="50" charset="-128"/>
                <a:ea typeface="Meiryo UI" pitchFamily="50" charset="-128"/>
                <a:cs typeface="Meiryo UI" pitchFamily="50" charset="-128"/>
              </a:rPr>
              <a:t>在宅・介護施設</a:t>
            </a:r>
            <a:endParaRPr kumimoji="1" lang="ja-JP" altLang="en-US" sz="1600" b="1" dirty="0">
              <a:solidFill>
                <a:srgbClr val="FFFFFF"/>
              </a:solidFill>
              <a:latin typeface="Meiryo UI" pitchFamily="50" charset="-128"/>
              <a:ea typeface="Meiryo UI" pitchFamily="50" charset="-128"/>
              <a:cs typeface="Meiryo UI" pitchFamily="50" charset="-128"/>
            </a:endParaRPr>
          </a:p>
        </p:txBody>
      </p:sp>
      <p:sp>
        <p:nvSpPr>
          <p:cNvPr id="77" name="Rectangle 12" descr="縦線 (反転)"/>
          <p:cNvSpPr>
            <a:spLocks noChangeArrowheads="1"/>
          </p:cNvSpPr>
          <p:nvPr/>
        </p:nvSpPr>
        <p:spPr bwMode="auto">
          <a:xfrm>
            <a:off x="107690" y="6605587"/>
            <a:ext cx="4536315" cy="252413"/>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None/>
            </a:pPr>
            <a:r>
              <a:rPr lang="en-US" altLang="ja-JP" sz="700" dirty="0" smtClean="0">
                <a:solidFill>
                  <a:srgbClr val="343D9C"/>
                </a:solidFill>
                <a:latin typeface="メイリオ" pitchFamily="50" charset="-128"/>
                <a:ea typeface="メイリオ" pitchFamily="50" charset="-128"/>
                <a:cs typeface="メイリオ" pitchFamily="50" charset="-128"/>
                <a:sym typeface="メイリオ" pitchFamily="50" charset="-128"/>
              </a:rPr>
              <a:t>※</a:t>
            </a:r>
            <a:r>
              <a:rPr lang="ja-JP" altLang="en-US" sz="700" dirty="0" smtClean="0">
                <a:solidFill>
                  <a:srgbClr val="343D9C"/>
                </a:solidFill>
                <a:latin typeface="メイリオ" pitchFamily="50" charset="-128"/>
                <a:ea typeface="メイリオ" pitchFamily="50" charset="-128"/>
                <a:cs typeface="メイリオ" pitchFamily="50" charset="-128"/>
                <a:sym typeface="メイリオ" pitchFamily="50" charset="-128"/>
              </a:rPr>
              <a:t>厚生労働省において策定された、医療機関を対象とした医療情報の交換・共有のための規約のこと。医療機関の既存の</a:t>
            </a:r>
            <a:r>
              <a:rPr lang="en-US" altLang="ja-JP" sz="700" dirty="0" smtClean="0">
                <a:solidFill>
                  <a:srgbClr val="343D9C"/>
                </a:solidFill>
                <a:latin typeface="メイリオ" pitchFamily="50" charset="-128"/>
                <a:ea typeface="メイリオ" pitchFamily="50" charset="-128"/>
                <a:cs typeface="メイリオ" pitchFamily="50" charset="-128"/>
                <a:sym typeface="メイリオ" pitchFamily="50" charset="-128"/>
              </a:rPr>
              <a:t>IT</a:t>
            </a:r>
            <a:r>
              <a:rPr lang="ja-JP" altLang="en-US" sz="700" dirty="0" smtClean="0">
                <a:solidFill>
                  <a:srgbClr val="343D9C"/>
                </a:solidFill>
                <a:latin typeface="メイリオ" pitchFamily="50" charset="-128"/>
                <a:ea typeface="メイリオ" pitchFamily="50" charset="-128"/>
                <a:cs typeface="メイリオ" pitchFamily="50" charset="-128"/>
                <a:sym typeface="メイリオ" pitchFamily="50" charset="-128"/>
              </a:rPr>
              <a:t>インフラから各種情報を取得でき、標準的な形式の情報出力を可能にすることを特徴とする。</a:t>
            </a:r>
            <a:endParaRPr lang="ja-JP" altLang="en-US" sz="700"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51" name="Text Box 20"/>
          <p:cNvSpPr txBox="1">
            <a:spLocks noChangeArrowheads="1"/>
          </p:cNvSpPr>
          <p:nvPr/>
        </p:nvSpPr>
        <p:spPr bwMode="gray">
          <a:xfrm>
            <a:off x="683730" y="5157120"/>
            <a:ext cx="1487487" cy="253916"/>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050" dirty="0" smtClean="0">
                <a:solidFill>
                  <a:srgbClr val="000000"/>
                </a:solidFill>
                <a:latin typeface="Meiryo UI" pitchFamily="50" charset="-128"/>
                <a:ea typeface="Meiryo UI" pitchFamily="50" charset="-128"/>
                <a:cs typeface="Meiryo UI" pitchFamily="50" charset="-128"/>
              </a:rPr>
              <a:t>画像サーバ</a:t>
            </a:r>
            <a:endParaRPr kumimoji="1" lang="ja-JP" altLang="en-US" sz="1050" dirty="0">
              <a:solidFill>
                <a:srgbClr val="000000"/>
              </a:solidFill>
              <a:latin typeface="Meiryo UI" pitchFamily="50" charset="-128"/>
              <a:ea typeface="Meiryo UI" pitchFamily="50" charset="-128"/>
              <a:cs typeface="Meiryo UI" pitchFamily="50" charset="-128"/>
            </a:endParaRPr>
          </a:p>
        </p:txBody>
      </p:sp>
      <p:pic>
        <p:nvPicPr>
          <p:cNvPr id="52"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579443" y="5336729"/>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13"/>
          <p:cNvSpPr txBox="1">
            <a:spLocks noChangeArrowheads="1"/>
          </p:cNvSpPr>
          <p:nvPr/>
        </p:nvSpPr>
        <p:spPr bwMode="gray">
          <a:xfrm>
            <a:off x="539720" y="5551249"/>
            <a:ext cx="884154" cy="415498"/>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050" dirty="0" smtClean="0">
                <a:solidFill>
                  <a:srgbClr val="000000"/>
                </a:solidFill>
                <a:latin typeface="Meiryo UI" pitchFamily="50" charset="-128"/>
                <a:ea typeface="Meiryo UI" pitchFamily="50" charset="-128"/>
                <a:cs typeface="Meiryo UI" pitchFamily="50" charset="-128"/>
              </a:rPr>
              <a:t>各部門</a:t>
            </a:r>
            <a:endParaRPr kumimoji="1" lang="en-US" altLang="ja-JP" sz="105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1050" dirty="0" smtClean="0">
                <a:solidFill>
                  <a:srgbClr val="000000"/>
                </a:solidFill>
                <a:latin typeface="Meiryo UI" pitchFamily="50" charset="-128"/>
                <a:ea typeface="Meiryo UI" pitchFamily="50" charset="-128"/>
                <a:cs typeface="Meiryo UI" pitchFamily="50" charset="-128"/>
              </a:rPr>
              <a:t>サーバ群</a:t>
            </a:r>
            <a:endParaRPr kumimoji="1" lang="ja-JP" altLang="en-US" sz="1050" dirty="0">
              <a:solidFill>
                <a:srgbClr val="000000"/>
              </a:solidFill>
              <a:latin typeface="Meiryo UI" pitchFamily="50" charset="-128"/>
              <a:ea typeface="Meiryo UI" pitchFamily="50" charset="-128"/>
              <a:cs typeface="Meiryo UI" pitchFamily="50" charset="-128"/>
            </a:endParaRPr>
          </a:p>
        </p:txBody>
      </p:sp>
      <p:pic>
        <p:nvPicPr>
          <p:cNvPr id="28" name="Picture 14" descr="0404_9295_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4927" y="5589150"/>
            <a:ext cx="23971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15" descr="0404_9295_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9202" y="5725675"/>
            <a:ext cx="2381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16" descr="0404_9295_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7765" y="5857438"/>
            <a:ext cx="2413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Line 24"/>
          <p:cNvSpPr>
            <a:spLocks noChangeShapeType="1"/>
          </p:cNvSpPr>
          <p:nvPr/>
        </p:nvSpPr>
        <p:spPr bwMode="gray">
          <a:xfrm>
            <a:off x="1748743" y="6010405"/>
            <a:ext cx="1510037" cy="75410"/>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59" name="Line 24"/>
          <p:cNvSpPr>
            <a:spLocks noChangeShapeType="1"/>
          </p:cNvSpPr>
          <p:nvPr/>
        </p:nvSpPr>
        <p:spPr bwMode="gray">
          <a:xfrm>
            <a:off x="2055221" y="5602417"/>
            <a:ext cx="1292694" cy="360363"/>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 name="円/楕円 3"/>
          <p:cNvSpPr/>
          <p:nvPr/>
        </p:nvSpPr>
        <p:spPr bwMode="auto">
          <a:xfrm>
            <a:off x="4246544" y="5901325"/>
            <a:ext cx="362601" cy="312740"/>
          </a:xfrm>
          <a:prstGeom prst="ellipse">
            <a:avLst/>
          </a:prstGeom>
          <a:solidFill>
            <a:srgbClr val="FF5050"/>
          </a:solidFill>
          <a:ln w="9525" cap="flat" cmpd="sng" algn="ctr">
            <a:solidFill>
              <a:srgbClr val="FF5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100" b="1"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61" name="円/楕円 60"/>
          <p:cNvSpPr/>
          <p:nvPr/>
        </p:nvSpPr>
        <p:spPr bwMode="auto">
          <a:xfrm>
            <a:off x="2699870" y="5661155"/>
            <a:ext cx="362601" cy="312740"/>
          </a:xfrm>
          <a:prstGeom prst="ellipse">
            <a:avLst/>
          </a:prstGeom>
          <a:solidFill>
            <a:srgbClr val="FF5050"/>
          </a:solidFill>
          <a:ln w="9525" cap="flat" cmpd="sng" algn="ctr">
            <a:solidFill>
              <a:srgbClr val="FF5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100" b="1"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2</a:t>
            </a:r>
          </a:p>
        </p:txBody>
      </p:sp>
      <p:sp>
        <p:nvSpPr>
          <p:cNvPr id="2" name="正方形/長方形 1"/>
          <p:cNvSpPr/>
          <p:nvPr/>
        </p:nvSpPr>
        <p:spPr bwMode="auto">
          <a:xfrm>
            <a:off x="7452200" y="92735"/>
            <a:ext cx="1512105" cy="322623"/>
          </a:xfrm>
          <a:prstGeom prst="rect">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1" i="0" u="none" strike="noStrike" cap="none" normalizeH="0" baseline="0" smtClean="0">
                <a:ln>
                  <a:noFill/>
                </a:ln>
                <a:solidFill>
                  <a:schemeClr val="tx1"/>
                </a:solidFill>
                <a:effectLst/>
                <a:latin typeface="Arial" pitchFamily="34" charset="0"/>
                <a:ea typeface="ＭＳ Ｐゴシック" pitchFamily="50" charset="-128"/>
              </a:rPr>
              <a:t>資料</a:t>
            </a:r>
            <a:r>
              <a:rPr kumimoji="0" lang="ja-JP" altLang="en-US" sz="1600" b="1" i="0" u="none" strike="noStrike" cap="none" normalizeH="0" baseline="0" smtClean="0">
                <a:ln>
                  <a:noFill/>
                </a:ln>
                <a:solidFill>
                  <a:schemeClr val="tx1"/>
                </a:solidFill>
                <a:effectLst/>
                <a:latin typeface="Arial" pitchFamily="34" charset="0"/>
                <a:ea typeface="ＭＳ Ｐゴシック" pitchFamily="50" charset="-128"/>
              </a:rPr>
              <a:t>３－３</a:t>
            </a:r>
            <a:endParaRPr kumimoji="0" lang="ja-JP" altLang="en-US" sz="1600" b="1" i="0" u="none" strike="noStrike" cap="none" normalizeH="0" baseline="0" dirty="0" smtClean="0">
              <a:ln>
                <a:noFill/>
              </a:ln>
              <a:solidFill>
                <a:schemeClr val="tx1"/>
              </a:solidFill>
              <a:effectLst/>
              <a:latin typeface="Arial" pitchFamily="34" charset="0"/>
              <a:ea typeface="ＭＳ Ｐゴシック"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txDef>
      <a:spPr bwMode="auto">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wrap="none" lIns="90170" tIns="46990" rIns="90170" bIns="46990" anchor="ctr" anchorCtr="1"/>
      <a:lstStyle>
        <a:defPPr algn="ctr" eaLnBrk="1" hangingPunct="1">
          <a:spcBef>
            <a:spcPct val="0"/>
          </a:spcBef>
          <a:buFont typeface="Arial" charset="0"/>
          <a:buNone/>
          <a:defRPr sz="1400" dirty="0" smtClean="0">
            <a:solidFill>
              <a:schemeClr val="bg1"/>
            </a:solidFill>
            <a:latin typeface="Arial" charset="0"/>
            <a:ea typeface="HGPｺﾞｼｯｸE" pitchFamily="50" charset="-128"/>
          </a:defRPr>
        </a:defPPr>
      </a:lstStyle>
    </a:tx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1878</TotalTime>
  <Pages>0</Pages>
  <Words>262</Words>
  <Characters>0</Characters>
  <Application>Microsoft Office PowerPoint</Application>
  <DocSecurity>0</DocSecurity>
  <PresentationFormat>画面に合わせる (4:3)</PresentationFormat>
  <Lines>0</Lines>
  <Paragraphs>43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大阪府</cp:lastModifiedBy>
  <cp:revision>1085</cp:revision>
  <cp:lastPrinted>2017-06-19T01:51:37Z</cp:lastPrinted>
  <dcterms:created xsi:type="dcterms:W3CDTF">2014-04-17T18:40:00Z</dcterms:created>
  <dcterms:modified xsi:type="dcterms:W3CDTF">2017-06-19T01:51:38Z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y fmtid="{D5CDD505-2E9C-101B-9397-08002B2CF9AE}" pid="3" name="KSOProductBuildVer">
    <vt:lpwstr>1033-9.1.0.4550</vt:lpwstr>
  </property>
</Properties>
</file>