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handoutMasterIdLst>
    <p:handoutMasterId r:id="rId4"/>
  </p:handoutMasterIdLst>
  <p:sldIdLst>
    <p:sldId id="749" r:id="rId2"/>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FFFF99"/>
    <a:srgbClr val="CC0000"/>
    <a:srgbClr val="FF7C80"/>
    <a:srgbClr val="FFCCFF"/>
    <a:srgbClr val="008000"/>
    <a:srgbClr val="FFFCE1"/>
    <a:srgbClr val="CC00CC"/>
    <a:srgbClr val="CC99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92756" autoAdjust="0"/>
  </p:normalViewPr>
  <p:slideViewPr>
    <p:cSldViewPr>
      <p:cViewPr>
        <p:scale>
          <a:sx n="100" d="100"/>
          <a:sy n="100" d="100"/>
        </p:scale>
        <p:origin x="-372" y="1242"/>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57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88285" tIns="44143" rIns="88285" bIns="44143"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88285" tIns="44143" rIns="88285" bIns="44143" rtlCol="0"/>
          <a:lstStyle>
            <a:lvl1pPr algn="r" fontAlgn="auto">
              <a:spcBef>
                <a:spcPts val="0"/>
              </a:spcBef>
              <a:spcAft>
                <a:spcPts val="0"/>
              </a:spcAft>
              <a:defRPr sz="1200">
                <a:latin typeface="+mn-lt"/>
                <a:ea typeface="+mn-ea"/>
              </a:defRPr>
            </a:lvl1pPr>
          </a:lstStyle>
          <a:p>
            <a:pPr>
              <a:defRPr/>
            </a:pPr>
            <a:fld id="{E17895A7-8897-45FB-8F59-8DACB4B33055}" type="datetimeFigureOut">
              <a:rPr lang="ja-JP" altLang="en-US"/>
              <a:pPr>
                <a:defRPr/>
              </a:pPr>
              <a:t>2017/6/8</a:t>
            </a:fld>
            <a:endParaRPr lang="ja-JP" altLang="en-US"/>
          </a:p>
        </p:txBody>
      </p:sp>
      <p:sp>
        <p:nvSpPr>
          <p:cNvPr id="4" name="フッター プレースホルダ 3"/>
          <p:cNvSpPr>
            <a:spLocks noGrp="1"/>
          </p:cNvSpPr>
          <p:nvPr>
            <p:ph type="ftr" sz="quarter" idx="2"/>
          </p:nvPr>
        </p:nvSpPr>
        <p:spPr>
          <a:xfrm>
            <a:off x="0" y="9439275"/>
            <a:ext cx="2949575" cy="498475"/>
          </a:xfrm>
          <a:prstGeom prst="rect">
            <a:avLst/>
          </a:prstGeom>
        </p:spPr>
        <p:txBody>
          <a:bodyPr vert="horz" lIns="88285" tIns="44143" rIns="88285" bIns="44143"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38" y="9439275"/>
            <a:ext cx="2949575" cy="498475"/>
          </a:xfrm>
          <a:prstGeom prst="rect">
            <a:avLst/>
          </a:prstGeom>
        </p:spPr>
        <p:txBody>
          <a:bodyPr vert="horz" lIns="88285" tIns="44143" rIns="88285" bIns="44143" rtlCol="0" anchor="b"/>
          <a:lstStyle>
            <a:lvl1pPr algn="r" fontAlgn="auto">
              <a:spcBef>
                <a:spcPts val="0"/>
              </a:spcBef>
              <a:spcAft>
                <a:spcPts val="0"/>
              </a:spcAft>
              <a:defRPr sz="1200">
                <a:latin typeface="+mn-lt"/>
                <a:ea typeface="+mn-ea"/>
              </a:defRPr>
            </a:lvl1pPr>
          </a:lstStyle>
          <a:p>
            <a:pPr>
              <a:defRPr/>
            </a:pPr>
            <a:fld id="{D5D5F1CB-26C4-4C6F-BF26-5F9CED5A5F9E}" type="slidenum">
              <a:rPr lang="ja-JP" altLang="en-US"/>
              <a:pPr>
                <a:defRPr/>
              </a:pPr>
              <a:t>‹#›</a:t>
            </a:fld>
            <a:endParaRPr lang="ja-JP" altLang="en-US"/>
          </a:p>
        </p:txBody>
      </p:sp>
    </p:spTree>
    <p:extLst>
      <p:ext uri="{BB962C8B-B14F-4D97-AF65-F5344CB8AC3E}">
        <p14:creationId xmlns:p14="http://schemas.microsoft.com/office/powerpoint/2010/main" val="774879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28" tIns="45714" rIns="91428" bIns="45714"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28" tIns="45714" rIns="91428" bIns="45714" rtlCol="0"/>
          <a:lstStyle>
            <a:lvl1pPr algn="r" fontAlgn="auto">
              <a:spcBef>
                <a:spcPts val="0"/>
              </a:spcBef>
              <a:spcAft>
                <a:spcPts val="0"/>
              </a:spcAft>
              <a:defRPr sz="1200">
                <a:latin typeface="+mn-lt"/>
                <a:ea typeface="+mn-ea"/>
              </a:defRPr>
            </a:lvl1pPr>
          </a:lstStyle>
          <a:p>
            <a:pPr>
              <a:defRPr/>
            </a:pPr>
            <a:fld id="{5B321C06-507F-4C1B-9667-B67EB3B90FA7}" type="datetimeFigureOut">
              <a:rPr lang="ja-JP" altLang="en-US"/>
              <a:pPr>
                <a:defRPr/>
              </a:pPr>
              <a:t>2017/6/8</a:t>
            </a:fld>
            <a:endParaRPr lang="ja-JP" altLang="en-US" dirty="0"/>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28" tIns="45714" rIns="91428" bIns="45714" rtlCol="0" anchor="ctr"/>
          <a:lstStyle/>
          <a:p>
            <a:pPr lvl="0"/>
            <a:endParaRPr lang="ja-JP" altLang="en-US" noProof="0" dirty="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28" tIns="45714" rIns="91428" bIns="45714"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28" tIns="45714" rIns="91428" bIns="45714"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28" tIns="45714" rIns="91428" bIns="45714" rtlCol="0" anchor="b"/>
          <a:lstStyle>
            <a:lvl1pPr algn="r" fontAlgn="auto">
              <a:spcBef>
                <a:spcPts val="0"/>
              </a:spcBef>
              <a:spcAft>
                <a:spcPts val="0"/>
              </a:spcAft>
              <a:defRPr sz="1200">
                <a:latin typeface="+mn-lt"/>
                <a:ea typeface="+mn-ea"/>
              </a:defRPr>
            </a:lvl1pPr>
          </a:lstStyle>
          <a:p>
            <a:pPr>
              <a:defRPr/>
            </a:pPr>
            <a:fld id="{A5CBF3B8-D922-4748-B7FD-96523818A081}" type="slidenum">
              <a:rPr lang="ja-JP" altLang="en-US"/>
              <a:pPr>
                <a:defRPr/>
              </a:pPr>
              <a:t>‹#›</a:t>
            </a:fld>
            <a:endParaRPr lang="ja-JP" altLang="en-US" dirty="0"/>
          </a:p>
        </p:txBody>
      </p:sp>
    </p:spTree>
    <p:extLst>
      <p:ext uri="{BB962C8B-B14F-4D97-AF65-F5344CB8AC3E}">
        <p14:creationId xmlns:p14="http://schemas.microsoft.com/office/powerpoint/2010/main" val="6622694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A5CBF3B8-D922-4748-B7FD-96523818A081}" type="slidenum">
              <a:rPr lang="ja-JP" altLang="en-US" smtClean="0"/>
              <a:pPr>
                <a:defRPr/>
              </a:pPr>
              <a:t>1</a:t>
            </a:fld>
            <a:endParaRPr lang="ja-JP" altLang="en-US" dirty="0"/>
          </a:p>
        </p:txBody>
      </p:sp>
    </p:spTree>
    <p:extLst>
      <p:ext uri="{BB962C8B-B14F-4D97-AF65-F5344CB8AC3E}">
        <p14:creationId xmlns:p14="http://schemas.microsoft.com/office/powerpoint/2010/main" val="54499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92"/>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2996E88-3917-408A-83C1-5BFEB4BD34E4}" type="datetime8">
              <a:rPr lang="ja-JP" altLang="en-US" smtClean="0"/>
              <a:t>17/6/8 16時3分</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E28859C-5B5E-450C-87D9-AEDE22A08B83}" type="slidenum">
              <a:rPr lang="ja-JP" altLang="en-US"/>
              <a:pPr>
                <a:defRPr/>
              </a:pPr>
              <a:t>‹#›</a:t>
            </a:fld>
            <a:endParaRPr lang="ja-JP" altLang="en-US" dirty="0"/>
          </a:p>
        </p:txBody>
      </p:sp>
    </p:spTree>
    <p:extLst>
      <p:ext uri="{BB962C8B-B14F-4D97-AF65-F5344CB8AC3E}">
        <p14:creationId xmlns:p14="http://schemas.microsoft.com/office/powerpoint/2010/main" val="159946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81768F4C-251E-4F63-BA0B-94A071AA5B1F}" type="datetime8">
              <a:rPr lang="ja-JP" altLang="en-US" smtClean="0"/>
              <a:t>17/6/8 16時3分</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1F0F124-874A-4F89-B332-9137E4DEB165}" type="slidenum">
              <a:rPr lang="ja-JP" altLang="en-US"/>
              <a:pPr>
                <a:defRPr/>
              </a:pPr>
              <a:t>‹#›</a:t>
            </a:fld>
            <a:endParaRPr lang="ja-JP" altLang="en-US" dirty="0"/>
          </a:p>
        </p:txBody>
      </p:sp>
    </p:spTree>
    <p:extLst>
      <p:ext uri="{BB962C8B-B14F-4D97-AF65-F5344CB8AC3E}">
        <p14:creationId xmlns:p14="http://schemas.microsoft.com/office/powerpoint/2010/main" val="2554472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1FD0987-BD19-422C-ACA8-F2217E3C2ECB}" type="datetime8">
              <a:rPr lang="ja-JP" altLang="en-US" smtClean="0"/>
              <a:t>17/6/8 16時3分</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015C73-EFF5-4C86-B9D8-17CD226C7EE4}" type="slidenum">
              <a:rPr lang="ja-JP" altLang="en-US"/>
              <a:pPr>
                <a:defRPr/>
              </a:pPr>
              <a:t>‹#›</a:t>
            </a:fld>
            <a:endParaRPr lang="ja-JP" altLang="en-US" dirty="0"/>
          </a:p>
        </p:txBody>
      </p:sp>
    </p:spTree>
    <p:extLst>
      <p:ext uri="{BB962C8B-B14F-4D97-AF65-F5344CB8AC3E}">
        <p14:creationId xmlns:p14="http://schemas.microsoft.com/office/powerpoint/2010/main" val="995779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0743AA1-227C-4609-893A-2D7A64FC563F}" type="datetime8">
              <a:rPr lang="ja-JP" altLang="en-US" smtClean="0"/>
              <a:t>17/6/8 16時3分</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8F581C0-C52A-436B-87A0-A4E276F96F04}" type="slidenum">
              <a:rPr lang="ja-JP" altLang="en-US"/>
              <a:pPr>
                <a:defRPr/>
              </a:pPr>
              <a:t>‹#›</a:t>
            </a:fld>
            <a:endParaRPr lang="ja-JP" altLang="en-US" dirty="0"/>
          </a:p>
        </p:txBody>
      </p:sp>
    </p:spTree>
    <p:extLst>
      <p:ext uri="{BB962C8B-B14F-4D97-AF65-F5344CB8AC3E}">
        <p14:creationId xmlns:p14="http://schemas.microsoft.com/office/powerpoint/2010/main" val="3839561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67"/>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19188B8D-107D-47CA-96D6-331CFF8CAC6F}" type="datetime8">
              <a:rPr lang="ja-JP" altLang="en-US" smtClean="0"/>
              <a:t>17/6/8 16時3分</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8A9D758-9D43-4B42-8DE8-45941AB12826}" type="slidenum">
              <a:rPr lang="ja-JP" altLang="en-US"/>
              <a:pPr>
                <a:defRPr/>
              </a:pPr>
              <a:t>‹#›</a:t>
            </a:fld>
            <a:endParaRPr lang="ja-JP" altLang="en-US" dirty="0"/>
          </a:p>
        </p:txBody>
      </p:sp>
    </p:spTree>
    <p:extLst>
      <p:ext uri="{BB962C8B-B14F-4D97-AF65-F5344CB8AC3E}">
        <p14:creationId xmlns:p14="http://schemas.microsoft.com/office/powerpoint/2010/main" val="145824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33E13A71-1B62-42DF-98A0-11E00EA6479B}" type="datetime8">
              <a:rPr lang="ja-JP" altLang="en-US" smtClean="0"/>
              <a:t>17/6/8 16時3分</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EB6C47A-A16B-4F67-B0AF-7079E0F85C7E}" type="slidenum">
              <a:rPr lang="ja-JP" altLang="en-US"/>
              <a:pPr>
                <a:defRPr/>
              </a:pPr>
              <a:t>‹#›</a:t>
            </a:fld>
            <a:endParaRPr lang="ja-JP" altLang="en-US" dirty="0"/>
          </a:p>
        </p:txBody>
      </p:sp>
    </p:spTree>
    <p:extLst>
      <p:ext uri="{BB962C8B-B14F-4D97-AF65-F5344CB8AC3E}">
        <p14:creationId xmlns:p14="http://schemas.microsoft.com/office/powerpoint/2010/main" val="2300747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7D6766B0-8360-4698-953D-928C2F358736}" type="datetime8">
              <a:rPr lang="ja-JP" altLang="en-US" smtClean="0"/>
              <a:t>17/6/8 16時3分</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BDC3594B-EEF3-45A2-AC96-6420CA9EBBF0}" type="slidenum">
              <a:rPr lang="ja-JP" altLang="en-US"/>
              <a:pPr>
                <a:defRPr/>
              </a:pPr>
              <a:t>‹#›</a:t>
            </a:fld>
            <a:endParaRPr lang="ja-JP" altLang="en-US" dirty="0"/>
          </a:p>
        </p:txBody>
      </p:sp>
    </p:spTree>
    <p:extLst>
      <p:ext uri="{BB962C8B-B14F-4D97-AF65-F5344CB8AC3E}">
        <p14:creationId xmlns:p14="http://schemas.microsoft.com/office/powerpoint/2010/main" val="29803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026DD8F9-DA15-410C-81AE-D9044A35037F}" type="datetime8">
              <a:rPr lang="ja-JP" altLang="en-US" smtClean="0"/>
              <a:t>17/6/8 16時3分</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8A1416A-F972-491A-961E-9C082EE37269}" type="slidenum">
              <a:rPr lang="ja-JP" altLang="en-US"/>
              <a:pPr>
                <a:defRPr/>
              </a:pPr>
              <a:t>‹#›</a:t>
            </a:fld>
            <a:endParaRPr lang="ja-JP" altLang="en-US" dirty="0"/>
          </a:p>
        </p:txBody>
      </p:sp>
    </p:spTree>
    <p:extLst>
      <p:ext uri="{BB962C8B-B14F-4D97-AF65-F5344CB8AC3E}">
        <p14:creationId xmlns:p14="http://schemas.microsoft.com/office/powerpoint/2010/main" val="1061516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69979F27-B92B-4A2A-A9A9-B5CA5C90EC2D}" type="datetime8">
              <a:rPr lang="ja-JP" altLang="en-US" smtClean="0"/>
              <a:t>17/6/8 16時3分</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F0325101-96BD-4121-AD8A-19653CB9ED07}" type="slidenum">
              <a:rPr lang="ja-JP" altLang="en-US"/>
              <a:pPr>
                <a:defRPr/>
              </a:pPr>
              <a:t>‹#›</a:t>
            </a:fld>
            <a:endParaRPr lang="ja-JP" altLang="en-US" dirty="0"/>
          </a:p>
        </p:txBody>
      </p:sp>
    </p:spTree>
    <p:extLst>
      <p:ext uri="{BB962C8B-B14F-4D97-AF65-F5344CB8AC3E}">
        <p14:creationId xmlns:p14="http://schemas.microsoft.com/office/powerpoint/2010/main" val="36943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C93C05D-586C-4BB1-ADF4-C031D05D1403}" type="datetime8">
              <a:rPr lang="ja-JP" altLang="en-US" smtClean="0"/>
              <a:t>17/6/8 16時3分</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262EE86-DB58-419C-873E-1597EA072CCE}" type="slidenum">
              <a:rPr lang="ja-JP" altLang="en-US"/>
              <a:pPr>
                <a:defRPr/>
              </a:pPr>
              <a:t>‹#›</a:t>
            </a:fld>
            <a:endParaRPr lang="ja-JP" altLang="en-US" dirty="0"/>
          </a:p>
        </p:txBody>
      </p:sp>
    </p:spTree>
    <p:extLst>
      <p:ext uri="{BB962C8B-B14F-4D97-AF65-F5344CB8AC3E}">
        <p14:creationId xmlns:p14="http://schemas.microsoft.com/office/powerpoint/2010/main" val="3234391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692E38-AE20-48D6-AF5E-89BF4BD122FC}" type="datetime8">
              <a:rPr lang="ja-JP" altLang="en-US" smtClean="0"/>
              <a:t>17/6/8 16時3分</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1D222A6-352F-4376-B05E-B7F881EE5DCC}" type="slidenum">
              <a:rPr lang="ja-JP" altLang="en-US"/>
              <a:pPr>
                <a:defRPr/>
              </a:pPr>
              <a:t>‹#›</a:t>
            </a:fld>
            <a:endParaRPr lang="ja-JP" altLang="en-US" dirty="0"/>
          </a:p>
        </p:txBody>
      </p:sp>
    </p:spTree>
    <p:extLst>
      <p:ext uri="{BB962C8B-B14F-4D97-AF65-F5344CB8AC3E}">
        <p14:creationId xmlns:p14="http://schemas.microsoft.com/office/powerpoint/2010/main" val="234799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ea typeface="+mn-ea"/>
              </a:defRPr>
            </a:lvl1pPr>
          </a:lstStyle>
          <a:p>
            <a:pPr>
              <a:defRPr/>
            </a:pPr>
            <a:fld id="{7EFD57AA-2D8B-4C40-BDF4-4E8264A1C9A0}" type="datetime8">
              <a:rPr lang="ja-JP" altLang="en-US" smtClean="0"/>
              <a:t>17/6/8 16時3分</a:t>
            </a:fld>
            <a:endParaRPr lang="ja-JP" altLang="en-US" dirty="0"/>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ea typeface="+mn-ea"/>
              </a:defRPr>
            </a:lvl1pPr>
          </a:lstStyle>
          <a:p>
            <a:pPr>
              <a:defRPr/>
            </a:pPr>
            <a:fld id="{A5EC8B81-5BD7-4CA9-8722-A2C8DA1B05E1}"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下矢印 57"/>
          <p:cNvSpPr/>
          <p:nvPr/>
        </p:nvSpPr>
        <p:spPr>
          <a:xfrm rot="3215052">
            <a:off x="1252874" y="4317414"/>
            <a:ext cx="164147" cy="9141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下矢印 58"/>
          <p:cNvSpPr/>
          <p:nvPr/>
        </p:nvSpPr>
        <p:spPr>
          <a:xfrm rot="18408450">
            <a:off x="3489375" y="4283684"/>
            <a:ext cx="170487" cy="11059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左右矢印 59"/>
          <p:cNvSpPr/>
          <p:nvPr/>
        </p:nvSpPr>
        <p:spPr>
          <a:xfrm>
            <a:off x="910072" y="4437112"/>
            <a:ext cx="3087268" cy="16411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7" name="直線コネクタ 6"/>
          <p:cNvCxnSpPr/>
          <p:nvPr/>
        </p:nvCxnSpPr>
        <p:spPr>
          <a:xfrm>
            <a:off x="0" y="338554"/>
            <a:ext cx="9907588" cy="0"/>
          </a:xfrm>
          <a:prstGeom prst="line">
            <a:avLst/>
          </a:prstGeom>
          <a:ln w="79375"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 y="0"/>
            <a:ext cx="3583887" cy="338554"/>
          </a:xfrm>
          <a:prstGeom prst="rect">
            <a:avLst/>
          </a:prstGeom>
          <a:noFill/>
          <a:ln>
            <a:noFill/>
          </a:ln>
        </p:spPr>
        <p:txBody>
          <a:bodyPr wrap="square" rtlCol="0">
            <a:spAutoFit/>
          </a:bodyPr>
          <a:lstStyle/>
          <a:p>
            <a:r>
              <a:rPr lang="ja-JP" altLang="en-US" sz="1600" b="1" dirty="0" smtClean="0">
                <a:latin typeface="Meiryo UI" pitchFamily="50" charset="-128"/>
                <a:ea typeface="Meiryo UI" pitchFamily="50" charset="-128"/>
                <a:cs typeface="Meiryo UI" pitchFamily="50" charset="-128"/>
              </a:rPr>
              <a:t>在宅医療推進事業の概要</a:t>
            </a:r>
            <a:endParaRPr kumimoji="1" lang="ja-JP" altLang="en-US" sz="1600" b="1" dirty="0">
              <a:latin typeface="Meiryo UI" pitchFamily="50" charset="-128"/>
              <a:ea typeface="Meiryo UI" pitchFamily="50" charset="-128"/>
              <a:cs typeface="Meiryo UI" pitchFamily="50" charset="-128"/>
            </a:endParaRPr>
          </a:p>
        </p:txBody>
      </p:sp>
      <p:sp>
        <p:nvSpPr>
          <p:cNvPr id="9" name="正方形/長方形 8"/>
          <p:cNvSpPr/>
          <p:nvPr/>
        </p:nvSpPr>
        <p:spPr>
          <a:xfrm>
            <a:off x="128464" y="468084"/>
            <a:ext cx="3600400" cy="22216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i="1" dirty="0">
                <a:solidFill>
                  <a:schemeClr val="tx1"/>
                </a:solidFill>
                <a:latin typeface="HGP創英角ﾎﾟｯﾌﾟ体" panose="040B0A00000000000000" pitchFamily="50" charset="-128"/>
                <a:ea typeface="HGP創英角ﾎﾟｯﾌﾟ体" panose="040B0A00000000000000" pitchFamily="50" charset="-128"/>
              </a:rPr>
              <a:t>これまで</a:t>
            </a:r>
            <a:r>
              <a:rPr lang="ja-JP" altLang="en-US" sz="1200" i="1" dirty="0" smtClean="0">
                <a:solidFill>
                  <a:schemeClr val="tx1"/>
                </a:solidFill>
                <a:latin typeface="HGP創英角ﾎﾟｯﾌﾟ体" panose="040B0A00000000000000" pitchFamily="50" charset="-128"/>
                <a:ea typeface="HGP創英角ﾎﾟｯﾌﾟ体" panose="040B0A00000000000000" pitchFamily="50" charset="-128"/>
              </a:rPr>
              <a:t>の</a:t>
            </a:r>
            <a:r>
              <a:rPr kumimoji="1" lang="ja-JP" altLang="en-US" sz="1200" i="1" dirty="0" smtClean="0">
                <a:solidFill>
                  <a:schemeClr val="tx1"/>
                </a:solidFill>
                <a:latin typeface="HGP創英角ﾎﾟｯﾌﾟ体" panose="040B0A00000000000000" pitchFamily="50" charset="-128"/>
                <a:ea typeface="HGP創英角ﾎﾟｯﾌﾟ体" panose="040B0A00000000000000" pitchFamily="50" charset="-128"/>
              </a:rPr>
              <a:t>取組み</a:t>
            </a:r>
            <a:endParaRPr kumimoji="1" lang="ja-JP" altLang="en-US" sz="1200" i="1"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0" name="テキスト ボックス 9"/>
          <p:cNvSpPr txBox="1"/>
          <p:nvPr/>
        </p:nvSpPr>
        <p:spPr>
          <a:xfrm>
            <a:off x="204911" y="1405224"/>
            <a:ext cx="3379937" cy="1015663"/>
          </a:xfrm>
          <a:prstGeom prst="rect">
            <a:avLst/>
          </a:prstGeom>
          <a:noFill/>
        </p:spPr>
        <p:txBody>
          <a:bodyPr wrap="square" rtlCol="0">
            <a:spAutoFit/>
          </a:bodyPr>
          <a:lstStyle/>
          <a:p>
            <a:r>
              <a:rPr lang="ja-JP" altLang="en-US" sz="1200" b="1" u="sng" dirty="0" smtClean="0">
                <a:latin typeface="+mn-ea"/>
                <a:ea typeface="+mn-ea"/>
              </a:rPr>
              <a:t>〇在宅医療連携拠点の整備（平成</a:t>
            </a:r>
            <a:r>
              <a:rPr lang="en-US" altLang="ja-JP" sz="1200" b="1" u="sng" dirty="0" smtClean="0">
                <a:latin typeface="+mn-ea"/>
                <a:ea typeface="+mn-ea"/>
              </a:rPr>
              <a:t>25</a:t>
            </a:r>
            <a:r>
              <a:rPr lang="ja-JP" altLang="en-US" sz="1200" b="1" u="sng" dirty="0" smtClean="0">
                <a:latin typeface="+mn-ea"/>
                <a:ea typeface="+mn-ea"/>
              </a:rPr>
              <a:t>～</a:t>
            </a:r>
            <a:r>
              <a:rPr lang="en-US" altLang="ja-JP" sz="1200" b="1" u="sng" dirty="0" smtClean="0">
                <a:latin typeface="+mn-ea"/>
                <a:ea typeface="+mn-ea"/>
              </a:rPr>
              <a:t>27</a:t>
            </a:r>
            <a:r>
              <a:rPr lang="ja-JP" altLang="en-US" sz="1200" b="1" u="sng" dirty="0" smtClean="0">
                <a:latin typeface="+mn-ea"/>
                <a:ea typeface="+mn-ea"/>
              </a:rPr>
              <a:t>年度）</a:t>
            </a:r>
            <a:endParaRPr lang="en-US" altLang="ja-JP" sz="1200" b="1" u="sng" dirty="0" smtClean="0">
              <a:latin typeface="+mn-ea"/>
              <a:ea typeface="+mn-ea"/>
            </a:endParaRPr>
          </a:p>
          <a:p>
            <a:r>
              <a:rPr lang="ja-JP" altLang="en-US" sz="1200" dirty="0">
                <a:latin typeface="+mn-ea"/>
                <a:ea typeface="+mn-ea"/>
              </a:rPr>
              <a:t> </a:t>
            </a:r>
            <a:r>
              <a:rPr lang="ja-JP" altLang="en-US" sz="1200" dirty="0" smtClean="0">
                <a:latin typeface="+mn-ea"/>
                <a:ea typeface="+mn-ea"/>
              </a:rPr>
              <a:t>・多職種による研修や会議の開催など医療側の</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拠点として体制構築</a:t>
            </a:r>
            <a:endParaRPr lang="en-US" altLang="ja-JP" sz="1200" dirty="0">
              <a:latin typeface="+mn-ea"/>
              <a:ea typeface="+mn-ea"/>
            </a:endParaRPr>
          </a:p>
          <a:p>
            <a:r>
              <a:rPr lang="ja-JP" altLang="en-US" sz="1200" dirty="0">
                <a:latin typeface="+mn-ea"/>
                <a:ea typeface="+mn-ea"/>
              </a:rPr>
              <a:t> </a:t>
            </a:r>
            <a:r>
              <a:rPr lang="ja-JP" altLang="en-US" sz="1200" dirty="0" smtClean="0">
                <a:latin typeface="+mn-ea"/>
                <a:ea typeface="+mn-ea"/>
              </a:rPr>
              <a:t>・</a:t>
            </a:r>
            <a:r>
              <a:rPr lang="ja-JP" altLang="en-US" sz="1200" dirty="0">
                <a:latin typeface="+mn-ea"/>
              </a:rPr>
              <a:t>在宅医療・介護連携</a:t>
            </a:r>
            <a:r>
              <a:rPr lang="ja-JP" altLang="en-US" sz="1200" dirty="0" smtClean="0">
                <a:latin typeface="+mn-ea"/>
                <a:ea typeface="+mn-ea"/>
              </a:rPr>
              <a:t>にかかる事業は市町村へ</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移行</a:t>
            </a:r>
            <a:endParaRPr lang="en-US" altLang="ja-JP" sz="1200" dirty="0" smtClean="0">
              <a:latin typeface="+mn-ea"/>
              <a:ea typeface="+mn-ea"/>
            </a:endParaRPr>
          </a:p>
        </p:txBody>
      </p:sp>
      <p:sp>
        <p:nvSpPr>
          <p:cNvPr id="11" name="正方形/長方形 10"/>
          <p:cNvSpPr/>
          <p:nvPr/>
        </p:nvSpPr>
        <p:spPr>
          <a:xfrm>
            <a:off x="128464" y="690250"/>
            <a:ext cx="3600400" cy="18746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SｺﾞｼｯｸE" pitchFamily="50" charset="-128"/>
              <a:ea typeface="HGSｺﾞｼｯｸE" pitchFamily="50" charset="-128"/>
            </a:endParaRPr>
          </a:p>
        </p:txBody>
      </p:sp>
      <p:sp>
        <p:nvSpPr>
          <p:cNvPr id="12" name="正方形/長方形 11"/>
          <p:cNvSpPr/>
          <p:nvPr/>
        </p:nvSpPr>
        <p:spPr>
          <a:xfrm>
            <a:off x="4016896" y="476672"/>
            <a:ext cx="5760640" cy="21357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i="1" dirty="0">
                <a:solidFill>
                  <a:schemeClr val="tx1"/>
                </a:solidFill>
                <a:latin typeface="HGP創英角ﾎﾟｯﾌﾟ体" panose="040B0A00000000000000" pitchFamily="50" charset="-128"/>
                <a:ea typeface="HGP創英角ﾎﾟｯﾌﾟ体" panose="040B0A00000000000000" pitchFamily="50" charset="-128"/>
              </a:rPr>
              <a:t>現状</a:t>
            </a:r>
            <a:r>
              <a:rPr lang="ja-JP" altLang="en-US" sz="1200" i="1" dirty="0" smtClean="0">
                <a:solidFill>
                  <a:schemeClr val="tx1"/>
                </a:solidFill>
                <a:latin typeface="HGP創英角ﾎﾟｯﾌﾟ体" panose="040B0A00000000000000" pitchFamily="50" charset="-128"/>
                <a:ea typeface="HGP創英角ﾎﾟｯﾌﾟ体" panose="040B0A00000000000000" pitchFamily="50" charset="-128"/>
              </a:rPr>
              <a:t>と課題</a:t>
            </a:r>
            <a:endParaRPr kumimoji="1" lang="ja-JP" altLang="en-US" sz="1200" i="1"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3" name="正方形/長方形 12"/>
          <p:cNvSpPr/>
          <p:nvPr/>
        </p:nvSpPr>
        <p:spPr>
          <a:xfrm>
            <a:off x="4016895" y="690249"/>
            <a:ext cx="5760641" cy="18746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SｺﾞｼｯｸE" pitchFamily="50" charset="-128"/>
              <a:ea typeface="HGSｺﾞｼｯｸE" pitchFamily="50" charset="-128"/>
            </a:endParaRPr>
          </a:p>
        </p:txBody>
      </p:sp>
      <p:sp>
        <p:nvSpPr>
          <p:cNvPr id="14" name="正方形/長方形 13"/>
          <p:cNvSpPr/>
          <p:nvPr/>
        </p:nvSpPr>
        <p:spPr>
          <a:xfrm>
            <a:off x="128664" y="2639358"/>
            <a:ext cx="9648872" cy="21357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i="1" dirty="0" smtClean="0">
                <a:solidFill>
                  <a:schemeClr val="tx1"/>
                </a:solidFill>
                <a:latin typeface="HGP創英角ﾎﾟｯﾌﾟ体" panose="040B0A00000000000000" pitchFamily="50" charset="-128"/>
                <a:ea typeface="HGP創英角ﾎﾟｯﾌﾟ体" panose="040B0A00000000000000" pitchFamily="50" charset="-128"/>
              </a:rPr>
              <a:t>事業概要</a:t>
            </a:r>
            <a:endParaRPr kumimoji="1" lang="ja-JP" altLang="en-US" sz="1200" i="1"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5" name="正方形/長方形 14"/>
          <p:cNvSpPr/>
          <p:nvPr/>
        </p:nvSpPr>
        <p:spPr>
          <a:xfrm>
            <a:off x="128464" y="2852936"/>
            <a:ext cx="9649072" cy="3888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latin typeface="HGSｺﾞｼｯｸE" pitchFamily="50" charset="-128"/>
              <a:ea typeface="HGSｺﾞｼｯｸE" pitchFamily="50" charset="-128"/>
            </a:endParaRPr>
          </a:p>
        </p:txBody>
      </p:sp>
      <p:sp>
        <p:nvSpPr>
          <p:cNvPr id="29" name="テキスト ボックス 28"/>
          <p:cNvSpPr txBox="1"/>
          <p:nvPr/>
        </p:nvSpPr>
        <p:spPr>
          <a:xfrm>
            <a:off x="4016895" y="788511"/>
            <a:ext cx="5600183" cy="1200329"/>
          </a:xfrm>
          <a:prstGeom prst="rect">
            <a:avLst/>
          </a:prstGeom>
          <a:noFill/>
        </p:spPr>
        <p:txBody>
          <a:bodyPr wrap="square" rtlCol="0">
            <a:spAutoFit/>
          </a:bodyPr>
          <a:lstStyle/>
          <a:p>
            <a:r>
              <a:rPr lang="ja-JP" altLang="en-US" sz="1200" dirty="0" smtClean="0">
                <a:latin typeface="+mn-ea"/>
                <a:ea typeface="+mn-ea"/>
              </a:rPr>
              <a:t>〇これ</a:t>
            </a:r>
            <a:r>
              <a:rPr lang="ja-JP" altLang="en-US" sz="1200" dirty="0">
                <a:latin typeface="+mn-ea"/>
                <a:ea typeface="+mn-ea"/>
              </a:rPr>
              <a:t>まで</a:t>
            </a:r>
            <a:r>
              <a:rPr lang="ja-JP" altLang="en-US" sz="1200" dirty="0" smtClean="0">
                <a:latin typeface="+mn-ea"/>
                <a:ea typeface="+mn-ea"/>
              </a:rPr>
              <a:t>の取組みに基づき、地域における在宅医療・介護連携の基盤となる体制</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構築や推進は進みつつある</a:t>
            </a:r>
            <a:endParaRPr lang="en-US" altLang="ja-JP" sz="1200" dirty="0" smtClean="0">
              <a:latin typeface="+mn-ea"/>
              <a:ea typeface="+mn-ea"/>
            </a:endParaRPr>
          </a:p>
          <a:p>
            <a:r>
              <a:rPr lang="ja-JP" altLang="en-US" sz="1200" dirty="0" smtClean="0">
                <a:latin typeface="+mn-ea"/>
                <a:ea typeface="+mn-ea"/>
              </a:rPr>
              <a:t>〇一方で体制構築が進んだ地域においても、今後急増する高齢者の需要に対応</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するための、かかりつけ医等を持たない患者の退院先が不十分</a:t>
            </a:r>
            <a:endParaRPr lang="en-US" altLang="ja-JP" sz="1200" dirty="0" smtClean="0">
              <a:latin typeface="+mn-ea"/>
              <a:ea typeface="+mn-ea"/>
            </a:endParaRPr>
          </a:p>
          <a:p>
            <a:r>
              <a:rPr lang="ja-JP" altLang="en-US" sz="1200" dirty="0" smtClean="0">
                <a:latin typeface="+mn-ea"/>
                <a:ea typeface="+mn-ea"/>
              </a:rPr>
              <a:t>〇さらなる在宅医療の推進には、地域の関係機関との関係を活用しながら、訪問</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診療を行う診療所の増加を行う人材の配置が急務</a:t>
            </a:r>
            <a:endParaRPr lang="en-US" altLang="ja-JP" sz="1200" dirty="0" smtClean="0">
              <a:latin typeface="+mn-ea"/>
              <a:ea typeface="+mn-ea"/>
            </a:endParaRPr>
          </a:p>
        </p:txBody>
      </p:sp>
      <p:sp>
        <p:nvSpPr>
          <p:cNvPr id="36" name="テキスト ボックス 35"/>
          <p:cNvSpPr txBox="1"/>
          <p:nvPr/>
        </p:nvSpPr>
        <p:spPr>
          <a:xfrm>
            <a:off x="200472" y="774072"/>
            <a:ext cx="3379937" cy="646331"/>
          </a:xfrm>
          <a:prstGeom prst="rect">
            <a:avLst/>
          </a:prstGeom>
          <a:noFill/>
        </p:spPr>
        <p:txBody>
          <a:bodyPr wrap="square" rtlCol="0">
            <a:spAutoFit/>
          </a:bodyPr>
          <a:lstStyle/>
          <a:p>
            <a:r>
              <a:rPr lang="ja-JP" altLang="en-US" sz="1200" b="1" u="sng" dirty="0" smtClean="0">
                <a:latin typeface="+mn-ea"/>
                <a:ea typeface="+mn-ea"/>
              </a:rPr>
              <a:t>〇人材の育成（平成</a:t>
            </a:r>
            <a:r>
              <a:rPr lang="en-US" altLang="ja-JP" sz="1200" b="1" u="sng" dirty="0" smtClean="0">
                <a:latin typeface="+mn-ea"/>
                <a:ea typeface="+mn-ea"/>
              </a:rPr>
              <a:t>24</a:t>
            </a:r>
            <a:r>
              <a:rPr lang="ja-JP" altLang="en-US" sz="1200" b="1" u="sng" dirty="0" smtClean="0">
                <a:latin typeface="+mn-ea"/>
                <a:ea typeface="+mn-ea"/>
              </a:rPr>
              <a:t>年度～）</a:t>
            </a:r>
            <a:endParaRPr lang="en-US" altLang="ja-JP" sz="1200" b="1" u="sng" dirty="0" smtClean="0">
              <a:latin typeface="+mn-ea"/>
              <a:ea typeface="+mn-ea"/>
            </a:endParaRPr>
          </a:p>
          <a:p>
            <a:r>
              <a:rPr lang="ja-JP" altLang="en-US" sz="1200" dirty="0" smtClean="0">
                <a:latin typeface="+mn-ea"/>
                <a:ea typeface="+mn-ea"/>
              </a:rPr>
              <a:t>・地域リーダーの育成や多職種による研修の開催</a:t>
            </a:r>
            <a:endParaRPr lang="en-US" altLang="ja-JP" sz="1200" dirty="0" smtClean="0">
              <a:latin typeface="+mn-ea"/>
              <a:ea typeface="+mn-ea"/>
            </a:endParaRPr>
          </a:p>
          <a:p>
            <a:r>
              <a:rPr lang="ja-JP" altLang="en-US" sz="1200" dirty="0">
                <a:latin typeface="+mn-ea"/>
                <a:ea typeface="+mn-ea"/>
              </a:rPr>
              <a:t>　</a:t>
            </a:r>
            <a:r>
              <a:rPr lang="ja-JP" altLang="en-US" sz="1200" dirty="0" smtClean="0">
                <a:latin typeface="+mn-ea"/>
                <a:ea typeface="+mn-ea"/>
              </a:rPr>
              <a:t>などによる「顔の見える関係」を構築</a:t>
            </a:r>
            <a:endParaRPr lang="en-US" altLang="ja-JP" sz="1200" dirty="0" smtClean="0">
              <a:latin typeface="+mn-ea"/>
              <a:ea typeface="+mn-ea"/>
            </a:endParaRPr>
          </a:p>
        </p:txBody>
      </p:sp>
      <p:sp>
        <p:nvSpPr>
          <p:cNvPr id="3" name="二等辺三角形 2"/>
          <p:cNvSpPr/>
          <p:nvPr/>
        </p:nvSpPr>
        <p:spPr>
          <a:xfrm rot="5400000">
            <a:off x="3774547" y="1513747"/>
            <a:ext cx="205544" cy="133186"/>
          </a:xfrm>
          <a:prstGeom prst="triangle">
            <a:avLst/>
          </a:prstGeom>
          <a:scene3d>
            <a:camera prst="orthographicFront">
              <a:rot lat="21299999"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4162003" y="2060848"/>
            <a:ext cx="5328592" cy="430887"/>
          </a:xfrm>
          <a:prstGeom prst="rect">
            <a:avLst/>
          </a:prstGeom>
          <a:noFill/>
          <a:ln w="12700">
            <a:solidFill>
              <a:schemeClr val="tx1"/>
            </a:solidFill>
            <a:prstDash val="sysDash"/>
          </a:ln>
        </p:spPr>
        <p:txBody>
          <a:bodyPr wrap="square" rtlCol="0">
            <a:spAutoFit/>
          </a:bodyPr>
          <a:lstStyle/>
          <a:p>
            <a:r>
              <a:rPr lang="en-US" altLang="ja-JP" sz="1000" dirty="0" smtClean="0">
                <a:latin typeface="+mn-ea"/>
                <a:ea typeface="+mn-ea"/>
              </a:rPr>
              <a:t>※</a:t>
            </a:r>
            <a:r>
              <a:rPr lang="ja-JP" altLang="en-US" sz="1000" dirty="0" smtClean="0">
                <a:latin typeface="+mn-ea"/>
                <a:ea typeface="+mn-ea"/>
              </a:rPr>
              <a:t>医療総合確保方針（都道府県の役割）</a:t>
            </a:r>
            <a:endParaRPr lang="en-US" altLang="ja-JP" sz="1000" dirty="0" smtClean="0">
              <a:latin typeface="+mn-ea"/>
              <a:ea typeface="+mn-ea"/>
            </a:endParaRPr>
          </a:p>
          <a:p>
            <a:r>
              <a:rPr lang="ja-JP" altLang="en-US" sz="1200" dirty="0" smtClean="0">
                <a:latin typeface="+mn-ea"/>
                <a:ea typeface="+mn-ea"/>
              </a:rPr>
              <a:t> </a:t>
            </a:r>
            <a:r>
              <a:rPr lang="en-US" altLang="ja-JP" sz="1200" dirty="0" smtClean="0">
                <a:latin typeface="+mn-ea"/>
                <a:ea typeface="+mn-ea"/>
              </a:rPr>
              <a:t>『</a:t>
            </a:r>
            <a:r>
              <a:rPr lang="ja-JP" altLang="en-US" sz="1000" dirty="0" smtClean="0">
                <a:latin typeface="+mn-ea"/>
                <a:ea typeface="+mn-ea"/>
              </a:rPr>
              <a:t>地域包括ケアを支える医療・介護人材の確保のために必要な取組み</a:t>
            </a:r>
            <a:r>
              <a:rPr lang="en-US" altLang="ja-JP" sz="1000" dirty="0" smtClean="0">
                <a:latin typeface="+mn-ea"/>
                <a:ea typeface="+mn-ea"/>
              </a:rPr>
              <a:t>』</a:t>
            </a:r>
            <a:r>
              <a:rPr lang="ja-JP" altLang="en-US" sz="1000" dirty="0" smtClean="0">
                <a:latin typeface="+mn-ea"/>
                <a:ea typeface="+mn-ea"/>
              </a:rPr>
              <a:t>の実施</a:t>
            </a:r>
            <a:endParaRPr lang="en-US" altLang="ja-JP" sz="1000" dirty="0">
              <a:latin typeface="+mn-ea"/>
              <a:ea typeface="+mn-ea"/>
            </a:endParaRPr>
          </a:p>
        </p:txBody>
      </p:sp>
      <p:sp>
        <p:nvSpPr>
          <p:cNvPr id="56" name="テキスト ボックス 55"/>
          <p:cNvSpPr txBox="1"/>
          <p:nvPr/>
        </p:nvSpPr>
        <p:spPr>
          <a:xfrm>
            <a:off x="173007" y="2924944"/>
            <a:ext cx="819553" cy="215444"/>
          </a:xfrm>
          <a:prstGeom prst="rect">
            <a:avLst/>
          </a:prstGeom>
          <a:noFill/>
          <a:ln w="12700">
            <a:solidFill>
              <a:schemeClr val="tx1"/>
            </a:solidFill>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実務者レベル</a:t>
            </a:r>
            <a:endParaRPr lang="en-US" altLang="ja-JP" sz="900" dirty="0" smtClean="0">
              <a:latin typeface="HG丸ｺﾞｼｯｸM-PRO" panose="020F0600000000000000" pitchFamily="50" charset="-128"/>
              <a:ea typeface="HG丸ｺﾞｼｯｸM-PRO" panose="020F0600000000000000" pitchFamily="50" charset="-128"/>
            </a:endParaRPr>
          </a:p>
        </p:txBody>
      </p:sp>
      <p:sp>
        <p:nvSpPr>
          <p:cNvPr id="64" name="テキスト ボックス 63"/>
          <p:cNvSpPr txBox="1"/>
          <p:nvPr/>
        </p:nvSpPr>
        <p:spPr>
          <a:xfrm>
            <a:off x="4669285" y="3115076"/>
            <a:ext cx="5225280" cy="3185487"/>
          </a:xfrm>
          <a:prstGeom prst="rect">
            <a:avLst/>
          </a:prstGeom>
          <a:noFill/>
        </p:spPr>
        <p:txBody>
          <a:bodyPr wrap="square" rtlCol="0">
            <a:spAutoFit/>
          </a:bodyPr>
          <a:lstStyle/>
          <a:p>
            <a:r>
              <a:rPr lang="ja-JP" altLang="en-US" sz="1100" b="1" dirty="0" smtClean="0">
                <a:latin typeface="HG丸ｺﾞｼｯｸM-PRO" panose="020F0600000000000000" pitchFamily="50" charset="-128"/>
                <a:ea typeface="HG丸ｺﾞｼｯｸM-PRO" panose="020F0600000000000000" pitchFamily="50" charset="-128"/>
              </a:rPr>
              <a:t>〇地区医師会等に「在宅医療コーディネータ」を配置し、これまでの多職種</a:t>
            </a:r>
            <a:endParaRPr lang="en-US" altLang="ja-JP" sz="1100" b="1" dirty="0" smtClean="0">
              <a:latin typeface="HG丸ｺﾞｼｯｸM-PRO" panose="020F0600000000000000" pitchFamily="50" charset="-128"/>
              <a:ea typeface="HG丸ｺﾞｼｯｸM-PRO" panose="020F0600000000000000" pitchFamily="50" charset="-128"/>
            </a:endParaRPr>
          </a:p>
          <a:p>
            <a:r>
              <a:rPr lang="ja-JP" altLang="en-US" sz="1100" b="1" dirty="0">
                <a:latin typeface="HG丸ｺﾞｼｯｸM-PRO" panose="020F0600000000000000" pitchFamily="50" charset="-128"/>
                <a:ea typeface="HG丸ｺﾞｼｯｸM-PRO" panose="020F0600000000000000" pitchFamily="50" charset="-128"/>
              </a:rPr>
              <a:t>　</a:t>
            </a:r>
            <a:r>
              <a:rPr lang="ja-JP" altLang="en-US" sz="1100" b="1" dirty="0" smtClean="0">
                <a:latin typeface="HG丸ｺﾞｼｯｸM-PRO" panose="020F0600000000000000" pitchFamily="50" charset="-128"/>
                <a:ea typeface="HG丸ｺﾞｼｯｸM-PRO" panose="020F0600000000000000" pitchFamily="50" charset="-128"/>
              </a:rPr>
              <a:t>連携の体制を活用しながら、在宅医療の供給量の拡充を行う</a:t>
            </a:r>
            <a:endParaRPr lang="en-US" altLang="ja-JP" sz="1100" b="1" dirty="0" smtClean="0">
              <a:latin typeface="HG丸ｺﾞｼｯｸM-PRO" panose="020F0600000000000000" pitchFamily="50" charset="-128"/>
              <a:ea typeface="HG丸ｺﾞｼｯｸM-PRO" panose="020F0600000000000000" pitchFamily="50" charset="-128"/>
            </a:endParaRPr>
          </a:p>
          <a:p>
            <a:endParaRPr lang="en-US" altLang="ja-JP" sz="1100" b="1" dirty="0" smtClean="0">
              <a:latin typeface="HG丸ｺﾞｼｯｸM-PRO" panose="020F0600000000000000" pitchFamily="50" charset="-128"/>
              <a:ea typeface="HG丸ｺﾞｼｯｸM-PRO" panose="020F0600000000000000" pitchFamily="50" charset="-128"/>
            </a:endParaRPr>
          </a:p>
          <a:p>
            <a:r>
              <a:rPr lang="ja-JP" altLang="en-US" sz="1050" b="1" u="sng" dirty="0" smtClean="0">
                <a:latin typeface="HG丸ｺﾞｼｯｸM-PRO" panose="020F0600000000000000" pitchFamily="50" charset="-128"/>
                <a:ea typeface="HG丸ｺﾞｼｯｸM-PRO" panose="020F0600000000000000" pitchFamily="50" charset="-128"/>
              </a:rPr>
              <a:t>≪在宅医療コーディネータの業務≫</a:t>
            </a:r>
            <a:endParaRPr lang="en-US" altLang="ja-JP" sz="1050" b="1" u="sng" dirty="0" smtClean="0">
              <a:latin typeface="HG丸ｺﾞｼｯｸM-PRO" panose="020F0600000000000000" pitchFamily="50" charset="-128"/>
              <a:ea typeface="HG丸ｺﾞｼｯｸM-PRO" panose="020F0600000000000000" pitchFamily="50" charset="-128"/>
            </a:endParaRPr>
          </a:p>
          <a:p>
            <a:r>
              <a:rPr lang="ja-JP" altLang="en-US" sz="1050" u="sng" dirty="0" smtClean="0">
                <a:latin typeface="HG丸ｺﾞｼｯｸM-PRO" panose="020F0600000000000000" pitchFamily="50" charset="-128"/>
                <a:ea typeface="HG丸ｺﾞｼｯｸM-PRO" panose="020F0600000000000000" pitchFamily="50" charset="-128"/>
              </a:rPr>
              <a:t>訪問診療の拡充</a:t>
            </a:r>
            <a:endParaRPr lang="en-US" altLang="ja-JP" sz="1050" u="sng"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（１）在宅医療への参入促進</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外来診療を行う医師に対する在宅医療参入への</a:t>
            </a:r>
            <a:r>
              <a:rPr lang="ja-JP" altLang="en-US" sz="1050" dirty="0" smtClean="0">
                <a:latin typeface="HG丸ｺﾞｼｯｸM-PRO" panose="020F0600000000000000" pitchFamily="50" charset="-128"/>
                <a:ea typeface="HG丸ｺﾞｼｯｸM-PRO" panose="020F0600000000000000" pitchFamily="50" charset="-128"/>
              </a:rPr>
              <a:t>勧誘</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○質の向上を図るための専門機関等による研修受講や情報交換会への参加</a:t>
            </a:r>
            <a:endParaRPr lang="en-US" altLang="ja-JP" sz="1050" dirty="0" smtClean="0">
              <a:latin typeface="HG丸ｺﾞｼｯｸM-PRO" panose="020F0600000000000000" pitchFamily="50" charset="-128"/>
              <a:ea typeface="HG丸ｺﾞｼｯｸM-PRO" panose="020F0600000000000000" pitchFamily="50" charset="-128"/>
            </a:endParaRPr>
          </a:p>
          <a:p>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（２）新規参入する診療所のフォローアップ</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○新規参入した</a:t>
            </a:r>
            <a:r>
              <a:rPr lang="ja-JP" altLang="en-US" sz="1050" dirty="0" smtClean="0">
                <a:latin typeface="HG丸ｺﾞｼｯｸM-PRO" panose="020F0600000000000000" pitchFamily="50" charset="-128"/>
                <a:ea typeface="HG丸ｺﾞｼｯｸM-PRO" panose="020F0600000000000000" pitchFamily="50" charset="-128"/>
              </a:rPr>
              <a:t>診療所が患者の状況に応じた在宅チームを構築するための</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各職能団体の窓口担当者との調整</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○新規参入した診療所に対する歯科診療所や薬局等の情報提供、</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関係づくりの場の設定</a:t>
            </a: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u="sng"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主治医・</a:t>
            </a:r>
            <a:r>
              <a:rPr lang="ja-JP" altLang="en-US" sz="1050" dirty="0" smtClean="0">
                <a:latin typeface="HG丸ｺﾞｼｯｸM-PRO" panose="020F0600000000000000" pitchFamily="50" charset="-128"/>
                <a:ea typeface="HG丸ｺﾞｼｯｸM-PRO" panose="020F0600000000000000" pitchFamily="50" charset="-128"/>
              </a:rPr>
              <a:t>副主治医の役割の調整</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○在宅医療患者の急変時の緊急搬送先を確保するための病院との調整</a:t>
            </a:r>
          </a:p>
          <a:p>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b="1" u="sng" dirty="0" smtClean="0">
                <a:latin typeface="HG丸ｺﾞｼｯｸM-PRO" panose="020F0600000000000000" pitchFamily="50" charset="-128"/>
                <a:ea typeface="HG丸ｺﾞｼｯｸM-PRO" panose="020F0600000000000000" pitchFamily="50" charset="-128"/>
              </a:rPr>
              <a:t>≪在宅医療コーディネータの要件≫</a:t>
            </a:r>
            <a:endParaRPr lang="en-US" altLang="ja-JP" sz="1050" b="1" u="sng" dirty="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・５年以上の実務経験のある看護師等</a:t>
            </a:r>
          </a:p>
        </p:txBody>
      </p:sp>
      <p:sp>
        <p:nvSpPr>
          <p:cNvPr id="5" name="角丸四角形 4"/>
          <p:cNvSpPr/>
          <p:nvPr/>
        </p:nvSpPr>
        <p:spPr>
          <a:xfrm>
            <a:off x="692399" y="3476516"/>
            <a:ext cx="3612529" cy="2026057"/>
          </a:xfrm>
          <a:prstGeom prst="roundRect">
            <a:avLst/>
          </a:prstGeom>
          <a:noFill/>
          <a:ln w="12700">
            <a:prstDash val="lg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7" name="円/楕円 16"/>
          <p:cNvSpPr/>
          <p:nvPr/>
        </p:nvSpPr>
        <p:spPr>
          <a:xfrm>
            <a:off x="380492" y="4221088"/>
            <a:ext cx="504056" cy="504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1" name="円/楕円 40"/>
          <p:cNvSpPr/>
          <p:nvPr/>
        </p:nvSpPr>
        <p:spPr>
          <a:xfrm>
            <a:off x="440371" y="4941168"/>
            <a:ext cx="504056" cy="504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smtClean="0"/>
              <a:t>z</a:t>
            </a:r>
            <a:endParaRPr kumimoji="1" lang="ja-JP" altLang="en-US" dirty="0"/>
          </a:p>
        </p:txBody>
      </p:sp>
      <p:sp>
        <p:nvSpPr>
          <p:cNvPr id="44" name="円/楕円 43"/>
          <p:cNvSpPr/>
          <p:nvPr/>
        </p:nvSpPr>
        <p:spPr>
          <a:xfrm>
            <a:off x="4012384" y="4221088"/>
            <a:ext cx="504056" cy="504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5" name="円/楕円 44"/>
          <p:cNvSpPr/>
          <p:nvPr/>
        </p:nvSpPr>
        <p:spPr>
          <a:xfrm>
            <a:off x="4016896" y="4941168"/>
            <a:ext cx="504056" cy="504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2" name="テキスト ボックス 51"/>
          <p:cNvSpPr txBox="1"/>
          <p:nvPr/>
        </p:nvSpPr>
        <p:spPr>
          <a:xfrm>
            <a:off x="368363" y="4284398"/>
            <a:ext cx="552189" cy="338554"/>
          </a:xfrm>
          <a:prstGeom prst="rect">
            <a:avLst/>
          </a:prstGeom>
          <a:noFill/>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ケア</a:t>
            </a:r>
            <a:endParaRPr lang="en-US" altLang="ja-JP" sz="800" dirty="0" smtClean="0">
              <a:latin typeface="HG丸ｺﾞｼｯｸM-PRO" panose="020F0600000000000000" pitchFamily="50" charset="-128"/>
              <a:ea typeface="HG丸ｺﾞｼｯｸM-PRO" panose="020F0600000000000000" pitchFamily="50" charset="-128"/>
            </a:endParaRPr>
          </a:p>
          <a:p>
            <a:pPr algn="ctr"/>
            <a:r>
              <a:rPr lang="ja-JP" altLang="en-US" sz="800" dirty="0" smtClean="0">
                <a:latin typeface="HG丸ｺﾞｼｯｸM-PRO" panose="020F0600000000000000" pitchFamily="50" charset="-128"/>
                <a:ea typeface="HG丸ｺﾞｼｯｸM-PRO" panose="020F0600000000000000" pitchFamily="50" charset="-128"/>
              </a:rPr>
              <a:t>マネ</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53" name="テキスト ボックス 52"/>
          <p:cNvSpPr txBox="1"/>
          <p:nvPr/>
        </p:nvSpPr>
        <p:spPr>
          <a:xfrm>
            <a:off x="440371" y="4987915"/>
            <a:ext cx="552189" cy="338554"/>
          </a:xfrm>
          <a:prstGeom prst="rect">
            <a:avLst/>
          </a:prstGeom>
          <a:noFill/>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歯科</a:t>
            </a:r>
            <a:endParaRPr lang="en-US" altLang="ja-JP" sz="800" dirty="0" smtClean="0">
              <a:latin typeface="HG丸ｺﾞｼｯｸM-PRO" panose="020F0600000000000000" pitchFamily="50" charset="-128"/>
              <a:ea typeface="HG丸ｺﾞｼｯｸM-PRO" panose="020F0600000000000000" pitchFamily="50" charset="-128"/>
            </a:endParaRPr>
          </a:p>
          <a:p>
            <a:pPr algn="ctr"/>
            <a:r>
              <a:rPr lang="ja-JP" altLang="en-US" sz="800" dirty="0" smtClean="0">
                <a:latin typeface="HG丸ｺﾞｼｯｸM-PRO" panose="020F0600000000000000" pitchFamily="50" charset="-128"/>
                <a:ea typeface="HG丸ｺﾞｼｯｸM-PRO" panose="020F0600000000000000" pitchFamily="50" charset="-128"/>
              </a:rPr>
              <a:t>診療所</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54" name="テキスト ボックス 53"/>
          <p:cNvSpPr txBox="1"/>
          <p:nvPr/>
        </p:nvSpPr>
        <p:spPr>
          <a:xfrm>
            <a:off x="4016896" y="5085764"/>
            <a:ext cx="552189" cy="215444"/>
          </a:xfrm>
          <a:prstGeom prst="rect">
            <a:avLst/>
          </a:prstGeom>
          <a:noFill/>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薬局</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57" name="テキスト ボックス 56"/>
          <p:cNvSpPr txBox="1"/>
          <p:nvPr/>
        </p:nvSpPr>
        <p:spPr>
          <a:xfrm>
            <a:off x="3997340" y="4334920"/>
            <a:ext cx="552189" cy="338554"/>
          </a:xfrm>
          <a:prstGeom prst="rect">
            <a:avLst/>
          </a:prstGeom>
          <a:noFill/>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訪看</a:t>
            </a:r>
            <a:endParaRPr lang="en-US" altLang="ja-JP" sz="800" dirty="0" smtClean="0">
              <a:latin typeface="HG丸ｺﾞｼｯｸM-PRO" panose="020F0600000000000000" pitchFamily="50" charset="-128"/>
              <a:ea typeface="HG丸ｺﾞｼｯｸM-PRO" panose="020F0600000000000000" pitchFamily="50" charset="-128"/>
            </a:endParaRPr>
          </a:p>
          <a:p>
            <a:pPr algn="ctr"/>
            <a:r>
              <a:rPr lang="ja-JP" altLang="en-US" sz="800" dirty="0" smtClean="0">
                <a:latin typeface="HG丸ｺﾞｼｯｸM-PRO" panose="020F0600000000000000" pitchFamily="50" charset="-128"/>
                <a:ea typeface="HG丸ｺﾞｼｯｸM-PRO" panose="020F0600000000000000" pitchFamily="50" charset="-128"/>
              </a:rPr>
              <a:t>ＳＴ</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68" name="テキスト ボックス 67"/>
          <p:cNvSpPr txBox="1"/>
          <p:nvPr/>
        </p:nvSpPr>
        <p:spPr>
          <a:xfrm>
            <a:off x="945401" y="6341258"/>
            <a:ext cx="3485870" cy="400110"/>
          </a:xfrm>
          <a:prstGeom prst="rect">
            <a:avLst/>
          </a:prstGeom>
          <a:noFill/>
        </p:spPr>
        <p:txBody>
          <a:bodyPr wrap="square" rtlCol="0">
            <a:spAutoFit/>
          </a:bodyPr>
          <a:lstStyle/>
          <a:p>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b="1" dirty="0" smtClean="0">
                <a:latin typeface="HG丸ｺﾞｼｯｸM-PRO" panose="020F0600000000000000" pitchFamily="50" charset="-128"/>
                <a:ea typeface="HG丸ｺﾞｼｯｸM-PRO" panose="020F0600000000000000" pitchFamily="50" charset="-128"/>
              </a:rPr>
              <a:t>見込まれる事業成果）</a:t>
            </a:r>
            <a:endParaRPr lang="en-US" altLang="ja-JP" sz="1000" b="1" dirty="0" smtClean="0">
              <a:latin typeface="HG丸ｺﾞｼｯｸM-PRO" panose="020F0600000000000000" pitchFamily="50" charset="-128"/>
              <a:ea typeface="HG丸ｺﾞｼｯｸM-PRO" panose="020F0600000000000000" pitchFamily="50" charset="-128"/>
            </a:endParaRPr>
          </a:p>
          <a:p>
            <a:r>
              <a:rPr lang="ja-JP" altLang="en-US" sz="1000" b="1" dirty="0" smtClean="0">
                <a:latin typeface="HG丸ｺﾞｼｯｸM-PRO" panose="020F0600000000000000" pitchFamily="50" charset="-128"/>
                <a:ea typeface="HG丸ｺﾞｼｯｸM-PRO" panose="020F0600000000000000" pitchFamily="50" charset="-128"/>
              </a:rPr>
              <a:t>　〇在宅医療を提供する診療所の増加等</a:t>
            </a:r>
            <a:endParaRPr lang="en-US" altLang="ja-JP" sz="1000" b="1" dirty="0" smtClean="0">
              <a:latin typeface="HG丸ｺﾞｼｯｸM-PRO" panose="020F0600000000000000" pitchFamily="50" charset="-128"/>
              <a:ea typeface="HG丸ｺﾞｼｯｸM-PRO" panose="020F0600000000000000" pitchFamily="50" charset="-128"/>
            </a:endParaRPr>
          </a:p>
        </p:txBody>
      </p:sp>
      <p:sp>
        <p:nvSpPr>
          <p:cNvPr id="70" name="フローチャート : 組合せ 69"/>
          <p:cNvSpPr/>
          <p:nvPr/>
        </p:nvSpPr>
        <p:spPr>
          <a:xfrm>
            <a:off x="2124465" y="6237312"/>
            <a:ext cx="640383" cy="144016"/>
          </a:xfrm>
          <a:prstGeom prst="flowChartMerg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7" name="グループ化 36"/>
          <p:cNvGrpSpPr/>
          <p:nvPr/>
        </p:nvGrpSpPr>
        <p:grpSpPr>
          <a:xfrm>
            <a:off x="1426377" y="3825044"/>
            <a:ext cx="552189" cy="504056"/>
            <a:chOff x="1304467" y="4869160"/>
            <a:chExt cx="552189" cy="504056"/>
          </a:xfrm>
        </p:grpSpPr>
        <p:sp>
          <p:nvSpPr>
            <p:cNvPr id="73" name="円/楕円 72"/>
            <p:cNvSpPr/>
            <p:nvPr/>
          </p:nvSpPr>
          <p:spPr>
            <a:xfrm>
              <a:off x="1327423" y="4869160"/>
              <a:ext cx="504056" cy="504056"/>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74" name="テキスト ボックス 73"/>
            <p:cNvSpPr txBox="1"/>
            <p:nvPr/>
          </p:nvSpPr>
          <p:spPr>
            <a:xfrm>
              <a:off x="1304467" y="4977172"/>
              <a:ext cx="552189" cy="215444"/>
            </a:xfrm>
            <a:prstGeom prst="rect">
              <a:avLst/>
            </a:prstGeom>
            <a:noFill/>
            <a:ln>
              <a:noFill/>
              <a:prstDash val="sysDot"/>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診療所</a:t>
              </a:r>
              <a:endParaRPr lang="en-US" altLang="ja-JP" sz="800" dirty="0" smtClean="0">
                <a:latin typeface="HG丸ｺﾞｼｯｸM-PRO" panose="020F0600000000000000" pitchFamily="50" charset="-128"/>
                <a:ea typeface="HG丸ｺﾞｼｯｸM-PRO" panose="020F0600000000000000" pitchFamily="50" charset="-128"/>
              </a:endParaRPr>
            </a:p>
          </p:txBody>
        </p:sp>
      </p:grpSp>
      <p:grpSp>
        <p:nvGrpSpPr>
          <p:cNvPr id="78" name="グループ化 77"/>
          <p:cNvGrpSpPr/>
          <p:nvPr/>
        </p:nvGrpSpPr>
        <p:grpSpPr>
          <a:xfrm>
            <a:off x="2792760" y="3861049"/>
            <a:ext cx="552189" cy="504056"/>
            <a:chOff x="1304467" y="4869160"/>
            <a:chExt cx="552189" cy="504056"/>
          </a:xfrm>
        </p:grpSpPr>
        <p:sp>
          <p:nvSpPr>
            <p:cNvPr id="79" name="円/楕円 78"/>
            <p:cNvSpPr/>
            <p:nvPr/>
          </p:nvSpPr>
          <p:spPr>
            <a:xfrm>
              <a:off x="1327423" y="4869160"/>
              <a:ext cx="504056" cy="504056"/>
            </a:xfrm>
            <a:prstGeom prst="ellipse">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0" name="テキスト ボックス 79"/>
            <p:cNvSpPr txBox="1"/>
            <p:nvPr/>
          </p:nvSpPr>
          <p:spPr>
            <a:xfrm>
              <a:off x="1304467" y="4977172"/>
              <a:ext cx="552189" cy="215444"/>
            </a:xfrm>
            <a:prstGeom prst="rect">
              <a:avLst/>
            </a:prstGeom>
            <a:noFill/>
            <a:ln>
              <a:noFill/>
              <a:prstDash val="sysDot"/>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診療所</a:t>
              </a:r>
              <a:endParaRPr lang="en-US" altLang="ja-JP" sz="800" dirty="0" smtClean="0">
                <a:latin typeface="HG丸ｺﾞｼｯｸM-PRO" panose="020F0600000000000000" pitchFamily="50" charset="-128"/>
                <a:ea typeface="HG丸ｺﾞｼｯｸM-PRO" panose="020F0600000000000000" pitchFamily="50" charset="-128"/>
              </a:endParaRPr>
            </a:p>
          </p:txBody>
        </p:sp>
      </p:grpSp>
      <p:grpSp>
        <p:nvGrpSpPr>
          <p:cNvPr id="35" name="グループ化 34"/>
          <p:cNvGrpSpPr/>
          <p:nvPr/>
        </p:nvGrpSpPr>
        <p:grpSpPr>
          <a:xfrm>
            <a:off x="920552" y="3140388"/>
            <a:ext cx="1261965" cy="720660"/>
            <a:chOff x="848544" y="3180760"/>
            <a:chExt cx="1261965" cy="655046"/>
          </a:xfrm>
        </p:grpSpPr>
        <p:sp>
          <p:nvSpPr>
            <p:cNvPr id="31" name="爆発 1 30"/>
            <p:cNvSpPr/>
            <p:nvPr/>
          </p:nvSpPr>
          <p:spPr>
            <a:xfrm>
              <a:off x="848544" y="3180760"/>
              <a:ext cx="1261965" cy="655046"/>
            </a:xfrm>
            <a:prstGeom prst="irregularSeal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952409" y="3306470"/>
              <a:ext cx="1048263" cy="338554"/>
            </a:xfrm>
            <a:prstGeom prst="rect">
              <a:avLst/>
            </a:prstGeom>
          </p:spPr>
          <p:txBody>
            <a:bodyPr wrap="square">
              <a:spAutoFit/>
            </a:bodyPr>
            <a:lstStyle/>
            <a:p>
              <a:pPr algn="ctr"/>
              <a:r>
                <a:rPr lang="ja-JP" altLang="en-US" sz="800" dirty="0">
                  <a:latin typeface="HG丸ｺﾞｼｯｸM-PRO" panose="020F0600000000000000" pitchFamily="50" charset="-128"/>
                  <a:ea typeface="HG丸ｺﾞｼｯｸM-PRO" panose="020F0600000000000000" pitchFamily="50" charset="-128"/>
                </a:rPr>
                <a:t>かかりつけ医が</a:t>
              </a:r>
              <a:endParaRPr lang="en-US" altLang="ja-JP" sz="800" dirty="0">
                <a:latin typeface="HG丸ｺﾞｼｯｸM-PRO" panose="020F0600000000000000" pitchFamily="50" charset="-128"/>
                <a:ea typeface="HG丸ｺﾞｼｯｸM-PRO" panose="020F0600000000000000" pitchFamily="50" charset="-128"/>
              </a:endParaRPr>
            </a:p>
            <a:p>
              <a:pPr algn="ctr"/>
              <a:r>
                <a:rPr lang="ja-JP" altLang="en-US" sz="800" dirty="0">
                  <a:latin typeface="HG丸ｺﾞｼｯｸM-PRO" panose="020F0600000000000000" pitchFamily="50" charset="-128"/>
                  <a:ea typeface="HG丸ｺﾞｼｯｸM-PRO" panose="020F0600000000000000" pitchFamily="50" charset="-128"/>
                </a:rPr>
                <a:t>不在で退院できず</a:t>
              </a:r>
            </a:p>
          </p:txBody>
        </p:sp>
      </p:grpSp>
      <p:sp>
        <p:nvSpPr>
          <p:cNvPr id="61" name="円/楕円 60"/>
          <p:cNvSpPr/>
          <p:nvPr/>
        </p:nvSpPr>
        <p:spPr>
          <a:xfrm>
            <a:off x="2246635" y="3248690"/>
            <a:ext cx="504056" cy="5040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2" name="テキスト ボックス 61"/>
          <p:cNvSpPr txBox="1"/>
          <p:nvPr/>
        </p:nvSpPr>
        <p:spPr>
          <a:xfrm>
            <a:off x="2240571" y="3356992"/>
            <a:ext cx="552189" cy="215444"/>
          </a:xfrm>
          <a:prstGeom prst="rect">
            <a:avLst/>
          </a:prstGeom>
          <a:noFill/>
        </p:spPr>
        <p:txBody>
          <a:bodyPr wrap="square" rtlCol="0">
            <a:spAutoFit/>
          </a:bodyPr>
          <a:lstStyle/>
          <a:p>
            <a:pPr algn="ctr"/>
            <a:r>
              <a:rPr lang="ja-JP" altLang="en-US" sz="800" dirty="0">
                <a:latin typeface="HG丸ｺﾞｼｯｸM-PRO" panose="020F0600000000000000" pitchFamily="50" charset="-128"/>
                <a:ea typeface="HG丸ｺﾞｼｯｸM-PRO" panose="020F0600000000000000" pitchFamily="50" charset="-128"/>
              </a:rPr>
              <a:t>病院</a:t>
            </a:r>
            <a:endParaRPr lang="en-US" altLang="ja-JP" sz="800" dirty="0" smtClean="0">
              <a:latin typeface="HG丸ｺﾞｼｯｸM-PRO" panose="020F0600000000000000" pitchFamily="50" charset="-128"/>
              <a:ea typeface="HG丸ｺﾞｼｯｸM-PRO" panose="020F0600000000000000" pitchFamily="50" charset="-128"/>
            </a:endParaRPr>
          </a:p>
        </p:txBody>
      </p:sp>
      <p:sp>
        <p:nvSpPr>
          <p:cNvPr id="67" name="角丸四角形 66"/>
          <p:cNvSpPr/>
          <p:nvPr/>
        </p:nvSpPr>
        <p:spPr>
          <a:xfrm>
            <a:off x="1097189" y="5085184"/>
            <a:ext cx="2703683" cy="7274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3" name="グループ化 62"/>
          <p:cNvGrpSpPr/>
          <p:nvPr/>
        </p:nvGrpSpPr>
        <p:grpSpPr>
          <a:xfrm>
            <a:off x="1481104" y="5236604"/>
            <a:ext cx="552189" cy="504056"/>
            <a:chOff x="1304467" y="4869160"/>
            <a:chExt cx="552189" cy="504056"/>
          </a:xfrm>
        </p:grpSpPr>
        <p:sp>
          <p:nvSpPr>
            <p:cNvPr id="65" name="円/楕円 64"/>
            <p:cNvSpPr/>
            <p:nvPr/>
          </p:nvSpPr>
          <p:spPr>
            <a:xfrm>
              <a:off x="1327423" y="4869160"/>
              <a:ext cx="504056" cy="504056"/>
            </a:xfrm>
            <a:prstGeom prst="ellipse">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69" name="テキスト ボックス 68"/>
            <p:cNvSpPr txBox="1"/>
            <p:nvPr/>
          </p:nvSpPr>
          <p:spPr>
            <a:xfrm>
              <a:off x="1304467" y="4977172"/>
              <a:ext cx="552189" cy="215444"/>
            </a:xfrm>
            <a:prstGeom prst="rect">
              <a:avLst/>
            </a:prstGeom>
            <a:noFill/>
            <a:ln>
              <a:noFill/>
              <a:prstDash val="solid"/>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診療所</a:t>
              </a:r>
              <a:endParaRPr lang="en-US" altLang="ja-JP" sz="800" dirty="0" smtClean="0">
                <a:latin typeface="HG丸ｺﾞｼｯｸM-PRO" panose="020F0600000000000000" pitchFamily="50" charset="-128"/>
                <a:ea typeface="HG丸ｺﾞｼｯｸM-PRO" panose="020F0600000000000000" pitchFamily="50" charset="-128"/>
              </a:endParaRPr>
            </a:p>
          </p:txBody>
        </p:sp>
      </p:grpSp>
      <p:grpSp>
        <p:nvGrpSpPr>
          <p:cNvPr id="71" name="グループ化 70"/>
          <p:cNvGrpSpPr/>
          <p:nvPr/>
        </p:nvGrpSpPr>
        <p:grpSpPr>
          <a:xfrm>
            <a:off x="2753373" y="5207641"/>
            <a:ext cx="552189" cy="504056"/>
            <a:chOff x="1304467" y="4869160"/>
            <a:chExt cx="552189" cy="504056"/>
          </a:xfrm>
        </p:grpSpPr>
        <p:sp>
          <p:nvSpPr>
            <p:cNvPr id="72" name="円/楕円 71"/>
            <p:cNvSpPr/>
            <p:nvPr/>
          </p:nvSpPr>
          <p:spPr>
            <a:xfrm>
              <a:off x="1327423" y="4869160"/>
              <a:ext cx="504056" cy="504056"/>
            </a:xfrm>
            <a:prstGeom prst="ellipse">
              <a:avLst/>
            </a:prstGeom>
            <a:solidFill>
              <a:schemeClr val="bg1"/>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81" name="テキスト ボックス 80"/>
            <p:cNvSpPr txBox="1"/>
            <p:nvPr/>
          </p:nvSpPr>
          <p:spPr>
            <a:xfrm>
              <a:off x="1304467" y="4977172"/>
              <a:ext cx="552189" cy="215444"/>
            </a:xfrm>
            <a:prstGeom prst="rect">
              <a:avLst/>
            </a:prstGeom>
            <a:noFill/>
            <a:ln>
              <a:noFill/>
              <a:prstDash val="solid"/>
            </a:ln>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診療所</a:t>
              </a:r>
              <a:endParaRPr lang="en-US" altLang="ja-JP" sz="800" dirty="0" smtClean="0">
                <a:latin typeface="HG丸ｺﾞｼｯｸM-PRO" panose="020F0600000000000000" pitchFamily="50" charset="-128"/>
                <a:ea typeface="HG丸ｺﾞｼｯｸM-PRO" panose="020F0600000000000000" pitchFamily="50" charset="-128"/>
              </a:endParaRPr>
            </a:p>
          </p:txBody>
        </p:sp>
      </p:grpSp>
      <p:sp>
        <p:nvSpPr>
          <p:cNvPr id="2" name="左カーブ矢印 1"/>
          <p:cNvSpPr/>
          <p:nvPr/>
        </p:nvSpPr>
        <p:spPr>
          <a:xfrm>
            <a:off x="1928664" y="4141111"/>
            <a:ext cx="360040" cy="1227184"/>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5" name="左カーブ矢印 84"/>
          <p:cNvSpPr/>
          <p:nvPr/>
        </p:nvSpPr>
        <p:spPr>
          <a:xfrm flipH="1">
            <a:off x="2432696" y="4107981"/>
            <a:ext cx="360064" cy="1260314"/>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正方形/長方形 3"/>
          <p:cNvSpPr/>
          <p:nvPr/>
        </p:nvSpPr>
        <p:spPr>
          <a:xfrm>
            <a:off x="2692043" y="3651156"/>
            <a:ext cx="1518364" cy="215444"/>
          </a:xfrm>
          <a:prstGeom prst="rect">
            <a:avLst/>
          </a:prstGeom>
          <a:ln w="12700">
            <a:noFill/>
          </a:ln>
        </p:spPr>
        <p:txBody>
          <a:bodyPr wrap="none">
            <a:spAutoFit/>
          </a:bodyPr>
          <a:lstStyle/>
          <a:p>
            <a:r>
              <a:rPr lang="ja-JP" altLang="en-US" sz="800" b="1" u="sng" dirty="0">
                <a:latin typeface="HG丸ｺﾞｼｯｸM-PRO" panose="020F0600000000000000" pitchFamily="50" charset="-128"/>
                <a:ea typeface="HG丸ｺﾞｼｯｸM-PRO" panose="020F0600000000000000" pitchFamily="50" charset="-128"/>
              </a:rPr>
              <a:t>（１）在宅医療への参入促進</a:t>
            </a:r>
            <a:endParaRPr lang="en-US" altLang="ja-JP" sz="800" b="1" u="sng" dirty="0">
              <a:latin typeface="HG丸ｺﾞｼｯｸM-PRO" panose="020F0600000000000000" pitchFamily="50" charset="-128"/>
              <a:ea typeface="HG丸ｺﾞｼｯｸM-PRO" panose="020F0600000000000000" pitchFamily="50" charset="-128"/>
            </a:endParaRPr>
          </a:p>
        </p:txBody>
      </p:sp>
      <p:sp>
        <p:nvSpPr>
          <p:cNvPr id="88" name="正方形/長方形 87"/>
          <p:cNvSpPr/>
          <p:nvPr/>
        </p:nvSpPr>
        <p:spPr>
          <a:xfrm>
            <a:off x="56456" y="3717032"/>
            <a:ext cx="1210588" cy="461665"/>
          </a:xfrm>
          <a:prstGeom prst="rect">
            <a:avLst/>
          </a:prstGeom>
          <a:ln w="12700">
            <a:noFill/>
          </a:ln>
        </p:spPr>
        <p:txBody>
          <a:bodyPr wrap="none">
            <a:spAutoFit/>
          </a:bodyPr>
          <a:lstStyle/>
          <a:p>
            <a:r>
              <a:rPr lang="ja-JP" altLang="en-US" sz="800" b="1" u="sng" dirty="0">
                <a:latin typeface="HG丸ｺﾞｼｯｸM-PRO" panose="020F0600000000000000" pitchFamily="50" charset="-128"/>
                <a:ea typeface="HG丸ｺﾞｼｯｸM-PRO" panose="020F0600000000000000" pitchFamily="50" charset="-128"/>
              </a:rPr>
              <a:t>（２）新規参入</a:t>
            </a:r>
            <a:r>
              <a:rPr lang="ja-JP" altLang="en-US" sz="800" b="1" u="sng" dirty="0" smtClean="0">
                <a:latin typeface="HG丸ｺﾞｼｯｸM-PRO" panose="020F0600000000000000" pitchFamily="50" charset="-128"/>
                <a:ea typeface="HG丸ｺﾞｼｯｸM-PRO" panose="020F0600000000000000" pitchFamily="50" charset="-128"/>
              </a:rPr>
              <a:t>する</a:t>
            </a:r>
            <a:endParaRPr lang="en-US" altLang="ja-JP" sz="800" b="1" u="sng" dirty="0" smtClean="0">
              <a:latin typeface="HG丸ｺﾞｼｯｸM-PRO" panose="020F0600000000000000" pitchFamily="50" charset="-128"/>
              <a:ea typeface="HG丸ｺﾞｼｯｸM-PRO" panose="020F0600000000000000" pitchFamily="50" charset="-128"/>
            </a:endParaRPr>
          </a:p>
          <a:p>
            <a:r>
              <a:rPr lang="ja-JP" altLang="en-US" sz="800" b="1" dirty="0">
                <a:latin typeface="HG丸ｺﾞｼｯｸM-PRO" panose="020F0600000000000000" pitchFamily="50" charset="-128"/>
                <a:ea typeface="HG丸ｺﾞｼｯｸM-PRO" panose="020F0600000000000000" pitchFamily="50" charset="-128"/>
              </a:rPr>
              <a:t>　</a:t>
            </a:r>
            <a:r>
              <a:rPr lang="ja-JP" altLang="en-US" sz="800" b="1" dirty="0" smtClean="0">
                <a:latin typeface="HG丸ｺﾞｼｯｸM-PRO" panose="020F0600000000000000" pitchFamily="50" charset="-128"/>
                <a:ea typeface="HG丸ｺﾞｼｯｸM-PRO" panose="020F0600000000000000" pitchFamily="50" charset="-128"/>
              </a:rPr>
              <a:t>　　</a:t>
            </a:r>
            <a:r>
              <a:rPr lang="ja-JP" altLang="en-US" sz="800" b="1" u="sng" dirty="0" smtClean="0">
                <a:latin typeface="HG丸ｺﾞｼｯｸM-PRO" panose="020F0600000000000000" pitchFamily="50" charset="-128"/>
                <a:ea typeface="HG丸ｺﾞｼｯｸM-PRO" panose="020F0600000000000000" pitchFamily="50" charset="-128"/>
              </a:rPr>
              <a:t>診療所の</a:t>
            </a:r>
            <a:endParaRPr lang="en-US" altLang="ja-JP" sz="800" b="1" u="sng" dirty="0" smtClean="0">
              <a:latin typeface="HG丸ｺﾞｼｯｸM-PRO" panose="020F0600000000000000" pitchFamily="50" charset="-128"/>
              <a:ea typeface="HG丸ｺﾞｼｯｸM-PRO" panose="020F0600000000000000" pitchFamily="50" charset="-128"/>
            </a:endParaRPr>
          </a:p>
          <a:p>
            <a:r>
              <a:rPr lang="ja-JP" altLang="en-US" sz="800" b="1" dirty="0">
                <a:latin typeface="HG丸ｺﾞｼｯｸM-PRO" panose="020F0600000000000000" pitchFamily="50" charset="-128"/>
                <a:ea typeface="HG丸ｺﾞｼｯｸM-PRO" panose="020F0600000000000000" pitchFamily="50" charset="-128"/>
              </a:rPr>
              <a:t>　</a:t>
            </a:r>
            <a:r>
              <a:rPr lang="ja-JP" altLang="en-US" sz="800" b="1" dirty="0" smtClean="0">
                <a:latin typeface="HG丸ｺﾞｼｯｸM-PRO" panose="020F0600000000000000" pitchFamily="50" charset="-128"/>
                <a:ea typeface="HG丸ｺﾞｼｯｸM-PRO" panose="020F0600000000000000" pitchFamily="50" charset="-128"/>
              </a:rPr>
              <a:t>　　</a:t>
            </a:r>
            <a:r>
              <a:rPr lang="ja-JP" altLang="en-US" sz="800" b="1" u="sng" dirty="0" smtClean="0">
                <a:latin typeface="HG丸ｺﾞｼｯｸM-PRO" panose="020F0600000000000000" pitchFamily="50" charset="-128"/>
                <a:ea typeface="HG丸ｺﾞｼｯｸM-PRO" panose="020F0600000000000000" pitchFamily="50" charset="-128"/>
              </a:rPr>
              <a:t>フォローアップ</a:t>
            </a:r>
            <a:endParaRPr lang="en-US" altLang="ja-JP" sz="800" b="1" u="sng" dirty="0">
              <a:latin typeface="HG丸ｺﾞｼｯｸM-PRO" panose="020F0600000000000000" pitchFamily="50" charset="-128"/>
              <a:ea typeface="HG丸ｺﾞｼｯｸM-PRO" panose="020F0600000000000000" pitchFamily="50" charset="-128"/>
            </a:endParaRPr>
          </a:p>
        </p:txBody>
      </p:sp>
      <p:grpSp>
        <p:nvGrpSpPr>
          <p:cNvPr id="16" name="グループ化 15"/>
          <p:cNvGrpSpPr/>
          <p:nvPr/>
        </p:nvGrpSpPr>
        <p:grpSpPr>
          <a:xfrm>
            <a:off x="1640632" y="4429709"/>
            <a:ext cx="1584176" cy="295436"/>
            <a:chOff x="1737022" y="4205353"/>
            <a:chExt cx="1584176" cy="360041"/>
          </a:xfrm>
        </p:grpSpPr>
        <p:sp>
          <p:nvSpPr>
            <p:cNvPr id="6" name="角丸四角形 5"/>
            <p:cNvSpPr/>
            <p:nvPr/>
          </p:nvSpPr>
          <p:spPr>
            <a:xfrm>
              <a:off x="1737022" y="4205353"/>
              <a:ext cx="1584176" cy="36004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34" name="テキスト ボックス 33"/>
            <p:cNvSpPr txBox="1"/>
            <p:nvPr/>
          </p:nvSpPr>
          <p:spPr>
            <a:xfrm>
              <a:off x="1798862" y="4221031"/>
              <a:ext cx="1464035" cy="262557"/>
            </a:xfrm>
            <a:prstGeom prst="rect">
              <a:avLst/>
            </a:prstGeom>
            <a:noFill/>
          </p:spPr>
          <p:txBody>
            <a:bodyPr wrap="square" rtlCol="0">
              <a:spAutoFit/>
            </a:bodyPr>
            <a:lstStyle/>
            <a:p>
              <a:pPr algn="ctr"/>
              <a:r>
                <a:rPr lang="ja-JP" altLang="en-US" sz="800" dirty="0" smtClean="0">
                  <a:latin typeface="HG丸ｺﾞｼｯｸM-PRO" panose="020F0600000000000000" pitchFamily="50" charset="-128"/>
                  <a:ea typeface="HG丸ｺﾞｼｯｸM-PRO" panose="020F0600000000000000" pitchFamily="50" charset="-128"/>
                </a:rPr>
                <a:t>在宅</a:t>
              </a:r>
              <a:r>
                <a:rPr lang="ja-JP" altLang="en-US" sz="800" dirty="0" smtClean="0">
                  <a:latin typeface="HG丸ｺﾞｼｯｸM-PRO" panose="020F0600000000000000" pitchFamily="50" charset="-128"/>
                  <a:ea typeface="HG丸ｺﾞｼｯｸM-PRO" panose="020F0600000000000000" pitchFamily="50" charset="-128"/>
                  <a:cs typeface="Meiryo UI" pitchFamily="50" charset="-128"/>
                </a:rPr>
                <a:t>医療コーディネータ</a:t>
              </a:r>
              <a:endParaRPr lang="en-US" altLang="ja-JP" sz="900" dirty="0" smtClean="0">
                <a:latin typeface="HG丸ｺﾞｼｯｸM-PRO" panose="020F0600000000000000" pitchFamily="50" charset="-128"/>
                <a:ea typeface="HG丸ｺﾞｼｯｸM-PRO" panose="020F0600000000000000" pitchFamily="50" charset="-128"/>
              </a:endParaRPr>
            </a:p>
          </p:txBody>
        </p:sp>
      </p:grpSp>
      <p:sp>
        <p:nvSpPr>
          <p:cNvPr id="66" name="正方形/長方形 65"/>
          <p:cNvSpPr/>
          <p:nvPr/>
        </p:nvSpPr>
        <p:spPr bwMode="auto">
          <a:xfrm>
            <a:off x="8337375" y="47090"/>
            <a:ext cx="1439689" cy="276909"/>
          </a:xfrm>
          <a:prstGeom prst="rect">
            <a:avLst/>
          </a:prstGeom>
          <a:ln>
            <a:headEnd type="none" w="med" len="med"/>
            <a:tailEnd type="none" w="med" len="med"/>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ja-JP" altLang="en-US" sz="1600" b="1" i="0" u="none" strike="noStrike" cap="none" normalizeH="0" baseline="0" dirty="0" smtClean="0">
                <a:ln>
                  <a:noFill/>
                </a:ln>
                <a:solidFill>
                  <a:schemeClr val="tx1"/>
                </a:solidFill>
                <a:effectLst/>
                <a:latin typeface="Arial" pitchFamily="34" charset="0"/>
                <a:ea typeface="ＭＳ Ｐゴシック" pitchFamily="50" charset="-128"/>
              </a:rPr>
              <a:t>資料３－１</a:t>
            </a:r>
          </a:p>
        </p:txBody>
      </p:sp>
    </p:spTree>
    <p:extLst>
      <p:ext uri="{BB962C8B-B14F-4D97-AF65-F5344CB8AC3E}">
        <p14:creationId xmlns:p14="http://schemas.microsoft.com/office/powerpoint/2010/main" val="331415926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184</Words>
  <Application>Microsoft Office PowerPoint</Application>
  <PresentationFormat>A4 210 x 297 mm</PresentationFormat>
  <Paragraphs>64</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1_Office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2013-09-20T05:53:59Z</dcterms:created>
  <dcterms:modified xsi:type="dcterms:W3CDTF">2017-06-08T07:04:07Z</dcterms:modified>
</cp:coreProperties>
</file>