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373" r:id="rId5"/>
    <p:sldId id="374"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66CCFF"/>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147" autoAdjust="0"/>
    <p:restoredTop sz="93816" autoAdjust="0"/>
  </p:normalViewPr>
  <p:slideViewPr>
    <p:cSldViewPr>
      <p:cViewPr varScale="1">
        <p:scale>
          <a:sx n="70" d="100"/>
          <a:sy n="70" d="100"/>
        </p:scale>
        <p:origin x="738"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49" d="100"/>
          <a:sy n="49" d="100"/>
        </p:scale>
        <p:origin x="-2916" y="-102"/>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07B3448F-96E3-453A-8EC1-C7037892310F}" type="datetimeFigureOut">
              <a:rPr kumimoji="1" lang="ja-JP" altLang="en-US" smtClean="0"/>
              <a:t>2018/12/13</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AEA8BE3F-AD7C-427F-A529-5229D628D5CC}" type="slidenum">
              <a:rPr kumimoji="1" lang="ja-JP" altLang="en-US" smtClean="0"/>
              <a:t>‹#›</a:t>
            </a:fld>
            <a:endParaRPr kumimoji="1" lang="ja-JP" altLang="en-US"/>
          </a:p>
        </p:txBody>
      </p:sp>
    </p:spTree>
    <p:extLst>
      <p:ext uri="{BB962C8B-B14F-4D97-AF65-F5344CB8AC3E}">
        <p14:creationId xmlns:p14="http://schemas.microsoft.com/office/powerpoint/2010/main" val="22335052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32" tIns="45716" rIns="91432" bIns="45716" rtlCol="0"/>
          <a:lstStyle>
            <a:lvl1pPr algn="r">
              <a:defRPr sz="1200"/>
            </a:lvl1pPr>
          </a:lstStyle>
          <a:p>
            <a:fld id="{8C0B6B46-DA86-44B1-BF26-2C06D2A671C0}" type="datetimeFigureOut">
              <a:rPr kumimoji="1" lang="ja-JP" altLang="en-US" smtClean="0"/>
              <a:t>2018/12/13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ー 4"/>
          <p:cNvSpPr>
            <a:spLocks noGrp="1"/>
          </p:cNvSpPr>
          <p:nvPr>
            <p:ph type="body" sz="quarter" idx="3"/>
          </p:nvPr>
        </p:nvSpPr>
        <p:spPr>
          <a:xfrm>
            <a:off x="681039" y="4721225"/>
            <a:ext cx="5445125" cy="4471988"/>
          </a:xfrm>
          <a:prstGeom prst="rect">
            <a:avLst/>
          </a:prstGeom>
        </p:spPr>
        <p:txBody>
          <a:bodyPr vert="horz" lIns="91432" tIns="45716" rIns="91432"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4"/>
            <a:ext cx="2949575" cy="496887"/>
          </a:xfrm>
          <a:prstGeom prst="rect">
            <a:avLst/>
          </a:prstGeom>
        </p:spPr>
        <p:txBody>
          <a:bodyPr vert="horz" lIns="91432" tIns="45716" rIns="91432" bIns="45716" rtlCol="0" anchor="b"/>
          <a:lstStyle>
            <a:lvl1pPr algn="r">
              <a:defRPr sz="1200"/>
            </a:lvl1pPr>
          </a:lstStyle>
          <a:p>
            <a:fld id="{40687962-1732-4DEA-94EE-209433AE6D92}" type="slidenum">
              <a:rPr kumimoji="1" lang="ja-JP" altLang="en-US" smtClean="0"/>
              <a:t>‹#›</a:t>
            </a:fld>
            <a:endParaRPr kumimoji="1" lang="ja-JP" altLang="en-US"/>
          </a:p>
        </p:txBody>
      </p:sp>
    </p:spTree>
    <p:extLst>
      <p:ext uri="{BB962C8B-B14F-4D97-AF65-F5344CB8AC3E}">
        <p14:creationId xmlns:p14="http://schemas.microsoft.com/office/powerpoint/2010/main" val="31908815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7FE991F-5A9F-452D-9998-F6E845966F1C}" type="slidenum">
              <a:rPr kumimoji="1" lang="ja-JP" altLang="en-US" smtClean="0"/>
              <a:t>1</a:t>
            </a:fld>
            <a:endParaRPr kumimoji="1" lang="ja-JP" altLang="en-US"/>
          </a:p>
        </p:txBody>
      </p:sp>
    </p:spTree>
    <p:extLst>
      <p:ext uri="{BB962C8B-B14F-4D97-AF65-F5344CB8AC3E}">
        <p14:creationId xmlns:p14="http://schemas.microsoft.com/office/powerpoint/2010/main" val="1741437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480EE7C-8E8D-41EB-9594-C5DC1FCA6663}" type="datetime1">
              <a:rPr kumimoji="1" lang="ja-JP" altLang="en-US" smtClean="0"/>
              <a:t>2018/12/13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1261477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6C1884-71C5-4CA1-AEB1-8D07AC67AE50}" type="datetime1">
              <a:rPr kumimoji="1" lang="ja-JP" altLang="en-US" smtClean="0"/>
              <a:t>2018/12/13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4217638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ADBA19F-7284-44BE-9A1F-C02B9A966599}" type="datetime1">
              <a:rPr kumimoji="1" lang="ja-JP" altLang="en-US" smtClean="0"/>
              <a:t>2018/12/13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643725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288436-3286-4FEF-B618-369F48507185}" type="datetime1">
              <a:rPr kumimoji="1" lang="ja-JP" altLang="en-US" smtClean="0"/>
              <a:t>2018/12/13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098244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51F4AA4-C779-4EE1-910A-4A7C1CD4543E}" type="datetime1">
              <a:rPr kumimoji="1" lang="ja-JP" altLang="en-US" smtClean="0"/>
              <a:t>2018/12/13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682166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E3C2E89-ACA8-453C-98E5-56D551773C7D}" type="datetime1">
              <a:rPr kumimoji="1" lang="ja-JP" altLang="en-US" smtClean="0"/>
              <a:t>2018/12/13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4096771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29DF76D-27A6-45FE-A907-12DFDE6D76F8}" type="datetime1">
              <a:rPr kumimoji="1" lang="ja-JP" altLang="en-US" smtClean="0"/>
              <a:t>2018/12/13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417229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5B6E5B3-E1CE-4D50-8D88-0BAB252FE96E}" type="datetime1">
              <a:rPr kumimoji="1" lang="ja-JP" altLang="en-US" smtClean="0"/>
              <a:t>2018/12/13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1937474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9CB3274-620F-4559-8998-DD67638A3D1F}" type="datetime1">
              <a:rPr kumimoji="1" lang="ja-JP" altLang="en-US" smtClean="0"/>
              <a:t>2018/12/13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951172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107F548-034F-4E79-9524-0CA46ED49675}" type="datetime1">
              <a:rPr kumimoji="1" lang="ja-JP" altLang="en-US" smtClean="0"/>
              <a:t>2018/12/13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1665460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5239C08-6B5E-4AFE-AB4D-F32FDDA43A4F}" type="datetime1">
              <a:rPr kumimoji="1" lang="ja-JP" altLang="en-US" smtClean="0"/>
              <a:t>2018/12/13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060647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6A1CAA-F00E-48D3-8907-6F71498EB191}" type="datetime1">
              <a:rPr kumimoji="1" lang="ja-JP" altLang="en-US" smtClean="0"/>
              <a:t>2018/12/13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76865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タイトル 1">
            <a:extLst>
              <a:ext uri="{FF2B5EF4-FFF2-40B4-BE49-F238E27FC236}">
                <a16:creationId xmlns:a16="http://schemas.microsoft.com/office/drawing/2014/main" id="{30BE5A27-A407-4A14-A9BE-5866682C3C6B}"/>
              </a:ext>
            </a:extLst>
          </p:cNvPr>
          <p:cNvSpPr txBox="1">
            <a:spLocks/>
          </p:cNvSpPr>
          <p:nvPr/>
        </p:nvSpPr>
        <p:spPr>
          <a:xfrm>
            <a:off x="611560" y="1252223"/>
            <a:ext cx="8856984" cy="1080120"/>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ja-JP" altLang="en-US" sz="24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20" name="タイトル 1">
            <a:extLst>
              <a:ext uri="{FF2B5EF4-FFF2-40B4-BE49-F238E27FC236}">
                <a16:creationId xmlns:a16="http://schemas.microsoft.com/office/drawing/2014/main" id="{30BE5A27-A407-4A14-A9BE-5866682C3C6B}"/>
              </a:ext>
            </a:extLst>
          </p:cNvPr>
          <p:cNvSpPr txBox="1">
            <a:spLocks/>
          </p:cNvSpPr>
          <p:nvPr/>
        </p:nvSpPr>
        <p:spPr>
          <a:xfrm>
            <a:off x="395536" y="1484784"/>
            <a:ext cx="8064896" cy="4968552"/>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ja-JP" sz="1800" dirty="0">
                <a:latin typeface="Meiryo UI" panose="020B0604030504040204" pitchFamily="50" charset="-128"/>
                <a:ea typeface="Meiryo UI" panose="020B0604030504040204" pitchFamily="50" charset="-128"/>
                <a:cs typeface="Meiryo UI" panose="020B0604030504040204" pitchFamily="50" charset="-128"/>
              </a:rPr>
              <a:t>〇　地域医療構想は、医療計画の柱の１つであることから、計画に関して二次医療圏</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ja-JP" sz="1800" dirty="0">
                <a:latin typeface="Meiryo UI" panose="020B0604030504040204" pitchFamily="50" charset="-128"/>
                <a:ea typeface="Meiryo UI" panose="020B0604030504040204" pitchFamily="50" charset="-128"/>
                <a:cs typeface="Meiryo UI" panose="020B0604030504040204" pitchFamily="50" charset="-128"/>
              </a:rPr>
              <a:t>毎に調査審議を行う各保健医療協議会（知事の附属機関）を地域医療構想調整会議と位置付け、協議を進めている。</a:t>
            </a:r>
          </a:p>
          <a:p>
            <a:pPr algn="l"/>
            <a:r>
              <a:rPr lang="en-US" altLang="ja-JP" sz="1800" dirty="0">
                <a:latin typeface="Meiryo UI" panose="020B0604030504040204" pitchFamily="50" charset="-128"/>
                <a:ea typeface="Meiryo UI" panose="020B0604030504040204" pitchFamily="50" charset="-128"/>
                <a:cs typeface="Meiryo UI" panose="020B0604030504040204" pitchFamily="50" charset="-128"/>
              </a:rPr>
              <a:t> </a:t>
            </a:r>
            <a:endParaRPr lang="ja-JP" altLang="ja-JP" sz="18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ja-JP" sz="1800" dirty="0">
                <a:latin typeface="Meiryo UI" panose="020B0604030504040204" pitchFamily="50" charset="-128"/>
                <a:ea typeface="Meiryo UI" panose="020B0604030504040204" pitchFamily="50" charset="-128"/>
                <a:cs typeface="Meiryo UI" panose="020B0604030504040204" pitchFamily="50" charset="-128"/>
              </a:rPr>
              <a:t>〇　国通知</a:t>
            </a:r>
            <a:r>
              <a:rPr lang="ja-JP" altLang="ja-JP" sz="1800" baseline="30000" dirty="0">
                <a:latin typeface="Meiryo UI" panose="020B0604030504040204" pitchFamily="50" charset="-128"/>
                <a:ea typeface="Meiryo UI" panose="020B0604030504040204" pitchFamily="50" charset="-128"/>
                <a:cs typeface="Meiryo UI" panose="020B0604030504040204" pitchFamily="50" charset="-128"/>
              </a:rPr>
              <a:t>※</a:t>
            </a:r>
            <a:r>
              <a:rPr lang="ja-JP" altLang="ja-JP" sz="1800" dirty="0">
                <a:latin typeface="Meiryo UI" panose="020B0604030504040204" pitchFamily="50" charset="-128"/>
                <a:ea typeface="Meiryo UI" panose="020B0604030504040204" pitchFamily="50" charset="-128"/>
                <a:cs typeface="Meiryo UI" panose="020B0604030504040204" pitchFamily="50" charset="-128"/>
              </a:rPr>
              <a:t>に示された都道府県単位の地域医療構想調整会議は、各構想区域の協議をサポートするため進捗管理や広域調整等の機能を担うことから、府トータルとして医療を提供する体制の確保に関する重要事項を調査審議する「大阪府医療審議会（知事の附属機関）」を活用することが</a:t>
            </a:r>
            <a:r>
              <a:rPr lang="ja-JP" altLang="ja-JP" sz="1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実態</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に</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即し</a:t>
            </a:r>
            <a:r>
              <a:rPr lang="ja-JP" altLang="ja-JP" sz="1800" dirty="0" smtClean="0">
                <a:latin typeface="Meiryo UI" panose="020B0604030504040204" pitchFamily="50" charset="-128"/>
                <a:ea typeface="Meiryo UI" panose="020B0604030504040204" pitchFamily="50" charset="-128"/>
                <a:cs typeface="Meiryo UI" panose="020B0604030504040204" pitchFamily="50" charset="-128"/>
              </a:rPr>
              <a:t>効果的</a:t>
            </a:r>
            <a:r>
              <a:rPr lang="ja-JP" altLang="ja-JP" sz="1800" dirty="0">
                <a:latin typeface="Meiryo UI" panose="020B0604030504040204" pitchFamily="50" charset="-128"/>
                <a:ea typeface="Meiryo UI" panose="020B0604030504040204" pitchFamily="50" charset="-128"/>
                <a:cs typeface="Meiryo UI" panose="020B0604030504040204" pitchFamily="50" charset="-128"/>
              </a:rPr>
              <a:t>である。</a:t>
            </a:r>
          </a:p>
          <a:p>
            <a:pPr algn="l"/>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ja-JP" sz="1600" dirty="0">
                <a:latin typeface="Meiryo UI" panose="020B0604030504040204" pitchFamily="50" charset="-128"/>
                <a:ea typeface="Meiryo UI" panose="020B0604030504040204" pitchFamily="50" charset="-128"/>
                <a:cs typeface="Meiryo UI" panose="020B0604030504040204" pitchFamily="50" charset="-128"/>
              </a:rPr>
              <a:t>※「地域医療構想調整会議の活性化に向けた方策について」（平成</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30</a:t>
            </a:r>
            <a:r>
              <a:rPr lang="ja-JP" altLang="ja-JP" sz="16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6</a:t>
            </a:r>
            <a:r>
              <a:rPr lang="ja-JP" altLang="ja-JP" sz="16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22</a:t>
            </a:r>
            <a:r>
              <a:rPr lang="ja-JP" altLang="ja-JP" sz="1600" dirty="0">
                <a:latin typeface="Meiryo UI" panose="020B0604030504040204" pitchFamily="50" charset="-128"/>
                <a:ea typeface="Meiryo UI" panose="020B0604030504040204" pitchFamily="50" charset="-128"/>
                <a:cs typeface="Meiryo UI" panose="020B0604030504040204" pitchFamily="50" charset="-128"/>
              </a:rPr>
              <a:t>日付厚生労働省医政局地域医療計画課長通知</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endParaRPr lang="ja-JP" altLang="ja-JP" sz="1600" dirty="0">
              <a:latin typeface="Meiryo UI" panose="020B0604030504040204" pitchFamily="50" charset="-128"/>
              <a:ea typeface="Meiryo UI" panose="020B0604030504040204" pitchFamily="50" charset="-128"/>
              <a:cs typeface="Meiryo UI" panose="020B0604030504040204" pitchFamily="50" charset="-128"/>
            </a:endParaRPr>
          </a:p>
          <a:p>
            <a:pPr algn="l"/>
            <a:r>
              <a:rPr lang="en-US" altLang="ja-JP" sz="18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 </a:t>
            </a:r>
            <a:endParaRPr lang="ja-JP" altLang="ja-JP" sz="18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ja-JP" sz="1800" dirty="0">
                <a:latin typeface="Meiryo UI" panose="020B0604030504040204" pitchFamily="50" charset="-128"/>
                <a:ea typeface="Meiryo UI" panose="020B0604030504040204" pitchFamily="50" charset="-128"/>
                <a:cs typeface="Meiryo UI" panose="020B0604030504040204" pitchFamily="50" charset="-128"/>
              </a:rPr>
              <a:t/>
            </a:r>
            <a:br>
              <a:rPr lang="ja-JP" altLang="ja-JP" sz="1800" dirty="0">
                <a:latin typeface="Meiryo UI" panose="020B0604030504040204" pitchFamily="50" charset="-128"/>
                <a:ea typeface="Meiryo UI" panose="020B0604030504040204" pitchFamily="50" charset="-128"/>
                <a:cs typeface="Meiryo UI" panose="020B0604030504040204" pitchFamily="50" charset="-128"/>
              </a:rPr>
            </a:br>
            <a:r>
              <a:rPr lang="ja-JP" altLang="ja-JP" sz="1800" dirty="0">
                <a:latin typeface="Meiryo UI" panose="020B0604030504040204" pitchFamily="50" charset="-128"/>
                <a:ea typeface="Meiryo UI" panose="020B0604030504040204" pitchFamily="50" charset="-128"/>
                <a:cs typeface="Meiryo UI" panose="020B0604030504040204" pitchFamily="50" charset="-128"/>
              </a:rPr>
              <a:t>〇　あわせて、構成については、医療審議会委員となっていない「各構想区域の地域医療構想調整会議の議長」を医療法施行令第５条の</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19</a:t>
            </a:r>
            <a:r>
              <a:rPr lang="ja-JP" altLang="ja-JP" sz="1800" dirty="0">
                <a:latin typeface="Meiryo UI" panose="020B0604030504040204" pitchFamily="50" charset="-128"/>
                <a:ea typeface="Meiryo UI" panose="020B0604030504040204" pitchFamily="50" charset="-128"/>
                <a:cs typeface="Meiryo UI" panose="020B0604030504040204" pitchFamily="50" charset="-128"/>
              </a:rPr>
              <a:t>の「専門委員」に任命する。</a:t>
            </a:r>
          </a:p>
        </p:txBody>
      </p:sp>
      <p:sp>
        <p:nvSpPr>
          <p:cNvPr id="7" name="タイトル 1">
            <a:extLst>
              <a:ext uri="{FF2B5EF4-FFF2-40B4-BE49-F238E27FC236}">
                <a16:creationId xmlns:a16="http://schemas.microsoft.com/office/drawing/2014/main" id="{77D78C8B-7190-4F9F-BF24-FAD4DFE9F181}"/>
              </a:ext>
            </a:extLst>
          </p:cNvPr>
          <p:cNvSpPr txBox="1">
            <a:spLocks/>
          </p:cNvSpPr>
          <p:nvPr/>
        </p:nvSpPr>
        <p:spPr>
          <a:xfrm>
            <a:off x="179512" y="677446"/>
            <a:ext cx="8712968" cy="840933"/>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smtClean="0">
                <a:latin typeface="HGP創英角ｺﾞｼｯｸUB" panose="020B0900000000000000" pitchFamily="50" charset="-128"/>
                <a:ea typeface="HGP創英角ｺﾞｼｯｸUB" panose="020B0900000000000000" pitchFamily="50" charset="-128"/>
              </a:rPr>
              <a:t>大阪府では医療審</a:t>
            </a:r>
            <a:r>
              <a:rPr lang="ja-JP" altLang="en-US" sz="2400" dirty="0">
                <a:latin typeface="HGP創英角ｺﾞｼｯｸUB" panose="020B0900000000000000" pitchFamily="50" charset="-128"/>
                <a:ea typeface="HGP創英角ｺﾞｼｯｸUB" panose="020B0900000000000000" pitchFamily="50" charset="-128"/>
              </a:rPr>
              <a:t>議会</a:t>
            </a:r>
            <a:r>
              <a:rPr lang="ja-JP" altLang="en-US" sz="2400" dirty="0" smtClean="0">
                <a:latin typeface="HGP創英角ｺﾞｼｯｸUB" panose="020B0900000000000000" pitchFamily="50" charset="-128"/>
                <a:ea typeface="HGP創英角ｺﾞｼｯｸUB" panose="020B0900000000000000" pitchFamily="50" charset="-128"/>
              </a:rPr>
              <a:t>を</a:t>
            </a:r>
            <a:endParaRPr lang="en-US" altLang="ja-JP" sz="2400" dirty="0" smtClean="0">
              <a:latin typeface="HGP創英角ｺﾞｼｯｸUB" panose="020B0900000000000000" pitchFamily="50" charset="-128"/>
              <a:ea typeface="HGP創英角ｺﾞｼｯｸUB" panose="020B0900000000000000" pitchFamily="50" charset="-128"/>
            </a:endParaRPr>
          </a:p>
          <a:p>
            <a:pPr algn="l"/>
            <a:r>
              <a:rPr lang="ja-JP" altLang="en-US" sz="2400" dirty="0">
                <a:latin typeface="HGP創英角ｺﾞｼｯｸUB" panose="020B0900000000000000" pitchFamily="50" charset="-128"/>
                <a:ea typeface="HGP創英角ｺﾞｼｯｸUB" panose="020B0900000000000000" pitchFamily="50" charset="-128"/>
              </a:rPr>
              <a:t>　</a:t>
            </a:r>
            <a:r>
              <a:rPr lang="ja-JP" altLang="en-US" sz="2400" dirty="0" smtClean="0">
                <a:latin typeface="HGP創英角ｺﾞｼｯｸUB" panose="020B0900000000000000" pitchFamily="50" charset="-128"/>
                <a:ea typeface="HGP創英角ｺﾞｼｯｸUB" panose="020B0900000000000000" pitchFamily="50" charset="-128"/>
              </a:rPr>
              <a:t>　　　　　　　都道府県</a:t>
            </a:r>
            <a:r>
              <a:rPr lang="ja-JP" altLang="en-US" sz="2400" dirty="0">
                <a:latin typeface="HGP創英角ｺﾞｼｯｸUB" panose="020B0900000000000000" pitchFamily="50" charset="-128"/>
                <a:ea typeface="HGP創英角ｺﾞｼｯｸUB" panose="020B0900000000000000" pitchFamily="50" charset="-128"/>
              </a:rPr>
              <a:t>地域医療構想調整会議として位置づける</a:t>
            </a:r>
          </a:p>
        </p:txBody>
      </p:sp>
      <p:sp>
        <p:nvSpPr>
          <p:cNvPr id="8" name="タイトル 1">
            <a:extLst>
              <a:ext uri="{FF2B5EF4-FFF2-40B4-BE49-F238E27FC236}">
                <a16:creationId xmlns:a16="http://schemas.microsoft.com/office/drawing/2014/main" id="{30BE5A27-A407-4A14-A9BE-5866682C3C6B}"/>
              </a:ext>
            </a:extLst>
          </p:cNvPr>
          <p:cNvSpPr txBox="1">
            <a:spLocks/>
          </p:cNvSpPr>
          <p:nvPr/>
        </p:nvSpPr>
        <p:spPr>
          <a:xfrm>
            <a:off x="49582" y="101382"/>
            <a:ext cx="8856984" cy="576064"/>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4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4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都道府県単位の地域</a:t>
            </a:r>
            <a:r>
              <a:rPr lang="ja-JP" altLang="en-US" sz="24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医療構想調整会議について</a:t>
            </a:r>
          </a:p>
        </p:txBody>
      </p:sp>
      <p:sp>
        <p:nvSpPr>
          <p:cNvPr id="6" name="角丸四角形 5"/>
          <p:cNvSpPr>
            <a:spLocks noChangeArrowheads="1"/>
          </p:cNvSpPr>
          <p:nvPr/>
        </p:nvSpPr>
        <p:spPr bwMode="auto">
          <a:xfrm>
            <a:off x="7836543" y="101382"/>
            <a:ext cx="1247775" cy="390525"/>
          </a:xfrm>
          <a:prstGeom prst="roundRect">
            <a:avLst>
              <a:gd name="adj" fmla="val 16667"/>
            </a:avLst>
          </a:prstGeom>
          <a:noFill/>
          <a:ln w="25400">
            <a:solidFill>
              <a:srgbClr val="F79646">
                <a:lumMod val="75000"/>
                <a:lumOff val="0"/>
              </a:srgbClr>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pPr algn="ctr">
              <a:lnSpc>
                <a:spcPts val="2400"/>
              </a:lnSpc>
              <a:spcAft>
                <a:spcPts val="0"/>
              </a:spcAft>
            </a:pPr>
            <a:r>
              <a:rPr lang="ja-JP" sz="1600" b="1" kern="100" dirty="0" smtClean="0">
                <a:effectLst/>
                <a:latin typeface="Century"/>
                <a:ea typeface="HG丸ｺﾞｼｯｸM-PRO"/>
                <a:cs typeface="Times New Roman"/>
              </a:rPr>
              <a:t>資料</a:t>
            </a:r>
            <a:r>
              <a:rPr lang="ja-JP" altLang="en-US" sz="1600" b="1" kern="100" dirty="0" smtClean="0">
                <a:effectLst/>
                <a:latin typeface="Century"/>
                <a:ea typeface="HG丸ｺﾞｼｯｸM-PRO"/>
                <a:cs typeface="Times New Roman"/>
              </a:rPr>
              <a:t>３</a:t>
            </a:r>
            <a:endParaRPr lang="ja-JP" sz="1050" kern="100" dirty="0">
              <a:effectLst/>
              <a:latin typeface="Century"/>
              <a:ea typeface="ＭＳ 明朝"/>
              <a:cs typeface="Times New Roman"/>
            </a:endParaRPr>
          </a:p>
        </p:txBody>
      </p:sp>
    </p:spTree>
    <p:extLst>
      <p:ext uri="{BB962C8B-B14F-4D97-AF65-F5344CB8AC3E}">
        <p14:creationId xmlns:p14="http://schemas.microsoft.com/office/powerpoint/2010/main" val="3832698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82B674EB-887B-4715-B728-7C56F876BF60}"/>
              </a:ext>
            </a:extLst>
          </p:cNvPr>
          <p:cNvSpPr>
            <a:spLocks noGrp="1"/>
          </p:cNvSpPr>
          <p:nvPr>
            <p:ph type="title"/>
          </p:nvPr>
        </p:nvSpPr>
        <p:spPr>
          <a:xfrm>
            <a:off x="472688" y="551483"/>
            <a:ext cx="8229600" cy="1143000"/>
          </a:xfrm>
        </p:spPr>
        <p:txBody>
          <a:bodyPr>
            <a:normAutofit/>
          </a:bodyPr>
          <a:lstStyle/>
          <a:p>
            <a:r>
              <a:rPr lang="zh-TW" altLang="en-US" sz="2200" dirty="0">
                <a:latin typeface="HGP創英角ｺﾞｼｯｸUB" panose="020B0900000000000000" pitchFamily="50" charset="-128"/>
                <a:ea typeface="HGP創英角ｺﾞｼｯｸUB" panose="020B0900000000000000" pitchFamily="50" charset="-128"/>
              </a:rPr>
              <a:t>大阪府医療審</a:t>
            </a:r>
            <a:r>
              <a:rPr lang="zh-TW" altLang="en-US" sz="2200" dirty="0" smtClean="0">
                <a:latin typeface="HGP創英角ｺﾞｼｯｸUB" panose="020B0900000000000000" pitchFamily="50" charset="-128"/>
                <a:ea typeface="HGP創英角ｺﾞｼｯｸUB" panose="020B0900000000000000" pitchFamily="50" charset="-128"/>
              </a:rPr>
              <a:t>議会</a:t>
            </a:r>
            <a:r>
              <a:rPr lang="en-US" altLang="zh-TW" sz="2200" dirty="0" smtClean="0">
                <a:latin typeface="HGP創英角ｺﾞｼｯｸUB" panose="020B0900000000000000" pitchFamily="50" charset="-128"/>
                <a:ea typeface="HGP創英角ｺﾞｼｯｸUB" panose="020B0900000000000000" pitchFamily="50" charset="-128"/>
              </a:rPr>
              <a:t/>
            </a:r>
            <a:br>
              <a:rPr lang="en-US" altLang="zh-TW" sz="2200" dirty="0" smtClean="0">
                <a:latin typeface="HGP創英角ｺﾞｼｯｸUB" panose="020B0900000000000000" pitchFamily="50" charset="-128"/>
                <a:ea typeface="HGP創英角ｺﾞｼｯｸUB" panose="020B0900000000000000" pitchFamily="50" charset="-128"/>
              </a:rPr>
            </a:br>
            <a:r>
              <a:rPr lang="zh-TW" altLang="en-US" sz="2200" dirty="0" smtClean="0">
                <a:latin typeface="HGP創英角ｺﾞｼｯｸUB" panose="020B0900000000000000" pitchFamily="50" charset="-128"/>
                <a:ea typeface="HGP創英角ｺﾞｼｯｸUB" panose="020B0900000000000000" pitchFamily="50" charset="-128"/>
              </a:rPr>
              <a:t>専門委員</a:t>
            </a:r>
            <a:r>
              <a:rPr lang="en-US" altLang="ja-JP" sz="2200" dirty="0" smtClean="0">
                <a:latin typeface="HGP創英角ｺﾞｼｯｸUB" panose="020B0900000000000000" pitchFamily="50" charset="-128"/>
                <a:ea typeface="HGP創英角ｺﾞｼｯｸUB" panose="020B0900000000000000" pitchFamily="50" charset="-128"/>
              </a:rPr>
              <a:t>【</a:t>
            </a:r>
            <a:r>
              <a:rPr lang="ja-JP" altLang="en-US" sz="2200" dirty="0" smtClean="0">
                <a:latin typeface="HGP創英角ｺﾞｼｯｸUB" panose="020B0900000000000000" pitchFamily="50" charset="-128"/>
                <a:ea typeface="HGP創英角ｺﾞｼｯｸUB" panose="020B0900000000000000" pitchFamily="50" charset="-128"/>
              </a:rPr>
              <a:t>地域医療構想</a:t>
            </a:r>
            <a:r>
              <a:rPr lang="en-US" altLang="ja-JP" sz="2200" dirty="0" smtClean="0">
                <a:latin typeface="HGP創英角ｺﾞｼｯｸUB" panose="020B0900000000000000" pitchFamily="50" charset="-128"/>
                <a:ea typeface="HGP創英角ｺﾞｼｯｸUB" panose="020B0900000000000000" pitchFamily="50" charset="-128"/>
              </a:rPr>
              <a:t>】</a:t>
            </a:r>
            <a:r>
              <a:rPr lang="zh-TW" altLang="en-US" sz="2200" dirty="0" smtClean="0">
                <a:latin typeface="HGP創英角ｺﾞｼｯｸUB" panose="020B0900000000000000" pitchFamily="50" charset="-128"/>
                <a:ea typeface="HGP創英角ｺﾞｼｯｸUB" panose="020B0900000000000000" pitchFamily="50" charset="-128"/>
              </a:rPr>
              <a:t>名簿</a:t>
            </a:r>
            <a:r>
              <a:rPr lang="ja-JP" altLang="en-US" sz="2200" dirty="0" smtClean="0">
                <a:latin typeface="HGP創英角ｺﾞｼｯｸUB" panose="020B0900000000000000" pitchFamily="50" charset="-128"/>
                <a:ea typeface="HGP創英角ｺﾞｼｯｸUB" panose="020B0900000000000000" pitchFamily="50" charset="-128"/>
              </a:rPr>
              <a:t>（五十音順）</a:t>
            </a:r>
            <a:endParaRPr kumimoji="1" lang="ja-JP" altLang="en-US" sz="2200" dirty="0">
              <a:latin typeface="HGP創英角ｺﾞｼｯｸUB" panose="020B0900000000000000" pitchFamily="50" charset="-128"/>
              <a:ea typeface="HGP創英角ｺﾞｼｯｸUB" panose="020B0900000000000000" pitchFamily="50" charset="-128"/>
            </a:endParaRPr>
          </a:p>
        </p:txBody>
      </p:sp>
      <p:sp>
        <p:nvSpPr>
          <p:cNvPr id="4" name="正方形/長方形 3">
            <a:extLst>
              <a:ext uri="{FF2B5EF4-FFF2-40B4-BE49-F238E27FC236}">
                <a16:creationId xmlns:a16="http://schemas.microsoft.com/office/drawing/2014/main" id="{96D107BA-AC3F-4E2A-9338-F309CC1D4039}"/>
              </a:ext>
            </a:extLst>
          </p:cNvPr>
          <p:cNvSpPr/>
          <p:nvPr/>
        </p:nvSpPr>
        <p:spPr>
          <a:xfrm>
            <a:off x="1187624" y="1830968"/>
            <a:ext cx="4692310" cy="338554"/>
          </a:xfrm>
          <a:prstGeom prst="rect">
            <a:avLst/>
          </a:prstGeom>
        </p:spPr>
        <p:txBody>
          <a:bodyPr wrap="none">
            <a:spAutoFit/>
          </a:bodyPr>
          <a:lstStyle/>
          <a:p>
            <a:r>
              <a:rPr lang="ja-JP" altLang="en-US" sz="1600" dirty="0" smtClean="0">
                <a:solidFill>
                  <a:srgbClr val="000000"/>
                </a:solidFill>
                <a:latin typeface="Meiryo UI" panose="020B0604030504040204" pitchFamily="50" charset="-128"/>
                <a:ea typeface="Meiryo UI" panose="020B0604030504040204" pitchFamily="50" charset="-128"/>
              </a:rPr>
              <a:t>〇任期：平成</a:t>
            </a:r>
            <a:r>
              <a:rPr lang="en-US" altLang="ja-JP" sz="1600" dirty="0" smtClean="0">
                <a:solidFill>
                  <a:srgbClr val="000000"/>
                </a:solidFill>
                <a:latin typeface="Meiryo UI" panose="020B0604030504040204" pitchFamily="50" charset="-128"/>
                <a:ea typeface="Meiryo UI" panose="020B0604030504040204" pitchFamily="50" charset="-128"/>
              </a:rPr>
              <a:t>30</a:t>
            </a:r>
            <a:r>
              <a:rPr lang="ja-JP" altLang="en-US" sz="1600" dirty="0" smtClean="0">
                <a:solidFill>
                  <a:srgbClr val="000000"/>
                </a:solidFill>
                <a:latin typeface="Meiryo UI" panose="020B0604030504040204" pitchFamily="50" charset="-128"/>
                <a:ea typeface="Meiryo UI" panose="020B0604030504040204" pitchFamily="50" charset="-128"/>
              </a:rPr>
              <a:t>年</a:t>
            </a:r>
            <a:r>
              <a:rPr lang="en-US" altLang="ja-JP" sz="1600" dirty="0" smtClean="0">
                <a:solidFill>
                  <a:srgbClr val="000000"/>
                </a:solidFill>
                <a:latin typeface="Meiryo UI" panose="020B0604030504040204" pitchFamily="50" charset="-128"/>
                <a:ea typeface="Meiryo UI" panose="020B0604030504040204" pitchFamily="50" charset="-128"/>
              </a:rPr>
              <a:t>11</a:t>
            </a:r>
            <a:r>
              <a:rPr lang="ja-JP" altLang="en-US" sz="1600" dirty="0" smtClean="0">
                <a:solidFill>
                  <a:srgbClr val="000000"/>
                </a:solidFill>
                <a:latin typeface="Meiryo UI" panose="020B0604030504040204" pitchFamily="50" charset="-128"/>
                <a:ea typeface="Meiryo UI" panose="020B0604030504040204" pitchFamily="50" charset="-128"/>
              </a:rPr>
              <a:t>月</a:t>
            </a:r>
            <a:r>
              <a:rPr lang="en-US" altLang="ja-JP" sz="1600" dirty="0">
                <a:solidFill>
                  <a:srgbClr val="000000"/>
                </a:solidFill>
                <a:latin typeface="Meiryo UI" panose="020B0604030504040204" pitchFamily="50" charset="-128"/>
                <a:ea typeface="Meiryo UI" panose="020B0604030504040204" pitchFamily="50" charset="-128"/>
              </a:rPr>
              <a:t>2</a:t>
            </a:r>
            <a:r>
              <a:rPr lang="ja-JP" altLang="en-US" sz="1600" dirty="0" smtClean="0">
                <a:solidFill>
                  <a:srgbClr val="000000"/>
                </a:solidFill>
                <a:latin typeface="Meiryo UI" panose="020B0604030504040204" pitchFamily="50" charset="-128"/>
                <a:ea typeface="Meiryo UI" panose="020B0604030504040204" pitchFamily="50" charset="-128"/>
              </a:rPr>
              <a:t>日～平成</a:t>
            </a:r>
            <a:r>
              <a:rPr lang="en-US" altLang="ja-JP" sz="1600" dirty="0" smtClean="0">
                <a:solidFill>
                  <a:srgbClr val="000000"/>
                </a:solidFill>
                <a:latin typeface="Meiryo UI" panose="020B0604030504040204" pitchFamily="50" charset="-128"/>
                <a:ea typeface="Meiryo UI" panose="020B0604030504040204" pitchFamily="50" charset="-128"/>
              </a:rPr>
              <a:t>32</a:t>
            </a:r>
            <a:r>
              <a:rPr lang="ja-JP" altLang="en-US" sz="1600" dirty="0" smtClean="0">
                <a:solidFill>
                  <a:srgbClr val="000000"/>
                </a:solidFill>
                <a:latin typeface="Meiryo UI" panose="020B0604030504040204" pitchFamily="50" charset="-128"/>
                <a:ea typeface="Meiryo UI" panose="020B0604030504040204" pitchFamily="50" charset="-128"/>
              </a:rPr>
              <a:t>年８月</a:t>
            </a:r>
            <a:r>
              <a:rPr lang="en-US" altLang="ja-JP" sz="1600" dirty="0" smtClean="0">
                <a:solidFill>
                  <a:srgbClr val="000000"/>
                </a:solidFill>
                <a:latin typeface="Meiryo UI" panose="020B0604030504040204" pitchFamily="50" charset="-128"/>
                <a:ea typeface="Meiryo UI" panose="020B0604030504040204" pitchFamily="50" charset="-128"/>
              </a:rPr>
              <a:t>31</a:t>
            </a:r>
            <a:r>
              <a:rPr lang="ja-JP" altLang="en-US" sz="1600" dirty="0" smtClean="0">
                <a:solidFill>
                  <a:srgbClr val="000000"/>
                </a:solidFill>
                <a:latin typeface="Meiryo UI" panose="020B0604030504040204" pitchFamily="50" charset="-128"/>
                <a:ea typeface="Meiryo UI" panose="020B0604030504040204" pitchFamily="50" charset="-128"/>
              </a:rPr>
              <a:t>日</a:t>
            </a:r>
            <a:r>
              <a:rPr lang="zh-TW" altLang="en-US" sz="1600" dirty="0" smtClean="0">
                <a:latin typeface="Meiryo UI" panose="020B0604030504040204" pitchFamily="50" charset="-128"/>
                <a:ea typeface="Meiryo UI" panose="020B0604030504040204" pitchFamily="50" charset="-128"/>
              </a:rPr>
              <a:t> </a:t>
            </a:r>
            <a:endParaRPr lang="ja-JP" altLang="en-US" sz="1600" dirty="0">
              <a:latin typeface="Meiryo UI" panose="020B0604030504040204" pitchFamily="50" charset="-128"/>
              <a:ea typeface="Meiryo UI" panose="020B0604030504040204" pitchFamily="50" charset="-128"/>
            </a:endParaRPr>
          </a:p>
        </p:txBody>
      </p:sp>
      <p:graphicFrame>
        <p:nvGraphicFramePr>
          <p:cNvPr id="6" name="表 5">
            <a:extLst>
              <a:ext uri="{FF2B5EF4-FFF2-40B4-BE49-F238E27FC236}">
                <a16:creationId xmlns:a16="http://schemas.microsoft.com/office/drawing/2014/main" id="{F14E690E-F624-4684-B767-9F93DEA48E94}"/>
              </a:ext>
            </a:extLst>
          </p:cNvPr>
          <p:cNvGraphicFramePr>
            <a:graphicFrameLocks noGrp="1"/>
          </p:cNvGraphicFramePr>
          <p:nvPr>
            <p:extLst>
              <p:ext uri="{D42A27DB-BD31-4B8C-83A1-F6EECF244321}">
                <p14:modId xmlns:p14="http://schemas.microsoft.com/office/powerpoint/2010/main" val="1618221992"/>
              </p:ext>
            </p:extLst>
          </p:nvPr>
        </p:nvGraphicFramePr>
        <p:xfrm>
          <a:off x="1187624" y="2377996"/>
          <a:ext cx="7272807" cy="2966720"/>
        </p:xfrm>
        <a:graphic>
          <a:graphicData uri="http://schemas.openxmlformats.org/drawingml/2006/table">
            <a:tbl>
              <a:tblPr firstRow="1" bandRow="1">
                <a:tableStyleId>{5C22544A-7EE6-4342-B048-85BDC9FD1C3A}</a:tableStyleId>
              </a:tblPr>
              <a:tblGrid>
                <a:gridCol w="1588248">
                  <a:extLst>
                    <a:ext uri="{9D8B030D-6E8A-4147-A177-3AD203B41FA5}">
                      <a16:colId xmlns:a16="http://schemas.microsoft.com/office/drawing/2014/main" val="20000"/>
                    </a:ext>
                  </a:extLst>
                </a:gridCol>
                <a:gridCol w="1588248">
                  <a:extLst>
                    <a:ext uri="{9D8B030D-6E8A-4147-A177-3AD203B41FA5}">
                      <a16:colId xmlns:a16="http://schemas.microsoft.com/office/drawing/2014/main" val="351802243"/>
                    </a:ext>
                  </a:extLst>
                </a:gridCol>
                <a:gridCol w="1588248">
                  <a:extLst>
                    <a:ext uri="{9D8B030D-6E8A-4147-A177-3AD203B41FA5}">
                      <a16:colId xmlns:a16="http://schemas.microsoft.com/office/drawing/2014/main" val="1601484766"/>
                    </a:ext>
                  </a:extLst>
                </a:gridCol>
                <a:gridCol w="2508063">
                  <a:extLst>
                    <a:ext uri="{9D8B030D-6E8A-4147-A177-3AD203B41FA5}">
                      <a16:colId xmlns:a16="http://schemas.microsoft.com/office/drawing/2014/main" val="1388751225"/>
                    </a:ext>
                  </a:extLst>
                </a:gridCol>
              </a:tblGrid>
              <a:tr h="370840">
                <a:tc>
                  <a:txBody>
                    <a:bodyPr/>
                    <a:lstStyle/>
                    <a:p>
                      <a:pPr algn="ctr" fontAlgn="ctr"/>
                      <a:r>
                        <a:rPr lang="ja-JP" altLang="en-US" sz="1600" b="0" i="0" u="none" strike="noStrike" dirty="0" smtClean="0">
                          <a:solidFill>
                            <a:srgbClr val="000000"/>
                          </a:solidFill>
                          <a:effectLst/>
                          <a:latin typeface="Meiryo UI" panose="020B0604030504040204" pitchFamily="50" charset="-128"/>
                          <a:ea typeface="Meiryo UI" panose="020B0604030504040204" pitchFamily="50" charset="-128"/>
                        </a:rPr>
                        <a:t>二次医療圏</a:t>
                      </a:r>
                      <a:endParaRPr lang="ja-JP" altLang="en-US" sz="16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algn="ctr" fontAlgn="ctr"/>
                      <a:r>
                        <a:rPr lang="ja-JP" altLang="en-US" sz="1600" b="0" i="0" u="none" strike="noStrike" dirty="0" smtClean="0">
                          <a:solidFill>
                            <a:srgbClr val="000000"/>
                          </a:solidFill>
                          <a:effectLst/>
                          <a:latin typeface="Meiryo UI" panose="020B0604030504040204" pitchFamily="50" charset="-128"/>
                          <a:ea typeface="Meiryo UI" panose="020B0604030504040204" pitchFamily="50" charset="-128"/>
                        </a:rPr>
                        <a:t>氏　　　名</a:t>
                      </a:r>
                      <a:endParaRPr lang="ja-JP" altLang="en-US" sz="16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algn="ctr" fontAlgn="ct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600" b="0" i="0" u="none" strike="noStrike" dirty="0" smtClean="0">
                          <a:solidFill>
                            <a:srgbClr val="000000"/>
                          </a:solidFill>
                          <a:effectLst/>
                          <a:latin typeface="Meiryo UI" panose="020B0604030504040204" pitchFamily="50" charset="-128"/>
                          <a:ea typeface="Meiryo UI" panose="020B0604030504040204" pitchFamily="50" charset="-128"/>
                        </a:rPr>
                        <a:t>　所属団体及び役職名</a:t>
                      </a:r>
                      <a:endParaRPr lang="zh-CN" altLang="en-US" sz="16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370840">
                <a:tc>
                  <a:txBody>
                    <a:bodyPr/>
                    <a:lstStyle/>
                    <a:p>
                      <a:pPr algn="ctr" fontAlgn="ctr"/>
                      <a:r>
                        <a:rPr lang="ja-JP" altLang="en-US" sz="1800" b="0" i="0" u="none" strike="noStrike" dirty="0" smtClean="0">
                          <a:solidFill>
                            <a:srgbClr val="000000"/>
                          </a:solidFill>
                          <a:effectLst/>
                          <a:latin typeface="Meiryo UI" panose="020B0604030504040204" pitchFamily="50" charset="-128"/>
                          <a:ea typeface="Meiryo UI" panose="020B0604030504040204" pitchFamily="50" charset="-128"/>
                        </a:rPr>
                        <a:t>豊能</a:t>
                      </a:r>
                      <a:endParaRPr lang="ja-JP" altLang="en-US" sz="18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800" b="0" i="0" u="none" strike="noStrike" dirty="0">
                          <a:solidFill>
                            <a:srgbClr val="000000"/>
                          </a:solidFill>
                          <a:effectLst/>
                          <a:latin typeface="Meiryo UI" panose="020B0604030504040204" pitchFamily="50" charset="-128"/>
                          <a:ea typeface="Meiryo UI" panose="020B0604030504040204" pitchFamily="50" charset="-128"/>
                        </a:rPr>
                        <a:t>多田　勇介</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ただ　ゆうすけ</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ctr"/>
                      <a:r>
                        <a:rPr lang="ja-JP" altLang="en-US" sz="1800" b="0" i="0" u="none" strike="noStrike" dirty="0">
                          <a:solidFill>
                            <a:srgbClr val="000000"/>
                          </a:solidFill>
                          <a:effectLst/>
                          <a:latin typeface="Meiryo UI" panose="020B0604030504040204" pitchFamily="50" charset="-128"/>
                          <a:ea typeface="Meiryo UI" panose="020B0604030504040204" pitchFamily="50" charset="-128"/>
                        </a:rPr>
                        <a:t>　</a:t>
                      </a:r>
                      <a:r>
                        <a:rPr lang="zh-CN" altLang="en-US" sz="1800" b="0" i="0" u="none" strike="noStrike" dirty="0">
                          <a:solidFill>
                            <a:srgbClr val="000000"/>
                          </a:solidFill>
                          <a:effectLst/>
                          <a:latin typeface="Meiryo UI" panose="020B0604030504040204" pitchFamily="50" charset="-128"/>
                          <a:ea typeface="Meiryo UI" panose="020B0604030504040204" pitchFamily="50" charset="-128"/>
                        </a:rPr>
                        <a:t>池田市医師会会長</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3180657"/>
                  </a:ext>
                </a:extLst>
              </a:tr>
              <a:tr h="370840">
                <a:tc>
                  <a:txBody>
                    <a:bodyPr/>
                    <a:lstStyle/>
                    <a:p>
                      <a:pPr algn="ctr" fontAlgn="ctr"/>
                      <a:r>
                        <a:rPr lang="ja-JP" altLang="en-US" sz="1800" b="0" i="0" u="none" strike="noStrike" dirty="0" smtClean="0">
                          <a:solidFill>
                            <a:srgbClr val="000000"/>
                          </a:solidFill>
                          <a:effectLst/>
                          <a:latin typeface="Meiryo UI" panose="020B0604030504040204" pitchFamily="50" charset="-128"/>
                          <a:ea typeface="Meiryo UI" panose="020B0604030504040204" pitchFamily="50" charset="-128"/>
                        </a:rPr>
                        <a:t>三島</a:t>
                      </a:r>
                      <a:endParaRPr lang="ja-JP" altLang="en-US" sz="18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800" b="0" i="0" u="none" strike="noStrike" dirty="0">
                          <a:solidFill>
                            <a:srgbClr val="000000"/>
                          </a:solidFill>
                          <a:effectLst/>
                          <a:latin typeface="Meiryo UI" panose="020B0604030504040204" pitchFamily="50" charset="-128"/>
                          <a:ea typeface="Meiryo UI" panose="020B0604030504040204" pitchFamily="50" charset="-128"/>
                        </a:rPr>
                        <a:t>木野　昌也</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きの　まさや</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ctr"/>
                      <a:r>
                        <a:rPr lang="ja-JP" altLang="en-US" sz="1800" b="0" i="0" u="none" strike="noStrike" dirty="0">
                          <a:solidFill>
                            <a:srgbClr val="000000"/>
                          </a:solidFill>
                          <a:effectLst/>
                          <a:latin typeface="Meiryo UI" panose="020B0604030504040204" pitchFamily="50" charset="-128"/>
                          <a:ea typeface="Meiryo UI" panose="020B0604030504040204" pitchFamily="50" charset="-128"/>
                        </a:rPr>
                        <a:t>　高槻市医師会会長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7893861"/>
                  </a:ext>
                </a:extLst>
              </a:tr>
              <a:tr h="370840">
                <a:tc>
                  <a:txBody>
                    <a:bodyPr/>
                    <a:lstStyle/>
                    <a:p>
                      <a:pPr algn="ctr" fontAlgn="ctr"/>
                      <a:r>
                        <a:rPr lang="ja-JP" altLang="en-US" sz="1800" b="0" i="0" u="none" strike="noStrike" dirty="0" smtClean="0">
                          <a:solidFill>
                            <a:srgbClr val="000000"/>
                          </a:solidFill>
                          <a:effectLst/>
                          <a:latin typeface="Meiryo UI" panose="020B0604030504040204" pitchFamily="50" charset="-128"/>
                          <a:ea typeface="Meiryo UI" panose="020B0604030504040204" pitchFamily="50" charset="-128"/>
                        </a:rPr>
                        <a:t>北河内</a:t>
                      </a:r>
                      <a:endParaRPr lang="ja-JP" altLang="en-US" sz="18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800" b="0" i="0" u="none" strike="noStrike" dirty="0">
                          <a:solidFill>
                            <a:srgbClr val="000000"/>
                          </a:solidFill>
                          <a:effectLst/>
                          <a:latin typeface="Meiryo UI" panose="020B0604030504040204" pitchFamily="50" charset="-128"/>
                          <a:ea typeface="Meiryo UI" panose="020B0604030504040204" pitchFamily="50" charset="-128"/>
                        </a:rPr>
                        <a:t>香川</a:t>
                      </a:r>
                      <a:r>
                        <a:rPr lang="ja-JP" altLang="en-US" sz="1800" b="0" i="0" u="none" strike="noStrike">
                          <a:solidFill>
                            <a:srgbClr val="000000"/>
                          </a:solidFill>
                          <a:effectLst/>
                          <a:latin typeface="Meiryo UI" panose="020B0604030504040204" pitchFamily="50" charset="-128"/>
                          <a:ea typeface="Meiryo UI" panose="020B0604030504040204" pitchFamily="50" charset="-128"/>
                        </a:rPr>
                        <a:t>　</a:t>
                      </a:r>
                      <a:r>
                        <a:rPr lang="ja-JP" altLang="en-US" sz="1800" b="0" i="0" u="none" strike="noStrike" smtClean="0">
                          <a:solidFill>
                            <a:srgbClr val="000000"/>
                          </a:solidFill>
                          <a:effectLst/>
                          <a:latin typeface="Meiryo UI" panose="020B0604030504040204" pitchFamily="50" charset="-128"/>
                          <a:ea typeface="Meiryo UI" panose="020B0604030504040204" pitchFamily="50" charset="-128"/>
                        </a:rPr>
                        <a:t>英生</a:t>
                      </a:r>
                      <a:endParaRPr lang="ja-JP" altLang="en-US" sz="18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かがわ　ひでお</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ctr"/>
                      <a:r>
                        <a:rPr lang="ja-JP" altLang="en-US" sz="1800" b="0" i="0" u="none" strike="noStrike" dirty="0">
                          <a:solidFill>
                            <a:srgbClr val="000000"/>
                          </a:solidFill>
                          <a:effectLst/>
                          <a:latin typeface="Meiryo UI" panose="020B0604030504040204" pitchFamily="50" charset="-128"/>
                          <a:ea typeface="Meiryo UI" panose="020B0604030504040204" pitchFamily="50" charset="-128"/>
                        </a:rPr>
                        <a:t>　</a:t>
                      </a:r>
                      <a:r>
                        <a:rPr lang="zh-CN" altLang="en-US" sz="1800" b="0" i="0" u="none" strike="noStrike" dirty="0">
                          <a:solidFill>
                            <a:srgbClr val="000000"/>
                          </a:solidFill>
                          <a:effectLst/>
                          <a:latin typeface="Meiryo UI" panose="020B0604030504040204" pitchFamily="50" charset="-128"/>
                          <a:ea typeface="Meiryo UI" panose="020B0604030504040204" pitchFamily="50" charset="-128"/>
                        </a:rPr>
                        <a:t>寝屋川市医師会会長</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92271189"/>
                  </a:ext>
                </a:extLst>
              </a:tr>
              <a:tr h="370840">
                <a:tc>
                  <a:txBody>
                    <a:bodyPr/>
                    <a:lstStyle/>
                    <a:p>
                      <a:pPr algn="ctr" fontAlgn="ctr"/>
                      <a:r>
                        <a:rPr lang="ja-JP" altLang="en-US" sz="1800" b="0" i="0" u="none" strike="noStrike" dirty="0" smtClean="0">
                          <a:solidFill>
                            <a:srgbClr val="000000"/>
                          </a:solidFill>
                          <a:effectLst/>
                          <a:latin typeface="Meiryo UI" panose="020B0604030504040204" pitchFamily="50" charset="-128"/>
                          <a:ea typeface="Meiryo UI" panose="020B0604030504040204" pitchFamily="50" charset="-128"/>
                        </a:rPr>
                        <a:t>中河内</a:t>
                      </a:r>
                      <a:endParaRPr lang="ja-JP" altLang="en-US" sz="18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800" b="0" i="0" u="none" strike="noStrike" dirty="0">
                          <a:solidFill>
                            <a:srgbClr val="000000"/>
                          </a:solidFill>
                          <a:effectLst/>
                          <a:latin typeface="Meiryo UI" panose="020B0604030504040204" pitchFamily="50" charset="-128"/>
                          <a:ea typeface="Meiryo UI" panose="020B0604030504040204" pitchFamily="50" charset="-128"/>
                        </a:rPr>
                        <a:t>大久保　芳明</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おおくぼ　よしあき</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ctr"/>
                      <a:r>
                        <a:rPr lang="ja-JP" altLang="en-US" sz="1800" b="0" i="0" u="none" strike="noStrike" dirty="0">
                          <a:solidFill>
                            <a:srgbClr val="000000"/>
                          </a:solidFill>
                          <a:effectLst/>
                          <a:latin typeface="Meiryo UI" panose="020B0604030504040204" pitchFamily="50" charset="-128"/>
                          <a:ea typeface="Meiryo UI" panose="020B0604030504040204" pitchFamily="50" charset="-128"/>
                        </a:rPr>
                        <a:t>　枚岡医師会会長</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84960895"/>
                  </a:ext>
                </a:extLst>
              </a:tr>
              <a:tr h="370840">
                <a:tc>
                  <a:txBody>
                    <a:bodyPr/>
                    <a:lstStyle/>
                    <a:p>
                      <a:pPr algn="ctr" fontAlgn="ctr"/>
                      <a:r>
                        <a:rPr lang="ja-JP" altLang="en-US" sz="1800" b="0" i="0" u="none" strike="noStrike" dirty="0" smtClean="0">
                          <a:solidFill>
                            <a:srgbClr val="000000"/>
                          </a:solidFill>
                          <a:effectLst/>
                          <a:latin typeface="Meiryo UI" panose="020B0604030504040204" pitchFamily="50" charset="-128"/>
                          <a:ea typeface="Meiryo UI" panose="020B0604030504040204" pitchFamily="50" charset="-128"/>
                        </a:rPr>
                        <a:t>南河内</a:t>
                      </a:r>
                      <a:endParaRPr lang="ja-JP" altLang="en-US" sz="18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800" b="0" i="0" u="none" strike="noStrike" dirty="0">
                          <a:solidFill>
                            <a:srgbClr val="000000"/>
                          </a:solidFill>
                          <a:effectLst/>
                          <a:latin typeface="Meiryo UI" panose="020B0604030504040204" pitchFamily="50" charset="-128"/>
                          <a:ea typeface="Meiryo UI" panose="020B0604030504040204" pitchFamily="50" charset="-128"/>
                        </a:rPr>
                        <a:t>上野　憲司</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うえの　けんじ</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ctr"/>
                      <a:r>
                        <a:rPr lang="ja-JP" altLang="en-US" sz="1800" b="0" i="0" u="none" strike="noStrike" dirty="0">
                          <a:solidFill>
                            <a:srgbClr val="000000"/>
                          </a:solidFill>
                          <a:effectLst/>
                          <a:latin typeface="Meiryo UI" panose="020B0604030504040204" pitchFamily="50" charset="-128"/>
                          <a:ea typeface="Meiryo UI" panose="020B0604030504040204" pitchFamily="50" charset="-128"/>
                        </a:rPr>
                        <a:t>　</a:t>
                      </a:r>
                      <a:r>
                        <a:rPr lang="zh-CN" altLang="en-US" sz="1800" b="0" i="0" u="none" strike="noStrike" dirty="0">
                          <a:solidFill>
                            <a:srgbClr val="000000"/>
                          </a:solidFill>
                          <a:effectLst/>
                          <a:latin typeface="Meiryo UI" panose="020B0604030504040204" pitchFamily="50" charset="-128"/>
                          <a:ea typeface="Meiryo UI" panose="020B0604030504040204" pitchFamily="50" charset="-128"/>
                        </a:rPr>
                        <a:t>松原市医師会会長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1052820"/>
                  </a:ext>
                </a:extLst>
              </a:tr>
              <a:tr h="370840">
                <a:tc>
                  <a:txBody>
                    <a:bodyPr/>
                    <a:lstStyle/>
                    <a:p>
                      <a:pPr algn="ctr" fontAlgn="ctr"/>
                      <a:r>
                        <a:rPr lang="ja-JP" altLang="en-US" sz="1800" b="0" i="0" u="none" strike="noStrike" dirty="0" smtClean="0">
                          <a:solidFill>
                            <a:srgbClr val="000000"/>
                          </a:solidFill>
                          <a:effectLst/>
                          <a:latin typeface="Meiryo UI" panose="020B0604030504040204" pitchFamily="50" charset="-128"/>
                          <a:ea typeface="Meiryo UI" panose="020B0604030504040204" pitchFamily="50" charset="-128"/>
                        </a:rPr>
                        <a:t>堺市</a:t>
                      </a:r>
                      <a:endParaRPr lang="ja-JP" altLang="en-US" sz="18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800" b="0" i="0" u="none" strike="noStrike" dirty="0">
                          <a:solidFill>
                            <a:srgbClr val="000000"/>
                          </a:solidFill>
                          <a:effectLst/>
                          <a:latin typeface="Meiryo UI" panose="020B0604030504040204" pitchFamily="50" charset="-128"/>
                          <a:ea typeface="Meiryo UI" panose="020B0604030504040204" pitchFamily="50" charset="-128"/>
                        </a:rPr>
                        <a:t>岡原　猛</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おかはら　たけし</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ctr"/>
                      <a:r>
                        <a:rPr lang="ja-JP" altLang="en-US" sz="1800" b="0" i="0" u="none" strike="noStrike" dirty="0">
                          <a:solidFill>
                            <a:srgbClr val="000000"/>
                          </a:solidFill>
                          <a:effectLst/>
                          <a:latin typeface="Meiryo UI" panose="020B0604030504040204" pitchFamily="50" charset="-128"/>
                          <a:ea typeface="Meiryo UI" panose="020B0604030504040204" pitchFamily="50" charset="-128"/>
                        </a:rPr>
                        <a:t>　</a:t>
                      </a:r>
                      <a:r>
                        <a:rPr lang="zh-CN" altLang="en-US" sz="1800" b="0" i="0" u="none" strike="noStrike" dirty="0">
                          <a:solidFill>
                            <a:srgbClr val="000000"/>
                          </a:solidFill>
                          <a:effectLst/>
                          <a:latin typeface="Meiryo UI" panose="020B0604030504040204" pitchFamily="50" charset="-128"/>
                          <a:ea typeface="Meiryo UI" panose="020B0604030504040204" pitchFamily="50" charset="-128"/>
                        </a:rPr>
                        <a:t>堺市医師会会長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2994931"/>
                  </a:ext>
                </a:extLst>
              </a:tr>
              <a:tr h="370840">
                <a:tc>
                  <a:txBody>
                    <a:bodyPr/>
                    <a:lstStyle/>
                    <a:p>
                      <a:pPr algn="ctr" fontAlgn="ctr"/>
                      <a:r>
                        <a:rPr lang="ja-JP" altLang="en-US" sz="1800" b="0" i="0" u="none" strike="noStrike" dirty="0" smtClean="0">
                          <a:solidFill>
                            <a:srgbClr val="000000"/>
                          </a:solidFill>
                          <a:effectLst/>
                          <a:latin typeface="Meiryo UI" panose="020B0604030504040204" pitchFamily="50" charset="-128"/>
                          <a:ea typeface="Meiryo UI" panose="020B0604030504040204" pitchFamily="50" charset="-128"/>
                        </a:rPr>
                        <a:t>泉州</a:t>
                      </a:r>
                      <a:endParaRPr lang="ja-JP" altLang="en-US" sz="18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800" b="0" i="0" u="none" strike="noStrike" dirty="0">
                          <a:solidFill>
                            <a:srgbClr val="000000"/>
                          </a:solidFill>
                          <a:effectLst/>
                          <a:latin typeface="Meiryo UI" panose="020B0604030504040204" pitchFamily="50" charset="-128"/>
                          <a:ea typeface="Meiryo UI" panose="020B0604030504040204" pitchFamily="50" charset="-128"/>
                        </a:rPr>
                        <a:t>市川　正裕</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いちかわ　まさひろ</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ctr"/>
                      <a:r>
                        <a:rPr lang="ja-JP" altLang="en-US" sz="1800" b="0" i="0" u="none" strike="noStrike" dirty="0">
                          <a:solidFill>
                            <a:srgbClr val="000000"/>
                          </a:solidFill>
                          <a:effectLst/>
                          <a:latin typeface="Meiryo UI" panose="020B0604030504040204" pitchFamily="50" charset="-128"/>
                          <a:ea typeface="Meiryo UI" panose="020B0604030504040204" pitchFamily="50" charset="-128"/>
                        </a:rPr>
                        <a:t>　</a:t>
                      </a:r>
                      <a:r>
                        <a:rPr lang="zh-TW" altLang="en-US" sz="1800" b="0" i="0" u="none" strike="noStrike" dirty="0">
                          <a:solidFill>
                            <a:srgbClr val="000000"/>
                          </a:solidFill>
                          <a:effectLst/>
                          <a:latin typeface="Meiryo UI" panose="020B0604030504040204" pitchFamily="50" charset="-128"/>
                          <a:ea typeface="Meiryo UI" panose="020B0604030504040204" pitchFamily="50" charset="-128"/>
                        </a:rPr>
                        <a:t>貝塚市医師会会長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80487324"/>
                  </a:ext>
                </a:extLst>
              </a:tr>
            </a:tbl>
          </a:graphicData>
        </a:graphic>
      </p:graphicFrame>
      <p:sp>
        <p:nvSpPr>
          <p:cNvPr id="7" name="テキスト ボックス 6">
            <a:extLst>
              <a:ext uri="{FF2B5EF4-FFF2-40B4-BE49-F238E27FC236}">
                <a16:creationId xmlns:a16="http://schemas.microsoft.com/office/drawing/2014/main" id="{CCCB901A-E824-4FC8-8223-968B150E6D49}"/>
              </a:ext>
            </a:extLst>
          </p:cNvPr>
          <p:cNvSpPr txBox="1"/>
          <p:nvPr/>
        </p:nvSpPr>
        <p:spPr>
          <a:xfrm>
            <a:off x="4119436" y="404664"/>
            <a:ext cx="936104" cy="461665"/>
          </a:xfrm>
          <a:prstGeom prst="rect">
            <a:avLst/>
          </a:prstGeom>
          <a:noFill/>
        </p:spPr>
        <p:txBody>
          <a:bodyPr wrap="square" rtlCol="0">
            <a:spAutoFit/>
          </a:bodyPr>
          <a:lstStyle/>
          <a:p>
            <a:r>
              <a:rPr kumimoji="1" lang="ja-JP" altLang="en-US" sz="2400" dirty="0">
                <a:latin typeface="HGP創英角ｺﾞｼｯｸUB" panose="020B0900000000000000" pitchFamily="50" charset="-128"/>
                <a:ea typeface="HGP創英角ｺﾞｼｯｸUB" panose="020B0900000000000000" pitchFamily="50" charset="-128"/>
              </a:rPr>
              <a:t>（案）</a:t>
            </a:r>
          </a:p>
        </p:txBody>
      </p:sp>
      <p:sp>
        <p:nvSpPr>
          <p:cNvPr id="2" name="テキスト ボックス 1"/>
          <p:cNvSpPr txBox="1"/>
          <p:nvPr/>
        </p:nvSpPr>
        <p:spPr>
          <a:xfrm>
            <a:off x="1190626" y="5589239"/>
            <a:ext cx="7200800" cy="646331"/>
          </a:xfrm>
          <a:prstGeom prst="rect">
            <a:avLst/>
          </a:prstGeom>
          <a:noFill/>
        </p:spPr>
        <p:txBody>
          <a:bodyPr wrap="square" rtlCol="0">
            <a:spAutoFit/>
          </a:bodyPr>
          <a:lstStyle/>
          <a:p>
            <a:r>
              <a:rPr kumimoji="1" lang="en-US" altLang="ja-JP" dirty="0" smtClean="0"/>
              <a:t>※</a:t>
            </a:r>
            <a:r>
              <a:rPr kumimoji="1" lang="ja-JP" altLang="en-US" dirty="0" smtClean="0"/>
              <a:t>大阪市二次医療圏における地域医療構想調整会議の議長である</a:t>
            </a:r>
            <a:r>
              <a:rPr lang="ja-JP" altLang="en-US" dirty="0" smtClean="0"/>
              <a:t>前久保</a:t>
            </a:r>
            <a:r>
              <a:rPr lang="ja-JP" altLang="en-US" dirty="0"/>
              <a:t>　</a:t>
            </a:r>
            <a:r>
              <a:rPr lang="ja-JP" altLang="en-US" dirty="0" smtClean="0"/>
              <a:t>邦昭氏については、大阪府</a:t>
            </a:r>
            <a:r>
              <a:rPr kumimoji="1" lang="ja-JP" altLang="en-US" dirty="0" smtClean="0"/>
              <a:t>医療審議会委員として任命済み。</a:t>
            </a:r>
            <a:endParaRPr kumimoji="1" lang="ja-JP" altLang="en-US" dirty="0"/>
          </a:p>
        </p:txBody>
      </p:sp>
      <p:sp>
        <p:nvSpPr>
          <p:cNvPr id="8" name="正方形/長方形 7">
            <a:extLst>
              <a:ext uri="{FF2B5EF4-FFF2-40B4-BE49-F238E27FC236}">
                <a16:creationId xmlns:a16="http://schemas.microsoft.com/office/drawing/2014/main" id="{96D107BA-AC3F-4E2A-9338-F309CC1D4039}"/>
              </a:ext>
            </a:extLst>
          </p:cNvPr>
          <p:cNvSpPr/>
          <p:nvPr/>
        </p:nvSpPr>
        <p:spPr>
          <a:xfrm>
            <a:off x="7454951" y="5332327"/>
            <a:ext cx="936475" cy="338554"/>
          </a:xfrm>
          <a:prstGeom prst="rect">
            <a:avLst/>
          </a:prstGeom>
        </p:spPr>
        <p:txBody>
          <a:bodyPr wrap="none">
            <a:spAutoFit/>
          </a:bodyPr>
          <a:lstStyle/>
          <a:p>
            <a:r>
              <a:rPr lang="ja-JP" altLang="en-US" sz="1600" dirty="0">
                <a:solidFill>
                  <a:srgbClr val="000000"/>
                </a:solidFill>
                <a:latin typeface="Meiryo UI" panose="020B0604030504040204" pitchFamily="50" charset="-128"/>
                <a:ea typeface="Meiryo UI" panose="020B0604030504040204" pitchFamily="50" charset="-128"/>
              </a:rPr>
              <a:t>　</a:t>
            </a:r>
            <a:r>
              <a:rPr lang="ja-JP" altLang="en-US" sz="1600" dirty="0" smtClean="0">
                <a:solidFill>
                  <a:srgbClr val="000000"/>
                </a:solidFill>
                <a:latin typeface="Meiryo UI" panose="020B0604030504040204" pitchFamily="50" charset="-128"/>
                <a:ea typeface="Meiryo UI" panose="020B0604030504040204" pitchFamily="50" charset="-128"/>
              </a:rPr>
              <a:t>敬称略</a:t>
            </a:r>
            <a:endParaRPr lang="ja-JP" altLang="en-US"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3661946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CB110735879EE44AC0DA5AE7D61CC8B" ma:contentTypeVersion="0" ma:contentTypeDescription="新しいドキュメントを作成します。" ma:contentTypeScope="" ma:versionID="52cf278b219930cbe3bdae6bc175c2bc">
  <xsd:schema xmlns:xsd="http://www.w3.org/2001/XMLSchema" xmlns:xs="http://www.w3.org/2001/XMLSchema" xmlns:p="http://schemas.microsoft.com/office/2006/metadata/properties" targetNamespace="http://schemas.microsoft.com/office/2006/metadata/properties" ma:root="true" ma:fieldsID="8c216975fa0084bb3f54c3fd858a610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E6FA492-2F15-4389-9F0F-4BEF001AC011}">
  <ds:schemaRefs>
    <ds:schemaRef ds:uri="http://schemas.microsoft.com/sharepoint/v3/contenttype/forms"/>
  </ds:schemaRefs>
</ds:datastoreItem>
</file>

<file path=customXml/itemProps2.xml><?xml version="1.0" encoding="utf-8"?>
<ds:datastoreItem xmlns:ds="http://schemas.openxmlformats.org/officeDocument/2006/customXml" ds:itemID="{0CD99F2F-664F-4A72-8D0A-9464752B63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0B2E238E-5187-4482-BE1B-2A3B132B829E}">
  <ds:schemaRefs>
    <ds:schemaRef ds:uri="http://www.w3.org/XML/1998/namespace"/>
    <ds:schemaRef ds:uri="http://schemas.microsoft.com/office/2006/metadata/properties"/>
    <ds:schemaRef ds:uri="http://schemas.openxmlformats.org/package/2006/metadata/core-properties"/>
    <ds:schemaRef ds:uri="http://purl.org/dc/elements/1.1/"/>
    <ds:schemaRef ds:uri="http://schemas.microsoft.com/office/infopath/2007/PartnerControls"/>
    <ds:schemaRef ds:uri="http://schemas.microsoft.com/office/2006/documentManagement/type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10926</TotalTime>
  <Words>75</Words>
  <Application>Microsoft Office PowerPoint</Application>
  <PresentationFormat>画面に合わせる (4:3)</PresentationFormat>
  <Paragraphs>49</Paragraphs>
  <Slides>2</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HGP創英角ｺﾞｼｯｸUB</vt:lpstr>
      <vt:lpstr>HG丸ｺﾞｼｯｸM-PRO</vt:lpstr>
      <vt:lpstr>Meiryo UI</vt:lpstr>
      <vt:lpstr>ＭＳ Ｐゴシック</vt:lpstr>
      <vt:lpstr>ＭＳ 明朝</vt:lpstr>
      <vt:lpstr>Arial</vt:lpstr>
      <vt:lpstr>Calibri</vt:lpstr>
      <vt:lpstr>Century</vt:lpstr>
      <vt:lpstr>Times New Roman</vt:lpstr>
      <vt:lpstr>Office ​​テーマ</vt:lpstr>
      <vt:lpstr>PowerPoint プレゼンテーション</vt:lpstr>
      <vt:lpstr>大阪府医療審議会 専門委員【地域医療構想】名簿（五十音順）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和田　典子</cp:lastModifiedBy>
  <cp:revision>827</cp:revision>
  <cp:lastPrinted>2018-11-01T05:55:05Z</cp:lastPrinted>
  <dcterms:created xsi:type="dcterms:W3CDTF">2017-09-06T02:09:24Z</dcterms:created>
  <dcterms:modified xsi:type="dcterms:W3CDTF">2018-12-13T03:53:35Z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0x0101002CB110735879EE44AC0DA5AE7D61CC8B</vt:lpwstr>
  </property>
</Properties>
</file>