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100" d="100"/>
          <a:sy n="100" d="100"/>
        </p:scale>
        <p:origin x="-66" y="-9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225594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989962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100181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119801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249221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406865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359722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98147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4031510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2421821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D73509-A513-498C-B96D-600A4B6D5F10}" type="datetimeFigureOut">
              <a:rPr kumimoji="1" lang="ja-JP" altLang="en-US" smtClean="0"/>
              <a:t>2023/2/27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33006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73509-A513-498C-B96D-600A4B6D5F10}" type="datetimeFigureOut">
              <a:rPr kumimoji="1" lang="ja-JP" altLang="en-US" smtClean="0"/>
              <a:t>2023/2/27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76550-B2A0-45A7-9CED-7EA8AAD7C0CD}" type="slidenum">
              <a:rPr kumimoji="1" lang="ja-JP" altLang="en-US" smtClean="0"/>
              <a:t>‹#›</a:t>
            </a:fld>
            <a:endParaRPr kumimoji="1" lang="ja-JP" altLang="en-US"/>
          </a:p>
        </p:txBody>
      </p:sp>
    </p:spTree>
    <p:extLst>
      <p:ext uri="{BB962C8B-B14F-4D97-AF65-F5344CB8AC3E}">
        <p14:creationId xmlns:p14="http://schemas.microsoft.com/office/powerpoint/2010/main" val="865006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2051" y="748098"/>
            <a:ext cx="9322420" cy="334786"/>
          </a:xfrm>
          <a:solidFill>
            <a:srgbClr val="00B0F0"/>
          </a:solidFill>
        </p:spPr>
        <p:txBody>
          <a:bodyPr>
            <a:noAutofit/>
          </a:bodyPr>
          <a:lstStyle/>
          <a:p>
            <a:pPr algn="ctr"/>
            <a:r>
              <a:rPr lang="ja-JP" altLang="en-US" sz="2400" dirty="0">
                <a:latin typeface="ＭＳ ゴシック" panose="020B0609070205080204" pitchFamily="49" charset="-128"/>
                <a:ea typeface="ＭＳ ゴシック" panose="020B0609070205080204" pitchFamily="49" charset="-128"/>
              </a:rPr>
              <a:t>地域医療支援病院の承認のあり方について</a:t>
            </a:r>
          </a:p>
        </p:txBody>
      </p:sp>
      <p:sp>
        <p:nvSpPr>
          <p:cNvPr id="3" name="コンテンツ プレースホルダー 2"/>
          <p:cNvSpPr>
            <a:spLocks noGrp="1"/>
          </p:cNvSpPr>
          <p:nvPr>
            <p:ph idx="1"/>
          </p:nvPr>
        </p:nvSpPr>
        <p:spPr>
          <a:xfrm>
            <a:off x="262051" y="1082883"/>
            <a:ext cx="9322420" cy="5584333"/>
          </a:xfrm>
          <a:ln w="9525">
            <a:solidFill>
              <a:schemeClr val="tx1"/>
            </a:solidFill>
          </a:ln>
        </p:spPr>
        <p:txBody>
          <a:bodyPr>
            <a:noAutofit/>
          </a:bodyPr>
          <a:lstStyle/>
          <a:p>
            <a:pPr marL="0" indent="0">
              <a:lnSpc>
                <a:spcPct val="10000"/>
              </a:lnSpc>
              <a:buNone/>
            </a:pPr>
            <a:endParaRPr lang="en-US" altLang="ja-JP" sz="1401" dirty="0">
              <a:latin typeface="HGｺﾞｼｯｸE" panose="020B0909000000000000" pitchFamily="49" charset="-128"/>
              <a:ea typeface="HGｺﾞｼｯｸE" panose="020B0909000000000000" pitchFamily="49" charset="-128"/>
            </a:endParaRPr>
          </a:p>
          <a:p>
            <a:pPr marL="0" indent="0">
              <a:buNone/>
            </a:pPr>
            <a:r>
              <a:rPr lang="ja-JP" altLang="en-US" sz="1400" b="1" dirty="0" smtClean="0">
                <a:latin typeface="メイリオ" panose="020B0604030504040204" pitchFamily="50" charset="-128"/>
                <a:ea typeface="メイリオ" panose="020B0604030504040204" pitchFamily="50" charset="-128"/>
              </a:rPr>
              <a:t>◆地域医療支援病院の概要</a:t>
            </a:r>
            <a:endParaRPr lang="en-US" altLang="ja-JP" sz="1400" b="1" dirty="0" smtClean="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　　紹介者に対する医療提供や医療機器の共同利用の実施等を通じて、地域医療を担う、かかりつけ医等を支援する能力や地域医療</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　の確保を図る病院として相応しい構造設備等を有する病院に対して、都道府県知事が個別に承認する。</a:t>
            </a: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400" b="1" dirty="0" smtClean="0">
              <a:latin typeface="メイリオ" panose="020B0604030504040204" pitchFamily="50" charset="-128"/>
              <a:ea typeface="メイリオ" panose="020B0604030504040204" pitchFamily="50" charset="-128"/>
            </a:endParaRPr>
          </a:p>
          <a:p>
            <a:pPr marL="0" indent="0">
              <a:buNone/>
            </a:pPr>
            <a:r>
              <a:rPr lang="ja-JP" altLang="en-US" sz="1400" b="1" dirty="0" smtClean="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大阪府における地域医療支援病院の状況</a:t>
            </a:r>
            <a:endParaRPr lang="en-US" altLang="ja-JP" sz="1400" b="1" dirty="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○府内</a:t>
            </a:r>
            <a:r>
              <a:rPr lang="ja-JP" altLang="en-US" sz="1200" dirty="0">
                <a:latin typeface="メイリオ" panose="020B0604030504040204" pitchFamily="50" charset="-128"/>
                <a:ea typeface="メイリオ" panose="020B0604030504040204" pitchFamily="50" charset="-128"/>
              </a:rPr>
              <a:t>で</a:t>
            </a: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９病院を承認（令和４年１１月時点</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spcBef>
                <a:spcPts val="0"/>
              </a:spcBef>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400" b="1" dirty="0" smtClean="0">
                <a:latin typeface="メイリオ" panose="020B0604030504040204" pitchFamily="50" charset="-128"/>
                <a:ea typeface="メイリオ" panose="020B0604030504040204" pitchFamily="50" charset="-128"/>
              </a:rPr>
              <a:t>◆大阪府独自要件について</a:t>
            </a:r>
            <a:endParaRPr lang="en-US" altLang="ja-JP" sz="1400" b="1" dirty="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○医療法施行規則の改正により、地域</a:t>
            </a:r>
            <a:r>
              <a:rPr lang="ja-JP" altLang="en-US" sz="1200" dirty="0">
                <a:latin typeface="メイリオ" panose="020B0604030504040204" pitchFamily="50" charset="-128"/>
                <a:ea typeface="メイリオ" panose="020B0604030504040204" pitchFamily="50" charset="-128"/>
              </a:rPr>
              <a:t>医療支援病院の管理者が行うべき事項に「地域における医療の確保を図るために特に必要で</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ある</a:t>
            </a:r>
            <a:r>
              <a:rPr lang="ja-JP" altLang="en-US" sz="1200" dirty="0">
                <a:latin typeface="メイリオ" panose="020B0604030504040204" pitchFamily="50" charset="-128"/>
                <a:ea typeface="メイリオ" panose="020B0604030504040204" pitchFamily="50" charset="-128"/>
              </a:rPr>
              <a:t>ものとして</a:t>
            </a:r>
            <a:r>
              <a:rPr lang="ja-JP" altLang="en-US" sz="1200" dirty="0" smtClean="0">
                <a:latin typeface="メイリオ" panose="020B0604030504040204" pitchFamily="50" charset="-128"/>
                <a:ea typeface="メイリオ" panose="020B0604030504040204" pitchFamily="50" charset="-128"/>
              </a:rPr>
              <a:t>都道府県知事が定める事項」が追加されたが、都道府県</a:t>
            </a:r>
            <a:r>
              <a:rPr lang="ja-JP" altLang="en-US" sz="1200" dirty="0">
                <a:latin typeface="メイリオ" panose="020B0604030504040204" pitchFamily="50" charset="-128"/>
                <a:ea typeface="メイリオ" panose="020B0604030504040204" pitchFamily="50" charset="-128"/>
              </a:rPr>
              <a:t>独自</a:t>
            </a:r>
            <a:r>
              <a:rPr lang="ja-JP" altLang="en-US" sz="1200" dirty="0" smtClean="0">
                <a:latin typeface="メイリオ" panose="020B0604030504040204" pitchFamily="50" charset="-128"/>
                <a:ea typeface="メイリオ" panose="020B0604030504040204" pitchFamily="50" charset="-128"/>
              </a:rPr>
              <a:t>の要件</a:t>
            </a:r>
            <a:r>
              <a:rPr lang="ja-JP" altLang="en-US" sz="1200" dirty="0">
                <a:latin typeface="メイリオ" panose="020B0604030504040204" pitchFamily="50" charset="-128"/>
                <a:ea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rPr>
              <a:t>定めているのは３都県のみ。</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　○感染症</a:t>
            </a:r>
            <a:r>
              <a:rPr lang="ja-JP" altLang="en-US" sz="1200" dirty="0">
                <a:latin typeface="メイリオ" panose="020B0604030504040204" pitchFamily="50" charset="-128"/>
                <a:ea typeface="メイリオ" panose="020B0604030504040204" pitchFamily="50" charset="-128"/>
              </a:rPr>
              <a:t>の予防及び感染症の患者に対する医療に関する</a:t>
            </a:r>
            <a:r>
              <a:rPr lang="ja-JP" altLang="en-US" sz="1200" dirty="0" smtClean="0">
                <a:latin typeface="メイリオ" panose="020B0604030504040204" pitchFamily="50" charset="-128"/>
                <a:ea typeface="メイリオ" panose="020B0604030504040204" pitchFamily="50" charset="-128"/>
              </a:rPr>
              <a:t>法律を改正し、感染症発生・まん延時に担うべき医療提供が、地域医療支</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援病院に義務付けられる見込み。</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　</a:t>
            </a:r>
            <a:r>
              <a:rPr lang="ja-JP" altLang="en-US" sz="1200" b="1" u="sng" dirty="0" smtClean="0">
                <a:latin typeface="メイリオ" panose="020B0604030504040204" pitchFamily="50" charset="-128"/>
                <a:ea typeface="メイリオ" panose="020B0604030504040204" pitchFamily="50" charset="-128"/>
              </a:rPr>
              <a:t>⇒当面、府独自要件の設定は見送ってはどうか。</a:t>
            </a:r>
            <a:endParaRPr lang="en-US" altLang="ja-JP" sz="1200" b="1" u="sng"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400" b="1" dirty="0">
                <a:latin typeface="メイリオ" panose="020B0604030504040204" pitchFamily="50" charset="-128"/>
                <a:ea typeface="メイリオ" panose="020B0604030504040204" pitchFamily="50" charset="-128"/>
              </a:rPr>
              <a:t>◆業務報告（地域医療機関に対する支援の具体的な</a:t>
            </a:r>
            <a:r>
              <a:rPr lang="ja-JP" altLang="en-US" sz="1400" b="1" dirty="0" smtClean="0">
                <a:latin typeface="メイリオ" panose="020B0604030504040204" pitchFamily="50" charset="-128"/>
                <a:ea typeface="メイリオ" panose="020B0604030504040204" pitchFamily="50" charset="-128"/>
              </a:rPr>
              <a:t>取り組み）に</a:t>
            </a:r>
            <a:r>
              <a:rPr lang="ja-JP" altLang="en-US" sz="1400" b="1" dirty="0">
                <a:latin typeface="メイリオ" panose="020B0604030504040204" pitchFamily="50" charset="-128"/>
                <a:ea typeface="メイリオ" panose="020B0604030504040204" pitchFamily="50" charset="-128"/>
              </a:rPr>
              <a:t>ついて</a:t>
            </a:r>
            <a:endParaRPr lang="en-US" altLang="ja-JP" sz="1400" b="1" dirty="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○紹介率／逆紹介率、救急搬送件数について要件未達成の病院は０であるが、地域の医療従事者への研修回数、運営委員会の開催</a:t>
            </a:r>
            <a:endParaRPr lang="en-US" altLang="ja-JP" sz="12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回数のいずれか又は両方が未達成</a:t>
            </a:r>
            <a:r>
              <a:rPr lang="ja-JP" altLang="en-US" sz="1200" dirty="0">
                <a:latin typeface="メイリオ" panose="020B0604030504040204" pitchFamily="50" charset="-128"/>
                <a:ea typeface="メイリオ" panose="020B0604030504040204" pitchFamily="50" charset="-128"/>
              </a:rPr>
              <a:t>の病院</a:t>
            </a:r>
            <a:r>
              <a:rPr lang="ja-JP" altLang="en-US" sz="1200" dirty="0" smtClean="0">
                <a:latin typeface="メイリオ" panose="020B0604030504040204" pitchFamily="50" charset="-128"/>
                <a:ea typeface="メイリオ" panose="020B0604030504040204" pitchFamily="50" charset="-128"/>
              </a:rPr>
              <a:t>が２７病院</a:t>
            </a:r>
            <a:r>
              <a:rPr lang="ja-JP" altLang="en-US" sz="1200" dirty="0">
                <a:latin typeface="メイリオ" panose="020B0604030504040204" pitchFamily="50" charset="-128"/>
                <a:ea typeface="メイリオ" panose="020B0604030504040204" pitchFamily="50" charset="-128"/>
              </a:rPr>
              <a:t>あった。</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新型コロナウイルス感染症の影響による開催回数減）</a:t>
            </a:r>
            <a:endParaRPr lang="en-US" altLang="ja-JP" sz="12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　○また、運営委員会について</a:t>
            </a:r>
            <a:r>
              <a:rPr lang="ja-JP" altLang="en-US" sz="1200" dirty="0" smtClean="0">
                <a:latin typeface="メイリオ" panose="020B0604030504040204" pitchFamily="50" charset="-128"/>
                <a:ea typeface="メイリオ" panose="020B0604030504040204" pitchFamily="50" charset="-128"/>
              </a:rPr>
              <a:t>は開催</a:t>
            </a:r>
            <a:r>
              <a:rPr lang="ja-JP" altLang="en-US" sz="1200" dirty="0" smtClean="0">
                <a:latin typeface="メイリオ" panose="020B0604030504040204" pitchFamily="50" charset="-128"/>
                <a:ea typeface="メイリオ" panose="020B0604030504040204" pitchFamily="50" charset="-128"/>
              </a:rPr>
              <a:t>されて</a:t>
            </a:r>
            <a:r>
              <a:rPr lang="ja-JP" altLang="en-US" sz="1200" dirty="0" smtClean="0">
                <a:latin typeface="メイリオ" panose="020B0604030504040204" pitchFamily="50" charset="-128"/>
                <a:ea typeface="メイリオ" panose="020B0604030504040204" pitchFamily="50" charset="-128"/>
              </a:rPr>
              <a:t>いない、または書面</a:t>
            </a:r>
            <a:r>
              <a:rPr lang="ja-JP" altLang="en-US" sz="1200" dirty="0" smtClean="0">
                <a:latin typeface="メイリオ" panose="020B0604030504040204" pitchFamily="50" charset="-128"/>
                <a:ea typeface="メイリオ" panose="020B0604030504040204" pitchFamily="50" charset="-128"/>
              </a:rPr>
              <a:t>開催による活動報告</a:t>
            </a:r>
            <a:r>
              <a:rPr lang="ja-JP" altLang="en-US" sz="1200" dirty="0" smtClean="0">
                <a:latin typeface="メイリオ" panose="020B0604030504040204" pitchFamily="50" charset="-128"/>
                <a:ea typeface="メイリオ" panose="020B0604030504040204" pitchFamily="50" charset="-128"/>
              </a:rPr>
              <a:t>のみを行っている病院が見受けられた。また、</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対面</a:t>
            </a:r>
            <a:r>
              <a:rPr lang="ja-JP" altLang="en-US" sz="1200" dirty="0" smtClean="0">
                <a:latin typeface="メイリオ" panose="020B0604030504040204" pitchFamily="50" charset="-128"/>
                <a:ea typeface="メイリオ" panose="020B0604030504040204" pitchFamily="50" charset="-128"/>
              </a:rPr>
              <a:t>開催</a:t>
            </a:r>
            <a:r>
              <a:rPr lang="ja-JP" altLang="en-US" sz="1200" dirty="0" smtClean="0">
                <a:latin typeface="メイリオ" panose="020B0604030504040204" pitchFamily="50" charset="-128"/>
                <a:ea typeface="メイリオ" panose="020B0604030504040204" pitchFamily="50" charset="-128"/>
              </a:rPr>
              <a:t>の場合</a:t>
            </a:r>
            <a:r>
              <a:rPr lang="ja-JP" altLang="en-US" sz="1200" dirty="0" smtClean="0">
                <a:latin typeface="メイリオ" panose="020B0604030504040204" pitchFamily="50" charset="-128"/>
                <a:ea typeface="メイリオ" panose="020B0604030504040204" pitchFamily="50" charset="-128"/>
              </a:rPr>
              <a:t>であっても</a:t>
            </a:r>
            <a:r>
              <a:rPr lang="ja-JP" altLang="en-US" sz="1200" dirty="0" smtClean="0">
                <a:latin typeface="メイリオ" panose="020B0604030504040204" pitchFamily="50" charset="-128"/>
                <a:ea typeface="メイリオ" panose="020B0604030504040204" pitchFamily="50" charset="-128"/>
              </a:rPr>
              <a:t>、地域</a:t>
            </a:r>
            <a:r>
              <a:rPr lang="ja-JP" altLang="en-US" sz="1200" dirty="0" smtClean="0">
                <a:latin typeface="メイリオ" panose="020B0604030504040204" pitchFamily="50" charset="-128"/>
                <a:ea typeface="メイリオ" panose="020B0604030504040204" pitchFamily="50" charset="-128"/>
              </a:rPr>
              <a:t>に</a:t>
            </a:r>
            <a:r>
              <a:rPr lang="ja-JP" altLang="en-US" sz="1200" dirty="0">
                <a:latin typeface="メイリオ" panose="020B0604030504040204" pitchFamily="50" charset="-128"/>
                <a:ea typeface="メイリオ" panose="020B0604030504040204" pitchFamily="50" charset="-128"/>
              </a:rPr>
              <a:t>おける</a:t>
            </a:r>
            <a:r>
              <a:rPr lang="ja-JP" altLang="en-US" sz="1200" dirty="0" smtClean="0">
                <a:latin typeface="メイリオ" panose="020B0604030504040204" pitchFamily="50" charset="-128"/>
                <a:ea typeface="メイリオ" panose="020B0604030504040204" pitchFamily="50" charset="-128"/>
              </a:rPr>
              <a:t>医療の確保のために必要な支援</a:t>
            </a:r>
            <a:r>
              <a:rPr lang="ja-JP" altLang="en-US" sz="1200" dirty="0">
                <a:latin typeface="メイリオ" panose="020B0604030504040204" pitchFamily="50" charset="-128"/>
                <a:ea typeface="メイリオ" panose="020B0604030504040204" pitchFamily="50" charset="-128"/>
              </a:rPr>
              <a:t>に</a:t>
            </a:r>
            <a:r>
              <a:rPr lang="ja-JP" altLang="en-US" sz="1200" dirty="0" smtClean="0">
                <a:latin typeface="メイリオ" panose="020B0604030504040204" pitchFamily="50" charset="-128"/>
                <a:ea typeface="メイリオ" panose="020B0604030504040204" pitchFamily="50" charset="-128"/>
              </a:rPr>
              <a:t>ついての審議を行っている病院は少ない。</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spcBef>
                <a:spcPts val="0"/>
              </a:spcBef>
              <a:buNone/>
            </a:pP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a:t>
            </a:r>
            <a:r>
              <a:rPr lang="ja-JP" altLang="en-US" sz="1200" b="1" u="sng" dirty="0" smtClean="0">
                <a:latin typeface="メイリオ" panose="020B0604030504040204" pitchFamily="50" charset="-128"/>
                <a:ea typeface="メイリオ" panose="020B0604030504040204" pitchFamily="50" charset="-128"/>
              </a:rPr>
              <a:t>実地検査を強化・重点化することにより、</a:t>
            </a:r>
            <a:endParaRPr lang="en-US" altLang="ja-JP" sz="1200" b="1" u="sng" dirty="0" smtClean="0">
              <a:latin typeface="メイリオ" panose="020B0604030504040204" pitchFamily="50" charset="-128"/>
              <a:ea typeface="メイリオ" panose="020B0604030504040204" pitchFamily="50" charset="-128"/>
            </a:endParaRPr>
          </a:p>
          <a:p>
            <a:pPr marL="0" indent="0">
              <a:lnSpc>
                <a:spcPct val="50000"/>
              </a:lnSpc>
              <a:buNone/>
            </a:pPr>
            <a:r>
              <a:rPr lang="en-US" altLang="ja-JP" sz="1200" b="1" dirty="0">
                <a:latin typeface="メイリオ" panose="020B0604030504040204" pitchFamily="50" charset="-128"/>
                <a:ea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rPr>
              <a:t>                                      </a:t>
            </a:r>
            <a:r>
              <a:rPr lang="ja-JP" altLang="en-US" sz="1200" b="1" u="sng" dirty="0" smtClean="0">
                <a:latin typeface="メイリオ" panose="020B0604030504040204" pitchFamily="50" charset="-128"/>
                <a:ea typeface="メイリオ" panose="020B0604030504040204" pitchFamily="50" charset="-128"/>
              </a:rPr>
              <a:t>地域医療支援病院の活動状況をしっかりと把握し、必要に応じ適切な指導等を行っていく。</a:t>
            </a:r>
            <a:endParaRPr lang="en-US" altLang="ja-JP" sz="1200" b="1" u="sng" dirty="0">
              <a:latin typeface="メイリオ" panose="020B0604030504040204" pitchFamily="50" charset="-128"/>
              <a:ea typeface="メイリオ" panose="020B0604030504040204" pitchFamily="50" charset="-128"/>
            </a:endParaRPr>
          </a:p>
          <a:p>
            <a:pPr marL="0" indent="0">
              <a:lnSpc>
                <a:spcPct val="50000"/>
              </a:lnSpc>
              <a:buNone/>
            </a:pPr>
            <a:endParaRPr lang="en-US" altLang="ja-JP" sz="1400" dirty="0">
              <a:latin typeface="HGｺﾞｼｯｸE" panose="020B0909000000000000" pitchFamily="49" charset="-128"/>
              <a:ea typeface="HGｺﾞｼｯｸE" panose="020B0909000000000000" pitchFamily="49" charset="-128"/>
            </a:endParaRPr>
          </a:p>
          <a:p>
            <a:pPr marL="0" indent="0">
              <a:lnSpc>
                <a:spcPct val="0"/>
              </a:lnSpc>
              <a:buNone/>
            </a:pPr>
            <a:endParaRPr lang="en-US" altLang="ja-JP" sz="1200" dirty="0" smtClean="0">
              <a:latin typeface="メイリオ" panose="020B0604030504040204" pitchFamily="50" charset="-128"/>
              <a:ea typeface="メイリオ" panose="020B0604030504040204" pitchFamily="50" charset="-128"/>
            </a:endParaRPr>
          </a:p>
          <a:p>
            <a:pPr marL="0" indent="0">
              <a:lnSpc>
                <a:spcPct val="0"/>
              </a:lnSpc>
              <a:buNone/>
            </a:pPr>
            <a:endParaRPr lang="en-US" altLang="ja-JP" sz="1200"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760137" y="2137720"/>
            <a:ext cx="8326247" cy="266958"/>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HG丸ｺﾞｼｯｸM-PRO" panose="020F0600000000000000" pitchFamily="50" charset="-128"/>
                <a:ea typeface="HG丸ｺﾞｼｯｸM-PRO" panose="020F0600000000000000" pitchFamily="50" charset="-128"/>
              </a:rPr>
              <a:t>○紹介者に対する医療の提供　　○医療機器の共同利用の実施　　○救急医療の提供　　○地域医療従事者に</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対する研修</a:t>
            </a:r>
            <a:r>
              <a:rPr lang="ja-JP" altLang="en-US" sz="1100" dirty="0">
                <a:solidFill>
                  <a:schemeClr val="tx1"/>
                </a:solidFill>
                <a:latin typeface="HG丸ｺﾞｼｯｸM-PRO" panose="020F0600000000000000" pitchFamily="50" charset="-128"/>
                <a:ea typeface="HG丸ｺﾞｼｯｸM-PRO" panose="020F0600000000000000" pitchFamily="50" charset="-128"/>
              </a:rPr>
              <a:t>の実施</a:t>
            </a:r>
          </a:p>
        </p:txBody>
      </p:sp>
      <p:sp>
        <p:nvSpPr>
          <p:cNvPr id="6" name="テキスト ボックス 5"/>
          <p:cNvSpPr txBox="1"/>
          <p:nvPr/>
        </p:nvSpPr>
        <p:spPr>
          <a:xfrm rot="5400000">
            <a:off x="9155149" y="6097832"/>
            <a:ext cx="925550" cy="369332"/>
          </a:xfrm>
          <a:prstGeom prst="rect">
            <a:avLst/>
          </a:prstGeom>
          <a:solidFill>
            <a:schemeClr val="bg1"/>
          </a:solidFill>
          <a:ln>
            <a:solidFill>
              <a:schemeClr val="tx1"/>
            </a:solidFill>
          </a:ln>
        </p:spPr>
        <p:txBody>
          <a:bodyPr wrap="square" rtlCol="0">
            <a:spAutoFit/>
          </a:bodyPr>
          <a:lstStyle/>
          <a:p>
            <a:r>
              <a:rPr kumimoji="1" lang="ja-JP" altLang="en-US" b="1" dirty="0" smtClean="0">
                <a:latin typeface="ＭＳ ゴシック" panose="020B0609070205080204" pitchFamily="49" charset="-128"/>
                <a:ea typeface="ＭＳ ゴシック" panose="020B0609070205080204" pitchFamily="49" charset="-128"/>
              </a:rPr>
              <a:t>資料４</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03992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99122" y="415913"/>
            <a:ext cx="9322420" cy="6145525"/>
          </a:xfrm>
          <a:ln w="9525">
            <a:solidFill>
              <a:schemeClr val="tx1"/>
            </a:solidFill>
          </a:ln>
        </p:spPr>
        <p:txBody>
          <a:bodyPr>
            <a:noAutofit/>
          </a:bodyPr>
          <a:lstStyle/>
          <a:p>
            <a:pPr marL="0" indent="0">
              <a:lnSpc>
                <a:spcPct val="10000"/>
              </a:lnSpc>
              <a:buNone/>
            </a:pPr>
            <a:endParaRPr lang="en-US" altLang="ja-JP" sz="1401" dirty="0">
              <a:latin typeface="HGｺﾞｼｯｸE" panose="020B0909000000000000" pitchFamily="49" charset="-128"/>
              <a:ea typeface="HGｺﾞｼｯｸE" panose="020B0909000000000000" pitchFamily="49" charset="-128"/>
            </a:endParaRPr>
          </a:p>
          <a:p>
            <a:pPr marL="0" indent="0">
              <a:lnSpc>
                <a:spcPct val="50000"/>
              </a:lnSpc>
              <a:buNone/>
            </a:pP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参考</a:t>
            </a:r>
            <a:r>
              <a:rPr lang="en-US" altLang="ja-JP" sz="1200" dirty="0" smtClean="0">
                <a:latin typeface="メイリオ" panose="020B0604030504040204" pitchFamily="50" charset="-128"/>
                <a:ea typeface="メイリオ" panose="020B0604030504040204" pitchFamily="50" charset="-128"/>
              </a:rPr>
              <a:t>》</a:t>
            </a:r>
          </a:p>
          <a:p>
            <a:pPr marL="0" indent="0">
              <a:lnSpc>
                <a:spcPct val="50000"/>
              </a:lnSpc>
              <a:buNone/>
            </a:pP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他府県の独自要件の状況</a:t>
            </a:r>
            <a:endParaRPr lang="en-US" altLang="ja-JP" sz="12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東京都　・平常時からの準備も含め、新興感染症等がまん延し、又はそのおそれがある状況において感染症医療の提供を行うこと。</a:t>
            </a:r>
          </a:p>
          <a:p>
            <a:pPr marL="0" indent="0">
              <a:lnSpc>
                <a:spcPct val="50000"/>
              </a:lnSpc>
              <a:buNone/>
            </a:pPr>
            <a:r>
              <a:rPr lang="ja-JP" altLang="en-US" sz="1100" dirty="0">
                <a:latin typeface="メイリオ" panose="020B0604030504040204" pitchFamily="50" charset="-128"/>
                <a:ea typeface="メイリオ" panose="020B0604030504040204" pitchFamily="50" charset="-128"/>
              </a:rPr>
              <a:t>　　　　　　・平常時からの準備も含め、災害時に医療を提供すること。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福岡県　　各圏域ごとに知事が定める事項、具体的事項を定めている。</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・病院の機能について広域を対象とした第三者による評価を受けていること。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・災害発生時に拠点病院として中心的役割を担うこと、情報通信技術を用いた病診連携等に参入すること。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・看護学校実習生の受入れ及び地域の看護学校への講師派遣について積極的に関与すること。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・新興・再興感染症に対する感染症医療の提供を中心的かつ積極的に行うこと。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・逆紹介を円滑に行うための退院調整部門を設置すること。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熊本県　・医師の少ない地域を支援すること。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・近接している医療機関と競合している場合は、地域医療構想調整会議における協議に基づき、医療需要に応じ、必要な医療</a:t>
            </a:r>
            <a:r>
              <a:rPr lang="ja-JP" altLang="en-US" sz="1100" dirty="0" smtClean="0">
                <a:latin typeface="メイリオ" panose="020B0604030504040204" pitchFamily="50" charset="-128"/>
                <a:ea typeface="メイリオ" panose="020B0604030504040204" pitchFamily="50" charset="-128"/>
              </a:rPr>
              <a:t>に</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重点化した</a:t>
            </a:r>
            <a:r>
              <a:rPr lang="ja-JP" altLang="en-US" sz="1100" dirty="0" smtClean="0">
                <a:latin typeface="メイリオ" panose="020B0604030504040204" pitchFamily="50" charset="-128"/>
                <a:ea typeface="メイリオ" panose="020B0604030504040204" pitchFamily="50" charset="-128"/>
              </a:rPr>
              <a:t>医療</a:t>
            </a:r>
            <a:r>
              <a:rPr lang="ja-JP" altLang="en-US" sz="1100" dirty="0">
                <a:latin typeface="メイリオ" panose="020B0604030504040204" pitchFamily="50" charset="-128"/>
                <a:ea typeface="メイリオ" panose="020B0604030504040204" pitchFamily="50" charset="-128"/>
              </a:rPr>
              <a:t>を提供すること。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・平常時からの準備も含め、新興感染症等がまん延し、又はそのおそれがある状況において感染症医療の提供を行うこと。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・平常時からの準備も含め、災害時に医療を提供すること。</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200" dirty="0" smtClean="0">
                <a:latin typeface="メイリオ" panose="020B0604030504040204" pitchFamily="50" charset="-128"/>
                <a:ea typeface="メイリオ" panose="020B0604030504040204" pitchFamily="50" charset="-128"/>
              </a:rPr>
              <a:t>◆感染症の予防及び感染症の患者に対する医療に関する法律等の一部を改正する法律案の概要（令和</a:t>
            </a:r>
            <a:r>
              <a:rPr lang="en-US" altLang="ja-JP" sz="1200" dirty="0" smtClean="0">
                <a:latin typeface="メイリオ" panose="020B0604030504040204" pitchFamily="50" charset="-128"/>
                <a:ea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rPr>
              <a:t>7</a:t>
            </a:r>
            <a:r>
              <a:rPr lang="ja-JP" altLang="en-US" sz="1200" dirty="0" smtClean="0">
                <a:latin typeface="メイリオ" panose="020B0604030504040204" pitchFamily="50" charset="-128"/>
                <a:ea typeface="メイリオ" panose="020B0604030504040204" pitchFamily="50" charset="-128"/>
              </a:rPr>
              <a:t>日閣議決定）</a:t>
            </a:r>
            <a:endParaRPr lang="en-US" altLang="ja-JP" sz="12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smtClean="0">
                <a:latin typeface="メイリオ" panose="020B0604030504040204" pitchFamily="50" charset="-128"/>
                <a:ea typeface="メイリオ" panose="020B0604030504040204" pitchFamily="50" charset="-128"/>
              </a:rPr>
              <a:t>　　〇</a:t>
            </a:r>
            <a:r>
              <a:rPr lang="ja-JP" altLang="en-US" sz="1100" dirty="0">
                <a:latin typeface="メイリオ" panose="020B0604030504040204" pitchFamily="50" charset="-128"/>
                <a:ea typeface="メイリオ" panose="020B0604030504040204" pitchFamily="50" charset="-128"/>
              </a:rPr>
              <a:t>改正の</a:t>
            </a:r>
            <a:r>
              <a:rPr lang="ja-JP" altLang="en-US" sz="1100" dirty="0" smtClean="0">
                <a:latin typeface="メイリオ" panose="020B0604030504040204" pitchFamily="50" charset="-128"/>
                <a:ea typeface="メイリオ" panose="020B0604030504040204" pitchFamily="50" charset="-128"/>
              </a:rPr>
              <a:t>趣旨</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新型</a:t>
            </a:r>
            <a:r>
              <a:rPr lang="ja-JP" altLang="en-US" sz="1100" dirty="0">
                <a:latin typeface="メイリオ" panose="020B0604030504040204" pitchFamily="50" charset="-128"/>
                <a:ea typeface="メイリオ" panose="020B0604030504040204" pitchFamily="50" charset="-128"/>
              </a:rPr>
              <a:t>コロナウイルス感染症への対応を踏まえ、国民の生命及び健康に重大な影響を与えるおそれがある感染症の発生及びまん延に</a:t>
            </a:r>
            <a:r>
              <a:rPr lang="ja-JP" altLang="en-US" sz="1100" dirty="0" smtClean="0">
                <a:latin typeface="メイリオ" panose="020B0604030504040204" pitchFamily="50" charset="-128"/>
                <a:ea typeface="メイリオ" panose="020B0604030504040204" pitchFamily="50" charset="-128"/>
              </a:rPr>
              <a:t>備える</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ため、国又は都道府県及び関係機関の連携協力による病床、外来医療及び医療人材並びに感染症対策物資の確保の強化、保健所や検査</a:t>
            </a:r>
            <a:r>
              <a:rPr lang="ja-JP" altLang="en-US" sz="1100" dirty="0" smtClean="0">
                <a:latin typeface="メイリオ" panose="020B0604030504040204" pitchFamily="50" charset="-128"/>
                <a:ea typeface="メイリオ" panose="020B0604030504040204" pitchFamily="50" charset="-128"/>
              </a:rPr>
              <a:t>等</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の体制の強化、情報</a:t>
            </a:r>
            <a:r>
              <a:rPr lang="ja-JP" altLang="en-US" sz="1100" dirty="0" smtClean="0">
                <a:latin typeface="メイリオ" panose="020B0604030504040204" pitchFamily="50" charset="-128"/>
                <a:ea typeface="メイリオ" panose="020B0604030504040204" pitchFamily="50" charset="-128"/>
              </a:rPr>
              <a:t>基盤</a:t>
            </a:r>
            <a:r>
              <a:rPr lang="ja-JP" altLang="en-US" sz="1100" dirty="0">
                <a:latin typeface="メイリオ" panose="020B0604030504040204" pitchFamily="50" charset="-128"/>
                <a:ea typeface="メイリオ" panose="020B0604030504040204" pitchFamily="50" charset="-128"/>
              </a:rPr>
              <a:t>の整備、機動的なワクチン接種の実施、水際対策の実効性の確保等の措置を講ずる</a:t>
            </a:r>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smtClean="0">
                <a:latin typeface="メイリオ" panose="020B0604030504040204" pitchFamily="50" charset="-128"/>
                <a:ea typeface="メイリオ" panose="020B0604030504040204" pitchFamily="50" charset="-128"/>
              </a:rPr>
              <a:t>　　〇改正の概要</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１．感染症</a:t>
            </a:r>
            <a:r>
              <a:rPr lang="ja-JP" altLang="en-US" sz="1100" dirty="0">
                <a:latin typeface="メイリオ" panose="020B0604030504040204" pitchFamily="50" charset="-128"/>
                <a:ea typeface="メイリオ" panose="020B0604030504040204" pitchFamily="50" charset="-128"/>
              </a:rPr>
              <a:t>発生・まん延時における保健・医療提供体制の整備</a:t>
            </a:r>
            <a:r>
              <a:rPr lang="ja-JP" altLang="en-US" sz="1100" dirty="0" smtClean="0">
                <a:latin typeface="メイリオ" panose="020B0604030504040204" pitchFamily="50" charset="-128"/>
                <a:ea typeface="メイリオ" panose="020B0604030504040204" pitchFamily="50" charset="-128"/>
              </a:rPr>
              <a:t>等</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（１）感染症対応の医療機関による確実な医療の提供</a:t>
            </a:r>
            <a:endParaRPr lang="en-US" altLang="ja-JP" sz="1100" dirty="0" smtClean="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smtClean="0">
                <a:latin typeface="メイリオ" panose="020B0604030504040204" pitchFamily="50" charset="-128"/>
                <a:ea typeface="メイリオ" panose="020B0604030504040204" pitchFamily="50" charset="-128"/>
              </a:rPr>
              <a:t>　　　　①地域</a:t>
            </a:r>
            <a:r>
              <a:rPr lang="ja-JP" altLang="en-US" sz="1100" dirty="0">
                <a:latin typeface="メイリオ" panose="020B0604030504040204" pitchFamily="50" charset="-128"/>
                <a:ea typeface="メイリオ" panose="020B0604030504040204" pitchFamily="50" charset="-128"/>
              </a:rPr>
              <a:t>医療支援病院に感染症発生・まん延時に担うべき</a:t>
            </a:r>
            <a:r>
              <a:rPr lang="ja-JP" altLang="en-US" sz="1100" dirty="0" smtClean="0">
                <a:latin typeface="メイリオ" panose="020B0604030504040204" pitchFamily="50" charset="-128"/>
                <a:ea typeface="メイリオ" panose="020B0604030504040204" pitchFamily="50" charset="-128"/>
              </a:rPr>
              <a:t>医療提供</a:t>
            </a:r>
            <a:r>
              <a:rPr lang="ja-JP" altLang="en-US" sz="1100" dirty="0">
                <a:latin typeface="メイリオ" panose="020B0604030504040204" pitchFamily="50" charset="-128"/>
                <a:ea typeface="メイリオ" panose="020B0604030504040204" pitchFamily="50" charset="-128"/>
              </a:rPr>
              <a:t>を</a:t>
            </a:r>
            <a:r>
              <a:rPr lang="ja-JP" altLang="en-US" sz="1100" dirty="0" smtClean="0">
                <a:latin typeface="メイリオ" panose="020B0604030504040204" pitchFamily="50" charset="-128"/>
                <a:ea typeface="メイリオ" panose="020B0604030504040204" pitchFamily="50" charset="-128"/>
              </a:rPr>
              <a:t>義務付ける。</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r>
              <a:rPr lang="ja-JP" altLang="en-US" sz="1100" dirty="0" smtClean="0">
                <a:latin typeface="メイリオ" panose="020B0604030504040204" pitchFamily="50" charset="-128"/>
                <a:ea typeface="メイリオ" panose="020B0604030504040204" pitchFamily="50" charset="-128"/>
              </a:rPr>
              <a:t>　　〇令和</a:t>
            </a:r>
            <a:r>
              <a:rPr lang="en-US" altLang="ja-JP" sz="1100" dirty="0" smtClean="0">
                <a:latin typeface="メイリオ" panose="020B0604030504040204" pitchFamily="50" charset="-128"/>
                <a:ea typeface="メイリオ" panose="020B0604030504040204" pitchFamily="50" charset="-128"/>
              </a:rPr>
              <a:t>6</a:t>
            </a:r>
            <a:r>
              <a:rPr lang="ja-JP" altLang="en-US" sz="1100" dirty="0" smtClean="0">
                <a:latin typeface="メイリオ" panose="020B0604030504040204" pitchFamily="50" charset="-128"/>
                <a:ea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rPr>
              <a:t>4</a:t>
            </a:r>
            <a:r>
              <a:rPr lang="ja-JP" altLang="en-US" sz="1100" dirty="0" smtClean="0">
                <a:latin typeface="メイリオ" panose="020B0604030504040204" pitchFamily="50" charset="-128"/>
                <a:ea typeface="メイリオ" panose="020B0604030504040204" pitchFamily="50" charset="-128"/>
              </a:rPr>
              <a:t>月</a:t>
            </a:r>
            <a:r>
              <a:rPr lang="en-US" altLang="ja-JP" sz="1100" dirty="0" smtClean="0">
                <a:latin typeface="メイリオ" panose="020B0604030504040204" pitchFamily="50" charset="-128"/>
                <a:ea typeface="メイリオ" panose="020B0604030504040204" pitchFamily="50" charset="-128"/>
              </a:rPr>
              <a:t>1</a:t>
            </a:r>
            <a:r>
              <a:rPr lang="ja-JP" altLang="en-US" sz="1100" dirty="0" smtClean="0">
                <a:latin typeface="メイリオ" panose="020B0604030504040204" pitchFamily="50" charset="-128"/>
                <a:ea typeface="メイリオ" panose="020B0604030504040204" pitchFamily="50" charset="-128"/>
              </a:rPr>
              <a:t>日施行予定</a:t>
            </a:r>
            <a:endParaRPr lang="en-US" altLang="ja-JP" sz="1100" dirty="0">
              <a:latin typeface="メイリオ" panose="020B0604030504040204" pitchFamily="50" charset="-128"/>
              <a:ea typeface="メイリオ" panose="020B0604030504040204" pitchFamily="50" charset="-128"/>
            </a:endParaRPr>
          </a:p>
          <a:p>
            <a:pPr marL="0" indent="0">
              <a:lnSpc>
                <a:spcPct val="50000"/>
              </a:lnSpc>
              <a:buNone/>
            </a:pPr>
            <a:endParaRPr lang="en-US" altLang="ja-JP" sz="1100" dirty="0">
              <a:latin typeface="HGｺﾞｼｯｸE" panose="020B0909000000000000" pitchFamily="49" charset="-128"/>
              <a:ea typeface="HGｺﾞｼｯｸE" panose="020B0909000000000000" pitchFamily="49" charset="-128"/>
            </a:endParaRPr>
          </a:p>
          <a:p>
            <a:pPr marL="0" indent="0">
              <a:lnSpc>
                <a:spcPct val="50000"/>
              </a:lnSpc>
              <a:buNone/>
            </a:pPr>
            <a:r>
              <a:rPr lang="ja-JP" altLang="en-US" sz="1100" dirty="0" smtClean="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96846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465</TotalTime>
  <Words>1040</Words>
  <PresentationFormat>A4 210 x 297 mm</PresentationFormat>
  <Paragraphs>58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HGｺﾞｼｯｸE</vt:lpstr>
      <vt:lpstr>HG丸ｺﾞｼｯｸM-PRO</vt:lpstr>
      <vt:lpstr>ＭＳ ゴシック</vt:lpstr>
      <vt:lpstr>メイリオ</vt:lpstr>
      <vt:lpstr>游ゴシック</vt:lpstr>
      <vt:lpstr>游ゴシック Light</vt:lpstr>
      <vt:lpstr>Arial</vt:lpstr>
      <vt:lpstr>Calibri</vt:lpstr>
      <vt:lpstr>Calibri Light</vt:lpstr>
      <vt:lpstr>Office テーマ</vt:lpstr>
      <vt:lpstr>地域医療支援病院の承認のあり方について</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2023-02-24T12:01:35Z</cp:lastPrinted>
  <dcterms:created xsi:type="dcterms:W3CDTF">2022-02-10T10:14:54Z</dcterms:created>
  <dcterms:modified xsi:type="dcterms:W3CDTF">2023-02-27T00:52:49Z</dcterms:modified>
</cp:coreProperties>
</file>