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 id="2147483672" r:id="rId2"/>
    <p:sldMasterId id="2147483684" r:id="rId3"/>
  </p:sldMasterIdLst>
  <p:notesMasterIdLst>
    <p:notesMasterId r:id="rId12"/>
  </p:notesMasterIdLst>
  <p:handoutMasterIdLst>
    <p:handoutMasterId r:id="rId13"/>
  </p:handoutMasterIdLst>
  <p:sldIdLst>
    <p:sldId id="336" r:id="rId4"/>
    <p:sldId id="300" r:id="rId5"/>
    <p:sldId id="303" r:id="rId6"/>
    <p:sldId id="342" r:id="rId7"/>
    <p:sldId id="304" r:id="rId8"/>
    <p:sldId id="320" r:id="rId9"/>
    <p:sldId id="353" r:id="rId10"/>
    <p:sldId id="355" r:id="rId11"/>
  </p:sldIdLst>
  <p:sldSz cx="10688638" cy="7559675"/>
  <p:notesSz cx="6807200" cy="9939338"/>
  <p:defaultTextStyle>
    <a:defPPr>
      <a:defRPr lang="ja-JP"/>
    </a:defPPr>
    <a:lvl1pPr marL="0" algn="l" defTabSz="1036374" rtl="0" eaLnBrk="1" latinLnBrk="0" hangingPunct="1">
      <a:defRPr kumimoji="1" sz="2000" kern="1200">
        <a:solidFill>
          <a:schemeClr val="tx1"/>
        </a:solidFill>
        <a:latin typeface="+mn-lt"/>
        <a:ea typeface="+mn-ea"/>
        <a:cs typeface="+mn-cs"/>
      </a:defRPr>
    </a:lvl1pPr>
    <a:lvl2pPr marL="518187" algn="l" defTabSz="1036374" rtl="0" eaLnBrk="1" latinLnBrk="0" hangingPunct="1">
      <a:defRPr kumimoji="1" sz="2000" kern="1200">
        <a:solidFill>
          <a:schemeClr val="tx1"/>
        </a:solidFill>
        <a:latin typeface="+mn-lt"/>
        <a:ea typeface="+mn-ea"/>
        <a:cs typeface="+mn-cs"/>
      </a:defRPr>
    </a:lvl2pPr>
    <a:lvl3pPr marL="1036374" algn="l" defTabSz="1036374" rtl="0" eaLnBrk="1" latinLnBrk="0" hangingPunct="1">
      <a:defRPr kumimoji="1" sz="2000" kern="1200">
        <a:solidFill>
          <a:schemeClr val="tx1"/>
        </a:solidFill>
        <a:latin typeface="+mn-lt"/>
        <a:ea typeface="+mn-ea"/>
        <a:cs typeface="+mn-cs"/>
      </a:defRPr>
    </a:lvl3pPr>
    <a:lvl4pPr marL="1554561" algn="l" defTabSz="1036374" rtl="0" eaLnBrk="1" latinLnBrk="0" hangingPunct="1">
      <a:defRPr kumimoji="1" sz="2000" kern="1200">
        <a:solidFill>
          <a:schemeClr val="tx1"/>
        </a:solidFill>
        <a:latin typeface="+mn-lt"/>
        <a:ea typeface="+mn-ea"/>
        <a:cs typeface="+mn-cs"/>
      </a:defRPr>
    </a:lvl4pPr>
    <a:lvl5pPr marL="2072748" algn="l" defTabSz="1036374" rtl="0" eaLnBrk="1" latinLnBrk="0" hangingPunct="1">
      <a:defRPr kumimoji="1" sz="2000" kern="1200">
        <a:solidFill>
          <a:schemeClr val="tx1"/>
        </a:solidFill>
        <a:latin typeface="+mn-lt"/>
        <a:ea typeface="+mn-ea"/>
        <a:cs typeface="+mn-cs"/>
      </a:defRPr>
    </a:lvl5pPr>
    <a:lvl6pPr marL="2590936" algn="l" defTabSz="1036374" rtl="0" eaLnBrk="1" latinLnBrk="0" hangingPunct="1">
      <a:defRPr kumimoji="1" sz="2000" kern="1200">
        <a:solidFill>
          <a:schemeClr val="tx1"/>
        </a:solidFill>
        <a:latin typeface="+mn-lt"/>
        <a:ea typeface="+mn-ea"/>
        <a:cs typeface="+mn-cs"/>
      </a:defRPr>
    </a:lvl6pPr>
    <a:lvl7pPr marL="3109122" algn="l" defTabSz="1036374" rtl="0" eaLnBrk="1" latinLnBrk="0" hangingPunct="1">
      <a:defRPr kumimoji="1" sz="2000" kern="1200">
        <a:solidFill>
          <a:schemeClr val="tx1"/>
        </a:solidFill>
        <a:latin typeface="+mn-lt"/>
        <a:ea typeface="+mn-ea"/>
        <a:cs typeface="+mn-cs"/>
      </a:defRPr>
    </a:lvl7pPr>
    <a:lvl8pPr marL="3627310" algn="l" defTabSz="1036374" rtl="0" eaLnBrk="1" latinLnBrk="0" hangingPunct="1">
      <a:defRPr kumimoji="1" sz="2000" kern="1200">
        <a:solidFill>
          <a:schemeClr val="tx1"/>
        </a:solidFill>
        <a:latin typeface="+mn-lt"/>
        <a:ea typeface="+mn-ea"/>
        <a:cs typeface="+mn-cs"/>
      </a:defRPr>
    </a:lvl8pPr>
    <a:lvl9pPr marL="4145497" algn="l" defTabSz="1036374" rtl="0" eaLnBrk="1" latinLnBrk="0" hangingPunct="1">
      <a:defRPr kumimoji="1"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5772" autoAdjust="0"/>
    <p:restoredTop sz="81008" autoAdjust="0"/>
  </p:normalViewPr>
  <p:slideViewPr>
    <p:cSldViewPr>
      <p:cViewPr varScale="1">
        <p:scale>
          <a:sx n="54" d="100"/>
          <a:sy n="54" d="100"/>
        </p:scale>
        <p:origin x="-1212" y="-84"/>
      </p:cViewPr>
      <p:guideLst>
        <p:guide orient="horz" pos="2382"/>
        <p:guide pos="3367"/>
      </p:guideLst>
    </p:cSldViewPr>
  </p:slideViewPr>
  <p:notesTextViewPr>
    <p:cViewPr>
      <p:scale>
        <a:sx n="1" d="1"/>
        <a:sy n="1" d="1"/>
      </p:scale>
      <p:origin x="0" y="0"/>
    </p:cViewPr>
  </p:notesTextViewPr>
  <p:sorterViewPr>
    <p:cViewPr>
      <p:scale>
        <a:sx n="100" d="100"/>
        <a:sy n="100" d="100"/>
      </p:scale>
      <p:origin x="0" y="616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8735F630-4478-4BE2-8E71-5D0689DCAF83}" type="datetimeFigureOut">
              <a:rPr kumimoji="1" lang="ja-JP" altLang="en-US" smtClean="0"/>
              <a:t>2016/5/26</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01EF389A-1965-42DD-BDB0-9D4765775D79}" type="slidenum">
              <a:rPr kumimoji="1" lang="ja-JP" altLang="en-US" smtClean="0"/>
              <a:t>‹#›</a:t>
            </a:fld>
            <a:endParaRPr kumimoji="1" lang="ja-JP" altLang="en-US"/>
          </a:p>
        </p:txBody>
      </p:sp>
    </p:spTree>
    <p:extLst>
      <p:ext uri="{BB962C8B-B14F-4D97-AF65-F5344CB8AC3E}">
        <p14:creationId xmlns:p14="http://schemas.microsoft.com/office/powerpoint/2010/main" val="9978545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110AEA4-7110-4721-9416-43C7DF47A67C}" type="datetimeFigureOut">
              <a:rPr kumimoji="1" lang="ja-JP" altLang="en-US" smtClean="0"/>
              <a:t>2016/5/26</a:t>
            </a:fld>
            <a:endParaRPr kumimoji="1" lang="ja-JP" altLang="en-US"/>
          </a:p>
        </p:txBody>
      </p:sp>
      <p:sp>
        <p:nvSpPr>
          <p:cNvPr id="4" name="スライド イメージ プレースホルダー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B7CB502F-CC76-4BDD-B9D5-E46B56960FEA}" type="slidenum">
              <a:rPr kumimoji="1" lang="ja-JP" altLang="en-US" smtClean="0"/>
              <a:t>‹#›</a:t>
            </a:fld>
            <a:endParaRPr kumimoji="1" lang="ja-JP" altLang="en-US"/>
          </a:p>
        </p:txBody>
      </p:sp>
    </p:spTree>
    <p:extLst>
      <p:ext uri="{BB962C8B-B14F-4D97-AF65-F5344CB8AC3E}">
        <p14:creationId xmlns:p14="http://schemas.microsoft.com/office/powerpoint/2010/main" val="3403755839"/>
      </p:ext>
    </p:extLst>
  </p:cSld>
  <p:clrMap bg1="lt1" tx1="dk1" bg2="lt2" tx2="dk2" accent1="accent1" accent2="accent2" accent3="accent3" accent4="accent4" accent5="accent5" accent6="accent6" hlink="hlink" folHlink="folHlink"/>
  <p:notesStyle>
    <a:lvl1pPr marL="0" algn="l" defTabSz="1036374" rtl="0" eaLnBrk="1" latinLnBrk="0" hangingPunct="1">
      <a:defRPr kumimoji="1" sz="1300" kern="1200">
        <a:solidFill>
          <a:schemeClr val="tx1"/>
        </a:solidFill>
        <a:latin typeface="+mn-lt"/>
        <a:ea typeface="+mn-ea"/>
        <a:cs typeface="+mn-cs"/>
      </a:defRPr>
    </a:lvl1pPr>
    <a:lvl2pPr marL="518187" algn="l" defTabSz="1036374" rtl="0" eaLnBrk="1" latinLnBrk="0" hangingPunct="1">
      <a:defRPr kumimoji="1" sz="1300" kern="1200">
        <a:solidFill>
          <a:schemeClr val="tx1"/>
        </a:solidFill>
        <a:latin typeface="+mn-lt"/>
        <a:ea typeface="+mn-ea"/>
        <a:cs typeface="+mn-cs"/>
      </a:defRPr>
    </a:lvl2pPr>
    <a:lvl3pPr marL="1036374" algn="l" defTabSz="1036374" rtl="0" eaLnBrk="1" latinLnBrk="0" hangingPunct="1">
      <a:defRPr kumimoji="1" sz="1300" kern="1200">
        <a:solidFill>
          <a:schemeClr val="tx1"/>
        </a:solidFill>
        <a:latin typeface="+mn-lt"/>
        <a:ea typeface="+mn-ea"/>
        <a:cs typeface="+mn-cs"/>
      </a:defRPr>
    </a:lvl3pPr>
    <a:lvl4pPr marL="1554561" algn="l" defTabSz="1036374" rtl="0" eaLnBrk="1" latinLnBrk="0" hangingPunct="1">
      <a:defRPr kumimoji="1" sz="1300" kern="1200">
        <a:solidFill>
          <a:schemeClr val="tx1"/>
        </a:solidFill>
        <a:latin typeface="+mn-lt"/>
        <a:ea typeface="+mn-ea"/>
        <a:cs typeface="+mn-cs"/>
      </a:defRPr>
    </a:lvl4pPr>
    <a:lvl5pPr marL="2072748" algn="l" defTabSz="1036374" rtl="0" eaLnBrk="1" latinLnBrk="0" hangingPunct="1">
      <a:defRPr kumimoji="1" sz="1300" kern="1200">
        <a:solidFill>
          <a:schemeClr val="tx1"/>
        </a:solidFill>
        <a:latin typeface="+mn-lt"/>
        <a:ea typeface="+mn-ea"/>
        <a:cs typeface="+mn-cs"/>
      </a:defRPr>
    </a:lvl5pPr>
    <a:lvl6pPr marL="2590936" algn="l" defTabSz="1036374" rtl="0" eaLnBrk="1" latinLnBrk="0" hangingPunct="1">
      <a:defRPr kumimoji="1" sz="1300" kern="1200">
        <a:solidFill>
          <a:schemeClr val="tx1"/>
        </a:solidFill>
        <a:latin typeface="+mn-lt"/>
        <a:ea typeface="+mn-ea"/>
        <a:cs typeface="+mn-cs"/>
      </a:defRPr>
    </a:lvl6pPr>
    <a:lvl7pPr marL="3109122" algn="l" defTabSz="1036374" rtl="0" eaLnBrk="1" latinLnBrk="0" hangingPunct="1">
      <a:defRPr kumimoji="1" sz="1300" kern="1200">
        <a:solidFill>
          <a:schemeClr val="tx1"/>
        </a:solidFill>
        <a:latin typeface="+mn-lt"/>
        <a:ea typeface="+mn-ea"/>
        <a:cs typeface="+mn-cs"/>
      </a:defRPr>
    </a:lvl7pPr>
    <a:lvl8pPr marL="3627310" algn="l" defTabSz="1036374" rtl="0" eaLnBrk="1" latinLnBrk="0" hangingPunct="1">
      <a:defRPr kumimoji="1" sz="1300" kern="1200">
        <a:solidFill>
          <a:schemeClr val="tx1"/>
        </a:solidFill>
        <a:latin typeface="+mn-lt"/>
        <a:ea typeface="+mn-ea"/>
        <a:cs typeface="+mn-cs"/>
      </a:defRPr>
    </a:lvl8pPr>
    <a:lvl9pPr marL="4145497" algn="l" defTabSz="1036374"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9938" y="746125"/>
            <a:ext cx="5267325"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B7CB502F-CC76-4BDD-B9D5-E46B56960FEA}" type="slidenum">
              <a:rPr kumimoji="1" lang="ja-JP" altLang="en-US" smtClean="0"/>
              <a:t>0</a:t>
            </a:fld>
            <a:endParaRPr kumimoji="1" lang="ja-JP" altLang="en-US"/>
          </a:p>
        </p:txBody>
      </p:sp>
    </p:spTree>
    <p:extLst>
      <p:ext uri="{BB962C8B-B14F-4D97-AF65-F5344CB8AC3E}">
        <p14:creationId xmlns:p14="http://schemas.microsoft.com/office/powerpoint/2010/main" val="3156215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9938" y="746125"/>
            <a:ext cx="5267325" cy="3725863"/>
          </a:xfrm>
        </p:spPr>
      </p:sp>
      <p:sp>
        <p:nvSpPr>
          <p:cNvPr id="3" name="ノート プレースホルダー 2"/>
          <p:cNvSpPr>
            <a:spLocks noGrp="1"/>
          </p:cNvSpPr>
          <p:nvPr>
            <p:ph type="body" idx="1"/>
          </p:nvPr>
        </p:nvSpPr>
        <p:spPr/>
        <p:txBody>
          <a:bodyPr/>
          <a:lstStyle/>
          <a:p>
            <a:pPr marL="0" marR="0" indent="0" algn="l" defTabSz="952273" rtl="0" eaLnBrk="1" fontAlgn="auto" latinLnBrk="0" hangingPunct="1">
              <a:lnSpc>
                <a:spcPct val="100000"/>
              </a:lnSpc>
              <a:spcBef>
                <a:spcPts val="0"/>
              </a:spcBef>
              <a:spcAft>
                <a:spcPts val="0"/>
              </a:spcAft>
              <a:buClrTx/>
              <a:buSzTx/>
              <a:buFontTx/>
              <a:buNone/>
              <a:tabLst/>
              <a:defRPr/>
            </a:pPr>
            <a:endParaRPr lang="ja-JP" altLang="en-US" dirty="0"/>
          </a:p>
        </p:txBody>
      </p:sp>
      <p:sp>
        <p:nvSpPr>
          <p:cNvPr id="4" name="スライド番号プレースホルダー 3"/>
          <p:cNvSpPr>
            <a:spLocks noGrp="1"/>
          </p:cNvSpPr>
          <p:nvPr>
            <p:ph type="sldNum" sz="quarter" idx="10"/>
          </p:nvPr>
        </p:nvSpPr>
        <p:spPr/>
        <p:txBody>
          <a:bodyPr/>
          <a:lstStyle/>
          <a:p>
            <a:fld id="{B7CB502F-CC76-4BDD-B9D5-E46B56960FEA}" type="slidenum">
              <a:rPr kumimoji="1" lang="ja-JP" altLang="en-US" smtClean="0"/>
              <a:t>1</a:t>
            </a:fld>
            <a:endParaRPr kumimoji="1" lang="ja-JP" altLang="en-US"/>
          </a:p>
        </p:txBody>
      </p:sp>
    </p:spTree>
    <p:extLst>
      <p:ext uri="{BB962C8B-B14F-4D97-AF65-F5344CB8AC3E}">
        <p14:creationId xmlns:p14="http://schemas.microsoft.com/office/powerpoint/2010/main" val="1022426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9938" y="746125"/>
            <a:ext cx="5267325"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B7CB502F-CC76-4BDD-B9D5-E46B56960FEA}" type="slidenum">
              <a:rPr kumimoji="1" lang="ja-JP" altLang="en-US" smtClean="0"/>
              <a:t>2</a:t>
            </a:fld>
            <a:endParaRPr kumimoji="1" lang="ja-JP" altLang="en-US"/>
          </a:p>
        </p:txBody>
      </p:sp>
    </p:spTree>
    <p:extLst>
      <p:ext uri="{BB962C8B-B14F-4D97-AF65-F5344CB8AC3E}">
        <p14:creationId xmlns:p14="http://schemas.microsoft.com/office/powerpoint/2010/main" val="1106250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9938" y="746125"/>
            <a:ext cx="5267325"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B7CB502F-CC76-4BDD-B9D5-E46B56960FEA}" type="slidenum">
              <a:rPr kumimoji="1" lang="ja-JP" altLang="en-US" smtClean="0"/>
              <a:t>3</a:t>
            </a:fld>
            <a:endParaRPr kumimoji="1" lang="ja-JP" altLang="en-US"/>
          </a:p>
        </p:txBody>
      </p:sp>
    </p:spTree>
    <p:extLst>
      <p:ext uri="{BB962C8B-B14F-4D97-AF65-F5344CB8AC3E}">
        <p14:creationId xmlns:p14="http://schemas.microsoft.com/office/powerpoint/2010/main" val="1423769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9938" y="746125"/>
            <a:ext cx="5267325" cy="3725863"/>
          </a:xfrm>
        </p:spPr>
      </p:sp>
      <p:sp>
        <p:nvSpPr>
          <p:cNvPr id="3" name="ノート プレースホルダー 2"/>
          <p:cNvSpPr>
            <a:spLocks noGrp="1"/>
          </p:cNvSpPr>
          <p:nvPr>
            <p:ph type="body" idx="1"/>
          </p:nvPr>
        </p:nvSpPr>
        <p:spPr/>
        <p:txBody>
          <a:bodyPr/>
          <a:lstStyle/>
          <a:p>
            <a:pPr marL="0" marR="0" indent="0" algn="l" defTabSz="952273" rtl="0" eaLnBrk="1" fontAlgn="auto" latinLnBrk="0" hangingPunct="1">
              <a:lnSpc>
                <a:spcPct val="100000"/>
              </a:lnSpc>
              <a:spcBef>
                <a:spcPts val="0"/>
              </a:spcBef>
              <a:spcAft>
                <a:spcPts val="0"/>
              </a:spcAft>
              <a:buClrTx/>
              <a:buSzTx/>
              <a:buFontTx/>
              <a:buNone/>
              <a:tabLst/>
              <a:defRPr/>
            </a:pPr>
            <a:endParaRPr lang="en-US" altLang="ja-JP" dirty="0"/>
          </a:p>
        </p:txBody>
      </p:sp>
      <p:sp>
        <p:nvSpPr>
          <p:cNvPr id="4" name="スライド番号プレースホルダー 3"/>
          <p:cNvSpPr>
            <a:spLocks noGrp="1"/>
          </p:cNvSpPr>
          <p:nvPr>
            <p:ph type="sldNum" sz="quarter" idx="10"/>
          </p:nvPr>
        </p:nvSpPr>
        <p:spPr/>
        <p:txBody>
          <a:bodyPr/>
          <a:lstStyle/>
          <a:p>
            <a:fld id="{B7CB502F-CC76-4BDD-B9D5-E46B56960FEA}" type="slidenum">
              <a:rPr kumimoji="1" lang="ja-JP" altLang="en-US" smtClean="0"/>
              <a:t>4</a:t>
            </a:fld>
            <a:endParaRPr kumimoji="1" lang="ja-JP" altLang="en-US"/>
          </a:p>
        </p:txBody>
      </p:sp>
    </p:spTree>
    <p:extLst>
      <p:ext uri="{BB962C8B-B14F-4D97-AF65-F5344CB8AC3E}">
        <p14:creationId xmlns:p14="http://schemas.microsoft.com/office/powerpoint/2010/main" val="103034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9938" y="746125"/>
            <a:ext cx="5267325" cy="3725863"/>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B7CB502F-CC76-4BDD-B9D5-E46B56960FEA}" type="slidenum">
              <a:rPr kumimoji="1" lang="ja-JP" altLang="en-US" smtClean="0"/>
              <a:t>5</a:t>
            </a:fld>
            <a:endParaRPr kumimoji="1" lang="ja-JP" altLang="en-US"/>
          </a:p>
        </p:txBody>
      </p:sp>
    </p:spTree>
    <p:extLst>
      <p:ext uri="{BB962C8B-B14F-4D97-AF65-F5344CB8AC3E}">
        <p14:creationId xmlns:p14="http://schemas.microsoft.com/office/powerpoint/2010/main" val="683151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9938" y="746125"/>
            <a:ext cx="5267325"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a:xfrm>
            <a:off x="3856038" y="9440863"/>
            <a:ext cx="2949575" cy="496887"/>
          </a:xfrm>
          <a:prstGeom prst="rect">
            <a:avLst/>
          </a:prstGeom>
        </p:spPr>
        <p:txBody>
          <a:bodyPr/>
          <a:lstStyle/>
          <a:p>
            <a:fld id="{83DD9595-B045-4DA5-8A9C-62C52B7FBB6C}" type="slidenum">
              <a:rPr lang="ja-JP" altLang="en-US" smtClean="0">
                <a:solidFill>
                  <a:prstClr val="black"/>
                </a:solidFill>
              </a:rPr>
              <a:pPr/>
              <a:t>6</a:t>
            </a:fld>
            <a:endParaRPr lang="ja-JP" altLang="en-US">
              <a:solidFill>
                <a:prstClr val="black"/>
              </a:solidFill>
            </a:endParaRPr>
          </a:p>
        </p:txBody>
      </p:sp>
    </p:spTree>
    <p:extLst>
      <p:ext uri="{BB962C8B-B14F-4D97-AF65-F5344CB8AC3E}">
        <p14:creationId xmlns:p14="http://schemas.microsoft.com/office/powerpoint/2010/main" val="29512642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9938" y="746125"/>
            <a:ext cx="5267325"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BDB809A4-71E0-4708-976D-B3160A686C86}" type="slidenum">
              <a:rPr kumimoji="1" lang="ja-JP" altLang="en-US" smtClean="0"/>
              <a:pPr/>
              <a:t>7</a:t>
            </a:fld>
            <a:endParaRPr kumimoji="1" lang="ja-JP" altLang="en-US"/>
          </a:p>
        </p:txBody>
      </p:sp>
    </p:spTree>
    <p:extLst>
      <p:ext uri="{BB962C8B-B14F-4D97-AF65-F5344CB8AC3E}">
        <p14:creationId xmlns:p14="http://schemas.microsoft.com/office/powerpoint/2010/main" val="1641522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650" y="2348425"/>
            <a:ext cx="9085343" cy="162043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603296" y="4283817"/>
            <a:ext cx="7482048" cy="1931917"/>
          </a:xfrm>
        </p:spPr>
        <p:txBody>
          <a:bodyPr/>
          <a:lstStyle>
            <a:lvl1pPr marL="0" indent="0" algn="ctr">
              <a:buNone/>
              <a:defRPr>
                <a:solidFill>
                  <a:schemeClr val="tx1">
                    <a:tint val="75000"/>
                  </a:schemeClr>
                </a:solidFill>
              </a:defRPr>
            </a:lvl1pPr>
            <a:lvl2pPr marL="518187" indent="0" algn="ctr">
              <a:buNone/>
              <a:defRPr>
                <a:solidFill>
                  <a:schemeClr val="tx1">
                    <a:tint val="75000"/>
                  </a:schemeClr>
                </a:solidFill>
              </a:defRPr>
            </a:lvl2pPr>
            <a:lvl3pPr marL="1036374" indent="0" algn="ctr">
              <a:buNone/>
              <a:defRPr>
                <a:solidFill>
                  <a:schemeClr val="tx1">
                    <a:tint val="75000"/>
                  </a:schemeClr>
                </a:solidFill>
              </a:defRPr>
            </a:lvl3pPr>
            <a:lvl4pPr marL="1554561" indent="0" algn="ctr">
              <a:buNone/>
              <a:defRPr>
                <a:solidFill>
                  <a:schemeClr val="tx1">
                    <a:tint val="75000"/>
                  </a:schemeClr>
                </a:solidFill>
              </a:defRPr>
            </a:lvl4pPr>
            <a:lvl5pPr marL="2072748" indent="0" algn="ctr">
              <a:buNone/>
              <a:defRPr>
                <a:solidFill>
                  <a:schemeClr val="tx1">
                    <a:tint val="75000"/>
                  </a:schemeClr>
                </a:solidFill>
              </a:defRPr>
            </a:lvl5pPr>
            <a:lvl6pPr marL="2590936" indent="0" algn="ctr">
              <a:buNone/>
              <a:defRPr>
                <a:solidFill>
                  <a:schemeClr val="tx1">
                    <a:tint val="75000"/>
                  </a:schemeClr>
                </a:solidFill>
              </a:defRPr>
            </a:lvl6pPr>
            <a:lvl7pPr marL="3109122" indent="0" algn="ctr">
              <a:buNone/>
              <a:defRPr>
                <a:solidFill>
                  <a:schemeClr val="tx1">
                    <a:tint val="75000"/>
                  </a:schemeClr>
                </a:solidFill>
              </a:defRPr>
            </a:lvl7pPr>
            <a:lvl8pPr marL="3627310" indent="0" algn="ctr">
              <a:buNone/>
              <a:defRPr>
                <a:solidFill>
                  <a:schemeClr val="tx1">
                    <a:tint val="75000"/>
                  </a:schemeClr>
                </a:solidFill>
              </a:defRPr>
            </a:lvl8pPr>
            <a:lvl9pPr marL="4145497"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9DE39E7-2D3C-4A57-9CD5-3CEB74C0ADE0}" type="datetime1">
              <a:rPr kumimoji="1" lang="ja-JP" altLang="en-US" smtClean="0"/>
              <a:t>2016/5/26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5A09880-A150-43C0-B27A-5826EF3610A7}" type="slidenum">
              <a:rPr kumimoji="1" lang="ja-JP" altLang="en-US" smtClean="0"/>
              <a:t>‹#›</a:t>
            </a:fld>
            <a:endParaRPr kumimoji="1" lang="ja-JP" altLang="en-US"/>
          </a:p>
        </p:txBody>
      </p:sp>
    </p:spTree>
    <p:extLst>
      <p:ext uri="{BB962C8B-B14F-4D97-AF65-F5344CB8AC3E}">
        <p14:creationId xmlns:p14="http://schemas.microsoft.com/office/powerpoint/2010/main" val="1502691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881867A-B291-45F3-9538-51FB0A1C2DD4}" type="datetime1">
              <a:rPr kumimoji="1" lang="ja-JP" altLang="en-US" smtClean="0"/>
              <a:t>2016/5/26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5A09880-A150-43C0-B27A-5826EF3610A7}" type="slidenum">
              <a:rPr kumimoji="1" lang="ja-JP" altLang="en-US" smtClean="0"/>
              <a:t>‹#›</a:t>
            </a:fld>
            <a:endParaRPr kumimoji="1" lang="ja-JP" altLang="en-US"/>
          </a:p>
        </p:txBody>
      </p:sp>
    </p:spTree>
    <p:extLst>
      <p:ext uri="{BB962C8B-B14F-4D97-AF65-F5344CB8AC3E}">
        <p14:creationId xmlns:p14="http://schemas.microsoft.com/office/powerpoint/2010/main" val="3361845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49263" y="302750"/>
            <a:ext cx="2404944" cy="64502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4435" y="302750"/>
            <a:ext cx="7036687" cy="64502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EB40765-6283-4C17-B8D4-5E07071A6E89}" type="datetime1">
              <a:rPr kumimoji="1" lang="ja-JP" altLang="en-US" smtClean="0"/>
              <a:t>2016/5/26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5A09880-A150-43C0-B27A-5826EF3610A7}" type="slidenum">
              <a:rPr kumimoji="1" lang="ja-JP" altLang="en-US" smtClean="0"/>
              <a:t>‹#›</a:t>
            </a:fld>
            <a:endParaRPr kumimoji="1" lang="ja-JP" altLang="en-US"/>
          </a:p>
        </p:txBody>
      </p:sp>
    </p:spTree>
    <p:extLst>
      <p:ext uri="{BB962C8B-B14F-4D97-AF65-F5344CB8AC3E}">
        <p14:creationId xmlns:p14="http://schemas.microsoft.com/office/powerpoint/2010/main" val="15079815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650" y="2348425"/>
            <a:ext cx="9085343" cy="162043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603296" y="4283817"/>
            <a:ext cx="7482048" cy="1931917"/>
          </a:xfrm>
        </p:spPr>
        <p:txBody>
          <a:bodyPr/>
          <a:lstStyle>
            <a:lvl1pPr marL="0" indent="0" algn="ctr">
              <a:buNone/>
              <a:defRPr>
                <a:solidFill>
                  <a:schemeClr val="tx1">
                    <a:tint val="75000"/>
                  </a:schemeClr>
                </a:solidFill>
              </a:defRPr>
            </a:lvl1pPr>
            <a:lvl2pPr marL="518274" indent="0" algn="ctr">
              <a:buNone/>
              <a:defRPr>
                <a:solidFill>
                  <a:schemeClr val="tx1">
                    <a:tint val="75000"/>
                  </a:schemeClr>
                </a:solidFill>
              </a:defRPr>
            </a:lvl2pPr>
            <a:lvl3pPr marL="1036549" indent="0" algn="ctr">
              <a:buNone/>
              <a:defRPr>
                <a:solidFill>
                  <a:schemeClr val="tx1">
                    <a:tint val="75000"/>
                  </a:schemeClr>
                </a:solidFill>
              </a:defRPr>
            </a:lvl3pPr>
            <a:lvl4pPr marL="1554824" indent="0" algn="ctr">
              <a:buNone/>
              <a:defRPr>
                <a:solidFill>
                  <a:schemeClr val="tx1">
                    <a:tint val="75000"/>
                  </a:schemeClr>
                </a:solidFill>
              </a:defRPr>
            </a:lvl4pPr>
            <a:lvl5pPr marL="2073098" indent="0" algn="ctr">
              <a:buNone/>
              <a:defRPr>
                <a:solidFill>
                  <a:schemeClr val="tx1">
                    <a:tint val="75000"/>
                  </a:schemeClr>
                </a:solidFill>
              </a:defRPr>
            </a:lvl5pPr>
            <a:lvl6pPr marL="2591373" indent="0" algn="ctr">
              <a:buNone/>
              <a:defRPr>
                <a:solidFill>
                  <a:schemeClr val="tx1">
                    <a:tint val="75000"/>
                  </a:schemeClr>
                </a:solidFill>
              </a:defRPr>
            </a:lvl6pPr>
            <a:lvl7pPr marL="3109647" indent="0" algn="ctr">
              <a:buNone/>
              <a:defRPr>
                <a:solidFill>
                  <a:schemeClr val="tx1">
                    <a:tint val="75000"/>
                  </a:schemeClr>
                </a:solidFill>
              </a:defRPr>
            </a:lvl7pPr>
            <a:lvl8pPr marL="3627923" indent="0" algn="ctr">
              <a:buNone/>
              <a:defRPr>
                <a:solidFill>
                  <a:schemeClr val="tx1">
                    <a:tint val="75000"/>
                  </a:schemeClr>
                </a:solidFill>
              </a:defRPr>
            </a:lvl8pPr>
            <a:lvl9pPr marL="4146198"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AE83A52-74B6-410B-846C-32EA13F5C544}" type="datetime1">
              <a:rPr lang="ja-JP" altLang="en-US" smtClean="0">
                <a:solidFill>
                  <a:prstClr val="black">
                    <a:tint val="75000"/>
                  </a:prstClr>
                </a:solidFill>
              </a:rPr>
              <a:t>2016/5/26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09880-A150-43C0-B27A-5826EF3610A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542200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5BE8B26-9757-45D2-92B2-55CD0E527C95}" type="datetime1">
              <a:rPr lang="ja-JP" altLang="en-US" smtClean="0">
                <a:solidFill>
                  <a:prstClr val="black">
                    <a:tint val="75000"/>
                  </a:prstClr>
                </a:solidFill>
              </a:rPr>
              <a:t>2016/5/26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09880-A150-43C0-B27A-5826EF3610A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57458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330" y="4857817"/>
            <a:ext cx="9085343" cy="1501435"/>
          </a:xfrm>
        </p:spPr>
        <p:txBody>
          <a:bodyPr anchor="t"/>
          <a:lstStyle>
            <a:lvl1pPr algn="l">
              <a:defRPr sz="4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44330" y="3204116"/>
            <a:ext cx="9085343" cy="1653678"/>
          </a:xfrm>
        </p:spPr>
        <p:txBody>
          <a:bodyPr anchor="b"/>
          <a:lstStyle>
            <a:lvl1pPr marL="0" indent="0">
              <a:buNone/>
              <a:defRPr sz="2200">
                <a:solidFill>
                  <a:schemeClr val="tx1">
                    <a:tint val="75000"/>
                  </a:schemeClr>
                </a:solidFill>
              </a:defRPr>
            </a:lvl1pPr>
            <a:lvl2pPr marL="518274" indent="0">
              <a:buNone/>
              <a:defRPr sz="2000">
                <a:solidFill>
                  <a:schemeClr val="tx1">
                    <a:tint val="75000"/>
                  </a:schemeClr>
                </a:solidFill>
              </a:defRPr>
            </a:lvl2pPr>
            <a:lvl3pPr marL="1036549" indent="0">
              <a:buNone/>
              <a:defRPr sz="1700">
                <a:solidFill>
                  <a:schemeClr val="tx1">
                    <a:tint val="75000"/>
                  </a:schemeClr>
                </a:solidFill>
              </a:defRPr>
            </a:lvl3pPr>
            <a:lvl4pPr marL="1554824" indent="0">
              <a:buNone/>
              <a:defRPr sz="1500">
                <a:solidFill>
                  <a:schemeClr val="tx1">
                    <a:tint val="75000"/>
                  </a:schemeClr>
                </a:solidFill>
              </a:defRPr>
            </a:lvl4pPr>
            <a:lvl5pPr marL="2073098" indent="0">
              <a:buNone/>
              <a:defRPr sz="1500">
                <a:solidFill>
                  <a:schemeClr val="tx1">
                    <a:tint val="75000"/>
                  </a:schemeClr>
                </a:solidFill>
              </a:defRPr>
            </a:lvl5pPr>
            <a:lvl6pPr marL="2591373" indent="0">
              <a:buNone/>
              <a:defRPr sz="1500">
                <a:solidFill>
                  <a:schemeClr val="tx1">
                    <a:tint val="75000"/>
                  </a:schemeClr>
                </a:solidFill>
              </a:defRPr>
            </a:lvl6pPr>
            <a:lvl7pPr marL="3109647" indent="0">
              <a:buNone/>
              <a:defRPr sz="1500">
                <a:solidFill>
                  <a:schemeClr val="tx1">
                    <a:tint val="75000"/>
                  </a:schemeClr>
                </a:solidFill>
              </a:defRPr>
            </a:lvl7pPr>
            <a:lvl8pPr marL="3627923" indent="0">
              <a:buNone/>
              <a:defRPr sz="1500">
                <a:solidFill>
                  <a:schemeClr val="tx1">
                    <a:tint val="75000"/>
                  </a:schemeClr>
                </a:solidFill>
              </a:defRPr>
            </a:lvl8pPr>
            <a:lvl9pPr marL="4146198"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41E3477-6E04-42C0-8536-BB4826AB850E}" type="datetime1">
              <a:rPr lang="ja-JP" altLang="en-US" smtClean="0">
                <a:solidFill>
                  <a:prstClr val="black">
                    <a:tint val="75000"/>
                  </a:prstClr>
                </a:solidFill>
              </a:rPr>
              <a:t>2016/5/26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09880-A150-43C0-B27A-5826EF3610A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845118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4432" y="1763934"/>
            <a:ext cx="4720815" cy="4989036"/>
          </a:xfrm>
        </p:spPr>
        <p:txBody>
          <a:bodyPr/>
          <a:lstStyle>
            <a:lvl1pPr>
              <a:defRPr sz="33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33392" y="1763934"/>
            <a:ext cx="4720815" cy="4989036"/>
          </a:xfrm>
        </p:spPr>
        <p:txBody>
          <a:bodyPr/>
          <a:lstStyle>
            <a:lvl1pPr>
              <a:defRPr sz="33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2952BE0-023A-4588-B9D2-E68AEBE591A3}" type="datetime1">
              <a:rPr lang="ja-JP" altLang="en-US" smtClean="0">
                <a:solidFill>
                  <a:prstClr val="black">
                    <a:tint val="75000"/>
                  </a:prstClr>
                </a:solidFill>
              </a:rPr>
              <a:t>2016/5/26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5A09880-A150-43C0-B27A-5826EF3610A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49928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433" y="1692178"/>
            <a:ext cx="4722671" cy="705219"/>
          </a:xfrm>
        </p:spPr>
        <p:txBody>
          <a:bodyPr anchor="b"/>
          <a:lstStyle>
            <a:lvl1pPr marL="0" indent="0">
              <a:buNone/>
              <a:defRPr sz="2700" b="1"/>
            </a:lvl1pPr>
            <a:lvl2pPr marL="518274" indent="0">
              <a:buNone/>
              <a:defRPr sz="2200" b="1"/>
            </a:lvl2pPr>
            <a:lvl3pPr marL="1036549" indent="0">
              <a:buNone/>
              <a:defRPr sz="2000" b="1"/>
            </a:lvl3pPr>
            <a:lvl4pPr marL="1554824" indent="0">
              <a:buNone/>
              <a:defRPr sz="1700" b="1"/>
            </a:lvl4pPr>
            <a:lvl5pPr marL="2073098" indent="0">
              <a:buNone/>
              <a:defRPr sz="1700" b="1"/>
            </a:lvl5pPr>
            <a:lvl6pPr marL="2591373" indent="0">
              <a:buNone/>
              <a:defRPr sz="1700" b="1"/>
            </a:lvl6pPr>
            <a:lvl7pPr marL="3109647" indent="0">
              <a:buNone/>
              <a:defRPr sz="1700" b="1"/>
            </a:lvl7pPr>
            <a:lvl8pPr marL="3627923" indent="0">
              <a:buNone/>
              <a:defRPr sz="1700" b="1"/>
            </a:lvl8pPr>
            <a:lvl9pPr marL="4146198" indent="0">
              <a:buNone/>
              <a:defRPr sz="17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34433" y="2397399"/>
            <a:ext cx="4722671" cy="4355563"/>
          </a:xfrm>
        </p:spPr>
        <p:txBody>
          <a:bodyPr/>
          <a:lstStyle>
            <a:lvl1pPr>
              <a:defRPr sz="27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429685" y="1692178"/>
            <a:ext cx="4724527" cy="705219"/>
          </a:xfrm>
        </p:spPr>
        <p:txBody>
          <a:bodyPr anchor="b"/>
          <a:lstStyle>
            <a:lvl1pPr marL="0" indent="0">
              <a:buNone/>
              <a:defRPr sz="2700" b="1"/>
            </a:lvl1pPr>
            <a:lvl2pPr marL="518274" indent="0">
              <a:buNone/>
              <a:defRPr sz="2200" b="1"/>
            </a:lvl2pPr>
            <a:lvl3pPr marL="1036549" indent="0">
              <a:buNone/>
              <a:defRPr sz="2000" b="1"/>
            </a:lvl3pPr>
            <a:lvl4pPr marL="1554824" indent="0">
              <a:buNone/>
              <a:defRPr sz="1700" b="1"/>
            </a:lvl4pPr>
            <a:lvl5pPr marL="2073098" indent="0">
              <a:buNone/>
              <a:defRPr sz="1700" b="1"/>
            </a:lvl5pPr>
            <a:lvl6pPr marL="2591373" indent="0">
              <a:buNone/>
              <a:defRPr sz="1700" b="1"/>
            </a:lvl6pPr>
            <a:lvl7pPr marL="3109647" indent="0">
              <a:buNone/>
              <a:defRPr sz="1700" b="1"/>
            </a:lvl7pPr>
            <a:lvl8pPr marL="3627923" indent="0">
              <a:buNone/>
              <a:defRPr sz="1700" b="1"/>
            </a:lvl8pPr>
            <a:lvl9pPr marL="4146198" indent="0">
              <a:buNone/>
              <a:defRPr sz="17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429685" y="2397399"/>
            <a:ext cx="4724527" cy="4355563"/>
          </a:xfrm>
        </p:spPr>
        <p:txBody>
          <a:bodyPr/>
          <a:lstStyle>
            <a:lvl1pPr>
              <a:defRPr sz="27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CFE1332-81E1-4EB4-9661-E1933DD70D52}" type="datetime1">
              <a:rPr lang="ja-JP" altLang="en-US" smtClean="0">
                <a:solidFill>
                  <a:prstClr val="black">
                    <a:tint val="75000"/>
                  </a:prstClr>
                </a:solidFill>
              </a:rPr>
              <a:t>2016/5/26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75A09880-A150-43C0-B27A-5826EF3610A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815185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5230815-1519-425F-AA10-637C1E04CC9E}" type="datetime1">
              <a:rPr lang="ja-JP" altLang="en-US" smtClean="0">
                <a:solidFill>
                  <a:prstClr val="black">
                    <a:tint val="75000"/>
                  </a:prstClr>
                </a:solidFill>
              </a:rPr>
              <a:t>2016/5/26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5A09880-A150-43C0-B27A-5826EF3610A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373825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0F1A294-69C7-4374-8B00-F199F74963DC}" type="datetime1">
              <a:rPr lang="ja-JP" altLang="en-US" smtClean="0">
                <a:solidFill>
                  <a:prstClr val="black">
                    <a:tint val="75000"/>
                  </a:prstClr>
                </a:solidFill>
              </a:rPr>
              <a:t>2016/5/26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75A09880-A150-43C0-B27A-5826EF3610A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431263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433" y="300989"/>
            <a:ext cx="3516489" cy="1280945"/>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178964" y="301002"/>
            <a:ext cx="5975245" cy="6451973"/>
          </a:xfrm>
        </p:spPr>
        <p:txBody>
          <a:bodyPr/>
          <a:lstStyle>
            <a:lvl1pPr>
              <a:defRPr sz="3700"/>
            </a:lvl1pPr>
            <a:lvl2pPr>
              <a:defRPr sz="3300"/>
            </a:lvl2pPr>
            <a:lvl3pPr>
              <a:defRPr sz="27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34433" y="1581938"/>
            <a:ext cx="3516489" cy="5171028"/>
          </a:xfrm>
        </p:spPr>
        <p:txBody>
          <a:bodyPr/>
          <a:lstStyle>
            <a:lvl1pPr marL="0" indent="0">
              <a:buNone/>
              <a:defRPr sz="1500"/>
            </a:lvl1pPr>
            <a:lvl2pPr marL="518274" indent="0">
              <a:buNone/>
              <a:defRPr sz="1300"/>
            </a:lvl2pPr>
            <a:lvl3pPr marL="1036549" indent="0">
              <a:buNone/>
              <a:defRPr sz="1100"/>
            </a:lvl3pPr>
            <a:lvl4pPr marL="1554824" indent="0">
              <a:buNone/>
              <a:defRPr sz="1000"/>
            </a:lvl4pPr>
            <a:lvl5pPr marL="2073098" indent="0">
              <a:buNone/>
              <a:defRPr sz="1000"/>
            </a:lvl5pPr>
            <a:lvl6pPr marL="2591373" indent="0">
              <a:buNone/>
              <a:defRPr sz="1000"/>
            </a:lvl6pPr>
            <a:lvl7pPr marL="3109647" indent="0">
              <a:buNone/>
              <a:defRPr sz="1000"/>
            </a:lvl7pPr>
            <a:lvl8pPr marL="3627923" indent="0">
              <a:buNone/>
              <a:defRPr sz="1000"/>
            </a:lvl8pPr>
            <a:lvl9pPr marL="4146198"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B18975D-C659-44E0-82EC-0BABB0930BFA}" type="datetime1">
              <a:rPr lang="ja-JP" altLang="en-US" smtClean="0">
                <a:solidFill>
                  <a:prstClr val="black">
                    <a:tint val="75000"/>
                  </a:prstClr>
                </a:solidFill>
              </a:rPr>
              <a:t>2016/5/26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5A09880-A150-43C0-B27A-5826EF3610A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63130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94904E6-F593-4B8C-A9CD-DD773D5153D8}" type="datetime1">
              <a:rPr kumimoji="1" lang="ja-JP" altLang="en-US" smtClean="0"/>
              <a:t>2016/5/26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5A09880-A150-43C0-B27A-5826EF3610A7}" type="slidenum">
              <a:rPr kumimoji="1" lang="ja-JP" altLang="en-US" smtClean="0"/>
              <a:t>‹#›</a:t>
            </a:fld>
            <a:endParaRPr kumimoji="1" lang="ja-JP" altLang="en-US"/>
          </a:p>
        </p:txBody>
      </p:sp>
    </p:spTree>
    <p:extLst>
      <p:ext uri="{BB962C8B-B14F-4D97-AF65-F5344CB8AC3E}">
        <p14:creationId xmlns:p14="http://schemas.microsoft.com/office/powerpoint/2010/main" val="30312121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050" y="5291773"/>
            <a:ext cx="6413183" cy="624724"/>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95050" y="675472"/>
            <a:ext cx="6413183" cy="4535805"/>
          </a:xfrm>
        </p:spPr>
        <p:txBody>
          <a:bodyPr/>
          <a:lstStyle>
            <a:lvl1pPr marL="0" indent="0">
              <a:buNone/>
              <a:defRPr sz="3700"/>
            </a:lvl1pPr>
            <a:lvl2pPr marL="518274" indent="0">
              <a:buNone/>
              <a:defRPr sz="3300"/>
            </a:lvl2pPr>
            <a:lvl3pPr marL="1036549" indent="0">
              <a:buNone/>
              <a:defRPr sz="2700"/>
            </a:lvl3pPr>
            <a:lvl4pPr marL="1554824" indent="0">
              <a:buNone/>
              <a:defRPr sz="2200"/>
            </a:lvl4pPr>
            <a:lvl5pPr marL="2073098" indent="0">
              <a:buNone/>
              <a:defRPr sz="2200"/>
            </a:lvl5pPr>
            <a:lvl6pPr marL="2591373" indent="0">
              <a:buNone/>
              <a:defRPr sz="2200"/>
            </a:lvl6pPr>
            <a:lvl7pPr marL="3109647" indent="0">
              <a:buNone/>
              <a:defRPr sz="2200"/>
            </a:lvl7pPr>
            <a:lvl8pPr marL="3627923" indent="0">
              <a:buNone/>
              <a:defRPr sz="2200"/>
            </a:lvl8pPr>
            <a:lvl9pPr marL="4146198" indent="0">
              <a:buNone/>
              <a:defRPr sz="2200"/>
            </a:lvl9pPr>
          </a:lstStyle>
          <a:p>
            <a:endParaRPr kumimoji="1" lang="ja-JP" altLang="en-US"/>
          </a:p>
        </p:txBody>
      </p:sp>
      <p:sp>
        <p:nvSpPr>
          <p:cNvPr id="4" name="テキスト プレースホルダー 3"/>
          <p:cNvSpPr>
            <a:spLocks noGrp="1"/>
          </p:cNvSpPr>
          <p:nvPr>
            <p:ph type="body" sz="half" idx="2"/>
          </p:nvPr>
        </p:nvSpPr>
        <p:spPr>
          <a:xfrm>
            <a:off x="2095050" y="5916497"/>
            <a:ext cx="6413183" cy="887211"/>
          </a:xfrm>
        </p:spPr>
        <p:txBody>
          <a:bodyPr/>
          <a:lstStyle>
            <a:lvl1pPr marL="0" indent="0">
              <a:buNone/>
              <a:defRPr sz="1500"/>
            </a:lvl1pPr>
            <a:lvl2pPr marL="518274" indent="0">
              <a:buNone/>
              <a:defRPr sz="1300"/>
            </a:lvl2pPr>
            <a:lvl3pPr marL="1036549" indent="0">
              <a:buNone/>
              <a:defRPr sz="1100"/>
            </a:lvl3pPr>
            <a:lvl4pPr marL="1554824" indent="0">
              <a:buNone/>
              <a:defRPr sz="1000"/>
            </a:lvl4pPr>
            <a:lvl5pPr marL="2073098" indent="0">
              <a:buNone/>
              <a:defRPr sz="1000"/>
            </a:lvl5pPr>
            <a:lvl6pPr marL="2591373" indent="0">
              <a:buNone/>
              <a:defRPr sz="1000"/>
            </a:lvl6pPr>
            <a:lvl7pPr marL="3109647" indent="0">
              <a:buNone/>
              <a:defRPr sz="1000"/>
            </a:lvl7pPr>
            <a:lvl8pPr marL="3627923" indent="0">
              <a:buNone/>
              <a:defRPr sz="1000"/>
            </a:lvl8pPr>
            <a:lvl9pPr marL="4146198"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FC21B06-DFFD-4257-B693-EBDF32A81E97}" type="datetime1">
              <a:rPr lang="ja-JP" altLang="en-US" smtClean="0">
                <a:solidFill>
                  <a:prstClr val="black">
                    <a:tint val="75000"/>
                  </a:prstClr>
                </a:solidFill>
              </a:rPr>
              <a:t>2016/5/26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5A09880-A150-43C0-B27A-5826EF3610A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764761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D9F2F02-C0D4-453E-B0C8-6B34505622B5}" type="datetime1">
              <a:rPr lang="ja-JP" altLang="en-US" smtClean="0">
                <a:solidFill>
                  <a:prstClr val="black">
                    <a:tint val="75000"/>
                  </a:prstClr>
                </a:solidFill>
              </a:rPr>
              <a:t>2016/5/26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09880-A150-43C0-B27A-5826EF3610A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379590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49263" y="302750"/>
            <a:ext cx="2404944" cy="64502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4433" y="302750"/>
            <a:ext cx="7036687" cy="64502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5083FF-2D3E-4871-9B96-E64A50478EE9}" type="datetime1">
              <a:rPr lang="ja-JP" altLang="en-US" smtClean="0">
                <a:solidFill>
                  <a:prstClr val="black">
                    <a:tint val="75000"/>
                  </a:prstClr>
                </a:solidFill>
              </a:rPr>
              <a:t>2016/5/26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09880-A150-43C0-B27A-5826EF3610A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888483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649" y="2348503"/>
            <a:ext cx="9085342" cy="1620430"/>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603296" y="4283816"/>
            <a:ext cx="7482048" cy="1931917"/>
          </a:xfrm>
        </p:spPr>
        <p:txBody>
          <a:bodyPr/>
          <a:lstStyle>
            <a:lvl1pPr marL="0" indent="0" algn="ctr">
              <a:buNone/>
              <a:defRPr>
                <a:solidFill>
                  <a:schemeClr val="tx1">
                    <a:tint val="75000"/>
                  </a:schemeClr>
                </a:solidFill>
              </a:defRPr>
            </a:lvl1pPr>
            <a:lvl2pPr marL="497662" indent="0" algn="ctr">
              <a:buNone/>
              <a:defRPr>
                <a:solidFill>
                  <a:schemeClr val="tx1">
                    <a:tint val="75000"/>
                  </a:schemeClr>
                </a:solidFill>
              </a:defRPr>
            </a:lvl2pPr>
            <a:lvl3pPr marL="995324" indent="0" algn="ctr">
              <a:buNone/>
              <a:defRPr>
                <a:solidFill>
                  <a:schemeClr val="tx1">
                    <a:tint val="75000"/>
                  </a:schemeClr>
                </a:solidFill>
              </a:defRPr>
            </a:lvl3pPr>
            <a:lvl4pPr marL="1492987" indent="0" algn="ctr">
              <a:buNone/>
              <a:defRPr>
                <a:solidFill>
                  <a:schemeClr val="tx1">
                    <a:tint val="75000"/>
                  </a:schemeClr>
                </a:solidFill>
              </a:defRPr>
            </a:lvl4pPr>
            <a:lvl5pPr marL="1990649" indent="0" algn="ctr">
              <a:buNone/>
              <a:defRPr>
                <a:solidFill>
                  <a:schemeClr val="tx1">
                    <a:tint val="75000"/>
                  </a:schemeClr>
                </a:solidFill>
              </a:defRPr>
            </a:lvl5pPr>
            <a:lvl6pPr marL="2488311" indent="0" algn="ctr">
              <a:buNone/>
              <a:defRPr>
                <a:solidFill>
                  <a:schemeClr val="tx1">
                    <a:tint val="75000"/>
                  </a:schemeClr>
                </a:solidFill>
              </a:defRPr>
            </a:lvl6pPr>
            <a:lvl7pPr marL="2985973" indent="0" algn="ctr">
              <a:buNone/>
              <a:defRPr>
                <a:solidFill>
                  <a:schemeClr val="tx1">
                    <a:tint val="75000"/>
                  </a:schemeClr>
                </a:solidFill>
              </a:defRPr>
            </a:lvl7pPr>
            <a:lvl8pPr marL="3483635" indent="0" algn="ctr">
              <a:buNone/>
              <a:defRPr>
                <a:solidFill>
                  <a:schemeClr val="tx1">
                    <a:tint val="75000"/>
                  </a:schemeClr>
                </a:solidFill>
              </a:defRPr>
            </a:lvl8pPr>
            <a:lvl9pPr marL="3981298"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78A01B4F-6AE6-4F00-A4EE-4ED64D66521E}" type="datetime1">
              <a:rPr lang="ja-JP" altLang="en-US" smtClean="0">
                <a:solidFill>
                  <a:prstClr val="black">
                    <a:tint val="75000"/>
                  </a:prstClr>
                </a:solidFill>
              </a:rPr>
              <a:t>2016/5/26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416246128"/>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9E7FB4C-03F2-448E-A49F-1C1828A32FC4}" type="datetime1">
              <a:rPr lang="ja-JP" altLang="en-US" smtClean="0">
                <a:solidFill>
                  <a:prstClr val="black">
                    <a:tint val="75000"/>
                  </a:prstClr>
                </a:solidFill>
              </a:rPr>
              <a:t>2016/5/26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8" name="スライド番号プレースホルダ 5"/>
          <p:cNvSpPr>
            <a:spLocks noGrp="1"/>
          </p:cNvSpPr>
          <p:nvPr>
            <p:ph type="sldNum" sz="quarter" idx="4"/>
          </p:nvPr>
        </p:nvSpPr>
        <p:spPr>
          <a:xfrm>
            <a:off x="9931928" y="7046489"/>
            <a:ext cx="695795" cy="440022"/>
          </a:xfrm>
          <a:prstGeom prst="roundRect">
            <a:avLst/>
          </a:prstGeom>
          <a:noFill/>
          <a:ln w="28575">
            <a:solidFill>
              <a:srgbClr val="39A7AE"/>
            </a:solidFill>
          </a:ln>
        </p:spPr>
        <p:txBody>
          <a:bodyPr vert="horz" lIns="99532" tIns="49766" rIns="99532" bIns="49766" rtlCol="0" anchor="ctr"/>
          <a:lstStyle>
            <a:lvl1pPr algn="ctr">
              <a:defRPr sz="17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927FFD-3D24-4EC2-AEC8-E83A8D96C0A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13634945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329" y="4857896"/>
            <a:ext cx="9085342" cy="1501435"/>
          </a:xfrm>
        </p:spPr>
        <p:txBody>
          <a:bodyPr anchor="t"/>
          <a:lstStyle>
            <a:lvl1pPr algn="l">
              <a:defRPr sz="44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844329" y="3204114"/>
            <a:ext cx="9085342" cy="1653678"/>
          </a:xfrm>
        </p:spPr>
        <p:txBody>
          <a:bodyPr anchor="b"/>
          <a:lstStyle>
            <a:lvl1pPr marL="0" indent="0">
              <a:buNone/>
              <a:defRPr sz="2200">
                <a:solidFill>
                  <a:schemeClr val="tx1">
                    <a:tint val="75000"/>
                  </a:schemeClr>
                </a:solidFill>
              </a:defRPr>
            </a:lvl1pPr>
            <a:lvl2pPr marL="497662" indent="0">
              <a:buNone/>
              <a:defRPr sz="2000">
                <a:solidFill>
                  <a:schemeClr val="tx1">
                    <a:tint val="75000"/>
                  </a:schemeClr>
                </a:solidFill>
              </a:defRPr>
            </a:lvl2pPr>
            <a:lvl3pPr marL="995324" indent="0">
              <a:buNone/>
              <a:defRPr sz="1700">
                <a:solidFill>
                  <a:schemeClr val="tx1">
                    <a:tint val="75000"/>
                  </a:schemeClr>
                </a:solidFill>
              </a:defRPr>
            </a:lvl3pPr>
            <a:lvl4pPr marL="1492987" indent="0">
              <a:buNone/>
              <a:defRPr sz="1500">
                <a:solidFill>
                  <a:schemeClr val="tx1">
                    <a:tint val="75000"/>
                  </a:schemeClr>
                </a:solidFill>
              </a:defRPr>
            </a:lvl4pPr>
            <a:lvl5pPr marL="1990649" indent="0">
              <a:buNone/>
              <a:defRPr sz="1500">
                <a:solidFill>
                  <a:schemeClr val="tx1">
                    <a:tint val="75000"/>
                  </a:schemeClr>
                </a:solidFill>
              </a:defRPr>
            </a:lvl5pPr>
            <a:lvl6pPr marL="2488311" indent="0">
              <a:buNone/>
              <a:defRPr sz="1500">
                <a:solidFill>
                  <a:schemeClr val="tx1">
                    <a:tint val="75000"/>
                  </a:schemeClr>
                </a:solidFill>
              </a:defRPr>
            </a:lvl6pPr>
            <a:lvl7pPr marL="2985973" indent="0">
              <a:buNone/>
              <a:defRPr sz="1500">
                <a:solidFill>
                  <a:schemeClr val="tx1">
                    <a:tint val="75000"/>
                  </a:schemeClr>
                </a:solidFill>
              </a:defRPr>
            </a:lvl7pPr>
            <a:lvl8pPr marL="3483635" indent="0">
              <a:buNone/>
              <a:defRPr sz="1500">
                <a:solidFill>
                  <a:schemeClr val="tx1">
                    <a:tint val="75000"/>
                  </a:schemeClr>
                </a:solidFill>
              </a:defRPr>
            </a:lvl8pPr>
            <a:lvl9pPr marL="3981298"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38C7032-F998-446A-BA78-12E95462A670}" type="datetime1">
              <a:rPr lang="ja-JP" altLang="en-US" smtClean="0">
                <a:solidFill>
                  <a:prstClr val="black">
                    <a:tint val="75000"/>
                  </a:prstClr>
                </a:solidFill>
              </a:rPr>
              <a:t>2016/5/26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5"/>
          <p:cNvSpPr>
            <a:spLocks noGrp="1"/>
          </p:cNvSpPr>
          <p:nvPr>
            <p:ph type="sldNum" sz="quarter" idx="4"/>
          </p:nvPr>
        </p:nvSpPr>
        <p:spPr>
          <a:xfrm>
            <a:off x="9931928" y="7046489"/>
            <a:ext cx="695795" cy="440022"/>
          </a:xfrm>
          <a:prstGeom prst="roundRect">
            <a:avLst/>
          </a:prstGeom>
          <a:noFill/>
          <a:ln w="28575">
            <a:solidFill>
              <a:srgbClr val="39A7AE"/>
            </a:solidFill>
          </a:ln>
        </p:spPr>
        <p:txBody>
          <a:bodyPr vert="horz" lIns="99532" tIns="49766" rIns="99532" bIns="49766" rtlCol="0" anchor="ctr"/>
          <a:lstStyle>
            <a:lvl1pPr algn="ctr">
              <a:defRPr sz="17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927FFD-3D24-4EC2-AEC8-E83A8D96C0A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418551482"/>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534432" y="1763931"/>
            <a:ext cx="4720815" cy="4989036"/>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433391" y="1763931"/>
            <a:ext cx="4720815" cy="4989036"/>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A0EED54B-12A2-4DAB-9429-DE972CBEE4CF}" type="datetime1">
              <a:rPr lang="ja-JP" altLang="en-US" smtClean="0">
                <a:solidFill>
                  <a:prstClr val="black">
                    <a:tint val="75000"/>
                  </a:prstClr>
                </a:solidFill>
              </a:rPr>
              <a:t>2016/5/26</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714979911"/>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34432" y="1692178"/>
            <a:ext cx="4722671" cy="705219"/>
          </a:xfrm>
        </p:spPr>
        <p:txBody>
          <a:bodyPr anchor="b"/>
          <a:lstStyle>
            <a:lvl1pPr marL="0" indent="0">
              <a:buNone/>
              <a:defRPr sz="2600" b="1"/>
            </a:lvl1pPr>
            <a:lvl2pPr marL="497662" indent="0">
              <a:buNone/>
              <a:defRPr sz="2200" b="1"/>
            </a:lvl2pPr>
            <a:lvl3pPr marL="995324" indent="0">
              <a:buNone/>
              <a:defRPr sz="2000" b="1"/>
            </a:lvl3pPr>
            <a:lvl4pPr marL="1492987" indent="0">
              <a:buNone/>
              <a:defRPr sz="1700" b="1"/>
            </a:lvl4pPr>
            <a:lvl5pPr marL="1990649" indent="0">
              <a:buNone/>
              <a:defRPr sz="1700" b="1"/>
            </a:lvl5pPr>
            <a:lvl6pPr marL="2488311" indent="0">
              <a:buNone/>
              <a:defRPr sz="1700" b="1"/>
            </a:lvl6pPr>
            <a:lvl7pPr marL="2985973" indent="0">
              <a:buNone/>
              <a:defRPr sz="1700" b="1"/>
            </a:lvl7pPr>
            <a:lvl8pPr marL="3483635" indent="0">
              <a:buNone/>
              <a:defRPr sz="1700" b="1"/>
            </a:lvl8pPr>
            <a:lvl9pPr marL="3981298" indent="0">
              <a:buNone/>
              <a:defRPr sz="17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534432" y="2397397"/>
            <a:ext cx="4722671" cy="4355563"/>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429686" y="1692178"/>
            <a:ext cx="4724527" cy="705219"/>
          </a:xfrm>
        </p:spPr>
        <p:txBody>
          <a:bodyPr anchor="b"/>
          <a:lstStyle>
            <a:lvl1pPr marL="0" indent="0">
              <a:buNone/>
              <a:defRPr sz="2600" b="1"/>
            </a:lvl1pPr>
            <a:lvl2pPr marL="497662" indent="0">
              <a:buNone/>
              <a:defRPr sz="2200" b="1"/>
            </a:lvl2pPr>
            <a:lvl3pPr marL="995324" indent="0">
              <a:buNone/>
              <a:defRPr sz="2000" b="1"/>
            </a:lvl3pPr>
            <a:lvl4pPr marL="1492987" indent="0">
              <a:buNone/>
              <a:defRPr sz="1700" b="1"/>
            </a:lvl4pPr>
            <a:lvl5pPr marL="1990649" indent="0">
              <a:buNone/>
              <a:defRPr sz="1700" b="1"/>
            </a:lvl5pPr>
            <a:lvl6pPr marL="2488311" indent="0">
              <a:buNone/>
              <a:defRPr sz="1700" b="1"/>
            </a:lvl6pPr>
            <a:lvl7pPr marL="2985973" indent="0">
              <a:buNone/>
              <a:defRPr sz="1700" b="1"/>
            </a:lvl7pPr>
            <a:lvl8pPr marL="3483635" indent="0">
              <a:buNone/>
              <a:defRPr sz="1700" b="1"/>
            </a:lvl8pPr>
            <a:lvl9pPr marL="3981298" indent="0">
              <a:buNone/>
              <a:defRPr sz="17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429686" y="2397397"/>
            <a:ext cx="4724527" cy="4355563"/>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F501D76-8DDE-455F-A255-8985BD678A87}" type="datetime1">
              <a:rPr lang="ja-JP" altLang="en-US" smtClean="0">
                <a:solidFill>
                  <a:prstClr val="black">
                    <a:tint val="75000"/>
                  </a:prstClr>
                </a:solidFill>
              </a:rPr>
              <a:t>2016/5/26</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5453887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460CD5B5-96EE-4620-9709-23C39CE95BB7}" type="datetime1">
              <a:rPr lang="ja-JP" altLang="en-US" smtClean="0">
                <a:solidFill>
                  <a:prstClr val="black">
                    <a:tint val="75000"/>
                  </a:prstClr>
                </a:solidFill>
              </a:rPr>
              <a:t>2016/5/26</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3060354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866C2E9-9A0C-4D95-A866-30C8DF43CB6E}" type="datetime1">
              <a:rPr lang="ja-JP" altLang="en-US" smtClean="0">
                <a:solidFill>
                  <a:prstClr val="black">
                    <a:tint val="75000"/>
                  </a:prstClr>
                </a:solidFill>
              </a:rPr>
              <a:t>2016/5/26</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561255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331" y="4857818"/>
            <a:ext cx="9085343" cy="1501435"/>
          </a:xfrm>
        </p:spPr>
        <p:txBody>
          <a:bodyPr anchor="t"/>
          <a:lstStyle>
            <a:lvl1pPr algn="l">
              <a:defRPr sz="4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44331" y="3204116"/>
            <a:ext cx="9085343" cy="1653678"/>
          </a:xfrm>
        </p:spPr>
        <p:txBody>
          <a:bodyPr anchor="b"/>
          <a:lstStyle>
            <a:lvl1pPr marL="0" indent="0">
              <a:buNone/>
              <a:defRPr sz="2200">
                <a:solidFill>
                  <a:schemeClr val="tx1">
                    <a:tint val="75000"/>
                  </a:schemeClr>
                </a:solidFill>
              </a:defRPr>
            </a:lvl1pPr>
            <a:lvl2pPr marL="518187" indent="0">
              <a:buNone/>
              <a:defRPr sz="2000">
                <a:solidFill>
                  <a:schemeClr val="tx1">
                    <a:tint val="75000"/>
                  </a:schemeClr>
                </a:solidFill>
              </a:defRPr>
            </a:lvl2pPr>
            <a:lvl3pPr marL="1036374" indent="0">
              <a:buNone/>
              <a:defRPr sz="1700">
                <a:solidFill>
                  <a:schemeClr val="tx1">
                    <a:tint val="75000"/>
                  </a:schemeClr>
                </a:solidFill>
              </a:defRPr>
            </a:lvl3pPr>
            <a:lvl4pPr marL="1554561" indent="0">
              <a:buNone/>
              <a:defRPr sz="1500">
                <a:solidFill>
                  <a:schemeClr val="tx1">
                    <a:tint val="75000"/>
                  </a:schemeClr>
                </a:solidFill>
              </a:defRPr>
            </a:lvl4pPr>
            <a:lvl5pPr marL="2072748" indent="0">
              <a:buNone/>
              <a:defRPr sz="1500">
                <a:solidFill>
                  <a:schemeClr val="tx1">
                    <a:tint val="75000"/>
                  </a:schemeClr>
                </a:solidFill>
              </a:defRPr>
            </a:lvl5pPr>
            <a:lvl6pPr marL="2590936" indent="0">
              <a:buNone/>
              <a:defRPr sz="1500">
                <a:solidFill>
                  <a:schemeClr val="tx1">
                    <a:tint val="75000"/>
                  </a:schemeClr>
                </a:solidFill>
              </a:defRPr>
            </a:lvl6pPr>
            <a:lvl7pPr marL="3109122" indent="0">
              <a:buNone/>
              <a:defRPr sz="1500">
                <a:solidFill>
                  <a:schemeClr val="tx1">
                    <a:tint val="75000"/>
                  </a:schemeClr>
                </a:solidFill>
              </a:defRPr>
            </a:lvl7pPr>
            <a:lvl8pPr marL="3627310" indent="0">
              <a:buNone/>
              <a:defRPr sz="1500">
                <a:solidFill>
                  <a:schemeClr val="tx1">
                    <a:tint val="75000"/>
                  </a:schemeClr>
                </a:solidFill>
              </a:defRPr>
            </a:lvl8pPr>
            <a:lvl9pPr marL="4145497"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49F084A-A13B-40D4-8ADD-19BCE00CD76F}" type="datetime1">
              <a:rPr kumimoji="1" lang="ja-JP" altLang="en-US" smtClean="0"/>
              <a:t>2016/5/26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5A09880-A150-43C0-B27A-5826EF3610A7}" type="slidenum">
              <a:rPr kumimoji="1" lang="ja-JP" altLang="en-US" smtClean="0"/>
              <a:t>‹#›</a:t>
            </a:fld>
            <a:endParaRPr kumimoji="1" lang="ja-JP" altLang="en-US"/>
          </a:p>
        </p:txBody>
      </p:sp>
    </p:spTree>
    <p:extLst>
      <p:ext uri="{BB962C8B-B14F-4D97-AF65-F5344CB8AC3E}">
        <p14:creationId xmlns:p14="http://schemas.microsoft.com/office/powerpoint/2010/main" val="363978812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432" y="300987"/>
            <a:ext cx="3516489" cy="1280945"/>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4178964" y="300997"/>
            <a:ext cx="5975245" cy="6451973"/>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534432" y="1581937"/>
            <a:ext cx="3516489" cy="5171028"/>
          </a:xfrm>
        </p:spPr>
        <p:txBody>
          <a:bodyPr/>
          <a:lstStyle>
            <a:lvl1pPr marL="0" indent="0">
              <a:buNone/>
              <a:defRPr sz="1500"/>
            </a:lvl1pPr>
            <a:lvl2pPr marL="497662" indent="0">
              <a:buNone/>
              <a:defRPr sz="1300"/>
            </a:lvl2pPr>
            <a:lvl3pPr marL="995324" indent="0">
              <a:buNone/>
              <a:defRPr sz="1100"/>
            </a:lvl3pPr>
            <a:lvl4pPr marL="1492987" indent="0">
              <a:buNone/>
              <a:defRPr sz="1000"/>
            </a:lvl4pPr>
            <a:lvl5pPr marL="1990649" indent="0">
              <a:buNone/>
              <a:defRPr sz="1000"/>
            </a:lvl5pPr>
            <a:lvl6pPr marL="2488311" indent="0">
              <a:buNone/>
              <a:defRPr sz="1000"/>
            </a:lvl6pPr>
            <a:lvl7pPr marL="2985973" indent="0">
              <a:buNone/>
              <a:defRPr sz="1000"/>
            </a:lvl7pPr>
            <a:lvl8pPr marL="3483635" indent="0">
              <a:buNone/>
              <a:defRPr sz="1000"/>
            </a:lvl8pPr>
            <a:lvl9pPr marL="3981298"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CC47C7-7769-4076-AF64-FC72DDD2ABA5}" type="datetime1">
              <a:rPr lang="ja-JP" altLang="en-US" smtClean="0">
                <a:solidFill>
                  <a:prstClr val="black">
                    <a:tint val="75000"/>
                  </a:prstClr>
                </a:solidFill>
              </a:rPr>
              <a:t>2016/5/26</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54401610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048" y="5291773"/>
            <a:ext cx="6413183" cy="624724"/>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095048" y="675471"/>
            <a:ext cx="6413183" cy="4535805"/>
          </a:xfrm>
        </p:spPr>
        <p:txBody>
          <a:bodyPr/>
          <a:lstStyle>
            <a:lvl1pPr marL="0" indent="0">
              <a:buNone/>
              <a:defRPr sz="3500"/>
            </a:lvl1pPr>
            <a:lvl2pPr marL="497662" indent="0">
              <a:buNone/>
              <a:defRPr sz="3000"/>
            </a:lvl2pPr>
            <a:lvl3pPr marL="995324" indent="0">
              <a:buNone/>
              <a:defRPr sz="2600"/>
            </a:lvl3pPr>
            <a:lvl4pPr marL="1492987" indent="0">
              <a:buNone/>
              <a:defRPr sz="2200"/>
            </a:lvl4pPr>
            <a:lvl5pPr marL="1990649" indent="0">
              <a:buNone/>
              <a:defRPr sz="2200"/>
            </a:lvl5pPr>
            <a:lvl6pPr marL="2488311" indent="0">
              <a:buNone/>
              <a:defRPr sz="2200"/>
            </a:lvl6pPr>
            <a:lvl7pPr marL="2985973" indent="0">
              <a:buNone/>
              <a:defRPr sz="2200"/>
            </a:lvl7pPr>
            <a:lvl8pPr marL="3483635" indent="0">
              <a:buNone/>
              <a:defRPr sz="2200"/>
            </a:lvl8pPr>
            <a:lvl9pPr marL="3981298" indent="0">
              <a:buNone/>
              <a:defRPr sz="2200"/>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2095048" y="5916497"/>
            <a:ext cx="6413183" cy="887211"/>
          </a:xfrm>
        </p:spPr>
        <p:txBody>
          <a:bodyPr/>
          <a:lstStyle>
            <a:lvl1pPr marL="0" indent="0">
              <a:buNone/>
              <a:defRPr sz="1500"/>
            </a:lvl1pPr>
            <a:lvl2pPr marL="497662" indent="0">
              <a:buNone/>
              <a:defRPr sz="1300"/>
            </a:lvl2pPr>
            <a:lvl3pPr marL="995324" indent="0">
              <a:buNone/>
              <a:defRPr sz="1100"/>
            </a:lvl3pPr>
            <a:lvl4pPr marL="1492987" indent="0">
              <a:buNone/>
              <a:defRPr sz="1000"/>
            </a:lvl4pPr>
            <a:lvl5pPr marL="1990649" indent="0">
              <a:buNone/>
              <a:defRPr sz="1000"/>
            </a:lvl5pPr>
            <a:lvl6pPr marL="2488311" indent="0">
              <a:buNone/>
              <a:defRPr sz="1000"/>
            </a:lvl6pPr>
            <a:lvl7pPr marL="2985973" indent="0">
              <a:buNone/>
              <a:defRPr sz="1000"/>
            </a:lvl7pPr>
            <a:lvl8pPr marL="3483635" indent="0">
              <a:buNone/>
              <a:defRPr sz="1000"/>
            </a:lvl8pPr>
            <a:lvl9pPr marL="3981298"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7DFAAF3-52C1-414E-A1BB-538FC85BBFFD}" type="datetime1">
              <a:rPr lang="ja-JP" altLang="en-US" smtClean="0">
                <a:solidFill>
                  <a:prstClr val="black">
                    <a:tint val="75000"/>
                  </a:prstClr>
                </a:solidFill>
              </a:rPr>
              <a:t>2016/5/26</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08199253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D4D8B26-045C-486C-90E9-69C757956D07}" type="datetime1">
              <a:rPr lang="ja-JP" altLang="en-US" smtClean="0">
                <a:solidFill>
                  <a:prstClr val="black">
                    <a:tint val="75000"/>
                  </a:prstClr>
                </a:solidFill>
              </a:rPr>
              <a:t>2016/5/26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6036129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49262" y="302745"/>
            <a:ext cx="2404944" cy="645022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534432" y="302745"/>
            <a:ext cx="7036687" cy="645022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3D968E4-D234-42C7-9F88-32F6BBD1162A}" type="datetime1">
              <a:rPr lang="ja-JP" altLang="en-US" smtClean="0">
                <a:solidFill>
                  <a:prstClr val="black">
                    <a:tint val="75000"/>
                  </a:prstClr>
                </a:solidFill>
              </a:rPr>
              <a:t>2016/5/26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77225838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534878" y="300003"/>
            <a:ext cx="9618890" cy="645265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a:lvl1pPr>
          </a:lstStyle>
          <a:p>
            <a:pPr>
              <a:defRPr/>
            </a:pPr>
            <a:fld id="{2EE01CC9-4838-4A3F-A6A9-342140CDE2DF}" type="datetime1">
              <a:rPr lang="ja-JP" altLang="en-US" smtClean="0">
                <a:solidFill>
                  <a:prstClr val="black">
                    <a:tint val="75000"/>
                  </a:prstClr>
                </a:solidFill>
              </a:rPr>
              <a:t>2016/5/26</a:t>
            </a:fld>
            <a:endParaRPr lang="en-US" altLang="ja-JP">
              <a:solidFill>
                <a:prstClr val="black">
                  <a:tint val="75000"/>
                </a:prstClr>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5" name="Rectangle 6"/>
          <p:cNvSpPr>
            <a:spLocks noGrp="1" noChangeArrowheads="1"/>
          </p:cNvSpPr>
          <p:nvPr>
            <p:ph type="sldNum" sz="quarter" idx="12"/>
          </p:nvPr>
        </p:nvSpPr>
        <p:spPr/>
        <p:txBody>
          <a:bodyPr/>
          <a:lstStyle>
            <a:lvl1pPr>
              <a:defRPr/>
            </a:lvl1pPr>
          </a:lstStyle>
          <a:p>
            <a:pPr>
              <a:defRPr/>
            </a:pPr>
            <a:fld id="{E5014273-536B-4565-8A53-184BDF674A52}"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711785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4432" y="1763936"/>
            <a:ext cx="4720815" cy="4989036"/>
          </a:xfrm>
        </p:spPr>
        <p:txBody>
          <a:bodyPr/>
          <a:lstStyle>
            <a:lvl1pPr>
              <a:defRPr sz="33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33392" y="1763936"/>
            <a:ext cx="4720815" cy="4989036"/>
          </a:xfrm>
        </p:spPr>
        <p:txBody>
          <a:bodyPr/>
          <a:lstStyle>
            <a:lvl1pPr>
              <a:defRPr sz="33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1D02F5A-0065-4555-A9FD-2405C67D73D6}" type="datetime1">
              <a:rPr kumimoji="1" lang="ja-JP" altLang="en-US" smtClean="0"/>
              <a:t>2016/5/26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5A09880-A150-43C0-B27A-5826EF3610A7}" type="slidenum">
              <a:rPr kumimoji="1" lang="ja-JP" altLang="en-US" smtClean="0"/>
              <a:t>‹#›</a:t>
            </a:fld>
            <a:endParaRPr kumimoji="1" lang="ja-JP" altLang="en-US"/>
          </a:p>
        </p:txBody>
      </p:sp>
    </p:spTree>
    <p:extLst>
      <p:ext uri="{BB962C8B-B14F-4D97-AF65-F5344CB8AC3E}">
        <p14:creationId xmlns:p14="http://schemas.microsoft.com/office/powerpoint/2010/main" val="566457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435" y="1692178"/>
            <a:ext cx="4722671" cy="705219"/>
          </a:xfrm>
        </p:spPr>
        <p:txBody>
          <a:bodyPr anchor="b"/>
          <a:lstStyle>
            <a:lvl1pPr marL="0" indent="0">
              <a:buNone/>
              <a:defRPr sz="2700" b="1"/>
            </a:lvl1pPr>
            <a:lvl2pPr marL="518187" indent="0">
              <a:buNone/>
              <a:defRPr sz="2200" b="1"/>
            </a:lvl2pPr>
            <a:lvl3pPr marL="1036374" indent="0">
              <a:buNone/>
              <a:defRPr sz="2000" b="1"/>
            </a:lvl3pPr>
            <a:lvl4pPr marL="1554561" indent="0">
              <a:buNone/>
              <a:defRPr sz="1700" b="1"/>
            </a:lvl4pPr>
            <a:lvl5pPr marL="2072748" indent="0">
              <a:buNone/>
              <a:defRPr sz="1700" b="1"/>
            </a:lvl5pPr>
            <a:lvl6pPr marL="2590936" indent="0">
              <a:buNone/>
              <a:defRPr sz="1700" b="1"/>
            </a:lvl6pPr>
            <a:lvl7pPr marL="3109122" indent="0">
              <a:buNone/>
              <a:defRPr sz="1700" b="1"/>
            </a:lvl7pPr>
            <a:lvl8pPr marL="3627310" indent="0">
              <a:buNone/>
              <a:defRPr sz="1700" b="1"/>
            </a:lvl8pPr>
            <a:lvl9pPr marL="4145497" indent="0">
              <a:buNone/>
              <a:defRPr sz="17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34435" y="2397401"/>
            <a:ext cx="4722671" cy="4355563"/>
          </a:xfrm>
        </p:spPr>
        <p:txBody>
          <a:bodyPr/>
          <a:lstStyle>
            <a:lvl1pPr>
              <a:defRPr sz="27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429685" y="1692178"/>
            <a:ext cx="4724527" cy="705219"/>
          </a:xfrm>
        </p:spPr>
        <p:txBody>
          <a:bodyPr anchor="b"/>
          <a:lstStyle>
            <a:lvl1pPr marL="0" indent="0">
              <a:buNone/>
              <a:defRPr sz="2700" b="1"/>
            </a:lvl1pPr>
            <a:lvl2pPr marL="518187" indent="0">
              <a:buNone/>
              <a:defRPr sz="2200" b="1"/>
            </a:lvl2pPr>
            <a:lvl3pPr marL="1036374" indent="0">
              <a:buNone/>
              <a:defRPr sz="2000" b="1"/>
            </a:lvl3pPr>
            <a:lvl4pPr marL="1554561" indent="0">
              <a:buNone/>
              <a:defRPr sz="1700" b="1"/>
            </a:lvl4pPr>
            <a:lvl5pPr marL="2072748" indent="0">
              <a:buNone/>
              <a:defRPr sz="1700" b="1"/>
            </a:lvl5pPr>
            <a:lvl6pPr marL="2590936" indent="0">
              <a:buNone/>
              <a:defRPr sz="1700" b="1"/>
            </a:lvl6pPr>
            <a:lvl7pPr marL="3109122" indent="0">
              <a:buNone/>
              <a:defRPr sz="1700" b="1"/>
            </a:lvl7pPr>
            <a:lvl8pPr marL="3627310" indent="0">
              <a:buNone/>
              <a:defRPr sz="1700" b="1"/>
            </a:lvl8pPr>
            <a:lvl9pPr marL="4145497" indent="0">
              <a:buNone/>
              <a:defRPr sz="17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429685" y="2397401"/>
            <a:ext cx="4724527" cy="4355563"/>
          </a:xfrm>
        </p:spPr>
        <p:txBody>
          <a:bodyPr/>
          <a:lstStyle>
            <a:lvl1pPr>
              <a:defRPr sz="27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E17B700-8C56-41F0-B23F-0C7433A6F0F1}" type="datetime1">
              <a:rPr kumimoji="1" lang="ja-JP" altLang="en-US" smtClean="0"/>
              <a:t>2016/5/26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5A09880-A150-43C0-B27A-5826EF3610A7}" type="slidenum">
              <a:rPr kumimoji="1" lang="ja-JP" altLang="en-US" smtClean="0"/>
              <a:t>‹#›</a:t>
            </a:fld>
            <a:endParaRPr kumimoji="1" lang="ja-JP" altLang="en-US"/>
          </a:p>
        </p:txBody>
      </p:sp>
    </p:spTree>
    <p:extLst>
      <p:ext uri="{BB962C8B-B14F-4D97-AF65-F5344CB8AC3E}">
        <p14:creationId xmlns:p14="http://schemas.microsoft.com/office/powerpoint/2010/main" val="3693939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0A10185-81D3-4822-994E-885C59E42EA5}" type="datetime1">
              <a:rPr kumimoji="1" lang="ja-JP" altLang="en-US" smtClean="0"/>
              <a:t>2016/5/26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5A09880-A150-43C0-B27A-5826EF3610A7}" type="slidenum">
              <a:rPr kumimoji="1" lang="ja-JP" altLang="en-US" smtClean="0"/>
              <a:t>‹#›</a:t>
            </a:fld>
            <a:endParaRPr kumimoji="1" lang="ja-JP" altLang="en-US"/>
          </a:p>
        </p:txBody>
      </p:sp>
    </p:spTree>
    <p:extLst>
      <p:ext uri="{BB962C8B-B14F-4D97-AF65-F5344CB8AC3E}">
        <p14:creationId xmlns:p14="http://schemas.microsoft.com/office/powerpoint/2010/main" val="2590954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F039A3B-468C-43A6-849F-EC53756C9514}" type="datetime1">
              <a:rPr kumimoji="1" lang="ja-JP" altLang="en-US" smtClean="0"/>
              <a:t>2016/5/26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5A09880-A150-43C0-B27A-5826EF3610A7}" type="slidenum">
              <a:rPr kumimoji="1" lang="ja-JP" altLang="en-US" smtClean="0"/>
              <a:t>‹#›</a:t>
            </a:fld>
            <a:endParaRPr kumimoji="1" lang="ja-JP" altLang="en-US"/>
          </a:p>
        </p:txBody>
      </p:sp>
    </p:spTree>
    <p:extLst>
      <p:ext uri="{BB962C8B-B14F-4D97-AF65-F5344CB8AC3E}">
        <p14:creationId xmlns:p14="http://schemas.microsoft.com/office/powerpoint/2010/main" val="431420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433" y="300991"/>
            <a:ext cx="3516489" cy="1280945"/>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178966" y="301003"/>
            <a:ext cx="5975245" cy="6451973"/>
          </a:xfrm>
        </p:spPr>
        <p:txBody>
          <a:bodyPr/>
          <a:lstStyle>
            <a:lvl1pPr>
              <a:defRPr sz="3700"/>
            </a:lvl1pPr>
            <a:lvl2pPr>
              <a:defRPr sz="3300"/>
            </a:lvl2pPr>
            <a:lvl3pPr>
              <a:defRPr sz="27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34433" y="1581938"/>
            <a:ext cx="3516489" cy="5171028"/>
          </a:xfrm>
        </p:spPr>
        <p:txBody>
          <a:bodyPr/>
          <a:lstStyle>
            <a:lvl1pPr marL="0" indent="0">
              <a:buNone/>
              <a:defRPr sz="1500"/>
            </a:lvl1pPr>
            <a:lvl2pPr marL="518187" indent="0">
              <a:buNone/>
              <a:defRPr sz="1300"/>
            </a:lvl2pPr>
            <a:lvl3pPr marL="1036374" indent="0">
              <a:buNone/>
              <a:defRPr sz="1100"/>
            </a:lvl3pPr>
            <a:lvl4pPr marL="1554561" indent="0">
              <a:buNone/>
              <a:defRPr sz="1000"/>
            </a:lvl4pPr>
            <a:lvl5pPr marL="2072748" indent="0">
              <a:buNone/>
              <a:defRPr sz="1000"/>
            </a:lvl5pPr>
            <a:lvl6pPr marL="2590936" indent="0">
              <a:buNone/>
              <a:defRPr sz="1000"/>
            </a:lvl6pPr>
            <a:lvl7pPr marL="3109122" indent="0">
              <a:buNone/>
              <a:defRPr sz="1000"/>
            </a:lvl7pPr>
            <a:lvl8pPr marL="3627310" indent="0">
              <a:buNone/>
              <a:defRPr sz="1000"/>
            </a:lvl8pPr>
            <a:lvl9pPr marL="4145497"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872FCE1-D4DF-4AD5-9E80-AF94009D787D}" type="datetime1">
              <a:rPr kumimoji="1" lang="ja-JP" altLang="en-US" smtClean="0"/>
              <a:t>2016/5/26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5A09880-A150-43C0-B27A-5826EF3610A7}" type="slidenum">
              <a:rPr kumimoji="1" lang="ja-JP" altLang="en-US" smtClean="0"/>
              <a:t>‹#›</a:t>
            </a:fld>
            <a:endParaRPr kumimoji="1" lang="ja-JP" altLang="en-US"/>
          </a:p>
        </p:txBody>
      </p:sp>
    </p:spTree>
    <p:extLst>
      <p:ext uri="{BB962C8B-B14F-4D97-AF65-F5344CB8AC3E}">
        <p14:creationId xmlns:p14="http://schemas.microsoft.com/office/powerpoint/2010/main" val="2678567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052" y="5291775"/>
            <a:ext cx="6413183" cy="624724"/>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95052" y="675472"/>
            <a:ext cx="6413183" cy="4535805"/>
          </a:xfrm>
        </p:spPr>
        <p:txBody>
          <a:bodyPr/>
          <a:lstStyle>
            <a:lvl1pPr marL="0" indent="0">
              <a:buNone/>
              <a:defRPr sz="3700"/>
            </a:lvl1pPr>
            <a:lvl2pPr marL="518187" indent="0">
              <a:buNone/>
              <a:defRPr sz="3300"/>
            </a:lvl2pPr>
            <a:lvl3pPr marL="1036374" indent="0">
              <a:buNone/>
              <a:defRPr sz="2700"/>
            </a:lvl3pPr>
            <a:lvl4pPr marL="1554561" indent="0">
              <a:buNone/>
              <a:defRPr sz="2200"/>
            </a:lvl4pPr>
            <a:lvl5pPr marL="2072748" indent="0">
              <a:buNone/>
              <a:defRPr sz="2200"/>
            </a:lvl5pPr>
            <a:lvl6pPr marL="2590936" indent="0">
              <a:buNone/>
              <a:defRPr sz="2200"/>
            </a:lvl6pPr>
            <a:lvl7pPr marL="3109122" indent="0">
              <a:buNone/>
              <a:defRPr sz="2200"/>
            </a:lvl7pPr>
            <a:lvl8pPr marL="3627310" indent="0">
              <a:buNone/>
              <a:defRPr sz="2200"/>
            </a:lvl8pPr>
            <a:lvl9pPr marL="4145497" indent="0">
              <a:buNone/>
              <a:defRPr sz="2200"/>
            </a:lvl9pPr>
          </a:lstStyle>
          <a:p>
            <a:endParaRPr kumimoji="1" lang="ja-JP" altLang="en-US"/>
          </a:p>
        </p:txBody>
      </p:sp>
      <p:sp>
        <p:nvSpPr>
          <p:cNvPr id="4" name="テキスト プレースホルダー 3"/>
          <p:cNvSpPr>
            <a:spLocks noGrp="1"/>
          </p:cNvSpPr>
          <p:nvPr>
            <p:ph type="body" sz="half" idx="2"/>
          </p:nvPr>
        </p:nvSpPr>
        <p:spPr>
          <a:xfrm>
            <a:off x="2095052" y="5916499"/>
            <a:ext cx="6413183" cy="887211"/>
          </a:xfrm>
        </p:spPr>
        <p:txBody>
          <a:bodyPr/>
          <a:lstStyle>
            <a:lvl1pPr marL="0" indent="0">
              <a:buNone/>
              <a:defRPr sz="1500"/>
            </a:lvl1pPr>
            <a:lvl2pPr marL="518187" indent="0">
              <a:buNone/>
              <a:defRPr sz="1300"/>
            </a:lvl2pPr>
            <a:lvl3pPr marL="1036374" indent="0">
              <a:buNone/>
              <a:defRPr sz="1100"/>
            </a:lvl3pPr>
            <a:lvl4pPr marL="1554561" indent="0">
              <a:buNone/>
              <a:defRPr sz="1000"/>
            </a:lvl4pPr>
            <a:lvl5pPr marL="2072748" indent="0">
              <a:buNone/>
              <a:defRPr sz="1000"/>
            </a:lvl5pPr>
            <a:lvl6pPr marL="2590936" indent="0">
              <a:buNone/>
              <a:defRPr sz="1000"/>
            </a:lvl6pPr>
            <a:lvl7pPr marL="3109122" indent="0">
              <a:buNone/>
              <a:defRPr sz="1000"/>
            </a:lvl7pPr>
            <a:lvl8pPr marL="3627310" indent="0">
              <a:buNone/>
              <a:defRPr sz="1000"/>
            </a:lvl8pPr>
            <a:lvl9pPr marL="4145497"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3274464-6DB6-4911-A0D3-76560B160795}" type="datetime1">
              <a:rPr kumimoji="1" lang="ja-JP" altLang="en-US" smtClean="0"/>
              <a:t>2016/5/26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5A09880-A150-43C0-B27A-5826EF3610A7}" type="slidenum">
              <a:rPr kumimoji="1" lang="ja-JP" altLang="en-US" smtClean="0"/>
              <a:t>‹#›</a:t>
            </a:fld>
            <a:endParaRPr kumimoji="1" lang="ja-JP" altLang="en-US"/>
          </a:p>
        </p:txBody>
      </p:sp>
    </p:spTree>
    <p:extLst>
      <p:ext uri="{BB962C8B-B14F-4D97-AF65-F5344CB8AC3E}">
        <p14:creationId xmlns:p14="http://schemas.microsoft.com/office/powerpoint/2010/main" val="1242867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435" y="302740"/>
            <a:ext cx="9619773" cy="1259946"/>
          </a:xfrm>
          <a:prstGeom prst="rect">
            <a:avLst/>
          </a:prstGeom>
        </p:spPr>
        <p:txBody>
          <a:bodyPr vert="horz" lIns="103638" tIns="51819" rIns="103638" bIns="51819"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435" y="1763936"/>
            <a:ext cx="9619773" cy="4989036"/>
          </a:xfrm>
          <a:prstGeom prst="rect">
            <a:avLst/>
          </a:prstGeom>
        </p:spPr>
        <p:txBody>
          <a:bodyPr vert="horz" lIns="103638" tIns="51819" rIns="103638" bIns="51819"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34436" y="7006724"/>
            <a:ext cx="2494014" cy="402484"/>
          </a:xfrm>
          <a:prstGeom prst="rect">
            <a:avLst/>
          </a:prstGeom>
        </p:spPr>
        <p:txBody>
          <a:bodyPr vert="horz" lIns="103638" tIns="51819" rIns="103638" bIns="51819" rtlCol="0" anchor="ctr"/>
          <a:lstStyle>
            <a:lvl1pPr algn="l">
              <a:defRPr sz="1300">
                <a:solidFill>
                  <a:schemeClr val="tx1">
                    <a:tint val="75000"/>
                  </a:schemeClr>
                </a:solidFill>
              </a:defRPr>
            </a:lvl1pPr>
          </a:lstStyle>
          <a:p>
            <a:fld id="{01B15E92-C9D4-4C10-9E16-0A20DD8BC5B3}" type="datetime1">
              <a:rPr kumimoji="1" lang="ja-JP" altLang="en-US" smtClean="0"/>
              <a:t>2016/5/26</a:t>
            </a:fld>
            <a:endParaRPr kumimoji="1" lang="ja-JP" altLang="en-US"/>
          </a:p>
        </p:txBody>
      </p:sp>
      <p:sp>
        <p:nvSpPr>
          <p:cNvPr id="5" name="フッター プレースホルダー 4"/>
          <p:cNvSpPr>
            <a:spLocks noGrp="1"/>
          </p:cNvSpPr>
          <p:nvPr>
            <p:ph type="ftr" sz="quarter" idx="3"/>
          </p:nvPr>
        </p:nvSpPr>
        <p:spPr>
          <a:xfrm>
            <a:off x="3651957" y="7006724"/>
            <a:ext cx="3384735" cy="402484"/>
          </a:xfrm>
          <a:prstGeom prst="rect">
            <a:avLst/>
          </a:prstGeom>
        </p:spPr>
        <p:txBody>
          <a:bodyPr vert="horz" lIns="103638" tIns="51819" rIns="103638" bIns="51819"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60192" y="7006724"/>
            <a:ext cx="2494014" cy="402484"/>
          </a:xfrm>
          <a:prstGeom prst="rect">
            <a:avLst/>
          </a:prstGeom>
        </p:spPr>
        <p:txBody>
          <a:bodyPr vert="horz" lIns="103638" tIns="51819" rIns="103638" bIns="51819" rtlCol="0" anchor="ctr"/>
          <a:lstStyle>
            <a:lvl1pPr algn="r">
              <a:defRPr sz="1300">
                <a:solidFill>
                  <a:schemeClr val="tx1">
                    <a:tint val="75000"/>
                  </a:schemeClr>
                </a:solidFill>
              </a:defRPr>
            </a:lvl1pPr>
          </a:lstStyle>
          <a:p>
            <a:fld id="{75A09880-A150-43C0-B27A-5826EF3610A7}" type="slidenum">
              <a:rPr kumimoji="1" lang="ja-JP" altLang="en-US" smtClean="0"/>
              <a:t>‹#›</a:t>
            </a:fld>
            <a:endParaRPr kumimoji="1" lang="ja-JP" altLang="en-US"/>
          </a:p>
        </p:txBody>
      </p:sp>
    </p:spTree>
    <p:extLst>
      <p:ext uri="{BB962C8B-B14F-4D97-AF65-F5344CB8AC3E}">
        <p14:creationId xmlns:p14="http://schemas.microsoft.com/office/powerpoint/2010/main" val="36846954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1036374" rtl="0" eaLnBrk="1" latinLnBrk="0" hangingPunct="1">
        <a:spcBef>
          <a:spcPct val="0"/>
        </a:spcBef>
        <a:buNone/>
        <a:defRPr kumimoji="1" sz="5000" kern="1200">
          <a:solidFill>
            <a:schemeClr val="tx1"/>
          </a:solidFill>
          <a:latin typeface="+mj-lt"/>
          <a:ea typeface="+mj-ea"/>
          <a:cs typeface="+mj-cs"/>
        </a:defRPr>
      </a:lvl1pPr>
    </p:titleStyle>
    <p:bodyStyle>
      <a:lvl1pPr marL="388641" indent="-388641" algn="l" defTabSz="1036374"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1pPr>
      <a:lvl2pPr marL="842055" indent="-323867" algn="l" defTabSz="1036374"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2pPr>
      <a:lvl3pPr marL="1295467" indent="-259092" algn="l" defTabSz="1036374"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13654" indent="-259092" algn="l" defTabSz="1036374"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331841" indent="-259092" algn="l" defTabSz="1036374"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850028" indent="-259092" algn="l" defTabSz="1036374"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368215" indent="-259092" algn="l" defTabSz="1036374"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886402" indent="-259092" algn="l" defTabSz="1036374"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404590" indent="-259092" algn="l" defTabSz="1036374"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1036374" rtl="0" eaLnBrk="1" latinLnBrk="0" hangingPunct="1">
        <a:defRPr kumimoji="1" sz="2000" kern="1200">
          <a:solidFill>
            <a:schemeClr val="tx1"/>
          </a:solidFill>
          <a:latin typeface="+mn-lt"/>
          <a:ea typeface="+mn-ea"/>
          <a:cs typeface="+mn-cs"/>
        </a:defRPr>
      </a:lvl1pPr>
      <a:lvl2pPr marL="518187" algn="l" defTabSz="1036374" rtl="0" eaLnBrk="1" latinLnBrk="0" hangingPunct="1">
        <a:defRPr kumimoji="1" sz="2000" kern="1200">
          <a:solidFill>
            <a:schemeClr val="tx1"/>
          </a:solidFill>
          <a:latin typeface="+mn-lt"/>
          <a:ea typeface="+mn-ea"/>
          <a:cs typeface="+mn-cs"/>
        </a:defRPr>
      </a:lvl2pPr>
      <a:lvl3pPr marL="1036374" algn="l" defTabSz="1036374" rtl="0" eaLnBrk="1" latinLnBrk="0" hangingPunct="1">
        <a:defRPr kumimoji="1" sz="2000" kern="1200">
          <a:solidFill>
            <a:schemeClr val="tx1"/>
          </a:solidFill>
          <a:latin typeface="+mn-lt"/>
          <a:ea typeface="+mn-ea"/>
          <a:cs typeface="+mn-cs"/>
        </a:defRPr>
      </a:lvl3pPr>
      <a:lvl4pPr marL="1554561" algn="l" defTabSz="1036374" rtl="0" eaLnBrk="1" latinLnBrk="0" hangingPunct="1">
        <a:defRPr kumimoji="1" sz="2000" kern="1200">
          <a:solidFill>
            <a:schemeClr val="tx1"/>
          </a:solidFill>
          <a:latin typeface="+mn-lt"/>
          <a:ea typeface="+mn-ea"/>
          <a:cs typeface="+mn-cs"/>
        </a:defRPr>
      </a:lvl4pPr>
      <a:lvl5pPr marL="2072748" algn="l" defTabSz="1036374" rtl="0" eaLnBrk="1" latinLnBrk="0" hangingPunct="1">
        <a:defRPr kumimoji="1" sz="2000" kern="1200">
          <a:solidFill>
            <a:schemeClr val="tx1"/>
          </a:solidFill>
          <a:latin typeface="+mn-lt"/>
          <a:ea typeface="+mn-ea"/>
          <a:cs typeface="+mn-cs"/>
        </a:defRPr>
      </a:lvl5pPr>
      <a:lvl6pPr marL="2590936" algn="l" defTabSz="1036374" rtl="0" eaLnBrk="1" latinLnBrk="0" hangingPunct="1">
        <a:defRPr kumimoji="1" sz="2000" kern="1200">
          <a:solidFill>
            <a:schemeClr val="tx1"/>
          </a:solidFill>
          <a:latin typeface="+mn-lt"/>
          <a:ea typeface="+mn-ea"/>
          <a:cs typeface="+mn-cs"/>
        </a:defRPr>
      </a:lvl6pPr>
      <a:lvl7pPr marL="3109122" algn="l" defTabSz="1036374" rtl="0" eaLnBrk="1" latinLnBrk="0" hangingPunct="1">
        <a:defRPr kumimoji="1" sz="2000" kern="1200">
          <a:solidFill>
            <a:schemeClr val="tx1"/>
          </a:solidFill>
          <a:latin typeface="+mn-lt"/>
          <a:ea typeface="+mn-ea"/>
          <a:cs typeface="+mn-cs"/>
        </a:defRPr>
      </a:lvl7pPr>
      <a:lvl8pPr marL="3627310" algn="l" defTabSz="1036374" rtl="0" eaLnBrk="1" latinLnBrk="0" hangingPunct="1">
        <a:defRPr kumimoji="1" sz="2000" kern="1200">
          <a:solidFill>
            <a:schemeClr val="tx1"/>
          </a:solidFill>
          <a:latin typeface="+mn-lt"/>
          <a:ea typeface="+mn-ea"/>
          <a:cs typeface="+mn-cs"/>
        </a:defRPr>
      </a:lvl8pPr>
      <a:lvl9pPr marL="4145497" algn="l" defTabSz="1036374" rtl="0" eaLnBrk="1" latinLnBrk="0" hangingPunct="1">
        <a:defRPr kumimoji="1"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435" y="302740"/>
            <a:ext cx="9619773" cy="1259946"/>
          </a:xfrm>
          <a:prstGeom prst="rect">
            <a:avLst/>
          </a:prstGeom>
        </p:spPr>
        <p:txBody>
          <a:bodyPr vert="horz" lIns="103656" tIns="51828" rIns="103656" bIns="5182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435" y="1763934"/>
            <a:ext cx="9619773" cy="4989036"/>
          </a:xfrm>
          <a:prstGeom prst="rect">
            <a:avLst/>
          </a:prstGeom>
        </p:spPr>
        <p:txBody>
          <a:bodyPr vert="horz" lIns="103656" tIns="51828" rIns="103656" bIns="5182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34434" y="7006723"/>
            <a:ext cx="2494014" cy="402484"/>
          </a:xfrm>
          <a:prstGeom prst="rect">
            <a:avLst/>
          </a:prstGeom>
        </p:spPr>
        <p:txBody>
          <a:bodyPr vert="horz" lIns="103656" tIns="51828" rIns="103656" bIns="51828" rtlCol="0" anchor="ctr"/>
          <a:lstStyle>
            <a:lvl1pPr algn="l">
              <a:defRPr sz="1300">
                <a:solidFill>
                  <a:schemeClr val="tx1">
                    <a:tint val="75000"/>
                  </a:schemeClr>
                </a:solidFill>
              </a:defRPr>
            </a:lvl1pPr>
          </a:lstStyle>
          <a:p>
            <a:pPr defTabSz="1036549"/>
            <a:fld id="{ACA1C47C-1483-42D3-8F93-BF906D66751B}" type="datetime1">
              <a:rPr lang="ja-JP" altLang="en-US" smtClean="0">
                <a:solidFill>
                  <a:prstClr val="black">
                    <a:tint val="75000"/>
                  </a:prstClr>
                </a:solidFill>
              </a:rPr>
              <a:t>2016/5/26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651955" y="7006723"/>
            <a:ext cx="3384735" cy="402484"/>
          </a:xfrm>
          <a:prstGeom prst="rect">
            <a:avLst/>
          </a:prstGeom>
        </p:spPr>
        <p:txBody>
          <a:bodyPr vert="horz" lIns="103656" tIns="51828" rIns="103656" bIns="51828" rtlCol="0" anchor="ctr"/>
          <a:lstStyle>
            <a:lvl1pPr algn="ctr">
              <a:defRPr sz="1300">
                <a:solidFill>
                  <a:schemeClr val="tx1">
                    <a:tint val="75000"/>
                  </a:schemeClr>
                </a:solidFill>
              </a:defRPr>
            </a:lvl1pPr>
          </a:lstStyle>
          <a:p>
            <a:pPr defTabSz="1036549"/>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660192" y="7006723"/>
            <a:ext cx="2494014" cy="402484"/>
          </a:xfrm>
          <a:prstGeom prst="rect">
            <a:avLst/>
          </a:prstGeom>
        </p:spPr>
        <p:txBody>
          <a:bodyPr vert="horz" lIns="103656" tIns="51828" rIns="103656" bIns="51828" rtlCol="0" anchor="ctr"/>
          <a:lstStyle>
            <a:lvl1pPr algn="r">
              <a:defRPr sz="1300">
                <a:solidFill>
                  <a:schemeClr val="tx1">
                    <a:tint val="75000"/>
                  </a:schemeClr>
                </a:solidFill>
              </a:defRPr>
            </a:lvl1pPr>
          </a:lstStyle>
          <a:p>
            <a:pPr defTabSz="1036549"/>
            <a:fld id="{75A09880-A150-43C0-B27A-5826EF3610A7}" type="slidenum">
              <a:rPr lang="ja-JP" altLang="en-US" smtClean="0">
                <a:solidFill>
                  <a:prstClr val="black">
                    <a:tint val="75000"/>
                  </a:prstClr>
                </a:solidFill>
              </a:rPr>
              <a:pPr defTabSz="1036549"/>
              <a:t>‹#›</a:t>
            </a:fld>
            <a:endParaRPr lang="ja-JP" altLang="en-US">
              <a:solidFill>
                <a:prstClr val="black">
                  <a:tint val="75000"/>
                </a:prstClr>
              </a:solidFill>
            </a:endParaRPr>
          </a:p>
        </p:txBody>
      </p:sp>
    </p:spTree>
    <p:extLst>
      <p:ext uri="{BB962C8B-B14F-4D97-AF65-F5344CB8AC3E}">
        <p14:creationId xmlns:p14="http://schemas.microsoft.com/office/powerpoint/2010/main" val="15312160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1036549" rtl="0" eaLnBrk="1" latinLnBrk="0" hangingPunct="1">
        <a:spcBef>
          <a:spcPct val="0"/>
        </a:spcBef>
        <a:buNone/>
        <a:defRPr kumimoji="1" sz="5000" kern="1200">
          <a:solidFill>
            <a:schemeClr val="tx1"/>
          </a:solidFill>
          <a:latin typeface="+mj-lt"/>
          <a:ea typeface="+mj-ea"/>
          <a:cs typeface="+mj-cs"/>
        </a:defRPr>
      </a:lvl1pPr>
    </p:titleStyle>
    <p:bodyStyle>
      <a:lvl1pPr marL="388707" indent="-388707" algn="l" defTabSz="1036549"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1pPr>
      <a:lvl2pPr marL="842196" indent="-323921" algn="l" defTabSz="1036549"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2pPr>
      <a:lvl3pPr marL="1295687" indent="-259137" algn="l" defTabSz="1036549"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13961" indent="-259137" algn="l" defTabSz="1036549"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332235" indent="-259137" algn="l" defTabSz="1036549"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850510" indent="-259137" algn="l" defTabSz="1036549"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368786" indent="-259137" algn="l" defTabSz="1036549"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887060" indent="-259137" algn="l" defTabSz="1036549"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405335" indent="-259137" algn="l" defTabSz="1036549"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1036549" rtl="0" eaLnBrk="1" latinLnBrk="0" hangingPunct="1">
        <a:defRPr kumimoji="1" sz="2000" kern="1200">
          <a:solidFill>
            <a:schemeClr val="tx1"/>
          </a:solidFill>
          <a:latin typeface="+mn-lt"/>
          <a:ea typeface="+mn-ea"/>
          <a:cs typeface="+mn-cs"/>
        </a:defRPr>
      </a:lvl1pPr>
      <a:lvl2pPr marL="518274" algn="l" defTabSz="1036549" rtl="0" eaLnBrk="1" latinLnBrk="0" hangingPunct="1">
        <a:defRPr kumimoji="1" sz="2000" kern="1200">
          <a:solidFill>
            <a:schemeClr val="tx1"/>
          </a:solidFill>
          <a:latin typeface="+mn-lt"/>
          <a:ea typeface="+mn-ea"/>
          <a:cs typeface="+mn-cs"/>
        </a:defRPr>
      </a:lvl2pPr>
      <a:lvl3pPr marL="1036549" algn="l" defTabSz="1036549" rtl="0" eaLnBrk="1" latinLnBrk="0" hangingPunct="1">
        <a:defRPr kumimoji="1" sz="2000" kern="1200">
          <a:solidFill>
            <a:schemeClr val="tx1"/>
          </a:solidFill>
          <a:latin typeface="+mn-lt"/>
          <a:ea typeface="+mn-ea"/>
          <a:cs typeface="+mn-cs"/>
        </a:defRPr>
      </a:lvl3pPr>
      <a:lvl4pPr marL="1554824" algn="l" defTabSz="1036549" rtl="0" eaLnBrk="1" latinLnBrk="0" hangingPunct="1">
        <a:defRPr kumimoji="1" sz="2000" kern="1200">
          <a:solidFill>
            <a:schemeClr val="tx1"/>
          </a:solidFill>
          <a:latin typeface="+mn-lt"/>
          <a:ea typeface="+mn-ea"/>
          <a:cs typeface="+mn-cs"/>
        </a:defRPr>
      </a:lvl4pPr>
      <a:lvl5pPr marL="2073098" algn="l" defTabSz="1036549" rtl="0" eaLnBrk="1" latinLnBrk="0" hangingPunct="1">
        <a:defRPr kumimoji="1" sz="2000" kern="1200">
          <a:solidFill>
            <a:schemeClr val="tx1"/>
          </a:solidFill>
          <a:latin typeface="+mn-lt"/>
          <a:ea typeface="+mn-ea"/>
          <a:cs typeface="+mn-cs"/>
        </a:defRPr>
      </a:lvl5pPr>
      <a:lvl6pPr marL="2591373" algn="l" defTabSz="1036549" rtl="0" eaLnBrk="1" latinLnBrk="0" hangingPunct="1">
        <a:defRPr kumimoji="1" sz="2000" kern="1200">
          <a:solidFill>
            <a:schemeClr val="tx1"/>
          </a:solidFill>
          <a:latin typeface="+mn-lt"/>
          <a:ea typeface="+mn-ea"/>
          <a:cs typeface="+mn-cs"/>
        </a:defRPr>
      </a:lvl6pPr>
      <a:lvl7pPr marL="3109647" algn="l" defTabSz="1036549" rtl="0" eaLnBrk="1" latinLnBrk="0" hangingPunct="1">
        <a:defRPr kumimoji="1" sz="2000" kern="1200">
          <a:solidFill>
            <a:schemeClr val="tx1"/>
          </a:solidFill>
          <a:latin typeface="+mn-lt"/>
          <a:ea typeface="+mn-ea"/>
          <a:cs typeface="+mn-cs"/>
        </a:defRPr>
      </a:lvl7pPr>
      <a:lvl8pPr marL="3627923" algn="l" defTabSz="1036549" rtl="0" eaLnBrk="1" latinLnBrk="0" hangingPunct="1">
        <a:defRPr kumimoji="1" sz="2000" kern="1200">
          <a:solidFill>
            <a:schemeClr val="tx1"/>
          </a:solidFill>
          <a:latin typeface="+mn-lt"/>
          <a:ea typeface="+mn-ea"/>
          <a:cs typeface="+mn-cs"/>
        </a:defRPr>
      </a:lvl8pPr>
      <a:lvl9pPr marL="4146198" algn="l" defTabSz="1036549" rtl="0" eaLnBrk="1" latinLnBrk="0" hangingPunct="1">
        <a:defRPr kumimoji="1" sz="20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34433" y="302737"/>
            <a:ext cx="9619775" cy="1259946"/>
          </a:xfrm>
          <a:prstGeom prst="rect">
            <a:avLst/>
          </a:prstGeom>
        </p:spPr>
        <p:txBody>
          <a:bodyPr vert="horz" lIns="99532" tIns="49766" rIns="99532" bIns="49766"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34433" y="1763931"/>
            <a:ext cx="9619775" cy="4989036"/>
          </a:xfrm>
          <a:prstGeom prst="rect">
            <a:avLst/>
          </a:prstGeom>
        </p:spPr>
        <p:txBody>
          <a:bodyPr vert="horz" lIns="99532" tIns="49766" rIns="99532" bIns="4976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534432" y="7006803"/>
            <a:ext cx="2494017" cy="402483"/>
          </a:xfrm>
          <a:prstGeom prst="rect">
            <a:avLst/>
          </a:prstGeom>
        </p:spPr>
        <p:txBody>
          <a:bodyPr vert="horz" lIns="99532" tIns="49766" rIns="99532" bIns="49766" rtlCol="0" anchor="ctr"/>
          <a:lstStyle>
            <a:lvl1pPr algn="l">
              <a:defRPr sz="1300">
                <a:solidFill>
                  <a:schemeClr val="tx1">
                    <a:tint val="75000"/>
                  </a:schemeClr>
                </a:solidFill>
              </a:defRPr>
            </a:lvl1pPr>
          </a:lstStyle>
          <a:p>
            <a:pPr defTabSz="995324"/>
            <a:fld id="{348991FC-985E-4199-8906-06E69F34DBDB}" type="datetime1">
              <a:rPr lang="ja-JP" altLang="en-US" smtClean="0">
                <a:solidFill>
                  <a:prstClr val="black">
                    <a:tint val="75000"/>
                  </a:prstClr>
                </a:solidFill>
              </a:rPr>
              <a:t>2016/5/26</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651953" y="7006803"/>
            <a:ext cx="3384735" cy="402483"/>
          </a:xfrm>
          <a:prstGeom prst="rect">
            <a:avLst/>
          </a:prstGeom>
        </p:spPr>
        <p:txBody>
          <a:bodyPr vert="horz" lIns="99532" tIns="49766" rIns="99532" bIns="49766" rtlCol="0" anchor="ctr"/>
          <a:lstStyle>
            <a:lvl1pPr algn="ctr">
              <a:defRPr sz="1300">
                <a:solidFill>
                  <a:schemeClr val="tx1">
                    <a:tint val="75000"/>
                  </a:schemeClr>
                </a:solidFill>
              </a:defRPr>
            </a:lvl1pPr>
          </a:lstStyle>
          <a:p>
            <a:pPr defTabSz="995324"/>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9931928" y="7046489"/>
            <a:ext cx="695795" cy="440022"/>
          </a:xfrm>
          <a:prstGeom prst="roundRect">
            <a:avLst/>
          </a:prstGeom>
          <a:noFill/>
          <a:ln w="28575">
            <a:solidFill>
              <a:srgbClr val="39A7AE"/>
            </a:solidFill>
          </a:ln>
        </p:spPr>
        <p:txBody>
          <a:bodyPr vert="horz" lIns="99532" tIns="49766" rIns="99532" bIns="49766" rtlCol="0" anchor="ctr"/>
          <a:lstStyle>
            <a:lvl1pPr algn="ctr">
              <a:defRPr sz="17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defTabSz="995324"/>
            <a:fld id="{32927FFD-3D24-4EC2-AEC8-E83A8D96C0AC}" type="slidenum">
              <a:rPr lang="ja-JP" altLang="en-US" smtClean="0">
                <a:solidFill>
                  <a:prstClr val="black"/>
                </a:solidFill>
              </a:rPr>
              <a:pPr defTabSz="995324"/>
              <a:t>‹#›</a:t>
            </a:fld>
            <a:endParaRPr lang="ja-JP" altLang="en-US" dirty="0">
              <a:solidFill>
                <a:prstClr val="black"/>
              </a:solidFill>
            </a:endParaRPr>
          </a:p>
        </p:txBody>
      </p:sp>
    </p:spTree>
    <p:extLst>
      <p:ext uri="{BB962C8B-B14F-4D97-AF65-F5344CB8AC3E}">
        <p14:creationId xmlns:p14="http://schemas.microsoft.com/office/powerpoint/2010/main" val="92836474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iming>
    <p:tnLst>
      <p:par>
        <p:cTn id="1" dur="indefinite" restart="never" nodeType="tmRoot"/>
      </p:par>
    </p:tnLst>
  </p:timing>
  <p:hf hdr="0" ftr="0" dt="0"/>
  <p:txStyles>
    <p:titleStyle>
      <a:lvl1pPr algn="ctr" defTabSz="995324" rtl="0" eaLnBrk="1" latinLnBrk="0" hangingPunct="1">
        <a:spcBef>
          <a:spcPct val="0"/>
        </a:spcBef>
        <a:buNone/>
        <a:defRPr kumimoji="1" sz="4800" kern="1200">
          <a:solidFill>
            <a:schemeClr val="tx1"/>
          </a:solidFill>
          <a:latin typeface="+mj-lt"/>
          <a:ea typeface="+mj-ea"/>
          <a:cs typeface="+mj-cs"/>
        </a:defRPr>
      </a:lvl1pPr>
    </p:titleStyle>
    <p:bodyStyle>
      <a:lvl1pPr marL="373247" indent="-373247" algn="l" defTabSz="995324"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808701" indent="-311039" algn="l" defTabSz="995324"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44156" indent="-248831" algn="l" defTabSz="995324"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41818" indent="-248831" algn="l" defTabSz="995324"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39480" indent="-248831" algn="l" defTabSz="995324"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37142" indent="-248831" algn="l" defTabSz="995324"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34804" indent="-248831" algn="l" defTabSz="995324"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32467" indent="-248831" algn="l" defTabSz="995324"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30129" indent="-248831" algn="l" defTabSz="995324"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995324" rtl="0" eaLnBrk="1" latinLnBrk="0" hangingPunct="1">
        <a:defRPr kumimoji="1" sz="2000" kern="1200">
          <a:solidFill>
            <a:schemeClr val="tx1"/>
          </a:solidFill>
          <a:latin typeface="+mn-lt"/>
          <a:ea typeface="+mn-ea"/>
          <a:cs typeface="+mn-cs"/>
        </a:defRPr>
      </a:lvl1pPr>
      <a:lvl2pPr marL="497662" algn="l" defTabSz="995324" rtl="0" eaLnBrk="1" latinLnBrk="0" hangingPunct="1">
        <a:defRPr kumimoji="1" sz="2000" kern="1200">
          <a:solidFill>
            <a:schemeClr val="tx1"/>
          </a:solidFill>
          <a:latin typeface="+mn-lt"/>
          <a:ea typeface="+mn-ea"/>
          <a:cs typeface="+mn-cs"/>
        </a:defRPr>
      </a:lvl2pPr>
      <a:lvl3pPr marL="995324" algn="l" defTabSz="995324" rtl="0" eaLnBrk="1" latinLnBrk="0" hangingPunct="1">
        <a:defRPr kumimoji="1" sz="2000" kern="1200">
          <a:solidFill>
            <a:schemeClr val="tx1"/>
          </a:solidFill>
          <a:latin typeface="+mn-lt"/>
          <a:ea typeface="+mn-ea"/>
          <a:cs typeface="+mn-cs"/>
        </a:defRPr>
      </a:lvl3pPr>
      <a:lvl4pPr marL="1492987" algn="l" defTabSz="995324" rtl="0" eaLnBrk="1" latinLnBrk="0" hangingPunct="1">
        <a:defRPr kumimoji="1" sz="2000" kern="1200">
          <a:solidFill>
            <a:schemeClr val="tx1"/>
          </a:solidFill>
          <a:latin typeface="+mn-lt"/>
          <a:ea typeface="+mn-ea"/>
          <a:cs typeface="+mn-cs"/>
        </a:defRPr>
      </a:lvl4pPr>
      <a:lvl5pPr marL="1990649" algn="l" defTabSz="995324" rtl="0" eaLnBrk="1" latinLnBrk="0" hangingPunct="1">
        <a:defRPr kumimoji="1" sz="2000" kern="1200">
          <a:solidFill>
            <a:schemeClr val="tx1"/>
          </a:solidFill>
          <a:latin typeface="+mn-lt"/>
          <a:ea typeface="+mn-ea"/>
          <a:cs typeface="+mn-cs"/>
        </a:defRPr>
      </a:lvl5pPr>
      <a:lvl6pPr marL="2488311" algn="l" defTabSz="995324" rtl="0" eaLnBrk="1" latinLnBrk="0" hangingPunct="1">
        <a:defRPr kumimoji="1" sz="2000" kern="1200">
          <a:solidFill>
            <a:schemeClr val="tx1"/>
          </a:solidFill>
          <a:latin typeface="+mn-lt"/>
          <a:ea typeface="+mn-ea"/>
          <a:cs typeface="+mn-cs"/>
        </a:defRPr>
      </a:lvl6pPr>
      <a:lvl7pPr marL="2985973" algn="l" defTabSz="995324" rtl="0" eaLnBrk="1" latinLnBrk="0" hangingPunct="1">
        <a:defRPr kumimoji="1" sz="2000" kern="1200">
          <a:solidFill>
            <a:schemeClr val="tx1"/>
          </a:solidFill>
          <a:latin typeface="+mn-lt"/>
          <a:ea typeface="+mn-ea"/>
          <a:cs typeface="+mn-cs"/>
        </a:defRPr>
      </a:lvl7pPr>
      <a:lvl8pPr marL="3483635" algn="l" defTabSz="995324" rtl="0" eaLnBrk="1" latinLnBrk="0" hangingPunct="1">
        <a:defRPr kumimoji="1" sz="2000" kern="1200">
          <a:solidFill>
            <a:schemeClr val="tx1"/>
          </a:solidFill>
          <a:latin typeface="+mn-lt"/>
          <a:ea typeface="+mn-ea"/>
          <a:cs typeface="+mn-cs"/>
        </a:defRPr>
      </a:lvl8pPr>
      <a:lvl9pPr marL="3981298" algn="l" defTabSz="995324"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3.jp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 y="2645902"/>
            <a:ext cx="10688638" cy="33262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9515" tIns="49758" rIns="99515" bIns="49758" rtlCol="0" anchor="ctr"/>
          <a:lstStyle/>
          <a:p>
            <a:pPr algn="ctr"/>
            <a:r>
              <a:rPr lang="ja-JP" altLang="en-US" sz="3500" dirty="0">
                <a:solidFill>
                  <a:schemeClr val="tx1"/>
                </a:solidFill>
              </a:rPr>
              <a:t>医療法の一部を改正する法律に</a:t>
            </a:r>
            <a:r>
              <a:rPr lang="ja-JP" altLang="en-US" sz="3500" dirty="0" smtClean="0">
                <a:solidFill>
                  <a:schemeClr val="tx1"/>
                </a:solidFill>
              </a:rPr>
              <a:t>ついて</a:t>
            </a:r>
            <a:endParaRPr lang="en-US" altLang="ja-JP" sz="3500" dirty="0" smtClean="0">
              <a:solidFill>
                <a:schemeClr val="tx1"/>
              </a:solidFill>
            </a:endParaRPr>
          </a:p>
          <a:p>
            <a:pPr algn="ctr"/>
            <a:r>
              <a:rPr lang="ja-JP" altLang="en-US" sz="2800" dirty="0" smtClean="0">
                <a:solidFill>
                  <a:schemeClr val="tx1"/>
                </a:solidFill>
              </a:rPr>
              <a:t>（平成２７年改正）</a:t>
            </a:r>
            <a:endParaRPr lang="en-US" altLang="ja-JP" sz="2800" dirty="0" smtClean="0">
              <a:solidFill>
                <a:schemeClr val="tx1"/>
              </a:solidFill>
            </a:endParaRPr>
          </a:p>
          <a:p>
            <a:pPr algn="ctr"/>
            <a:r>
              <a:rPr lang="ja-JP" altLang="en-US" sz="2800" dirty="0" smtClean="0">
                <a:solidFill>
                  <a:schemeClr val="tx1"/>
                </a:solidFill>
              </a:rPr>
              <a:t>（地域医療連携推進法人制度の創設・医療法人制度の見直し）</a:t>
            </a:r>
            <a:endParaRPr lang="en-US" altLang="ja-JP" sz="2800" dirty="0">
              <a:solidFill>
                <a:schemeClr val="tx1"/>
              </a:solidFill>
            </a:endParaRPr>
          </a:p>
          <a:p>
            <a:pPr algn="ctr"/>
            <a:endParaRPr lang="en-US" altLang="ja-JP" sz="3500" dirty="0">
              <a:solidFill>
                <a:schemeClr val="tx1"/>
              </a:solidFill>
            </a:endParaRPr>
          </a:p>
          <a:p>
            <a:pPr algn="ctr" defTabSz="1036549"/>
            <a:endParaRPr lang="en-US" altLang="ja-JP" sz="2600" dirty="0">
              <a:solidFill>
                <a:prstClr val="black"/>
              </a:solidFill>
            </a:endParaRPr>
          </a:p>
          <a:p>
            <a:pPr algn="ctr" defTabSz="1036549">
              <a:spcAft>
                <a:spcPts val="1306"/>
              </a:spcAft>
            </a:pPr>
            <a:r>
              <a:rPr lang="ja-JP" altLang="en-US" sz="2600" dirty="0">
                <a:solidFill>
                  <a:prstClr val="black"/>
                </a:solidFill>
              </a:rPr>
              <a:t>厚生労働省医政局医療経営支援課</a:t>
            </a:r>
            <a:endParaRPr lang="en-US" altLang="ja-JP" sz="2600" dirty="0">
              <a:solidFill>
                <a:prstClr val="black"/>
              </a:solidFill>
            </a:endParaRPr>
          </a:p>
        </p:txBody>
      </p:sp>
    </p:spTree>
    <p:extLst>
      <p:ext uri="{BB962C8B-B14F-4D97-AF65-F5344CB8AC3E}">
        <p14:creationId xmlns:p14="http://schemas.microsoft.com/office/powerpoint/2010/main" val="2060395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109903" y="107430"/>
            <a:ext cx="6468833" cy="360039"/>
          </a:xfrm>
          <a:ln>
            <a:solidFill>
              <a:schemeClr val="tx1"/>
            </a:solidFill>
          </a:ln>
        </p:spPr>
        <p:txBody>
          <a:bodyPr>
            <a:noAutofit/>
          </a:bodyPr>
          <a:lstStyle/>
          <a:p>
            <a:r>
              <a:rPr lang="ja-JP" altLang="en-US" sz="1900" dirty="0"/>
              <a:t>医療法の一部を改正する法律の</a:t>
            </a:r>
            <a:r>
              <a:rPr lang="ja-JP" altLang="en-US" sz="1900" dirty="0" smtClean="0"/>
              <a:t>概要（平成</a:t>
            </a:r>
            <a:r>
              <a:rPr lang="en-US" altLang="ja-JP" sz="1900" dirty="0" smtClean="0"/>
              <a:t>27</a:t>
            </a:r>
            <a:r>
              <a:rPr lang="ja-JP" altLang="en-US" sz="1900" dirty="0" smtClean="0"/>
              <a:t>年法律第</a:t>
            </a:r>
            <a:r>
              <a:rPr lang="en-US" altLang="ja-JP" sz="1900" dirty="0" smtClean="0"/>
              <a:t>74</a:t>
            </a:r>
            <a:r>
              <a:rPr lang="ja-JP" altLang="en-US" sz="1900" dirty="0" smtClean="0"/>
              <a:t>号）</a:t>
            </a:r>
            <a:endParaRPr lang="ja-JP" altLang="en-US" sz="1900" dirty="0"/>
          </a:p>
        </p:txBody>
      </p:sp>
      <p:sp>
        <p:nvSpPr>
          <p:cNvPr id="4" name="タイトル 1"/>
          <p:cNvSpPr txBox="1">
            <a:spLocks/>
          </p:cNvSpPr>
          <p:nvPr/>
        </p:nvSpPr>
        <p:spPr>
          <a:xfrm>
            <a:off x="148715" y="1835620"/>
            <a:ext cx="6131708" cy="364928"/>
          </a:xfrm>
          <a:prstGeom prst="rect">
            <a:avLst/>
          </a:prstGeom>
          <a:ln>
            <a:solidFill>
              <a:schemeClr val="tx1"/>
            </a:solidFill>
          </a:ln>
        </p:spPr>
        <p:txBody>
          <a:bodyPr vert="horz" lIns="101567" tIns="50783" rIns="101567" bIns="50783" rtlCol="0" anchor="ctr">
            <a:noAutofit/>
          </a:bodyPr>
          <a:lstStyle>
            <a:lvl1pPr algn="ctr" defTabSz="977219" rtl="0" eaLnBrk="1" latinLnBrk="0" hangingPunct="1">
              <a:spcBef>
                <a:spcPct val="0"/>
              </a:spcBef>
              <a:buNone/>
              <a:defRPr kumimoji="1" sz="4700" kern="1200">
                <a:solidFill>
                  <a:schemeClr val="tx1"/>
                </a:solidFill>
                <a:latin typeface="+mj-lt"/>
                <a:ea typeface="+mj-ea"/>
                <a:cs typeface="+mj-cs"/>
              </a:defRPr>
            </a:lvl1pPr>
          </a:lstStyle>
          <a:p>
            <a:pPr algn="l"/>
            <a:r>
              <a:rPr lang="ja-JP" altLang="en-US" sz="1600" dirty="0"/>
              <a:t>１．地域医療連携推進法人制度の</a:t>
            </a:r>
            <a:r>
              <a:rPr lang="ja-JP" altLang="en-US" sz="1600" dirty="0" smtClean="0"/>
              <a:t>創設（施行日：平成</a:t>
            </a:r>
            <a:r>
              <a:rPr lang="en-US" altLang="ja-JP" sz="1600" dirty="0" smtClean="0"/>
              <a:t>29</a:t>
            </a:r>
            <a:r>
              <a:rPr lang="ja-JP" altLang="en-US" sz="1600" dirty="0" smtClean="0"/>
              <a:t>年４月２日）</a:t>
            </a:r>
            <a:endParaRPr lang="ja-JP" altLang="en-US" sz="1600" dirty="0"/>
          </a:p>
        </p:txBody>
      </p:sp>
      <p:sp>
        <p:nvSpPr>
          <p:cNvPr id="5" name="正方形/長方形 4"/>
          <p:cNvSpPr/>
          <p:nvPr/>
        </p:nvSpPr>
        <p:spPr>
          <a:xfrm>
            <a:off x="147893" y="2200548"/>
            <a:ext cx="10383758" cy="525169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47520" rIns="72000" bIns="47520" rtlCol="0" anchor="ctr">
            <a:noAutofit/>
          </a:bodyPr>
          <a:lstStyle/>
          <a:p>
            <a:r>
              <a:rPr lang="ja-JP" altLang="en-US" sz="1500" dirty="0" smtClean="0">
                <a:solidFill>
                  <a:schemeClr val="tx1"/>
                </a:solidFill>
              </a:rPr>
              <a:t>（</a:t>
            </a:r>
            <a:r>
              <a:rPr lang="ja-JP" altLang="en-US" sz="1500" dirty="0">
                <a:solidFill>
                  <a:schemeClr val="tx1"/>
                </a:solidFill>
              </a:rPr>
              <a:t>１）　</a:t>
            </a:r>
            <a:r>
              <a:rPr lang="ja-JP" altLang="en-US" sz="1500" u="sng" dirty="0">
                <a:solidFill>
                  <a:schemeClr val="tx1"/>
                </a:solidFill>
              </a:rPr>
              <a:t>都道府県知事の認定</a:t>
            </a:r>
            <a:endParaRPr lang="ja-JP" altLang="en-US" sz="1500" dirty="0">
              <a:solidFill>
                <a:schemeClr val="tx1"/>
              </a:solidFill>
            </a:endParaRPr>
          </a:p>
          <a:p>
            <a:r>
              <a:rPr lang="ja-JP" altLang="en-US" sz="1500" dirty="0">
                <a:solidFill>
                  <a:schemeClr val="tx1"/>
                </a:solidFill>
              </a:rPr>
              <a:t>○　地域において良質かつ適切な医療を効率的に提供するため、病院等に係る業務の連携を推進するための方針を定め</a:t>
            </a:r>
            <a:r>
              <a:rPr lang="ja-JP" altLang="en-US" sz="1500" dirty="0" smtClean="0">
                <a:solidFill>
                  <a:schemeClr val="tx1"/>
                </a:solidFill>
              </a:rPr>
              <a:t>、医療</a:t>
            </a:r>
            <a:endParaRPr lang="en-US" altLang="ja-JP" sz="1500" dirty="0">
              <a:solidFill>
                <a:schemeClr val="tx1"/>
              </a:solidFill>
            </a:endParaRPr>
          </a:p>
          <a:p>
            <a:r>
              <a:rPr lang="ja-JP" altLang="en-US" sz="1500" dirty="0">
                <a:solidFill>
                  <a:schemeClr val="tx1"/>
                </a:solidFill>
              </a:rPr>
              <a:t>　</a:t>
            </a:r>
            <a:r>
              <a:rPr lang="ja-JP" altLang="en-US" sz="1500" dirty="0" smtClean="0">
                <a:solidFill>
                  <a:schemeClr val="tx1"/>
                </a:solidFill>
              </a:rPr>
              <a:t>連携</a:t>
            </a:r>
            <a:r>
              <a:rPr lang="ja-JP" altLang="en-US" sz="1500" dirty="0">
                <a:solidFill>
                  <a:schemeClr val="tx1"/>
                </a:solidFill>
              </a:rPr>
              <a:t>推進業務を行う一般社団法人は、都道府県知事の認定を受けることができる</a:t>
            </a:r>
            <a:r>
              <a:rPr lang="ja-JP" altLang="en-US" sz="1100" dirty="0">
                <a:solidFill>
                  <a:schemeClr val="tx1"/>
                </a:solidFill>
              </a:rPr>
              <a:t>。　</a:t>
            </a:r>
            <a:endParaRPr lang="en-US" altLang="ja-JP" sz="1100" dirty="0" smtClean="0">
              <a:solidFill>
                <a:schemeClr val="tx1"/>
              </a:solidFill>
            </a:endParaRPr>
          </a:p>
          <a:p>
            <a:pPr algn="r"/>
            <a:r>
              <a:rPr lang="ja-JP" altLang="en-US" sz="1100" dirty="0">
                <a:solidFill>
                  <a:schemeClr val="tx1"/>
                </a:solidFill>
              </a:rPr>
              <a:t>　</a:t>
            </a:r>
            <a:r>
              <a:rPr lang="ja-JP" altLang="en-US" sz="1100" dirty="0" smtClean="0">
                <a:solidFill>
                  <a:schemeClr val="tx1"/>
                </a:solidFill>
              </a:rPr>
              <a:t>　　　　　　　　　　　　　　　　　　　　　　　　　　　　　　　　　　　　　　　　　　　　　　　　　　　　　　　　　　　　　　　　</a:t>
            </a:r>
            <a:r>
              <a:rPr lang="ja-JP" altLang="en-US" sz="1200" dirty="0" smtClean="0">
                <a:solidFill>
                  <a:schemeClr val="tx1"/>
                </a:solidFill>
              </a:rPr>
              <a:t>　</a:t>
            </a:r>
            <a:r>
              <a:rPr lang="en-US" altLang="ja-JP" sz="1200" dirty="0">
                <a:solidFill>
                  <a:schemeClr val="tx1"/>
                </a:solidFill>
                <a:latin typeface="ＭＳ 明朝" panose="02020609040205080304" pitchFamily="17" charset="-128"/>
                <a:ea typeface="ＭＳ 明朝" panose="02020609040205080304" pitchFamily="17" charset="-128"/>
              </a:rPr>
              <a:t>※</a:t>
            </a:r>
            <a:r>
              <a:rPr lang="ja-JP" altLang="en-US" sz="1200" dirty="0">
                <a:solidFill>
                  <a:schemeClr val="tx1"/>
                </a:solidFill>
                <a:latin typeface="ＭＳ 明朝" panose="02020609040205080304" pitchFamily="17" charset="-128"/>
                <a:ea typeface="ＭＳ 明朝" panose="02020609040205080304" pitchFamily="17" charset="-128"/>
              </a:rPr>
              <a:t>医療連携推進方針の記載事項については、一部省令事項</a:t>
            </a:r>
            <a:endParaRPr lang="en-US" altLang="ja-JP" sz="1200" dirty="0">
              <a:solidFill>
                <a:schemeClr val="tx1"/>
              </a:solidFill>
              <a:latin typeface="ＭＳ 明朝" panose="02020609040205080304" pitchFamily="17" charset="-128"/>
              <a:ea typeface="ＭＳ 明朝" panose="02020609040205080304" pitchFamily="17" charset="-128"/>
            </a:endParaRPr>
          </a:p>
          <a:p>
            <a:r>
              <a:rPr lang="ja-JP" altLang="en-US" sz="1100" dirty="0">
                <a:solidFill>
                  <a:schemeClr val="tx1"/>
                </a:solidFill>
              </a:rPr>
              <a:t>　</a:t>
            </a:r>
            <a:r>
              <a:rPr lang="ja-JP" altLang="en-US" sz="1500" dirty="0" smtClean="0">
                <a:solidFill>
                  <a:schemeClr val="tx1"/>
                </a:solidFill>
              </a:rPr>
              <a:t>＜</a:t>
            </a:r>
            <a:r>
              <a:rPr lang="ja-JP" altLang="en-US" sz="1500" dirty="0">
                <a:solidFill>
                  <a:schemeClr val="tx1"/>
                </a:solidFill>
              </a:rPr>
              <a:t>参加法人（社員）</a:t>
            </a:r>
            <a:r>
              <a:rPr lang="ja-JP" altLang="en-US" sz="1500" dirty="0" smtClean="0">
                <a:solidFill>
                  <a:schemeClr val="tx1"/>
                </a:solidFill>
              </a:rPr>
              <a:t>＞</a:t>
            </a:r>
            <a:r>
              <a:rPr lang="en-US" altLang="ja-JP" sz="1200" dirty="0" smtClean="0">
                <a:solidFill>
                  <a:schemeClr val="tx1"/>
                </a:solidFill>
                <a:latin typeface="ＭＳ 明朝" panose="02020609040205080304" pitchFamily="17" charset="-128"/>
                <a:ea typeface="ＭＳ 明朝" panose="02020609040205080304" pitchFamily="17" charset="-128"/>
              </a:rPr>
              <a:t>※</a:t>
            </a:r>
            <a:r>
              <a:rPr lang="ja-JP" altLang="en-US" sz="1200" dirty="0">
                <a:solidFill>
                  <a:schemeClr val="tx1"/>
                </a:solidFill>
                <a:latin typeface="ＭＳ 明朝" panose="02020609040205080304" pitchFamily="17" charset="-128"/>
                <a:ea typeface="ＭＳ 明朝" panose="02020609040205080304" pitchFamily="17" charset="-128"/>
              </a:rPr>
              <a:t>地域医療連携推進法人の社員となれる者の範囲については、省令</a:t>
            </a:r>
            <a:r>
              <a:rPr lang="ja-JP" altLang="en-US" sz="1200" dirty="0" smtClean="0">
                <a:solidFill>
                  <a:schemeClr val="tx1"/>
                </a:solidFill>
                <a:latin typeface="ＭＳ 明朝" panose="02020609040205080304" pitchFamily="17" charset="-128"/>
                <a:ea typeface="ＭＳ 明朝" panose="02020609040205080304" pitchFamily="17" charset="-128"/>
              </a:rPr>
              <a:t>事項</a:t>
            </a:r>
            <a:endParaRPr lang="en-US" altLang="ja-JP" sz="1200" dirty="0">
              <a:solidFill>
                <a:schemeClr val="tx1"/>
              </a:solidFill>
            </a:endParaRPr>
          </a:p>
          <a:p>
            <a:r>
              <a:rPr lang="ja-JP" altLang="en-US" sz="1500" dirty="0" smtClean="0">
                <a:solidFill>
                  <a:schemeClr val="tx1"/>
                </a:solidFill>
              </a:rPr>
              <a:t>・</a:t>
            </a:r>
            <a:r>
              <a:rPr lang="ja-JP" altLang="en-US" sz="1500" dirty="0">
                <a:solidFill>
                  <a:schemeClr val="tx1"/>
                </a:solidFill>
              </a:rPr>
              <a:t>　病院等の医療機関を開設する医療法人等の非営利</a:t>
            </a:r>
            <a:r>
              <a:rPr lang="ja-JP" altLang="en-US" sz="1500" dirty="0" smtClean="0">
                <a:solidFill>
                  <a:schemeClr val="tx1"/>
                </a:solidFill>
              </a:rPr>
              <a:t>法人</a:t>
            </a:r>
            <a:r>
              <a:rPr lang="ja-JP" altLang="en-US" sz="1200" dirty="0" smtClean="0">
                <a:solidFill>
                  <a:schemeClr val="tx1"/>
                </a:solidFill>
              </a:rPr>
              <a:t>（社会福祉法人、公益法人、学校法人、国立大学法人、独法、地方独法、自治体等）。</a:t>
            </a:r>
            <a:r>
              <a:rPr lang="ja-JP" altLang="en-US" sz="1500" dirty="0">
                <a:solidFill>
                  <a:schemeClr val="tx1"/>
                </a:solidFill>
              </a:rPr>
              <a:t>　　</a:t>
            </a:r>
            <a:endParaRPr lang="en-US" altLang="ja-JP" sz="1500" dirty="0">
              <a:solidFill>
                <a:schemeClr val="tx1"/>
              </a:solidFill>
            </a:endParaRPr>
          </a:p>
          <a:p>
            <a:pPr marL="180975"/>
            <a:r>
              <a:rPr lang="ja-JP" altLang="en-US" sz="1500" dirty="0" smtClean="0">
                <a:solidFill>
                  <a:schemeClr val="tx1"/>
                </a:solidFill>
              </a:rPr>
              <a:t>＊</a:t>
            </a:r>
            <a:r>
              <a:rPr lang="ja-JP" altLang="en-US" sz="1500" dirty="0">
                <a:solidFill>
                  <a:schemeClr val="tx1"/>
                </a:solidFill>
              </a:rPr>
              <a:t>　介護事業等の地域包括ケアシステムの構築に資する事業を行う非営利法人を加えることができる。</a:t>
            </a:r>
          </a:p>
          <a:p>
            <a:r>
              <a:rPr lang="ja-JP" altLang="en-US" sz="1500" dirty="0">
                <a:solidFill>
                  <a:schemeClr val="tx1"/>
                </a:solidFill>
              </a:rPr>
              <a:t>　＜主な認定基準＞　</a:t>
            </a:r>
            <a:endParaRPr lang="en-US" altLang="ja-JP" sz="1500" dirty="0">
              <a:solidFill>
                <a:schemeClr val="tx1"/>
              </a:solidFill>
            </a:endParaRPr>
          </a:p>
          <a:p>
            <a:r>
              <a:rPr lang="ja-JP" altLang="en-US" sz="1500" dirty="0" smtClean="0">
                <a:solidFill>
                  <a:schemeClr val="tx1"/>
                </a:solidFill>
              </a:rPr>
              <a:t>・</a:t>
            </a:r>
            <a:r>
              <a:rPr lang="ja-JP" altLang="en-US" sz="1500" dirty="0">
                <a:solidFill>
                  <a:schemeClr val="tx1"/>
                </a:solidFill>
              </a:rPr>
              <a:t>　地域医療構想</a:t>
            </a:r>
            <a:r>
              <a:rPr lang="ja-JP" altLang="en-US" sz="1500" dirty="0" smtClean="0">
                <a:solidFill>
                  <a:schemeClr val="tx1"/>
                </a:solidFill>
              </a:rPr>
              <a:t>区域（原則二次医療圏）を</a:t>
            </a:r>
            <a:r>
              <a:rPr lang="ja-JP" altLang="en-US" sz="1500" dirty="0">
                <a:solidFill>
                  <a:schemeClr val="tx1"/>
                </a:solidFill>
              </a:rPr>
              <a:t>考慮して病院等の業務の連携を推進する区域を定めていること。</a:t>
            </a:r>
          </a:p>
          <a:p>
            <a:r>
              <a:rPr lang="ja-JP" altLang="en-US" sz="1500" dirty="0" smtClean="0">
                <a:solidFill>
                  <a:schemeClr val="tx1"/>
                </a:solidFill>
              </a:rPr>
              <a:t>・</a:t>
            </a:r>
            <a:r>
              <a:rPr lang="ja-JP" altLang="en-US" sz="1500" dirty="0">
                <a:solidFill>
                  <a:schemeClr val="tx1"/>
                </a:solidFill>
              </a:rPr>
              <a:t>　地域の関係者等を構成員とする評議会が、意見を述べることができるものと定めていること。</a:t>
            </a:r>
            <a:endParaRPr lang="en-US" altLang="ja-JP" sz="1500" dirty="0">
              <a:solidFill>
                <a:schemeClr val="tx1"/>
              </a:solidFill>
            </a:endParaRPr>
          </a:p>
          <a:p>
            <a:r>
              <a:rPr lang="ja-JP" altLang="en-US" sz="1500" dirty="0" smtClean="0">
                <a:solidFill>
                  <a:schemeClr val="tx1"/>
                </a:solidFill>
              </a:rPr>
              <a:t>・</a:t>
            </a:r>
            <a:r>
              <a:rPr lang="ja-JP" altLang="en-US" sz="1500" dirty="0">
                <a:solidFill>
                  <a:schemeClr val="tx1"/>
                </a:solidFill>
              </a:rPr>
              <a:t>　参加法人の予算、事業計画等の重要事項について、地域医療連携推進法人の意見</a:t>
            </a:r>
            <a:r>
              <a:rPr lang="ja-JP" altLang="en-US" sz="1500" dirty="0" smtClean="0">
                <a:solidFill>
                  <a:schemeClr val="tx1"/>
                </a:solidFill>
              </a:rPr>
              <a:t>を求める</a:t>
            </a:r>
            <a:r>
              <a:rPr lang="ja-JP" altLang="en-US" sz="1500" dirty="0">
                <a:solidFill>
                  <a:schemeClr val="tx1"/>
                </a:solidFill>
              </a:rPr>
              <a:t>ものと定めて</a:t>
            </a:r>
            <a:r>
              <a:rPr lang="ja-JP" altLang="en-US" sz="1500" dirty="0" smtClean="0">
                <a:solidFill>
                  <a:schemeClr val="tx1"/>
                </a:solidFill>
              </a:rPr>
              <a:t>いること。</a:t>
            </a:r>
            <a:endParaRPr lang="en-US" altLang="ja-JP" sz="1500" dirty="0">
              <a:solidFill>
                <a:schemeClr val="tx1"/>
              </a:solidFill>
            </a:endParaRPr>
          </a:p>
          <a:p>
            <a:pPr marL="180975"/>
            <a:r>
              <a:rPr lang="ja-JP" altLang="en-US" sz="1500" dirty="0" smtClean="0">
                <a:solidFill>
                  <a:schemeClr val="tx1"/>
                </a:solidFill>
              </a:rPr>
              <a:t>＊</a:t>
            </a:r>
            <a:r>
              <a:rPr lang="ja-JP" altLang="en-US" sz="1500" dirty="0">
                <a:solidFill>
                  <a:schemeClr val="tx1"/>
                </a:solidFill>
              </a:rPr>
              <a:t>　都道府県知事の認定は、地域医療構想との整合性に配慮するとともに、都道府県医療審議会の意見を聴いて行う。</a:t>
            </a:r>
          </a:p>
          <a:p>
            <a:pPr algn="r"/>
            <a:endParaRPr lang="ja-JP" altLang="en-US" sz="1100" dirty="0">
              <a:solidFill>
                <a:schemeClr val="tx1"/>
              </a:solidFill>
            </a:endParaRPr>
          </a:p>
          <a:p>
            <a:r>
              <a:rPr lang="ja-JP" altLang="en-US" sz="1500" dirty="0">
                <a:solidFill>
                  <a:schemeClr val="tx1"/>
                </a:solidFill>
              </a:rPr>
              <a:t>（２）　</a:t>
            </a:r>
            <a:r>
              <a:rPr lang="ja-JP" altLang="en-US" sz="1500" u="sng" dirty="0">
                <a:solidFill>
                  <a:schemeClr val="tx1"/>
                </a:solidFill>
              </a:rPr>
              <a:t>実施する業務</a:t>
            </a:r>
            <a:r>
              <a:rPr lang="ja-JP" altLang="en-US" sz="1500" dirty="0">
                <a:solidFill>
                  <a:schemeClr val="tx1"/>
                </a:solidFill>
              </a:rPr>
              <a:t>　</a:t>
            </a:r>
            <a:r>
              <a:rPr lang="ja-JP" altLang="en-US" sz="1100" dirty="0">
                <a:solidFill>
                  <a:schemeClr val="tx1"/>
                </a:solidFill>
              </a:rPr>
              <a:t>　</a:t>
            </a:r>
            <a:endParaRPr lang="en-US" altLang="ja-JP" sz="1100" dirty="0">
              <a:solidFill>
                <a:schemeClr val="tx1"/>
              </a:solidFill>
            </a:endParaRPr>
          </a:p>
          <a:p>
            <a:r>
              <a:rPr lang="ja-JP" altLang="en-US" sz="1500" dirty="0">
                <a:solidFill>
                  <a:schemeClr val="tx1"/>
                </a:solidFill>
              </a:rPr>
              <a:t>○　病院等相互間の機能の分担及び業務の連携の推進（介護事業等も含めた連携を加えることができる。）。</a:t>
            </a:r>
          </a:p>
          <a:p>
            <a:r>
              <a:rPr lang="ja-JP" altLang="en-US" sz="1500" dirty="0">
                <a:solidFill>
                  <a:schemeClr val="tx1"/>
                </a:solidFill>
              </a:rPr>
              <a:t>○　医療従事者の研修、医薬品等の供給、資金貸付等の医療連携推進業務。</a:t>
            </a:r>
          </a:p>
          <a:p>
            <a:pPr indent="180975"/>
            <a:r>
              <a:rPr lang="ja-JP" altLang="en-US" sz="1500" dirty="0" smtClean="0">
                <a:solidFill>
                  <a:schemeClr val="tx1"/>
                </a:solidFill>
              </a:rPr>
              <a:t>＊</a:t>
            </a:r>
            <a:r>
              <a:rPr lang="ja-JP" altLang="en-US" sz="1500" dirty="0">
                <a:solidFill>
                  <a:schemeClr val="tx1"/>
                </a:solidFill>
              </a:rPr>
              <a:t>　一定の要件により介護サービス等を行う事業者に対する出資を可能とする</a:t>
            </a:r>
            <a:r>
              <a:rPr lang="ja-JP" altLang="en-US" sz="1500" dirty="0" smtClean="0">
                <a:solidFill>
                  <a:schemeClr val="tx1"/>
                </a:solidFill>
              </a:rPr>
              <a:t>。</a:t>
            </a:r>
            <a:endParaRPr lang="en-US" altLang="ja-JP" sz="1500" dirty="0" smtClean="0">
              <a:solidFill>
                <a:schemeClr val="tx1"/>
              </a:solidFill>
            </a:endParaRPr>
          </a:p>
          <a:p>
            <a:pPr indent="180975" algn="r"/>
            <a:r>
              <a:rPr lang="ja-JP" altLang="en-US" sz="1500" dirty="0">
                <a:solidFill>
                  <a:schemeClr val="tx1"/>
                </a:solidFill>
              </a:rPr>
              <a:t>　</a:t>
            </a:r>
            <a:r>
              <a:rPr lang="ja-JP" altLang="en-US" sz="1200" dirty="0">
                <a:solidFill>
                  <a:schemeClr val="tx1"/>
                </a:solidFill>
              </a:rPr>
              <a:t>　</a:t>
            </a:r>
            <a:r>
              <a:rPr lang="en-US" altLang="ja-JP" sz="1200" dirty="0">
                <a:solidFill>
                  <a:schemeClr val="tx1"/>
                </a:solidFill>
                <a:latin typeface="ＭＳ 明朝" panose="02020609040205080304" pitchFamily="17" charset="-128"/>
                <a:ea typeface="ＭＳ 明朝" panose="02020609040205080304" pitchFamily="17" charset="-128"/>
              </a:rPr>
              <a:t>※</a:t>
            </a:r>
            <a:r>
              <a:rPr lang="ja-JP" altLang="en-US" sz="1200" dirty="0">
                <a:solidFill>
                  <a:schemeClr val="tx1"/>
                </a:solidFill>
                <a:latin typeface="ＭＳ 明朝" panose="02020609040205080304" pitchFamily="17" charset="-128"/>
                <a:ea typeface="ＭＳ 明朝" panose="02020609040205080304" pitchFamily="17" charset="-128"/>
              </a:rPr>
              <a:t>医療連携推進業務を行う事業者に対する出資要件については、省令事項</a:t>
            </a:r>
          </a:p>
          <a:p>
            <a:r>
              <a:rPr lang="ja-JP" altLang="en-US" sz="1500" dirty="0" smtClean="0">
                <a:solidFill>
                  <a:schemeClr val="tx1"/>
                </a:solidFill>
              </a:rPr>
              <a:t>（</a:t>
            </a:r>
            <a:r>
              <a:rPr lang="ja-JP" altLang="en-US" sz="1500" dirty="0">
                <a:solidFill>
                  <a:schemeClr val="tx1"/>
                </a:solidFill>
              </a:rPr>
              <a:t>３）　</a:t>
            </a:r>
            <a:r>
              <a:rPr lang="ja-JP" altLang="en-US" sz="1500" u="sng" dirty="0">
                <a:solidFill>
                  <a:schemeClr val="tx1"/>
                </a:solidFill>
              </a:rPr>
              <a:t>その他</a:t>
            </a:r>
            <a:endParaRPr lang="ja-JP" altLang="en-US" sz="1500" dirty="0">
              <a:solidFill>
                <a:schemeClr val="tx1"/>
              </a:solidFill>
            </a:endParaRPr>
          </a:p>
          <a:p>
            <a:pPr marL="180975" indent="-180975"/>
            <a:r>
              <a:rPr lang="ja-JP" altLang="en-US" sz="1500" dirty="0">
                <a:solidFill>
                  <a:schemeClr val="tx1"/>
                </a:solidFill>
              </a:rPr>
              <a:t>○　代表理事は都道府県知事の認可を要することとするとともに、剰余金の配当禁止、都道府県知事による監督等の規定</a:t>
            </a:r>
            <a:r>
              <a:rPr lang="ja-JP" altLang="en-US" sz="1500" dirty="0" smtClean="0">
                <a:solidFill>
                  <a:schemeClr val="tx1"/>
                </a:solidFill>
              </a:rPr>
              <a:t>について</a:t>
            </a:r>
            <a:r>
              <a:rPr lang="ja-JP" altLang="en-US" sz="1500" dirty="0">
                <a:solidFill>
                  <a:schemeClr val="tx1"/>
                </a:solidFill>
              </a:rPr>
              <a:t>医療法人に対する規制を準用。 </a:t>
            </a:r>
            <a:endParaRPr lang="en-US" altLang="ja-JP" sz="1100" dirty="0">
              <a:solidFill>
                <a:schemeClr val="tx1"/>
              </a:solidFill>
            </a:endParaRPr>
          </a:p>
          <a:p>
            <a:r>
              <a:rPr lang="ja-JP" altLang="en-US" sz="1500" dirty="0">
                <a:solidFill>
                  <a:schemeClr val="tx1"/>
                </a:solidFill>
              </a:rPr>
              <a:t>○　都道府県知事は、病院等の機能の分担・業務の連携に必要と認めるときは、地域医療構想の推進に必要である</a:t>
            </a:r>
            <a:r>
              <a:rPr lang="ja-JP" altLang="en-US" sz="1500" dirty="0" smtClean="0">
                <a:solidFill>
                  <a:schemeClr val="tx1"/>
                </a:solidFill>
              </a:rPr>
              <a:t>病院間の病</a:t>
            </a:r>
            <a:endParaRPr lang="en-US" altLang="ja-JP" sz="1500" dirty="0">
              <a:solidFill>
                <a:schemeClr val="tx1"/>
              </a:solidFill>
            </a:endParaRPr>
          </a:p>
          <a:p>
            <a:pPr marL="180975"/>
            <a:r>
              <a:rPr lang="ja-JP" altLang="en-US" sz="1500" dirty="0" smtClean="0">
                <a:solidFill>
                  <a:schemeClr val="tx1"/>
                </a:solidFill>
              </a:rPr>
              <a:t>床</a:t>
            </a:r>
            <a:r>
              <a:rPr lang="ja-JP" altLang="en-US" sz="1500" dirty="0">
                <a:solidFill>
                  <a:schemeClr val="tx1"/>
                </a:solidFill>
              </a:rPr>
              <a:t>の融通を許可することができる。　</a:t>
            </a:r>
            <a:endParaRPr lang="ja-JP" altLang="ja-JP" sz="1100" dirty="0">
              <a:solidFill>
                <a:schemeClr val="tx1"/>
              </a:solidFill>
            </a:endParaRPr>
          </a:p>
        </p:txBody>
      </p:sp>
      <p:sp>
        <p:nvSpPr>
          <p:cNvPr id="6" name="正方形/長方形 5"/>
          <p:cNvSpPr/>
          <p:nvPr/>
        </p:nvSpPr>
        <p:spPr>
          <a:xfrm>
            <a:off x="147893" y="965004"/>
            <a:ext cx="10383758" cy="79155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038" tIns="47520" rIns="95038" bIns="47520" rtlCol="0" anchor="ctr"/>
          <a:lstStyle/>
          <a:p>
            <a:r>
              <a:rPr lang="ja-JP" altLang="en-US" sz="1500" dirty="0">
                <a:solidFill>
                  <a:schemeClr val="tx1"/>
                </a:solidFill>
              </a:rPr>
              <a:t>医療機関相互間の機能の分担及び業務の連携を推進するため、地域医療連携推進法人の認定制度を創設するとともに、医療法人について、貸借対照表等に係る公認会計士等による監査、公告等に係る規定及び分割に係る規定を整備する等の措置を講ずること。</a:t>
            </a:r>
          </a:p>
        </p:txBody>
      </p:sp>
      <p:sp>
        <p:nvSpPr>
          <p:cNvPr id="7" name="タイトル 1"/>
          <p:cNvSpPr txBox="1">
            <a:spLocks/>
          </p:cNvSpPr>
          <p:nvPr/>
        </p:nvSpPr>
        <p:spPr>
          <a:xfrm>
            <a:off x="147896" y="611485"/>
            <a:ext cx="1048491" cy="353519"/>
          </a:xfrm>
          <a:prstGeom prst="rect">
            <a:avLst/>
          </a:prstGeom>
          <a:ln>
            <a:solidFill>
              <a:schemeClr val="tx1"/>
            </a:solidFill>
          </a:ln>
        </p:spPr>
        <p:txBody>
          <a:bodyPr vert="horz" lIns="101567" tIns="50783" rIns="101567" bIns="50783" rtlCol="0" anchor="ctr">
            <a:noAutofit/>
          </a:bodyPr>
          <a:lstStyle>
            <a:lvl1pPr algn="ctr" defTabSz="977219" rtl="0" eaLnBrk="1" latinLnBrk="0" hangingPunct="1">
              <a:spcBef>
                <a:spcPct val="0"/>
              </a:spcBef>
              <a:buNone/>
              <a:defRPr kumimoji="1" sz="4700" kern="1200">
                <a:solidFill>
                  <a:schemeClr val="tx1"/>
                </a:solidFill>
                <a:latin typeface="+mj-lt"/>
                <a:ea typeface="+mj-ea"/>
                <a:cs typeface="+mj-cs"/>
              </a:defRPr>
            </a:lvl1pPr>
          </a:lstStyle>
          <a:p>
            <a:r>
              <a:rPr lang="ja-JP" altLang="en-US" sz="1600" dirty="0"/>
              <a:t>趣旨</a:t>
            </a:r>
          </a:p>
        </p:txBody>
      </p:sp>
      <p:sp>
        <p:nvSpPr>
          <p:cNvPr id="8" name="スライド番号プレースホルダー 9"/>
          <p:cNvSpPr>
            <a:spLocks noGrp="1"/>
          </p:cNvSpPr>
          <p:nvPr>
            <p:ph type="sldNum" sz="quarter" idx="12"/>
          </p:nvPr>
        </p:nvSpPr>
        <p:spPr>
          <a:xfrm>
            <a:off x="10248444" y="7172654"/>
            <a:ext cx="489407" cy="387021"/>
          </a:xfrm>
        </p:spPr>
        <p:txBody>
          <a:bodyPr/>
          <a:lstStyle/>
          <a:p>
            <a:fld id="{75A09880-A150-43C0-B27A-5826EF3610A7}" type="slidenum">
              <a:rPr kumimoji="1" lang="ja-JP" altLang="en-US" sz="1400" smtClean="0">
                <a:solidFill>
                  <a:schemeClr val="tx1"/>
                </a:solidFill>
              </a:rPr>
              <a:t>1</a:t>
            </a:fld>
            <a:endParaRPr kumimoji="1" lang="ja-JP" altLang="en-US" sz="1400" dirty="0">
              <a:solidFill>
                <a:schemeClr val="tx1"/>
              </a:solidFill>
            </a:endParaRPr>
          </a:p>
        </p:txBody>
      </p:sp>
    </p:spTree>
    <p:extLst>
      <p:ext uri="{BB962C8B-B14F-4D97-AF65-F5344CB8AC3E}">
        <p14:creationId xmlns:p14="http://schemas.microsoft.com/office/powerpoint/2010/main" val="33146295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31751" y="755501"/>
            <a:ext cx="2626771" cy="359963"/>
          </a:xfrm>
          <a:ln>
            <a:solidFill>
              <a:schemeClr val="tx1"/>
            </a:solidFill>
          </a:ln>
        </p:spPr>
        <p:txBody>
          <a:bodyPr>
            <a:noAutofit/>
          </a:bodyPr>
          <a:lstStyle/>
          <a:p>
            <a:r>
              <a:rPr lang="ja-JP" altLang="en-US" sz="1600" dirty="0"/>
              <a:t>２．医療法人制度の見直し</a:t>
            </a:r>
          </a:p>
        </p:txBody>
      </p:sp>
      <p:sp>
        <p:nvSpPr>
          <p:cNvPr id="3" name="サブタイトル 2"/>
          <p:cNvSpPr>
            <a:spLocks noGrp="1"/>
          </p:cNvSpPr>
          <p:nvPr>
            <p:ph type="subTitle" idx="1"/>
          </p:nvPr>
        </p:nvSpPr>
        <p:spPr>
          <a:xfrm>
            <a:off x="231751" y="1115541"/>
            <a:ext cx="10081119" cy="5328592"/>
          </a:xfrm>
          <a:ln>
            <a:solidFill>
              <a:schemeClr val="tx1"/>
            </a:solidFill>
          </a:ln>
        </p:spPr>
        <p:txBody>
          <a:bodyPr>
            <a:noAutofit/>
          </a:bodyPr>
          <a:lstStyle/>
          <a:p>
            <a:pPr algn="l"/>
            <a:endParaRPr lang="en-US" altLang="ja-JP" sz="400" dirty="0">
              <a:solidFill>
                <a:schemeClr val="tx1"/>
              </a:solidFill>
            </a:endParaRPr>
          </a:p>
          <a:p>
            <a:pPr algn="l"/>
            <a:r>
              <a:rPr lang="ja-JP" altLang="en-US" sz="1500" dirty="0">
                <a:solidFill>
                  <a:schemeClr val="tx1"/>
                </a:solidFill>
              </a:rPr>
              <a:t>（１）　</a:t>
            </a:r>
            <a:r>
              <a:rPr lang="ja-JP" altLang="en-US" sz="1500" u="sng" dirty="0">
                <a:solidFill>
                  <a:schemeClr val="tx1"/>
                </a:solidFill>
              </a:rPr>
              <a:t>医療法人の経営の透明性の確保及びガバナンスの強化に関する事項</a:t>
            </a:r>
          </a:p>
          <a:p>
            <a:pPr marL="361950" indent="-180975" algn="l"/>
            <a:r>
              <a:rPr lang="ja-JP" altLang="en-US" sz="1500" dirty="0" smtClean="0">
                <a:solidFill>
                  <a:schemeClr val="tx1"/>
                </a:solidFill>
              </a:rPr>
              <a:t>○</a:t>
            </a:r>
            <a:r>
              <a:rPr lang="ja-JP" altLang="en-US" sz="1500" dirty="0">
                <a:solidFill>
                  <a:schemeClr val="tx1"/>
                </a:solidFill>
              </a:rPr>
              <a:t>　事業活動の規模その他の事情を勘案</a:t>
            </a:r>
            <a:r>
              <a:rPr lang="ja-JP" altLang="en-US" sz="1500" dirty="0" smtClean="0">
                <a:solidFill>
                  <a:schemeClr val="tx1"/>
                </a:solidFill>
              </a:rPr>
              <a:t>して定める</a:t>
            </a:r>
            <a:r>
              <a:rPr lang="ja-JP" altLang="en-US" sz="1500" dirty="0">
                <a:solidFill>
                  <a:schemeClr val="tx1"/>
                </a:solidFill>
              </a:rPr>
              <a:t>基準に該当する医療</a:t>
            </a:r>
            <a:r>
              <a:rPr lang="ja-JP" altLang="en-US" sz="1500" dirty="0" smtClean="0">
                <a:solidFill>
                  <a:schemeClr val="tx1"/>
                </a:solidFill>
              </a:rPr>
              <a:t>法人（負債</a:t>
            </a:r>
            <a:r>
              <a:rPr lang="en-US" altLang="ja-JP" sz="1500" dirty="0" smtClean="0">
                <a:solidFill>
                  <a:schemeClr val="tx1"/>
                </a:solidFill>
              </a:rPr>
              <a:t>50</a:t>
            </a:r>
            <a:r>
              <a:rPr lang="ja-JP" altLang="en-US" sz="1500" dirty="0" smtClean="0">
                <a:solidFill>
                  <a:schemeClr val="tx1"/>
                </a:solidFill>
              </a:rPr>
              <a:t>億円以上又は収益</a:t>
            </a:r>
            <a:r>
              <a:rPr lang="en-US" altLang="ja-JP" sz="1500" dirty="0" smtClean="0">
                <a:solidFill>
                  <a:schemeClr val="tx1"/>
                </a:solidFill>
              </a:rPr>
              <a:t>70</a:t>
            </a:r>
            <a:r>
              <a:rPr lang="ja-JP" altLang="en-US" sz="1500" dirty="0" smtClean="0">
                <a:solidFill>
                  <a:schemeClr val="tx1"/>
                </a:solidFill>
              </a:rPr>
              <a:t>億円以上の医療法人・負債</a:t>
            </a:r>
            <a:r>
              <a:rPr lang="en-US" altLang="ja-JP" sz="1500" dirty="0" smtClean="0">
                <a:solidFill>
                  <a:schemeClr val="tx1"/>
                </a:solidFill>
              </a:rPr>
              <a:t>20</a:t>
            </a:r>
            <a:r>
              <a:rPr lang="ja-JP" altLang="en-US" sz="1500" dirty="0" smtClean="0">
                <a:solidFill>
                  <a:schemeClr val="tx1"/>
                </a:solidFill>
              </a:rPr>
              <a:t>億円以上又は収益</a:t>
            </a:r>
            <a:r>
              <a:rPr lang="en-US" altLang="ja-JP" sz="1500" dirty="0" smtClean="0">
                <a:solidFill>
                  <a:schemeClr val="tx1"/>
                </a:solidFill>
              </a:rPr>
              <a:t>10</a:t>
            </a:r>
            <a:r>
              <a:rPr lang="ja-JP" altLang="en-US" sz="1500" dirty="0" smtClean="0">
                <a:solidFill>
                  <a:schemeClr val="tx1"/>
                </a:solidFill>
              </a:rPr>
              <a:t>億円以上の社会医療法人）は、厚生労働省令で定める医療</a:t>
            </a:r>
            <a:r>
              <a:rPr lang="ja-JP" altLang="en-US" sz="1500" dirty="0">
                <a:solidFill>
                  <a:schemeClr val="tx1"/>
                </a:solidFill>
              </a:rPr>
              <a:t>法人</a:t>
            </a:r>
            <a:r>
              <a:rPr lang="ja-JP" altLang="en-US" sz="1500" dirty="0" smtClean="0">
                <a:solidFill>
                  <a:schemeClr val="tx1"/>
                </a:solidFill>
              </a:rPr>
              <a:t>会計基準に</a:t>
            </a:r>
            <a:r>
              <a:rPr lang="ja-JP" altLang="en-US" sz="1500" dirty="0">
                <a:solidFill>
                  <a:schemeClr val="tx1"/>
                </a:solidFill>
              </a:rPr>
              <a:t>従い、貸借対照表及び損益計算書を作成し、公認会計士等に</a:t>
            </a:r>
            <a:r>
              <a:rPr lang="ja-JP" altLang="en-US" sz="1500" dirty="0" smtClean="0">
                <a:solidFill>
                  <a:schemeClr val="tx1"/>
                </a:solidFill>
              </a:rPr>
              <a:t>よる 監査</a:t>
            </a:r>
            <a:r>
              <a:rPr lang="ja-JP" altLang="en-US" sz="1500" dirty="0">
                <a:solidFill>
                  <a:schemeClr val="tx1"/>
                </a:solidFill>
              </a:rPr>
              <a:t>、公告を実施</a:t>
            </a:r>
            <a:r>
              <a:rPr lang="ja-JP" altLang="en-US" sz="1500" dirty="0" smtClean="0">
                <a:solidFill>
                  <a:schemeClr val="tx1"/>
                </a:solidFill>
              </a:rPr>
              <a:t>。　（施行日：平成</a:t>
            </a:r>
            <a:r>
              <a:rPr lang="en-US" altLang="ja-JP" sz="1500" dirty="0" smtClean="0">
                <a:solidFill>
                  <a:schemeClr val="tx1"/>
                </a:solidFill>
              </a:rPr>
              <a:t>29</a:t>
            </a:r>
            <a:r>
              <a:rPr lang="ja-JP" altLang="en-US" sz="1500" dirty="0" smtClean="0">
                <a:solidFill>
                  <a:schemeClr val="tx1"/>
                </a:solidFill>
              </a:rPr>
              <a:t>年４月</a:t>
            </a:r>
            <a:r>
              <a:rPr lang="ja-JP" altLang="en-US" sz="1500" dirty="0">
                <a:solidFill>
                  <a:schemeClr val="tx1"/>
                </a:solidFill>
              </a:rPr>
              <a:t>２</a:t>
            </a:r>
            <a:r>
              <a:rPr lang="ja-JP" altLang="en-US" sz="1500" dirty="0" smtClean="0">
                <a:solidFill>
                  <a:schemeClr val="tx1"/>
                </a:solidFill>
              </a:rPr>
              <a:t>日）</a:t>
            </a:r>
            <a:r>
              <a:rPr lang="ja-JP" altLang="en-US" sz="1500" dirty="0">
                <a:solidFill>
                  <a:schemeClr val="tx1"/>
                </a:solidFill>
              </a:rPr>
              <a:t>　　</a:t>
            </a:r>
            <a:endParaRPr lang="en-US" altLang="ja-JP" sz="1100" dirty="0">
              <a:solidFill>
                <a:schemeClr val="tx1"/>
              </a:solidFill>
            </a:endParaRPr>
          </a:p>
          <a:p>
            <a:pPr marL="361950" indent="-180975" algn="l"/>
            <a:r>
              <a:rPr lang="ja-JP" altLang="en-US" sz="1500" dirty="0" smtClean="0">
                <a:solidFill>
                  <a:schemeClr val="tx1"/>
                </a:solidFill>
              </a:rPr>
              <a:t>○</a:t>
            </a:r>
            <a:r>
              <a:rPr lang="ja-JP" altLang="en-US" sz="1500" dirty="0">
                <a:solidFill>
                  <a:schemeClr val="tx1"/>
                </a:solidFill>
              </a:rPr>
              <a:t>　医療法人は、その役員と特殊の関係がある</a:t>
            </a:r>
            <a:r>
              <a:rPr lang="ja-JP" altLang="en-US" sz="1500" dirty="0" smtClean="0">
                <a:solidFill>
                  <a:schemeClr val="tx1"/>
                </a:solidFill>
              </a:rPr>
              <a:t>事業者（医療法人の役員・近親者や、それらが支配する法人）との取引（当該事業収益又は事業費用が</a:t>
            </a:r>
            <a:r>
              <a:rPr lang="en-US" altLang="ja-JP" sz="1500" dirty="0" smtClean="0">
                <a:solidFill>
                  <a:schemeClr val="tx1"/>
                </a:solidFill>
              </a:rPr>
              <a:t>1,000</a:t>
            </a:r>
            <a:r>
              <a:rPr lang="ja-JP" altLang="en-US" sz="1500" dirty="0" smtClean="0">
                <a:solidFill>
                  <a:schemeClr val="tx1"/>
                </a:solidFill>
              </a:rPr>
              <a:t>万円以上であり、かつ総事業収益又は総事業費の</a:t>
            </a:r>
            <a:r>
              <a:rPr lang="en-US" altLang="ja-JP" sz="1500" dirty="0" smtClean="0">
                <a:solidFill>
                  <a:schemeClr val="tx1"/>
                </a:solidFill>
              </a:rPr>
              <a:t>10</a:t>
            </a:r>
            <a:r>
              <a:rPr lang="ja-JP" altLang="en-US" sz="1500" dirty="0" smtClean="0">
                <a:solidFill>
                  <a:schemeClr val="tx1"/>
                </a:solidFill>
              </a:rPr>
              <a:t>％以上を占める取引等）の</a:t>
            </a:r>
            <a:r>
              <a:rPr lang="ja-JP" altLang="en-US" sz="1500" dirty="0">
                <a:solidFill>
                  <a:schemeClr val="tx1"/>
                </a:solidFill>
              </a:rPr>
              <a:t>状況に関する報告書を作成し、都道府県知事に届出</a:t>
            </a:r>
            <a:r>
              <a:rPr lang="ja-JP" altLang="en-US" sz="1500" dirty="0" smtClean="0">
                <a:solidFill>
                  <a:schemeClr val="tx1"/>
                </a:solidFill>
              </a:rPr>
              <a:t>。（施行日：平成</a:t>
            </a:r>
            <a:r>
              <a:rPr lang="en-US" altLang="ja-JP" sz="1500" dirty="0" smtClean="0">
                <a:solidFill>
                  <a:schemeClr val="tx1"/>
                </a:solidFill>
              </a:rPr>
              <a:t>29</a:t>
            </a:r>
            <a:r>
              <a:rPr lang="ja-JP" altLang="en-US" sz="1500" dirty="0" smtClean="0">
                <a:solidFill>
                  <a:schemeClr val="tx1"/>
                </a:solidFill>
              </a:rPr>
              <a:t>年４月２日）</a:t>
            </a:r>
            <a:r>
              <a:rPr lang="ja-JP" altLang="en-US" sz="1500" dirty="0">
                <a:solidFill>
                  <a:schemeClr val="tx1"/>
                </a:solidFill>
              </a:rPr>
              <a:t>　　</a:t>
            </a:r>
            <a:endParaRPr lang="en-US" altLang="ja-JP" sz="1500" dirty="0">
              <a:solidFill>
                <a:schemeClr val="tx1"/>
              </a:solidFill>
            </a:endParaRPr>
          </a:p>
          <a:p>
            <a:pPr marL="361950" indent="-180975" algn="l"/>
            <a:r>
              <a:rPr lang="ja-JP" altLang="en-US" sz="1500" dirty="0" smtClean="0">
                <a:solidFill>
                  <a:schemeClr val="tx1"/>
                </a:solidFill>
              </a:rPr>
              <a:t>○</a:t>
            </a:r>
            <a:r>
              <a:rPr lang="ja-JP" altLang="en-US" sz="1500" dirty="0">
                <a:solidFill>
                  <a:schemeClr val="tx1"/>
                </a:solidFill>
              </a:rPr>
              <a:t>　医療法人に対する、理事の忠実義務、任務懈怠時の損害賠償責任等を規定。理事会の設置、社員総会の決議に</a:t>
            </a:r>
            <a:r>
              <a:rPr lang="ja-JP" altLang="en-US" sz="1500" dirty="0" smtClean="0">
                <a:solidFill>
                  <a:schemeClr val="tx1"/>
                </a:solidFill>
              </a:rPr>
              <a:t>よる役員</a:t>
            </a:r>
            <a:r>
              <a:rPr lang="ja-JP" altLang="en-US" sz="1500" dirty="0">
                <a:solidFill>
                  <a:schemeClr val="tx1"/>
                </a:solidFill>
              </a:rPr>
              <a:t>の選任等に関する所要の規定を整備</a:t>
            </a:r>
            <a:r>
              <a:rPr lang="ja-JP" altLang="en-US" sz="1500" dirty="0" smtClean="0">
                <a:solidFill>
                  <a:schemeClr val="tx1"/>
                </a:solidFill>
              </a:rPr>
              <a:t>。　（施行日：平成</a:t>
            </a:r>
            <a:r>
              <a:rPr lang="en-US" altLang="ja-JP" sz="1500" dirty="0" smtClean="0">
                <a:solidFill>
                  <a:schemeClr val="tx1"/>
                </a:solidFill>
              </a:rPr>
              <a:t>28</a:t>
            </a:r>
            <a:r>
              <a:rPr lang="ja-JP" altLang="en-US" sz="1500" dirty="0" smtClean="0">
                <a:solidFill>
                  <a:schemeClr val="tx1"/>
                </a:solidFill>
              </a:rPr>
              <a:t>年９月１日）</a:t>
            </a:r>
            <a:endParaRPr lang="en-US" altLang="ja-JP" sz="1100" dirty="0">
              <a:solidFill>
                <a:schemeClr val="tx1"/>
              </a:solidFill>
            </a:endParaRPr>
          </a:p>
          <a:p>
            <a:pPr algn="l"/>
            <a:endParaRPr lang="ja-JP" altLang="en-US" sz="900" dirty="0">
              <a:solidFill>
                <a:schemeClr val="tx1"/>
              </a:solidFill>
            </a:endParaRPr>
          </a:p>
          <a:p>
            <a:pPr algn="l"/>
            <a:r>
              <a:rPr lang="ja-JP" altLang="en-US" sz="1500" dirty="0">
                <a:solidFill>
                  <a:schemeClr val="tx1"/>
                </a:solidFill>
              </a:rPr>
              <a:t>（２）　</a:t>
            </a:r>
            <a:r>
              <a:rPr lang="ja-JP" altLang="en-US" sz="1500" u="sng" dirty="0">
                <a:solidFill>
                  <a:schemeClr val="tx1"/>
                </a:solidFill>
              </a:rPr>
              <a:t>医療法人の分割等に関する</a:t>
            </a:r>
            <a:r>
              <a:rPr lang="ja-JP" altLang="en-US" sz="1500" u="sng" dirty="0" smtClean="0">
                <a:solidFill>
                  <a:schemeClr val="tx1"/>
                </a:solidFill>
              </a:rPr>
              <a:t>事項</a:t>
            </a:r>
            <a:r>
              <a:rPr lang="ja-JP" altLang="en-US" sz="1500" dirty="0" smtClean="0">
                <a:solidFill>
                  <a:schemeClr val="tx1"/>
                </a:solidFill>
              </a:rPr>
              <a:t>　（施行日：平成</a:t>
            </a:r>
            <a:r>
              <a:rPr lang="en-US" altLang="ja-JP" sz="1500" dirty="0" smtClean="0">
                <a:solidFill>
                  <a:schemeClr val="tx1"/>
                </a:solidFill>
              </a:rPr>
              <a:t>28</a:t>
            </a:r>
            <a:r>
              <a:rPr lang="ja-JP" altLang="en-US" sz="1500" dirty="0" smtClean="0">
                <a:solidFill>
                  <a:schemeClr val="tx1"/>
                </a:solidFill>
              </a:rPr>
              <a:t>年９月１日）</a:t>
            </a:r>
            <a:endParaRPr lang="ja-JP" altLang="en-US" sz="1500" dirty="0">
              <a:solidFill>
                <a:schemeClr val="tx1"/>
              </a:solidFill>
            </a:endParaRPr>
          </a:p>
          <a:p>
            <a:pPr marL="180975" algn="l"/>
            <a:r>
              <a:rPr lang="ja-JP" altLang="en-US" sz="1500" dirty="0" smtClean="0">
                <a:solidFill>
                  <a:schemeClr val="tx1"/>
                </a:solidFill>
              </a:rPr>
              <a:t>医療</a:t>
            </a:r>
            <a:r>
              <a:rPr lang="ja-JP" altLang="en-US" sz="1500" dirty="0">
                <a:solidFill>
                  <a:schemeClr val="tx1"/>
                </a:solidFill>
              </a:rPr>
              <a:t>法人（社会医療</a:t>
            </a:r>
            <a:r>
              <a:rPr lang="ja-JP" altLang="en-US" sz="1500" dirty="0" smtClean="0">
                <a:solidFill>
                  <a:schemeClr val="tx1"/>
                </a:solidFill>
              </a:rPr>
              <a:t>法人、特定医療法人、持分あり医療法人等を</a:t>
            </a:r>
            <a:r>
              <a:rPr lang="ja-JP" altLang="en-US" sz="1500" dirty="0">
                <a:solidFill>
                  <a:schemeClr val="tx1"/>
                </a:solidFill>
              </a:rPr>
              <a:t>除く。）が、都道府県知事の認可を受けて実施する分割</a:t>
            </a:r>
            <a:r>
              <a:rPr lang="ja-JP" altLang="en-US" sz="1500" dirty="0" smtClean="0">
                <a:solidFill>
                  <a:schemeClr val="tx1"/>
                </a:solidFill>
              </a:rPr>
              <a:t>に関する</a:t>
            </a:r>
            <a:r>
              <a:rPr lang="ja-JP" altLang="en-US" sz="1500" dirty="0">
                <a:solidFill>
                  <a:schemeClr val="tx1"/>
                </a:solidFill>
              </a:rPr>
              <a:t>規定を整備。</a:t>
            </a:r>
            <a:endParaRPr lang="ja-JP" altLang="en-US" sz="1100" dirty="0">
              <a:solidFill>
                <a:schemeClr val="tx1"/>
              </a:solidFill>
            </a:endParaRPr>
          </a:p>
          <a:p>
            <a:pPr algn="l"/>
            <a:endParaRPr lang="en-US" altLang="ja-JP" sz="900" dirty="0">
              <a:solidFill>
                <a:schemeClr val="tx1"/>
              </a:solidFill>
            </a:endParaRPr>
          </a:p>
          <a:p>
            <a:pPr algn="l"/>
            <a:r>
              <a:rPr lang="ja-JP" altLang="en-US" sz="1500" dirty="0">
                <a:solidFill>
                  <a:schemeClr val="tx1"/>
                </a:solidFill>
              </a:rPr>
              <a:t>（３）　</a:t>
            </a:r>
            <a:r>
              <a:rPr lang="ja-JP" altLang="en-US" sz="1500" u="sng" dirty="0">
                <a:solidFill>
                  <a:schemeClr val="tx1"/>
                </a:solidFill>
              </a:rPr>
              <a:t>社会医療法人の認定等に関する</a:t>
            </a:r>
            <a:r>
              <a:rPr lang="ja-JP" altLang="en-US" sz="1500" u="sng" dirty="0" smtClean="0">
                <a:solidFill>
                  <a:schemeClr val="tx1"/>
                </a:solidFill>
              </a:rPr>
              <a:t>事項</a:t>
            </a:r>
            <a:r>
              <a:rPr lang="ja-JP" altLang="en-US" sz="1500" dirty="0" smtClean="0">
                <a:solidFill>
                  <a:schemeClr val="tx1"/>
                </a:solidFill>
              </a:rPr>
              <a:t>　（施行日：平成</a:t>
            </a:r>
            <a:r>
              <a:rPr lang="en-US" altLang="ja-JP" sz="1500" dirty="0" smtClean="0">
                <a:solidFill>
                  <a:schemeClr val="tx1"/>
                </a:solidFill>
              </a:rPr>
              <a:t>28</a:t>
            </a:r>
            <a:r>
              <a:rPr lang="ja-JP" altLang="en-US" sz="1500" dirty="0" smtClean="0">
                <a:solidFill>
                  <a:schemeClr val="tx1"/>
                </a:solidFill>
              </a:rPr>
              <a:t>年９月１日）</a:t>
            </a:r>
            <a:endParaRPr lang="ja-JP" altLang="en-US" sz="1500" dirty="0">
              <a:solidFill>
                <a:schemeClr val="tx1"/>
              </a:solidFill>
            </a:endParaRPr>
          </a:p>
          <a:p>
            <a:pPr marL="361950" indent="-180975" algn="l"/>
            <a:r>
              <a:rPr lang="ja-JP" altLang="en-US" sz="1500" dirty="0" smtClean="0">
                <a:solidFill>
                  <a:schemeClr val="tx1"/>
                </a:solidFill>
              </a:rPr>
              <a:t>○</a:t>
            </a:r>
            <a:r>
              <a:rPr lang="ja-JP" altLang="en-US" sz="1500" dirty="0">
                <a:solidFill>
                  <a:schemeClr val="tx1"/>
                </a:solidFill>
              </a:rPr>
              <a:t>　二以上の都道府県において病院及び診療所を開設している場合であって、医療の提供が一体的に行われて</a:t>
            </a:r>
            <a:r>
              <a:rPr lang="ja-JP" altLang="en-US" sz="1500" dirty="0" smtClean="0">
                <a:solidFill>
                  <a:schemeClr val="tx1"/>
                </a:solidFill>
              </a:rPr>
              <a:t>いて、厚生</a:t>
            </a:r>
            <a:r>
              <a:rPr lang="ja-JP" altLang="en-US" sz="1500" dirty="0">
                <a:solidFill>
                  <a:schemeClr val="tx1"/>
                </a:solidFill>
              </a:rPr>
              <a:t>労働省令で定める</a:t>
            </a:r>
            <a:r>
              <a:rPr lang="ja-JP" altLang="en-US" sz="1500" dirty="0" smtClean="0">
                <a:solidFill>
                  <a:schemeClr val="tx1"/>
                </a:solidFill>
              </a:rPr>
              <a:t>基準（隣接市町村にある、両県の医療計画に県境域の記載がある等）に</a:t>
            </a:r>
            <a:r>
              <a:rPr lang="ja-JP" altLang="en-US" sz="1500" dirty="0">
                <a:solidFill>
                  <a:schemeClr val="tx1"/>
                </a:solidFill>
              </a:rPr>
              <a:t>適合するものについては、全ての都道府県知事ではなく、当該病院の所在地の</a:t>
            </a:r>
            <a:r>
              <a:rPr lang="ja-JP" altLang="en-US" sz="1500" dirty="0" smtClean="0">
                <a:solidFill>
                  <a:schemeClr val="tx1"/>
                </a:solidFill>
              </a:rPr>
              <a:t>都道府県</a:t>
            </a:r>
            <a:r>
              <a:rPr lang="ja-JP" altLang="en-US" sz="1500" dirty="0">
                <a:solidFill>
                  <a:schemeClr val="tx1"/>
                </a:solidFill>
              </a:rPr>
              <a:t>知事だけで認定可能。　</a:t>
            </a:r>
            <a:endParaRPr lang="en-US" altLang="ja-JP" sz="1100" dirty="0">
              <a:solidFill>
                <a:schemeClr val="tx1"/>
              </a:solidFill>
            </a:endParaRPr>
          </a:p>
          <a:p>
            <a:pPr marL="361950" indent="-180975" algn="l"/>
            <a:r>
              <a:rPr lang="ja-JP" altLang="en-US" sz="1500" dirty="0" smtClean="0">
                <a:solidFill>
                  <a:schemeClr val="tx1"/>
                </a:solidFill>
              </a:rPr>
              <a:t>○</a:t>
            </a:r>
            <a:r>
              <a:rPr lang="ja-JP" altLang="en-US" sz="1500" dirty="0">
                <a:solidFill>
                  <a:schemeClr val="tx1"/>
                </a:solidFill>
              </a:rPr>
              <a:t>　社会医療法人の認定を取り消された医療法人であって一定の</a:t>
            </a:r>
            <a:r>
              <a:rPr lang="ja-JP" altLang="en-US" sz="1500" dirty="0" smtClean="0">
                <a:solidFill>
                  <a:schemeClr val="tx1"/>
                </a:solidFill>
              </a:rPr>
              <a:t>要件（同族性を排除している、医療計画に記載がある等）に</a:t>
            </a:r>
            <a:r>
              <a:rPr lang="ja-JP" altLang="en-US" sz="1500" dirty="0">
                <a:solidFill>
                  <a:schemeClr val="tx1"/>
                </a:solidFill>
              </a:rPr>
              <a:t>該当するものは、救急医療等確保事業に係る</a:t>
            </a:r>
            <a:r>
              <a:rPr lang="ja-JP" altLang="en-US" sz="1500" dirty="0" smtClean="0">
                <a:solidFill>
                  <a:schemeClr val="tx1"/>
                </a:solidFill>
              </a:rPr>
              <a:t>業務</a:t>
            </a:r>
            <a:r>
              <a:rPr lang="ja-JP" altLang="en-US" sz="1500" dirty="0">
                <a:solidFill>
                  <a:schemeClr val="tx1"/>
                </a:solidFill>
              </a:rPr>
              <a:t>の継続的な実施に関する計画を作成し、都道府県知事の認定を受けたときは収益業務を継続して実施可能。　　</a:t>
            </a:r>
            <a:r>
              <a:rPr lang="ja-JP" altLang="en-US" sz="900" dirty="0">
                <a:solidFill>
                  <a:schemeClr val="tx1"/>
                </a:solidFill>
              </a:rPr>
              <a:t>　　　　　　　　　　　　　　　　　　　　　　　　　　　　　　　　　　　　　</a:t>
            </a:r>
            <a:endParaRPr lang="en-US" altLang="ja-JP" sz="1100" dirty="0">
              <a:solidFill>
                <a:schemeClr val="tx1"/>
              </a:solidFill>
            </a:endParaRPr>
          </a:p>
        </p:txBody>
      </p:sp>
      <p:sp>
        <p:nvSpPr>
          <p:cNvPr id="6" name="スライド番号プレースホルダー 9"/>
          <p:cNvSpPr>
            <a:spLocks noGrp="1"/>
          </p:cNvSpPr>
          <p:nvPr>
            <p:ph type="sldNum" sz="quarter" idx="12"/>
          </p:nvPr>
        </p:nvSpPr>
        <p:spPr>
          <a:xfrm>
            <a:off x="10248444" y="7172654"/>
            <a:ext cx="489407" cy="387021"/>
          </a:xfrm>
        </p:spPr>
        <p:txBody>
          <a:bodyPr/>
          <a:lstStyle/>
          <a:p>
            <a:fld id="{75A09880-A150-43C0-B27A-5826EF3610A7}" type="slidenum">
              <a:rPr kumimoji="1" lang="ja-JP" altLang="en-US" sz="1400" smtClean="0">
                <a:solidFill>
                  <a:schemeClr val="tx1"/>
                </a:solidFill>
              </a:rPr>
              <a:t>2</a:t>
            </a:fld>
            <a:endParaRPr kumimoji="1" lang="ja-JP" altLang="en-US" sz="1400" dirty="0">
              <a:solidFill>
                <a:schemeClr val="tx1"/>
              </a:solidFill>
            </a:endParaRPr>
          </a:p>
        </p:txBody>
      </p:sp>
    </p:spTree>
    <p:extLst>
      <p:ext uri="{BB962C8B-B14F-4D97-AF65-F5344CB8AC3E}">
        <p14:creationId xmlns:p14="http://schemas.microsoft.com/office/powerpoint/2010/main" val="22192286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239167" y="529222"/>
            <a:ext cx="10261951" cy="1410835"/>
          </a:xfrm>
          <a:prstGeom prst="rect">
            <a:avLst/>
          </a:prstGeom>
          <a:ln/>
        </p:spPr>
        <p:style>
          <a:lnRef idx="2">
            <a:schemeClr val="accent1"/>
          </a:lnRef>
          <a:fillRef idx="1">
            <a:schemeClr val="lt1"/>
          </a:fillRef>
          <a:effectRef idx="0">
            <a:schemeClr val="accent1"/>
          </a:effectRef>
          <a:fontRef idx="minor">
            <a:schemeClr val="dk1"/>
          </a:fontRef>
        </p:style>
        <p:txBody>
          <a:bodyPr lIns="95053" tIns="47527" rIns="95053" bIns="47527" rtlCol="0" anchor="ctr">
            <a:noAutofit/>
          </a:bodyPr>
          <a:lstStyle/>
          <a:p>
            <a:pPr algn="l"/>
            <a:r>
              <a:rPr lang="ja-JP" altLang="en-US" sz="2000" dirty="0">
                <a:solidFill>
                  <a:schemeClr val="tx1"/>
                </a:solidFill>
              </a:rPr>
              <a:t>○　医療法の一部を改正する法律（改正医療法）の概要</a:t>
            </a:r>
            <a:r>
              <a:rPr lang="en-US" altLang="ja-JP" sz="2000" dirty="0">
                <a:solidFill>
                  <a:schemeClr val="tx1"/>
                </a:solidFill>
              </a:rPr>
              <a:t/>
            </a:r>
            <a:br>
              <a:rPr lang="en-US" altLang="ja-JP" sz="2000" dirty="0">
                <a:solidFill>
                  <a:schemeClr val="tx1"/>
                </a:solidFill>
              </a:rPr>
            </a:br>
            <a:r>
              <a:rPr lang="ja-JP" altLang="en-US" sz="2000" dirty="0">
                <a:solidFill>
                  <a:schemeClr val="tx1"/>
                </a:solidFill>
              </a:rPr>
              <a:t>医療機関相互間の機能の分担及び業務の連携を推進するため、地域医療連携推進法人の認定制度を創設するとともに、医療法人について、貸借対照表等に係る公認会計士等による監査、公告等に係る規定及び分割に係る規定を整備する等の措置を講ずる。</a:t>
            </a:r>
          </a:p>
        </p:txBody>
      </p:sp>
      <p:sp>
        <p:nvSpPr>
          <p:cNvPr id="5" name="テキスト ボックス 4"/>
          <p:cNvSpPr txBox="1"/>
          <p:nvPr/>
        </p:nvSpPr>
        <p:spPr>
          <a:xfrm>
            <a:off x="239167" y="2131115"/>
            <a:ext cx="10261951" cy="5255761"/>
          </a:xfrm>
          <a:prstGeom prst="rect">
            <a:avLst/>
          </a:prstGeom>
          <a:ln/>
        </p:spPr>
        <p:style>
          <a:lnRef idx="2">
            <a:schemeClr val="accent1"/>
          </a:lnRef>
          <a:fillRef idx="1">
            <a:schemeClr val="lt1"/>
          </a:fillRef>
          <a:effectRef idx="0">
            <a:schemeClr val="accent1"/>
          </a:effectRef>
          <a:fontRef idx="minor">
            <a:schemeClr val="dk1"/>
          </a:fontRef>
        </p:style>
        <p:txBody>
          <a:bodyPr wrap="square" lIns="99532" tIns="49766" rIns="99532" bIns="49766" rtlCol="0" anchor="ctr">
            <a:spAutoFit/>
          </a:bodyPr>
          <a:lstStyle/>
          <a:p>
            <a:pPr defTabSz="1036549"/>
            <a:r>
              <a:rPr lang="ja-JP" altLang="en-US" dirty="0" smtClean="0">
                <a:solidFill>
                  <a:prstClr val="black"/>
                </a:solidFill>
              </a:rPr>
              <a:t>○　スケジュール</a:t>
            </a:r>
            <a:endParaRPr lang="en-US" altLang="ja-JP" dirty="0" smtClean="0">
              <a:solidFill>
                <a:prstClr val="black"/>
              </a:solidFill>
            </a:endParaRPr>
          </a:p>
          <a:p>
            <a:pPr defTabSz="1036549"/>
            <a:endParaRPr lang="en-US" altLang="ja-JP" dirty="0" smtClean="0">
              <a:solidFill>
                <a:prstClr val="black"/>
              </a:solidFill>
            </a:endParaRPr>
          </a:p>
          <a:p>
            <a:pPr defTabSz="1036549">
              <a:tabLst>
                <a:tab pos="2743020" algn="l"/>
              </a:tabLst>
            </a:pPr>
            <a:r>
              <a:rPr lang="ja-JP" altLang="en-US" dirty="0" smtClean="0">
                <a:solidFill>
                  <a:prstClr val="black"/>
                </a:solidFill>
              </a:rPr>
              <a:t>・　平成</a:t>
            </a:r>
            <a:r>
              <a:rPr lang="ja-JP" altLang="en-US" dirty="0">
                <a:solidFill>
                  <a:prstClr val="black"/>
                </a:solidFill>
              </a:rPr>
              <a:t>２７</a:t>
            </a:r>
            <a:r>
              <a:rPr lang="ja-JP" altLang="en-US" dirty="0" smtClean="0">
                <a:solidFill>
                  <a:prstClr val="black"/>
                </a:solidFill>
              </a:rPr>
              <a:t>年４月３日</a:t>
            </a:r>
            <a:r>
              <a:rPr lang="en-US" altLang="ja-JP" dirty="0" smtClean="0">
                <a:solidFill>
                  <a:prstClr val="black"/>
                </a:solidFill>
              </a:rPr>
              <a:t>	</a:t>
            </a:r>
            <a:r>
              <a:rPr lang="ja-JP" altLang="en-US" dirty="0" smtClean="0">
                <a:solidFill>
                  <a:prstClr val="black"/>
                </a:solidFill>
              </a:rPr>
              <a:t>・・・改正医療法</a:t>
            </a:r>
            <a:r>
              <a:rPr lang="ja-JP" altLang="en-US" dirty="0">
                <a:solidFill>
                  <a:prstClr val="black"/>
                </a:solidFill>
              </a:rPr>
              <a:t>案</a:t>
            </a:r>
            <a:r>
              <a:rPr lang="ja-JP" altLang="en-US" dirty="0" smtClean="0">
                <a:solidFill>
                  <a:prstClr val="black"/>
                </a:solidFill>
              </a:rPr>
              <a:t>　閣議決定・国会提出</a:t>
            </a:r>
            <a:endParaRPr lang="en-US" altLang="ja-JP" dirty="0" smtClean="0">
              <a:solidFill>
                <a:prstClr val="black"/>
              </a:solidFill>
            </a:endParaRPr>
          </a:p>
          <a:p>
            <a:pPr defTabSz="1036549">
              <a:tabLst>
                <a:tab pos="2743020" algn="l"/>
              </a:tabLst>
            </a:pPr>
            <a:r>
              <a:rPr lang="ja-JP" altLang="en-US" dirty="0">
                <a:solidFill>
                  <a:prstClr val="black"/>
                </a:solidFill>
              </a:rPr>
              <a:t>　</a:t>
            </a:r>
            <a:endParaRPr lang="en-US" altLang="ja-JP" dirty="0" smtClean="0">
              <a:solidFill>
                <a:prstClr val="black"/>
              </a:solidFill>
            </a:endParaRPr>
          </a:p>
          <a:p>
            <a:pPr defTabSz="1036549">
              <a:tabLst>
                <a:tab pos="2743020" algn="l"/>
              </a:tabLst>
            </a:pPr>
            <a:r>
              <a:rPr lang="ja-JP" altLang="en-US" dirty="0" smtClean="0">
                <a:solidFill>
                  <a:prstClr val="black"/>
                </a:solidFill>
              </a:rPr>
              <a:t>・　平成</a:t>
            </a:r>
            <a:r>
              <a:rPr lang="ja-JP" altLang="en-US" dirty="0">
                <a:solidFill>
                  <a:prstClr val="black"/>
                </a:solidFill>
              </a:rPr>
              <a:t>２７</a:t>
            </a:r>
            <a:r>
              <a:rPr lang="ja-JP" altLang="en-US" dirty="0" smtClean="0">
                <a:solidFill>
                  <a:prstClr val="black"/>
                </a:solidFill>
              </a:rPr>
              <a:t>年夏</a:t>
            </a:r>
            <a:r>
              <a:rPr lang="en-US" altLang="ja-JP" dirty="0" smtClean="0">
                <a:solidFill>
                  <a:prstClr val="black"/>
                </a:solidFill>
              </a:rPr>
              <a:t>	</a:t>
            </a:r>
            <a:r>
              <a:rPr lang="ja-JP" altLang="en-US" dirty="0" smtClean="0">
                <a:solidFill>
                  <a:prstClr val="black"/>
                </a:solidFill>
              </a:rPr>
              <a:t>・</a:t>
            </a:r>
            <a:r>
              <a:rPr lang="ja-JP" altLang="en-US" dirty="0">
                <a:solidFill>
                  <a:prstClr val="black"/>
                </a:solidFill>
              </a:rPr>
              <a:t>・・</a:t>
            </a:r>
            <a:r>
              <a:rPr lang="ja-JP" altLang="en-US" dirty="0" smtClean="0">
                <a:solidFill>
                  <a:prstClr val="black"/>
                </a:solidFill>
              </a:rPr>
              <a:t>国会審議</a:t>
            </a:r>
            <a:endParaRPr lang="en-US" altLang="ja-JP" dirty="0" smtClean="0">
              <a:solidFill>
                <a:prstClr val="black"/>
              </a:solidFill>
            </a:endParaRPr>
          </a:p>
          <a:p>
            <a:pPr defTabSz="1036549">
              <a:tabLst>
                <a:tab pos="2743020" algn="l"/>
              </a:tabLst>
            </a:pPr>
            <a:endParaRPr lang="en-US" altLang="ja-JP" dirty="0" smtClean="0">
              <a:solidFill>
                <a:prstClr val="black"/>
              </a:solidFill>
            </a:endParaRPr>
          </a:p>
          <a:p>
            <a:pPr defTabSz="1036549">
              <a:tabLst>
                <a:tab pos="2743020" algn="l"/>
              </a:tabLst>
            </a:pPr>
            <a:r>
              <a:rPr lang="ja-JP" altLang="en-US" dirty="0" smtClean="0">
                <a:solidFill>
                  <a:prstClr val="black"/>
                </a:solidFill>
              </a:rPr>
              <a:t>・　平成２７年９月１６日</a:t>
            </a:r>
            <a:r>
              <a:rPr lang="en-US" altLang="ja-JP" dirty="0" smtClean="0">
                <a:solidFill>
                  <a:prstClr val="black"/>
                </a:solidFill>
              </a:rPr>
              <a:t>	</a:t>
            </a:r>
            <a:r>
              <a:rPr lang="ja-JP" altLang="en-US" dirty="0">
                <a:solidFill>
                  <a:prstClr val="black"/>
                </a:solidFill>
              </a:rPr>
              <a:t>・・</a:t>
            </a:r>
            <a:r>
              <a:rPr lang="ja-JP" altLang="en-US" dirty="0" smtClean="0">
                <a:solidFill>
                  <a:prstClr val="black"/>
                </a:solidFill>
              </a:rPr>
              <a:t>・改正医療法　成立　</a:t>
            </a:r>
            <a:endParaRPr lang="en-US" altLang="ja-JP" dirty="0" smtClean="0">
              <a:solidFill>
                <a:prstClr val="black"/>
              </a:solidFill>
            </a:endParaRPr>
          </a:p>
          <a:p>
            <a:pPr defTabSz="1036549">
              <a:tabLst>
                <a:tab pos="2743020" algn="l"/>
              </a:tabLst>
            </a:pPr>
            <a:endParaRPr lang="en-US" altLang="ja-JP" dirty="0" smtClean="0">
              <a:solidFill>
                <a:prstClr val="black"/>
              </a:solidFill>
            </a:endParaRPr>
          </a:p>
          <a:p>
            <a:pPr defTabSz="1036549">
              <a:tabLst>
                <a:tab pos="2743020" algn="l"/>
              </a:tabLst>
            </a:pPr>
            <a:r>
              <a:rPr lang="ja-JP" altLang="en-US" dirty="0" smtClean="0">
                <a:solidFill>
                  <a:prstClr val="black"/>
                </a:solidFill>
              </a:rPr>
              <a:t>・　平成</a:t>
            </a:r>
            <a:r>
              <a:rPr lang="ja-JP" altLang="en-US" dirty="0">
                <a:solidFill>
                  <a:prstClr val="black"/>
                </a:solidFill>
              </a:rPr>
              <a:t>２７</a:t>
            </a:r>
            <a:r>
              <a:rPr lang="ja-JP" altLang="en-US" dirty="0" smtClean="0">
                <a:solidFill>
                  <a:prstClr val="black"/>
                </a:solidFill>
              </a:rPr>
              <a:t>年９月２８日</a:t>
            </a:r>
            <a:r>
              <a:rPr lang="en-US" altLang="ja-JP" dirty="0" smtClean="0">
                <a:solidFill>
                  <a:prstClr val="black"/>
                </a:solidFill>
              </a:rPr>
              <a:t>	</a:t>
            </a:r>
            <a:r>
              <a:rPr lang="ja-JP" altLang="en-US" dirty="0" smtClean="0">
                <a:solidFill>
                  <a:prstClr val="black"/>
                </a:solidFill>
              </a:rPr>
              <a:t>・・・改正医療法　公布</a:t>
            </a:r>
            <a:endParaRPr lang="en-US" altLang="ja-JP" dirty="0" smtClean="0">
              <a:solidFill>
                <a:prstClr val="black"/>
              </a:solidFill>
            </a:endParaRPr>
          </a:p>
          <a:p>
            <a:pPr defTabSz="1036549">
              <a:tabLst>
                <a:tab pos="2743020" algn="l"/>
              </a:tabLst>
            </a:pPr>
            <a:r>
              <a:rPr lang="ja-JP" altLang="en-US" dirty="0">
                <a:solidFill>
                  <a:prstClr val="black"/>
                </a:solidFill>
              </a:rPr>
              <a:t>　</a:t>
            </a:r>
            <a:endParaRPr lang="en-US" altLang="ja-JP" dirty="0" smtClean="0">
              <a:solidFill>
                <a:prstClr val="black"/>
              </a:solidFill>
            </a:endParaRPr>
          </a:p>
          <a:p>
            <a:pPr defTabSz="1036549">
              <a:tabLst>
                <a:tab pos="2743020" algn="l"/>
              </a:tabLst>
            </a:pPr>
            <a:r>
              <a:rPr lang="ja-JP" altLang="en-US" dirty="0" smtClean="0">
                <a:solidFill>
                  <a:prstClr val="black"/>
                </a:solidFill>
              </a:rPr>
              <a:t>・　平成２８年３月２５日に関係政省令公布、９月１日施行</a:t>
            </a:r>
            <a:endParaRPr lang="en-US" altLang="ja-JP" dirty="0">
              <a:solidFill>
                <a:prstClr val="black"/>
              </a:solidFill>
            </a:endParaRPr>
          </a:p>
          <a:p>
            <a:pPr defTabSz="1036549">
              <a:tabLst>
                <a:tab pos="2743020" algn="l"/>
              </a:tabLst>
            </a:pPr>
            <a:r>
              <a:rPr lang="en-US" altLang="ja-JP" dirty="0">
                <a:solidFill>
                  <a:prstClr val="black"/>
                </a:solidFill>
              </a:rPr>
              <a:t>	</a:t>
            </a:r>
            <a:r>
              <a:rPr lang="ja-JP" altLang="en-US" dirty="0" smtClean="0">
                <a:solidFill>
                  <a:prstClr val="black"/>
                </a:solidFill>
              </a:rPr>
              <a:t>・</a:t>
            </a:r>
            <a:r>
              <a:rPr lang="ja-JP" altLang="en-US" dirty="0">
                <a:solidFill>
                  <a:prstClr val="black"/>
                </a:solidFill>
              </a:rPr>
              <a:t>・・</a:t>
            </a:r>
            <a:r>
              <a:rPr lang="ja-JP" altLang="en-US" dirty="0" smtClean="0">
                <a:solidFill>
                  <a:prstClr val="black"/>
                </a:solidFill>
              </a:rPr>
              <a:t>改正医療法　第１段階施行（医療法人制度の見直し関係）</a:t>
            </a:r>
            <a:endParaRPr lang="en-US" altLang="ja-JP" dirty="0">
              <a:solidFill>
                <a:prstClr val="black"/>
              </a:solidFill>
            </a:endParaRPr>
          </a:p>
          <a:p>
            <a:pPr defTabSz="1036549">
              <a:tabLst>
                <a:tab pos="2743020" algn="l"/>
              </a:tabLst>
            </a:pPr>
            <a:r>
              <a:rPr lang="en-US" altLang="ja-JP" dirty="0" smtClean="0">
                <a:solidFill>
                  <a:prstClr val="black"/>
                </a:solidFill>
              </a:rPr>
              <a:t>	</a:t>
            </a:r>
            <a:r>
              <a:rPr lang="ja-JP" altLang="en-US" dirty="0" smtClean="0">
                <a:solidFill>
                  <a:prstClr val="black"/>
                </a:solidFill>
              </a:rPr>
              <a:t>　　　　</a:t>
            </a:r>
            <a:r>
              <a:rPr lang="ja-JP" altLang="en-US" dirty="0">
                <a:solidFill>
                  <a:prstClr val="black"/>
                </a:solidFill>
              </a:rPr>
              <a:t>　</a:t>
            </a:r>
            <a:endParaRPr lang="en-US" altLang="ja-JP" dirty="0" smtClean="0">
              <a:solidFill>
                <a:prstClr val="black"/>
              </a:solidFill>
            </a:endParaRPr>
          </a:p>
          <a:p>
            <a:pPr defTabSz="1036549">
              <a:tabLst>
                <a:tab pos="2743020" algn="l"/>
              </a:tabLst>
            </a:pPr>
            <a:r>
              <a:rPr lang="ja-JP" altLang="en-US" dirty="0" smtClean="0">
                <a:solidFill>
                  <a:prstClr val="black"/>
                </a:solidFill>
              </a:rPr>
              <a:t>・　平成２８年１０月～１２月に関係政省令公布、平成２９年４月２日施行</a:t>
            </a:r>
            <a:endParaRPr lang="en-US" altLang="ja-JP" dirty="0">
              <a:solidFill>
                <a:prstClr val="black"/>
              </a:solidFill>
            </a:endParaRPr>
          </a:p>
          <a:p>
            <a:pPr defTabSz="1036549">
              <a:tabLst>
                <a:tab pos="2743020" algn="l"/>
              </a:tabLst>
            </a:pPr>
            <a:r>
              <a:rPr lang="en-US" altLang="ja-JP" dirty="0">
                <a:solidFill>
                  <a:prstClr val="black"/>
                </a:solidFill>
              </a:rPr>
              <a:t>	</a:t>
            </a:r>
            <a:r>
              <a:rPr lang="ja-JP" altLang="en-US" dirty="0" smtClean="0">
                <a:solidFill>
                  <a:prstClr val="black"/>
                </a:solidFill>
              </a:rPr>
              <a:t>・・・改正医療法　第２段階施行</a:t>
            </a:r>
            <a:endParaRPr lang="en-US" altLang="ja-JP" dirty="0" smtClean="0">
              <a:solidFill>
                <a:prstClr val="black"/>
              </a:solidFill>
            </a:endParaRPr>
          </a:p>
          <a:p>
            <a:pPr defTabSz="1036549">
              <a:tabLst>
                <a:tab pos="2743020" algn="l"/>
              </a:tabLst>
            </a:pPr>
            <a:r>
              <a:rPr lang="en-US" altLang="ja-JP" dirty="0" smtClean="0">
                <a:solidFill>
                  <a:prstClr val="black"/>
                </a:solidFill>
              </a:rPr>
              <a:t>                                                                    </a:t>
            </a:r>
            <a:r>
              <a:rPr lang="ja-JP" altLang="en-US" dirty="0" smtClean="0">
                <a:solidFill>
                  <a:prstClr val="black"/>
                </a:solidFill>
              </a:rPr>
              <a:t>（地域医療連携推進法人制度の創設等関係）</a:t>
            </a:r>
            <a:endParaRPr lang="en-US" altLang="ja-JP" dirty="0" smtClean="0">
              <a:solidFill>
                <a:prstClr val="black"/>
              </a:solidFill>
            </a:endParaRPr>
          </a:p>
          <a:p>
            <a:pPr defTabSz="1036549">
              <a:tabLst>
                <a:tab pos="2743020" algn="l"/>
              </a:tabLst>
            </a:pPr>
            <a:r>
              <a:rPr lang="ja-JP" altLang="en-US" sz="1500" dirty="0">
                <a:solidFill>
                  <a:prstClr val="black"/>
                </a:solidFill>
              </a:rPr>
              <a:t>　　　　　　　　</a:t>
            </a:r>
            <a:r>
              <a:rPr lang="en-US" altLang="ja-JP" sz="1500" dirty="0" smtClean="0">
                <a:solidFill>
                  <a:prstClr val="black"/>
                </a:solidFill>
              </a:rPr>
              <a:t>※</a:t>
            </a:r>
            <a:r>
              <a:rPr lang="ja-JP" altLang="en-US" sz="1500" dirty="0">
                <a:solidFill>
                  <a:prstClr val="black"/>
                </a:solidFill>
              </a:rPr>
              <a:t>外部監査等については、平成２８年４月に省令公布</a:t>
            </a:r>
            <a:r>
              <a:rPr lang="ja-JP" altLang="en-US" sz="1500" dirty="0" smtClean="0">
                <a:solidFill>
                  <a:prstClr val="black"/>
                </a:solidFill>
              </a:rPr>
              <a:t>、平成２９年</a:t>
            </a:r>
            <a:r>
              <a:rPr lang="ja-JP" altLang="en-US" sz="1500" dirty="0">
                <a:solidFill>
                  <a:prstClr val="black"/>
                </a:solidFill>
              </a:rPr>
              <a:t>４月以降に始まる会計年度において施行・</a:t>
            </a:r>
            <a:r>
              <a:rPr lang="ja-JP" altLang="en-US" sz="1500" dirty="0" smtClean="0">
                <a:solidFill>
                  <a:prstClr val="black"/>
                </a:solidFill>
              </a:rPr>
              <a:t>適用</a:t>
            </a:r>
            <a:endParaRPr lang="en-US" altLang="ja-JP" sz="1500" dirty="0" smtClean="0">
              <a:solidFill>
                <a:prstClr val="black"/>
              </a:solidFill>
            </a:endParaRPr>
          </a:p>
        </p:txBody>
      </p:sp>
      <p:sp>
        <p:nvSpPr>
          <p:cNvPr id="6" name="テキスト ボックス 5"/>
          <p:cNvSpPr txBox="1"/>
          <p:nvPr/>
        </p:nvSpPr>
        <p:spPr>
          <a:xfrm>
            <a:off x="-23852" y="43697"/>
            <a:ext cx="10768543" cy="407120"/>
          </a:xfrm>
          <a:prstGeom prst="rect">
            <a:avLst/>
          </a:prstGeom>
          <a:noFill/>
          <a:ln>
            <a:noFill/>
          </a:ln>
        </p:spPr>
        <p:txBody>
          <a:bodyPr wrap="square" lIns="99532" tIns="49766" rIns="99532" bIns="49766" rtlCol="0">
            <a:spAutoFit/>
          </a:bodyPr>
          <a:lstStyle/>
          <a:p>
            <a:pPr algn="ctr" defTabSz="1036549"/>
            <a:r>
              <a:rPr lang="ja-JP" altLang="en-US" dirty="0">
                <a:solidFill>
                  <a:prstClr val="black"/>
                </a:solidFill>
              </a:rPr>
              <a:t>医療法の一部</a:t>
            </a:r>
            <a:r>
              <a:rPr lang="ja-JP" altLang="en-US" dirty="0" smtClean="0">
                <a:solidFill>
                  <a:prstClr val="black"/>
                </a:solidFill>
              </a:rPr>
              <a:t>を改正する法律の施行スケジュールについて</a:t>
            </a:r>
            <a:endParaRPr lang="ja-JP" altLang="en-US" dirty="0">
              <a:solidFill>
                <a:prstClr val="black"/>
              </a:solidFill>
            </a:endParaRPr>
          </a:p>
        </p:txBody>
      </p:sp>
      <p:sp>
        <p:nvSpPr>
          <p:cNvPr id="7" name="スライド番号プレースホルダー 9"/>
          <p:cNvSpPr txBox="1">
            <a:spLocks/>
          </p:cNvSpPr>
          <p:nvPr/>
        </p:nvSpPr>
        <p:spPr>
          <a:xfrm>
            <a:off x="10248444" y="7172654"/>
            <a:ext cx="489407" cy="387021"/>
          </a:xfrm>
          <a:prstGeom prst="rect">
            <a:avLst/>
          </a:prstGeom>
        </p:spPr>
        <p:txBody>
          <a:bodyPr vert="horz" lIns="103656" tIns="51828" rIns="103656" bIns="51828" rtlCol="0" anchor="ctr"/>
          <a:lstStyle>
            <a:defPPr>
              <a:defRPr lang="ja-JP"/>
            </a:defPPr>
            <a:lvl1pPr marL="0" algn="r" defTabSz="1036374" rtl="0" eaLnBrk="1" latinLnBrk="0" hangingPunct="1">
              <a:defRPr kumimoji="1" sz="1300" kern="1200">
                <a:solidFill>
                  <a:schemeClr val="tx1">
                    <a:tint val="75000"/>
                  </a:schemeClr>
                </a:solidFill>
                <a:latin typeface="+mn-lt"/>
                <a:ea typeface="+mn-ea"/>
                <a:cs typeface="+mn-cs"/>
              </a:defRPr>
            </a:lvl1pPr>
            <a:lvl2pPr marL="518187" algn="l" defTabSz="1036374" rtl="0" eaLnBrk="1" latinLnBrk="0" hangingPunct="1">
              <a:defRPr kumimoji="1" sz="2000" kern="1200">
                <a:solidFill>
                  <a:schemeClr val="tx1"/>
                </a:solidFill>
                <a:latin typeface="+mn-lt"/>
                <a:ea typeface="+mn-ea"/>
                <a:cs typeface="+mn-cs"/>
              </a:defRPr>
            </a:lvl2pPr>
            <a:lvl3pPr marL="1036374" algn="l" defTabSz="1036374" rtl="0" eaLnBrk="1" latinLnBrk="0" hangingPunct="1">
              <a:defRPr kumimoji="1" sz="2000" kern="1200">
                <a:solidFill>
                  <a:schemeClr val="tx1"/>
                </a:solidFill>
                <a:latin typeface="+mn-lt"/>
                <a:ea typeface="+mn-ea"/>
                <a:cs typeface="+mn-cs"/>
              </a:defRPr>
            </a:lvl3pPr>
            <a:lvl4pPr marL="1554561" algn="l" defTabSz="1036374" rtl="0" eaLnBrk="1" latinLnBrk="0" hangingPunct="1">
              <a:defRPr kumimoji="1" sz="2000" kern="1200">
                <a:solidFill>
                  <a:schemeClr val="tx1"/>
                </a:solidFill>
                <a:latin typeface="+mn-lt"/>
                <a:ea typeface="+mn-ea"/>
                <a:cs typeface="+mn-cs"/>
              </a:defRPr>
            </a:lvl4pPr>
            <a:lvl5pPr marL="2072748" algn="l" defTabSz="1036374" rtl="0" eaLnBrk="1" latinLnBrk="0" hangingPunct="1">
              <a:defRPr kumimoji="1" sz="2000" kern="1200">
                <a:solidFill>
                  <a:schemeClr val="tx1"/>
                </a:solidFill>
                <a:latin typeface="+mn-lt"/>
                <a:ea typeface="+mn-ea"/>
                <a:cs typeface="+mn-cs"/>
              </a:defRPr>
            </a:lvl5pPr>
            <a:lvl6pPr marL="2590936" algn="l" defTabSz="1036374" rtl="0" eaLnBrk="1" latinLnBrk="0" hangingPunct="1">
              <a:defRPr kumimoji="1" sz="2000" kern="1200">
                <a:solidFill>
                  <a:schemeClr val="tx1"/>
                </a:solidFill>
                <a:latin typeface="+mn-lt"/>
                <a:ea typeface="+mn-ea"/>
                <a:cs typeface="+mn-cs"/>
              </a:defRPr>
            </a:lvl6pPr>
            <a:lvl7pPr marL="3109122" algn="l" defTabSz="1036374" rtl="0" eaLnBrk="1" latinLnBrk="0" hangingPunct="1">
              <a:defRPr kumimoji="1" sz="2000" kern="1200">
                <a:solidFill>
                  <a:schemeClr val="tx1"/>
                </a:solidFill>
                <a:latin typeface="+mn-lt"/>
                <a:ea typeface="+mn-ea"/>
                <a:cs typeface="+mn-cs"/>
              </a:defRPr>
            </a:lvl7pPr>
            <a:lvl8pPr marL="3627310" algn="l" defTabSz="1036374" rtl="0" eaLnBrk="1" latinLnBrk="0" hangingPunct="1">
              <a:defRPr kumimoji="1" sz="2000" kern="1200">
                <a:solidFill>
                  <a:schemeClr val="tx1"/>
                </a:solidFill>
                <a:latin typeface="+mn-lt"/>
                <a:ea typeface="+mn-ea"/>
                <a:cs typeface="+mn-cs"/>
              </a:defRPr>
            </a:lvl8pPr>
            <a:lvl9pPr marL="4145497" algn="l" defTabSz="1036374" rtl="0" eaLnBrk="1" latinLnBrk="0" hangingPunct="1">
              <a:defRPr kumimoji="1" sz="2000" kern="1200">
                <a:solidFill>
                  <a:schemeClr val="tx1"/>
                </a:solidFill>
                <a:latin typeface="+mn-lt"/>
                <a:ea typeface="+mn-ea"/>
                <a:cs typeface="+mn-cs"/>
              </a:defRPr>
            </a:lvl9pPr>
          </a:lstStyle>
          <a:p>
            <a:fld id="{75A09880-A150-43C0-B27A-5826EF3610A7}" type="slidenum">
              <a:rPr lang="ja-JP" altLang="en-US" sz="1400" smtClean="0">
                <a:solidFill>
                  <a:schemeClr val="tx1"/>
                </a:solidFill>
              </a:rPr>
              <a:pPr/>
              <a:t>3</a:t>
            </a:fld>
            <a:endParaRPr lang="ja-JP" altLang="en-US" sz="1400" dirty="0">
              <a:solidFill>
                <a:schemeClr val="tx1"/>
              </a:solidFill>
            </a:endParaRPr>
          </a:p>
        </p:txBody>
      </p:sp>
    </p:spTree>
    <p:extLst>
      <p:ext uri="{BB962C8B-B14F-4D97-AF65-F5344CB8AC3E}">
        <p14:creationId xmlns:p14="http://schemas.microsoft.com/office/powerpoint/2010/main" val="266349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41206" y="1717606"/>
            <a:ext cx="8472034" cy="3376532"/>
          </a:xfrm>
          <a:prstGeom prst="rect">
            <a:avLst/>
          </a:prstGeom>
          <a:solidFill>
            <a:schemeClr val="bg1"/>
          </a:solidFill>
          <a:ln w="38100" cmpd="sng">
            <a:solidFill>
              <a:srgbClr val="0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3602" tIns="51801" rIns="103602" bIns="51801" numCol="1" spcCol="0" rtlCol="0" fromWordArt="0" anchor="t" anchorCtr="0" forceAA="0" compatLnSpc="1">
            <a:prstTxWarp prst="textNoShape">
              <a:avLst/>
            </a:prstTxWarp>
            <a:noAutofit/>
          </a:bodyPr>
          <a:lstStyle/>
          <a:p>
            <a:pPr defTabSz="1034686"/>
            <a:endParaRPr lang="en-US" altLang="ja-JP" sz="1600" dirty="0">
              <a:solidFill>
                <a:prstClr val="black"/>
              </a:solidFill>
              <a:latin typeface="+mn-ea"/>
            </a:endParaRPr>
          </a:p>
          <a:p>
            <a:pPr defTabSz="1034686"/>
            <a:endParaRPr lang="en-US" altLang="ja-JP" sz="1600" dirty="0">
              <a:solidFill>
                <a:prstClr val="black"/>
              </a:solidFill>
              <a:latin typeface="+mn-ea"/>
            </a:endParaRPr>
          </a:p>
          <a:p>
            <a:pPr defTabSz="1034686"/>
            <a:endParaRPr lang="en-US" altLang="ja-JP" sz="1600" dirty="0">
              <a:solidFill>
                <a:prstClr val="black"/>
              </a:solidFill>
              <a:latin typeface="+mn-ea"/>
            </a:endParaRPr>
          </a:p>
          <a:p>
            <a:pPr defTabSz="1034686"/>
            <a:r>
              <a:rPr lang="ja-JP" altLang="en-US" sz="1500" dirty="0">
                <a:solidFill>
                  <a:prstClr val="black"/>
                </a:solidFill>
                <a:latin typeface="+mn-ea"/>
              </a:rPr>
              <a:t>○ 統一的な医療連携推進方針（病院等の連携推進の方針）の決定</a:t>
            </a:r>
            <a:endParaRPr lang="en-US" altLang="ja-JP" sz="1500" dirty="0">
              <a:solidFill>
                <a:prstClr val="black"/>
              </a:solidFill>
              <a:latin typeface="+mn-ea"/>
            </a:endParaRPr>
          </a:p>
          <a:p>
            <a:pPr defTabSz="1034686"/>
            <a:r>
              <a:rPr lang="ja-JP" altLang="en-US" sz="1500" dirty="0">
                <a:solidFill>
                  <a:prstClr val="black"/>
                </a:solidFill>
                <a:latin typeface="+mn-ea"/>
              </a:rPr>
              <a:t>○ 医療連携推進業務等の実施</a:t>
            </a:r>
            <a:endParaRPr lang="en-US" altLang="ja-JP" sz="1500" dirty="0">
              <a:solidFill>
                <a:prstClr val="black"/>
              </a:solidFill>
              <a:latin typeface="+mn-ea"/>
            </a:endParaRPr>
          </a:p>
          <a:p>
            <a:pPr defTabSz="1034686"/>
            <a:r>
              <a:rPr lang="ja-JP" altLang="en-US" sz="1500" dirty="0">
                <a:solidFill>
                  <a:prstClr val="black"/>
                </a:solidFill>
                <a:latin typeface="+mn-ea"/>
              </a:rPr>
              <a:t>　　　　　診療科（病床）再編（病床特例の適用）、医師等の共同研修、医薬品等の共同購入、資金</a:t>
            </a:r>
            <a:r>
              <a:rPr lang="ja-JP" altLang="en-US" sz="1500" dirty="0" smtClean="0">
                <a:solidFill>
                  <a:prstClr val="black"/>
                </a:solidFill>
                <a:latin typeface="+mn-ea"/>
              </a:rPr>
              <a:t>貸付</a:t>
            </a:r>
            <a:endParaRPr lang="en-US" altLang="ja-JP" sz="1500" dirty="0">
              <a:solidFill>
                <a:prstClr val="black"/>
              </a:solidFill>
              <a:latin typeface="+mn-ea"/>
            </a:endParaRPr>
          </a:p>
          <a:p>
            <a:pPr defTabSz="1034686"/>
            <a:r>
              <a:rPr lang="ja-JP" altLang="en-US" sz="1500" dirty="0">
                <a:solidFill>
                  <a:prstClr val="black"/>
                </a:solidFill>
                <a:latin typeface="+mn-ea"/>
              </a:rPr>
              <a:t>　　　　　</a:t>
            </a:r>
            <a:r>
              <a:rPr lang="ja-JP" altLang="en-US" sz="1500" dirty="0" smtClean="0">
                <a:solidFill>
                  <a:prstClr val="black"/>
                </a:solidFill>
                <a:latin typeface="+mn-ea"/>
              </a:rPr>
              <a:t>（</a:t>
            </a:r>
            <a:r>
              <a:rPr lang="ja-JP" altLang="en-US" sz="1500" dirty="0">
                <a:solidFill>
                  <a:prstClr val="black"/>
                </a:solidFill>
                <a:latin typeface="+mn-ea"/>
              </a:rPr>
              <a:t>基金造成含む）、関連事業者への出資等</a:t>
            </a:r>
            <a:endParaRPr lang="en-US" altLang="ja-JP" sz="1500" dirty="0">
              <a:solidFill>
                <a:prstClr val="black"/>
              </a:solidFill>
              <a:latin typeface="+mn-ea"/>
            </a:endParaRPr>
          </a:p>
          <a:p>
            <a:pPr defTabSz="1034686"/>
            <a:r>
              <a:rPr lang="ja-JP" altLang="en-US" sz="1500" dirty="0">
                <a:solidFill>
                  <a:prstClr val="black"/>
                </a:solidFill>
                <a:latin typeface="+mn-ea"/>
              </a:rPr>
              <a:t>　　　　　医師の配置換え、救急患者受入ルールの策定、訪問看護等による在宅生活支援等</a:t>
            </a:r>
            <a:endParaRPr lang="en-US" altLang="ja-JP" sz="1500" dirty="0">
              <a:solidFill>
                <a:prstClr val="black"/>
              </a:solidFill>
              <a:latin typeface="+mn-ea"/>
            </a:endParaRPr>
          </a:p>
          <a:p>
            <a:pPr defTabSz="1034686"/>
            <a:r>
              <a:rPr lang="ja-JP" altLang="en-US" sz="1500" dirty="0">
                <a:solidFill>
                  <a:prstClr val="black"/>
                </a:solidFill>
                <a:latin typeface="+mn-ea"/>
              </a:rPr>
              <a:t>○ 参加法人の統括（予算・事業計画等へ意見を述べる）</a:t>
            </a:r>
            <a:endParaRPr lang="en-US" altLang="ja-JP" sz="1500" dirty="0">
              <a:solidFill>
                <a:prstClr val="black"/>
              </a:solidFill>
              <a:latin typeface="+mn-ea"/>
            </a:endParaRPr>
          </a:p>
          <a:p>
            <a:pPr defTabSz="1034686"/>
            <a:endParaRPr lang="en-US" altLang="ja-JP" sz="900" dirty="0">
              <a:solidFill>
                <a:schemeClr val="tx1"/>
              </a:solidFill>
            </a:endParaRPr>
          </a:p>
          <a:p>
            <a:pPr defTabSz="1034686"/>
            <a:r>
              <a:rPr lang="en-US" altLang="ja-JP" sz="1500" dirty="0">
                <a:solidFill>
                  <a:schemeClr val="tx1"/>
                </a:solidFill>
                <a:latin typeface="+mn-ea"/>
              </a:rPr>
              <a:t>※</a:t>
            </a:r>
            <a:r>
              <a:rPr lang="ja-JP" altLang="en-US" sz="1500" dirty="0">
                <a:solidFill>
                  <a:schemeClr val="tx1"/>
                </a:solidFill>
                <a:latin typeface="+mn-ea"/>
              </a:rPr>
              <a:t> </a:t>
            </a:r>
            <a:r>
              <a:rPr lang="ja-JP" altLang="en-US" sz="1500" dirty="0">
                <a:solidFill>
                  <a:schemeClr val="tx1"/>
                </a:solidFill>
              </a:rPr>
              <a:t>社員は各一個の議決権。ただし、不当に差別的な取扱いをしないこと等を条件に、定款で別段の</a:t>
            </a:r>
            <a:endParaRPr lang="en-US" altLang="ja-JP" sz="1500" dirty="0">
              <a:solidFill>
                <a:schemeClr val="tx1"/>
              </a:solidFill>
            </a:endParaRPr>
          </a:p>
          <a:p>
            <a:pPr defTabSz="1034686"/>
            <a:r>
              <a:rPr lang="ja-JP" altLang="en-US" sz="1500" dirty="0">
                <a:solidFill>
                  <a:schemeClr val="tx1"/>
                </a:solidFill>
              </a:rPr>
              <a:t>　定めをすることが可能。</a:t>
            </a:r>
            <a:endParaRPr lang="ja-JP" altLang="en-US" sz="1500" dirty="0">
              <a:solidFill>
                <a:schemeClr val="tx1"/>
              </a:solidFill>
              <a:latin typeface="+mn-ea"/>
            </a:endParaRPr>
          </a:p>
        </p:txBody>
      </p:sp>
      <p:sp>
        <p:nvSpPr>
          <p:cNvPr id="97" name="正方形/長方形 96"/>
          <p:cNvSpPr/>
          <p:nvPr/>
        </p:nvSpPr>
        <p:spPr>
          <a:xfrm>
            <a:off x="144948" y="6059484"/>
            <a:ext cx="8439992" cy="1422158"/>
          </a:xfrm>
          <a:prstGeom prst="rect">
            <a:avLst/>
          </a:prstGeom>
          <a:solidFill>
            <a:schemeClr val="bg1"/>
          </a:solidFill>
          <a:ln w="12700" cmpd="thickThi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3602" tIns="51801" rIns="103602" bIns="51801" numCol="1" spcCol="0" rtlCol="0" fromWordArt="0" anchor="t" anchorCtr="0" forceAA="0" compatLnSpc="1">
            <a:prstTxWarp prst="textNoShape">
              <a:avLst/>
            </a:prstTxWarp>
            <a:noAutofit/>
          </a:bodyPr>
          <a:lstStyle/>
          <a:p>
            <a:pPr marL="300452" indent="-300452" defTabSz="1036006"/>
            <a:endParaRPr lang="en-US" altLang="ja-JP" sz="1900" dirty="0">
              <a:solidFill>
                <a:prstClr val="black"/>
              </a:solidFill>
              <a:latin typeface="+mn-ea"/>
              <a:cs typeface="メイリオ" pitchFamily="50" charset="-128"/>
            </a:endParaRPr>
          </a:p>
        </p:txBody>
      </p:sp>
      <p:sp>
        <p:nvSpPr>
          <p:cNvPr id="11" name="正方形/長方形 10"/>
          <p:cNvSpPr/>
          <p:nvPr/>
        </p:nvSpPr>
        <p:spPr>
          <a:xfrm>
            <a:off x="144952" y="1245202"/>
            <a:ext cx="2499310" cy="472403"/>
          </a:xfrm>
          <a:prstGeom prst="rect">
            <a:avLst/>
          </a:prstGeom>
          <a:solidFill>
            <a:schemeClr val="bg1"/>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03627" tIns="51815" rIns="103627" bIns="51815" rtlCol="0" anchor="ctr"/>
          <a:lstStyle/>
          <a:p>
            <a:pPr algn="ctr" defTabSz="1034686"/>
            <a:r>
              <a:rPr lang="ja-JP" altLang="en-US" sz="1600" dirty="0">
                <a:solidFill>
                  <a:prstClr val="black"/>
                </a:solidFill>
                <a:latin typeface="+mn-ea"/>
              </a:rPr>
              <a:t>地域医療連携推進法人</a:t>
            </a:r>
            <a:endParaRPr lang="en-US" altLang="ja-JP" sz="1600" dirty="0">
              <a:solidFill>
                <a:prstClr val="black"/>
              </a:solidFill>
              <a:latin typeface="+mn-ea"/>
              <a:cs typeface="メイリオ" panose="020B0604030504040204" pitchFamily="50" charset="-128"/>
            </a:endParaRPr>
          </a:p>
        </p:txBody>
      </p:sp>
      <p:sp>
        <p:nvSpPr>
          <p:cNvPr id="81" name="正方形/長方形 80"/>
          <p:cNvSpPr/>
          <p:nvPr/>
        </p:nvSpPr>
        <p:spPr>
          <a:xfrm>
            <a:off x="464200" y="6446562"/>
            <a:ext cx="1574536" cy="894046"/>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03627" tIns="51815" rIns="103627" bIns="51815" rtlCol="0" anchor="ctr"/>
          <a:lstStyle/>
          <a:p>
            <a:pPr algn="ctr" defTabSz="1034686"/>
            <a:r>
              <a:rPr lang="ja-JP" altLang="en-US" sz="1400" dirty="0">
                <a:solidFill>
                  <a:prstClr val="black"/>
                </a:solidFill>
                <a:latin typeface="+mn-ea"/>
              </a:rPr>
              <a:t>医療法人Ａ</a:t>
            </a:r>
            <a:endParaRPr lang="en-US" altLang="ja-JP" sz="1400" dirty="0">
              <a:solidFill>
                <a:prstClr val="black"/>
              </a:solidFill>
              <a:latin typeface="+mn-ea"/>
            </a:endParaRPr>
          </a:p>
          <a:p>
            <a:pPr algn="ctr" defTabSz="1034686"/>
            <a:endParaRPr lang="en-US" altLang="ja-JP" sz="1400" dirty="0">
              <a:solidFill>
                <a:prstClr val="black"/>
              </a:solidFill>
              <a:latin typeface="+mn-ea"/>
            </a:endParaRPr>
          </a:p>
          <a:p>
            <a:pPr algn="ctr" defTabSz="1034686"/>
            <a:endParaRPr lang="en-US" altLang="ja-JP" sz="1400" dirty="0">
              <a:solidFill>
                <a:prstClr val="black"/>
              </a:solidFill>
              <a:latin typeface="+mn-ea"/>
            </a:endParaRPr>
          </a:p>
        </p:txBody>
      </p:sp>
      <p:sp>
        <p:nvSpPr>
          <p:cNvPr id="82" name="正方形/長方形 81"/>
          <p:cNvSpPr/>
          <p:nvPr/>
        </p:nvSpPr>
        <p:spPr>
          <a:xfrm>
            <a:off x="2455981" y="6446562"/>
            <a:ext cx="1645370" cy="909351"/>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03627" tIns="51815" rIns="103627" bIns="51815" rtlCol="0" anchor="ctr"/>
          <a:lstStyle/>
          <a:p>
            <a:pPr algn="ctr" defTabSz="1034686"/>
            <a:r>
              <a:rPr lang="ja-JP" altLang="en-US" sz="1400" dirty="0">
                <a:solidFill>
                  <a:prstClr val="black"/>
                </a:solidFill>
                <a:latin typeface="+mn-ea"/>
              </a:rPr>
              <a:t>医療法人Ｂ</a:t>
            </a:r>
            <a:endParaRPr lang="en-US" altLang="ja-JP" sz="1400" dirty="0">
              <a:solidFill>
                <a:prstClr val="black"/>
              </a:solidFill>
              <a:latin typeface="+mn-ea"/>
            </a:endParaRPr>
          </a:p>
          <a:p>
            <a:pPr algn="ctr" defTabSz="1034686"/>
            <a:endParaRPr lang="en-US" altLang="ja-JP" sz="1400" dirty="0">
              <a:solidFill>
                <a:prstClr val="black"/>
              </a:solidFill>
              <a:latin typeface="+mn-ea"/>
            </a:endParaRPr>
          </a:p>
          <a:p>
            <a:pPr algn="ctr" defTabSz="1034686"/>
            <a:endParaRPr lang="en-US" altLang="ja-JP" sz="1400" dirty="0">
              <a:solidFill>
                <a:prstClr val="black"/>
              </a:solidFill>
              <a:latin typeface="+mn-ea"/>
            </a:endParaRPr>
          </a:p>
        </p:txBody>
      </p:sp>
      <p:sp>
        <p:nvSpPr>
          <p:cNvPr id="84" name="正方形/長方形 83"/>
          <p:cNvSpPr/>
          <p:nvPr/>
        </p:nvSpPr>
        <p:spPr>
          <a:xfrm>
            <a:off x="6660318" y="6446562"/>
            <a:ext cx="1557766" cy="927080"/>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03627" tIns="51815" rIns="103627" bIns="51815" rtlCol="0" anchor="t" anchorCtr="0"/>
          <a:lstStyle/>
          <a:p>
            <a:pPr algn="ctr" defTabSz="1034686"/>
            <a:r>
              <a:rPr lang="ja-JP" altLang="en-US" sz="1300" dirty="0">
                <a:solidFill>
                  <a:prstClr val="black"/>
                </a:solidFill>
                <a:latin typeface="+mn-ea"/>
              </a:rPr>
              <a:t>その他の</a:t>
            </a:r>
            <a:endParaRPr lang="en-US" altLang="ja-JP" sz="1300" dirty="0">
              <a:solidFill>
                <a:prstClr val="black"/>
              </a:solidFill>
              <a:latin typeface="+mn-ea"/>
            </a:endParaRPr>
          </a:p>
          <a:p>
            <a:pPr algn="ctr" defTabSz="1034686"/>
            <a:r>
              <a:rPr lang="ja-JP" altLang="en-US" sz="1300" dirty="0">
                <a:solidFill>
                  <a:prstClr val="black"/>
                </a:solidFill>
                <a:latin typeface="+mn-ea"/>
              </a:rPr>
              <a:t>非営利法人Ｄ</a:t>
            </a:r>
            <a:endParaRPr lang="en-US" altLang="ja-JP" sz="1300" dirty="0">
              <a:solidFill>
                <a:prstClr val="black"/>
              </a:solidFill>
              <a:latin typeface="+mn-ea"/>
            </a:endParaRPr>
          </a:p>
          <a:p>
            <a:pPr algn="ctr" defTabSz="1034686"/>
            <a:endParaRPr lang="en-US" altLang="ja-JP" sz="1900" dirty="0">
              <a:solidFill>
                <a:prstClr val="black"/>
              </a:solidFill>
              <a:latin typeface="+mn-ea"/>
            </a:endParaRPr>
          </a:p>
          <a:p>
            <a:pPr algn="ctr" defTabSz="1034686"/>
            <a:endParaRPr lang="en-US" altLang="ja-JP" sz="1900" dirty="0">
              <a:solidFill>
                <a:prstClr val="black"/>
              </a:solidFill>
              <a:latin typeface="+mn-ea"/>
            </a:endParaRPr>
          </a:p>
        </p:txBody>
      </p:sp>
      <p:sp>
        <p:nvSpPr>
          <p:cNvPr id="4" name="正方形/長方形 3"/>
          <p:cNvSpPr/>
          <p:nvPr/>
        </p:nvSpPr>
        <p:spPr>
          <a:xfrm>
            <a:off x="31844" y="11167"/>
            <a:ext cx="10688638" cy="4349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3627" tIns="51815" rIns="103627" bIns="51815" numCol="1" spcCol="0" rtlCol="0" fromWordArt="0" anchor="ctr" anchorCtr="0" forceAA="0" compatLnSpc="1">
            <a:prstTxWarp prst="textNoShape">
              <a:avLst/>
            </a:prstTxWarp>
            <a:noAutofit/>
          </a:bodyPr>
          <a:lstStyle/>
          <a:p>
            <a:pPr algn="ctr" defTabSz="1034686"/>
            <a:r>
              <a:rPr lang="ja-JP" altLang="en-US" sz="1700" dirty="0">
                <a:solidFill>
                  <a:prstClr val="black"/>
                </a:solidFill>
                <a:latin typeface="ＭＳ Ｐゴシック" panose="020B0600070205080204" pitchFamily="50" charset="-128"/>
                <a:ea typeface="ＭＳ Ｐゴシック" panose="020B0600070205080204" pitchFamily="50" charset="-128"/>
                <a:cs typeface="メイリオ" pitchFamily="50" charset="-128"/>
              </a:rPr>
              <a:t>地域医療連携推進法人制度について（概要）</a:t>
            </a:r>
            <a:endParaRPr lang="en-US" altLang="ja-JP" sz="1700" dirty="0">
              <a:solidFill>
                <a:prstClr val="black"/>
              </a:solidFill>
              <a:latin typeface="ＭＳ Ｐゴシック" panose="020B0600070205080204" pitchFamily="50" charset="-128"/>
              <a:ea typeface="ＭＳ Ｐゴシック" panose="020B0600070205080204" pitchFamily="50" charset="-128"/>
              <a:cs typeface="メイリオ" pitchFamily="50" charset="-128"/>
            </a:endParaRPr>
          </a:p>
        </p:txBody>
      </p:sp>
      <p:sp>
        <p:nvSpPr>
          <p:cNvPr id="5" name="円/楕円 4"/>
          <p:cNvSpPr/>
          <p:nvPr/>
        </p:nvSpPr>
        <p:spPr>
          <a:xfrm>
            <a:off x="657127" y="6842291"/>
            <a:ext cx="1183835" cy="43995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3627" tIns="51815" rIns="103627" bIns="51815" numCol="1" spcCol="0" rtlCol="0" fromWordArt="0" anchor="ctr" anchorCtr="0" forceAA="0" compatLnSpc="1">
            <a:prstTxWarp prst="textNoShape">
              <a:avLst/>
            </a:prstTxWarp>
            <a:noAutofit/>
          </a:bodyPr>
          <a:lstStyle/>
          <a:p>
            <a:pPr algn="ctr"/>
            <a:r>
              <a:rPr lang="ja-JP" altLang="en-US" sz="1400" dirty="0">
                <a:solidFill>
                  <a:schemeClr val="tx1"/>
                </a:solidFill>
                <a:latin typeface="+mn-ea"/>
                <a:cs typeface="メイリオ" pitchFamily="50" charset="-128"/>
              </a:rPr>
              <a:t>病院</a:t>
            </a:r>
          </a:p>
        </p:txBody>
      </p:sp>
      <p:sp>
        <p:nvSpPr>
          <p:cNvPr id="95" name="円/楕円 94"/>
          <p:cNvSpPr/>
          <p:nvPr/>
        </p:nvSpPr>
        <p:spPr>
          <a:xfrm>
            <a:off x="2635059" y="6842278"/>
            <a:ext cx="1306780" cy="452109"/>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3627" tIns="51815" rIns="103627" bIns="51815" numCol="1" spcCol="0" rtlCol="0" fromWordArt="0" anchor="ctr" anchorCtr="0" forceAA="0" compatLnSpc="1">
            <a:prstTxWarp prst="textNoShape">
              <a:avLst/>
            </a:prstTxWarp>
            <a:noAutofit/>
          </a:bodyPr>
          <a:lstStyle/>
          <a:p>
            <a:pPr algn="ctr"/>
            <a:r>
              <a:rPr lang="ja-JP" altLang="en-US" sz="1400" dirty="0">
                <a:solidFill>
                  <a:schemeClr val="tx1"/>
                </a:solidFill>
                <a:latin typeface="+mn-ea"/>
                <a:cs typeface="メイリオ" pitchFamily="50" charset="-128"/>
              </a:rPr>
              <a:t>病院</a:t>
            </a:r>
          </a:p>
        </p:txBody>
      </p:sp>
      <p:sp>
        <p:nvSpPr>
          <p:cNvPr id="111" name="円/楕円 110"/>
          <p:cNvSpPr/>
          <p:nvPr/>
        </p:nvSpPr>
        <p:spPr>
          <a:xfrm>
            <a:off x="6730660" y="6922838"/>
            <a:ext cx="1421957" cy="405883"/>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3627" tIns="51815" rIns="103627" bIns="51815" numCol="1" spcCol="0" rtlCol="0" fromWordArt="0" anchor="ctr" anchorCtr="0" forceAA="0" compatLnSpc="1">
            <a:prstTxWarp prst="textNoShape">
              <a:avLst/>
            </a:prstTxWarp>
            <a:noAutofit/>
          </a:bodyPr>
          <a:lstStyle/>
          <a:p>
            <a:pPr algn="ctr"/>
            <a:r>
              <a:rPr lang="ja-JP" altLang="en-US" sz="1200" dirty="0">
                <a:solidFill>
                  <a:schemeClr val="tx1"/>
                </a:solidFill>
                <a:latin typeface="+mn-ea"/>
                <a:cs typeface="メイリオ" pitchFamily="50" charset="-128"/>
              </a:rPr>
              <a:t>介護事業等</a:t>
            </a:r>
            <a:endParaRPr lang="en-US" altLang="ja-JP" sz="1200" dirty="0">
              <a:solidFill>
                <a:schemeClr val="tx1"/>
              </a:solidFill>
              <a:latin typeface="+mn-ea"/>
              <a:cs typeface="メイリオ" pitchFamily="50" charset="-128"/>
            </a:endParaRPr>
          </a:p>
        </p:txBody>
      </p:sp>
      <p:cxnSp>
        <p:nvCxnSpPr>
          <p:cNvPr id="6" name="直線矢印コネクタ 5"/>
          <p:cNvCxnSpPr>
            <a:stCxn id="81" idx="0"/>
          </p:cNvCxnSpPr>
          <p:nvPr/>
        </p:nvCxnSpPr>
        <p:spPr>
          <a:xfrm flipV="1">
            <a:off x="1251466" y="5094135"/>
            <a:ext cx="0" cy="1352425"/>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675761" y="5328409"/>
            <a:ext cx="1183835" cy="366383"/>
          </a:xfrm>
          <a:prstGeom prst="rect">
            <a:avLst/>
          </a:prstGeom>
          <a:solidFill>
            <a:schemeClr val="bg2"/>
          </a:solidFill>
          <a:ln>
            <a:solidFill>
              <a:schemeClr val="tx1"/>
            </a:solidFill>
            <a:prstDash val="dash"/>
          </a:ln>
        </p:spPr>
        <p:txBody>
          <a:bodyPr wrap="square" lIns="103627" tIns="51815" rIns="103627" bIns="51815" rtlCol="0" anchor="ctr">
            <a:noAutofit/>
          </a:bodyPr>
          <a:lstStyle/>
          <a:p>
            <a:pPr algn="ctr" defTabSz="1034686"/>
            <a:r>
              <a:rPr lang="ja-JP" altLang="en-US" sz="1400" dirty="0">
                <a:solidFill>
                  <a:prstClr val="black"/>
                </a:solidFill>
                <a:latin typeface="+mn-ea"/>
              </a:rPr>
              <a:t>参画（社員）</a:t>
            </a:r>
            <a:endParaRPr lang="en-US" altLang="ja-JP" sz="1400" dirty="0">
              <a:solidFill>
                <a:prstClr val="black"/>
              </a:solidFill>
              <a:latin typeface="+mn-ea"/>
            </a:endParaRPr>
          </a:p>
        </p:txBody>
      </p:sp>
      <p:cxnSp>
        <p:nvCxnSpPr>
          <p:cNvPr id="35" name="直線矢印コネクタ 34"/>
          <p:cNvCxnSpPr>
            <a:stCxn id="84" idx="0"/>
          </p:cNvCxnSpPr>
          <p:nvPr/>
        </p:nvCxnSpPr>
        <p:spPr>
          <a:xfrm flipH="1" flipV="1">
            <a:off x="7439201" y="5094136"/>
            <a:ext cx="1" cy="1352427"/>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6906682" y="5328424"/>
            <a:ext cx="1116752" cy="366382"/>
          </a:xfrm>
          <a:prstGeom prst="rect">
            <a:avLst/>
          </a:prstGeom>
          <a:solidFill>
            <a:schemeClr val="bg2"/>
          </a:solidFill>
          <a:ln>
            <a:solidFill>
              <a:schemeClr val="tx1"/>
            </a:solidFill>
            <a:prstDash val="dash"/>
          </a:ln>
        </p:spPr>
        <p:txBody>
          <a:bodyPr wrap="square" lIns="103627" tIns="51815" rIns="103627" bIns="51815" rtlCol="0" anchor="ctr">
            <a:noAutofit/>
          </a:bodyPr>
          <a:lstStyle/>
          <a:p>
            <a:pPr algn="ctr" defTabSz="1034686"/>
            <a:r>
              <a:rPr lang="ja-JP" altLang="en-US" sz="1300" dirty="0">
                <a:solidFill>
                  <a:prstClr val="black"/>
                </a:solidFill>
                <a:latin typeface="+mn-ea"/>
              </a:rPr>
              <a:t>参画（社員）</a:t>
            </a:r>
            <a:endParaRPr lang="en-US" altLang="ja-JP" sz="1300" dirty="0">
              <a:solidFill>
                <a:prstClr val="black"/>
              </a:solidFill>
              <a:latin typeface="+mn-ea"/>
            </a:endParaRPr>
          </a:p>
        </p:txBody>
      </p:sp>
      <p:cxnSp>
        <p:nvCxnSpPr>
          <p:cNvPr id="34" name="直線矢印コネクタ 33"/>
          <p:cNvCxnSpPr>
            <a:stCxn id="82" idx="0"/>
          </p:cNvCxnSpPr>
          <p:nvPr/>
        </p:nvCxnSpPr>
        <p:spPr>
          <a:xfrm flipH="1" flipV="1">
            <a:off x="3278662" y="5096062"/>
            <a:ext cx="2" cy="1350502"/>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2681828" y="5328423"/>
            <a:ext cx="1193669" cy="374673"/>
          </a:xfrm>
          <a:prstGeom prst="rect">
            <a:avLst/>
          </a:prstGeom>
          <a:solidFill>
            <a:schemeClr val="bg2"/>
          </a:solidFill>
          <a:ln>
            <a:solidFill>
              <a:schemeClr val="tx1"/>
            </a:solidFill>
            <a:prstDash val="dash"/>
          </a:ln>
        </p:spPr>
        <p:txBody>
          <a:bodyPr wrap="square" lIns="103627" tIns="51815" rIns="103627" bIns="51815" rtlCol="0" anchor="ctr">
            <a:noAutofit/>
          </a:bodyPr>
          <a:lstStyle/>
          <a:p>
            <a:pPr algn="ctr" defTabSz="1034686"/>
            <a:r>
              <a:rPr lang="ja-JP" altLang="en-US" sz="1400" dirty="0">
                <a:solidFill>
                  <a:prstClr val="black"/>
                </a:solidFill>
                <a:latin typeface="+mn-ea"/>
              </a:rPr>
              <a:t>参画（社員）</a:t>
            </a:r>
            <a:endParaRPr lang="en-US" altLang="ja-JP" sz="1400" dirty="0">
              <a:solidFill>
                <a:prstClr val="black"/>
              </a:solidFill>
              <a:latin typeface="+mn-ea"/>
            </a:endParaRPr>
          </a:p>
        </p:txBody>
      </p:sp>
      <p:sp>
        <p:nvSpPr>
          <p:cNvPr id="2" name="左大かっこ 1"/>
          <p:cNvSpPr/>
          <p:nvPr/>
        </p:nvSpPr>
        <p:spPr>
          <a:xfrm flipH="1">
            <a:off x="8317039" y="5328409"/>
            <a:ext cx="50646" cy="2103863"/>
          </a:xfrm>
          <a:prstGeom prst="leftBracket">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lIns="103638" tIns="51819" rIns="103638" bIns="51819" rtlCol="0" anchor="ctr"/>
          <a:lstStyle/>
          <a:p>
            <a:pPr algn="ctr"/>
            <a:endParaRPr kumimoji="1" lang="ja-JP" altLang="en-US"/>
          </a:p>
        </p:txBody>
      </p:sp>
      <p:sp>
        <p:nvSpPr>
          <p:cNvPr id="10" name="左大かっこ 9"/>
          <p:cNvSpPr/>
          <p:nvPr/>
        </p:nvSpPr>
        <p:spPr>
          <a:xfrm>
            <a:off x="6520079" y="5328410"/>
            <a:ext cx="70115" cy="2103852"/>
          </a:xfrm>
          <a:prstGeom prst="leftBracket">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lIns="103638" tIns="51819" rIns="103638" bIns="51819" rtlCol="0" anchor="ctr"/>
          <a:lstStyle/>
          <a:p>
            <a:pPr algn="ctr"/>
            <a:endParaRPr kumimoji="1" lang="ja-JP" altLang="en-US"/>
          </a:p>
        </p:txBody>
      </p:sp>
      <p:sp>
        <p:nvSpPr>
          <p:cNvPr id="36" name="正方形/長方形 35"/>
          <p:cNvSpPr/>
          <p:nvPr/>
        </p:nvSpPr>
        <p:spPr>
          <a:xfrm>
            <a:off x="4526194" y="6446562"/>
            <a:ext cx="1550083" cy="918210"/>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03627" tIns="51815" rIns="103627" bIns="51815" rtlCol="0" anchor="ctr"/>
          <a:lstStyle/>
          <a:p>
            <a:pPr algn="ctr" defTabSz="1034686"/>
            <a:r>
              <a:rPr lang="ja-JP" altLang="en-US" sz="1400" dirty="0">
                <a:solidFill>
                  <a:prstClr val="black"/>
                </a:solidFill>
                <a:latin typeface="+mn-ea"/>
              </a:rPr>
              <a:t>医療法人Ｃ</a:t>
            </a:r>
            <a:endParaRPr lang="en-US" altLang="ja-JP" sz="1400" dirty="0">
              <a:solidFill>
                <a:prstClr val="black"/>
              </a:solidFill>
              <a:latin typeface="+mn-ea"/>
            </a:endParaRPr>
          </a:p>
          <a:p>
            <a:pPr algn="ctr" defTabSz="1034686"/>
            <a:endParaRPr lang="en-US" altLang="ja-JP" sz="1400" dirty="0">
              <a:solidFill>
                <a:prstClr val="black"/>
              </a:solidFill>
              <a:latin typeface="+mn-ea"/>
            </a:endParaRPr>
          </a:p>
          <a:p>
            <a:pPr algn="ctr" defTabSz="1034686"/>
            <a:endParaRPr lang="en-US" altLang="ja-JP" sz="1400" dirty="0">
              <a:solidFill>
                <a:prstClr val="black"/>
              </a:solidFill>
              <a:latin typeface="+mn-ea"/>
            </a:endParaRPr>
          </a:p>
        </p:txBody>
      </p:sp>
      <p:sp>
        <p:nvSpPr>
          <p:cNvPr id="37" name="円/楕円 36"/>
          <p:cNvSpPr/>
          <p:nvPr/>
        </p:nvSpPr>
        <p:spPr>
          <a:xfrm>
            <a:off x="4663287" y="6842294"/>
            <a:ext cx="1291188" cy="457466"/>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3627" tIns="51815" rIns="103627" bIns="51815" numCol="1" spcCol="0" rtlCol="0" fromWordArt="0" anchor="ctr" anchorCtr="0" forceAA="0" compatLnSpc="1">
            <a:prstTxWarp prst="textNoShape">
              <a:avLst/>
            </a:prstTxWarp>
            <a:noAutofit/>
          </a:bodyPr>
          <a:lstStyle/>
          <a:p>
            <a:pPr algn="ctr"/>
            <a:r>
              <a:rPr lang="ja-JP" altLang="en-US" sz="1400" dirty="0">
                <a:solidFill>
                  <a:schemeClr val="tx1"/>
                </a:solidFill>
                <a:latin typeface="+mn-ea"/>
                <a:cs typeface="メイリオ" pitchFamily="50" charset="-128"/>
              </a:rPr>
              <a:t>診療所</a:t>
            </a:r>
          </a:p>
        </p:txBody>
      </p:sp>
      <p:cxnSp>
        <p:nvCxnSpPr>
          <p:cNvPr id="38" name="直線矢印コネクタ 37"/>
          <p:cNvCxnSpPr>
            <a:stCxn id="36" idx="0"/>
          </p:cNvCxnSpPr>
          <p:nvPr/>
        </p:nvCxnSpPr>
        <p:spPr>
          <a:xfrm flipV="1">
            <a:off x="5301235" y="5096059"/>
            <a:ext cx="0" cy="1350503"/>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4738197" y="5328424"/>
            <a:ext cx="1159640" cy="366382"/>
          </a:xfrm>
          <a:prstGeom prst="rect">
            <a:avLst/>
          </a:prstGeom>
          <a:solidFill>
            <a:schemeClr val="bg2"/>
          </a:solidFill>
          <a:ln>
            <a:solidFill>
              <a:schemeClr val="tx1"/>
            </a:solidFill>
            <a:prstDash val="dash"/>
          </a:ln>
        </p:spPr>
        <p:txBody>
          <a:bodyPr wrap="square" lIns="103627" tIns="51815" rIns="103627" bIns="51815" rtlCol="0" anchor="ctr">
            <a:noAutofit/>
          </a:bodyPr>
          <a:lstStyle/>
          <a:p>
            <a:pPr algn="ctr" defTabSz="1034686"/>
            <a:r>
              <a:rPr lang="ja-JP" altLang="en-US" sz="1400" dirty="0">
                <a:solidFill>
                  <a:prstClr val="black"/>
                </a:solidFill>
                <a:latin typeface="+mn-ea"/>
              </a:rPr>
              <a:t>参画（社員）</a:t>
            </a:r>
            <a:endParaRPr lang="en-US" altLang="ja-JP" sz="1400" dirty="0">
              <a:solidFill>
                <a:prstClr val="black"/>
              </a:solidFill>
              <a:latin typeface="+mn-ea"/>
            </a:endParaRPr>
          </a:p>
        </p:txBody>
      </p:sp>
      <p:sp>
        <p:nvSpPr>
          <p:cNvPr id="40" name="テキスト ボックス 39"/>
          <p:cNvSpPr txBox="1"/>
          <p:nvPr/>
        </p:nvSpPr>
        <p:spPr>
          <a:xfrm>
            <a:off x="141206" y="5854814"/>
            <a:ext cx="2806329" cy="409348"/>
          </a:xfrm>
          <a:prstGeom prst="rect">
            <a:avLst/>
          </a:prstGeom>
          <a:solidFill>
            <a:schemeClr val="bg1"/>
          </a:solidFill>
          <a:ln w="12700">
            <a:solidFill>
              <a:schemeClr val="tx1"/>
            </a:solidFill>
            <a:prstDash val="solid"/>
          </a:ln>
        </p:spPr>
        <p:txBody>
          <a:bodyPr wrap="square" lIns="103627" tIns="51815" rIns="103627" bIns="51815" rtlCol="0" anchor="ctr">
            <a:noAutofit/>
          </a:bodyPr>
          <a:lstStyle/>
          <a:p>
            <a:pPr algn="ctr" defTabSz="1034686"/>
            <a:r>
              <a:rPr lang="ja-JP" altLang="en-US" sz="1500" dirty="0">
                <a:solidFill>
                  <a:prstClr val="black"/>
                </a:solidFill>
                <a:latin typeface="+mn-ea"/>
              </a:rPr>
              <a:t>参加法人（非営利法人に限る）</a:t>
            </a:r>
            <a:endParaRPr lang="en-US" altLang="ja-JP" sz="1500" dirty="0">
              <a:solidFill>
                <a:prstClr val="black"/>
              </a:solidFill>
              <a:latin typeface="+mn-ea"/>
            </a:endParaRPr>
          </a:p>
        </p:txBody>
      </p:sp>
      <p:sp>
        <p:nvSpPr>
          <p:cNvPr id="7" name="正方形/長方形 6"/>
          <p:cNvSpPr/>
          <p:nvPr/>
        </p:nvSpPr>
        <p:spPr>
          <a:xfrm>
            <a:off x="9132058" y="1717608"/>
            <a:ext cx="502433" cy="33784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lIns="103638" tIns="51819" rIns="103638" bIns="51819" rtlCol="0" anchor="ctr"/>
          <a:lstStyle/>
          <a:p>
            <a:pPr algn="ctr"/>
            <a:r>
              <a:rPr lang="ja-JP" altLang="en-US" sz="1500" dirty="0">
                <a:solidFill>
                  <a:schemeClr val="tx1"/>
                </a:solidFill>
              </a:rPr>
              <a:t>都道府県知事</a:t>
            </a:r>
          </a:p>
        </p:txBody>
      </p:sp>
      <p:sp>
        <p:nvSpPr>
          <p:cNvPr id="41" name="正方形/長方形 40"/>
          <p:cNvSpPr/>
          <p:nvPr/>
        </p:nvSpPr>
        <p:spPr>
          <a:xfrm>
            <a:off x="10057950" y="1717606"/>
            <a:ext cx="498224" cy="337653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lIns="103638" tIns="51819" rIns="103638" bIns="51819" rtlCol="0" anchor="ctr"/>
          <a:lstStyle/>
          <a:p>
            <a:pPr algn="ctr"/>
            <a:r>
              <a:rPr lang="ja-JP" altLang="en-US" sz="1500" dirty="0">
                <a:solidFill>
                  <a:schemeClr val="tx1"/>
                </a:solidFill>
              </a:rPr>
              <a:t>都道府県医療審議会</a:t>
            </a:r>
          </a:p>
        </p:txBody>
      </p:sp>
      <p:cxnSp>
        <p:nvCxnSpPr>
          <p:cNvPr id="42" name="直線矢印コネクタ 41"/>
          <p:cNvCxnSpPr/>
          <p:nvPr/>
        </p:nvCxnSpPr>
        <p:spPr>
          <a:xfrm flipV="1">
            <a:off x="8631992" y="3389949"/>
            <a:ext cx="518819" cy="1"/>
          </a:xfrm>
          <a:prstGeom prst="straightConnector1">
            <a:avLst/>
          </a:prstGeom>
          <a:ln w="127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8613237" y="1957348"/>
            <a:ext cx="537572" cy="15723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lIns="103638" tIns="51819" rIns="103638" bIns="51819" rtlCol="0" anchor="ctr"/>
          <a:lstStyle/>
          <a:p>
            <a:pPr algn="ctr"/>
            <a:r>
              <a:rPr lang="ja-JP" altLang="en-US" sz="1400">
                <a:solidFill>
                  <a:schemeClr val="tx1"/>
                </a:solidFill>
              </a:rPr>
              <a:t>認定</a:t>
            </a:r>
            <a:r>
              <a:rPr lang="ja-JP" altLang="en-US" sz="1400" smtClean="0">
                <a:solidFill>
                  <a:schemeClr val="tx1"/>
                </a:solidFill>
              </a:rPr>
              <a:t>・</a:t>
            </a:r>
            <a:r>
              <a:rPr lang="ja-JP" altLang="en-US" sz="1400" dirty="0">
                <a:solidFill>
                  <a:schemeClr val="tx1"/>
                </a:solidFill>
              </a:rPr>
              <a:t>監督</a:t>
            </a:r>
          </a:p>
        </p:txBody>
      </p:sp>
      <p:sp>
        <p:nvSpPr>
          <p:cNvPr id="49" name="テキスト ボックス 48"/>
          <p:cNvSpPr txBox="1"/>
          <p:nvPr/>
        </p:nvSpPr>
        <p:spPr>
          <a:xfrm>
            <a:off x="9659463" y="2150803"/>
            <a:ext cx="424722" cy="1259131"/>
          </a:xfrm>
          <a:prstGeom prst="rect">
            <a:avLst/>
          </a:prstGeom>
          <a:noFill/>
        </p:spPr>
        <p:txBody>
          <a:bodyPr vert="eaVert" wrap="square" lIns="103627" tIns="51815" rIns="103627" bIns="51815" rtlCol="0">
            <a:spAutoFit/>
          </a:bodyPr>
          <a:lstStyle/>
          <a:p>
            <a:pPr algn="ctr" defTabSz="1034686"/>
            <a:r>
              <a:rPr lang="ja-JP" altLang="en-US" sz="1400" dirty="0">
                <a:solidFill>
                  <a:prstClr val="black"/>
                </a:solidFill>
                <a:latin typeface="+mn-ea"/>
              </a:rPr>
              <a:t>意見具申</a:t>
            </a:r>
            <a:endParaRPr lang="en-US" altLang="ja-JP" sz="1400" dirty="0">
              <a:solidFill>
                <a:prstClr val="black"/>
              </a:solidFill>
              <a:latin typeface="+mn-ea"/>
            </a:endParaRPr>
          </a:p>
        </p:txBody>
      </p:sp>
      <p:sp>
        <p:nvSpPr>
          <p:cNvPr id="12" name="正方形/長方形 11"/>
          <p:cNvSpPr/>
          <p:nvPr/>
        </p:nvSpPr>
        <p:spPr>
          <a:xfrm>
            <a:off x="6592589" y="6563162"/>
            <a:ext cx="3701606" cy="6661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03638" tIns="51819" rIns="103638" bIns="51819" rtlCol="0" anchor="ctr"/>
          <a:lstStyle/>
          <a:p>
            <a:pPr algn="ctr"/>
            <a:endParaRPr kumimoji="1" lang="ja-JP" altLang="en-US"/>
          </a:p>
        </p:txBody>
      </p:sp>
      <p:cxnSp>
        <p:nvCxnSpPr>
          <p:cNvPr id="59" name="直線矢印コネクタ 58"/>
          <p:cNvCxnSpPr/>
          <p:nvPr/>
        </p:nvCxnSpPr>
        <p:spPr>
          <a:xfrm>
            <a:off x="9649556" y="3403729"/>
            <a:ext cx="423461" cy="6207"/>
          </a:xfrm>
          <a:prstGeom prst="straightConnector1">
            <a:avLst/>
          </a:prstGeom>
          <a:ln w="127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51" name="タイトル 1"/>
          <p:cNvSpPr>
            <a:spLocks noGrp="1"/>
          </p:cNvSpPr>
          <p:nvPr>
            <p:ph type="ctrTitle"/>
          </p:nvPr>
        </p:nvSpPr>
        <p:spPr>
          <a:xfrm>
            <a:off x="141207" y="529223"/>
            <a:ext cx="10467106" cy="529170"/>
          </a:xfrm>
          <a:ln>
            <a:solidFill>
              <a:schemeClr val="tx1"/>
            </a:solidFill>
          </a:ln>
        </p:spPr>
        <p:txBody>
          <a:bodyPr>
            <a:noAutofit/>
          </a:bodyPr>
          <a:lstStyle/>
          <a:p>
            <a:pPr algn="l"/>
            <a:r>
              <a:rPr lang="ja-JP" altLang="en-US" sz="1500" dirty="0">
                <a:latin typeface="+mn-ea"/>
                <a:ea typeface="+mn-ea"/>
              </a:rPr>
              <a:t>医療機関相互間の機能の分担及び業務の連携を推進し、地域医療構想を達成するための一つの選択肢として、地域医療連携推進法人の認定制度を創設する。これにより競争よりも協調を進め、地域において質が高く効率的な医療提供体制を確保。</a:t>
            </a:r>
          </a:p>
        </p:txBody>
      </p:sp>
      <p:sp>
        <p:nvSpPr>
          <p:cNvPr id="19" name="正方形/長方形 18"/>
          <p:cNvSpPr/>
          <p:nvPr/>
        </p:nvSpPr>
        <p:spPr>
          <a:xfrm>
            <a:off x="2455977" y="1316295"/>
            <a:ext cx="7036277" cy="3734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03638" tIns="51819" rIns="103638" bIns="51819" rtlCol="0" anchor="ctr"/>
          <a:lstStyle/>
          <a:p>
            <a:pPr algn="ctr"/>
            <a:r>
              <a:rPr lang="en-US" altLang="ja-JP" sz="1400" dirty="0">
                <a:solidFill>
                  <a:schemeClr val="tx1"/>
                </a:solidFill>
              </a:rPr>
              <a:t>※ </a:t>
            </a:r>
            <a:r>
              <a:rPr lang="ja-JP" altLang="en-US" sz="1400" dirty="0">
                <a:solidFill>
                  <a:schemeClr val="tx1"/>
                </a:solidFill>
              </a:rPr>
              <a:t>一般社団法人のうち医療法上の非営利性の確保等の基準を満たすものを認定</a:t>
            </a:r>
          </a:p>
        </p:txBody>
      </p:sp>
      <p:sp>
        <p:nvSpPr>
          <p:cNvPr id="22" name="正方形/長方形 21"/>
          <p:cNvSpPr/>
          <p:nvPr/>
        </p:nvSpPr>
        <p:spPr>
          <a:xfrm>
            <a:off x="1126340" y="4490450"/>
            <a:ext cx="6960432" cy="580952"/>
          </a:xfrm>
          <a:prstGeom prst="rect">
            <a:avLst/>
          </a:prstGeom>
        </p:spPr>
        <p:txBody>
          <a:bodyPr wrap="square" lIns="103638" tIns="51819" rIns="103638" bIns="51819">
            <a:spAutoFit/>
          </a:bodyPr>
          <a:lstStyle/>
          <a:p>
            <a:r>
              <a:rPr lang="ja-JP" altLang="en-US" sz="1500" dirty="0">
                <a:latin typeface="+mn-ea"/>
              </a:rPr>
              <a:t>・グループ病院の特長を活かして、地域医療・地域包括ケアを推進</a:t>
            </a:r>
            <a:r>
              <a:rPr lang="en-US" altLang="ja-JP" sz="1500" dirty="0">
                <a:latin typeface="+mn-ea"/>
              </a:rPr>
              <a:t/>
            </a:r>
            <a:br>
              <a:rPr lang="en-US" altLang="ja-JP" sz="1500" dirty="0">
                <a:latin typeface="+mn-ea"/>
              </a:rPr>
            </a:br>
            <a:r>
              <a:rPr lang="ja-JP" altLang="en-US" sz="1500" dirty="0">
                <a:latin typeface="+mn-ea"/>
              </a:rPr>
              <a:t>・グループ病院の一体的経営により、経営効率を向上　</a:t>
            </a:r>
            <a:endParaRPr lang="ja-JP" altLang="en-US" sz="1500" dirty="0"/>
          </a:p>
        </p:txBody>
      </p:sp>
      <p:sp>
        <p:nvSpPr>
          <p:cNvPr id="33" name="右矢印 32"/>
          <p:cNvSpPr/>
          <p:nvPr/>
        </p:nvSpPr>
        <p:spPr>
          <a:xfrm>
            <a:off x="675760" y="4647986"/>
            <a:ext cx="450577" cy="238238"/>
          </a:xfrm>
          <a:prstGeom prst="right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3638" tIns="51819" rIns="103638" bIns="51819" rtlCol="0" anchor="ctr"/>
          <a:lstStyle/>
          <a:p>
            <a:pPr algn="ctr"/>
            <a:endParaRPr kumimoji="1" lang="ja-JP" altLang="en-US"/>
          </a:p>
        </p:txBody>
      </p:sp>
      <p:sp>
        <p:nvSpPr>
          <p:cNvPr id="3" name="正方形/長方形 2"/>
          <p:cNvSpPr/>
          <p:nvPr/>
        </p:nvSpPr>
        <p:spPr>
          <a:xfrm>
            <a:off x="9846223" y="40520"/>
            <a:ext cx="762093" cy="37620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515" tIns="49758" rIns="99515" bIns="49758" rtlCol="0" anchor="ctr"/>
          <a:lstStyle/>
          <a:p>
            <a:pPr algn="ctr"/>
            <a:r>
              <a:rPr lang="ja-JP" altLang="en-US" sz="1500" dirty="0">
                <a:solidFill>
                  <a:schemeClr val="tx1"/>
                </a:solidFill>
              </a:rPr>
              <a:t>参考</a:t>
            </a:r>
          </a:p>
        </p:txBody>
      </p:sp>
      <p:sp>
        <p:nvSpPr>
          <p:cNvPr id="8" name="正方形/長方形 7"/>
          <p:cNvSpPr/>
          <p:nvPr/>
        </p:nvSpPr>
        <p:spPr>
          <a:xfrm>
            <a:off x="404192" y="1875529"/>
            <a:ext cx="1995511" cy="53539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515" tIns="49758" rIns="99515" bIns="49758" rtlCol="0" anchor="ctr"/>
          <a:lstStyle/>
          <a:p>
            <a:pPr algn="ctr"/>
            <a:r>
              <a:rPr lang="ja-JP" altLang="en-US" sz="1500" dirty="0">
                <a:solidFill>
                  <a:schemeClr val="tx1"/>
                </a:solidFill>
              </a:rPr>
              <a:t>社員総会</a:t>
            </a:r>
          </a:p>
        </p:txBody>
      </p:sp>
      <p:sp>
        <p:nvSpPr>
          <p:cNvPr id="43" name="正方形/長方形 42"/>
          <p:cNvSpPr/>
          <p:nvPr/>
        </p:nvSpPr>
        <p:spPr>
          <a:xfrm>
            <a:off x="5583623" y="1890684"/>
            <a:ext cx="2520527" cy="5202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515" tIns="49758" rIns="99515" bIns="49758" rtlCol="0" anchor="ctr"/>
          <a:lstStyle/>
          <a:p>
            <a:pPr algn="ctr"/>
            <a:r>
              <a:rPr lang="ja-JP" altLang="en-US" sz="1500" dirty="0">
                <a:solidFill>
                  <a:schemeClr val="tx1"/>
                </a:solidFill>
              </a:rPr>
              <a:t>地域医療連携推進評議会</a:t>
            </a:r>
          </a:p>
        </p:txBody>
      </p:sp>
      <p:sp>
        <p:nvSpPr>
          <p:cNvPr id="15" name="左矢印 14"/>
          <p:cNvSpPr/>
          <p:nvPr/>
        </p:nvSpPr>
        <p:spPr>
          <a:xfrm>
            <a:off x="2951279" y="2010678"/>
            <a:ext cx="2153736" cy="188969"/>
          </a:xfrm>
          <a:prstGeom prst="lef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515" tIns="49758" rIns="99515" bIns="49758" rtlCol="0" anchor="ctr"/>
          <a:lstStyle/>
          <a:p>
            <a:pPr algn="ctr"/>
            <a:endParaRPr kumimoji="1" lang="ja-JP" altLang="en-US"/>
          </a:p>
        </p:txBody>
      </p:sp>
      <p:sp>
        <p:nvSpPr>
          <p:cNvPr id="16" name="正方形/長方形 15"/>
          <p:cNvSpPr/>
          <p:nvPr/>
        </p:nvSpPr>
        <p:spPr>
          <a:xfrm>
            <a:off x="2490687" y="1796011"/>
            <a:ext cx="3162583" cy="6682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9515" tIns="49758" rIns="99515" bIns="49758" rtlCol="0" anchor="ctr"/>
          <a:lstStyle/>
          <a:p>
            <a:pPr algn="ctr"/>
            <a:r>
              <a:rPr lang="ja-JP" altLang="en-US" sz="1400" dirty="0">
                <a:solidFill>
                  <a:schemeClr val="tx1"/>
                </a:solidFill>
              </a:rPr>
              <a:t>意見具申</a:t>
            </a:r>
            <a:endParaRPr lang="en-US" altLang="ja-JP" sz="1400" dirty="0">
              <a:solidFill>
                <a:schemeClr val="tx1"/>
              </a:solidFill>
            </a:endParaRPr>
          </a:p>
          <a:p>
            <a:pPr algn="ctr"/>
            <a:endParaRPr lang="en-US" altLang="ja-JP" sz="1400" dirty="0">
              <a:solidFill>
                <a:schemeClr val="tx1"/>
              </a:solidFill>
            </a:endParaRPr>
          </a:p>
          <a:p>
            <a:pPr algn="ctr"/>
            <a:r>
              <a:rPr lang="ja-JP" altLang="en-US" sz="1400" dirty="0">
                <a:solidFill>
                  <a:schemeClr val="tx1"/>
                </a:solidFill>
              </a:rPr>
              <a:t>（社員総会はその意見を尊重）</a:t>
            </a:r>
          </a:p>
        </p:txBody>
      </p:sp>
      <p:sp>
        <p:nvSpPr>
          <p:cNvPr id="44" name="スライド番号プレースホルダー 9"/>
          <p:cNvSpPr>
            <a:spLocks noGrp="1"/>
          </p:cNvSpPr>
          <p:nvPr>
            <p:ph type="sldNum" sz="quarter" idx="12"/>
          </p:nvPr>
        </p:nvSpPr>
        <p:spPr>
          <a:xfrm>
            <a:off x="10248444" y="7172654"/>
            <a:ext cx="489407" cy="387021"/>
          </a:xfrm>
        </p:spPr>
        <p:txBody>
          <a:bodyPr/>
          <a:lstStyle/>
          <a:p>
            <a:fld id="{75A09880-A150-43C0-B27A-5826EF3610A7}" type="slidenum">
              <a:rPr kumimoji="1" lang="ja-JP" altLang="en-US" sz="1400" smtClean="0">
                <a:solidFill>
                  <a:schemeClr val="tx1"/>
                </a:solidFill>
              </a:rPr>
              <a:t>4</a:t>
            </a:fld>
            <a:endParaRPr kumimoji="1" lang="ja-JP" altLang="en-US" sz="1400" dirty="0">
              <a:solidFill>
                <a:schemeClr val="tx1"/>
              </a:solidFill>
            </a:endParaRPr>
          </a:p>
        </p:txBody>
      </p:sp>
    </p:spTree>
    <p:extLst>
      <p:ext uri="{BB962C8B-B14F-4D97-AF65-F5344CB8AC3E}">
        <p14:creationId xmlns:p14="http://schemas.microsoft.com/office/powerpoint/2010/main" val="1223231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72413" y="106811"/>
            <a:ext cx="4817132" cy="302078"/>
          </a:xfrm>
        </p:spPr>
        <p:txBody>
          <a:bodyPr>
            <a:noAutofit/>
          </a:bodyPr>
          <a:lstStyle/>
          <a:p>
            <a:r>
              <a:rPr lang="ja-JP" altLang="en-US" sz="2000" dirty="0"/>
              <a:t>医療法人の分割の規定の整備</a:t>
            </a:r>
          </a:p>
        </p:txBody>
      </p:sp>
      <p:sp>
        <p:nvSpPr>
          <p:cNvPr id="3" name="テキスト ボックス 2"/>
          <p:cNvSpPr txBox="1"/>
          <p:nvPr/>
        </p:nvSpPr>
        <p:spPr>
          <a:xfrm>
            <a:off x="129414" y="532155"/>
            <a:ext cx="10385557" cy="2001656"/>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lIns="99515" tIns="49758" rIns="99515" bIns="49758" rtlCol="0">
            <a:spAutoFit/>
          </a:bodyPr>
          <a:lstStyle/>
          <a:p>
            <a:r>
              <a:rPr lang="ja-JP" altLang="en-US" sz="1700" b="1" dirty="0"/>
              <a:t>○　趣旨</a:t>
            </a:r>
            <a:endParaRPr lang="en-US" altLang="ja-JP" sz="1700" b="1" dirty="0"/>
          </a:p>
          <a:p>
            <a:r>
              <a:rPr lang="ja-JP" altLang="en-US" sz="1700" dirty="0"/>
              <a:t>　医療法人において、合併と同様の手続を、分割についても整備。（第</a:t>
            </a:r>
            <a:r>
              <a:rPr lang="en-US" altLang="ja-JP" sz="1700" dirty="0">
                <a:latin typeface="+mn-ea"/>
              </a:rPr>
              <a:t>60</a:t>
            </a:r>
            <a:r>
              <a:rPr lang="ja-JP" altLang="en-US" sz="1700" dirty="0"/>
              <a:t>条～第</a:t>
            </a:r>
            <a:r>
              <a:rPr lang="en-US" altLang="ja-JP" sz="1700" dirty="0">
                <a:latin typeface="+mn-ea"/>
              </a:rPr>
              <a:t>61</a:t>
            </a:r>
            <a:r>
              <a:rPr lang="ja-JP" altLang="en-US" sz="1700" dirty="0"/>
              <a:t>条の６）</a:t>
            </a:r>
            <a:endParaRPr lang="en-US" altLang="ja-JP" sz="1700" dirty="0"/>
          </a:p>
          <a:p>
            <a:r>
              <a:rPr lang="ja-JP" altLang="en-US" sz="1700" b="1" dirty="0"/>
              <a:t>○　具体的内容</a:t>
            </a:r>
            <a:endParaRPr lang="en-US" altLang="ja-JP" sz="1700" b="1" dirty="0"/>
          </a:p>
          <a:p>
            <a:r>
              <a:rPr lang="ja-JP" altLang="en-US" sz="1700" b="1" dirty="0"/>
              <a:t>　</a:t>
            </a:r>
            <a:r>
              <a:rPr lang="ja-JP" altLang="en-US" sz="1700" dirty="0"/>
              <a:t>医療法人の病院事業等に関する権利義務を</a:t>
            </a:r>
            <a:endParaRPr lang="en-US" altLang="ja-JP" sz="1700" dirty="0"/>
          </a:p>
          <a:p>
            <a:r>
              <a:rPr lang="ja-JP" altLang="en-US" sz="1700" dirty="0"/>
              <a:t>　　①新設分割：</a:t>
            </a:r>
            <a:r>
              <a:rPr lang="ja-JP" altLang="en-US" sz="1700" u="sng" dirty="0"/>
              <a:t>新しく設立する医療法人</a:t>
            </a:r>
            <a:r>
              <a:rPr lang="ja-JP" altLang="en-US" sz="1700" dirty="0"/>
              <a:t>に承継させること。</a:t>
            </a:r>
            <a:endParaRPr lang="en-US" altLang="ja-JP" sz="1700" dirty="0"/>
          </a:p>
          <a:p>
            <a:r>
              <a:rPr lang="ja-JP" altLang="en-US" sz="1700" dirty="0"/>
              <a:t>　　②吸収分割：</a:t>
            </a:r>
            <a:r>
              <a:rPr lang="ja-JP" altLang="en-US" sz="1700" u="sng" dirty="0"/>
              <a:t>既存の他の医療法人</a:t>
            </a:r>
            <a:r>
              <a:rPr lang="ja-JP" altLang="en-US" sz="1700" dirty="0"/>
              <a:t>に承継させること。</a:t>
            </a:r>
            <a:endParaRPr lang="en-US" altLang="ja-JP" sz="1700" dirty="0"/>
          </a:p>
          <a:p>
            <a:endParaRPr lang="ja-JP" altLang="en-US" sz="1700" b="1" dirty="0"/>
          </a:p>
        </p:txBody>
      </p:sp>
      <p:sp>
        <p:nvSpPr>
          <p:cNvPr id="6" name="テキスト ボックス 5"/>
          <p:cNvSpPr txBox="1"/>
          <p:nvPr/>
        </p:nvSpPr>
        <p:spPr>
          <a:xfrm>
            <a:off x="210608" y="2645902"/>
            <a:ext cx="1654840" cy="373175"/>
          </a:xfrm>
          <a:prstGeom prst="rect">
            <a:avLst/>
          </a:prstGeom>
          <a:noFill/>
        </p:spPr>
        <p:txBody>
          <a:bodyPr wrap="square" lIns="99515" tIns="49758" rIns="99515" bIns="49758" rtlCol="0">
            <a:spAutoFit/>
          </a:bodyPr>
          <a:lstStyle/>
          <a:p>
            <a:r>
              <a:rPr lang="ja-JP" altLang="en-US" sz="1700" dirty="0"/>
              <a:t>①新設分割</a:t>
            </a:r>
            <a:endParaRPr lang="en-US" altLang="ja-JP" sz="1700" dirty="0"/>
          </a:p>
        </p:txBody>
      </p:sp>
      <p:pic>
        <p:nvPicPr>
          <p:cNvPr id="12" name="図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6894" y="3697563"/>
            <a:ext cx="852630" cy="786491"/>
          </a:xfrm>
          <a:prstGeom prst="rect">
            <a:avLst/>
          </a:prstGeom>
        </p:spPr>
      </p:pic>
      <p:pic>
        <p:nvPicPr>
          <p:cNvPr id="13" name="図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72619" y="3892290"/>
            <a:ext cx="837291" cy="456473"/>
          </a:xfrm>
          <a:prstGeom prst="rect">
            <a:avLst/>
          </a:prstGeom>
        </p:spPr>
      </p:pic>
      <p:sp>
        <p:nvSpPr>
          <p:cNvPr id="8" name="角丸四角形 7"/>
          <p:cNvSpPr/>
          <p:nvPr/>
        </p:nvSpPr>
        <p:spPr>
          <a:xfrm>
            <a:off x="757325" y="3563105"/>
            <a:ext cx="2153736" cy="982745"/>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99515" tIns="49758" rIns="99515" bIns="49758" rtlCol="0" anchor="ctr"/>
          <a:lstStyle/>
          <a:p>
            <a:pPr algn="ctr"/>
            <a:endParaRPr kumimoji="1" lang="ja-JP" altLang="en-US"/>
          </a:p>
        </p:txBody>
      </p:sp>
      <p:sp>
        <p:nvSpPr>
          <p:cNvPr id="9" name="テキスト ボックス 8"/>
          <p:cNvSpPr txBox="1"/>
          <p:nvPr/>
        </p:nvSpPr>
        <p:spPr>
          <a:xfrm>
            <a:off x="213275" y="3528103"/>
            <a:ext cx="508750" cy="1184845"/>
          </a:xfrm>
          <a:prstGeom prst="rect">
            <a:avLst/>
          </a:prstGeom>
          <a:noFill/>
        </p:spPr>
        <p:txBody>
          <a:bodyPr vert="eaVert" wrap="square" lIns="99515" tIns="49758" rIns="99515" bIns="49758" rtlCol="0">
            <a:spAutoFit/>
          </a:bodyPr>
          <a:lstStyle/>
          <a:p>
            <a:r>
              <a:rPr kumimoji="1" lang="ja-JP" altLang="en-US" dirty="0" smtClean="0"/>
              <a:t>（分割前）</a:t>
            </a:r>
            <a:endParaRPr kumimoji="1" lang="ja-JP" altLang="en-US" dirty="0"/>
          </a:p>
        </p:txBody>
      </p:sp>
      <p:sp>
        <p:nvSpPr>
          <p:cNvPr id="11" name="テキスト ボックス 10"/>
          <p:cNvSpPr txBox="1"/>
          <p:nvPr/>
        </p:nvSpPr>
        <p:spPr>
          <a:xfrm>
            <a:off x="215979" y="5273310"/>
            <a:ext cx="508750" cy="1148702"/>
          </a:xfrm>
          <a:prstGeom prst="rect">
            <a:avLst/>
          </a:prstGeom>
          <a:noFill/>
        </p:spPr>
        <p:txBody>
          <a:bodyPr vert="eaVert" wrap="square" lIns="99515" tIns="49758" rIns="99515" bIns="49758" rtlCol="0">
            <a:spAutoFit/>
          </a:bodyPr>
          <a:lstStyle/>
          <a:p>
            <a:r>
              <a:rPr kumimoji="1" lang="ja-JP" altLang="en-US" dirty="0" smtClean="0"/>
              <a:t>（分割後）</a:t>
            </a:r>
            <a:endParaRPr kumimoji="1" lang="ja-JP" altLang="en-US" dirty="0"/>
          </a:p>
        </p:txBody>
      </p:sp>
      <p:sp>
        <p:nvSpPr>
          <p:cNvPr id="14" name="テキスト ボックス 13"/>
          <p:cNvSpPr txBox="1"/>
          <p:nvPr/>
        </p:nvSpPr>
        <p:spPr>
          <a:xfrm>
            <a:off x="757326" y="4831881"/>
            <a:ext cx="1234137" cy="373175"/>
          </a:xfrm>
          <a:prstGeom prst="rect">
            <a:avLst/>
          </a:prstGeom>
          <a:noFill/>
        </p:spPr>
        <p:txBody>
          <a:bodyPr wrap="square" lIns="99515" tIns="49758" rIns="99515" bIns="49758" rtlCol="0">
            <a:spAutoFit/>
          </a:bodyPr>
          <a:lstStyle/>
          <a:p>
            <a:r>
              <a:rPr lang="en-US" altLang="ja-JP" sz="1700" dirty="0"/>
              <a:t>A</a:t>
            </a:r>
            <a:r>
              <a:rPr lang="ja-JP" altLang="en-US" sz="1700" dirty="0"/>
              <a:t>医療法人</a:t>
            </a:r>
          </a:p>
        </p:txBody>
      </p:sp>
      <p:pic>
        <p:nvPicPr>
          <p:cNvPr id="19" name="図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9115" y="5513801"/>
            <a:ext cx="852630" cy="786491"/>
          </a:xfrm>
          <a:prstGeom prst="rect">
            <a:avLst/>
          </a:prstGeom>
        </p:spPr>
      </p:pic>
      <p:pic>
        <p:nvPicPr>
          <p:cNvPr id="20" name="図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09909" y="5659337"/>
            <a:ext cx="942259" cy="513699"/>
          </a:xfrm>
          <a:prstGeom prst="rect">
            <a:avLst/>
          </a:prstGeom>
        </p:spPr>
      </p:pic>
      <p:sp>
        <p:nvSpPr>
          <p:cNvPr id="15" name="テキスト ボックス 14"/>
          <p:cNvSpPr txBox="1"/>
          <p:nvPr/>
        </p:nvSpPr>
        <p:spPr>
          <a:xfrm>
            <a:off x="2291263" y="4865887"/>
            <a:ext cx="2079090" cy="373175"/>
          </a:xfrm>
          <a:prstGeom prst="rect">
            <a:avLst/>
          </a:prstGeom>
          <a:noFill/>
        </p:spPr>
        <p:txBody>
          <a:bodyPr wrap="square" lIns="99515" tIns="49758" rIns="99515" bIns="49758" rtlCol="0">
            <a:spAutoFit/>
          </a:bodyPr>
          <a:lstStyle/>
          <a:p>
            <a:r>
              <a:rPr lang="en-US" altLang="ja-JP" sz="1700" dirty="0"/>
              <a:t>B</a:t>
            </a:r>
            <a:r>
              <a:rPr lang="ja-JP" altLang="en-US" sz="1700" dirty="0"/>
              <a:t>医療法人（新設）</a:t>
            </a:r>
          </a:p>
        </p:txBody>
      </p:sp>
      <p:sp>
        <p:nvSpPr>
          <p:cNvPr id="16" name="角丸四角形 15"/>
          <p:cNvSpPr/>
          <p:nvPr/>
        </p:nvSpPr>
        <p:spPr>
          <a:xfrm>
            <a:off x="2511126" y="5302908"/>
            <a:ext cx="1317305" cy="1056344"/>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99515" tIns="49758" rIns="99515" bIns="49758" rtlCol="0" anchor="ctr"/>
          <a:lstStyle/>
          <a:p>
            <a:pPr algn="ctr"/>
            <a:endParaRPr kumimoji="1" lang="ja-JP" altLang="en-US"/>
          </a:p>
        </p:txBody>
      </p:sp>
      <p:sp>
        <p:nvSpPr>
          <p:cNvPr id="17" name="角丸四角形 16"/>
          <p:cNvSpPr/>
          <p:nvPr/>
        </p:nvSpPr>
        <p:spPr>
          <a:xfrm>
            <a:off x="852507" y="5302905"/>
            <a:ext cx="1012941" cy="1056345"/>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99515" tIns="49758" rIns="99515" bIns="49758" rtlCol="0" anchor="ctr"/>
          <a:lstStyle/>
          <a:p>
            <a:pPr algn="ctr"/>
            <a:endParaRPr kumimoji="1" lang="ja-JP" altLang="en-US"/>
          </a:p>
        </p:txBody>
      </p:sp>
      <p:sp>
        <p:nvSpPr>
          <p:cNvPr id="24" name="下矢印 23"/>
          <p:cNvSpPr/>
          <p:nvPr/>
        </p:nvSpPr>
        <p:spPr>
          <a:xfrm rot="-1980000">
            <a:off x="2808006" y="4396584"/>
            <a:ext cx="433875" cy="5479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9515" tIns="49758" rIns="99515" bIns="49758" rtlCol="0" anchor="ctr"/>
          <a:lstStyle/>
          <a:p>
            <a:pPr algn="ctr"/>
            <a:endParaRPr kumimoji="1" lang="ja-JP" altLang="en-US"/>
          </a:p>
        </p:txBody>
      </p:sp>
      <p:sp>
        <p:nvSpPr>
          <p:cNvPr id="25" name="テキスト ボックス 24"/>
          <p:cNvSpPr txBox="1"/>
          <p:nvPr/>
        </p:nvSpPr>
        <p:spPr>
          <a:xfrm>
            <a:off x="1207321" y="3145934"/>
            <a:ext cx="1318450" cy="373175"/>
          </a:xfrm>
          <a:prstGeom prst="rect">
            <a:avLst/>
          </a:prstGeom>
          <a:noFill/>
        </p:spPr>
        <p:txBody>
          <a:bodyPr wrap="square" lIns="99515" tIns="49758" rIns="99515" bIns="49758" rtlCol="0">
            <a:spAutoFit/>
          </a:bodyPr>
          <a:lstStyle/>
          <a:p>
            <a:r>
              <a:rPr lang="en-US" altLang="ja-JP" sz="1700" dirty="0"/>
              <a:t>A</a:t>
            </a:r>
            <a:r>
              <a:rPr lang="ja-JP" altLang="en-US" sz="1700" dirty="0"/>
              <a:t>医療法人</a:t>
            </a:r>
          </a:p>
        </p:txBody>
      </p:sp>
      <p:sp>
        <p:nvSpPr>
          <p:cNvPr id="26" name="テキスト ボックス 25"/>
          <p:cNvSpPr txBox="1"/>
          <p:nvPr/>
        </p:nvSpPr>
        <p:spPr>
          <a:xfrm>
            <a:off x="4944133" y="2655650"/>
            <a:ext cx="1914432" cy="373175"/>
          </a:xfrm>
          <a:prstGeom prst="rect">
            <a:avLst/>
          </a:prstGeom>
          <a:noFill/>
        </p:spPr>
        <p:txBody>
          <a:bodyPr wrap="square" lIns="99515" tIns="49758" rIns="99515" bIns="49758" rtlCol="0">
            <a:spAutoFit/>
          </a:bodyPr>
          <a:lstStyle/>
          <a:p>
            <a:r>
              <a:rPr lang="ja-JP" altLang="en-US" sz="1700" dirty="0"/>
              <a:t>②吸収分割</a:t>
            </a:r>
          </a:p>
        </p:txBody>
      </p:sp>
      <p:sp>
        <p:nvSpPr>
          <p:cNvPr id="31" name="角丸四角形 30"/>
          <p:cNvSpPr/>
          <p:nvPr/>
        </p:nvSpPr>
        <p:spPr>
          <a:xfrm>
            <a:off x="5330713" y="3599435"/>
            <a:ext cx="2153736" cy="982745"/>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99515" tIns="49758" rIns="99515" bIns="49758" rtlCol="0" anchor="ctr"/>
          <a:lstStyle/>
          <a:p>
            <a:pPr algn="ctr"/>
            <a:endParaRPr kumimoji="1" lang="ja-JP" altLang="en-US"/>
          </a:p>
        </p:txBody>
      </p:sp>
      <p:pic>
        <p:nvPicPr>
          <p:cNvPr id="32" name="図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03582" y="3759359"/>
            <a:ext cx="852630" cy="786491"/>
          </a:xfrm>
          <a:prstGeom prst="rect">
            <a:avLst/>
          </a:prstGeom>
        </p:spPr>
      </p:pic>
      <p:pic>
        <p:nvPicPr>
          <p:cNvPr id="33" name="図 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00431" y="3924367"/>
            <a:ext cx="837291" cy="456473"/>
          </a:xfrm>
          <a:prstGeom prst="rect">
            <a:avLst/>
          </a:prstGeom>
        </p:spPr>
      </p:pic>
      <p:sp>
        <p:nvSpPr>
          <p:cNvPr id="34" name="テキスト ボックス 33"/>
          <p:cNvSpPr txBox="1"/>
          <p:nvPr/>
        </p:nvSpPr>
        <p:spPr>
          <a:xfrm>
            <a:off x="5677925" y="3170912"/>
            <a:ext cx="1318450" cy="373175"/>
          </a:xfrm>
          <a:prstGeom prst="rect">
            <a:avLst/>
          </a:prstGeom>
          <a:noFill/>
        </p:spPr>
        <p:txBody>
          <a:bodyPr wrap="square" lIns="99515" tIns="49758" rIns="99515" bIns="49758" rtlCol="0">
            <a:spAutoFit/>
          </a:bodyPr>
          <a:lstStyle/>
          <a:p>
            <a:r>
              <a:rPr lang="en-US" altLang="ja-JP" sz="1700" dirty="0"/>
              <a:t>A</a:t>
            </a:r>
            <a:r>
              <a:rPr lang="ja-JP" altLang="en-US" sz="1700" dirty="0"/>
              <a:t>医療法人</a:t>
            </a:r>
          </a:p>
        </p:txBody>
      </p:sp>
      <p:sp>
        <p:nvSpPr>
          <p:cNvPr id="35" name="テキスト ボックス 34"/>
          <p:cNvSpPr txBox="1"/>
          <p:nvPr/>
        </p:nvSpPr>
        <p:spPr>
          <a:xfrm>
            <a:off x="4781122" y="3552517"/>
            <a:ext cx="508750" cy="1184845"/>
          </a:xfrm>
          <a:prstGeom prst="rect">
            <a:avLst/>
          </a:prstGeom>
          <a:noFill/>
        </p:spPr>
        <p:txBody>
          <a:bodyPr vert="eaVert" wrap="square" lIns="99515" tIns="49758" rIns="99515" bIns="49758" rtlCol="0">
            <a:spAutoFit/>
          </a:bodyPr>
          <a:lstStyle/>
          <a:p>
            <a:r>
              <a:rPr kumimoji="1" lang="ja-JP" altLang="en-US" dirty="0" smtClean="0"/>
              <a:t>（分割前）</a:t>
            </a:r>
            <a:endParaRPr kumimoji="1" lang="ja-JP" altLang="en-US" dirty="0"/>
          </a:p>
        </p:txBody>
      </p:sp>
      <p:sp>
        <p:nvSpPr>
          <p:cNvPr id="36" name="角丸四角形 35"/>
          <p:cNvSpPr/>
          <p:nvPr/>
        </p:nvSpPr>
        <p:spPr>
          <a:xfrm>
            <a:off x="5525353" y="5323110"/>
            <a:ext cx="1187817" cy="983821"/>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99515" tIns="49758" rIns="99515" bIns="49758" rtlCol="0" anchor="ctr"/>
          <a:lstStyle/>
          <a:p>
            <a:pPr algn="ctr"/>
            <a:endParaRPr kumimoji="1" lang="ja-JP" altLang="en-US"/>
          </a:p>
        </p:txBody>
      </p:sp>
      <p:pic>
        <p:nvPicPr>
          <p:cNvPr id="37" name="図 3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55664" y="5468842"/>
            <a:ext cx="852630" cy="786491"/>
          </a:xfrm>
          <a:prstGeom prst="rect">
            <a:avLst/>
          </a:prstGeom>
        </p:spPr>
      </p:pic>
      <p:sp>
        <p:nvSpPr>
          <p:cNvPr id="38" name="テキスト ボックス 37"/>
          <p:cNvSpPr txBox="1"/>
          <p:nvPr/>
        </p:nvSpPr>
        <p:spPr>
          <a:xfrm>
            <a:off x="5322194" y="4951297"/>
            <a:ext cx="1234137" cy="373175"/>
          </a:xfrm>
          <a:prstGeom prst="rect">
            <a:avLst/>
          </a:prstGeom>
          <a:noFill/>
        </p:spPr>
        <p:txBody>
          <a:bodyPr wrap="square" lIns="99515" tIns="49758" rIns="99515" bIns="49758" rtlCol="0">
            <a:spAutoFit/>
          </a:bodyPr>
          <a:lstStyle/>
          <a:p>
            <a:r>
              <a:rPr lang="en-US" altLang="ja-JP" sz="1700" dirty="0"/>
              <a:t>A</a:t>
            </a:r>
            <a:r>
              <a:rPr lang="ja-JP" altLang="en-US" sz="1700" dirty="0"/>
              <a:t>医療法人</a:t>
            </a:r>
          </a:p>
        </p:txBody>
      </p:sp>
      <p:sp>
        <p:nvSpPr>
          <p:cNvPr id="39" name="テキスト ボックス 38"/>
          <p:cNvSpPr txBox="1"/>
          <p:nvPr/>
        </p:nvSpPr>
        <p:spPr>
          <a:xfrm>
            <a:off x="4833201" y="5284093"/>
            <a:ext cx="508750" cy="1127135"/>
          </a:xfrm>
          <a:prstGeom prst="rect">
            <a:avLst/>
          </a:prstGeom>
          <a:noFill/>
        </p:spPr>
        <p:txBody>
          <a:bodyPr vert="eaVert" wrap="square" lIns="99515" tIns="49758" rIns="99515" bIns="49758" rtlCol="0">
            <a:spAutoFit/>
          </a:bodyPr>
          <a:lstStyle/>
          <a:p>
            <a:r>
              <a:rPr kumimoji="1" lang="ja-JP" altLang="en-US" dirty="0" smtClean="0"/>
              <a:t>（分割後）</a:t>
            </a:r>
            <a:endParaRPr kumimoji="1" lang="ja-JP" altLang="en-US" dirty="0"/>
          </a:p>
        </p:txBody>
      </p:sp>
      <p:sp>
        <p:nvSpPr>
          <p:cNvPr id="41" name="角丸四角形 40"/>
          <p:cNvSpPr/>
          <p:nvPr/>
        </p:nvSpPr>
        <p:spPr>
          <a:xfrm>
            <a:off x="7964951" y="3621331"/>
            <a:ext cx="1079522" cy="998390"/>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99515" tIns="49758" rIns="99515" bIns="49758" rtlCol="0" anchor="ctr"/>
          <a:lstStyle/>
          <a:p>
            <a:pPr algn="ctr"/>
            <a:endParaRPr kumimoji="1" lang="ja-JP" altLang="en-US"/>
          </a:p>
        </p:txBody>
      </p:sp>
      <p:sp>
        <p:nvSpPr>
          <p:cNvPr id="42" name="テキスト ボックス 41"/>
          <p:cNvSpPr txBox="1"/>
          <p:nvPr/>
        </p:nvSpPr>
        <p:spPr>
          <a:xfrm>
            <a:off x="7968343" y="3145934"/>
            <a:ext cx="1373659" cy="373175"/>
          </a:xfrm>
          <a:prstGeom prst="rect">
            <a:avLst/>
          </a:prstGeom>
          <a:noFill/>
        </p:spPr>
        <p:txBody>
          <a:bodyPr wrap="square" lIns="99515" tIns="49758" rIns="99515" bIns="49758" rtlCol="0">
            <a:spAutoFit/>
          </a:bodyPr>
          <a:lstStyle/>
          <a:p>
            <a:r>
              <a:rPr lang="en-US" altLang="ja-JP" sz="1700" dirty="0"/>
              <a:t>B</a:t>
            </a:r>
            <a:r>
              <a:rPr lang="ja-JP" altLang="en-US" sz="1700" dirty="0"/>
              <a:t>医療法人</a:t>
            </a:r>
          </a:p>
        </p:txBody>
      </p:sp>
      <p:sp>
        <p:nvSpPr>
          <p:cNvPr id="43" name="角丸四角形 42"/>
          <p:cNvSpPr/>
          <p:nvPr/>
        </p:nvSpPr>
        <p:spPr>
          <a:xfrm>
            <a:off x="7647192" y="5323744"/>
            <a:ext cx="2015960" cy="983187"/>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99515" tIns="49758" rIns="99515" bIns="49758" rtlCol="0" anchor="ctr"/>
          <a:lstStyle/>
          <a:p>
            <a:pPr algn="ctr"/>
            <a:endParaRPr kumimoji="1" lang="ja-JP" altLang="en-US"/>
          </a:p>
        </p:txBody>
      </p:sp>
      <p:sp>
        <p:nvSpPr>
          <p:cNvPr id="44" name="テキスト ボックス 43"/>
          <p:cNvSpPr txBox="1"/>
          <p:nvPr/>
        </p:nvSpPr>
        <p:spPr>
          <a:xfrm>
            <a:off x="7787204" y="4954350"/>
            <a:ext cx="2079090" cy="373175"/>
          </a:xfrm>
          <a:prstGeom prst="rect">
            <a:avLst/>
          </a:prstGeom>
          <a:noFill/>
        </p:spPr>
        <p:txBody>
          <a:bodyPr wrap="square" lIns="99515" tIns="49758" rIns="99515" bIns="49758" rtlCol="0">
            <a:spAutoFit/>
          </a:bodyPr>
          <a:lstStyle/>
          <a:p>
            <a:r>
              <a:rPr lang="en-US" altLang="ja-JP" sz="1700" dirty="0"/>
              <a:t>B</a:t>
            </a:r>
            <a:r>
              <a:rPr lang="ja-JP" altLang="en-US" sz="1700" dirty="0"/>
              <a:t>医療法人（既存）</a:t>
            </a:r>
          </a:p>
        </p:txBody>
      </p:sp>
      <p:pic>
        <p:nvPicPr>
          <p:cNvPr id="45" name="図 4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82675" y="3812158"/>
            <a:ext cx="644075" cy="693354"/>
          </a:xfrm>
          <a:prstGeom prst="rect">
            <a:avLst/>
          </a:prstGeom>
        </p:spPr>
      </p:pic>
      <p:pic>
        <p:nvPicPr>
          <p:cNvPr id="46" name="図 4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826750" y="5530579"/>
            <a:ext cx="644075" cy="693354"/>
          </a:xfrm>
          <a:prstGeom prst="rect">
            <a:avLst/>
          </a:prstGeom>
        </p:spPr>
      </p:pic>
      <p:pic>
        <p:nvPicPr>
          <p:cNvPr id="47" name="図 4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87206" y="5663775"/>
            <a:ext cx="837291" cy="456473"/>
          </a:xfrm>
          <a:prstGeom prst="rect">
            <a:avLst/>
          </a:prstGeom>
        </p:spPr>
      </p:pic>
      <p:sp>
        <p:nvSpPr>
          <p:cNvPr id="48" name="下矢印 47"/>
          <p:cNvSpPr/>
          <p:nvPr/>
        </p:nvSpPr>
        <p:spPr>
          <a:xfrm rot="-1980000">
            <a:off x="7391605" y="4705785"/>
            <a:ext cx="433875" cy="5479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9515" tIns="49758" rIns="99515" bIns="49758" rtlCol="0" anchor="ctr"/>
          <a:lstStyle/>
          <a:p>
            <a:pPr algn="ctr"/>
            <a:endParaRPr kumimoji="1" lang="ja-JP" altLang="en-US"/>
          </a:p>
        </p:txBody>
      </p:sp>
      <p:sp>
        <p:nvSpPr>
          <p:cNvPr id="27" name="角丸四角形 26"/>
          <p:cNvSpPr/>
          <p:nvPr/>
        </p:nvSpPr>
        <p:spPr>
          <a:xfrm>
            <a:off x="1865448" y="3724526"/>
            <a:ext cx="884766" cy="705817"/>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99515" tIns="49758" rIns="99515" bIns="49758" rtlCol="0" anchor="ctr"/>
          <a:lstStyle/>
          <a:p>
            <a:pPr algn="ctr"/>
            <a:endParaRPr kumimoji="1" lang="ja-JP" altLang="en-US"/>
          </a:p>
        </p:txBody>
      </p:sp>
      <p:sp>
        <p:nvSpPr>
          <p:cNvPr id="50" name="角丸四角形 49"/>
          <p:cNvSpPr/>
          <p:nvPr/>
        </p:nvSpPr>
        <p:spPr>
          <a:xfrm>
            <a:off x="2693792" y="5509180"/>
            <a:ext cx="958378" cy="753686"/>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99515" tIns="49758" rIns="99515" bIns="49758" rtlCol="0" anchor="ctr"/>
          <a:lstStyle/>
          <a:p>
            <a:pPr algn="ctr"/>
            <a:endParaRPr kumimoji="1" lang="ja-JP" altLang="en-US"/>
          </a:p>
        </p:txBody>
      </p:sp>
      <p:sp>
        <p:nvSpPr>
          <p:cNvPr id="51" name="角丸四角形 50"/>
          <p:cNvSpPr/>
          <p:nvPr/>
        </p:nvSpPr>
        <p:spPr>
          <a:xfrm>
            <a:off x="6476694" y="3750171"/>
            <a:ext cx="884766" cy="705817"/>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99515" tIns="49758" rIns="99515" bIns="49758" rtlCol="0" anchor="ctr"/>
          <a:lstStyle/>
          <a:p>
            <a:pPr algn="ctr"/>
            <a:endParaRPr kumimoji="1" lang="ja-JP" altLang="en-US"/>
          </a:p>
        </p:txBody>
      </p:sp>
      <p:sp>
        <p:nvSpPr>
          <p:cNvPr id="52" name="角丸四角形 51"/>
          <p:cNvSpPr/>
          <p:nvPr/>
        </p:nvSpPr>
        <p:spPr>
          <a:xfrm>
            <a:off x="7770406" y="5509180"/>
            <a:ext cx="884766" cy="705817"/>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99515" tIns="49758" rIns="99515" bIns="49758" rtlCol="0" anchor="ctr"/>
          <a:lstStyle/>
          <a:p>
            <a:pPr algn="ctr"/>
            <a:endParaRPr kumimoji="1" lang="ja-JP" altLang="en-US"/>
          </a:p>
        </p:txBody>
      </p:sp>
      <p:sp>
        <p:nvSpPr>
          <p:cNvPr id="28" name="テキスト ボックス 27"/>
          <p:cNvSpPr txBox="1"/>
          <p:nvPr/>
        </p:nvSpPr>
        <p:spPr>
          <a:xfrm>
            <a:off x="83541" y="7025133"/>
            <a:ext cx="10635000" cy="373175"/>
          </a:xfrm>
          <a:prstGeom prst="rect">
            <a:avLst/>
          </a:prstGeom>
          <a:noFill/>
        </p:spPr>
        <p:txBody>
          <a:bodyPr wrap="square" lIns="99515" tIns="49758" rIns="99515" bIns="49758" rtlCol="0">
            <a:spAutoFit/>
          </a:bodyPr>
          <a:lstStyle/>
          <a:p>
            <a:r>
              <a:rPr lang="en-US" altLang="ja-JP" sz="1700" b="1" dirty="0"/>
              <a:t>※</a:t>
            </a:r>
            <a:r>
              <a:rPr lang="ja-JP" altLang="en-US" sz="1700" b="1" dirty="0"/>
              <a:t>　分割制度の対象とならない医療法人：</a:t>
            </a:r>
            <a:r>
              <a:rPr lang="ja-JP" altLang="en-US" sz="1700" dirty="0"/>
              <a:t>社会医療法人、特定医療法人、持分あり医療法人等</a:t>
            </a:r>
          </a:p>
        </p:txBody>
      </p:sp>
      <p:sp>
        <p:nvSpPr>
          <p:cNvPr id="49" name="テキスト ボックス 48"/>
          <p:cNvSpPr txBox="1"/>
          <p:nvPr/>
        </p:nvSpPr>
        <p:spPr>
          <a:xfrm>
            <a:off x="3033178" y="3780786"/>
            <a:ext cx="1579235" cy="644589"/>
          </a:xfrm>
          <a:prstGeom prst="rect">
            <a:avLst/>
          </a:prstGeom>
          <a:noFill/>
        </p:spPr>
        <p:txBody>
          <a:bodyPr wrap="square" lIns="99515" tIns="49758" rIns="99515" bIns="49758" rtlCol="0">
            <a:spAutoFit/>
          </a:bodyPr>
          <a:lstStyle/>
          <a:p>
            <a:r>
              <a:rPr lang="ja-JP" altLang="en-US" sz="1700" u="sng" dirty="0"/>
              <a:t>新設</a:t>
            </a:r>
            <a:r>
              <a:rPr lang="ja-JP" altLang="en-US" sz="1700" dirty="0"/>
              <a:t>の</a:t>
            </a:r>
            <a:r>
              <a:rPr lang="en-US" altLang="ja-JP" sz="1700" dirty="0"/>
              <a:t>B</a:t>
            </a:r>
            <a:r>
              <a:rPr lang="ja-JP" altLang="en-US" sz="1700" dirty="0"/>
              <a:t>法人が承継</a:t>
            </a:r>
          </a:p>
        </p:txBody>
      </p:sp>
      <p:sp>
        <p:nvSpPr>
          <p:cNvPr id="59" name="テキスト ボックス 58"/>
          <p:cNvSpPr txBox="1"/>
          <p:nvPr/>
        </p:nvSpPr>
        <p:spPr>
          <a:xfrm>
            <a:off x="9139592" y="4077436"/>
            <a:ext cx="1461899" cy="644589"/>
          </a:xfrm>
          <a:prstGeom prst="rect">
            <a:avLst/>
          </a:prstGeom>
          <a:noFill/>
        </p:spPr>
        <p:txBody>
          <a:bodyPr wrap="square" lIns="99515" tIns="49758" rIns="99515" bIns="49758" rtlCol="0">
            <a:spAutoFit/>
          </a:bodyPr>
          <a:lstStyle/>
          <a:p>
            <a:r>
              <a:rPr lang="ja-JP" altLang="en-US" sz="1700" u="sng" dirty="0"/>
              <a:t>既存</a:t>
            </a:r>
            <a:r>
              <a:rPr lang="ja-JP" altLang="en-US" sz="1700" dirty="0"/>
              <a:t>の</a:t>
            </a:r>
            <a:r>
              <a:rPr lang="en-US" altLang="ja-JP" sz="1700" dirty="0"/>
              <a:t>B</a:t>
            </a:r>
            <a:r>
              <a:rPr lang="ja-JP" altLang="en-US" sz="1700" dirty="0"/>
              <a:t>法人が承継</a:t>
            </a:r>
          </a:p>
        </p:txBody>
      </p:sp>
      <p:sp>
        <p:nvSpPr>
          <p:cNvPr id="53" name="角丸四角形吹き出し 52"/>
          <p:cNvSpPr/>
          <p:nvPr/>
        </p:nvSpPr>
        <p:spPr>
          <a:xfrm>
            <a:off x="3033178" y="3691987"/>
            <a:ext cx="1440053" cy="682228"/>
          </a:xfrm>
          <a:prstGeom prst="wedgeRound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lIns="99515" tIns="49758" rIns="99515" bIns="49758" rtlCol="0" anchor="ctr"/>
          <a:lstStyle/>
          <a:p>
            <a:pPr algn="ctr"/>
            <a:endParaRPr kumimoji="1" lang="ja-JP" altLang="en-US"/>
          </a:p>
        </p:txBody>
      </p:sp>
      <p:sp>
        <p:nvSpPr>
          <p:cNvPr id="61" name="角丸四角形吹き出し 60"/>
          <p:cNvSpPr/>
          <p:nvPr/>
        </p:nvSpPr>
        <p:spPr>
          <a:xfrm>
            <a:off x="9110166" y="4054062"/>
            <a:ext cx="1372635" cy="682228"/>
          </a:xfrm>
          <a:prstGeom prst="wedgeRound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lIns="99515" tIns="49758" rIns="99515" bIns="49758" rtlCol="0" anchor="ctr"/>
          <a:lstStyle/>
          <a:p>
            <a:pPr algn="ctr"/>
            <a:endParaRPr kumimoji="1" lang="ja-JP" altLang="en-US"/>
          </a:p>
        </p:txBody>
      </p:sp>
      <p:sp>
        <p:nvSpPr>
          <p:cNvPr id="5" name="正方形/長方形 4"/>
          <p:cNvSpPr/>
          <p:nvPr/>
        </p:nvSpPr>
        <p:spPr>
          <a:xfrm>
            <a:off x="149172" y="2378513"/>
            <a:ext cx="4397466" cy="4499614"/>
          </a:xfrm>
          <a:prstGeom prst="rect">
            <a:avLst/>
          </a:prstGeom>
          <a:noFill/>
        </p:spPr>
        <p:style>
          <a:lnRef idx="2">
            <a:schemeClr val="accent1"/>
          </a:lnRef>
          <a:fillRef idx="1">
            <a:schemeClr val="lt1"/>
          </a:fillRef>
          <a:effectRef idx="0">
            <a:schemeClr val="accent1"/>
          </a:effectRef>
          <a:fontRef idx="minor">
            <a:schemeClr val="dk1"/>
          </a:fontRef>
        </p:style>
        <p:txBody>
          <a:bodyPr lIns="99515" tIns="49758" rIns="99515" bIns="49758" rtlCol="0" anchor="ctr"/>
          <a:lstStyle/>
          <a:p>
            <a:pPr algn="ctr"/>
            <a:endParaRPr kumimoji="1" lang="ja-JP" altLang="en-US"/>
          </a:p>
        </p:txBody>
      </p:sp>
      <p:sp>
        <p:nvSpPr>
          <p:cNvPr id="55" name="正方形/長方形 54"/>
          <p:cNvSpPr/>
          <p:nvPr/>
        </p:nvSpPr>
        <p:spPr>
          <a:xfrm>
            <a:off x="4771546" y="2378514"/>
            <a:ext cx="5763187" cy="4499613"/>
          </a:xfrm>
          <a:prstGeom prst="rect">
            <a:avLst/>
          </a:prstGeom>
          <a:noFill/>
        </p:spPr>
        <p:style>
          <a:lnRef idx="2">
            <a:schemeClr val="accent1"/>
          </a:lnRef>
          <a:fillRef idx="1">
            <a:schemeClr val="lt1"/>
          </a:fillRef>
          <a:effectRef idx="0">
            <a:schemeClr val="accent1"/>
          </a:effectRef>
          <a:fontRef idx="minor">
            <a:schemeClr val="dk1"/>
          </a:fontRef>
        </p:style>
        <p:txBody>
          <a:bodyPr lIns="99515" tIns="49758" rIns="99515" bIns="49758" rtlCol="0" anchor="ctr"/>
          <a:lstStyle/>
          <a:p>
            <a:pPr algn="ctr"/>
            <a:endParaRPr kumimoji="1" lang="ja-JP" altLang="en-US"/>
          </a:p>
        </p:txBody>
      </p:sp>
      <p:sp>
        <p:nvSpPr>
          <p:cNvPr id="18" name="正方形/長方形 17"/>
          <p:cNvSpPr/>
          <p:nvPr/>
        </p:nvSpPr>
        <p:spPr>
          <a:xfrm>
            <a:off x="149173" y="532158"/>
            <a:ext cx="10385557" cy="1644575"/>
          </a:xfrm>
          <a:prstGeom prst="rect">
            <a:avLst/>
          </a:prstGeom>
          <a:noFill/>
        </p:spPr>
        <p:style>
          <a:lnRef idx="2">
            <a:schemeClr val="accent1"/>
          </a:lnRef>
          <a:fillRef idx="1">
            <a:schemeClr val="lt1"/>
          </a:fillRef>
          <a:effectRef idx="0">
            <a:schemeClr val="accent1"/>
          </a:effectRef>
          <a:fontRef idx="minor">
            <a:schemeClr val="dk1"/>
          </a:fontRef>
        </p:style>
        <p:txBody>
          <a:bodyPr lIns="99515" tIns="49758" rIns="99515" bIns="49758" rtlCol="0" anchor="ctr"/>
          <a:lstStyle/>
          <a:p>
            <a:pPr algn="ctr"/>
            <a:endParaRPr kumimoji="1" lang="ja-JP" altLang="en-US"/>
          </a:p>
        </p:txBody>
      </p:sp>
      <p:sp>
        <p:nvSpPr>
          <p:cNvPr id="56" name="テキスト ボックス 55"/>
          <p:cNvSpPr txBox="1"/>
          <p:nvPr/>
        </p:nvSpPr>
        <p:spPr>
          <a:xfrm>
            <a:off x="9731559" y="37211"/>
            <a:ext cx="868462" cy="474955"/>
          </a:xfrm>
          <a:prstGeom prst="rect">
            <a:avLst/>
          </a:prstGeom>
          <a:noFill/>
          <a:ln>
            <a:solidFill>
              <a:schemeClr val="tx1"/>
            </a:solidFill>
          </a:ln>
        </p:spPr>
        <p:txBody>
          <a:bodyPr wrap="square" lIns="99515" tIns="49758" rIns="99515" bIns="49758" rtlCol="0">
            <a:spAutoFit/>
          </a:bodyPr>
          <a:lstStyle/>
          <a:p>
            <a:pPr algn="ctr"/>
            <a:r>
              <a:rPr lang="ja-JP" altLang="en-US" sz="1200" dirty="0"/>
              <a:t>２８年９月施行</a:t>
            </a:r>
          </a:p>
        </p:txBody>
      </p:sp>
      <p:sp>
        <p:nvSpPr>
          <p:cNvPr id="57" name="正方形/長方形 56"/>
          <p:cNvSpPr/>
          <p:nvPr/>
        </p:nvSpPr>
        <p:spPr>
          <a:xfrm>
            <a:off x="236269" y="6418312"/>
            <a:ext cx="4171647" cy="408281"/>
          </a:xfrm>
          <a:prstGeom prst="rect">
            <a:avLst/>
          </a:prstGeom>
        </p:spPr>
        <p:txBody>
          <a:bodyPr wrap="none" lIns="99532" tIns="49766" rIns="99532" bIns="49766">
            <a:spAutoFit/>
          </a:bodyPr>
          <a:lstStyle/>
          <a:p>
            <a:r>
              <a:rPr lang="en-US" altLang="ja-JP" sz="1000" dirty="0"/>
              <a:t>※</a:t>
            </a:r>
            <a:r>
              <a:rPr lang="ja-JP" altLang="en-US" sz="1000" dirty="0"/>
              <a:t>法人税法上の適格分割（共同事業）となるためには、</a:t>
            </a:r>
            <a:r>
              <a:rPr lang="ja-JP" altLang="en-US" sz="1000" u="sng" dirty="0"/>
              <a:t>複数の医療法人に</a:t>
            </a:r>
            <a:endParaRPr lang="en-US" altLang="ja-JP" sz="1000" u="sng" dirty="0"/>
          </a:p>
          <a:p>
            <a:r>
              <a:rPr lang="ja-JP" altLang="en-US" sz="1000" dirty="0"/>
              <a:t>　　</a:t>
            </a:r>
            <a:r>
              <a:rPr lang="ja-JP" altLang="en-US" sz="1000" u="sng" dirty="0"/>
              <a:t>よる</a:t>
            </a:r>
            <a:r>
              <a:rPr lang="ja-JP" altLang="en-US" sz="1000" dirty="0"/>
              <a:t>共同の新設分割である必要がある。</a:t>
            </a:r>
          </a:p>
        </p:txBody>
      </p:sp>
      <p:sp>
        <p:nvSpPr>
          <p:cNvPr id="54" name="スライド番号プレースホルダー 9"/>
          <p:cNvSpPr>
            <a:spLocks noGrp="1"/>
          </p:cNvSpPr>
          <p:nvPr>
            <p:ph type="sldNum" sz="quarter" idx="12"/>
          </p:nvPr>
        </p:nvSpPr>
        <p:spPr>
          <a:xfrm>
            <a:off x="10248444" y="7172654"/>
            <a:ext cx="489407" cy="387021"/>
          </a:xfrm>
        </p:spPr>
        <p:txBody>
          <a:bodyPr/>
          <a:lstStyle/>
          <a:p>
            <a:fld id="{75A09880-A150-43C0-B27A-5826EF3610A7}" type="slidenum">
              <a:rPr kumimoji="1" lang="ja-JP" altLang="en-US" sz="1400" smtClean="0">
                <a:solidFill>
                  <a:schemeClr val="tx1"/>
                </a:solidFill>
              </a:rPr>
              <a:t>5</a:t>
            </a:fld>
            <a:endParaRPr kumimoji="1" lang="ja-JP" altLang="en-US" sz="1400" dirty="0">
              <a:solidFill>
                <a:schemeClr val="tx1"/>
              </a:solidFill>
            </a:endParaRPr>
          </a:p>
        </p:txBody>
      </p:sp>
      <p:sp>
        <p:nvSpPr>
          <p:cNvPr id="58" name="下矢印 57"/>
          <p:cNvSpPr/>
          <p:nvPr/>
        </p:nvSpPr>
        <p:spPr>
          <a:xfrm>
            <a:off x="1165430" y="4610731"/>
            <a:ext cx="360000" cy="25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9515" tIns="49758" rIns="99515" bIns="49758" rtlCol="0" anchor="ctr"/>
          <a:lstStyle/>
          <a:p>
            <a:pPr algn="ctr"/>
            <a:endParaRPr kumimoji="1" lang="ja-JP" altLang="en-US"/>
          </a:p>
        </p:txBody>
      </p:sp>
      <p:sp>
        <p:nvSpPr>
          <p:cNvPr id="60" name="下矢印 59"/>
          <p:cNvSpPr/>
          <p:nvPr/>
        </p:nvSpPr>
        <p:spPr>
          <a:xfrm>
            <a:off x="5759262" y="4680741"/>
            <a:ext cx="360000" cy="2637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9515" tIns="49758" rIns="99515" bIns="49758" rtlCol="0" anchor="ctr"/>
          <a:lstStyle/>
          <a:p>
            <a:pPr algn="ctr"/>
            <a:endParaRPr kumimoji="1" lang="ja-JP" altLang="en-US"/>
          </a:p>
        </p:txBody>
      </p:sp>
      <p:sp>
        <p:nvSpPr>
          <p:cNvPr id="62" name="下矢印 61"/>
          <p:cNvSpPr/>
          <p:nvPr/>
        </p:nvSpPr>
        <p:spPr>
          <a:xfrm>
            <a:off x="8324712" y="4695309"/>
            <a:ext cx="360000" cy="25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9515" tIns="49758" rIns="99515" bIns="49758" rtlCol="0" anchor="ctr"/>
          <a:lstStyle/>
          <a:p>
            <a:pPr algn="ctr"/>
            <a:endParaRPr kumimoji="1" lang="ja-JP" altLang="en-US"/>
          </a:p>
        </p:txBody>
      </p:sp>
    </p:spTree>
    <p:extLst>
      <p:ext uri="{BB962C8B-B14F-4D97-AF65-F5344CB8AC3E}">
        <p14:creationId xmlns:p14="http://schemas.microsoft.com/office/powerpoint/2010/main" val="1762766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テキスト ボックス 85"/>
          <p:cNvSpPr txBox="1"/>
          <p:nvPr/>
        </p:nvSpPr>
        <p:spPr>
          <a:xfrm>
            <a:off x="-11660" y="118323"/>
            <a:ext cx="9184843" cy="407120"/>
          </a:xfrm>
          <a:prstGeom prst="rect">
            <a:avLst/>
          </a:prstGeom>
          <a:noFill/>
        </p:spPr>
        <p:txBody>
          <a:bodyPr wrap="square" lIns="99532" tIns="49766" rIns="99532" bIns="49766" rtlCol="0">
            <a:spAutoFit/>
          </a:bodyPr>
          <a:lstStyle/>
          <a:p>
            <a:pPr algn="ctr" defTabSz="995324"/>
            <a:r>
              <a:rPr lang="ja-JP" altLang="en-US"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社会医療法人の認定取消しに係る一括課税の見直し </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（法人税、法人住民税、事業税）</a:t>
            </a:r>
            <a:endParaRPr lang="en-US" altLang="ja-JP" sz="2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正方形/長方形 43"/>
          <p:cNvSpPr/>
          <p:nvPr/>
        </p:nvSpPr>
        <p:spPr>
          <a:xfrm>
            <a:off x="294008" y="761223"/>
            <a:ext cx="10178320" cy="1986736"/>
          </a:xfrm>
          <a:prstGeom prst="rect">
            <a:avLst/>
          </a:prstGeom>
          <a:solidFill>
            <a:schemeClr val="accent6">
              <a:lumMod val="20000"/>
              <a:lumOff val="80000"/>
            </a:schemeClr>
          </a:solidFill>
          <a:ln w="28575">
            <a:noFill/>
          </a:ln>
        </p:spPr>
        <p:style>
          <a:lnRef idx="1">
            <a:schemeClr val="accent6"/>
          </a:lnRef>
          <a:fillRef idx="3">
            <a:schemeClr val="accent6"/>
          </a:fillRef>
          <a:effectRef idx="2">
            <a:schemeClr val="accent6"/>
          </a:effectRef>
          <a:fontRef idx="minor">
            <a:schemeClr val="lt1"/>
          </a:fontRef>
        </p:style>
        <p:txBody>
          <a:bodyPr lIns="99532" tIns="49766" rIns="99532" bIns="49766" rtlCol="0" anchor="ctr"/>
          <a:lstStyle/>
          <a:p>
            <a:pPr defTabSz="995324"/>
            <a:endParaRPr lang="en-US" altLang="ja-JP" sz="15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95324"/>
            <a:endParaRPr lang="en-US" altLang="ja-JP" sz="15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95324"/>
            <a:endParaRPr lang="ja-JP" altLang="en-US" sz="15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正方形/長方形 72"/>
          <p:cNvSpPr/>
          <p:nvPr/>
        </p:nvSpPr>
        <p:spPr>
          <a:xfrm>
            <a:off x="3" y="589710"/>
            <a:ext cx="10700299" cy="94484"/>
          </a:xfrm>
          <a:prstGeom prst="rect">
            <a:avLst/>
          </a:prstGeom>
          <a:solidFill>
            <a:srgbClr val="92D050"/>
          </a:solidFill>
          <a:ln w="25400" cap="flat" cmpd="sng" algn="ctr">
            <a:noFill/>
            <a:prstDash val="solid"/>
          </a:ln>
          <a:effectLst/>
        </p:spPr>
        <p:txBody>
          <a:bodyPr lIns="89913" tIns="44960" rIns="89913" bIns="44960" rtlCol="0" anchor="ctr"/>
          <a:lstStyle/>
          <a:p>
            <a:pPr algn="ctr" defTabSz="899027">
              <a:defRPr/>
            </a:pPr>
            <a:endParaRPr lang="ja-JP" altLang="en-US" sz="1700" kern="0">
              <a:solidFill>
                <a:sysClr val="window" lastClr="FFFFFF"/>
              </a:solidFill>
            </a:endParaRPr>
          </a:p>
        </p:txBody>
      </p:sp>
      <p:sp>
        <p:nvSpPr>
          <p:cNvPr id="59" name="正方形/長方形 58"/>
          <p:cNvSpPr/>
          <p:nvPr/>
        </p:nvSpPr>
        <p:spPr>
          <a:xfrm>
            <a:off x="326430" y="2827331"/>
            <a:ext cx="10178320" cy="4683154"/>
          </a:xfrm>
          <a:prstGeom prst="rect">
            <a:avLst/>
          </a:prstGeom>
          <a:solidFill>
            <a:schemeClr val="accent5">
              <a:lumMod val="20000"/>
              <a:lumOff val="80000"/>
            </a:schemeClr>
          </a:solidFill>
          <a:ln w="28575">
            <a:noFill/>
          </a:ln>
        </p:spPr>
        <p:style>
          <a:lnRef idx="1">
            <a:schemeClr val="accent6"/>
          </a:lnRef>
          <a:fillRef idx="3">
            <a:schemeClr val="accent6"/>
          </a:fillRef>
          <a:effectRef idx="2">
            <a:schemeClr val="accent6"/>
          </a:effectRef>
          <a:fontRef idx="minor">
            <a:schemeClr val="lt1"/>
          </a:fontRef>
        </p:style>
        <p:txBody>
          <a:bodyPr lIns="99532" tIns="49766" rIns="99532" bIns="49766" rtlCol="0" anchor="ctr"/>
          <a:lstStyle/>
          <a:p>
            <a:pPr defTabSz="995324"/>
            <a:endPar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flipV="1">
            <a:off x="371706" y="922322"/>
            <a:ext cx="1787033" cy="162688"/>
          </a:xfrm>
          <a:prstGeom prst="roundRect">
            <a:avLst>
              <a:gd name="adj" fmla="val 5000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9532" tIns="49766" rIns="99532" bIns="49766" rtlCol="0" anchor="ctr"/>
          <a:lstStyle/>
          <a:p>
            <a:pPr algn="ctr" defTabSz="995324"/>
            <a:endParaRPr lang="ja-JP" altLang="en-US">
              <a:solidFill>
                <a:prstClr val="white"/>
              </a:solidFill>
            </a:endParaRPr>
          </a:p>
        </p:txBody>
      </p:sp>
      <p:sp>
        <p:nvSpPr>
          <p:cNvPr id="18" name="正方形/長方形 17"/>
          <p:cNvSpPr/>
          <p:nvPr/>
        </p:nvSpPr>
        <p:spPr>
          <a:xfrm>
            <a:off x="371707" y="761224"/>
            <a:ext cx="2952490" cy="356230"/>
          </a:xfrm>
          <a:prstGeom prst="rect">
            <a:avLst/>
          </a:prstGeom>
        </p:spPr>
        <p:txBody>
          <a:bodyPr wrap="square" lIns="99532" tIns="49766" rIns="99532" bIns="49766">
            <a:spAutoFit/>
          </a:bodyPr>
          <a:lstStyle/>
          <a:p>
            <a:pPr marL="191808" indent="-191808" defTabSz="995324"/>
            <a:r>
              <a:rPr lang="ja-JP" altLang="en-US" sz="1600" dirty="0">
                <a:solidFill>
                  <a:srgbClr val="F79646">
                    <a:lumMod val="50000"/>
                  </a:srgbClr>
                </a:solidFill>
                <a:latin typeface="ＤＦ特太ゴシック体" panose="020B0509000000000000" pitchFamily="49" charset="-128"/>
                <a:ea typeface="ＤＦ特太ゴシック体" panose="020B0509000000000000" pitchFamily="49" charset="-128"/>
              </a:rPr>
              <a:t>１．大綱の概要</a:t>
            </a:r>
          </a:p>
        </p:txBody>
      </p:sp>
      <p:sp>
        <p:nvSpPr>
          <p:cNvPr id="14" name="角丸四角形 13"/>
          <p:cNvSpPr/>
          <p:nvPr/>
        </p:nvSpPr>
        <p:spPr>
          <a:xfrm flipV="1">
            <a:off x="396932" y="2906710"/>
            <a:ext cx="1787033" cy="162688"/>
          </a:xfrm>
          <a:prstGeom prst="roundRect">
            <a:avLst>
              <a:gd name="adj" fmla="val 5000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9532" tIns="49766" rIns="99532" bIns="49766" rtlCol="0" anchor="ctr"/>
          <a:lstStyle/>
          <a:p>
            <a:pPr algn="ctr" defTabSz="995324"/>
            <a:endParaRPr lang="ja-JP" altLang="en-US">
              <a:solidFill>
                <a:prstClr val="white"/>
              </a:solidFill>
            </a:endParaRPr>
          </a:p>
        </p:txBody>
      </p:sp>
      <p:sp>
        <p:nvSpPr>
          <p:cNvPr id="19" name="正方形/長方形 18"/>
          <p:cNvSpPr/>
          <p:nvPr/>
        </p:nvSpPr>
        <p:spPr>
          <a:xfrm>
            <a:off x="371707" y="2747960"/>
            <a:ext cx="2952490" cy="356230"/>
          </a:xfrm>
          <a:prstGeom prst="rect">
            <a:avLst/>
          </a:prstGeom>
        </p:spPr>
        <p:txBody>
          <a:bodyPr wrap="square" lIns="99532" tIns="49766" rIns="99532" bIns="49766">
            <a:spAutoFit/>
          </a:bodyPr>
          <a:lstStyle/>
          <a:p>
            <a:pPr marL="191808" indent="-191808" defTabSz="995324"/>
            <a:r>
              <a:rPr lang="ja-JP" altLang="en-US" sz="1600" dirty="0">
                <a:solidFill>
                  <a:srgbClr val="F79646">
                    <a:lumMod val="50000"/>
                  </a:srgbClr>
                </a:solidFill>
                <a:latin typeface="ＤＦ特太ゴシック体" panose="020B0509000000000000" pitchFamily="49" charset="-128"/>
                <a:ea typeface="ＤＦ特太ゴシック体" panose="020B0509000000000000" pitchFamily="49" charset="-128"/>
              </a:rPr>
              <a:t>２．制度の内容</a:t>
            </a:r>
          </a:p>
        </p:txBody>
      </p:sp>
      <p:sp>
        <p:nvSpPr>
          <p:cNvPr id="11" name="正方形/長方形 10"/>
          <p:cNvSpPr/>
          <p:nvPr/>
        </p:nvSpPr>
        <p:spPr>
          <a:xfrm>
            <a:off x="294008" y="3104186"/>
            <a:ext cx="10210743" cy="2137380"/>
          </a:xfrm>
          <a:prstGeom prst="rect">
            <a:avLst/>
          </a:prstGeom>
        </p:spPr>
        <p:txBody>
          <a:bodyPr wrap="square" lIns="99532" tIns="49766" rIns="99532" bIns="49766">
            <a:spAutoFit/>
          </a:bodyPr>
          <a:lstStyle/>
          <a:p>
            <a:pPr marL="195264" indent="-195264" defTabSz="995324"/>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地域における医療確保の観点から、平成</a:t>
            </a:r>
            <a:r>
              <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年に成立した改正医療法においては、周辺環境の変化など法人の責めに帰することができない事由（天災、人口減少等）により実績要件を満たせなくなり、社会医療法人（</a:t>
            </a:r>
            <a:r>
              <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認定を取り消された医療法人であっても、公的な法人運営などに関する要件を満たした上で、救急医療等確保事業に係る業務の継続的な実施に関する計画（実施計画）を作成し、都道府県知事の認定を受けた場合には、引き続き収益業務を実施できる制度を創設した。</a:t>
            </a:r>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95264" indent="-195264" defTabSz="995324"/>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社会医療法人とは、救急医療等確保事業（救急医療、災害医療、へき地医療、周産期医療又は小児救急医療）を行う医療法人であり、法人税・固定資産税等が非課税）</a:t>
            </a:r>
            <a:endPar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95264" indent="-195264" defTabSz="995324"/>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95264" indent="-195264" defTabSz="995324"/>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現状、社会医療法人の認定が取り消された場合には、それまでの所得の累積額（収益事業を除く）が取消年度の益金に一括して算入されるが、上記実施計画について知事の認定を受けた医療法人については、</a:t>
            </a:r>
            <a:r>
              <a:rPr lang="ja-JP" altLang="en-US" sz="13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それまでの所得の累積額から、実施計画に記載された救急医療等確保事業に係る業務の実施に必要な施設及び設備の整備（</a:t>
            </a:r>
            <a:r>
              <a:rPr lang="en-US" altLang="ja-JP" sz="13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）に係る取得価額の見積額の合計額を控除できる措置</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を講ずる。（公益認定法人と同様の仕組み） </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処置室・手術室等の新設・改築、</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MRI</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CT</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等機器設備、救急自動車の更新・購入　等）</a:t>
            </a:r>
          </a:p>
        </p:txBody>
      </p:sp>
      <p:grpSp>
        <p:nvGrpSpPr>
          <p:cNvPr id="24" name="グループ化 23"/>
          <p:cNvGrpSpPr/>
          <p:nvPr/>
        </p:nvGrpSpPr>
        <p:grpSpPr>
          <a:xfrm>
            <a:off x="811652" y="5202143"/>
            <a:ext cx="9143032" cy="2281261"/>
            <a:chOff x="367866" y="5013177"/>
            <a:chExt cx="8473566" cy="2121285"/>
          </a:xfrm>
        </p:grpSpPr>
        <p:sp>
          <p:nvSpPr>
            <p:cNvPr id="25" name="テキスト ボックス 24"/>
            <p:cNvSpPr txBox="1"/>
            <p:nvPr/>
          </p:nvSpPr>
          <p:spPr>
            <a:xfrm>
              <a:off x="367866" y="5147860"/>
              <a:ext cx="8473566" cy="1901724"/>
            </a:xfrm>
            <a:prstGeom prst="rect">
              <a:avLst/>
            </a:prstGeom>
            <a:solidFill>
              <a:schemeClr val="bg1"/>
            </a:solidFill>
            <a:ln>
              <a:solidFill>
                <a:schemeClr val="tx1"/>
              </a:solidFill>
            </a:ln>
          </p:spPr>
          <p:txBody>
            <a:bodyPr wrap="square" rtlCol="0" anchor="ctr" anchorCtr="0">
              <a:noAutofit/>
            </a:bodyPr>
            <a:lstStyle/>
            <a:p>
              <a:pPr defTabSz="995324"/>
              <a:endParaRPr lang="en-US" altLang="ja-JP" dirty="0">
                <a:solidFill>
                  <a:prstClr val="black"/>
                </a:solidFill>
              </a:endParaRPr>
            </a:p>
          </p:txBody>
        </p:sp>
        <p:sp>
          <p:nvSpPr>
            <p:cNvPr id="26" name="正方形/長方形 25"/>
            <p:cNvSpPr/>
            <p:nvPr/>
          </p:nvSpPr>
          <p:spPr>
            <a:xfrm>
              <a:off x="482232" y="5013177"/>
              <a:ext cx="7783136" cy="295681"/>
            </a:xfrm>
            <a:prstGeom prst="rect">
              <a:avLst/>
            </a:prstGeom>
            <a:gradFill flip="none" rotWithShape="1">
              <a:gsLst>
                <a:gs pos="18000">
                  <a:schemeClr val="tx2">
                    <a:lumMod val="75000"/>
                  </a:schemeClr>
                </a:gs>
                <a:gs pos="0">
                  <a:schemeClr val="tx2">
                    <a:lumMod val="75000"/>
                  </a:schemeClr>
                </a:gs>
                <a:gs pos="70000">
                  <a:schemeClr val="tx2"/>
                </a:gs>
                <a:gs pos="100000">
                  <a:schemeClr val="accent1">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95324"/>
              <a:r>
                <a:rPr lang="ja-JP" altLang="en-US" sz="13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■救急医療等確保事業に係る業務の継続的な実施に関する計画について（都道府県知事が認定）</a:t>
              </a:r>
            </a:p>
          </p:txBody>
        </p:sp>
        <p:sp>
          <p:nvSpPr>
            <p:cNvPr id="27" name="正方形/長方形 26"/>
            <p:cNvSpPr/>
            <p:nvPr/>
          </p:nvSpPr>
          <p:spPr>
            <a:xfrm>
              <a:off x="531141" y="5352027"/>
              <a:ext cx="8103503" cy="1782435"/>
            </a:xfrm>
            <a:prstGeom prst="rect">
              <a:avLst/>
            </a:prstGeom>
          </p:spPr>
          <p:txBody>
            <a:bodyPr wrap="square">
              <a:spAutoFit/>
            </a:bodyPr>
            <a:lstStyle/>
            <a:p>
              <a:pPr marL="190079" indent="-190079" defTabSz="995324" fontAlgn="base">
                <a:spcBef>
                  <a:spcPts val="653"/>
                </a:spcBef>
                <a:spcAft>
                  <a:spcPct val="0"/>
                </a:spcAft>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○計画期間：</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年以内（特別の事情がある場合には、</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年以内）</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90079" indent="-190079" defTabSz="995324" fontAlgn="base">
                <a:spcBef>
                  <a:spcPts val="653"/>
                </a:spcBef>
                <a:spcAft>
                  <a:spcPct val="0"/>
                </a:spcAft>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○医療法人が備えるべき主な要件（実績要件以外は社会医療法人と同じ要件）：</a:t>
              </a:r>
            </a:p>
            <a:p>
              <a:pPr marL="190079" indent="-190079" defTabSz="995324" fontAlgn="base">
                <a:spcBef>
                  <a:spcPts val="653"/>
                </a:spcBef>
                <a:spcAft>
                  <a:spcPct val="0"/>
                </a:spcAft>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・救急医療、災害医療、へき地医療、周産期医療又は小児救急医療の医療連携体制を担う医療機関として医療計画に記載</a:t>
              </a:r>
            </a:p>
            <a:p>
              <a:pPr marL="190079" indent="-190079" defTabSz="995324" fontAlgn="base">
                <a:spcBef>
                  <a:spcPts val="653"/>
                </a:spcBef>
                <a:spcAft>
                  <a:spcPct val="0"/>
                </a:spcAft>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・役員等についての同族性が排除されていること（１</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３要件）</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90079" indent="-190079" defTabSz="995324" fontAlgn="base">
                <a:spcBef>
                  <a:spcPts val="653"/>
                </a:spcBef>
                <a:spcAft>
                  <a:spcPct val="0"/>
                </a:spcAft>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・理事等に対する報酬について、支給の基準を定め、公開していること</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90079" indent="-190079" defTabSz="995324" fontAlgn="base">
                <a:spcBef>
                  <a:spcPts val="653"/>
                </a:spcBef>
                <a:spcAft>
                  <a:spcPct val="0"/>
                </a:spcAft>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・社会保険診療に係る収入金額が全収入金額の８割を超えること</a:t>
              </a:r>
            </a:p>
            <a:p>
              <a:pPr marL="190079" indent="-190079" defTabSz="995324" fontAlgn="base">
                <a:spcBef>
                  <a:spcPts val="653"/>
                </a:spcBef>
                <a:spcAft>
                  <a:spcPct val="0"/>
                </a:spcAft>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・法人解散時の残余財産が国、地方公共団体又は他の社会医療法人に帰属すること　　　　　　　　　　　　等</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6" name="正方形/長方形 15"/>
          <p:cNvSpPr/>
          <p:nvPr/>
        </p:nvSpPr>
        <p:spPr>
          <a:xfrm>
            <a:off x="138614" y="1117450"/>
            <a:ext cx="10130631" cy="1628481"/>
          </a:xfrm>
          <a:prstGeom prst="rect">
            <a:avLst/>
          </a:prstGeom>
        </p:spPr>
        <p:txBody>
          <a:bodyPr wrap="square" lIns="99532" tIns="49766" rIns="99532" bIns="49766">
            <a:spAutoFit/>
          </a:bodyPr>
          <a:lstStyle/>
          <a:p>
            <a:pPr marL="193535" indent="-193535" defTabSz="995324"/>
            <a:r>
              <a:rPr lang="ja-JP" altLang="en-US" sz="1700" dirty="0">
                <a:solidFill>
                  <a:prstClr val="black"/>
                </a:solidFill>
              </a:rPr>
              <a:t>　</a:t>
            </a:r>
            <a:r>
              <a:rPr lang="ja-JP" altLang="en-US"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社会</a:t>
            </a:r>
            <a:r>
              <a:rPr lang="ja-JP"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医療法人の認定を取り消された医療法人が、救急医療等確保事業に係る業務の継続的な実施に関する計画が適当である旨の都道府県知事の認定を受けた場合には、課税対象となる累積所得金額からその計画に記載された救急医療等確保事業に係る業務の実施に必要な施設及び設備の取得価額の見積額の合計額を控除できる措置を講ずること等により、課税を繰り延べることと</a:t>
            </a:r>
            <a:r>
              <a:rPr lang="ja-JP"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9103680" y="1"/>
            <a:ext cx="1563562" cy="400582"/>
          </a:xfrm>
          <a:prstGeom prst="rect">
            <a:avLst/>
          </a:prstGeom>
          <a:noFill/>
        </p:spPr>
        <p:txBody>
          <a:bodyPr wrap="square" lIns="93138" tIns="46569" rIns="93138" bIns="46569" rtlCol="0">
            <a:spAutoFit/>
          </a:bodyPr>
          <a:lstStyle/>
          <a:p>
            <a:r>
              <a:rPr kumimoji="1" lang="en-US" altLang="ja-JP" dirty="0" smtClean="0"/>
              <a:t>《H28.9</a:t>
            </a:r>
            <a:r>
              <a:rPr kumimoji="1" lang="ja-JP" altLang="en-US" dirty="0" smtClean="0"/>
              <a:t>施行</a:t>
            </a:r>
            <a:r>
              <a:rPr kumimoji="1" lang="en-US" altLang="ja-JP" dirty="0" smtClean="0"/>
              <a:t>》</a:t>
            </a:r>
            <a:endParaRPr kumimoji="1" lang="ja-JP" altLang="en-US" dirty="0"/>
          </a:p>
        </p:txBody>
      </p:sp>
      <p:sp>
        <p:nvSpPr>
          <p:cNvPr id="22" name="スライド番号プレースホルダー 9"/>
          <p:cNvSpPr>
            <a:spLocks noGrp="1"/>
          </p:cNvSpPr>
          <p:nvPr>
            <p:ph type="sldNum" sz="quarter" idx="12"/>
          </p:nvPr>
        </p:nvSpPr>
        <p:spPr>
          <a:xfrm>
            <a:off x="10248444" y="7172654"/>
            <a:ext cx="489407" cy="387021"/>
          </a:xfrm>
          <a:ln>
            <a:noFill/>
          </a:ln>
        </p:spPr>
        <p:txBody>
          <a:bodyPr/>
          <a:lstStyle/>
          <a:p>
            <a:fld id="{75A09880-A150-43C0-B27A-5826EF3610A7}" type="slidenum">
              <a:rPr kumimoji="1" lang="ja-JP" altLang="en-US" sz="1400" b="0" smtClean="0">
                <a:solidFill>
                  <a:schemeClr val="tx1"/>
                </a:solidFill>
                <a:latin typeface="ＭＳ Ｐゴシック" panose="020B0600070205080204" pitchFamily="50" charset="-128"/>
                <a:ea typeface="ＭＳ Ｐゴシック" panose="020B0600070205080204" pitchFamily="50" charset="-128"/>
              </a:rPr>
              <a:t>6</a:t>
            </a:fld>
            <a:endParaRPr kumimoji="1" lang="ja-JP" altLang="en-US" sz="1400" b="0" dirty="0">
              <a:solidFill>
                <a:schemeClr val="tx1"/>
              </a:solidFill>
              <a:latin typeface="ＭＳ Ｐゴシック" panose="020B0600070205080204" pitchFamily="50" charset="-128"/>
              <a:ea typeface="ＭＳ Ｐゴシック" panose="020B0600070205080204" pitchFamily="50" charset="-128"/>
            </a:endParaRPr>
          </a:p>
        </p:txBody>
      </p:sp>
      <p:sp>
        <p:nvSpPr>
          <p:cNvPr id="2" name="正方形/長方形 1"/>
          <p:cNvSpPr/>
          <p:nvPr/>
        </p:nvSpPr>
        <p:spPr>
          <a:xfrm>
            <a:off x="326430" y="3104186"/>
            <a:ext cx="10178320" cy="819667"/>
          </a:xfrm>
          <a:prstGeom prst="rect">
            <a:avLst/>
          </a:prstGeom>
          <a:noFill/>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1599320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テキスト ボックス 63"/>
          <p:cNvSpPr txBox="1"/>
          <p:nvPr/>
        </p:nvSpPr>
        <p:spPr>
          <a:xfrm>
            <a:off x="5417501" y="2095524"/>
            <a:ext cx="5189960" cy="339757"/>
          </a:xfrm>
          <a:prstGeom prst="rect">
            <a:avLst/>
          </a:prstGeom>
          <a:noFill/>
          <a:ln cap="rnd">
            <a:solidFill>
              <a:schemeClr val="accent2"/>
            </a:solidFill>
            <a:prstDash val="solid"/>
            <a:round/>
          </a:ln>
          <a:effectLst>
            <a:glow rad="63500">
              <a:schemeClr val="accent2">
                <a:satMod val="175000"/>
                <a:alpha val="40000"/>
              </a:schemeClr>
            </a:glow>
          </a:effectLst>
        </p:spPr>
        <p:txBody>
          <a:bodyPr wrap="square" lIns="100010" tIns="50006" rIns="100010" bIns="50006" rtlCol="0">
            <a:spAutoFit/>
          </a:bodyPr>
          <a:lstStyle/>
          <a:p>
            <a:endParaRPr lang="en-US" altLang="ja-JP" sz="1500" u="sng" dirty="0"/>
          </a:p>
        </p:txBody>
      </p:sp>
      <p:sp>
        <p:nvSpPr>
          <p:cNvPr id="29" name="テキスト ボックス 28"/>
          <p:cNvSpPr txBox="1"/>
          <p:nvPr/>
        </p:nvSpPr>
        <p:spPr>
          <a:xfrm>
            <a:off x="134098" y="2095524"/>
            <a:ext cx="5060216" cy="339757"/>
          </a:xfrm>
          <a:prstGeom prst="rect">
            <a:avLst/>
          </a:prstGeom>
          <a:solidFill>
            <a:schemeClr val="bg1"/>
          </a:solidFill>
          <a:ln cmpd="sng">
            <a:solidFill>
              <a:schemeClr val="tx2"/>
            </a:solidFill>
            <a:prstDash val="solid"/>
          </a:ln>
          <a:effectLst>
            <a:glow rad="63500">
              <a:schemeClr val="accent1">
                <a:satMod val="175000"/>
                <a:alpha val="40000"/>
              </a:schemeClr>
            </a:glow>
            <a:outerShdw blurRad="44450" dist="27940" dir="5400000" algn="ctr">
              <a:srgbClr val="000000">
                <a:alpha val="32000"/>
              </a:srgbClr>
            </a:outerShdw>
          </a:effectLst>
        </p:spPr>
        <p:txBody>
          <a:bodyPr wrap="square" lIns="100010" tIns="50006" rIns="100010" bIns="50006" rtlCol="0">
            <a:spAutoFit/>
          </a:bodyPr>
          <a:lstStyle/>
          <a:p>
            <a:endParaRPr lang="en-US" altLang="ja-JP" sz="1500" u="sng" dirty="0"/>
          </a:p>
        </p:txBody>
      </p:sp>
      <p:sp>
        <p:nvSpPr>
          <p:cNvPr id="28" name="テキスト ボックス 27"/>
          <p:cNvSpPr txBox="1"/>
          <p:nvPr/>
        </p:nvSpPr>
        <p:spPr>
          <a:xfrm>
            <a:off x="151289" y="494919"/>
            <a:ext cx="10411410" cy="1544153"/>
          </a:xfrm>
          <a:prstGeom prst="rect">
            <a:avLst/>
          </a:prstGeom>
        </p:spPr>
        <p:style>
          <a:lnRef idx="2">
            <a:schemeClr val="accent2"/>
          </a:lnRef>
          <a:fillRef idx="1">
            <a:schemeClr val="lt1"/>
          </a:fillRef>
          <a:effectRef idx="0">
            <a:schemeClr val="accent2"/>
          </a:effectRef>
          <a:fontRef idx="minor">
            <a:schemeClr val="dk1"/>
          </a:fontRef>
        </p:style>
        <p:txBody>
          <a:bodyPr wrap="square" lIns="100010" tIns="50006" rIns="100010" bIns="50006">
            <a:spAutoFit/>
          </a:bodyPr>
          <a:lstStyle/>
          <a:p>
            <a:pPr>
              <a:defRPr/>
            </a:pPr>
            <a:r>
              <a:rPr lang="ja-JP" altLang="en-US" sz="1600" dirty="0"/>
              <a:t>　</a:t>
            </a:r>
            <a:r>
              <a:rPr lang="ja-JP" altLang="en-US" sz="1500" dirty="0"/>
              <a:t>複数の都道府県において病院又は診療所を開設している医療法人が社会医療法人の認定を受けるためには、救急医療等確保事業に関する要件を、病院・診療所を開設する全ての都道府県で満たすことが必要。</a:t>
            </a:r>
            <a:endParaRPr lang="en-US" altLang="ja-JP" sz="1500" dirty="0"/>
          </a:p>
          <a:p>
            <a:pPr>
              <a:defRPr/>
            </a:pPr>
            <a:r>
              <a:rPr lang="ja-JP" altLang="en-US" sz="1500" dirty="0"/>
              <a:t>　今回の改正では、一つの都道府県にある基幹的な病院と、隣接する都道府県にある診療所において、</a:t>
            </a:r>
            <a:r>
              <a:rPr lang="ja-JP" altLang="en-US" sz="1500" b="1" dirty="0">
                <a:solidFill>
                  <a:srgbClr val="FF0000"/>
                </a:solidFill>
              </a:rPr>
              <a:t>医療の提供が一体的に行われているものとして厚生労働省令で定める基準を満たしている場合には、救急医療等確保事業に関する要件を病院の所在地の都道府県で満たしていれば、</a:t>
            </a:r>
            <a:r>
              <a:rPr lang="ja-JP" altLang="en-US" sz="1500" dirty="0"/>
              <a:t>病院が所在しない診療所の所在地で救急医療等確保事業に関する要件を満たしていなくても、社会医療法人として</a:t>
            </a:r>
            <a:r>
              <a:rPr lang="ja-JP" altLang="en-US" sz="1500" b="1" dirty="0">
                <a:solidFill>
                  <a:srgbClr val="FF0000"/>
                </a:solidFill>
              </a:rPr>
              <a:t>認定できる</a:t>
            </a:r>
            <a:r>
              <a:rPr lang="ja-JP" altLang="en-US" sz="1500" dirty="0">
                <a:solidFill>
                  <a:schemeClr val="tx1"/>
                </a:solidFill>
              </a:rPr>
              <a:t>こと</a:t>
            </a:r>
            <a:r>
              <a:rPr lang="ja-JP" altLang="en-US" sz="1500" dirty="0"/>
              <a:t>とした。（法第</a:t>
            </a:r>
            <a:r>
              <a:rPr lang="en-US" altLang="ja-JP" sz="1500" dirty="0">
                <a:latin typeface="+mn-ea"/>
              </a:rPr>
              <a:t>42</a:t>
            </a:r>
            <a:r>
              <a:rPr lang="ja-JP" altLang="en-US" sz="1500" dirty="0"/>
              <a:t>条の２第１項第４号ロ）</a:t>
            </a:r>
            <a:endParaRPr lang="en-US" altLang="ja-JP" sz="1500" dirty="0"/>
          </a:p>
        </p:txBody>
      </p:sp>
      <p:sp>
        <p:nvSpPr>
          <p:cNvPr id="33" name="角丸四角形 32"/>
          <p:cNvSpPr/>
          <p:nvPr/>
        </p:nvSpPr>
        <p:spPr>
          <a:xfrm>
            <a:off x="242754" y="2243378"/>
            <a:ext cx="1146198" cy="32692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00010" tIns="50006" rIns="100010" bIns="50006" rtlCol="0" anchor="ct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ja-JP" altLang="en-US" sz="1700" b="1" cap="all" dirty="0">
                <a:ln w="0"/>
                <a:solidFill>
                  <a:schemeClr val="tx1"/>
                </a:solidFill>
              </a:rPr>
              <a:t>現行</a:t>
            </a:r>
          </a:p>
        </p:txBody>
      </p:sp>
      <p:sp>
        <p:nvSpPr>
          <p:cNvPr id="36" name="角丸四角形 35"/>
          <p:cNvSpPr/>
          <p:nvPr/>
        </p:nvSpPr>
        <p:spPr>
          <a:xfrm>
            <a:off x="5546227" y="2224635"/>
            <a:ext cx="2746495" cy="345672"/>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00010" tIns="50006" rIns="100010" bIns="50006" rtlCol="0" anchor="ct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ja-JP" altLang="en-US" sz="1700" b="1" cap="all" dirty="0">
                <a:ln w="0"/>
                <a:solidFill>
                  <a:schemeClr val="tx1"/>
                </a:solidFill>
              </a:rPr>
              <a:t>改正（認定要件の追加）</a:t>
            </a:r>
          </a:p>
        </p:txBody>
      </p:sp>
      <p:sp>
        <p:nvSpPr>
          <p:cNvPr id="44" name="角丸四角形 43"/>
          <p:cNvSpPr/>
          <p:nvPr/>
        </p:nvSpPr>
        <p:spPr>
          <a:xfrm>
            <a:off x="239168" y="2633774"/>
            <a:ext cx="3221282" cy="2657978"/>
          </a:xfrm>
          <a:prstGeom prst="roundRect">
            <a:avLst/>
          </a:prstGeom>
          <a:solidFill>
            <a:schemeClr val="accent1">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lIns="100010" tIns="50006" rIns="100010" bIns="50006" rtlCol="0" anchor="b" anchorCtr="0"/>
          <a:lstStyle/>
          <a:p>
            <a:endParaRPr kumimoji="1" lang="ja-JP" altLang="en-US" dirty="0">
              <a:solidFill>
                <a:schemeClr val="tx1"/>
              </a:solidFill>
              <a:latin typeface="+mn-ea"/>
            </a:endParaRPr>
          </a:p>
        </p:txBody>
      </p:sp>
      <p:sp>
        <p:nvSpPr>
          <p:cNvPr id="50" name="角丸四角形 49"/>
          <p:cNvSpPr/>
          <p:nvPr/>
        </p:nvSpPr>
        <p:spPr>
          <a:xfrm>
            <a:off x="3444266" y="2657117"/>
            <a:ext cx="1590795" cy="2634635"/>
          </a:xfrm>
          <a:prstGeom prst="roundRect">
            <a:avLst/>
          </a:prstGeom>
          <a:solidFill>
            <a:schemeClr val="accent6">
              <a:lumMod val="20000"/>
              <a:lumOff val="80000"/>
            </a:schemeClr>
          </a:solidFill>
          <a:ln>
            <a:solidFill>
              <a:schemeClr val="accent3">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100010" tIns="50006" rIns="100010" bIns="50006" rtlCol="0" anchor="b" anchorCtr="0"/>
          <a:lstStyle/>
          <a:p>
            <a:r>
              <a:rPr kumimoji="1" lang="ja-JP" altLang="en-US" dirty="0" smtClean="0">
                <a:solidFill>
                  <a:schemeClr val="tx1"/>
                </a:solidFill>
                <a:latin typeface="ＤＨＰ特太ゴシック体" panose="020B0500000000000000" pitchFamily="50" charset="-128"/>
                <a:ea typeface="ＤＨＰ特太ゴシック体" panose="020B0500000000000000" pitchFamily="50" charset="-128"/>
              </a:rPr>
              <a:t>　　</a:t>
            </a:r>
            <a:endParaRPr kumimoji="1" lang="ja-JP" altLang="en-US" dirty="0">
              <a:solidFill>
                <a:schemeClr val="tx1"/>
              </a:solidFill>
              <a:latin typeface="+mn-ea"/>
            </a:endParaRPr>
          </a:p>
        </p:txBody>
      </p:sp>
      <p:pic>
        <p:nvPicPr>
          <p:cNvPr id="60" name="Picture 2"/>
          <p:cNvPicPr>
            <a:picLocks noChangeAspect="1" noChangeArrowheads="1"/>
          </p:cNvPicPr>
          <p:nvPr/>
        </p:nvPicPr>
        <p:blipFill>
          <a:blip r:embed="rId3" cstate="print">
            <a:lum contrast="-15000"/>
            <a:extLst>
              <a:ext uri="{28A0092B-C50C-407E-A947-70E740481C1C}">
                <a14:useLocalDpi xmlns:a14="http://schemas.microsoft.com/office/drawing/2010/main" val="0"/>
              </a:ext>
            </a:extLst>
          </a:blip>
          <a:srcRect/>
          <a:stretch>
            <a:fillRect/>
          </a:stretch>
        </p:blipFill>
        <p:spPr bwMode="auto">
          <a:xfrm>
            <a:off x="3746110" y="3652942"/>
            <a:ext cx="481457" cy="50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5" name="角丸四角形 64"/>
          <p:cNvSpPr/>
          <p:nvPr/>
        </p:nvSpPr>
        <p:spPr>
          <a:xfrm>
            <a:off x="5499012" y="2616378"/>
            <a:ext cx="3489411" cy="2675373"/>
          </a:xfrm>
          <a:prstGeom prst="roundRect">
            <a:avLst/>
          </a:prstGeom>
          <a:solidFill>
            <a:schemeClr val="accent1">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lIns="100010" tIns="50006" rIns="100010" bIns="50006" rtlCol="0" anchor="b" anchorCtr="0"/>
          <a:lstStyle/>
          <a:p>
            <a:endParaRPr kumimoji="1" lang="ja-JP" altLang="en-US" dirty="0">
              <a:solidFill>
                <a:schemeClr val="tx1"/>
              </a:solidFill>
              <a:latin typeface="+mn-ea"/>
            </a:endParaRPr>
          </a:p>
        </p:txBody>
      </p:sp>
      <p:sp>
        <p:nvSpPr>
          <p:cNvPr id="66" name="角丸四角形 65"/>
          <p:cNvSpPr/>
          <p:nvPr/>
        </p:nvSpPr>
        <p:spPr>
          <a:xfrm>
            <a:off x="8988423" y="2616378"/>
            <a:ext cx="1475529" cy="2675373"/>
          </a:xfrm>
          <a:prstGeom prst="roundRect">
            <a:avLst/>
          </a:prstGeom>
          <a:solidFill>
            <a:schemeClr val="accent6">
              <a:lumMod val="20000"/>
              <a:lumOff val="80000"/>
            </a:schemeClr>
          </a:solidFill>
          <a:ln>
            <a:solidFill>
              <a:schemeClr val="accent3">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100010" tIns="50006" rIns="100010" bIns="50006" rtlCol="0" anchor="b" anchorCtr="0"/>
          <a:lstStyle/>
          <a:p>
            <a:r>
              <a:rPr kumimoji="1" lang="ja-JP" altLang="en-US" dirty="0" smtClean="0">
                <a:solidFill>
                  <a:schemeClr val="tx1"/>
                </a:solidFill>
                <a:latin typeface="ＤＨＰ特太ゴシック体" panose="020B0500000000000000" pitchFamily="50" charset="-128"/>
                <a:ea typeface="ＤＨＰ特太ゴシック体" panose="020B0500000000000000" pitchFamily="50" charset="-128"/>
              </a:rPr>
              <a:t>　　　　　</a:t>
            </a:r>
            <a:endParaRPr kumimoji="1" lang="en-US" altLang="ja-JP" dirty="0" smtClean="0">
              <a:solidFill>
                <a:schemeClr val="tx1"/>
              </a:solidFill>
              <a:latin typeface="ＤＨＰ特太ゴシック体" panose="020B0500000000000000" pitchFamily="50" charset="-128"/>
              <a:ea typeface="ＤＨＰ特太ゴシック体" panose="020B0500000000000000" pitchFamily="50" charset="-128"/>
            </a:endParaRPr>
          </a:p>
          <a:p>
            <a:r>
              <a:rPr lang="ja-JP" altLang="en-US" dirty="0">
                <a:solidFill>
                  <a:schemeClr val="tx1"/>
                </a:solidFill>
                <a:latin typeface="ＤＨＰ特太ゴシック体" panose="020B0500000000000000" pitchFamily="50" charset="-128"/>
                <a:ea typeface="ＤＨＰ特太ゴシック体" panose="020B0500000000000000" pitchFamily="50" charset="-128"/>
              </a:rPr>
              <a:t>　</a:t>
            </a:r>
            <a:r>
              <a:rPr lang="ja-JP" altLang="en-US" dirty="0" smtClean="0">
                <a:solidFill>
                  <a:schemeClr val="tx1"/>
                </a:solidFill>
                <a:latin typeface="ＤＨＰ特太ゴシック体" panose="020B0500000000000000" pitchFamily="50" charset="-128"/>
                <a:ea typeface="ＤＨＰ特太ゴシック体" panose="020B0500000000000000" pitchFamily="50" charset="-128"/>
              </a:rPr>
              <a:t>　</a:t>
            </a:r>
            <a:endParaRPr kumimoji="1" lang="ja-JP" altLang="en-US" dirty="0">
              <a:solidFill>
                <a:schemeClr val="tx1"/>
              </a:solidFill>
              <a:latin typeface="+mn-ea"/>
            </a:endParaRPr>
          </a:p>
        </p:txBody>
      </p:sp>
      <p:sp>
        <p:nvSpPr>
          <p:cNvPr id="73" name="円/楕円 72"/>
          <p:cNvSpPr/>
          <p:nvPr/>
        </p:nvSpPr>
        <p:spPr>
          <a:xfrm>
            <a:off x="7270045" y="3180678"/>
            <a:ext cx="2975904" cy="1052735"/>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lIns="100010" tIns="50006" rIns="100010" bIns="50006" rtlCol="0" anchor="ctr"/>
          <a:lstStyle/>
          <a:p>
            <a:pPr algn="ctr"/>
            <a:endParaRPr kumimoji="1" lang="ja-JP" altLang="en-US"/>
          </a:p>
        </p:txBody>
      </p:sp>
      <p:sp>
        <p:nvSpPr>
          <p:cNvPr id="35" name="テキスト ボックス 34"/>
          <p:cNvSpPr txBox="1"/>
          <p:nvPr/>
        </p:nvSpPr>
        <p:spPr>
          <a:xfrm>
            <a:off x="134097" y="33883"/>
            <a:ext cx="8986799" cy="373684"/>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wrap="square" lIns="100010" tIns="50006" rIns="100010" bIns="50006">
            <a:spAutoFit/>
          </a:bodyPr>
          <a:lstStyle/>
          <a:p>
            <a:pPr algn="ctr">
              <a:defRPr/>
            </a:pPr>
            <a:r>
              <a:rPr lang="ja-JP" altLang="en-US" sz="1700" dirty="0">
                <a:ea typeface="ＤＦ特太ゴシック体" pitchFamily="1" charset="-128"/>
              </a:rPr>
              <a:t>社会医療法人の認定要件の見直し（複数県に医療機関を開設している医療法人）</a:t>
            </a:r>
          </a:p>
        </p:txBody>
      </p:sp>
      <p:pic>
        <p:nvPicPr>
          <p:cNvPr id="40" name="Picture 2"/>
          <p:cNvPicPr>
            <a:picLocks noChangeAspect="1" noChangeArrowheads="1"/>
          </p:cNvPicPr>
          <p:nvPr/>
        </p:nvPicPr>
        <p:blipFill>
          <a:blip r:embed="rId3" cstate="print">
            <a:lum contrast="-15000"/>
            <a:extLst>
              <a:ext uri="{28A0092B-C50C-407E-A947-70E740481C1C}">
                <a14:useLocalDpi xmlns:a14="http://schemas.microsoft.com/office/drawing/2010/main" val="0"/>
              </a:ext>
            </a:extLst>
          </a:blip>
          <a:srcRect/>
          <a:stretch>
            <a:fillRect/>
          </a:stretch>
        </p:blipFill>
        <p:spPr bwMode="auto">
          <a:xfrm>
            <a:off x="1101465" y="3964904"/>
            <a:ext cx="481457" cy="495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 name="Picture 8" descr="MCj02396570000[1]"/>
          <p:cNvPicPr>
            <a:picLocks noChangeAspect="1" noChangeArrowheads="1"/>
          </p:cNvPicPr>
          <p:nvPr/>
        </p:nvPicPr>
        <p:blipFill>
          <a:blip r:embed="rId4" cstate="print"/>
          <a:srcRect/>
          <a:stretch>
            <a:fillRect/>
          </a:stretch>
        </p:blipFill>
        <p:spPr bwMode="auto">
          <a:xfrm>
            <a:off x="7726867" y="3353905"/>
            <a:ext cx="1031130" cy="803912"/>
          </a:xfrm>
          <a:prstGeom prst="rect">
            <a:avLst/>
          </a:prstGeom>
          <a:noFill/>
          <a:ln w="9525">
            <a:noFill/>
            <a:miter lim="800000"/>
            <a:headEnd/>
            <a:tailEnd/>
          </a:ln>
        </p:spPr>
      </p:pic>
      <p:pic>
        <p:nvPicPr>
          <p:cNvPr id="42" name="Picture 2"/>
          <p:cNvPicPr>
            <a:picLocks noChangeAspect="1" noChangeArrowheads="1"/>
          </p:cNvPicPr>
          <p:nvPr/>
        </p:nvPicPr>
        <p:blipFill>
          <a:blip r:embed="rId3" cstate="print">
            <a:lum contrast="-15000"/>
            <a:extLst>
              <a:ext uri="{28A0092B-C50C-407E-A947-70E740481C1C}">
                <a14:useLocalDpi xmlns:a14="http://schemas.microsoft.com/office/drawing/2010/main" val="0"/>
              </a:ext>
            </a:extLst>
          </a:blip>
          <a:srcRect/>
          <a:stretch>
            <a:fillRect/>
          </a:stretch>
        </p:blipFill>
        <p:spPr bwMode="auto">
          <a:xfrm>
            <a:off x="9244730" y="3508756"/>
            <a:ext cx="481457" cy="497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3" name="Picture 2"/>
          <p:cNvPicPr>
            <a:picLocks noChangeAspect="1" noChangeArrowheads="1"/>
          </p:cNvPicPr>
          <p:nvPr/>
        </p:nvPicPr>
        <p:blipFill>
          <a:blip r:embed="rId3" cstate="print">
            <a:lum contrast="-15000"/>
            <a:extLst>
              <a:ext uri="{28A0092B-C50C-407E-A947-70E740481C1C}">
                <a14:useLocalDpi xmlns:a14="http://schemas.microsoft.com/office/drawing/2010/main" val="0"/>
              </a:ext>
            </a:extLst>
          </a:blip>
          <a:srcRect/>
          <a:stretch>
            <a:fillRect/>
          </a:stretch>
        </p:blipFill>
        <p:spPr bwMode="auto">
          <a:xfrm>
            <a:off x="6458222" y="3926223"/>
            <a:ext cx="481457" cy="533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正方形/長方形 22"/>
          <p:cNvSpPr/>
          <p:nvPr/>
        </p:nvSpPr>
        <p:spPr>
          <a:xfrm>
            <a:off x="5542901" y="6478446"/>
            <a:ext cx="4921052" cy="854389"/>
          </a:xfrm>
          <a:prstGeom prst="rect">
            <a:avLst/>
          </a:prstGeom>
        </p:spPr>
        <p:style>
          <a:lnRef idx="2">
            <a:schemeClr val="dk1"/>
          </a:lnRef>
          <a:fillRef idx="1">
            <a:schemeClr val="lt1"/>
          </a:fillRef>
          <a:effectRef idx="0">
            <a:schemeClr val="dk1"/>
          </a:effectRef>
          <a:fontRef idx="minor">
            <a:schemeClr val="dk1"/>
          </a:fontRef>
        </p:style>
        <p:txBody>
          <a:bodyPr lIns="100010" tIns="50006" rIns="100010" bIns="50006" rtlCol="0" anchor="ctr"/>
          <a:lstStyle/>
          <a:p>
            <a:r>
              <a:rPr lang="ja-JP" altLang="en-US" sz="1500" b="1" dirty="0"/>
              <a:t>Ａ県の</a:t>
            </a:r>
            <a:r>
              <a:rPr lang="ja-JP" altLang="en-US" sz="1500" b="1" dirty="0">
                <a:solidFill>
                  <a:srgbClr val="FF0000"/>
                </a:solidFill>
              </a:rPr>
              <a:t>病院が救急医療等確保事業を実施</a:t>
            </a:r>
            <a:r>
              <a:rPr lang="ja-JP" altLang="en-US" sz="1500" b="1" dirty="0"/>
              <a:t>するとともに、Ｂ県の</a:t>
            </a:r>
            <a:r>
              <a:rPr lang="ja-JP" altLang="en-US" sz="1500" b="1" dirty="0">
                <a:solidFill>
                  <a:srgbClr val="FF0000"/>
                </a:solidFill>
              </a:rPr>
              <a:t>診療所と医療の提供を一体的に行っている</a:t>
            </a:r>
            <a:r>
              <a:rPr lang="ja-JP" altLang="en-US" sz="1500" b="1" dirty="0">
                <a:solidFill>
                  <a:schemeClr val="tx1"/>
                </a:solidFill>
              </a:rPr>
              <a:t>場合</a:t>
            </a:r>
            <a:r>
              <a:rPr lang="ja-JP" altLang="en-US" sz="1500" b="1" dirty="0"/>
              <a:t>、社会医療法人としての</a:t>
            </a:r>
            <a:r>
              <a:rPr lang="ja-JP" altLang="en-US" sz="1500" b="1" dirty="0">
                <a:solidFill>
                  <a:srgbClr val="FF0000"/>
                </a:solidFill>
              </a:rPr>
              <a:t>認定ができる</a:t>
            </a:r>
            <a:r>
              <a:rPr lang="ja-JP" altLang="en-US" sz="1500" b="1" dirty="0">
                <a:solidFill>
                  <a:schemeClr val="tx1"/>
                </a:solidFill>
              </a:rPr>
              <a:t>こととした</a:t>
            </a:r>
            <a:r>
              <a:rPr lang="ja-JP" altLang="en-US" sz="1500" b="1" dirty="0"/>
              <a:t>。</a:t>
            </a:r>
          </a:p>
        </p:txBody>
      </p:sp>
      <p:sp>
        <p:nvSpPr>
          <p:cNvPr id="81" name="正方形/長方形 80"/>
          <p:cNvSpPr/>
          <p:nvPr/>
        </p:nvSpPr>
        <p:spPr>
          <a:xfrm>
            <a:off x="260736" y="6477390"/>
            <a:ext cx="4806938" cy="854389"/>
          </a:xfrm>
          <a:prstGeom prst="rect">
            <a:avLst/>
          </a:prstGeom>
        </p:spPr>
        <p:style>
          <a:lnRef idx="2">
            <a:schemeClr val="dk1"/>
          </a:lnRef>
          <a:fillRef idx="1">
            <a:schemeClr val="lt1"/>
          </a:fillRef>
          <a:effectRef idx="0">
            <a:schemeClr val="dk1"/>
          </a:effectRef>
          <a:fontRef idx="minor">
            <a:schemeClr val="dk1"/>
          </a:fontRef>
        </p:style>
        <p:txBody>
          <a:bodyPr lIns="100010" tIns="50006" rIns="100010" bIns="50006" rtlCol="0" anchor="ctr"/>
          <a:lstStyle/>
          <a:p>
            <a:r>
              <a:rPr lang="ja-JP" altLang="en-US" sz="1500" b="1" dirty="0">
                <a:solidFill>
                  <a:srgbClr val="FF0000"/>
                </a:solidFill>
              </a:rPr>
              <a:t>全ての都道府県で救急医療等確保事業に関する要件を満たす医療機関を開設</a:t>
            </a:r>
            <a:r>
              <a:rPr lang="ja-JP" altLang="en-US" sz="1500" b="1" dirty="0">
                <a:solidFill>
                  <a:schemeClr val="tx1"/>
                </a:solidFill>
              </a:rPr>
              <a:t>していることが必要</a:t>
            </a:r>
            <a:r>
              <a:rPr lang="ja-JP" altLang="en-US" sz="1500" b="1" dirty="0"/>
              <a:t>である。</a:t>
            </a:r>
          </a:p>
        </p:txBody>
      </p:sp>
      <p:pic>
        <p:nvPicPr>
          <p:cNvPr id="47" name="Picture 8" descr="MCj02396570000[1]"/>
          <p:cNvPicPr>
            <a:picLocks noChangeAspect="1" noChangeArrowheads="1"/>
          </p:cNvPicPr>
          <p:nvPr/>
        </p:nvPicPr>
        <p:blipFill>
          <a:blip r:embed="rId4" cstate="print"/>
          <a:srcRect/>
          <a:stretch>
            <a:fillRect/>
          </a:stretch>
        </p:blipFill>
        <p:spPr bwMode="auto">
          <a:xfrm>
            <a:off x="2265269" y="3401860"/>
            <a:ext cx="1027420" cy="801020"/>
          </a:xfrm>
          <a:prstGeom prst="rect">
            <a:avLst/>
          </a:prstGeom>
          <a:noFill/>
          <a:ln w="9525">
            <a:noFill/>
            <a:miter lim="800000"/>
            <a:headEnd/>
            <a:tailEnd/>
          </a:ln>
        </p:spPr>
      </p:pic>
      <p:sp>
        <p:nvSpPr>
          <p:cNvPr id="4" name="正方形/長方形 3"/>
          <p:cNvSpPr/>
          <p:nvPr/>
        </p:nvSpPr>
        <p:spPr>
          <a:xfrm>
            <a:off x="685132" y="2895038"/>
            <a:ext cx="4187696" cy="20187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3138" tIns="46569" rIns="93138" bIns="46569" rtlCol="0" anchor="ctr"/>
          <a:lstStyle/>
          <a:p>
            <a:pPr algn="ctr"/>
            <a:endParaRPr kumimoji="1" lang="ja-JP" altLang="en-US"/>
          </a:p>
        </p:txBody>
      </p:sp>
      <p:sp>
        <p:nvSpPr>
          <p:cNvPr id="38" name="角丸四角形 37"/>
          <p:cNvSpPr/>
          <p:nvPr/>
        </p:nvSpPr>
        <p:spPr>
          <a:xfrm>
            <a:off x="2516612" y="2763344"/>
            <a:ext cx="1668062" cy="336133"/>
          </a:xfrm>
          <a:prstGeom prst="roundRect">
            <a:avLst/>
          </a:prstGeom>
          <a:solidFill>
            <a:srgbClr val="FFC000"/>
          </a:solidFill>
          <a:ln>
            <a:solidFill>
              <a:schemeClr val="tx1"/>
            </a:solidFill>
          </a:ln>
          <a:scene3d>
            <a:camera prst="orthographicFront">
              <a:rot lat="0" lon="0" rev="0"/>
            </a:camera>
            <a:lightRig rig="threePt" dir="t">
              <a:rot lat="0" lon="0" rev="1200000"/>
            </a:lightRig>
          </a:scene3d>
          <a:sp3d>
            <a:bevelT w="63500" h="25400" prst="coolSlant"/>
          </a:sp3d>
        </p:spPr>
        <p:style>
          <a:lnRef idx="0">
            <a:schemeClr val="accent6"/>
          </a:lnRef>
          <a:fillRef idx="3">
            <a:schemeClr val="accent6"/>
          </a:fillRef>
          <a:effectRef idx="3">
            <a:schemeClr val="accent6"/>
          </a:effectRef>
          <a:fontRef idx="minor">
            <a:schemeClr val="lt1"/>
          </a:fontRef>
        </p:style>
        <p:txBody>
          <a:bodyPr lIns="100010" tIns="50006" rIns="100010" bIns="50006" rtlCol="0" anchor="ctr">
            <a:sp3d extrusionH="57150">
              <a:bevelT w="38100" h="38100"/>
            </a:sp3d>
          </a:bodyPr>
          <a:lstStyle/>
          <a:p>
            <a:pPr algn="ctr"/>
            <a:r>
              <a:rPr lang="ja-JP" altLang="en-US" sz="1500" dirty="0">
                <a:ln>
                  <a:solidFill>
                    <a:schemeClr val="tx1"/>
                  </a:solidFill>
                </a:ln>
                <a:solidFill>
                  <a:schemeClr val="tx1"/>
                </a:solidFill>
              </a:rPr>
              <a:t>社会医療法人</a:t>
            </a:r>
          </a:p>
        </p:txBody>
      </p:sp>
      <p:sp>
        <p:nvSpPr>
          <p:cNvPr id="55" name="正方形/長方形 54"/>
          <p:cNvSpPr/>
          <p:nvPr/>
        </p:nvSpPr>
        <p:spPr>
          <a:xfrm>
            <a:off x="5911972" y="2826934"/>
            <a:ext cx="4439278" cy="20868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3138" tIns="46569" rIns="93138" bIns="46569" rtlCol="0" anchor="ctr"/>
          <a:lstStyle/>
          <a:p>
            <a:pPr algn="ctr"/>
            <a:endParaRPr kumimoji="1" lang="ja-JP" altLang="en-US"/>
          </a:p>
        </p:txBody>
      </p:sp>
      <p:sp>
        <p:nvSpPr>
          <p:cNvPr id="48" name="角丸四角形 47"/>
          <p:cNvSpPr/>
          <p:nvPr/>
        </p:nvSpPr>
        <p:spPr>
          <a:xfrm>
            <a:off x="8058126" y="2687748"/>
            <a:ext cx="1668062" cy="336133"/>
          </a:xfrm>
          <a:prstGeom prst="roundRect">
            <a:avLst/>
          </a:prstGeom>
          <a:solidFill>
            <a:srgbClr val="FFC000"/>
          </a:solidFill>
          <a:ln>
            <a:solidFill>
              <a:schemeClr val="tx1"/>
            </a:solidFill>
          </a:ln>
          <a:scene3d>
            <a:camera prst="orthographicFront">
              <a:rot lat="0" lon="0" rev="0"/>
            </a:camera>
            <a:lightRig rig="threePt" dir="t">
              <a:rot lat="0" lon="0" rev="1200000"/>
            </a:lightRig>
          </a:scene3d>
          <a:sp3d>
            <a:bevelT w="63500" h="25400" prst="coolSlant"/>
          </a:sp3d>
        </p:spPr>
        <p:style>
          <a:lnRef idx="0">
            <a:schemeClr val="accent6"/>
          </a:lnRef>
          <a:fillRef idx="3">
            <a:schemeClr val="accent6"/>
          </a:fillRef>
          <a:effectRef idx="3">
            <a:schemeClr val="accent6"/>
          </a:effectRef>
          <a:fontRef idx="minor">
            <a:schemeClr val="lt1"/>
          </a:fontRef>
        </p:style>
        <p:txBody>
          <a:bodyPr lIns="100010" tIns="50006" rIns="100010" bIns="50006" rtlCol="0" anchor="ctr">
            <a:sp3d extrusionH="57150">
              <a:bevelT w="38100" h="38100"/>
            </a:sp3d>
          </a:bodyPr>
          <a:lstStyle/>
          <a:p>
            <a:pPr algn="ctr"/>
            <a:r>
              <a:rPr lang="ja-JP" altLang="en-US" sz="1500" dirty="0">
                <a:ln>
                  <a:solidFill>
                    <a:schemeClr val="tx1"/>
                  </a:solidFill>
                </a:ln>
                <a:solidFill>
                  <a:schemeClr val="tx1"/>
                </a:solidFill>
              </a:rPr>
              <a:t>社会医療法人</a:t>
            </a:r>
          </a:p>
        </p:txBody>
      </p:sp>
      <p:sp>
        <p:nvSpPr>
          <p:cNvPr id="6" name="正方形/長方形 5"/>
          <p:cNvSpPr/>
          <p:nvPr/>
        </p:nvSpPr>
        <p:spPr>
          <a:xfrm>
            <a:off x="2058986" y="4238332"/>
            <a:ext cx="1278228" cy="524251"/>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3138" tIns="46569" rIns="93138" bIns="46569" rtlCol="0" anchor="ctr"/>
          <a:lstStyle/>
          <a:p>
            <a:pPr algn="ctr"/>
            <a:r>
              <a:rPr lang="ja-JP" altLang="en-US" sz="1400" dirty="0">
                <a:solidFill>
                  <a:schemeClr val="tx1"/>
                </a:solidFill>
                <a:latin typeface="ＤＨＰ特太ゴシック体" panose="020B0500000000000000" pitchFamily="50" charset="-128"/>
                <a:ea typeface="ＤＨＰ特太ゴシック体" panose="020B0500000000000000" pitchFamily="50" charset="-128"/>
              </a:rPr>
              <a:t>救急医療等確保事業○</a:t>
            </a:r>
          </a:p>
        </p:txBody>
      </p:sp>
      <p:sp>
        <p:nvSpPr>
          <p:cNvPr id="61" name="正方形/長方形 60"/>
          <p:cNvSpPr/>
          <p:nvPr/>
        </p:nvSpPr>
        <p:spPr>
          <a:xfrm>
            <a:off x="3532180" y="4238332"/>
            <a:ext cx="1278228" cy="524251"/>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3138" tIns="46569" rIns="93138" bIns="46569" rtlCol="0" anchor="ctr"/>
          <a:lstStyle/>
          <a:p>
            <a:pPr algn="ctr"/>
            <a:r>
              <a:rPr lang="ja-JP" altLang="en-US" sz="1400" dirty="0">
                <a:solidFill>
                  <a:schemeClr val="tx1"/>
                </a:solidFill>
                <a:latin typeface="ＤＨＰ特太ゴシック体" panose="020B0500000000000000" pitchFamily="50" charset="-128"/>
                <a:ea typeface="ＤＨＰ特太ゴシック体" panose="020B0500000000000000" pitchFamily="50" charset="-128"/>
              </a:rPr>
              <a:t>救急医療等確保事業○</a:t>
            </a:r>
          </a:p>
        </p:txBody>
      </p:sp>
      <p:sp>
        <p:nvSpPr>
          <p:cNvPr id="69" name="正方形/長方形 68"/>
          <p:cNvSpPr/>
          <p:nvPr/>
        </p:nvSpPr>
        <p:spPr>
          <a:xfrm>
            <a:off x="7603317" y="4313927"/>
            <a:ext cx="1278228" cy="524251"/>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3138" tIns="46569" rIns="93138" bIns="46569" rtlCol="0" anchor="ctr"/>
          <a:lstStyle/>
          <a:p>
            <a:pPr algn="ctr"/>
            <a:r>
              <a:rPr lang="ja-JP" altLang="en-US" sz="1400" dirty="0">
                <a:solidFill>
                  <a:schemeClr val="tx1"/>
                </a:solidFill>
                <a:latin typeface="ＤＨＰ特太ゴシック体" panose="020B0500000000000000" pitchFamily="50" charset="-128"/>
                <a:ea typeface="ＤＨＰ特太ゴシック体" panose="020B0500000000000000" pitchFamily="50" charset="-128"/>
              </a:rPr>
              <a:t>救急医療等確保事業○</a:t>
            </a:r>
          </a:p>
        </p:txBody>
      </p:sp>
      <p:sp>
        <p:nvSpPr>
          <p:cNvPr id="9" name="正方形/長方形 8"/>
          <p:cNvSpPr/>
          <p:nvPr/>
        </p:nvSpPr>
        <p:spPr>
          <a:xfrm>
            <a:off x="5497269" y="5397417"/>
            <a:ext cx="5111738" cy="1062152"/>
          </a:xfrm>
          <a:prstGeom prst="rect">
            <a:avLst/>
          </a:prstGeom>
        </p:spPr>
        <p:txBody>
          <a:bodyPr wrap="square" lIns="93138" tIns="46569" rIns="93138" bIns="46569">
            <a:spAutoFit/>
          </a:bodyPr>
          <a:lstStyle/>
          <a:p>
            <a:r>
              <a:rPr lang="en-US" altLang="ja-JP" sz="1300" b="1" dirty="0">
                <a:latin typeface="+mn-ea"/>
              </a:rPr>
              <a:t>※</a:t>
            </a:r>
            <a:r>
              <a:rPr lang="ja-JP" altLang="en-US" sz="1300" b="1" dirty="0">
                <a:latin typeface="+mn-ea"/>
              </a:rPr>
              <a:t>「一体的」の基準（省令）　</a:t>
            </a:r>
            <a:endParaRPr lang="en-US" altLang="ja-JP" sz="1300" b="1" dirty="0">
              <a:latin typeface="+mn-ea"/>
            </a:endParaRPr>
          </a:p>
          <a:p>
            <a:endParaRPr lang="en-US" altLang="ja-JP" sz="1000" dirty="0"/>
          </a:p>
          <a:p>
            <a:r>
              <a:rPr lang="ja-JP" altLang="en-US" sz="1000" dirty="0"/>
              <a:t> ○</a:t>
            </a:r>
            <a:r>
              <a:rPr lang="ja-JP" altLang="ja-JP" sz="1000" dirty="0"/>
              <a:t>病院及び診療所のそれぞれの所在地県の医療計画で県境域に関する事項を定めている</a:t>
            </a:r>
            <a:endParaRPr lang="en-US" altLang="ja-JP" sz="1000" dirty="0"/>
          </a:p>
          <a:p>
            <a:r>
              <a:rPr lang="ja-JP" altLang="en-US" sz="1000" dirty="0"/>
              <a:t> ○</a:t>
            </a:r>
            <a:r>
              <a:rPr lang="ja-JP" altLang="ja-JP" sz="1000" dirty="0"/>
              <a:t>法人が開設する全ての病院等が、病院所在地の二次医療圏及びその隣接市町村に所在</a:t>
            </a:r>
          </a:p>
          <a:p>
            <a:r>
              <a:rPr lang="ja-JP" altLang="en-US" sz="1000" dirty="0"/>
              <a:t> ○</a:t>
            </a:r>
            <a:r>
              <a:rPr lang="ja-JP" altLang="ja-JP" sz="1000" dirty="0"/>
              <a:t>法人が開設する全ての病院等が相互に近接している</a:t>
            </a:r>
          </a:p>
          <a:p>
            <a:r>
              <a:rPr lang="ja-JP" altLang="en-US" sz="1000" dirty="0"/>
              <a:t> ○</a:t>
            </a:r>
            <a:r>
              <a:rPr lang="ja-JP" altLang="ja-JP" sz="1000" dirty="0"/>
              <a:t>当該病院が、当該診療所の医療提供において基幹的な役割を担</a:t>
            </a:r>
            <a:r>
              <a:rPr lang="ja-JP" altLang="en-US" sz="1000" dirty="0"/>
              <a:t>っている</a:t>
            </a:r>
            <a:endParaRPr lang="ja-JP" altLang="ja-JP" sz="1000" dirty="0"/>
          </a:p>
        </p:txBody>
      </p:sp>
      <p:pic>
        <p:nvPicPr>
          <p:cNvPr id="71" name="Picture 8" descr="MCj02396570000[1]"/>
          <p:cNvPicPr>
            <a:picLocks noChangeAspect="1" noChangeArrowheads="1"/>
          </p:cNvPicPr>
          <p:nvPr/>
        </p:nvPicPr>
        <p:blipFill>
          <a:blip r:embed="rId4" cstate="print"/>
          <a:srcRect/>
          <a:stretch>
            <a:fillRect/>
          </a:stretch>
        </p:blipFill>
        <p:spPr bwMode="auto">
          <a:xfrm>
            <a:off x="6306174" y="3092980"/>
            <a:ext cx="784030" cy="611263"/>
          </a:xfrm>
          <a:prstGeom prst="rect">
            <a:avLst/>
          </a:prstGeom>
          <a:noFill/>
          <a:ln w="9525">
            <a:noFill/>
            <a:miter lim="800000"/>
            <a:headEnd/>
            <a:tailEnd/>
          </a:ln>
        </p:spPr>
      </p:pic>
      <p:pic>
        <p:nvPicPr>
          <p:cNvPr id="75" name="Picture 8" descr="MCj02396570000[1]"/>
          <p:cNvPicPr>
            <a:picLocks noChangeAspect="1" noChangeArrowheads="1"/>
          </p:cNvPicPr>
          <p:nvPr/>
        </p:nvPicPr>
        <p:blipFill>
          <a:blip r:embed="rId4" cstate="print"/>
          <a:srcRect/>
          <a:stretch>
            <a:fillRect/>
          </a:stretch>
        </p:blipFill>
        <p:spPr bwMode="auto">
          <a:xfrm>
            <a:off x="996937" y="3168576"/>
            <a:ext cx="784030" cy="611263"/>
          </a:xfrm>
          <a:prstGeom prst="rect">
            <a:avLst/>
          </a:prstGeom>
          <a:noFill/>
          <a:ln w="9525">
            <a:noFill/>
            <a:miter lim="800000"/>
            <a:headEnd/>
            <a:tailEnd/>
          </a:ln>
        </p:spPr>
      </p:pic>
      <p:sp>
        <p:nvSpPr>
          <p:cNvPr id="2" name="正方形/長方形 1"/>
          <p:cNvSpPr/>
          <p:nvPr/>
        </p:nvSpPr>
        <p:spPr>
          <a:xfrm>
            <a:off x="8446954" y="3051014"/>
            <a:ext cx="1125069" cy="27525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3138" tIns="46569" rIns="93138" bIns="46569" rtlCol="0" anchor="ctr"/>
          <a:lstStyle/>
          <a:p>
            <a:pPr algn="ctr"/>
            <a:r>
              <a:rPr kumimoji="1" lang="ja-JP" altLang="en-US" dirty="0" smtClean="0"/>
              <a:t>一体的</a:t>
            </a:r>
            <a:endParaRPr kumimoji="1" lang="ja-JP" altLang="en-US" dirty="0"/>
          </a:p>
        </p:txBody>
      </p:sp>
      <p:sp>
        <p:nvSpPr>
          <p:cNvPr id="5" name="テキスト ボックス 4"/>
          <p:cNvSpPr txBox="1"/>
          <p:nvPr/>
        </p:nvSpPr>
        <p:spPr>
          <a:xfrm>
            <a:off x="9485458" y="4968658"/>
            <a:ext cx="538545" cy="339248"/>
          </a:xfrm>
          <a:prstGeom prst="rect">
            <a:avLst/>
          </a:prstGeom>
          <a:noFill/>
        </p:spPr>
        <p:txBody>
          <a:bodyPr wrap="square" lIns="99515" tIns="49758" rIns="99515" bIns="49758" rtlCol="0">
            <a:spAutoFit/>
          </a:bodyPr>
          <a:lstStyle/>
          <a:p>
            <a:r>
              <a:rPr lang="en-US" altLang="ja-JP" sz="1500" dirty="0">
                <a:latin typeface="+mn-ea"/>
              </a:rPr>
              <a:t>B</a:t>
            </a:r>
            <a:r>
              <a:rPr lang="ja-JP" altLang="en-US" sz="1500" dirty="0">
                <a:latin typeface="+mn-ea"/>
              </a:rPr>
              <a:t>県</a:t>
            </a:r>
          </a:p>
        </p:txBody>
      </p:sp>
      <p:sp>
        <p:nvSpPr>
          <p:cNvPr id="45" name="テキスト ボックス 44"/>
          <p:cNvSpPr txBox="1"/>
          <p:nvPr/>
        </p:nvSpPr>
        <p:spPr>
          <a:xfrm>
            <a:off x="9103680" y="1"/>
            <a:ext cx="1563562" cy="400582"/>
          </a:xfrm>
          <a:prstGeom prst="rect">
            <a:avLst/>
          </a:prstGeom>
          <a:noFill/>
        </p:spPr>
        <p:txBody>
          <a:bodyPr wrap="square" lIns="93138" tIns="46569" rIns="93138" bIns="46569" rtlCol="0">
            <a:spAutoFit/>
          </a:bodyPr>
          <a:lstStyle/>
          <a:p>
            <a:r>
              <a:rPr kumimoji="1" lang="en-US" altLang="ja-JP" dirty="0" smtClean="0"/>
              <a:t>《H28.9</a:t>
            </a:r>
            <a:r>
              <a:rPr kumimoji="1" lang="ja-JP" altLang="en-US" dirty="0" smtClean="0"/>
              <a:t>施行</a:t>
            </a:r>
            <a:r>
              <a:rPr kumimoji="1" lang="en-US" altLang="ja-JP" dirty="0" smtClean="0"/>
              <a:t>》</a:t>
            </a:r>
            <a:endParaRPr kumimoji="1" lang="ja-JP" altLang="en-US" dirty="0"/>
          </a:p>
        </p:txBody>
      </p:sp>
      <p:sp>
        <p:nvSpPr>
          <p:cNvPr id="3" name="正方形/長方形 2"/>
          <p:cNvSpPr/>
          <p:nvPr/>
        </p:nvSpPr>
        <p:spPr>
          <a:xfrm>
            <a:off x="6997290" y="4968641"/>
            <a:ext cx="531349" cy="339267"/>
          </a:xfrm>
          <a:prstGeom prst="rect">
            <a:avLst/>
          </a:prstGeom>
        </p:spPr>
        <p:txBody>
          <a:bodyPr wrap="none" lIns="99532" tIns="49766" rIns="99532" bIns="49766">
            <a:spAutoFit/>
          </a:bodyPr>
          <a:lstStyle/>
          <a:p>
            <a:r>
              <a:rPr lang="ja-JP" altLang="en-US" sz="1500" dirty="0">
                <a:latin typeface="+mn-ea"/>
              </a:rPr>
              <a:t>Ａ県</a:t>
            </a:r>
          </a:p>
        </p:txBody>
      </p:sp>
      <p:sp>
        <p:nvSpPr>
          <p:cNvPr id="46" name="正方形/長方形 45"/>
          <p:cNvSpPr/>
          <p:nvPr/>
        </p:nvSpPr>
        <p:spPr>
          <a:xfrm>
            <a:off x="1608088" y="4968641"/>
            <a:ext cx="531349" cy="339267"/>
          </a:xfrm>
          <a:prstGeom prst="rect">
            <a:avLst/>
          </a:prstGeom>
        </p:spPr>
        <p:txBody>
          <a:bodyPr wrap="none" lIns="99532" tIns="49766" rIns="99532" bIns="49766">
            <a:spAutoFit/>
          </a:bodyPr>
          <a:lstStyle/>
          <a:p>
            <a:r>
              <a:rPr lang="ja-JP" altLang="en-US" sz="1500" dirty="0">
                <a:latin typeface="+mn-ea"/>
              </a:rPr>
              <a:t>Ａ県</a:t>
            </a:r>
          </a:p>
        </p:txBody>
      </p:sp>
      <p:sp>
        <p:nvSpPr>
          <p:cNvPr id="49" name="テキスト ボックス 48"/>
          <p:cNvSpPr txBox="1"/>
          <p:nvPr/>
        </p:nvSpPr>
        <p:spPr>
          <a:xfrm>
            <a:off x="4008094" y="4968658"/>
            <a:ext cx="538545" cy="339248"/>
          </a:xfrm>
          <a:prstGeom prst="rect">
            <a:avLst/>
          </a:prstGeom>
          <a:noFill/>
        </p:spPr>
        <p:txBody>
          <a:bodyPr wrap="square" lIns="99515" tIns="49758" rIns="99515" bIns="49758" rtlCol="0">
            <a:spAutoFit/>
          </a:bodyPr>
          <a:lstStyle/>
          <a:p>
            <a:r>
              <a:rPr lang="en-US" altLang="ja-JP" sz="1500" dirty="0">
                <a:latin typeface="+mn-ea"/>
              </a:rPr>
              <a:t>B</a:t>
            </a:r>
            <a:r>
              <a:rPr lang="ja-JP" altLang="en-US" sz="1500" dirty="0">
                <a:latin typeface="+mn-ea"/>
              </a:rPr>
              <a:t>県</a:t>
            </a:r>
          </a:p>
        </p:txBody>
      </p:sp>
      <p:sp>
        <p:nvSpPr>
          <p:cNvPr id="7" name="大かっこ 6"/>
          <p:cNvSpPr/>
          <p:nvPr/>
        </p:nvSpPr>
        <p:spPr>
          <a:xfrm>
            <a:off x="5497268" y="5669730"/>
            <a:ext cx="5111740" cy="755414"/>
          </a:xfrm>
          <a:prstGeom prst="bracketPair">
            <a:avLst/>
          </a:prstGeom>
        </p:spPr>
        <p:style>
          <a:lnRef idx="1">
            <a:schemeClr val="accent1"/>
          </a:lnRef>
          <a:fillRef idx="0">
            <a:schemeClr val="accent1"/>
          </a:fillRef>
          <a:effectRef idx="0">
            <a:schemeClr val="accent1"/>
          </a:effectRef>
          <a:fontRef idx="minor">
            <a:schemeClr val="tx1"/>
          </a:fontRef>
        </p:style>
        <p:txBody>
          <a:bodyPr lIns="99532" tIns="49766" rIns="99532" bIns="49766" rtlCol="0" anchor="ctr"/>
          <a:lstStyle/>
          <a:p>
            <a:pPr algn="ctr"/>
            <a:endParaRPr kumimoji="1" lang="ja-JP" altLang="en-US"/>
          </a:p>
        </p:txBody>
      </p:sp>
      <p:sp>
        <p:nvSpPr>
          <p:cNvPr id="51" name="スライド番号プレースホルダー 9"/>
          <p:cNvSpPr>
            <a:spLocks noGrp="1"/>
          </p:cNvSpPr>
          <p:nvPr>
            <p:ph type="sldNum" sz="quarter" idx="12"/>
          </p:nvPr>
        </p:nvSpPr>
        <p:spPr>
          <a:xfrm>
            <a:off x="10261610" y="7202642"/>
            <a:ext cx="489407" cy="387021"/>
          </a:xfrm>
        </p:spPr>
        <p:txBody>
          <a:bodyPr/>
          <a:lstStyle/>
          <a:p>
            <a:fld id="{75A09880-A150-43C0-B27A-5826EF3610A7}" type="slidenum">
              <a:rPr kumimoji="1" lang="ja-JP" altLang="en-US" sz="1400" smtClean="0">
                <a:solidFill>
                  <a:schemeClr val="tx1"/>
                </a:solidFill>
              </a:rPr>
              <a:t>7</a:t>
            </a:fld>
            <a:endParaRPr kumimoji="1" lang="ja-JP" altLang="en-US" sz="1400" dirty="0">
              <a:solidFill>
                <a:schemeClr val="tx1"/>
              </a:solidFill>
            </a:endParaRPr>
          </a:p>
        </p:txBody>
      </p:sp>
    </p:spTree>
    <p:extLst>
      <p:ext uri="{BB962C8B-B14F-4D97-AF65-F5344CB8AC3E}">
        <p14:creationId xmlns:p14="http://schemas.microsoft.com/office/powerpoint/2010/main" val="18465607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742</Words>
  <Application>Microsoft Office PowerPoint</Application>
  <PresentationFormat>ユーザー設定</PresentationFormat>
  <Paragraphs>191</Paragraphs>
  <Slides>8</Slides>
  <Notes>8</Notes>
  <HiddenSlides>0</HiddenSlides>
  <MMClips>0</MMClips>
  <ScaleCrop>false</ScaleCrop>
  <HeadingPairs>
    <vt:vector size="4" baseType="variant">
      <vt:variant>
        <vt:lpstr>テーマ</vt:lpstr>
      </vt:variant>
      <vt:variant>
        <vt:i4>3</vt:i4>
      </vt:variant>
      <vt:variant>
        <vt:lpstr>スライド タイトル</vt:lpstr>
      </vt:variant>
      <vt:variant>
        <vt:i4>8</vt:i4>
      </vt:variant>
    </vt:vector>
  </HeadingPairs>
  <TitlesOfParts>
    <vt:vector size="11" baseType="lpstr">
      <vt:lpstr>Office ​​テーマ</vt:lpstr>
      <vt:lpstr>2_Office ​​テーマ</vt:lpstr>
      <vt:lpstr>blank</vt:lpstr>
      <vt:lpstr>PowerPoint プレゼンテーション</vt:lpstr>
      <vt:lpstr>医療法の一部を改正する法律の概要（平成27年法律第74号）</vt:lpstr>
      <vt:lpstr>２．医療法人制度の見直し</vt:lpstr>
      <vt:lpstr>○　医療法の一部を改正する法律（改正医療法）の概要 医療機関相互間の機能の分担及び業務の連携を推進するため、地域医療連携推進法人の認定制度を創設するとともに、医療法人について、貸借対照表等に係る公認会計士等による監査、公告等に係る規定及び分割に係る規定を整備する等の措置を講ずる。</vt:lpstr>
      <vt:lpstr>医療機関相互間の機能の分担及び業務の連携を推進し、地域医療構想を達成するための一つの選択肢として、地域医療連携推進法人の認定制度を創設する。これにより競争よりも協調を進め、地域において質が高く効率的な医療提供体制を確保。</vt:lpstr>
      <vt:lpstr>医療法人の分割の規定の整備</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2016-05-14T11:30:02Z</dcterms:created>
  <dcterms:modified xsi:type="dcterms:W3CDTF">2016-05-26T07:04:36Z</dcterms:modified>
</cp:coreProperties>
</file>