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4"/>
  </p:sldMasterIdLst>
  <p:notesMasterIdLst>
    <p:notesMasterId r:id="rId9"/>
  </p:notesMasterIdLst>
  <p:handoutMasterIdLst>
    <p:handoutMasterId r:id="rId10"/>
  </p:handoutMasterIdLst>
  <p:sldIdLst>
    <p:sldId id="269" r:id="rId5"/>
    <p:sldId id="272" r:id="rId6"/>
    <p:sldId id="290" r:id="rId7"/>
    <p:sldId id="277"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269"/>
            <p14:sldId id="272"/>
            <p14:sldId id="290"/>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523" autoAdjust="0"/>
  </p:normalViewPr>
  <p:slideViewPr>
    <p:cSldViewPr>
      <p:cViewPr>
        <p:scale>
          <a:sx n="100" d="100"/>
          <a:sy n="100" d="100"/>
        </p:scale>
        <p:origin x="-1014" y="1026"/>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2015/3/16</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2015/3/16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2124720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2341913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4</a:t>
            </a:fld>
            <a:endParaRPr kumimoji="1" lang="ja-JP" altLang="en-US"/>
          </a:p>
        </p:txBody>
      </p:sp>
    </p:spTree>
    <p:extLst>
      <p:ext uri="{BB962C8B-B14F-4D97-AF65-F5344CB8AC3E}">
        <p14:creationId xmlns:p14="http://schemas.microsoft.com/office/powerpoint/2010/main" val="1054275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634E505-F20B-44F4-9FCC-B263DA0BC231}" type="datetime1">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808756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33F557-47DA-41CA-907B-0BAD0DED8BB6}" type="datetime1">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48587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B60E48-E82A-4700-B112-4C156AAF4719}" type="datetime1">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9507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BE4FBF-72A8-4D0D-9760-79456137FFDD}" type="datetime1">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93661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0DE0A2E-5509-4729-8004-6B30B33DE327}" type="datetime1">
              <a:rPr kumimoji="1" lang="ja-JP" altLang="en-US" smtClean="0"/>
              <a:t>2015/3/16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34858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CD110-CDC7-4FC3-AF80-6C1C4CCE5BAC}" type="datetime1">
              <a:rPr kumimoji="1" lang="ja-JP" altLang="en-US" smtClean="0"/>
              <a:t>2015/3/16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684783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CA4C80A-B2B4-4D93-81F2-F72F7250DD0F}" type="datetime1">
              <a:rPr kumimoji="1" lang="ja-JP" altLang="en-US" smtClean="0"/>
              <a:t>2015/3/16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46774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AB26F3F-1672-4161-BA8D-A083FAC07E80}" type="datetime1">
              <a:rPr kumimoji="1" lang="ja-JP" altLang="en-US" smtClean="0"/>
              <a:t>2015/3/16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77220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0293EE-3840-44D5-B63A-061E461F9627}" type="datetime1">
              <a:rPr kumimoji="1" lang="ja-JP" altLang="en-US" smtClean="0"/>
              <a:t>2015/3/16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179765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E0C0E16-5039-47A3-B2DE-3DF67907D91F}" type="datetime1">
              <a:rPr kumimoji="1" lang="ja-JP" altLang="en-US" smtClean="0"/>
              <a:t>2015/3/16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1275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7AE232E-AAEC-4157-8F97-066E7097981C}" type="datetime1">
              <a:rPr kumimoji="1" lang="ja-JP" altLang="en-US" smtClean="0"/>
              <a:t>2015/3/16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182353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774DB-FE5F-427C-A58C-ED8D6EEFA01D}" type="datetime1">
              <a:rPr kumimoji="1" lang="ja-JP" altLang="en-US" smtClean="0"/>
              <a:t>2015/3/16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567872937"/>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8.png"/><Relationship Id="rId18" Type="http://schemas.microsoft.com/office/2007/relationships/hdphoto" Target="../media/hdphoto7.wdp"/><Relationship Id="rId3" Type="http://schemas.openxmlformats.org/officeDocument/2006/relationships/image" Target="../media/image3.png"/><Relationship Id="rId7" Type="http://schemas.openxmlformats.org/officeDocument/2006/relationships/image" Target="../media/image5.png"/><Relationship Id="rId12" Type="http://schemas.microsoft.com/office/2007/relationships/hdphoto" Target="../media/hdphoto5.wdp"/><Relationship Id="rId17" Type="http://schemas.openxmlformats.org/officeDocument/2006/relationships/image" Target="../media/image11.png"/><Relationship Id="rId2" Type="http://schemas.openxmlformats.org/officeDocument/2006/relationships/notesSlide" Target="../notesSlides/notesSlide2.xml"/><Relationship Id="rId16" Type="http://schemas.openxmlformats.org/officeDocument/2006/relationships/image" Target="../media/image10.gif"/><Relationship Id="rId1" Type="http://schemas.openxmlformats.org/officeDocument/2006/relationships/slideLayout" Target="../slideLayouts/slideLayout7.xml"/><Relationship Id="rId6" Type="http://schemas.microsoft.com/office/2007/relationships/hdphoto" Target="../media/hdphoto2.wdp"/><Relationship Id="rId11" Type="http://schemas.openxmlformats.org/officeDocument/2006/relationships/image" Target="../media/image7.png"/><Relationship Id="rId5" Type="http://schemas.openxmlformats.org/officeDocument/2006/relationships/image" Target="../media/image4.png"/><Relationship Id="rId15" Type="http://schemas.openxmlformats.org/officeDocument/2006/relationships/image" Target="../media/image9.wmf"/><Relationship Id="rId10" Type="http://schemas.microsoft.com/office/2007/relationships/hdphoto" Target="../media/hdphoto4.wdp"/><Relationship Id="rId19" Type="http://schemas.openxmlformats.org/officeDocument/2006/relationships/image" Target="../media/image12.emf"/><Relationship Id="rId4" Type="http://schemas.microsoft.com/office/2007/relationships/hdphoto" Target="../media/hdphoto1.wdp"/><Relationship Id="rId9" Type="http://schemas.openxmlformats.org/officeDocument/2006/relationships/image" Target="../media/image6.png"/><Relationship Id="rId14" Type="http://schemas.microsoft.com/office/2007/relationships/hdphoto" Target="../media/hdphoto6.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971600" y="13799"/>
            <a:ext cx="7272808" cy="548680"/>
          </a:xfrm>
          <a:prstGeom prst="rect">
            <a:avLst/>
          </a:prstGeom>
          <a:solidFill>
            <a:schemeClr val="tx1"/>
          </a:solidFill>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smtClean="0">
                <a:solidFill>
                  <a:schemeClr val="bg1"/>
                </a:solidFill>
                <a:ea typeface="HGS創英角ｺﾞｼｯｸUB" pitchFamily="50" charset="-128"/>
              </a:rPr>
              <a:t>平成２６年度大阪府</a:t>
            </a:r>
            <a:r>
              <a:rPr lang="ja-JP" altLang="en-US" sz="1800" dirty="0">
                <a:solidFill>
                  <a:schemeClr val="bg1"/>
                </a:solidFill>
                <a:ea typeface="HGS創英角ｺﾞｼｯｸUB" pitchFamily="50" charset="-128"/>
              </a:rPr>
              <a:t>地域医療介護総合確保</a:t>
            </a:r>
            <a:r>
              <a:rPr lang="ja-JP" altLang="en-US" sz="1800" dirty="0" smtClean="0">
                <a:solidFill>
                  <a:schemeClr val="bg1"/>
                </a:solidFill>
                <a:ea typeface="HGS創英角ｺﾞｼｯｸUB" pitchFamily="50" charset="-128"/>
              </a:rPr>
              <a:t>計画概要</a:t>
            </a:r>
            <a:endParaRPr lang="en-US" altLang="ja-JP" sz="1500" dirty="0" smtClean="0">
              <a:solidFill>
                <a:schemeClr val="bg1"/>
              </a:solidFill>
              <a:ea typeface="HGS創英角ｺﾞｼｯｸUB" pitchFamily="50" charset="-128"/>
            </a:endParaRPr>
          </a:p>
        </p:txBody>
      </p:sp>
      <p:sp>
        <p:nvSpPr>
          <p:cNvPr id="8" name="タイトル 1"/>
          <p:cNvSpPr txBox="1">
            <a:spLocks/>
          </p:cNvSpPr>
          <p:nvPr/>
        </p:nvSpPr>
        <p:spPr>
          <a:xfrm>
            <a:off x="287524" y="562057"/>
            <a:ext cx="9037004" cy="6295943"/>
          </a:xfrm>
          <a:prstGeom prst="rect">
            <a:avLst/>
          </a:prstGeom>
          <a:ln w="19050" cap="rnd">
            <a:noFill/>
          </a:ln>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ja-JP" altLang="en-US" sz="1600" dirty="0" smtClean="0">
                <a:solidFill>
                  <a:srgbClr val="000000"/>
                </a:solidFill>
                <a:latin typeface="HGS創英角ｺﾞｼｯｸUB" panose="020B0900000000000000" pitchFamily="50" charset="-128"/>
                <a:ea typeface="HGS創英角ｺﾞｼｯｸUB" panose="020B0900000000000000" pitchFamily="50" charset="-128"/>
              </a:rPr>
              <a:t>１．</a:t>
            </a:r>
            <a:r>
              <a:rPr lang="ja-JP" altLang="en-US" sz="1600" dirty="0" smtClean="0">
                <a:latin typeface="HGS創英角ｺﾞｼｯｸUB" panose="020B0900000000000000" pitchFamily="50" charset="-128"/>
                <a:ea typeface="HGS創英角ｺﾞｼｯｸUB" panose="020B0900000000000000" pitchFamily="50" charset="-128"/>
              </a:rPr>
              <a:t>大阪府</a:t>
            </a:r>
            <a:r>
              <a:rPr lang="ja-JP" altLang="en-US" sz="1600" dirty="0">
                <a:latin typeface="HGS創英角ｺﾞｼｯｸUB" panose="020B0900000000000000" pitchFamily="50" charset="-128"/>
                <a:ea typeface="HGS創英角ｺﾞｼｯｸUB" panose="020B0900000000000000" pitchFamily="50" charset="-128"/>
              </a:rPr>
              <a:t>の現状と課題</a:t>
            </a:r>
            <a:endParaRPr lang="en-US" altLang="ja-JP" sz="1600" dirty="0">
              <a:latin typeface="HGS創英角ｺﾞｼｯｸUB" panose="020B0900000000000000" pitchFamily="50" charset="-128"/>
              <a:ea typeface="HGS創英角ｺﾞｼｯｸUB" panose="020B0900000000000000" pitchFamily="50" charset="-128"/>
            </a:endParaRPr>
          </a:p>
          <a:p>
            <a:pPr algn="l">
              <a:defRPr/>
            </a:pPr>
            <a:r>
              <a:rPr lang="ja-JP" altLang="en-US" sz="1400" dirty="0" smtClean="0">
                <a:solidFill>
                  <a:srgbClr val="000000"/>
                </a:solidFill>
                <a:latin typeface="+mn-ea"/>
              </a:rPr>
              <a:t>　　</a:t>
            </a:r>
            <a:r>
              <a:rPr lang="en-US" altLang="ja-JP" sz="1400" dirty="0" smtClean="0">
                <a:solidFill>
                  <a:srgbClr val="000000"/>
                </a:solidFill>
                <a:latin typeface="+mn-ea"/>
              </a:rPr>
              <a:t>【</a:t>
            </a:r>
            <a:r>
              <a:rPr lang="ja-JP" altLang="en-US" sz="1400" dirty="0" smtClean="0">
                <a:solidFill>
                  <a:srgbClr val="000000"/>
                </a:solidFill>
                <a:latin typeface="+mn-ea"/>
              </a:rPr>
              <a:t>現状</a:t>
            </a:r>
            <a:r>
              <a:rPr lang="en-US" altLang="ja-JP" sz="1400" dirty="0" smtClean="0">
                <a:solidFill>
                  <a:srgbClr val="000000"/>
                </a:solidFill>
                <a:latin typeface="+mn-ea"/>
              </a:rPr>
              <a:t>】</a:t>
            </a:r>
            <a:r>
              <a:rPr lang="ja-JP" altLang="en-US" sz="1400" dirty="0" smtClean="0">
                <a:solidFill>
                  <a:srgbClr val="000000"/>
                </a:solidFill>
                <a:latin typeface="+mn-ea"/>
              </a:rPr>
              <a:t>　　　　　　　　　　　　　　　　　　　　　　　　　　　　　</a:t>
            </a:r>
            <a:endParaRPr lang="en-US" altLang="ja-JP" sz="1400" dirty="0" smtClean="0">
              <a:solidFill>
                <a:srgbClr val="000000"/>
              </a:solidFill>
              <a:latin typeface="+mn-ea"/>
            </a:endParaRPr>
          </a:p>
          <a:p>
            <a:pPr algn="l">
              <a:defRPr/>
            </a:pPr>
            <a:r>
              <a:rPr lang="ja-JP" altLang="en-US" sz="1400" dirty="0" smtClean="0">
                <a:solidFill>
                  <a:srgbClr val="000000"/>
                </a:solidFill>
                <a:latin typeface="+mn-ea"/>
              </a:rPr>
              <a:t>　　・高齢者人口推計</a:t>
            </a:r>
            <a:endParaRPr lang="en-US" altLang="ja-JP" sz="1400" dirty="0" smtClean="0">
              <a:solidFill>
                <a:srgbClr val="000000"/>
              </a:solidFill>
              <a:latin typeface="+mn-ea"/>
            </a:endParaRPr>
          </a:p>
          <a:p>
            <a:pPr algn="l">
              <a:defRPr/>
            </a:pPr>
            <a:r>
              <a:rPr lang="ja-JP" altLang="en-US" sz="1400" dirty="0" smtClean="0">
                <a:solidFill>
                  <a:srgbClr val="000000"/>
                </a:solidFill>
                <a:latin typeface="+mn-ea"/>
              </a:rPr>
              <a:t>　　　</a:t>
            </a:r>
            <a:r>
              <a:rPr lang="en-US" altLang="ja-JP" sz="1400" dirty="0" smtClean="0">
                <a:solidFill>
                  <a:srgbClr val="000000"/>
                </a:solidFill>
                <a:latin typeface="+mn-ea"/>
              </a:rPr>
              <a:t>2010</a:t>
            </a:r>
            <a:r>
              <a:rPr lang="ja-JP" altLang="en-US" sz="1400" dirty="0">
                <a:solidFill>
                  <a:srgbClr val="000000"/>
                </a:solidFill>
                <a:latin typeface="+mn-ea"/>
              </a:rPr>
              <a:t>～</a:t>
            </a:r>
            <a:r>
              <a:rPr lang="en-US" altLang="ja-JP" sz="1400" dirty="0" smtClean="0">
                <a:solidFill>
                  <a:srgbClr val="000000"/>
                </a:solidFill>
                <a:latin typeface="+mn-ea"/>
              </a:rPr>
              <a:t>25</a:t>
            </a:r>
            <a:r>
              <a:rPr lang="ja-JP" altLang="en-US" sz="1400" dirty="0" smtClean="0">
                <a:solidFill>
                  <a:srgbClr val="000000"/>
                </a:solidFill>
                <a:latin typeface="+mn-ea"/>
              </a:rPr>
              <a:t>年で</a:t>
            </a:r>
            <a:r>
              <a:rPr lang="en-US" altLang="ja-JP" sz="1400" dirty="0" smtClean="0">
                <a:solidFill>
                  <a:srgbClr val="000000"/>
                </a:solidFill>
                <a:latin typeface="+mn-ea"/>
              </a:rPr>
              <a:t>65</a:t>
            </a:r>
            <a:r>
              <a:rPr lang="ja-JP" altLang="en-US" sz="1400" dirty="0">
                <a:solidFill>
                  <a:srgbClr val="000000"/>
                </a:solidFill>
                <a:latin typeface="+mn-ea"/>
              </a:rPr>
              <a:t>歳</a:t>
            </a:r>
            <a:r>
              <a:rPr lang="ja-JP" altLang="en-US" sz="1400" dirty="0" smtClean="0">
                <a:solidFill>
                  <a:srgbClr val="000000"/>
                </a:solidFill>
                <a:latin typeface="+mn-ea"/>
              </a:rPr>
              <a:t>以上の高齢者が約</a:t>
            </a:r>
            <a:r>
              <a:rPr lang="en-US" altLang="ja-JP" sz="1400" dirty="0">
                <a:solidFill>
                  <a:srgbClr val="000000"/>
                </a:solidFill>
                <a:latin typeface="+mn-ea"/>
              </a:rPr>
              <a:t>50</a:t>
            </a:r>
            <a:r>
              <a:rPr lang="ja-JP" altLang="en-US" sz="1400" dirty="0" smtClean="0">
                <a:solidFill>
                  <a:srgbClr val="000000"/>
                </a:solidFill>
                <a:latin typeface="+mn-ea"/>
              </a:rPr>
              <a:t>万人増加、</a:t>
            </a:r>
            <a:endParaRPr lang="en-US" altLang="ja-JP" sz="1400" dirty="0">
              <a:solidFill>
                <a:srgbClr val="000000"/>
              </a:solidFill>
              <a:latin typeface="+mn-ea"/>
            </a:endParaRPr>
          </a:p>
          <a:p>
            <a:pPr algn="l">
              <a:defRPr/>
            </a:pPr>
            <a:r>
              <a:rPr lang="ja-JP" altLang="en-US" sz="1400" dirty="0" smtClean="0">
                <a:solidFill>
                  <a:srgbClr val="000000"/>
                </a:solidFill>
                <a:latin typeface="+mn-ea"/>
              </a:rPr>
              <a:t>　　　</a:t>
            </a:r>
            <a:r>
              <a:rPr lang="en-US" altLang="ja-JP" sz="1400" dirty="0" smtClean="0">
                <a:solidFill>
                  <a:srgbClr val="000000"/>
                </a:solidFill>
                <a:latin typeface="+mn-ea"/>
              </a:rPr>
              <a:t>75</a:t>
            </a:r>
            <a:r>
              <a:rPr lang="ja-JP" altLang="en-US" sz="1400" dirty="0">
                <a:solidFill>
                  <a:srgbClr val="000000"/>
                </a:solidFill>
                <a:latin typeface="+mn-ea"/>
              </a:rPr>
              <a:t>歳以上の</a:t>
            </a:r>
            <a:r>
              <a:rPr lang="ja-JP" altLang="en-US" sz="1400" dirty="0" smtClean="0">
                <a:solidFill>
                  <a:srgbClr val="000000"/>
                </a:solidFill>
                <a:latin typeface="+mn-ea"/>
              </a:rPr>
              <a:t>高齢者については約</a:t>
            </a:r>
            <a:r>
              <a:rPr lang="en-US" altLang="ja-JP" sz="1400" dirty="0">
                <a:solidFill>
                  <a:srgbClr val="000000"/>
                </a:solidFill>
                <a:latin typeface="+mn-ea"/>
              </a:rPr>
              <a:t>70</a:t>
            </a:r>
            <a:r>
              <a:rPr lang="ja-JP" altLang="en-US" sz="1400" dirty="0">
                <a:solidFill>
                  <a:srgbClr val="000000"/>
                </a:solidFill>
                <a:latin typeface="+mn-ea"/>
              </a:rPr>
              <a:t>万人</a:t>
            </a:r>
            <a:r>
              <a:rPr lang="ja-JP" altLang="en-US" sz="1400" dirty="0" smtClean="0">
                <a:solidFill>
                  <a:srgbClr val="000000"/>
                </a:solidFill>
                <a:latin typeface="+mn-ea"/>
              </a:rPr>
              <a:t>増加と推計</a:t>
            </a:r>
            <a:endParaRPr lang="en-US" altLang="ja-JP" sz="1400" dirty="0" smtClean="0">
              <a:solidFill>
                <a:srgbClr val="000000"/>
              </a:solidFill>
              <a:latin typeface="+mn-ea"/>
            </a:endParaRPr>
          </a:p>
          <a:p>
            <a:pPr algn="l">
              <a:defRPr/>
            </a:pPr>
            <a:r>
              <a:rPr lang="ja-JP" altLang="en-US" sz="1400" dirty="0">
                <a:solidFill>
                  <a:srgbClr val="000000"/>
                </a:solidFill>
                <a:latin typeface="+mn-ea"/>
              </a:rPr>
              <a:t>　</a:t>
            </a:r>
            <a:r>
              <a:rPr lang="ja-JP" altLang="en-US" sz="1400" dirty="0" smtClean="0">
                <a:solidFill>
                  <a:srgbClr val="000000"/>
                </a:solidFill>
                <a:latin typeface="+mn-ea"/>
              </a:rPr>
              <a:t>　・医療機関数及び構成</a:t>
            </a:r>
            <a:endParaRPr lang="en-US" altLang="ja-JP" sz="1400" dirty="0" smtClean="0">
              <a:solidFill>
                <a:srgbClr val="000000"/>
              </a:solidFill>
              <a:latin typeface="+mn-ea"/>
            </a:endParaRPr>
          </a:p>
          <a:p>
            <a:pPr lvl="0" algn="l"/>
            <a:r>
              <a:rPr lang="ja-JP" altLang="en-US" sz="1400" dirty="0">
                <a:solidFill>
                  <a:srgbClr val="000000"/>
                </a:solidFill>
                <a:latin typeface="+mn-ea"/>
              </a:rPr>
              <a:t>　</a:t>
            </a:r>
            <a:r>
              <a:rPr lang="ja-JP" altLang="en-US" sz="1400" dirty="0" smtClean="0">
                <a:solidFill>
                  <a:srgbClr val="000000"/>
                </a:solidFill>
                <a:latin typeface="+mn-ea"/>
              </a:rPr>
              <a:t>　　</a:t>
            </a:r>
            <a:r>
              <a:rPr lang="ja-JP" altLang="ja-JP" sz="1400" dirty="0" smtClean="0"/>
              <a:t>病院</a:t>
            </a:r>
            <a:r>
              <a:rPr lang="ja-JP" altLang="ja-JP" sz="1400" dirty="0"/>
              <a:t>のうち民間病院</a:t>
            </a:r>
            <a:r>
              <a:rPr lang="ja-JP" altLang="ja-JP" sz="1400" dirty="0" smtClean="0"/>
              <a:t>は約</a:t>
            </a:r>
            <a:r>
              <a:rPr lang="en-US" altLang="ja-JP" sz="1400" dirty="0" smtClean="0"/>
              <a:t>9</a:t>
            </a:r>
            <a:r>
              <a:rPr lang="ja-JP" altLang="en-US" sz="1400" dirty="0" smtClean="0"/>
              <a:t>割を占め、救急搬送の</a:t>
            </a:r>
            <a:endParaRPr lang="en-US" altLang="ja-JP" sz="1400" dirty="0" smtClean="0"/>
          </a:p>
          <a:p>
            <a:pPr algn="l"/>
            <a:r>
              <a:rPr lang="ja-JP" altLang="en-US" sz="1400" dirty="0"/>
              <a:t>　</a:t>
            </a:r>
            <a:r>
              <a:rPr lang="ja-JP" altLang="en-US" sz="1400" dirty="0" smtClean="0"/>
              <a:t>　　</a:t>
            </a:r>
            <a:r>
              <a:rPr lang="ja-JP" altLang="ja-JP" sz="1400" dirty="0" smtClean="0"/>
              <a:t>約</a:t>
            </a:r>
            <a:r>
              <a:rPr lang="en-US" altLang="ja-JP" sz="1400" dirty="0"/>
              <a:t>77</a:t>
            </a:r>
            <a:r>
              <a:rPr lang="ja-JP" altLang="ja-JP" sz="1400" dirty="0"/>
              <a:t>％が民間病院で</a:t>
            </a:r>
            <a:r>
              <a:rPr lang="ja-JP" altLang="ja-JP" sz="1400" dirty="0" smtClean="0"/>
              <a:t>担われ</a:t>
            </a:r>
            <a:r>
              <a:rPr lang="ja-JP" altLang="en-US" sz="1400" dirty="0" smtClean="0"/>
              <a:t>ており、民間病院が</a:t>
            </a:r>
            <a:endParaRPr lang="en-US" altLang="ja-JP" sz="1400" dirty="0" smtClean="0"/>
          </a:p>
          <a:p>
            <a:pPr algn="l"/>
            <a:r>
              <a:rPr lang="ja-JP" altLang="en-US" sz="1400" dirty="0"/>
              <a:t>　</a:t>
            </a:r>
            <a:r>
              <a:rPr lang="ja-JP" altLang="en-US" sz="1400" dirty="0" smtClean="0"/>
              <a:t>　　</a:t>
            </a:r>
            <a:r>
              <a:rPr lang="ja-JP" altLang="ja-JP" sz="1400" dirty="0" smtClean="0"/>
              <a:t>地域</a:t>
            </a:r>
            <a:r>
              <a:rPr lang="ja-JP" altLang="en-US" sz="1400" dirty="0" smtClean="0"/>
              <a:t>・</a:t>
            </a:r>
            <a:r>
              <a:rPr lang="ja-JP" altLang="ja-JP" sz="1400" dirty="0" smtClean="0"/>
              <a:t>政策医療推進に</a:t>
            </a:r>
            <a:r>
              <a:rPr lang="ja-JP" altLang="en-US" sz="1400" dirty="0" smtClean="0"/>
              <a:t>大きく寄与している。</a:t>
            </a:r>
            <a:endParaRPr lang="en-US" altLang="ja-JP" sz="1400" dirty="0" smtClean="0"/>
          </a:p>
          <a:p>
            <a:pPr algn="l"/>
            <a:r>
              <a:rPr lang="ja-JP" altLang="en-US" sz="1400" dirty="0" smtClean="0">
                <a:solidFill>
                  <a:srgbClr val="000000"/>
                </a:solidFill>
                <a:latin typeface="+mn-ea"/>
              </a:rPr>
              <a:t>　　</a:t>
            </a:r>
            <a:r>
              <a:rPr lang="en-US" altLang="ja-JP" sz="1400" dirty="0" smtClean="0">
                <a:solidFill>
                  <a:srgbClr val="000000"/>
                </a:solidFill>
                <a:latin typeface="+mn-ea"/>
              </a:rPr>
              <a:t>【</a:t>
            </a:r>
            <a:r>
              <a:rPr lang="ja-JP" altLang="en-US" sz="1400" dirty="0" smtClean="0">
                <a:solidFill>
                  <a:srgbClr val="000000"/>
                </a:solidFill>
                <a:latin typeface="+mn-ea"/>
              </a:rPr>
              <a:t>課題</a:t>
            </a:r>
            <a:r>
              <a:rPr lang="en-US" altLang="ja-JP" sz="1400" dirty="0" smtClean="0">
                <a:solidFill>
                  <a:srgbClr val="000000"/>
                </a:solidFill>
                <a:latin typeface="+mn-ea"/>
              </a:rPr>
              <a:t>】</a:t>
            </a:r>
            <a:endParaRPr lang="en-US" altLang="ja-JP" sz="1400" dirty="0">
              <a:solidFill>
                <a:srgbClr val="000000"/>
              </a:solidFill>
              <a:latin typeface="+mn-ea"/>
            </a:endParaRPr>
          </a:p>
          <a:p>
            <a:pPr algn="l">
              <a:defRPr/>
            </a:pPr>
            <a:r>
              <a:rPr lang="ja-JP" altLang="en-US" sz="1400" dirty="0">
                <a:solidFill>
                  <a:srgbClr val="000000"/>
                </a:solidFill>
                <a:latin typeface="+mn-ea"/>
              </a:rPr>
              <a:t>　</a:t>
            </a:r>
            <a:r>
              <a:rPr lang="ja-JP" altLang="en-US" sz="1400" dirty="0" smtClean="0">
                <a:solidFill>
                  <a:srgbClr val="000000"/>
                </a:solidFill>
                <a:latin typeface="+mn-ea"/>
              </a:rPr>
              <a:t>　・</a:t>
            </a:r>
            <a:r>
              <a:rPr lang="ja-JP" altLang="en-US" sz="1400" dirty="0">
                <a:solidFill>
                  <a:srgbClr val="000000"/>
                </a:solidFill>
                <a:latin typeface="+mn-ea"/>
              </a:rPr>
              <a:t>今後、高度経済成長期に大量に転入した世代</a:t>
            </a:r>
            <a:r>
              <a:rPr lang="ja-JP" altLang="en-US" sz="1400" dirty="0" smtClean="0">
                <a:solidFill>
                  <a:srgbClr val="000000"/>
                </a:solidFill>
                <a:latin typeface="+mn-ea"/>
              </a:rPr>
              <a:t>や</a:t>
            </a:r>
            <a:endParaRPr lang="en-US" altLang="ja-JP" sz="1400" dirty="0" smtClean="0">
              <a:solidFill>
                <a:srgbClr val="000000"/>
              </a:solidFill>
              <a:latin typeface="+mn-ea"/>
            </a:endParaRPr>
          </a:p>
          <a:p>
            <a:pPr algn="l">
              <a:defRPr/>
            </a:pPr>
            <a:r>
              <a:rPr lang="ja-JP" altLang="en-US" sz="1400" dirty="0">
                <a:solidFill>
                  <a:srgbClr val="000000"/>
                </a:solidFill>
                <a:latin typeface="+mn-ea"/>
              </a:rPr>
              <a:t>　</a:t>
            </a:r>
            <a:r>
              <a:rPr lang="ja-JP" altLang="en-US" sz="1400" dirty="0" smtClean="0">
                <a:solidFill>
                  <a:srgbClr val="000000"/>
                </a:solidFill>
                <a:latin typeface="+mn-ea"/>
              </a:rPr>
              <a:t>　　第一次</a:t>
            </a:r>
            <a:r>
              <a:rPr lang="ja-JP" altLang="en-US" sz="1400" dirty="0">
                <a:solidFill>
                  <a:srgbClr val="000000"/>
                </a:solidFill>
                <a:latin typeface="+mn-ea"/>
              </a:rPr>
              <a:t>ベビーブーム世代が</a:t>
            </a:r>
            <a:r>
              <a:rPr lang="ja-JP" altLang="en-US" sz="1400" dirty="0" smtClean="0">
                <a:solidFill>
                  <a:srgbClr val="000000"/>
                </a:solidFill>
                <a:latin typeface="+mn-ea"/>
              </a:rPr>
              <a:t>高齢化</a:t>
            </a:r>
            <a:r>
              <a:rPr lang="ja-JP" altLang="en-US" sz="1400" dirty="0">
                <a:solidFill>
                  <a:srgbClr val="000000"/>
                </a:solidFill>
                <a:latin typeface="+mn-ea"/>
              </a:rPr>
              <a:t>し、</a:t>
            </a:r>
            <a:r>
              <a:rPr lang="ja-JP" altLang="en-US" sz="1400" dirty="0" smtClean="0">
                <a:solidFill>
                  <a:srgbClr val="000000"/>
                </a:solidFill>
                <a:latin typeface="+mn-ea"/>
              </a:rPr>
              <a:t>全国</a:t>
            </a:r>
            <a:r>
              <a:rPr lang="ja-JP" altLang="en-US" sz="1400" dirty="0">
                <a:solidFill>
                  <a:srgbClr val="000000"/>
                </a:solidFill>
                <a:latin typeface="+mn-ea"/>
              </a:rPr>
              <a:t>平均</a:t>
            </a:r>
            <a:r>
              <a:rPr lang="ja-JP" altLang="en-US" sz="1400" dirty="0" smtClean="0">
                <a:solidFill>
                  <a:srgbClr val="000000"/>
                </a:solidFill>
                <a:latin typeface="+mn-ea"/>
              </a:rPr>
              <a:t>を</a:t>
            </a:r>
            <a:endParaRPr lang="en-US" altLang="ja-JP" sz="1400" dirty="0" smtClean="0">
              <a:solidFill>
                <a:srgbClr val="000000"/>
              </a:solidFill>
              <a:latin typeface="+mn-ea"/>
            </a:endParaRPr>
          </a:p>
          <a:p>
            <a:pPr algn="l">
              <a:defRPr/>
            </a:pPr>
            <a:r>
              <a:rPr lang="ja-JP" altLang="en-US" sz="1400" dirty="0">
                <a:solidFill>
                  <a:srgbClr val="000000"/>
                </a:solidFill>
                <a:latin typeface="+mn-ea"/>
              </a:rPr>
              <a:t>　</a:t>
            </a:r>
            <a:r>
              <a:rPr lang="ja-JP" altLang="en-US" sz="1400" dirty="0" smtClean="0">
                <a:solidFill>
                  <a:srgbClr val="000000"/>
                </a:solidFill>
                <a:latin typeface="+mn-ea"/>
              </a:rPr>
              <a:t>　　上回る速さ</a:t>
            </a:r>
            <a:r>
              <a:rPr lang="ja-JP" altLang="en-US" sz="1400" dirty="0">
                <a:solidFill>
                  <a:srgbClr val="000000"/>
                </a:solidFill>
                <a:latin typeface="+mn-ea"/>
              </a:rPr>
              <a:t>で高齢者率・医療</a:t>
            </a:r>
            <a:r>
              <a:rPr lang="ja-JP" altLang="en-US" sz="1400" dirty="0" smtClean="0">
                <a:solidFill>
                  <a:srgbClr val="000000"/>
                </a:solidFill>
                <a:latin typeface="+mn-ea"/>
              </a:rPr>
              <a:t>ニーズが急増するため、</a:t>
            </a:r>
            <a:endParaRPr lang="en-US" altLang="ja-JP" sz="1400" dirty="0" smtClean="0">
              <a:solidFill>
                <a:srgbClr val="000000"/>
              </a:solidFill>
              <a:latin typeface="+mn-ea"/>
            </a:endParaRPr>
          </a:p>
          <a:p>
            <a:pPr algn="l">
              <a:defRPr/>
            </a:pPr>
            <a:r>
              <a:rPr lang="ja-JP" altLang="en-US" sz="1400" dirty="0">
                <a:solidFill>
                  <a:srgbClr val="000000"/>
                </a:solidFill>
                <a:latin typeface="+mn-ea"/>
              </a:rPr>
              <a:t>　</a:t>
            </a:r>
            <a:r>
              <a:rPr lang="ja-JP" altLang="en-US" sz="1400" dirty="0" smtClean="0">
                <a:solidFill>
                  <a:srgbClr val="000000"/>
                </a:solidFill>
                <a:latin typeface="+mn-ea"/>
              </a:rPr>
              <a:t>　　適切</a:t>
            </a:r>
            <a:r>
              <a:rPr lang="ja-JP" altLang="en-US" sz="1400" dirty="0">
                <a:solidFill>
                  <a:srgbClr val="000000"/>
                </a:solidFill>
                <a:latin typeface="+mn-ea"/>
              </a:rPr>
              <a:t>な</a:t>
            </a:r>
            <a:r>
              <a:rPr lang="ja-JP" altLang="en-US" sz="1400" dirty="0" smtClean="0">
                <a:solidFill>
                  <a:srgbClr val="000000"/>
                </a:solidFill>
                <a:latin typeface="+mn-ea"/>
              </a:rPr>
              <a:t>医療の持続的な提供体制</a:t>
            </a:r>
            <a:r>
              <a:rPr lang="ja-JP" altLang="en-US" sz="1400" dirty="0">
                <a:solidFill>
                  <a:srgbClr val="000000"/>
                </a:solidFill>
                <a:latin typeface="+mn-ea"/>
              </a:rPr>
              <a:t>を早急に</a:t>
            </a:r>
            <a:r>
              <a:rPr lang="ja-JP" altLang="en-US" sz="1400" dirty="0" smtClean="0">
                <a:solidFill>
                  <a:srgbClr val="000000"/>
                </a:solidFill>
                <a:latin typeface="+mn-ea"/>
              </a:rPr>
              <a:t>整備</a:t>
            </a:r>
            <a:r>
              <a:rPr lang="ja-JP" altLang="en-US" sz="1400" dirty="0">
                <a:solidFill>
                  <a:srgbClr val="000000"/>
                </a:solidFill>
                <a:latin typeface="+mn-ea"/>
              </a:rPr>
              <a:t>する</a:t>
            </a:r>
            <a:r>
              <a:rPr lang="ja-JP" altLang="en-US" sz="1400" dirty="0" smtClean="0">
                <a:solidFill>
                  <a:srgbClr val="000000"/>
                </a:solidFill>
                <a:latin typeface="+mn-ea"/>
              </a:rPr>
              <a:t>必要がある。</a:t>
            </a:r>
            <a:endParaRPr lang="en-US" altLang="ja-JP" sz="1400" dirty="0" smtClean="0">
              <a:solidFill>
                <a:srgbClr val="000000"/>
              </a:solidFill>
              <a:latin typeface="+mn-ea"/>
            </a:endParaRPr>
          </a:p>
          <a:p>
            <a:pPr algn="l">
              <a:defRPr/>
            </a:pPr>
            <a:endParaRPr lang="ja-JP" altLang="en-US" sz="800" dirty="0">
              <a:solidFill>
                <a:srgbClr val="000000"/>
              </a:solidFill>
              <a:latin typeface="+mn-ea"/>
            </a:endParaRPr>
          </a:p>
          <a:p>
            <a:pPr algn="l">
              <a:defRPr/>
            </a:pPr>
            <a:r>
              <a:rPr lang="ja-JP" altLang="en-US" sz="1600" dirty="0" smtClean="0">
                <a:latin typeface="HGS創英角ｺﾞｼｯｸUB" panose="020B0900000000000000" pitchFamily="50" charset="-128"/>
                <a:ea typeface="HGS創英角ｺﾞｼｯｸUB" panose="020B0900000000000000" pitchFamily="50" charset="-128"/>
              </a:rPr>
              <a:t>２．計画</a:t>
            </a:r>
            <a:r>
              <a:rPr lang="ja-JP" altLang="en-US" sz="1600" dirty="0">
                <a:latin typeface="HGS創英角ｺﾞｼｯｸUB" panose="020B0900000000000000" pitchFamily="50" charset="-128"/>
                <a:ea typeface="HGS創英角ｺﾞｼｯｸUB" panose="020B0900000000000000" pitchFamily="50" charset="-128"/>
              </a:rPr>
              <a:t>の方向性</a:t>
            </a:r>
          </a:p>
          <a:p>
            <a:pPr algn="l"/>
            <a:r>
              <a:rPr lang="ja-JP" altLang="en-US" sz="1400" dirty="0"/>
              <a:t>　</a:t>
            </a:r>
            <a:r>
              <a:rPr lang="ja-JP" altLang="en-US" sz="1400" dirty="0" smtClean="0"/>
              <a:t>　・</a:t>
            </a:r>
            <a:r>
              <a:rPr lang="ja-JP" altLang="en-US" sz="1400" dirty="0"/>
              <a:t>府民一人ひとりに良質な医療サービスを提供し、府民のニーズを満たすために必要な医療の</a:t>
            </a:r>
            <a:r>
              <a:rPr lang="ja-JP" altLang="en-US" sz="1400" dirty="0" smtClean="0"/>
              <a:t>総合的・持続的な</a:t>
            </a:r>
            <a:endParaRPr lang="en-US" altLang="ja-JP" sz="1400" dirty="0" smtClean="0"/>
          </a:p>
          <a:p>
            <a:pPr algn="l"/>
            <a:r>
              <a:rPr lang="ja-JP" altLang="en-US" sz="1400" dirty="0"/>
              <a:t>　</a:t>
            </a:r>
            <a:r>
              <a:rPr lang="ja-JP" altLang="en-US" sz="1400" dirty="0" smtClean="0"/>
              <a:t>　　提供体制の構築を</a:t>
            </a:r>
            <a:r>
              <a:rPr lang="ja-JP" altLang="en-US" sz="1400" dirty="0"/>
              <a:t>基本とし</a:t>
            </a:r>
            <a:r>
              <a:rPr lang="ja-JP" altLang="en-US" sz="1400" dirty="0" smtClean="0"/>
              <a:t>、大阪府</a:t>
            </a:r>
            <a:r>
              <a:rPr lang="ja-JP" altLang="en-US" sz="1400" dirty="0"/>
              <a:t>保健医療</a:t>
            </a:r>
            <a:r>
              <a:rPr lang="ja-JP" altLang="en-US" sz="1400" dirty="0" smtClean="0"/>
              <a:t>計画の基本理念のもと進める。</a:t>
            </a:r>
            <a:endParaRPr lang="en-US" altLang="ja-JP" sz="1400" dirty="0" smtClean="0"/>
          </a:p>
          <a:p>
            <a:pPr algn="l"/>
            <a:r>
              <a:rPr lang="ja-JP" altLang="en-US" sz="1400" dirty="0"/>
              <a:t>　</a:t>
            </a:r>
            <a:r>
              <a:rPr lang="ja-JP" altLang="en-US" sz="1400" dirty="0" smtClean="0"/>
              <a:t>　・</a:t>
            </a:r>
            <a:r>
              <a:rPr lang="ja-JP" altLang="en-US" sz="1400" dirty="0"/>
              <a:t>今後、地域医療介護連携体制</a:t>
            </a:r>
            <a:r>
              <a:rPr lang="ja-JP" altLang="en-US" sz="1400" dirty="0" smtClean="0"/>
              <a:t>整備の中心となる市町村</a:t>
            </a:r>
            <a:r>
              <a:rPr lang="ja-JP" altLang="en-US" sz="1400" dirty="0"/>
              <a:t>における取組みへの</a:t>
            </a:r>
            <a:r>
              <a:rPr lang="ja-JP" altLang="en-US" sz="1400" dirty="0" smtClean="0"/>
              <a:t>サポートが重要。</a:t>
            </a:r>
            <a:endParaRPr lang="en-US" altLang="ja-JP" sz="1400" dirty="0" smtClean="0"/>
          </a:p>
          <a:p>
            <a:pPr algn="l"/>
            <a:endParaRPr lang="en-US" altLang="ja-JP" sz="800" dirty="0">
              <a:latin typeface="+mj-ea"/>
            </a:endParaRPr>
          </a:p>
          <a:p>
            <a:pPr algn="l"/>
            <a:r>
              <a:rPr lang="ja-JP" altLang="en-US" sz="1600" dirty="0" smtClean="0">
                <a:latin typeface="HGS創英角ｺﾞｼｯｸUB" panose="020B0900000000000000" pitchFamily="50" charset="-128"/>
                <a:ea typeface="HGS創英角ｺﾞｼｯｸUB" panose="020B0900000000000000" pitchFamily="50" charset="-128"/>
              </a:rPr>
              <a:t>３．取り組みの方向性</a:t>
            </a:r>
            <a:endParaRPr lang="en-US" altLang="ja-JP" sz="1400" dirty="0" smtClean="0"/>
          </a:p>
          <a:p>
            <a:pPr algn="l">
              <a:defRPr/>
            </a:pPr>
            <a:r>
              <a:rPr lang="ja-JP" altLang="en-US" sz="1600" dirty="0" smtClean="0">
                <a:latin typeface="HGS創英角ｺﾞｼｯｸUB" panose="020B0900000000000000" pitchFamily="50" charset="-128"/>
                <a:ea typeface="HGS創英角ｺﾞｼｯｸUB" panose="020B0900000000000000" pitchFamily="50" charset="-128"/>
              </a:rPr>
              <a:t>　➊</a:t>
            </a:r>
            <a:r>
              <a:rPr lang="ja-JP" altLang="en-US" sz="1600" dirty="0">
                <a:latin typeface="HGS創英角ｺﾞｼｯｸUB" panose="020B0900000000000000" pitchFamily="50" charset="-128"/>
                <a:ea typeface="HGS創英角ｺﾞｼｯｸUB" panose="020B0900000000000000" pitchFamily="50" charset="-128"/>
              </a:rPr>
              <a:t>病床機能分化・連携強化に向けた施設又は設備</a:t>
            </a:r>
            <a:r>
              <a:rPr lang="ja-JP" altLang="en-US" sz="1600" dirty="0" smtClean="0">
                <a:latin typeface="HGS創英角ｺﾞｼｯｸUB" panose="020B0900000000000000" pitchFamily="50" charset="-128"/>
                <a:ea typeface="HGS創英角ｺﾞｼｯｸUB" panose="020B0900000000000000" pitchFamily="50" charset="-128"/>
              </a:rPr>
              <a:t>整備の推進</a:t>
            </a:r>
            <a:r>
              <a:rPr lang="ja-JP" altLang="en-US" sz="1400" dirty="0" smtClean="0">
                <a:latin typeface="HGS創英角ｺﾞｼｯｸUB" panose="020B0900000000000000" pitchFamily="50" charset="-128"/>
                <a:ea typeface="HGS創英角ｺﾞｼｯｸUB" panose="020B0900000000000000" pitchFamily="50" charset="-128"/>
              </a:rPr>
              <a:t>（</a:t>
            </a:r>
            <a:r>
              <a:rPr lang="en-US" altLang="ja-JP" sz="1400" dirty="0" smtClean="0">
                <a:latin typeface="HGS創英角ｺﾞｼｯｸUB" panose="020B0900000000000000" pitchFamily="50" charset="-128"/>
                <a:ea typeface="HGS創英角ｺﾞｼｯｸUB" panose="020B0900000000000000" pitchFamily="50" charset="-128"/>
              </a:rPr>
              <a:t>12</a:t>
            </a:r>
            <a:r>
              <a:rPr lang="ja-JP" altLang="en-US" sz="1400" dirty="0" smtClean="0">
                <a:latin typeface="HGS創英角ｺﾞｼｯｸUB" panose="020B0900000000000000" pitchFamily="50" charset="-128"/>
                <a:ea typeface="HGS創英角ｺﾞｼｯｸUB" panose="020B0900000000000000" pitchFamily="50" charset="-128"/>
              </a:rPr>
              <a:t>月補正予算額　</a:t>
            </a:r>
            <a:r>
              <a:rPr lang="en-US" altLang="ja-JP" sz="1400" dirty="0">
                <a:latin typeface="HGS創英角ｺﾞｼｯｸUB" panose="020B0900000000000000" pitchFamily="50" charset="-128"/>
                <a:ea typeface="HGS創英角ｺﾞｼｯｸUB" panose="020B0900000000000000" pitchFamily="50" charset="-128"/>
              </a:rPr>
              <a:t>10.1</a:t>
            </a:r>
            <a:r>
              <a:rPr lang="ja-JP" altLang="en-US" sz="1400" dirty="0" smtClean="0">
                <a:latin typeface="HGS創英角ｺﾞｼｯｸUB" panose="020B0900000000000000" pitchFamily="50" charset="-128"/>
                <a:ea typeface="HGS創英角ｺﾞｼｯｸUB" panose="020B0900000000000000" pitchFamily="50" charset="-128"/>
              </a:rPr>
              <a:t>億円）</a:t>
            </a:r>
            <a:r>
              <a:rPr lang="ja-JP" altLang="en-US" sz="1600" dirty="0" smtClean="0">
                <a:latin typeface="HGS創英角ｺﾞｼｯｸUB" panose="020B0900000000000000" pitchFamily="50" charset="-128"/>
                <a:ea typeface="HGS創英角ｺﾞｼｯｸUB" panose="020B0900000000000000" pitchFamily="50" charset="-128"/>
              </a:rPr>
              <a:t>　</a:t>
            </a:r>
            <a:endParaRPr lang="en-US" altLang="ja-JP" sz="1600" dirty="0">
              <a:latin typeface="HGS創英角ｺﾞｼｯｸUB" panose="020B0900000000000000" pitchFamily="50" charset="-128"/>
              <a:ea typeface="HGS創英角ｺﾞｼｯｸUB" panose="020B0900000000000000" pitchFamily="50" charset="-128"/>
            </a:endParaRPr>
          </a:p>
          <a:p>
            <a:pPr algn="l">
              <a:defRPr/>
            </a:pPr>
            <a:r>
              <a:rPr lang="ja-JP" altLang="en-US" sz="1400" dirty="0">
                <a:latin typeface="+mn-ea"/>
              </a:rPr>
              <a:t>　　　</a:t>
            </a:r>
            <a:r>
              <a:rPr lang="ja-JP" altLang="en-US" sz="1400" dirty="0" smtClean="0">
                <a:latin typeface="+mn-ea"/>
              </a:rPr>
              <a:t>・病床</a:t>
            </a:r>
            <a:r>
              <a:rPr lang="ja-JP" altLang="en-US" sz="1400" dirty="0">
                <a:latin typeface="+mn-ea"/>
              </a:rPr>
              <a:t>の転換などによるバランスのとれた病床機能</a:t>
            </a:r>
            <a:r>
              <a:rPr lang="ja-JP" altLang="en-US" sz="1400" dirty="0" smtClean="0">
                <a:latin typeface="+mn-ea"/>
              </a:rPr>
              <a:t>分化促進・地域医療機関の連携強化</a:t>
            </a:r>
            <a:endParaRPr lang="en-US" altLang="ja-JP" sz="1400" dirty="0">
              <a:latin typeface="+mn-ea"/>
            </a:endParaRPr>
          </a:p>
          <a:p>
            <a:pPr algn="l">
              <a:defRPr/>
            </a:pPr>
            <a:r>
              <a:rPr lang="ja-JP" altLang="en-US" sz="1400" dirty="0">
                <a:latin typeface="+mn-ea"/>
              </a:rPr>
              <a:t>　　　・高度病院、</a:t>
            </a:r>
            <a:r>
              <a:rPr lang="ja-JP" altLang="en-US" sz="1400" dirty="0" smtClean="0">
                <a:latin typeface="+mn-ea"/>
              </a:rPr>
              <a:t>専門化病院のさらなる推進による医療</a:t>
            </a:r>
            <a:r>
              <a:rPr lang="ja-JP" altLang="en-US" sz="1400" dirty="0">
                <a:latin typeface="+mn-ea"/>
              </a:rPr>
              <a:t>機関間の役割</a:t>
            </a:r>
            <a:r>
              <a:rPr lang="ja-JP" altLang="en-US" sz="1400" dirty="0" smtClean="0">
                <a:latin typeface="+mn-ea"/>
              </a:rPr>
              <a:t>分担</a:t>
            </a:r>
            <a:endParaRPr lang="en-US" altLang="ja-JP" sz="1400" dirty="0">
              <a:latin typeface="+mn-ea"/>
            </a:endParaRPr>
          </a:p>
          <a:p>
            <a:pPr algn="l">
              <a:defRPr/>
            </a:pPr>
            <a:r>
              <a:rPr lang="ja-JP" altLang="en-US" sz="1600" dirty="0">
                <a:latin typeface="HGS創英角ｺﾞｼｯｸUB" panose="020B0900000000000000" pitchFamily="50" charset="-128"/>
                <a:ea typeface="HGS創英角ｺﾞｼｯｸUB" panose="020B0900000000000000" pitchFamily="50" charset="-128"/>
              </a:rPr>
              <a:t>　➋居宅等における医療提供体制</a:t>
            </a:r>
            <a:r>
              <a:rPr lang="ja-JP" altLang="en-US" sz="1600" dirty="0" smtClean="0">
                <a:latin typeface="HGS創英角ｺﾞｼｯｸUB" panose="020B0900000000000000" pitchFamily="50" charset="-128"/>
                <a:ea typeface="HGS創英角ｺﾞｼｯｸUB" panose="020B0900000000000000" pitchFamily="50" charset="-128"/>
              </a:rPr>
              <a:t>整備の</a:t>
            </a:r>
            <a:r>
              <a:rPr lang="ja-JP" altLang="en-US" sz="1600" dirty="0">
                <a:latin typeface="HGS創英角ｺﾞｼｯｸUB" panose="020B0900000000000000" pitchFamily="50" charset="-128"/>
                <a:ea typeface="HGS創英角ｺﾞｼｯｸUB" panose="020B0900000000000000" pitchFamily="50" charset="-128"/>
              </a:rPr>
              <a:t>充実</a:t>
            </a:r>
            <a:r>
              <a:rPr lang="ja-JP" altLang="en-US" sz="1400" dirty="0">
                <a:latin typeface="HGS創英角ｺﾞｼｯｸUB" panose="020B0900000000000000" pitchFamily="50" charset="-128"/>
                <a:ea typeface="HGS創英角ｺﾞｼｯｸUB" panose="020B0900000000000000" pitchFamily="50" charset="-128"/>
              </a:rPr>
              <a:t>（</a:t>
            </a:r>
            <a:r>
              <a:rPr lang="en-US" altLang="ja-JP" sz="1400" dirty="0">
                <a:latin typeface="HGS創英角ｺﾞｼｯｸUB" panose="020B0900000000000000" pitchFamily="50" charset="-128"/>
                <a:ea typeface="HGS創英角ｺﾞｼｯｸUB" panose="020B0900000000000000" pitchFamily="50" charset="-128"/>
              </a:rPr>
              <a:t>12</a:t>
            </a:r>
            <a:r>
              <a:rPr lang="ja-JP" altLang="en-US" sz="1400" dirty="0">
                <a:latin typeface="HGS創英角ｺﾞｼｯｸUB" panose="020B0900000000000000" pitchFamily="50" charset="-128"/>
                <a:ea typeface="HGS創英角ｺﾞｼｯｸUB" panose="020B0900000000000000" pitchFamily="50" charset="-128"/>
              </a:rPr>
              <a:t>月補正</a:t>
            </a:r>
            <a:r>
              <a:rPr lang="ja-JP" altLang="en-US" sz="1400" dirty="0" smtClean="0">
                <a:latin typeface="HGS創英角ｺﾞｼｯｸUB" panose="020B0900000000000000" pitchFamily="50" charset="-128"/>
                <a:ea typeface="HGS創英角ｺﾞｼｯｸUB" panose="020B0900000000000000" pitchFamily="50" charset="-128"/>
              </a:rPr>
              <a:t>予算額</a:t>
            </a:r>
            <a:r>
              <a:rPr lang="ja-JP" altLang="en-US" sz="1400" dirty="0">
                <a:latin typeface="HGS創英角ｺﾞｼｯｸUB" panose="020B0900000000000000" pitchFamily="50" charset="-128"/>
                <a:ea typeface="HGS創英角ｺﾞｼｯｸUB" panose="020B0900000000000000" pitchFamily="50" charset="-128"/>
              </a:rPr>
              <a:t>　</a:t>
            </a:r>
            <a:r>
              <a:rPr lang="en-US" altLang="ja-JP" sz="1400" dirty="0" smtClean="0">
                <a:latin typeface="HGS創英角ｺﾞｼｯｸUB" panose="020B0900000000000000" pitchFamily="50" charset="-128"/>
                <a:ea typeface="HGS創英角ｺﾞｼｯｸUB" panose="020B0900000000000000" pitchFamily="50" charset="-128"/>
              </a:rPr>
              <a:t>3.8</a:t>
            </a:r>
            <a:r>
              <a:rPr lang="ja-JP" altLang="en-US" sz="1400" dirty="0" smtClean="0">
                <a:latin typeface="HGS創英角ｺﾞｼｯｸUB" panose="020B0900000000000000" pitchFamily="50" charset="-128"/>
                <a:ea typeface="HGS創英角ｺﾞｼｯｸUB" panose="020B0900000000000000" pitchFamily="50" charset="-128"/>
              </a:rPr>
              <a:t>億円</a:t>
            </a:r>
            <a:r>
              <a:rPr lang="ja-JP" altLang="en-US" sz="1400" dirty="0">
                <a:latin typeface="HGS創英角ｺﾞｼｯｸUB" panose="020B0900000000000000" pitchFamily="50" charset="-128"/>
                <a:ea typeface="HGS創英角ｺﾞｼｯｸUB" panose="020B0900000000000000" pitchFamily="50" charset="-128"/>
              </a:rPr>
              <a:t>）</a:t>
            </a:r>
            <a:endParaRPr lang="en-US" altLang="ja-JP" sz="1400" dirty="0">
              <a:latin typeface="HGS創英角ｺﾞｼｯｸUB" panose="020B0900000000000000" pitchFamily="50" charset="-128"/>
              <a:ea typeface="HGS創英角ｺﾞｼｯｸUB" panose="020B0900000000000000" pitchFamily="50" charset="-128"/>
            </a:endParaRPr>
          </a:p>
          <a:p>
            <a:pPr algn="l">
              <a:defRPr/>
            </a:pPr>
            <a:r>
              <a:rPr lang="ja-JP" altLang="en-US" sz="1400" dirty="0">
                <a:latin typeface="+mn-ea"/>
              </a:rPr>
              <a:t>　　　</a:t>
            </a:r>
            <a:r>
              <a:rPr lang="ja-JP" altLang="en-US" sz="1400" dirty="0" smtClean="0">
                <a:latin typeface="+mn-ea"/>
              </a:rPr>
              <a:t>・</a:t>
            </a:r>
            <a:r>
              <a:rPr lang="ja-JP" altLang="ja-JP" sz="1400" dirty="0" smtClean="0">
                <a:latin typeface="+mn-ea"/>
                <a:cs typeface="Times New Roman"/>
              </a:rPr>
              <a:t>介護</a:t>
            </a:r>
            <a:r>
              <a:rPr lang="ja-JP" altLang="ja-JP" sz="1400" dirty="0">
                <a:latin typeface="+mn-ea"/>
                <a:cs typeface="Times New Roman"/>
              </a:rPr>
              <a:t>分野と医療分野の</a:t>
            </a:r>
            <a:r>
              <a:rPr lang="ja-JP" altLang="ja-JP" sz="1400" dirty="0" smtClean="0">
                <a:latin typeface="+mn-ea"/>
                <a:cs typeface="Times New Roman"/>
              </a:rPr>
              <a:t>連携</a:t>
            </a:r>
            <a:r>
              <a:rPr lang="ja-JP" altLang="en-US" sz="1400" dirty="0" smtClean="0">
                <a:latin typeface="+mn-ea"/>
              </a:rPr>
              <a:t>・看取り</a:t>
            </a:r>
            <a:r>
              <a:rPr lang="ja-JP" altLang="en-US" sz="1400" dirty="0">
                <a:latin typeface="+mn-ea"/>
              </a:rPr>
              <a:t>を</a:t>
            </a:r>
            <a:r>
              <a:rPr lang="ja-JP" altLang="en-US" sz="1400" dirty="0" smtClean="0">
                <a:latin typeface="+mn-ea"/>
              </a:rPr>
              <a:t>含めた医療</a:t>
            </a:r>
            <a:r>
              <a:rPr lang="ja-JP" altLang="en-US" sz="1400" dirty="0">
                <a:latin typeface="+mn-ea"/>
              </a:rPr>
              <a:t>提供体制</a:t>
            </a:r>
            <a:r>
              <a:rPr lang="ja-JP" altLang="en-US" sz="1400" dirty="0" smtClean="0">
                <a:latin typeface="+mn-ea"/>
              </a:rPr>
              <a:t>整備・</a:t>
            </a:r>
            <a:r>
              <a:rPr lang="ja-JP" altLang="en-US" sz="1400" dirty="0">
                <a:latin typeface="+mn-ea"/>
              </a:rPr>
              <a:t>在宅医療に携わる医療従事者等を</a:t>
            </a:r>
            <a:r>
              <a:rPr lang="ja-JP" altLang="en-US" sz="1400" dirty="0" smtClean="0">
                <a:latin typeface="+mn-ea"/>
              </a:rPr>
              <a:t>確保</a:t>
            </a:r>
            <a:endParaRPr lang="en-US" altLang="ja-JP" sz="1400" dirty="0">
              <a:latin typeface="+mn-ea"/>
            </a:endParaRPr>
          </a:p>
          <a:p>
            <a:pPr algn="l">
              <a:defRPr/>
            </a:pPr>
            <a:r>
              <a:rPr lang="ja-JP" altLang="en-US" sz="1600" dirty="0">
                <a:latin typeface="HGS創英角ｺﾞｼｯｸUB" panose="020B0900000000000000" pitchFamily="50" charset="-128"/>
                <a:ea typeface="HGS創英角ｺﾞｼｯｸUB" panose="020B0900000000000000" pitchFamily="50" charset="-128"/>
              </a:rPr>
              <a:t>　➌医療従事者の確保と資質向上</a:t>
            </a:r>
            <a:r>
              <a:rPr lang="ja-JP" altLang="en-US" sz="1400" dirty="0">
                <a:latin typeface="HGS創英角ｺﾞｼｯｸUB" panose="020B0900000000000000" pitchFamily="50" charset="-128"/>
                <a:ea typeface="HGS創英角ｺﾞｼｯｸUB" panose="020B0900000000000000" pitchFamily="50" charset="-128"/>
              </a:rPr>
              <a:t>（</a:t>
            </a:r>
            <a:r>
              <a:rPr lang="en-US" altLang="ja-JP" sz="1400" dirty="0">
                <a:latin typeface="HGS創英角ｺﾞｼｯｸUB" panose="020B0900000000000000" pitchFamily="50" charset="-128"/>
                <a:ea typeface="HGS創英角ｺﾞｼｯｸUB" panose="020B0900000000000000" pitchFamily="50" charset="-128"/>
              </a:rPr>
              <a:t>12</a:t>
            </a:r>
            <a:r>
              <a:rPr lang="ja-JP" altLang="en-US" sz="1400" dirty="0">
                <a:latin typeface="HGS創英角ｺﾞｼｯｸUB" panose="020B0900000000000000" pitchFamily="50" charset="-128"/>
                <a:ea typeface="HGS創英角ｺﾞｼｯｸUB" panose="020B0900000000000000" pitchFamily="50" charset="-128"/>
              </a:rPr>
              <a:t>月補正</a:t>
            </a:r>
            <a:r>
              <a:rPr lang="ja-JP" altLang="en-US" sz="1400" dirty="0" smtClean="0">
                <a:latin typeface="HGS創英角ｺﾞｼｯｸUB" panose="020B0900000000000000" pitchFamily="50" charset="-128"/>
                <a:ea typeface="HGS創英角ｺﾞｼｯｸUB" panose="020B0900000000000000" pitchFamily="50" charset="-128"/>
              </a:rPr>
              <a:t>予算額</a:t>
            </a:r>
            <a:r>
              <a:rPr lang="ja-JP" altLang="en-US" sz="1400" dirty="0">
                <a:latin typeface="HGS創英角ｺﾞｼｯｸUB" panose="020B0900000000000000" pitchFamily="50" charset="-128"/>
                <a:ea typeface="HGS創英角ｺﾞｼｯｸUB" panose="020B0900000000000000" pitchFamily="50" charset="-128"/>
              </a:rPr>
              <a:t>　</a:t>
            </a:r>
            <a:r>
              <a:rPr lang="en-US" altLang="ja-JP" sz="1400" dirty="0" smtClean="0">
                <a:latin typeface="HGS創英角ｺﾞｼｯｸUB" panose="020B0900000000000000" pitchFamily="50" charset="-128"/>
                <a:ea typeface="HGS創英角ｺﾞｼｯｸUB" panose="020B0900000000000000" pitchFamily="50" charset="-128"/>
              </a:rPr>
              <a:t>25.6</a:t>
            </a:r>
            <a:r>
              <a:rPr lang="ja-JP" altLang="en-US" sz="1400" dirty="0" smtClean="0">
                <a:latin typeface="HGS創英角ｺﾞｼｯｸUB" panose="020B0900000000000000" pitchFamily="50" charset="-128"/>
                <a:ea typeface="HGS創英角ｺﾞｼｯｸUB" panose="020B0900000000000000" pitchFamily="50" charset="-128"/>
              </a:rPr>
              <a:t>億</a:t>
            </a:r>
            <a:r>
              <a:rPr lang="ja-JP" altLang="en-US" sz="1400" dirty="0">
                <a:latin typeface="HGS創英角ｺﾞｼｯｸUB" panose="020B0900000000000000" pitchFamily="50" charset="-128"/>
                <a:ea typeface="HGS創英角ｺﾞｼｯｸUB" panose="020B0900000000000000" pitchFamily="50" charset="-128"/>
              </a:rPr>
              <a:t>円）</a:t>
            </a:r>
            <a:endParaRPr lang="en-US" altLang="ja-JP" sz="1400" dirty="0">
              <a:latin typeface="HGS創英角ｺﾞｼｯｸUB" panose="020B0900000000000000" pitchFamily="50" charset="-128"/>
              <a:ea typeface="HGS創英角ｺﾞｼｯｸUB" panose="020B0900000000000000" pitchFamily="50" charset="-128"/>
            </a:endParaRPr>
          </a:p>
          <a:p>
            <a:pPr algn="l">
              <a:defRPr/>
            </a:pPr>
            <a:r>
              <a:rPr lang="ja-JP" altLang="en-US" sz="1400" dirty="0">
                <a:latin typeface="+mn-ea"/>
              </a:rPr>
              <a:t>　　　</a:t>
            </a:r>
            <a:r>
              <a:rPr lang="ja-JP" altLang="en-US" sz="1400" dirty="0" smtClean="0">
                <a:latin typeface="+mn-ea"/>
              </a:rPr>
              <a:t>・</a:t>
            </a:r>
            <a:r>
              <a:rPr lang="ja-JP" altLang="ja-JP" sz="1400" dirty="0" smtClean="0">
                <a:latin typeface="+mn-ea"/>
                <a:cs typeface="Times New Roman"/>
              </a:rPr>
              <a:t>潜在</a:t>
            </a:r>
            <a:r>
              <a:rPr lang="ja-JP" altLang="ja-JP" sz="1400" dirty="0">
                <a:latin typeface="+mn-ea"/>
                <a:cs typeface="Times New Roman"/>
              </a:rPr>
              <a:t>看護師の掘り起こしや</a:t>
            </a:r>
            <a:r>
              <a:rPr lang="ja-JP" altLang="ja-JP" sz="1400" dirty="0" smtClean="0">
                <a:latin typeface="+mn-ea"/>
                <a:cs typeface="Times New Roman"/>
              </a:rPr>
              <a:t>定着</a:t>
            </a:r>
            <a:r>
              <a:rPr lang="ja-JP" altLang="en-US" sz="1400" dirty="0" smtClean="0">
                <a:latin typeface="+mn-ea"/>
                <a:cs typeface="Times New Roman"/>
              </a:rPr>
              <a:t>促進</a:t>
            </a:r>
            <a:r>
              <a:rPr lang="ja-JP" altLang="en-US" sz="1400" dirty="0" smtClean="0">
                <a:latin typeface="+mn-ea"/>
              </a:rPr>
              <a:t>・圏域</a:t>
            </a:r>
            <a:r>
              <a:rPr lang="ja-JP" altLang="en-US" sz="1400" dirty="0">
                <a:latin typeface="+mn-ea"/>
              </a:rPr>
              <a:t>を越えた人的</a:t>
            </a:r>
            <a:r>
              <a:rPr lang="ja-JP" altLang="en-US" sz="1400" dirty="0" smtClean="0">
                <a:latin typeface="+mn-ea"/>
              </a:rPr>
              <a:t>連携</a:t>
            </a:r>
            <a:r>
              <a:rPr lang="ja-JP" altLang="en-US" sz="1400" dirty="0">
                <a:latin typeface="+mn-ea"/>
              </a:rPr>
              <a:t>構築</a:t>
            </a:r>
            <a:endParaRPr lang="en-US" altLang="ja-JP" sz="1400" dirty="0">
              <a:latin typeface="+mn-ea"/>
            </a:endParaRPr>
          </a:p>
          <a:p>
            <a:pPr algn="l">
              <a:defRPr/>
            </a:pPr>
            <a:r>
              <a:rPr lang="ja-JP" altLang="en-US" sz="1400" dirty="0">
                <a:latin typeface="+mn-ea"/>
              </a:rPr>
              <a:t>　　　</a:t>
            </a:r>
            <a:r>
              <a:rPr lang="ja-JP" altLang="en-US" sz="1400" dirty="0" smtClean="0">
                <a:latin typeface="+mn-ea"/>
              </a:rPr>
              <a:t>・専門領域</a:t>
            </a:r>
            <a:r>
              <a:rPr lang="ja-JP" altLang="en-US" sz="1400" dirty="0">
                <a:latin typeface="+mn-ea"/>
              </a:rPr>
              <a:t>毎</a:t>
            </a:r>
            <a:r>
              <a:rPr lang="ja-JP" altLang="en-US" sz="1400" dirty="0" smtClean="0">
                <a:latin typeface="+mn-ea"/>
              </a:rPr>
              <a:t>に</a:t>
            </a:r>
            <a:r>
              <a:rPr lang="ja-JP" altLang="en-US" sz="1400" dirty="0">
                <a:latin typeface="+mn-ea"/>
              </a:rPr>
              <a:t>経験</a:t>
            </a:r>
            <a:r>
              <a:rPr lang="ja-JP" altLang="en-US" sz="1400" dirty="0" smtClean="0">
                <a:latin typeface="+mn-ea"/>
              </a:rPr>
              <a:t>年数・スキルに応じた研修</a:t>
            </a:r>
            <a:r>
              <a:rPr lang="ja-JP" altLang="en-US" sz="1400" dirty="0">
                <a:latin typeface="+mn-ea"/>
              </a:rPr>
              <a:t>実施・医療従事者の労務面等での勤務改善・環境</a:t>
            </a:r>
            <a:r>
              <a:rPr lang="ja-JP" altLang="en-US" sz="1400" dirty="0" smtClean="0">
                <a:latin typeface="+mn-ea"/>
              </a:rPr>
              <a:t>整備</a:t>
            </a:r>
            <a:endParaRPr lang="en-US" altLang="ja-JP" sz="1400" dirty="0">
              <a:latin typeface="+mn-ea"/>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7156" y="1533525"/>
            <a:ext cx="4295776" cy="1688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図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5762" y="764704"/>
            <a:ext cx="3240614" cy="768821"/>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7020272" y="2349006"/>
            <a:ext cx="1992660" cy="575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rPr>
              <a:t>※</a:t>
            </a:r>
            <a:r>
              <a:rPr kumimoji="1" lang="ja-JP" altLang="en-US" sz="1100" dirty="0" smtClean="0">
                <a:solidFill>
                  <a:schemeClr val="tx1"/>
                </a:solidFill>
              </a:rPr>
              <a:t>病院数の内、民間病院数は　　</a:t>
            </a:r>
            <a:endParaRPr kumimoji="1"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　約</a:t>
            </a:r>
            <a:r>
              <a:rPr lang="en-US" altLang="ja-JP" sz="1100" dirty="0" smtClean="0">
                <a:solidFill>
                  <a:schemeClr val="tx1"/>
                </a:solidFill>
              </a:rPr>
              <a:t>9</a:t>
            </a:r>
            <a:r>
              <a:rPr lang="ja-JP" altLang="en-US" sz="1100" dirty="0" smtClean="0">
                <a:solidFill>
                  <a:schemeClr val="tx1"/>
                </a:solidFill>
              </a:rPr>
              <a:t>割</a:t>
            </a:r>
            <a:endParaRPr lang="en-US" altLang="ja-JP" sz="1100" dirty="0">
              <a:solidFill>
                <a:schemeClr val="tx1"/>
              </a:solidFill>
            </a:endParaRPr>
          </a:p>
        </p:txBody>
      </p:sp>
      <p:sp>
        <p:nvSpPr>
          <p:cNvPr id="9" name="スライド番号プレースホルダー 1"/>
          <p:cNvSpPr>
            <a:spLocks noGrp="1"/>
          </p:cNvSpPr>
          <p:nvPr>
            <p:ph type="sldNum" sz="quarter" idx="12"/>
          </p:nvPr>
        </p:nvSpPr>
        <p:spPr>
          <a:xfrm>
            <a:off x="6949802" y="6381328"/>
            <a:ext cx="2133600" cy="365125"/>
          </a:xfrm>
        </p:spPr>
        <p:txBody>
          <a:bodyPr/>
          <a:lstStyle/>
          <a:p>
            <a:fld id="{DC08D7A6-B21C-4CC5-B909-7F83FE9B363B}" type="slidenum">
              <a:rPr kumimoji="1" lang="ja-JP" altLang="en-US" smtClean="0"/>
              <a:t>1</a:t>
            </a:fld>
            <a:endParaRPr kumimoji="1" lang="ja-JP" altLang="en-US"/>
          </a:p>
        </p:txBody>
      </p:sp>
      <p:sp>
        <p:nvSpPr>
          <p:cNvPr id="10" name="角丸四角形 9"/>
          <p:cNvSpPr/>
          <p:nvPr/>
        </p:nvSpPr>
        <p:spPr>
          <a:xfrm rot="5400000">
            <a:off x="8376643" y="6044927"/>
            <a:ext cx="1127398" cy="36004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nchorCtr="0">
            <a:normAutofit fontScale="550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dist"/>
            <a:r>
              <a:rPr kumimoji="1" lang="ja-JP" altLang="en-US" sz="2400" dirty="0" smtClean="0">
                <a:latin typeface="HG丸ｺﾞｼｯｸM-PRO" panose="020F0600000000000000" pitchFamily="50" charset="-128"/>
                <a:ea typeface="HG丸ｺﾞｼｯｸM-PRO" panose="020F0600000000000000" pitchFamily="50" charset="-128"/>
              </a:rPr>
              <a:t>資料４－１</a:t>
            </a:r>
            <a:endParaRPr kumimoji="1"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70704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318364" y="270699"/>
            <a:ext cx="9078172" cy="400110"/>
          </a:xfrm>
          <a:prstGeom prst="rect">
            <a:avLst/>
          </a:prstGeom>
        </p:spPr>
        <p:txBody>
          <a:bodyPr vert="horz" wrap="square" rtlCol="0" anchor="ctr">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000" kern="0" dirty="0">
                <a:solidFill>
                  <a:schemeClr val="tx1"/>
                </a:solidFill>
                <a:effectLst/>
              </a:rPr>
              <a:t>➊病床機能分化・連携強化に向けた</a:t>
            </a:r>
            <a:r>
              <a:rPr lang="ja-JP" altLang="en-US" sz="2000" kern="0" dirty="0" smtClean="0">
                <a:solidFill>
                  <a:schemeClr val="tx1"/>
                </a:solidFill>
                <a:effectLst/>
              </a:rPr>
              <a:t>施設又</a:t>
            </a:r>
            <a:r>
              <a:rPr lang="ja-JP" altLang="en-US" sz="2000" kern="0" dirty="0">
                <a:solidFill>
                  <a:schemeClr val="tx1"/>
                </a:solidFill>
                <a:effectLst/>
              </a:rPr>
              <a:t>は設備</a:t>
            </a:r>
            <a:r>
              <a:rPr lang="ja-JP" altLang="en-US" sz="2000" kern="0" dirty="0" smtClean="0">
                <a:solidFill>
                  <a:schemeClr val="tx1"/>
                </a:solidFill>
                <a:effectLst/>
              </a:rPr>
              <a:t>整備</a:t>
            </a:r>
            <a:r>
              <a:rPr lang="ja-JP" altLang="en-US" sz="1400" dirty="0">
                <a:ln>
                  <a:noFill/>
                </a:ln>
                <a:solidFill>
                  <a:schemeClr val="tx1"/>
                </a:solidFill>
                <a:effectLst/>
                <a:latin typeface="+mj-ea"/>
              </a:rPr>
              <a:t>（</a:t>
            </a:r>
            <a:r>
              <a:rPr lang="en-US" altLang="ja-JP" sz="1400" dirty="0">
                <a:ln>
                  <a:noFill/>
                </a:ln>
                <a:solidFill>
                  <a:schemeClr val="tx1"/>
                </a:solidFill>
                <a:effectLst/>
                <a:latin typeface="+mj-ea"/>
              </a:rPr>
              <a:t>12</a:t>
            </a:r>
            <a:r>
              <a:rPr lang="ja-JP" altLang="en-US" sz="1400" dirty="0">
                <a:ln>
                  <a:noFill/>
                </a:ln>
                <a:solidFill>
                  <a:schemeClr val="tx1"/>
                </a:solidFill>
                <a:effectLst/>
                <a:latin typeface="+mj-ea"/>
              </a:rPr>
              <a:t>月補正</a:t>
            </a:r>
            <a:r>
              <a:rPr lang="ja-JP" altLang="en-US" sz="1400" dirty="0" smtClean="0">
                <a:ln>
                  <a:noFill/>
                </a:ln>
                <a:solidFill>
                  <a:schemeClr val="tx1"/>
                </a:solidFill>
                <a:effectLst/>
                <a:latin typeface="+mj-ea"/>
              </a:rPr>
              <a:t>予算額</a:t>
            </a:r>
            <a:r>
              <a:rPr lang="ja-JP" altLang="en-US" sz="1400" dirty="0">
                <a:ln>
                  <a:noFill/>
                </a:ln>
                <a:solidFill>
                  <a:schemeClr val="tx1"/>
                </a:solidFill>
                <a:effectLst/>
                <a:latin typeface="+mj-ea"/>
              </a:rPr>
              <a:t>　</a:t>
            </a:r>
            <a:r>
              <a:rPr lang="en-US" altLang="ja-JP" sz="1400" dirty="0">
                <a:ln>
                  <a:noFill/>
                </a:ln>
                <a:solidFill>
                  <a:schemeClr val="tx1"/>
                </a:solidFill>
                <a:effectLst/>
                <a:latin typeface="+mj-ea"/>
              </a:rPr>
              <a:t>10.1</a:t>
            </a:r>
            <a:r>
              <a:rPr lang="ja-JP" altLang="en-US" sz="1400" dirty="0">
                <a:ln>
                  <a:noFill/>
                </a:ln>
                <a:solidFill>
                  <a:srgbClr val="000000"/>
                </a:solidFill>
                <a:effectLst/>
                <a:latin typeface="+mj-ea"/>
              </a:rPr>
              <a:t>億円）</a:t>
            </a:r>
            <a:endParaRPr lang="ja-JP" altLang="en-US" sz="2000" kern="0" dirty="0">
              <a:solidFill>
                <a:schemeClr val="tx1"/>
              </a:solidFill>
              <a:effectLst/>
              <a:latin typeface="+mj-ea"/>
            </a:endParaRPr>
          </a:p>
        </p:txBody>
      </p:sp>
      <p:sp>
        <p:nvSpPr>
          <p:cNvPr id="10" name="タイトル 1"/>
          <p:cNvSpPr txBox="1">
            <a:spLocks/>
          </p:cNvSpPr>
          <p:nvPr/>
        </p:nvSpPr>
        <p:spPr>
          <a:xfrm>
            <a:off x="337320" y="1989664"/>
            <a:ext cx="8774632" cy="4700761"/>
          </a:xfrm>
          <a:prstGeom prst="rect">
            <a:avLst/>
          </a:prstGeom>
        </p:spPr>
        <p:txBody>
          <a:bodyPr vert="horz" rtlCol="0" anchor="t">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000" b="0" kern="0" dirty="0" smtClean="0">
                <a:solidFill>
                  <a:schemeClr val="tx1"/>
                </a:solidFill>
                <a:effectLst/>
              </a:rPr>
              <a:t>（主な事業）　</a:t>
            </a:r>
            <a:endParaRPr lang="en-US" altLang="ja-JP" sz="2000" b="0" kern="0" dirty="0" smtClean="0">
              <a:solidFill>
                <a:schemeClr val="tx1"/>
              </a:solidFill>
              <a:effectLst/>
            </a:endParaRPr>
          </a:p>
          <a:p>
            <a:pPr algn="l"/>
            <a:r>
              <a:rPr lang="ja-JP" altLang="en-US" sz="2000" b="0" kern="0" dirty="0" smtClean="0">
                <a:solidFill>
                  <a:schemeClr val="tx1"/>
                </a:solidFill>
                <a:effectLst/>
                <a:latin typeface="+mj-ea"/>
              </a:rPr>
              <a:t>○</a:t>
            </a:r>
            <a:r>
              <a:rPr lang="ja-JP" altLang="en-US" sz="2000" b="0" u="heavy" kern="0" dirty="0" smtClean="0">
                <a:solidFill>
                  <a:schemeClr val="tx1"/>
                </a:solidFill>
                <a:effectLst/>
                <a:latin typeface="+mj-ea"/>
              </a:rPr>
              <a:t>地域包括ケア病床・緩和ケア病床への転換</a:t>
            </a:r>
            <a:endParaRPr lang="en-US" altLang="ja-JP" sz="2000" b="0" u="heavy" kern="0" dirty="0" smtClean="0">
              <a:solidFill>
                <a:schemeClr val="tx1"/>
              </a:solidFill>
              <a:effectLst/>
              <a:latin typeface="+mj-ea"/>
            </a:endParaRPr>
          </a:p>
          <a:p>
            <a:pPr algn="l"/>
            <a:r>
              <a:rPr lang="ja-JP" altLang="en-US" sz="1400" b="0" kern="0" dirty="0" smtClean="0">
                <a:solidFill>
                  <a:schemeClr val="tx1"/>
                </a:solidFill>
                <a:effectLst/>
                <a:latin typeface="+mj-ea"/>
              </a:rPr>
              <a:t>　・急性期</a:t>
            </a:r>
            <a:r>
              <a:rPr lang="ja-JP" altLang="en-US" sz="1400" b="0" kern="0" dirty="0">
                <a:solidFill>
                  <a:schemeClr val="tx1"/>
                </a:solidFill>
                <a:effectLst/>
                <a:latin typeface="+mj-ea"/>
              </a:rPr>
              <a:t>の一般病棟７対１入院基本料病床から地域包括ケア病棟や緩和ケア病棟</a:t>
            </a:r>
            <a:r>
              <a:rPr lang="ja-JP" altLang="en-US" sz="1400" b="0" kern="0" dirty="0" smtClean="0">
                <a:solidFill>
                  <a:schemeClr val="tx1"/>
                </a:solidFill>
                <a:effectLst/>
                <a:latin typeface="+mj-ea"/>
              </a:rPr>
              <a:t>への転換を</a:t>
            </a:r>
            <a:r>
              <a:rPr lang="ja-JP" altLang="en-US" sz="1400" b="0" kern="0" dirty="0">
                <a:solidFill>
                  <a:schemeClr val="tx1"/>
                </a:solidFill>
                <a:effectLst/>
                <a:latin typeface="+mj-ea"/>
              </a:rPr>
              <a:t>支援（</a:t>
            </a:r>
            <a:r>
              <a:rPr lang="en-US" altLang="ja-JP" sz="1400" b="0" kern="0" dirty="0">
                <a:solidFill>
                  <a:schemeClr val="tx1"/>
                </a:solidFill>
                <a:effectLst/>
                <a:latin typeface="+mj-ea"/>
              </a:rPr>
              <a:t>428,750</a:t>
            </a:r>
            <a:r>
              <a:rPr lang="ja-JP" altLang="en-US" sz="1400" b="0" kern="0" dirty="0">
                <a:solidFill>
                  <a:schemeClr val="tx1"/>
                </a:solidFill>
                <a:effectLst/>
                <a:latin typeface="+mj-ea"/>
              </a:rPr>
              <a:t>千円）</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⇒重症度</a:t>
            </a:r>
            <a:r>
              <a:rPr lang="ja-JP" altLang="en-US" sz="1400" b="0" kern="0" dirty="0">
                <a:solidFill>
                  <a:schemeClr val="tx1"/>
                </a:solidFill>
                <a:effectLst/>
                <a:latin typeface="+mj-ea"/>
              </a:rPr>
              <a:t>、医療、看護の必要が高い患者を受け入れるための処置に必要な医療器具の整備</a:t>
            </a:r>
            <a:r>
              <a:rPr lang="ja-JP" altLang="en-US" sz="1400" b="0" kern="0" dirty="0" smtClean="0">
                <a:solidFill>
                  <a:schemeClr val="tx1"/>
                </a:solidFill>
                <a:effectLst/>
                <a:latin typeface="+mj-ea"/>
              </a:rPr>
              <a:t>、</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在宅</a:t>
            </a:r>
            <a:r>
              <a:rPr lang="ja-JP" altLang="en-US" sz="1400" b="0" kern="0" dirty="0">
                <a:solidFill>
                  <a:schemeClr val="tx1"/>
                </a:solidFill>
                <a:effectLst/>
                <a:latin typeface="+mj-ea"/>
              </a:rPr>
              <a:t>復帰へ対応できるリハビリを行う場所の整備を</a:t>
            </a:r>
            <a:r>
              <a:rPr lang="ja-JP" altLang="en-US" sz="1400" b="0" kern="0" dirty="0" smtClean="0">
                <a:solidFill>
                  <a:schemeClr val="tx1"/>
                </a:solidFill>
                <a:effectLst/>
                <a:latin typeface="+mj-ea"/>
              </a:rPr>
              <a:t>行う</a:t>
            </a:r>
            <a:endParaRPr lang="en-US" altLang="ja-JP" sz="1400" b="0" kern="0" dirty="0" smtClean="0">
              <a:solidFill>
                <a:schemeClr val="tx1"/>
              </a:solidFill>
              <a:effectLst/>
              <a:latin typeface="+mj-ea"/>
            </a:endParaRPr>
          </a:p>
          <a:p>
            <a:pPr algn="l"/>
            <a:endParaRPr lang="en-US" altLang="ja-JP" sz="700" b="0" kern="0" dirty="0">
              <a:solidFill>
                <a:schemeClr val="tx1"/>
              </a:solidFill>
              <a:effectLst/>
              <a:latin typeface="+mj-ea"/>
            </a:endParaRPr>
          </a:p>
          <a:p>
            <a:pPr algn="l"/>
            <a:r>
              <a:rPr lang="ja-JP" altLang="en-US" sz="2000" b="0" kern="0" dirty="0" smtClean="0">
                <a:solidFill>
                  <a:schemeClr val="tx1"/>
                </a:solidFill>
                <a:effectLst/>
                <a:latin typeface="+mj-ea"/>
              </a:rPr>
              <a:t>○</a:t>
            </a:r>
            <a:r>
              <a:rPr lang="ja-JP" altLang="en-US" sz="2000" b="0" u="heavy" kern="0" dirty="0" smtClean="0">
                <a:solidFill>
                  <a:schemeClr val="tx1"/>
                </a:solidFill>
                <a:effectLst/>
                <a:latin typeface="+mj-ea"/>
              </a:rPr>
              <a:t>分野別の医療提供体制の充実強化</a:t>
            </a:r>
            <a:endParaRPr lang="en-US" altLang="ja-JP" sz="2000" b="0" u="heavy" kern="0" dirty="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・がん</a:t>
            </a:r>
            <a:r>
              <a:rPr lang="ja-JP" altLang="en-US" sz="1400" b="0" kern="0" dirty="0">
                <a:solidFill>
                  <a:schemeClr val="tx1"/>
                </a:solidFill>
                <a:effectLst/>
                <a:latin typeface="+mj-ea"/>
              </a:rPr>
              <a:t>医療提供</a:t>
            </a:r>
            <a:r>
              <a:rPr lang="ja-JP" altLang="en-US" sz="1400" b="0" kern="0" dirty="0" smtClean="0">
                <a:solidFill>
                  <a:schemeClr val="tx1"/>
                </a:solidFill>
                <a:effectLst/>
                <a:latin typeface="+mj-ea"/>
              </a:rPr>
              <a:t>体制の充実</a:t>
            </a:r>
            <a:r>
              <a:rPr lang="ja-JP" altLang="en-US" sz="1400" b="0" kern="0" dirty="0">
                <a:solidFill>
                  <a:schemeClr val="tx1"/>
                </a:solidFill>
                <a:effectLst/>
                <a:latin typeface="+mj-ea"/>
              </a:rPr>
              <a:t>強化</a:t>
            </a:r>
            <a:r>
              <a:rPr lang="ja-JP" altLang="en-US" sz="1400" b="0" kern="0" dirty="0" smtClean="0">
                <a:solidFill>
                  <a:schemeClr val="tx1"/>
                </a:solidFill>
                <a:effectLst/>
                <a:latin typeface="+mj-ea"/>
              </a:rPr>
              <a:t>（①</a:t>
            </a:r>
            <a:r>
              <a:rPr lang="en-US" altLang="ja-JP" sz="1400" b="0" kern="0" dirty="0" smtClean="0">
                <a:solidFill>
                  <a:schemeClr val="tx1"/>
                </a:solidFill>
                <a:effectLst/>
                <a:latin typeface="+mj-ea"/>
              </a:rPr>
              <a:t>486,000</a:t>
            </a:r>
            <a:r>
              <a:rPr lang="ja-JP" altLang="en-US" sz="1400" b="0" kern="0" dirty="0" smtClean="0">
                <a:solidFill>
                  <a:schemeClr val="tx1"/>
                </a:solidFill>
                <a:effectLst/>
                <a:latin typeface="+mj-ea"/>
              </a:rPr>
              <a:t>千円、②</a:t>
            </a:r>
            <a:r>
              <a:rPr lang="en-US" altLang="ja-JP" sz="1400" b="0" kern="0" dirty="0" smtClean="0">
                <a:solidFill>
                  <a:schemeClr val="tx1"/>
                </a:solidFill>
                <a:effectLst/>
                <a:latin typeface="+mj-ea"/>
              </a:rPr>
              <a:t>21,600</a:t>
            </a:r>
            <a:r>
              <a:rPr lang="ja-JP" altLang="en-US" sz="1400" b="0" kern="0" dirty="0" smtClean="0">
                <a:solidFill>
                  <a:schemeClr val="tx1"/>
                </a:solidFill>
                <a:effectLst/>
                <a:latin typeface="+mj-ea"/>
              </a:rPr>
              <a:t>千円）</a:t>
            </a:r>
            <a:endParaRPr lang="en-US" altLang="ja-JP" sz="1400" b="0" kern="0" dirty="0">
              <a:solidFill>
                <a:schemeClr val="tx1"/>
              </a:solidFill>
              <a:effectLst/>
              <a:latin typeface="+mj-ea"/>
            </a:endParaRPr>
          </a:p>
          <a:p>
            <a:pPr algn="l"/>
            <a:r>
              <a:rPr lang="ja-JP" altLang="en-US" sz="1400" b="0" kern="0" dirty="0" smtClean="0">
                <a:solidFill>
                  <a:schemeClr val="tx1"/>
                </a:solidFill>
                <a:effectLst/>
                <a:latin typeface="+mj-ea"/>
              </a:rPr>
              <a:t>　　①がん</a:t>
            </a:r>
            <a:r>
              <a:rPr lang="ja-JP" altLang="en-US" sz="1400" b="0" kern="0" dirty="0">
                <a:solidFill>
                  <a:schemeClr val="tx1"/>
                </a:solidFill>
                <a:effectLst/>
                <a:latin typeface="+mj-ea"/>
              </a:rPr>
              <a:t>医療提供体制充実強化</a:t>
            </a:r>
            <a:r>
              <a:rPr lang="ja-JP" altLang="en-US" sz="1400" b="0" kern="0" dirty="0" smtClean="0">
                <a:solidFill>
                  <a:schemeClr val="tx1"/>
                </a:solidFill>
                <a:effectLst/>
                <a:latin typeface="+mj-ea"/>
              </a:rPr>
              <a:t>事業</a:t>
            </a:r>
            <a:r>
              <a:rPr lang="ja-JP" altLang="en-US" sz="1400" b="0" kern="0" dirty="0">
                <a:solidFill>
                  <a:schemeClr val="tx1"/>
                </a:solidFill>
                <a:effectLst/>
                <a:latin typeface="+mj-ea"/>
              </a:rPr>
              <a:t>：</a:t>
            </a:r>
            <a:r>
              <a:rPr lang="ja-JP" altLang="en-US" sz="1400" b="0" kern="0" dirty="0" smtClean="0">
                <a:solidFill>
                  <a:schemeClr val="tx1"/>
                </a:solidFill>
                <a:effectLst/>
                <a:latin typeface="+mj-ea"/>
              </a:rPr>
              <a:t>がん</a:t>
            </a:r>
            <a:r>
              <a:rPr lang="ja-JP" altLang="en-US" sz="1400" b="0" kern="0" dirty="0">
                <a:solidFill>
                  <a:schemeClr val="tx1"/>
                </a:solidFill>
                <a:effectLst/>
                <a:latin typeface="+mj-ea"/>
              </a:rPr>
              <a:t>診療拠点</a:t>
            </a:r>
            <a:r>
              <a:rPr lang="ja-JP" altLang="en-US" sz="1400" b="0" kern="0" dirty="0" smtClean="0">
                <a:solidFill>
                  <a:schemeClr val="tx1"/>
                </a:solidFill>
                <a:effectLst/>
                <a:latin typeface="+mj-ea"/>
              </a:rPr>
              <a:t>病院等のがん医療機器整備・外来化学療法室等の整備　　　</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②</a:t>
            </a:r>
            <a:r>
              <a:rPr lang="ja-JP" altLang="en-US" sz="1400" b="0" kern="0" dirty="0">
                <a:solidFill>
                  <a:schemeClr val="tx1"/>
                </a:solidFill>
                <a:effectLst/>
                <a:latin typeface="+mj-ea"/>
              </a:rPr>
              <a:t>地域医療連携強化</a:t>
            </a:r>
            <a:r>
              <a:rPr lang="ja-JP" altLang="en-US" sz="1400" b="0" kern="0" dirty="0" smtClean="0">
                <a:solidFill>
                  <a:schemeClr val="tx1"/>
                </a:solidFill>
                <a:effectLst/>
                <a:latin typeface="+mj-ea"/>
              </a:rPr>
              <a:t>事業：がん</a:t>
            </a:r>
            <a:r>
              <a:rPr lang="ja-JP" altLang="en-US" sz="1400" b="0" kern="0" dirty="0">
                <a:solidFill>
                  <a:schemeClr val="tx1"/>
                </a:solidFill>
                <a:effectLst/>
                <a:latin typeface="+mj-ea"/>
              </a:rPr>
              <a:t>診療拠点</a:t>
            </a:r>
            <a:r>
              <a:rPr lang="ja-JP" altLang="en-US" sz="1400" b="0" kern="0" dirty="0" smtClean="0">
                <a:solidFill>
                  <a:schemeClr val="tx1"/>
                </a:solidFill>
                <a:effectLst/>
                <a:latin typeface="+mj-ea"/>
              </a:rPr>
              <a:t>病院に対する連携</a:t>
            </a:r>
            <a:r>
              <a:rPr lang="ja-JP" altLang="en-US" sz="1400" b="0" kern="0" dirty="0">
                <a:solidFill>
                  <a:schemeClr val="tx1"/>
                </a:solidFill>
                <a:effectLst/>
                <a:latin typeface="+mj-ea"/>
              </a:rPr>
              <a:t>体制</a:t>
            </a:r>
            <a:r>
              <a:rPr lang="ja-JP" altLang="en-US" sz="1400" b="0" kern="0" dirty="0" smtClean="0">
                <a:solidFill>
                  <a:schemeClr val="tx1"/>
                </a:solidFill>
                <a:effectLst/>
                <a:latin typeface="+mj-ea"/>
              </a:rPr>
              <a:t>強化会議・検討会等開催支援</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「がん</a:t>
            </a:r>
            <a:r>
              <a:rPr lang="ja-JP" altLang="en-US" sz="1400" b="0" kern="0" dirty="0">
                <a:solidFill>
                  <a:schemeClr val="tx1"/>
                </a:solidFill>
                <a:effectLst/>
                <a:latin typeface="+mj-ea"/>
              </a:rPr>
              <a:t>医療ネットワーク</a:t>
            </a:r>
            <a:r>
              <a:rPr lang="ja-JP" altLang="en-US" sz="1400" b="0" kern="0" dirty="0" smtClean="0">
                <a:solidFill>
                  <a:schemeClr val="tx1"/>
                </a:solidFill>
                <a:effectLst/>
                <a:latin typeface="+mj-ea"/>
              </a:rPr>
              <a:t>協議会」の運営・活動経費支援</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・ＨＩＶ感染者</a:t>
            </a:r>
            <a:r>
              <a:rPr lang="ja-JP" altLang="en-US" sz="1400" b="0" kern="0" dirty="0">
                <a:solidFill>
                  <a:schemeClr val="tx1"/>
                </a:solidFill>
                <a:effectLst/>
                <a:latin typeface="+mj-ea"/>
              </a:rPr>
              <a:t>に対する</a:t>
            </a:r>
            <a:r>
              <a:rPr lang="ja-JP" altLang="en-US" sz="1400" b="0" kern="0" dirty="0" smtClean="0">
                <a:solidFill>
                  <a:schemeClr val="tx1"/>
                </a:solidFill>
                <a:effectLst/>
                <a:latin typeface="+mj-ea"/>
              </a:rPr>
              <a:t>地域医療機関の受入体制</a:t>
            </a:r>
            <a:r>
              <a:rPr lang="ja-JP" altLang="en-US" sz="1400" b="0" kern="0" dirty="0">
                <a:solidFill>
                  <a:schemeClr val="tx1"/>
                </a:solidFill>
                <a:effectLst/>
                <a:latin typeface="+mj-ea"/>
              </a:rPr>
              <a:t>整備</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1,049</a:t>
            </a:r>
            <a:r>
              <a:rPr lang="ja-JP" altLang="en-US" sz="1400" b="0" kern="0" dirty="0" smtClean="0">
                <a:solidFill>
                  <a:schemeClr val="tx1"/>
                </a:solidFill>
                <a:effectLst/>
                <a:latin typeface="+mj-ea"/>
              </a:rPr>
              <a:t>千円）</a:t>
            </a:r>
            <a:endParaRPr lang="en-US" altLang="ja-JP" sz="1400" b="0" kern="0" dirty="0" smtClean="0">
              <a:solidFill>
                <a:schemeClr val="tx1"/>
              </a:solidFill>
              <a:effectLst/>
              <a:latin typeface="+mj-ea"/>
            </a:endParaRPr>
          </a:p>
          <a:p>
            <a:pPr algn="l"/>
            <a:r>
              <a:rPr lang="ja-JP" altLang="en-US" sz="1400" b="0" kern="0" dirty="0" smtClean="0">
                <a:solidFill>
                  <a:schemeClr val="tx1"/>
                </a:solidFill>
                <a:effectLst/>
                <a:latin typeface="+mj-ea"/>
              </a:rPr>
              <a:t>　　⇒透析</a:t>
            </a:r>
            <a:r>
              <a:rPr lang="ja-JP" altLang="en-US" sz="1400" b="0" kern="0" dirty="0">
                <a:solidFill>
                  <a:schemeClr val="tx1"/>
                </a:solidFill>
                <a:effectLst/>
                <a:latin typeface="+mj-ea"/>
              </a:rPr>
              <a:t>医療機関</a:t>
            </a:r>
            <a:r>
              <a:rPr lang="ja-JP" altLang="en-US" sz="1400" b="0" kern="0" dirty="0" smtClean="0">
                <a:solidFill>
                  <a:schemeClr val="tx1"/>
                </a:solidFill>
                <a:effectLst/>
                <a:latin typeface="+mj-ea"/>
              </a:rPr>
              <a:t>等における</a:t>
            </a:r>
            <a:r>
              <a:rPr lang="en-US" altLang="ja-JP" sz="1400" b="0" kern="0" dirty="0" smtClean="0">
                <a:solidFill>
                  <a:schemeClr val="tx1"/>
                </a:solidFill>
                <a:effectLst/>
                <a:latin typeface="+mj-ea"/>
              </a:rPr>
              <a:t>HIV</a:t>
            </a:r>
            <a:r>
              <a:rPr lang="ja-JP" altLang="en-US" sz="1400" b="0" kern="0" dirty="0" smtClean="0">
                <a:solidFill>
                  <a:schemeClr val="tx1"/>
                </a:solidFill>
                <a:effectLst/>
                <a:latin typeface="+mj-ea"/>
              </a:rPr>
              <a:t>感染者対応の促進</a:t>
            </a:r>
            <a:r>
              <a:rPr lang="ja-JP" altLang="en-US" sz="1400" b="0" kern="0" dirty="0">
                <a:solidFill>
                  <a:schemeClr val="tx1"/>
                </a:solidFill>
                <a:effectLst/>
                <a:latin typeface="+mj-ea"/>
              </a:rPr>
              <a:t>・</a:t>
            </a:r>
            <a:r>
              <a:rPr lang="ja-JP" altLang="en-US" sz="1400" b="0" kern="0" dirty="0" smtClean="0">
                <a:solidFill>
                  <a:schemeClr val="tx1"/>
                </a:solidFill>
                <a:effectLst/>
                <a:latin typeface="+mj-ea"/>
              </a:rPr>
              <a:t>専門医療機関との連携の促進</a:t>
            </a:r>
            <a:endParaRPr lang="en-US" altLang="ja-JP" sz="700" b="0" kern="0" dirty="0" smtClean="0">
              <a:solidFill>
                <a:schemeClr val="tx1"/>
              </a:solidFill>
              <a:effectLst/>
              <a:latin typeface="+mj-ea"/>
            </a:endParaRPr>
          </a:p>
          <a:p>
            <a:pPr algn="l"/>
            <a:r>
              <a:rPr lang="ja-JP" altLang="en-US" sz="2000" b="0" kern="0" dirty="0" smtClean="0">
                <a:solidFill>
                  <a:schemeClr val="tx1"/>
                </a:solidFill>
                <a:effectLst/>
                <a:latin typeface="+mj-ea"/>
              </a:rPr>
              <a:t>○</a:t>
            </a:r>
            <a:r>
              <a:rPr lang="ja-JP" altLang="en-US" sz="2000" b="0" u="heavy" kern="0" dirty="0" smtClean="0">
                <a:solidFill>
                  <a:schemeClr val="tx1"/>
                </a:solidFill>
                <a:effectLst/>
                <a:latin typeface="+mj-ea"/>
              </a:rPr>
              <a:t>ＩＣＴを活用した連携ネットワーク事業</a:t>
            </a:r>
            <a:r>
              <a:rPr lang="ja-JP" altLang="en-US" sz="2000" b="0" kern="0" dirty="0" smtClean="0">
                <a:solidFill>
                  <a:schemeClr val="tx1"/>
                </a:solidFill>
                <a:effectLst/>
                <a:latin typeface="+mj-ea"/>
              </a:rPr>
              <a:t>　　</a:t>
            </a:r>
            <a:r>
              <a:rPr lang="ja-JP" altLang="en-US" sz="1600" b="0" kern="0" dirty="0" smtClean="0">
                <a:solidFill>
                  <a:schemeClr val="tx1"/>
                </a:solidFill>
                <a:effectLst/>
                <a:latin typeface="+mj-ea"/>
              </a:rPr>
              <a:t>　　　　　</a:t>
            </a:r>
            <a:endParaRPr lang="en-US" altLang="ja-JP" sz="1600" b="0" kern="0" dirty="0" smtClean="0">
              <a:solidFill>
                <a:schemeClr val="tx1"/>
              </a:solidFill>
              <a:effectLst/>
              <a:latin typeface="+mj-ea"/>
            </a:endParaRPr>
          </a:p>
          <a:p>
            <a:pPr algn="l"/>
            <a:r>
              <a:rPr lang="ja-JP" altLang="en-US" sz="1400" b="0" kern="0" dirty="0" smtClean="0">
                <a:solidFill>
                  <a:schemeClr val="tx1"/>
                </a:solidFill>
                <a:effectLst/>
                <a:latin typeface="+mj-ea"/>
              </a:rPr>
              <a:t>　・</a:t>
            </a:r>
            <a:r>
              <a:rPr lang="ja-JP" altLang="en-US" sz="1400" b="0" kern="0" dirty="0">
                <a:solidFill>
                  <a:schemeClr val="tx1"/>
                </a:solidFill>
                <a:effectLst/>
                <a:latin typeface="+mj-ea"/>
              </a:rPr>
              <a:t>在宅</a:t>
            </a:r>
            <a:r>
              <a:rPr lang="ja-JP" altLang="en-US" sz="1400" b="0" kern="0" dirty="0" smtClean="0">
                <a:solidFill>
                  <a:schemeClr val="tx1"/>
                </a:solidFill>
                <a:effectLst/>
                <a:latin typeface="+mj-ea"/>
              </a:rPr>
              <a:t>医療介護</a:t>
            </a:r>
            <a:r>
              <a:rPr lang="en-US" altLang="ja-JP" sz="1400" b="0" kern="0" dirty="0" smtClean="0">
                <a:solidFill>
                  <a:schemeClr val="tx1"/>
                </a:solidFill>
                <a:effectLst/>
                <a:latin typeface="+mj-ea"/>
              </a:rPr>
              <a:t>ICT</a:t>
            </a:r>
            <a:r>
              <a:rPr lang="ja-JP" altLang="en-US" sz="1400" b="0" kern="0" dirty="0" smtClean="0">
                <a:solidFill>
                  <a:schemeClr val="tx1"/>
                </a:solidFill>
                <a:effectLst/>
                <a:latin typeface="+mj-ea"/>
              </a:rPr>
              <a:t>連携</a:t>
            </a:r>
            <a:r>
              <a:rPr lang="ja-JP" altLang="en-US" sz="1400" b="0" kern="0" dirty="0">
                <a:solidFill>
                  <a:schemeClr val="tx1"/>
                </a:solidFill>
                <a:effectLst/>
                <a:latin typeface="+mj-ea"/>
              </a:rPr>
              <a:t>事業</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3,996</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⇒在宅</a:t>
            </a:r>
            <a:r>
              <a:rPr lang="ja-JP" altLang="en-US" sz="1400" b="0" kern="0" dirty="0">
                <a:solidFill>
                  <a:schemeClr val="tx1"/>
                </a:solidFill>
                <a:effectLst/>
                <a:latin typeface="+mj-ea"/>
              </a:rPr>
              <a:t>医療・介護従事者が入力した情報を共有する</a:t>
            </a:r>
            <a:r>
              <a:rPr lang="ja-JP" altLang="en-US" sz="1400" b="0" kern="0" dirty="0" smtClean="0">
                <a:solidFill>
                  <a:schemeClr val="tx1"/>
                </a:solidFill>
                <a:effectLst/>
                <a:latin typeface="+mj-ea"/>
              </a:rPr>
              <a:t>システムの経費</a:t>
            </a:r>
            <a:r>
              <a:rPr lang="ja-JP" altLang="en-US" sz="1400" b="0" kern="0" dirty="0">
                <a:solidFill>
                  <a:schemeClr val="tx1"/>
                </a:solidFill>
                <a:effectLst/>
                <a:latin typeface="+mj-ea"/>
              </a:rPr>
              <a:t>を支援</a:t>
            </a:r>
            <a:r>
              <a:rPr lang="ja-JP" altLang="en-US" sz="1400" b="0" kern="0" dirty="0" smtClean="0">
                <a:solidFill>
                  <a:schemeClr val="tx1"/>
                </a:solidFill>
                <a:effectLst/>
                <a:latin typeface="+mj-ea"/>
              </a:rPr>
              <a:t>　　</a:t>
            </a:r>
            <a:r>
              <a:rPr lang="ja-JP" altLang="en-US" sz="1400" b="0" kern="0" dirty="0">
                <a:solidFill>
                  <a:schemeClr val="tx1"/>
                </a:solidFill>
                <a:effectLst/>
                <a:latin typeface="+mj-ea"/>
              </a:rPr>
              <a:t> </a:t>
            </a:r>
            <a:r>
              <a:rPr lang="ja-JP" altLang="en-US" sz="1400" b="0" kern="0" dirty="0" smtClean="0">
                <a:solidFill>
                  <a:schemeClr val="tx1"/>
                </a:solidFill>
                <a:effectLst/>
                <a:latin typeface="+mj-ea"/>
              </a:rPr>
              <a:t>　</a:t>
            </a:r>
            <a:endParaRPr lang="en-US" altLang="ja-JP" sz="1400" b="0" kern="0" dirty="0" smtClean="0">
              <a:solidFill>
                <a:schemeClr val="tx1"/>
              </a:solidFill>
              <a:effectLst/>
              <a:latin typeface="+mj-ea"/>
            </a:endParaRPr>
          </a:p>
          <a:p>
            <a:pPr algn="l"/>
            <a:r>
              <a:rPr lang="ja-JP" altLang="en-US" sz="1400" b="0" kern="0" dirty="0" smtClean="0">
                <a:solidFill>
                  <a:schemeClr val="tx1"/>
                </a:solidFill>
                <a:effectLst/>
                <a:latin typeface="+mj-ea"/>
              </a:rPr>
              <a:t>　・地域医療機関</a:t>
            </a:r>
            <a:r>
              <a:rPr lang="en-US" altLang="ja-JP" sz="1400" b="0" kern="0" dirty="0" smtClean="0">
                <a:solidFill>
                  <a:schemeClr val="tx1"/>
                </a:solidFill>
                <a:effectLst/>
                <a:latin typeface="+mj-ea"/>
              </a:rPr>
              <a:t>ICT</a:t>
            </a:r>
            <a:r>
              <a:rPr lang="ja-JP" altLang="en-US" sz="1400" b="0" kern="0" dirty="0" smtClean="0">
                <a:solidFill>
                  <a:schemeClr val="tx1"/>
                </a:solidFill>
                <a:effectLst/>
                <a:latin typeface="+mj-ea"/>
              </a:rPr>
              <a:t>連携整備</a:t>
            </a:r>
            <a:r>
              <a:rPr lang="ja-JP" altLang="en-US" sz="1400" b="0" kern="0" dirty="0">
                <a:solidFill>
                  <a:schemeClr val="tx1"/>
                </a:solidFill>
                <a:effectLst/>
                <a:latin typeface="+mj-ea"/>
              </a:rPr>
              <a:t>事業</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60,000</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⇒地域</a:t>
            </a:r>
            <a:r>
              <a:rPr lang="ja-JP" altLang="en-US" sz="1400" b="0" kern="0" dirty="0">
                <a:solidFill>
                  <a:schemeClr val="tx1"/>
                </a:solidFill>
                <a:effectLst/>
                <a:latin typeface="+mj-ea"/>
              </a:rPr>
              <a:t>診療情報ネットワークの導入や拡充に必要な機器整備、工事費等の初期経費を支援</a:t>
            </a:r>
            <a:endParaRPr lang="en-US" altLang="ja-JP" sz="1400" b="0" kern="0" dirty="0">
              <a:solidFill>
                <a:schemeClr val="tx1"/>
              </a:solidFill>
              <a:effectLst/>
              <a:latin typeface="+mj-ea"/>
            </a:endParaRPr>
          </a:p>
          <a:p>
            <a:pPr algn="l"/>
            <a:r>
              <a:rPr lang="ja-JP" altLang="en-US" sz="1400" b="0" kern="0" dirty="0" smtClean="0">
                <a:solidFill>
                  <a:schemeClr val="tx1"/>
                </a:solidFill>
                <a:effectLst/>
                <a:latin typeface="+mj-ea"/>
              </a:rPr>
              <a:t>　・大阪</a:t>
            </a:r>
            <a:r>
              <a:rPr lang="ja-JP" altLang="en-US" sz="1400" b="0" kern="0" dirty="0">
                <a:solidFill>
                  <a:schemeClr val="tx1"/>
                </a:solidFill>
                <a:effectLst/>
                <a:latin typeface="+mj-ea"/>
              </a:rPr>
              <a:t>ｅ－お薬手帳（アプリ）</a:t>
            </a:r>
            <a:r>
              <a:rPr lang="ja-JP" altLang="en-US" sz="1400" b="0" kern="0" dirty="0" smtClean="0">
                <a:solidFill>
                  <a:schemeClr val="tx1"/>
                </a:solidFill>
                <a:effectLst/>
                <a:latin typeface="+mj-ea"/>
              </a:rPr>
              <a:t>のネットワークシステム構築</a:t>
            </a:r>
            <a:r>
              <a:rPr lang="ja-JP" altLang="en-US" sz="1400" b="0" kern="0" dirty="0">
                <a:solidFill>
                  <a:schemeClr val="tx1"/>
                </a:solidFill>
                <a:effectLst/>
                <a:latin typeface="+mj-ea"/>
              </a:rPr>
              <a:t>事業</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30,000</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r>
              <a:rPr lang="en-US" altLang="ja-JP" sz="1400" b="0" kern="0" dirty="0" smtClean="0">
                <a:solidFill>
                  <a:schemeClr val="tx1"/>
                </a:solidFill>
                <a:effectLst/>
                <a:latin typeface="+mj-ea"/>
              </a:rPr>
              <a:t/>
            </a:r>
            <a:br>
              <a:rPr lang="en-US" altLang="ja-JP" sz="1400" b="0" kern="0" dirty="0" smtClean="0">
                <a:solidFill>
                  <a:schemeClr val="tx1"/>
                </a:solidFill>
                <a:effectLst/>
                <a:latin typeface="+mj-ea"/>
              </a:rPr>
            </a:br>
            <a:r>
              <a:rPr lang="ja-JP" altLang="en-US" sz="1400" b="0" kern="0" dirty="0">
                <a:solidFill>
                  <a:schemeClr val="tx1"/>
                </a:solidFill>
                <a:effectLst/>
                <a:latin typeface="+mj-ea"/>
              </a:rPr>
              <a:t>　</a:t>
            </a:r>
            <a:r>
              <a:rPr lang="ja-JP" altLang="en-US" sz="1400" b="0" kern="0" dirty="0" smtClean="0">
                <a:solidFill>
                  <a:schemeClr val="tx1"/>
                </a:solidFill>
                <a:effectLst/>
                <a:latin typeface="+mj-ea"/>
              </a:rPr>
              <a:t>　⇒</a:t>
            </a:r>
            <a:r>
              <a:rPr lang="ja-JP" altLang="en-US" sz="1400" b="0" kern="0" dirty="0">
                <a:solidFill>
                  <a:schemeClr val="tx1"/>
                </a:solidFill>
                <a:effectLst/>
                <a:latin typeface="+mj-ea"/>
              </a:rPr>
              <a:t>医療機関及び薬局が速やかにかつ確実に服薬情報を共有できる仕組みを導入構築</a:t>
            </a:r>
            <a:r>
              <a:rPr lang="ja-JP" altLang="en-US" sz="1400" b="0" kern="0" dirty="0" smtClean="0">
                <a:solidFill>
                  <a:schemeClr val="tx1"/>
                </a:solidFill>
                <a:effectLst/>
                <a:latin typeface="+mj-ea"/>
              </a:rPr>
              <a:t>　</a:t>
            </a:r>
            <a:r>
              <a:rPr lang="ja-JP" altLang="en-US" sz="1400" b="0" kern="0" dirty="0" smtClean="0">
                <a:solidFill>
                  <a:schemeClr val="tx1"/>
                </a:solidFill>
                <a:effectLst/>
              </a:rPr>
              <a:t>　　　　　　　　　　　　　　　　　　　　　　　　　　　　　　　　　　　　　　　　　　　　　　　　　　　　　　</a:t>
            </a:r>
            <a:endParaRPr lang="en-US" altLang="ja-JP" sz="1400" b="0" kern="0" dirty="0" smtClean="0">
              <a:solidFill>
                <a:schemeClr val="tx1"/>
              </a:solidFill>
              <a:effectLst/>
            </a:endParaRPr>
          </a:p>
        </p:txBody>
      </p:sp>
      <p:sp>
        <p:nvSpPr>
          <p:cNvPr id="11" name="タイトル 1"/>
          <p:cNvSpPr txBox="1">
            <a:spLocks/>
          </p:cNvSpPr>
          <p:nvPr/>
        </p:nvSpPr>
        <p:spPr>
          <a:xfrm>
            <a:off x="337320" y="732364"/>
            <a:ext cx="8427553" cy="1224136"/>
          </a:xfrm>
          <a:prstGeom prst="rect">
            <a:avLst/>
          </a:prstGeom>
          <a:ln w="25400">
            <a:solidFill>
              <a:schemeClr val="tx1"/>
            </a:solidFill>
          </a:ln>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400" kern="0" dirty="0" smtClean="0">
                <a:solidFill>
                  <a:schemeClr val="tx1"/>
                </a:solidFill>
                <a:effectLst/>
              </a:rPr>
              <a:t>・地域包括ケア病床及び緩和ケア病床への転換の促進</a:t>
            </a:r>
            <a:endParaRPr lang="en-US" altLang="ja-JP" sz="2400" kern="0" dirty="0" smtClean="0">
              <a:solidFill>
                <a:schemeClr val="tx1"/>
              </a:solidFill>
              <a:effectLst/>
            </a:endParaRPr>
          </a:p>
          <a:p>
            <a:pPr algn="l"/>
            <a:r>
              <a:rPr lang="ja-JP" altLang="en-US" sz="2400" kern="0" dirty="0" smtClean="0">
                <a:solidFill>
                  <a:schemeClr val="tx1"/>
                </a:solidFill>
                <a:effectLst/>
              </a:rPr>
              <a:t>・専門病院と一般病院との分化を進め在宅医療、</a:t>
            </a:r>
            <a:r>
              <a:rPr lang="ja-JP" altLang="en-US" sz="2400" kern="0" dirty="0">
                <a:solidFill>
                  <a:schemeClr val="tx1"/>
                </a:solidFill>
                <a:effectLst/>
              </a:rPr>
              <a:t>病診</a:t>
            </a:r>
            <a:r>
              <a:rPr lang="ja-JP" altLang="en-US" sz="2400" kern="0" dirty="0" smtClean="0">
                <a:solidFill>
                  <a:schemeClr val="tx1"/>
                </a:solidFill>
                <a:effectLst/>
              </a:rPr>
              <a:t>連携</a:t>
            </a:r>
            <a:endParaRPr lang="en-US" altLang="ja-JP" sz="2400" kern="0" dirty="0" smtClean="0">
              <a:solidFill>
                <a:schemeClr val="tx1"/>
              </a:solidFill>
              <a:effectLst/>
            </a:endParaRPr>
          </a:p>
          <a:p>
            <a:pPr algn="l"/>
            <a:r>
              <a:rPr lang="ja-JP" altLang="en-US" sz="2400" kern="0" dirty="0">
                <a:solidFill>
                  <a:schemeClr val="tx1"/>
                </a:solidFill>
                <a:effectLst/>
              </a:rPr>
              <a:t>　</a:t>
            </a:r>
            <a:r>
              <a:rPr lang="ja-JP" altLang="en-US" sz="2400" kern="0" dirty="0" smtClean="0">
                <a:solidFill>
                  <a:schemeClr val="tx1"/>
                </a:solidFill>
                <a:effectLst/>
              </a:rPr>
              <a:t>を促進　　　　　　　　</a:t>
            </a:r>
            <a:r>
              <a:rPr lang="ja-JP" altLang="en-US" sz="1800" b="0" kern="0" dirty="0" smtClean="0">
                <a:solidFill>
                  <a:schemeClr val="tx1"/>
                </a:solidFill>
                <a:effectLst/>
              </a:rPr>
              <a:t>（事業主体：医師会・薬剤師会・民間・公立病院団体ほか）</a:t>
            </a:r>
            <a:endParaRPr lang="ja-JP" altLang="en-US" sz="1800" b="0" kern="0" dirty="0">
              <a:solidFill>
                <a:schemeClr val="tx1"/>
              </a:solidFill>
              <a:effectLst/>
            </a:endParaRPr>
          </a:p>
        </p:txBody>
      </p:sp>
      <p:sp>
        <p:nvSpPr>
          <p:cNvPr id="9" name="タイトル 1"/>
          <p:cNvSpPr txBox="1">
            <a:spLocks/>
          </p:cNvSpPr>
          <p:nvPr/>
        </p:nvSpPr>
        <p:spPr>
          <a:xfrm>
            <a:off x="7524422" y="39867"/>
            <a:ext cx="1587530" cy="338554"/>
          </a:xfrm>
          <a:prstGeom prst="rect">
            <a:avLst/>
          </a:prstGeom>
        </p:spPr>
        <p:txBody>
          <a:bodyPr vert="horz" rtlCol="0" anchor="ctr">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r>
              <a:rPr lang="ja-JP" altLang="en-US" sz="1600" kern="0" dirty="0" smtClean="0">
                <a:solidFill>
                  <a:schemeClr val="tx1"/>
                </a:solidFill>
                <a:effectLst/>
              </a:rPr>
              <a:t>（事業の概要）</a:t>
            </a:r>
            <a:endParaRPr lang="ja-JP" altLang="en-US" sz="1600" kern="0" dirty="0">
              <a:solidFill>
                <a:schemeClr val="tx1"/>
              </a:solidFill>
              <a:effectLst/>
            </a:endParaRPr>
          </a:p>
        </p:txBody>
      </p:sp>
      <p:sp>
        <p:nvSpPr>
          <p:cNvPr id="6" name="スライド番号プレースホルダー 1"/>
          <p:cNvSpPr>
            <a:spLocks noGrp="1"/>
          </p:cNvSpPr>
          <p:nvPr>
            <p:ph type="sldNum" sz="quarter" idx="12"/>
          </p:nvPr>
        </p:nvSpPr>
        <p:spPr>
          <a:xfrm>
            <a:off x="6949802" y="6381328"/>
            <a:ext cx="2133600" cy="365125"/>
          </a:xfrm>
        </p:spPr>
        <p:txBody>
          <a:bodyPr/>
          <a:lstStyle/>
          <a:p>
            <a:fld id="{DC08D7A6-B21C-4CC5-B909-7F83FE9B363B}" type="slidenum">
              <a:rPr kumimoji="1" lang="ja-JP" altLang="en-US" smtClean="0"/>
              <a:t>2</a:t>
            </a:fld>
            <a:endParaRPr kumimoji="1" lang="ja-JP" altLang="en-US"/>
          </a:p>
        </p:txBody>
      </p:sp>
    </p:spTree>
    <p:extLst>
      <p:ext uri="{BB962C8B-B14F-4D97-AF65-F5344CB8AC3E}">
        <p14:creationId xmlns:p14="http://schemas.microsoft.com/office/powerpoint/2010/main" val="1017015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ドーナツ 74"/>
          <p:cNvSpPr/>
          <p:nvPr/>
        </p:nvSpPr>
        <p:spPr>
          <a:xfrm>
            <a:off x="7710626" y="3137844"/>
            <a:ext cx="1332461" cy="669747"/>
          </a:xfrm>
          <a:prstGeom prst="donut">
            <a:avLst>
              <a:gd name="adj" fmla="val 21429"/>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タイトル 1"/>
          <p:cNvSpPr txBox="1">
            <a:spLocks/>
          </p:cNvSpPr>
          <p:nvPr/>
        </p:nvSpPr>
        <p:spPr>
          <a:xfrm>
            <a:off x="7543378" y="10716"/>
            <a:ext cx="1587530" cy="338554"/>
          </a:xfrm>
          <a:prstGeom prst="rect">
            <a:avLst/>
          </a:prstGeom>
        </p:spPr>
        <p:txBody>
          <a:bodyPr vert="horz" rtlCol="0" anchor="ctr">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r>
              <a:rPr lang="ja-JP" altLang="en-US" sz="1600" kern="0" dirty="0" smtClean="0">
                <a:solidFill>
                  <a:schemeClr val="tx1"/>
                </a:solidFill>
                <a:effectLst/>
              </a:rPr>
              <a:t>（事業の概要）</a:t>
            </a:r>
            <a:endParaRPr lang="ja-JP" altLang="en-US" sz="1600" kern="0" dirty="0">
              <a:solidFill>
                <a:schemeClr val="tx1"/>
              </a:solidFill>
              <a:effectLst/>
            </a:endParaRPr>
          </a:p>
        </p:txBody>
      </p:sp>
      <p:sp>
        <p:nvSpPr>
          <p:cNvPr id="8" name="タイトル 1"/>
          <p:cNvSpPr txBox="1">
            <a:spLocks/>
          </p:cNvSpPr>
          <p:nvPr/>
        </p:nvSpPr>
        <p:spPr>
          <a:xfrm>
            <a:off x="311359" y="202402"/>
            <a:ext cx="7144690" cy="523220"/>
          </a:xfrm>
          <a:prstGeom prst="rect">
            <a:avLst/>
          </a:prstGeom>
        </p:spPr>
        <p:txBody>
          <a:bodyPr vert="horz" wrap="square" rtlCol="0" anchor="ctr">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lvl="0" algn="l">
              <a:spcBef>
                <a:spcPts val="0"/>
              </a:spcBef>
              <a:defRPr/>
            </a:pPr>
            <a:r>
              <a:rPr lang="ja-JP" altLang="en-US" sz="2000" kern="0" dirty="0">
                <a:solidFill>
                  <a:schemeClr val="tx1"/>
                </a:solidFill>
                <a:effectLst/>
              </a:rPr>
              <a:t>➋居宅等における医療提供体制</a:t>
            </a:r>
            <a:r>
              <a:rPr lang="ja-JP" altLang="en-US" sz="2000" kern="0" dirty="0" smtClean="0">
                <a:solidFill>
                  <a:schemeClr val="tx1"/>
                </a:solidFill>
                <a:effectLst/>
              </a:rPr>
              <a:t>整備</a:t>
            </a:r>
            <a:r>
              <a:rPr lang="ja-JP" altLang="en-US" sz="1400" dirty="0">
                <a:ln>
                  <a:noFill/>
                </a:ln>
                <a:solidFill>
                  <a:srgbClr val="000000"/>
                </a:solidFill>
                <a:effectLst/>
                <a:latin typeface="+mj-ea"/>
              </a:rPr>
              <a:t>（</a:t>
            </a:r>
            <a:r>
              <a:rPr lang="en-US" altLang="ja-JP" sz="1400" dirty="0">
                <a:ln>
                  <a:noFill/>
                </a:ln>
                <a:solidFill>
                  <a:srgbClr val="000000"/>
                </a:solidFill>
                <a:effectLst/>
                <a:latin typeface="+mj-ea"/>
              </a:rPr>
              <a:t>12</a:t>
            </a:r>
            <a:r>
              <a:rPr lang="ja-JP" altLang="en-US" sz="1400" dirty="0">
                <a:ln>
                  <a:noFill/>
                </a:ln>
                <a:solidFill>
                  <a:srgbClr val="000000"/>
                </a:solidFill>
                <a:effectLst/>
                <a:latin typeface="+mj-ea"/>
              </a:rPr>
              <a:t>月</a:t>
            </a:r>
            <a:r>
              <a:rPr lang="ja-JP" altLang="en-US" sz="1400" dirty="0">
                <a:ln>
                  <a:noFill/>
                </a:ln>
                <a:solidFill>
                  <a:schemeClr val="tx1"/>
                </a:solidFill>
                <a:effectLst/>
                <a:latin typeface="+mj-ea"/>
              </a:rPr>
              <a:t>補正</a:t>
            </a:r>
            <a:r>
              <a:rPr lang="ja-JP" altLang="en-US" sz="1400" dirty="0" smtClean="0">
                <a:ln>
                  <a:noFill/>
                </a:ln>
                <a:solidFill>
                  <a:schemeClr val="tx1"/>
                </a:solidFill>
                <a:effectLst/>
                <a:latin typeface="+mj-ea"/>
              </a:rPr>
              <a:t>予算額</a:t>
            </a:r>
            <a:r>
              <a:rPr lang="ja-JP" altLang="en-US" sz="1400" dirty="0">
                <a:ln>
                  <a:noFill/>
                </a:ln>
                <a:solidFill>
                  <a:schemeClr val="tx1"/>
                </a:solidFill>
                <a:effectLst/>
                <a:latin typeface="+mj-ea"/>
              </a:rPr>
              <a:t>　</a:t>
            </a:r>
            <a:r>
              <a:rPr lang="en-US" altLang="ja-JP" sz="1400" dirty="0">
                <a:ln>
                  <a:noFill/>
                </a:ln>
                <a:solidFill>
                  <a:srgbClr val="000000"/>
                </a:solidFill>
                <a:effectLst/>
                <a:latin typeface="+mj-ea"/>
              </a:rPr>
              <a:t>3.8</a:t>
            </a:r>
            <a:r>
              <a:rPr lang="ja-JP" altLang="en-US" sz="1400" dirty="0">
                <a:ln>
                  <a:noFill/>
                </a:ln>
                <a:solidFill>
                  <a:srgbClr val="000000"/>
                </a:solidFill>
                <a:effectLst/>
                <a:latin typeface="+mj-ea"/>
              </a:rPr>
              <a:t>億円</a:t>
            </a:r>
            <a:r>
              <a:rPr lang="ja-JP" altLang="en-US" sz="1400" dirty="0" smtClean="0">
                <a:ln>
                  <a:noFill/>
                </a:ln>
                <a:solidFill>
                  <a:srgbClr val="000000"/>
                </a:solidFill>
                <a:effectLst/>
                <a:latin typeface="+mj-ea"/>
              </a:rPr>
              <a:t>）</a:t>
            </a:r>
            <a:r>
              <a:rPr lang="ja-JP" altLang="en-US" sz="2800" kern="0" dirty="0" smtClean="0">
                <a:solidFill>
                  <a:schemeClr val="tx1"/>
                </a:solidFill>
                <a:effectLst/>
              </a:rPr>
              <a:t>　</a:t>
            </a:r>
            <a:endParaRPr lang="ja-JP" altLang="en-US" sz="2800" kern="0" dirty="0">
              <a:solidFill>
                <a:schemeClr val="tx1"/>
              </a:solidFill>
              <a:effectLst/>
            </a:endParaRPr>
          </a:p>
        </p:txBody>
      </p:sp>
      <p:sp>
        <p:nvSpPr>
          <p:cNvPr id="10" name="タイトル 1"/>
          <p:cNvSpPr txBox="1">
            <a:spLocks/>
          </p:cNvSpPr>
          <p:nvPr/>
        </p:nvSpPr>
        <p:spPr>
          <a:xfrm>
            <a:off x="224906" y="1772816"/>
            <a:ext cx="8906002" cy="5170646"/>
          </a:xfrm>
          <a:prstGeom prst="rect">
            <a:avLst/>
          </a:prstGeom>
        </p:spPr>
        <p:txBody>
          <a:bodyPr vert="horz" wrap="square" rtlCol="0" anchor="t">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000" b="0" kern="0" dirty="0" smtClean="0">
                <a:solidFill>
                  <a:schemeClr val="tx1"/>
                </a:solidFill>
                <a:effectLst/>
              </a:rPr>
              <a:t>（</a:t>
            </a:r>
            <a:r>
              <a:rPr lang="ja-JP" altLang="en-US" sz="2000" b="0" kern="0" dirty="0">
                <a:solidFill>
                  <a:schemeClr val="tx1"/>
                </a:solidFill>
                <a:effectLst/>
              </a:rPr>
              <a:t>主な事業</a:t>
            </a:r>
            <a:r>
              <a:rPr lang="ja-JP" altLang="en-US" sz="2000" b="0" kern="0" dirty="0" smtClean="0">
                <a:solidFill>
                  <a:schemeClr val="tx1"/>
                </a:solidFill>
                <a:effectLst/>
              </a:rPr>
              <a:t>）</a:t>
            </a:r>
            <a:r>
              <a:rPr lang="ja-JP" altLang="en-US" sz="1400" b="0" kern="0" dirty="0">
                <a:solidFill>
                  <a:schemeClr val="tx1"/>
                </a:solidFill>
                <a:effectLst/>
              </a:rPr>
              <a:t>　</a:t>
            </a:r>
            <a:endParaRPr lang="en-US" altLang="ja-JP" sz="1400" b="0" kern="0" dirty="0">
              <a:solidFill>
                <a:schemeClr val="tx1"/>
              </a:solidFill>
              <a:effectLst/>
            </a:endParaRPr>
          </a:p>
          <a:p>
            <a:pPr algn="l"/>
            <a:r>
              <a:rPr lang="ja-JP" altLang="en-US" sz="2000" b="0" kern="0" dirty="0" smtClean="0">
                <a:solidFill>
                  <a:schemeClr val="tx1"/>
                </a:solidFill>
                <a:effectLst/>
              </a:rPr>
              <a:t>○</a:t>
            </a:r>
            <a:r>
              <a:rPr lang="ja-JP" altLang="en-US" sz="2000" b="0" u="heavy" kern="0" dirty="0" smtClean="0">
                <a:solidFill>
                  <a:schemeClr val="tx1"/>
                </a:solidFill>
                <a:effectLst/>
              </a:rPr>
              <a:t>在宅医療領域</a:t>
            </a:r>
            <a:endParaRPr lang="en-US" altLang="ja-JP" sz="2000" b="0" u="heavy" kern="0" dirty="0" smtClean="0">
              <a:solidFill>
                <a:schemeClr val="tx1"/>
              </a:solidFill>
              <a:effectLst/>
            </a:endParaRPr>
          </a:p>
          <a:p>
            <a:pPr algn="l"/>
            <a:r>
              <a:rPr lang="ja-JP" altLang="en-US" sz="1400" kern="0" dirty="0">
                <a:solidFill>
                  <a:schemeClr val="tx1"/>
                </a:solidFill>
                <a:effectLst/>
                <a:latin typeface="+mj-ea"/>
              </a:rPr>
              <a:t>　</a:t>
            </a:r>
            <a:r>
              <a:rPr lang="ja-JP" altLang="en-US" sz="1400" b="0" kern="0" dirty="0" smtClean="0">
                <a:solidFill>
                  <a:schemeClr val="tx1"/>
                </a:solidFill>
                <a:effectLst/>
                <a:latin typeface="+mj-ea"/>
              </a:rPr>
              <a:t>在宅医療機能充実支援：在宅医療推進</a:t>
            </a:r>
            <a:r>
              <a:rPr lang="ja-JP" altLang="en-US" sz="1400" b="0" kern="0" dirty="0">
                <a:solidFill>
                  <a:schemeClr val="tx1"/>
                </a:solidFill>
                <a:effectLst/>
                <a:latin typeface="+mj-ea"/>
              </a:rPr>
              <a:t>事業</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61,987</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en-US" altLang="ja-JP" sz="1400" b="0" kern="0" dirty="0" smtClean="0">
              <a:solidFill>
                <a:schemeClr val="tx1"/>
              </a:solidFill>
              <a:effectLst/>
              <a:latin typeface="+mj-ea"/>
            </a:endParaRPr>
          </a:p>
          <a:p>
            <a:pPr algn="l"/>
            <a:r>
              <a:rPr lang="ja-JP" altLang="en-US" sz="1400" b="0" kern="0" dirty="0" smtClean="0">
                <a:solidFill>
                  <a:schemeClr val="tx1"/>
                </a:solidFill>
                <a:effectLst/>
                <a:latin typeface="+mj-ea"/>
              </a:rPr>
              <a:t>　⇒質の高い在宅医療の供給を拡充する</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コーディネータの配置及び研修による支援</a:t>
            </a:r>
            <a:endParaRPr lang="en-US" altLang="ja-JP" sz="1400" b="0" kern="0" dirty="0" smtClean="0">
              <a:solidFill>
                <a:schemeClr val="tx1"/>
              </a:solidFill>
              <a:effectLst/>
              <a:latin typeface="+mj-ea"/>
            </a:endParaRPr>
          </a:p>
          <a:p>
            <a:pPr algn="l"/>
            <a:r>
              <a:rPr lang="ja-JP" altLang="en-US" sz="2000" b="0" kern="0" dirty="0" smtClean="0">
                <a:solidFill>
                  <a:schemeClr val="tx1"/>
                </a:solidFill>
                <a:effectLst/>
              </a:rPr>
              <a:t>○</a:t>
            </a:r>
            <a:r>
              <a:rPr lang="ja-JP" altLang="en-US" sz="2000" b="0" u="heavy" kern="0" dirty="0" smtClean="0">
                <a:solidFill>
                  <a:schemeClr val="tx1"/>
                </a:solidFill>
                <a:effectLst/>
              </a:rPr>
              <a:t>在宅</a:t>
            </a:r>
            <a:r>
              <a:rPr lang="ja-JP" altLang="en-US" sz="2000" b="0" u="heavy" kern="0" dirty="0">
                <a:solidFill>
                  <a:schemeClr val="tx1"/>
                </a:solidFill>
                <a:effectLst/>
              </a:rPr>
              <a:t>歯科</a:t>
            </a:r>
            <a:r>
              <a:rPr lang="ja-JP" altLang="en-US" sz="2000" b="0" u="heavy" kern="0" dirty="0" smtClean="0">
                <a:solidFill>
                  <a:schemeClr val="tx1"/>
                </a:solidFill>
                <a:effectLst/>
              </a:rPr>
              <a:t>領域</a:t>
            </a:r>
            <a:endParaRPr lang="en-US" altLang="ja-JP" sz="2000" b="0" u="heavy" kern="0" dirty="0" smtClean="0">
              <a:solidFill>
                <a:schemeClr val="tx1"/>
              </a:solidFill>
              <a:effectLst/>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a:t>
            </a:r>
            <a:r>
              <a:rPr lang="ja-JP" altLang="en-US" sz="1400" b="0" kern="0" dirty="0">
                <a:solidFill>
                  <a:schemeClr val="tx1"/>
                </a:solidFill>
                <a:effectLst/>
                <a:latin typeface="+mj-ea"/>
              </a:rPr>
              <a:t>大阪府在宅歯科医療プロジェクト」の</a:t>
            </a:r>
            <a:r>
              <a:rPr lang="ja-JP" altLang="en-US" sz="1400" b="0" kern="0" dirty="0" smtClean="0">
                <a:solidFill>
                  <a:schemeClr val="tx1"/>
                </a:solidFill>
                <a:effectLst/>
                <a:latin typeface="+mj-ea"/>
              </a:rPr>
              <a:t>展開</a:t>
            </a:r>
            <a:r>
              <a:rPr lang="ja-JP" altLang="en-US" sz="1400" b="0" kern="0" dirty="0">
                <a:solidFill>
                  <a:schemeClr val="tx1"/>
                </a:solidFill>
                <a:effectLst/>
                <a:latin typeface="+mj-ea"/>
              </a:rPr>
              <a:t>　</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：在宅歯科ケアステーション整備</a:t>
            </a:r>
            <a:r>
              <a:rPr lang="ja-JP" altLang="en-US" sz="1400" b="0" kern="0" dirty="0">
                <a:solidFill>
                  <a:schemeClr val="tx1"/>
                </a:solidFill>
                <a:effectLst/>
                <a:latin typeface="+mj-ea"/>
              </a:rPr>
              <a:t>事業</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15,209</a:t>
            </a:r>
            <a:r>
              <a:rPr lang="ja-JP" altLang="en-US" sz="1400" b="0" kern="0" dirty="0" smtClean="0">
                <a:solidFill>
                  <a:schemeClr val="tx1"/>
                </a:solidFill>
                <a:effectLst/>
                <a:latin typeface="+mj-ea"/>
              </a:rPr>
              <a:t>千円）</a:t>
            </a:r>
            <a:endParaRPr lang="en-US" altLang="ja-JP" sz="1400" b="0" kern="0" dirty="0" smtClean="0">
              <a:solidFill>
                <a:schemeClr val="tx1"/>
              </a:solidFill>
              <a:effectLst/>
              <a:latin typeface="+mj-ea"/>
            </a:endParaRPr>
          </a:p>
          <a:p>
            <a:pPr algn="l"/>
            <a:r>
              <a:rPr lang="ja-JP" altLang="en-US" sz="1400" b="0" kern="0" dirty="0" smtClean="0">
                <a:solidFill>
                  <a:schemeClr val="tx1"/>
                </a:solidFill>
                <a:effectLst/>
                <a:latin typeface="+mj-ea"/>
              </a:rPr>
              <a:t>　⇒在宅歯科の充実に向けた体制強化・人材</a:t>
            </a:r>
            <a:r>
              <a:rPr lang="ja-JP" altLang="en-US" sz="1400" b="0" kern="0" dirty="0">
                <a:solidFill>
                  <a:schemeClr val="tx1"/>
                </a:solidFill>
                <a:effectLst/>
                <a:latin typeface="+mj-ea"/>
              </a:rPr>
              <a:t>育成</a:t>
            </a:r>
            <a:r>
              <a:rPr lang="ja-JP" altLang="en-US" sz="1400" b="0" kern="0" dirty="0" smtClean="0">
                <a:solidFill>
                  <a:schemeClr val="tx1"/>
                </a:solidFill>
                <a:effectLst/>
                <a:latin typeface="+mj-ea"/>
              </a:rPr>
              <a:t>を</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ソフト</a:t>
            </a:r>
            <a:r>
              <a:rPr lang="ja-JP" altLang="en-US" sz="1400" b="0" kern="0" dirty="0">
                <a:solidFill>
                  <a:schemeClr val="tx1"/>
                </a:solidFill>
                <a:effectLst/>
                <a:latin typeface="+mj-ea"/>
              </a:rPr>
              <a:t>・</a:t>
            </a:r>
            <a:r>
              <a:rPr lang="ja-JP" altLang="en-US" sz="1400" b="0" kern="0" dirty="0" smtClean="0">
                <a:solidFill>
                  <a:schemeClr val="tx1"/>
                </a:solidFill>
                <a:effectLst/>
                <a:latin typeface="+mj-ea"/>
              </a:rPr>
              <a:t>ハード両面から支援</a:t>
            </a:r>
            <a:endParaRPr lang="en-US" altLang="ja-JP" sz="1400" b="0" kern="0" dirty="0" smtClean="0">
              <a:solidFill>
                <a:schemeClr val="tx1"/>
              </a:solidFill>
              <a:effectLst/>
              <a:latin typeface="+mj-ea"/>
            </a:endParaRPr>
          </a:p>
          <a:p>
            <a:pPr algn="l"/>
            <a:r>
              <a:rPr lang="ja-JP" altLang="en-US" sz="2000" b="0" kern="0" dirty="0" smtClean="0">
                <a:solidFill>
                  <a:schemeClr val="tx1"/>
                </a:solidFill>
                <a:effectLst/>
              </a:rPr>
              <a:t>○</a:t>
            </a:r>
            <a:r>
              <a:rPr lang="ja-JP" altLang="en-US" sz="2000" b="0" u="heavy" kern="0" dirty="0" smtClean="0">
                <a:solidFill>
                  <a:schemeClr val="tx1"/>
                </a:solidFill>
                <a:effectLst/>
              </a:rPr>
              <a:t>薬</a:t>
            </a:r>
            <a:r>
              <a:rPr lang="ja-JP" altLang="en-US" sz="2000" b="0" u="heavy" kern="0" dirty="0">
                <a:solidFill>
                  <a:schemeClr val="tx1"/>
                </a:solidFill>
                <a:effectLst/>
              </a:rPr>
              <a:t>務領域</a:t>
            </a:r>
            <a:endParaRPr lang="en-US" altLang="ja-JP" sz="1400" b="0" u="heavy" kern="0" dirty="0">
              <a:solidFill>
                <a:schemeClr val="tx1"/>
              </a:solidFill>
              <a:effectLst/>
            </a:endParaRPr>
          </a:p>
          <a:p>
            <a:pPr algn="l"/>
            <a:r>
              <a:rPr lang="ja-JP" altLang="en-US" sz="1400" b="0" kern="0" dirty="0">
                <a:ln>
                  <a:noFill/>
                </a:ln>
                <a:solidFill>
                  <a:schemeClr val="tx1"/>
                </a:solidFill>
                <a:effectLst/>
                <a:latin typeface="+mj-ea"/>
                <a:cs typeface="メイリオ" pitchFamily="50" charset="-128"/>
              </a:rPr>
              <a:t>　</a:t>
            </a:r>
            <a:r>
              <a:rPr lang="ja-JP" altLang="en-US" sz="1400" b="0" dirty="0">
                <a:ln>
                  <a:noFill/>
                </a:ln>
                <a:solidFill>
                  <a:schemeClr val="tx1"/>
                </a:solidFill>
                <a:effectLst/>
                <a:latin typeface="+mj-ea"/>
                <a:cs typeface="メイリオ" pitchFamily="50" charset="-128"/>
              </a:rPr>
              <a:t>在宅における薬局体制を</a:t>
            </a:r>
            <a:r>
              <a:rPr lang="ja-JP" altLang="en-US" sz="1400" b="0" dirty="0" smtClean="0">
                <a:ln>
                  <a:noFill/>
                </a:ln>
                <a:solidFill>
                  <a:schemeClr val="tx1"/>
                </a:solidFill>
                <a:effectLst/>
                <a:latin typeface="+mj-ea"/>
                <a:cs typeface="メイリオ" pitchFamily="50" charset="-128"/>
              </a:rPr>
              <a:t>強化</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2,750</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 </a:t>
            </a:r>
            <a:endParaRPr lang="en-US" altLang="ja-JP" sz="1400" b="0" kern="0" dirty="0" smtClean="0">
              <a:solidFill>
                <a:schemeClr val="tx1"/>
              </a:solidFill>
              <a:effectLst/>
              <a:latin typeface="+mj-ea"/>
            </a:endParaRPr>
          </a:p>
          <a:p>
            <a:pPr algn="l"/>
            <a:r>
              <a:rPr lang="ja-JP" altLang="en-US" sz="1400" b="0" kern="0" dirty="0" smtClean="0">
                <a:solidFill>
                  <a:schemeClr val="tx1"/>
                </a:solidFill>
                <a:effectLst/>
                <a:latin typeface="+mj-ea"/>
              </a:rPr>
              <a:t>　⇒</a:t>
            </a:r>
            <a:r>
              <a:rPr lang="ja-JP" altLang="en-US" sz="1400" b="0" dirty="0">
                <a:ln>
                  <a:noFill/>
                </a:ln>
                <a:solidFill>
                  <a:schemeClr val="tx1"/>
                </a:solidFill>
                <a:effectLst/>
                <a:latin typeface="+mj-ea"/>
                <a:cs typeface="メイリオ" pitchFamily="50" charset="-128"/>
              </a:rPr>
              <a:t>無菌調剤</a:t>
            </a:r>
            <a:r>
              <a:rPr lang="ja-JP" altLang="en-US" sz="1400" b="0" dirty="0" smtClean="0">
                <a:ln>
                  <a:noFill/>
                </a:ln>
                <a:solidFill>
                  <a:schemeClr val="tx1"/>
                </a:solidFill>
                <a:effectLst/>
                <a:latin typeface="+mj-ea"/>
                <a:cs typeface="メイリオ" pitchFamily="50" charset="-128"/>
              </a:rPr>
              <a:t>対応のできる薬剤師を育成</a:t>
            </a:r>
            <a:endParaRPr lang="en-US" altLang="ja-JP" sz="1400" b="0" dirty="0">
              <a:ln>
                <a:noFill/>
              </a:ln>
              <a:solidFill>
                <a:schemeClr val="tx1"/>
              </a:solidFill>
              <a:effectLst/>
              <a:latin typeface="+mj-ea"/>
              <a:cs typeface="メイリオ" pitchFamily="50" charset="-128"/>
            </a:endParaRPr>
          </a:p>
          <a:p>
            <a:pPr algn="l"/>
            <a:r>
              <a:rPr lang="ja-JP" altLang="en-US" sz="2000" b="0" kern="0" dirty="0" smtClean="0">
                <a:solidFill>
                  <a:schemeClr val="tx1"/>
                </a:solidFill>
                <a:effectLst/>
              </a:rPr>
              <a:t>○</a:t>
            </a:r>
            <a:r>
              <a:rPr lang="ja-JP" altLang="en-US" sz="2000" b="0" u="heavy" kern="0" dirty="0" smtClean="0">
                <a:solidFill>
                  <a:schemeClr val="tx1"/>
                </a:solidFill>
                <a:effectLst/>
              </a:rPr>
              <a:t>精神科</a:t>
            </a:r>
            <a:r>
              <a:rPr lang="ja-JP" altLang="en-US" sz="2000" b="0" u="heavy" kern="0" dirty="0">
                <a:solidFill>
                  <a:schemeClr val="tx1"/>
                </a:solidFill>
                <a:effectLst/>
              </a:rPr>
              <a:t>領域</a:t>
            </a:r>
            <a:endParaRPr lang="en-US" altLang="ja-JP" sz="1400" b="0" u="heavy" kern="0" dirty="0">
              <a:solidFill>
                <a:schemeClr val="tx1"/>
              </a:solidFill>
              <a:effectLst/>
            </a:endParaRPr>
          </a:p>
          <a:p>
            <a:pPr algn="l"/>
            <a:r>
              <a:rPr lang="ja-JP" altLang="en-US" sz="1400" b="0" kern="0" dirty="0">
                <a:solidFill>
                  <a:schemeClr val="tx1"/>
                </a:solidFill>
                <a:effectLst/>
                <a:latin typeface="+mj-ea"/>
              </a:rPr>
              <a:t>　精神科病院における身体合併症を</a:t>
            </a:r>
            <a:r>
              <a:rPr lang="ja-JP" altLang="en-US" sz="1400" b="0" kern="0" dirty="0" smtClean="0">
                <a:solidFill>
                  <a:schemeClr val="tx1"/>
                </a:solidFill>
                <a:effectLst/>
                <a:latin typeface="+mj-ea"/>
              </a:rPr>
              <a:t>持つ</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精神科</a:t>
            </a:r>
            <a:r>
              <a:rPr lang="ja-JP" altLang="en-US" sz="1400" b="0" kern="0" dirty="0">
                <a:solidFill>
                  <a:schemeClr val="tx1"/>
                </a:solidFill>
                <a:effectLst/>
                <a:latin typeface="+mj-ea"/>
              </a:rPr>
              <a:t>救急患者の受入体制の強化（</a:t>
            </a:r>
            <a:r>
              <a:rPr lang="en-US" altLang="ja-JP" sz="1400" b="0" kern="0" dirty="0" smtClean="0">
                <a:solidFill>
                  <a:schemeClr val="tx1"/>
                </a:solidFill>
                <a:effectLst/>
                <a:latin typeface="+mj-ea"/>
              </a:rPr>
              <a:t>2,040</a:t>
            </a:r>
            <a:r>
              <a:rPr lang="ja-JP" altLang="en-US" sz="1400" b="0" kern="0" dirty="0">
                <a:solidFill>
                  <a:schemeClr val="tx1"/>
                </a:solidFill>
                <a:effectLst/>
                <a:latin typeface="+mj-ea"/>
              </a:rPr>
              <a:t>千円） </a:t>
            </a:r>
          </a:p>
          <a:p>
            <a:pPr algn="l"/>
            <a:r>
              <a:rPr lang="ja-JP" altLang="en-US" sz="1400" b="0" kern="0" dirty="0" smtClean="0">
                <a:solidFill>
                  <a:schemeClr val="tx1"/>
                </a:solidFill>
                <a:effectLst/>
                <a:latin typeface="+mj-ea"/>
              </a:rPr>
              <a:t>　⇒</a:t>
            </a:r>
            <a:r>
              <a:rPr lang="ja-JP" altLang="en-US" sz="1400" b="0" kern="0" dirty="0">
                <a:solidFill>
                  <a:schemeClr val="tx1"/>
                </a:solidFill>
                <a:effectLst/>
                <a:latin typeface="+mj-ea"/>
              </a:rPr>
              <a:t>一般病院における精神科合併症を持つ救急患者の受入体制の</a:t>
            </a:r>
            <a:r>
              <a:rPr lang="ja-JP" altLang="en-US" sz="1400" b="0" kern="0" dirty="0" smtClean="0">
                <a:solidFill>
                  <a:schemeClr val="tx1"/>
                </a:solidFill>
                <a:effectLst/>
                <a:latin typeface="+mj-ea"/>
              </a:rPr>
              <a:t>強化</a:t>
            </a:r>
            <a:endParaRPr lang="ja-JP" altLang="en-US" sz="1400" b="0" kern="0" dirty="0">
              <a:solidFill>
                <a:schemeClr val="tx1"/>
              </a:solidFill>
              <a:effectLst/>
              <a:latin typeface="+mj-ea"/>
            </a:endParaRPr>
          </a:p>
          <a:p>
            <a:pPr algn="l"/>
            <a:r>
              <a:rPr lang="ja-JP" altLang="en-US" sz="2000" b="0" kern="0" dirty="0" smtClean="0">
                <a:solidFill>
                  <a:schemeClr val="tx1"/>
                </a:solidFill>
                <a:effectLst/>
              </a:rPr>
              <a:t>○</a:t>
            </a:r>
            <a:r>
              <a:rPr lang="ja-JP" altLang="en-US" sz="2000" b="0" u="heavy" kern="0" dirty="0" smtClean="0">
                <a:solidFill>
                  <a:schemeClr val="tx1"/>
                </a:solidFill>
                <a:effectLst/>
              </a:rPr>
              <a:t>訪問</a:t>
            </a:r>
            <a:r>
              <a:rPr lang="ja-JP" altLang="en-US" sz="2000" b="0" u="heavy" kern="0" dirty="0">
                <a:solidFill>
                  <a:schemeClr val="tx1"/>
                </a:solidFill>
                <a:effectLst/>
              </a:rPr>
              <a:t>看護領域</a:t>
            </a:r>
            <a:endParaRPr lang="en-US" altLang="ja-JP" sz="1400" b="0" u="heavy" kern="0" dirty="0">
              <a:solidFill>
                <a:schemeClr val="tx1"/>
              </a:solidFill>
              <a:effectLst/>
            </a:endParaRPr>
          </a:p>
          <a:p>
            <a:pPr algn="l"/>
            <a:r>
              <a:rPr lang="ja-JP" altLang="en-US" sz="1400" b="0" kern="0" dirty="0">
                <a:solidFill>
                  <a:schemeClr val="tx1"/>
                </a:solidFill>
                <a:effectLst/>
                <a:latin typeface="+mj-ea"/>
              </a:rPr>
              <a:t>　在宅医療訪問看護体制の充実</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66,366</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 </a:t>
            </a:r>
            <a:endParaRPr lang="en-US" altLang="ja-JP" sz="1400" b="0" kern="0" dirty="0">
              <a:solidFill>
                <a:schemeClr val="tx1"/>
              </a:solidFill>
              <a:effectLst/>
              <a:latin typeface="+mj-ea"/>
            </a:endParaRPr>
          </a:p>
          <a:p>
            <a:pPr algn="l"/>
            <a:r>
              <a:rPr lang="ja-JP" altLang="en-US" sz="1400" b="0" kern="0" dirty="0" smtClean="0">
                <a:solidFill>
                  <a:schemeClr val="tx1"/>
                </a:solidFill>
                <a:effectLst/>
                <a:latin typeface="+mj-ea"/>
              </a:rPr>
              <a:t>　⇒</a:t>
            </a:r>
            <a:r>
              <a:rPr lang="ja-JP" altLang="en-US" sz="1400" b="0" kern="0" dirty="0">
                <a:solidFill>
                  <a:schemeClr val="tx1"/>
                </a:solidFill>
                <a:effectLst/>
                <a:latin typeface="+mj-ea"/>
              </a:rPr>
              <a:t>訪問看護連携体制構築支援：関係者からなる訪問看護推進協議会を設置し、実態調査等を実施</a:t>
            </a:r>
          </a:p>
          <a:p>
            <a:pPr algn="l"/>
            <a:r>
              <a:rPr lang="ja-JP" altLang="en-US" sz="1400" b="0" kern="0" dirty="0" smtClean="0">
                <a:solidFill>
                  <a:schemeClr val="tx1"/>
                </a:solidFill>
                <a:effectLst/>
                <a:latin typeface="+mj-ea"/>
              </a:rPr>
              <a:t>　⇒</a:t>
            </a:r>
            <a:r>
              <a:rPr lang="ja-JP" altLang="en-US" sz="1400" b="0" kern="0" dirty="0">
                <a:solidFill>
                  <a:schemeClr val="tx1"/>
                </a:solidFill>
                <a:effectLst/>
                <a:latin typeface="+mj-ea"/>
              </a:rPr>
              <a:t>訪問看護人材供給体制の整備：訪問看護支援センター事業で府域の訪問看護ステーションの総合的な支援</a:t>
            </a:r>
            <a:r>
              <a:rPr lang="ja-JP" altLang="en-US" sz="1400" b="0" kern="0" dirty="0" smtClean="0">
                <a:solidFill>
                  <a:schemeClr val="tx1"/>
                </a:solidFill>
                <a:effectLst/>
                <a:latin typeface="+mj-ea"/>
              </a:rPr>
              <a:t>等</a:t>
            </a:r>
            <a:endParaRPr lang="en-US" altLang="ja-JP" sz="1400" b="0" kern="0" dirty="0" smtClean="0">
              <a:solidFill>
                <a:schemeClr val="tx1"/>
              </a:solidFill>
              <a:effectLst/>
              <a:latin typeface="+mj-ea"/>
            </a:endParaRPr>
          </a:p>
        </p:txBody>
      </p:sp>
      <p:sp>
        <p:nvSpPr>
          <p:cNvPr id="11" name="タイトル 1"/>
          <p:cNvSpPr txBox="1">
            <a:spLocks/>
          </p:cNvSpPr>
          <p:nvPr/>
        </p:nvSpPr>
        <p:spPr>
          <a:xfrm>
            <a:off x="337345" y="766067"/>
            <a:ext cx="8632810" cy="1015663"/>
          </a:xfrm>
          <a:prstGeom prst="rect">
            <a:avLst/>
          </a:prstGeom>
          <a:ln w="25400">
            <a:solidFill>
              <a:schemeClr val="tx1"/>
            </a:solidFill>
          </a:ln>
        </p:spPr>
        <p:txBody>
          <a:bodyPr vert="horz" rtlCol="0" anchor="ctr">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400" kern="0" dirty="0" smtClean="0">
                <a:solidFill>
                  <a:schemeClr val="tx1"/>
                </a:solidFill>
                <a:effectLst/>
              </a:rPr>
              <a:t>・在宅医療提供体制の充実支援 </a:t>
            </a:r>
            <a:r>
              <a:rPr lang="en-US" altLang="ja-JP" sz="1800" kern="0" dirty="0" smtClean="0">
                <a:solidFill>
                  <a:schemeClr val="tx1"/>
                </a:solidFill>
                <a:effectLst/>
              </a:rPr>
              <a:t>《</a:t>
            </a:r>
            <a:r>
              <a:rPr lang="ja-JP" altLang="en-US" sz="1800" kern="0" dirty="0" smtClean="0">
                <a:solidFill>
                  <a:schemeClr val="tx1"/>
                </a:solidFill>
                <a:effectLst/>
              </a:rPr>
              <a:t>医科・歯科・薬・精神科領域</a:t>
            </a:r>
            <a:r>
              <a:rPr lang="ja-JP" altLang="en-US" sz="1800" kern="0" dirty="0">
                <a:solidFill>
                  <a:schemeClr val="tx1"/>
                </a:solidFill>
                <a:effectLst/>
              </a:rPr>
              <a:t>・訪問</a:t>
            </a:r>
            <a:r>
              <a:rPr lang="ja-JP" altLang="en-US" sz="1800" kern="0" dirty="0" smtClean="0">
                <a:solidFill>
                  <a:schemeClr val="tx1"/>
                </a:solidFill>
                <a:effectLst/>
              </a:rPr>
              <a:t>看護</a:t>
            </a:r>
            <a:r>
              <a:rPr lang="en-US" altLang="ja-JP" sz="1800" kern="0" dirty="0" smtClean="0">
                <a:solidFill>
                  <a:schemeClr val="tx1"/>
                </a:solidFill>
                <a:effectLst/>
              </a:rPr>
              <a:t>》</a:t>
            </a:r>
            <a:endParaRPr lang="en-US" altLang="ja-JP" sz="2800" kern="0" dirty="0">
              <a:solidFill>
                <a:schemeClr val="tx1"/>
              </a:solidFill>
              <a:effectLst/>
            </a:endParaRPr>
          </a:p>
          <a:p>
            <a:pPr algn="l"/>
            <a:r>
              <a:rPr lang="ja-JP" altLang="en-US" sz="1800" kern="0" dirty="0" smtClean="0">
                <a:solidFill>
                  <a:schemeClr val="tx1"/>
                </a:solidFill>
                <a:effectLst/>
              </a:rPr>
              <a:t>　　（事業主体：医師会・歯科医師会・薬剤師会・精神科</a:t>
            </a:r>
            <a:r>
              <a:rPr lang="ja-JP" altLang="en-US" sz="1800" kern="0" dirty="0">
                <a:solidFill>
                  <a:schemeClr val="tx1"/>
                </a:solidFill>
                <a:effectLst/>
              </a:rPr>
              <a:t>病院</a:t>
            </a:r>
            <a:r>
              <a:rPr lang="ja-JP" altLang="en-US" sz="1800" kern="0" dirty="0" smtClean="0">
                <a:solidFill>
                  <a:schemeClr val="tx1"/>
                </a:solidFill>
                <a:effectLst/>
              </a:rPr>
              <a:t>協会・</a:t>
            </a:r>
            <a:r>
              <a:rPr lang="ja-JP" altLang="en-US" sz="1800" kern="0" dirty="0">
                <a:solidFill>
                  <a:schemeClr val="tx1"/>
                </a:solidFill>
                <a:effectLst/>
              </a:rPr>
              <a:t>精神科診療所</a:t>
            </a:r>
            <a:r>
              <a:rPr lang="ja-JP" altLang="en-US" sz="1800" kern="0" dirty="0" smtClean="0">
                <a:solidFill>
                  <a:schemeClr val="tx1"/>
                </a:solidFill>
                <a:effectLst/>
              </a:rPr>
              <a:t>協会・</a:t>
            </a:r>
            <a:endParaRPr lang="en-US" altLang="ja-JP" sz="1800" kern="0" dirty="0" smtClean="0">
              <a:solidFill>
                <a:schemeClr val="tx1"/>
              </a:solidFill>
              <a:effectLst/>
            </a:endParaRPr>
          </a:p>
          <a:p>
            <a:pPr algn="r"/>
            <a:r>
              <a:rPr lang="ja-JP" altLang="en-US" sz="1800" kern="0" dirty="0" smtClean="0">
                <a:solidFill>
                  <a:schemeClr val="tx1"/>
                </a:solidFill>
                <a:effectLst/>
              </a:rPr>
              <a:t>訪問</a:t>
            </a:r>
            <a:r>
              <a:rPr lang="ja-JP" altLang="en-US" sz="1800" kern="0" dirty="0">
                <a:solidFill>
                  <a:schemeClr val="tx1"/>
                </a:solidFill>
                <a:effectLst/>
              </a:rPr>
              <a:t>看護ステーション</a:t>
            </a:r>
            <a:r>
              <a:rPr lang="ja-JP" altLang="en-US" sz="1800" kern="0" dirty="0" smtClean="0">
                <a:solidFill>
                  <a:schemeClr val="tx1"/>
                </a:solidFill>
                <a:effectLst/>
              </a:rPr>
              <a:t>協会等）</a:t>
            </a:r>
            <a:endParaRPr lang="ja-JP" altLang="en-US" sz="1800" kern="0" dirty="0">
              <a:solidFill>
                <a:schemeClr val="tx1"/>
              </a:solidFill>
              <a:effectLst/>
            </a:endParaRPr>
          </a:p>
        </p:txBody>
      </p:sp>
      <p:sp>
        <p:nvSpPr>
          <p:cNvPr id="20" name="タイトル 1"/>
          <p:cNvSpPr txBox="1">
            <a:spLocks/>
          </p:cNvSpPr>
          <p:nvPr/>
        </p:nvSpPr>
        <p:spPr>
          <a:xfrm>
            <a:off x="3366063" y="3986775"/>
            <a:ext cx="8806654" cy="3283236"/>
          </a:xfrm>
          <a:prstGeom prst="rect">
            <a:avLst/>
          </a:prstGeom>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lnSpc>
                <a:spcPts val="2400"/>
              </a:lnSpc>
            </a:pPr>
            <a:endParaRPr lang="en-US" altLang="ja-JP" sz="2000" b="0" kern="0" dirty="0" smtClean="0">
              <a:solidFill>
                <a:schemeClr val="tx1"/>
              </a:solidFill>
              <a:effectLst/>
            </a:endParaRPr>
          </a:p>
          <a:p>
            <a:pPr algn="l"/>
            <a:endParaRPr lang="en-US" altLang="ja-JP" sz="2000" b="0" kern="0" dirty="0" smtClean="0">
              <a:solidFill>
                <a:schemeClr val="tx1"/>
              </a:solidFill>
              <a:effectLst/>
            </a:endParaRPr>
          </a:p>
        </p:txBody>
      </p:sp>
      <p:sp>
        <p:nvSpPr>
          <p:cNvPr id="43" name="テキスト ボックス 42"/>
          <p:cNvSpPr txBox="1"/>
          <p:nvPr/>
        </p:nvSpPr>
        <p:spPr>
          <a:xfrm>
            <a:off x="5220072" y="1886635"/>
            <a:ext cx="2676390" cy="246221"/>
          </a:xfrm>
          <a:prstGeom prst="rect">
            <a:avLst/>
          </a:prstGeom>
          <a:solidFill>
            <a:schemeClr val="tx1">
              <a:lumMod val="75000"/>
              <a:lumOff val="25000"/>
            </a:schemeClr>
          </a:solidFill>
          <a:ln>
            <a:solidFill>
              <a:schemeClr val="tx2"/>
            </a:solidFill>
          </a:ln>
        </p:spPr>
        <p:txBody>
          <a:bodyPr wrap="square" rtlCol="0">
            <a:spAutoFit/>
          </a:bodyPr>
          <a:lstStyle/>
          <a:p>
            <a:pPr algn="ctr"/>
            <a:r>
              <a:rPr lang="ja-JP" altLang="en-US" sz="1000" b="1" dirty="0">
                <a:solidFill>
                  <a:schemeClr val="bg1"/>
                </a:solidFill>
              </a:rPr>
              <a:t>地区単位の在宅医療の充実（イメージ図）</a:t>
            </a:r>
            <a:endParaRPr kumimoji="1" lang="ja-JP" altLang="en-US" sz="1000" b="1" dirty="0">
              <a:solidFill>
                <a:schemeClr val="bg1"/>
              </a:solidFill>
            </a:endParaRPr>
          </a:p>
        </p:txBody>
      </p:sp>
      <p:grpSp>
        <p:nvGrpSpPr>
          <p:cNvPr id="46" name="グループ化 45"/>
          <p:cNvGrpSpPr/>
          <p:nvPr/>
        </p:nvGrpSpPr>
        <p:grpSpPr>
          <a:xfrm>
            <a:off x="3506491" y="2140628"/>
            <a:ext cx="5467672" cy="3755776"/>
            <a:chOff x="-205686" y="765813"/>
            <a:chExt cx="9207403" cy="5071125"/>
          </a:xfrm>
        </p:grpSpPr>
        <p:sp>
          <p:nvSpPr>
            <p:cNvPr id="47" name="ドーナツ 46"/>
            <p:cNvSpPr/>
            <p:nvPr/>
          </p:nvSpPr>
          <p:spPr>
            <a:xfrm rot="1672478">
              <a:off x="5251153" y="2952733"/>
              <a:ext cx="2536018" cy="1220436"/>
            </a:xfrm>
            <a:prstGeom prst="donut">
              <a:avLst>
                <a:gd name="adj" fmla="val 21429"/>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8" name="ドーナツ 47"/>
            <p:cNvSpPr/>
            <p:nvPr/>
          </p:nvSpPr>
          <p:spPr>
            <a:xfrm rot="20078331">
              <a:off x="938244" y="3510390"/>
              <a:ext cx="4156856" cy="1220436"/>
            </a:xfrm>
            <a:prstGeom prst="donut">
              <a:avLst>
                <a:gd name="adj" fmla="val 21429"/>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訪問診療</a:t>
              </a:r>
              <a:endParaRPr kumimoji="1" lang="ja-JP" altLang="en-US" dirty="0">
                <a:solidFill>
                  <a:schemeClr val="tx1"/>
                </a:solidFill>
              </a:endParaRPr>
            </a:p>
          </p:txBody>
        </p:sp>
        <p:sp>
          <p:nvSpPr>
            <p:cNvPr id="49" name="ドーナツ 48"/>
            <p:cNvSpPr/>
            <p:nvPr/>
          </p:nvSpPr>
          <p:spPr>
            <a:xfrm>
              <a:off x="1061197" y="887752"/>
              <a:ext cx="7200492" cy="3474872"/>
            </a:xfrm>
            <a:prstGeom prst="donut">
              <a:avLst>
                <a:gd name="adj" fmla="val 11636"/>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訪問診療</a:t>
              </a:r>
              <a:endParaRPr kumimoji="1" lang="ja-JP" altLang="en-US" dirty="0">
                <a:solidFill>
                  <a:schemeClr val="tx1"/>
                </a:solidFill>
              </a:endParaRPr>
            </a:p>
          </p:txBody>
        </p:sp>
        <p:pic>
          <p:nvPicPr>
            <p:cNvPr id="50" name="図 49"/>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84962" y="765813"/>
              <a:ext cx="920299" cy="583160"/>
            </a:xfrm>
            <a:prstGeom prst="rect">
              <a:avLst/>
            </a:prstGeom>
          </p:spPr>
        </p:pic>
        <p:pic>
          <p:nvPicPr>
            <p:cNvPr id="51" name="図 50"/>
            <p:cNvPicPr>
              <a:picLocks noChangeAspect="1"/>
            </p:cNvPicPr>
            <p:nvPr/>
          </p:nvPicPr>
          <p:blipFill>
            <a:blip r:embed="rId5" cstate="print">
              <a:extLst>
                <a:ext uri="{BEBA8EAE-BF5A-486C-A8C5-ECC9F3942E4B}">
                  <a14:imgProps xmlns:a14="http://schemas.microsoft.com/office/drawing/2010/main">
                    <a14:imgLayer r:embed="rId6">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6623844" y="3450106"/>
              <a:ext cx="753050" cy="616957"/>
            </a:xfrm>
            <a:prstGeom prst="rect">
              <a:avLst/>
            </a:prstGeom>
          </p:spPr>
        </p:pic>
        <p:sp>
          <p:nvSpPr>
            <p:cNvPr id="52" name="テキスト ボックス 51"/>
            <p:cNvSpPr txBox="1"/>
            <p:nvPr/>
          </p:nvSpPr>
          <p:spPr>
            <a:xfrm>
              <a:off x="7213144" y="3605397"/>
              <a:ext cx="1582396" cy="457122"/>
            </a:xfrm>
            <a:prstGeom prst="rect">
              <a:avLst/>
            </a:prstGeom>
            <a:noFill/>
          </p:spPr>
          <p:txBody>
            <a:bodyPr wrap="none" rtlCol="0">
              <a:spAutoFit/>
            </a:bodyPr>
            <a:lstStyle/>
            <a:p>
              <a:r>
                <a:rPr lang="ja-JP" altLang="en-US" sz="800" b="1" dirty="0" smtClean="0"/>
                <a:t>在宅療養支援</a:t>
              </a:r>
              <a:endParaRPr lang="en-US" altLang="ja-JP" sz="800" b="1" dirty="0" smtClean="0"/>
            </a:p>
            <a:p>
              <a:r>
                <a:rPr lang="ja-JP" altLang="en-US" sz="800" b="1" dirty="0"/>
                <a:t>　</a:t>
              </a:r>
              <a:r>
                <a:rPr lang="ja-JP" altLang="en-US" sz="800" b="1" dirty="0" smtClean="0"/>
                <a:t>　　　　診療所等</a:t>
              </a:r>
              <a:endParaRPr kumimoji="1" lang="ja-JP" altLang="en-US" sz="800" b="1" dirty="0"/>
            </a:p>
          </p:txBody>
        </p:sp>
        <p:pic>
          <p:nvPicPr>
            <p:cNvPr id="53" name="図 52"/>
            <p:cNvPicPr>
              <a:picLocks noChangeAspect="1"/>
            </p:cNvPicPr>
            <p:nvPr/>
          </p:nvPicPr>
          <p:blipFill>
            <a:blip r:embed="rId7" cstate="print">
              <a:extLst>
                <a:ext uri="{BEBA8EAE-BF5A-486C-A8C5-ECC9F3942E4B}">
                  <a14:imgProps xmlns:a14="http://schemas.microsoft.com/office/drawing/2010/main">
                    <a14:imgLayer r:embed="rId8">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6623844" y="1236338"/>
              <a:ext cx="801578" cy="509699"/>
            </a:xfrm>
            <a:prstGeom prst="rect">
              <a:avLst/>
            </a:prstGeom>
          </p:spPr>
        </p:pic>
        <p:sp>
          <p:nvSpPr>
            <p:cNvPr id="54" name="正方形/長方形 53"/>
            <p:cNvSpPr/>
            <p:nvPr/>
          </p:nvSpPr>
          <p:spPr>
            <a:xfrm>
              <a:off x="7443226" y="1304813"/>
              <a:ext cx="656496" cy="290897"/>
            </a:xfrm>
            <a:prstGeom prst="rect">
              <a:avLst/>
            </a:prstGeom>
          </p:spPr>
          <p:txBody>
            <a:bodyPr wrap="none">
              <a:spAutoFit/>
            </a:bodyPr>
            <a:lstStyle/>
            <a:p>
              <a:r>
                <a:rPr lang="ja-JP" altLang="en-US" sz="800" b="1" dirty="0">
                  <a:solidFill>
                    <a:prstClr val="black"/>
                  </a:solidFill>
                </a:rPr>
                <a:t>薬局</a:t>
              </a:r>
              <a:endParaRPr lang="ja-JP" altLang="en-US" sz="800" dirty="0"/>
            </a:p>
          </p:txBody>
        </p:sp>
        <p:pic>
          <p:nvPicPr>
            <p:cNvPr id="55" name="図 54"/>
            <p:cNvPicPr>
              <a:picLocks noChangeAspect="1"/>
            </p:cNvPicPr>
            <p:nvPr/>
          </p:nvPicPr>
          <p:blipFill>
            <a:blip r:embed="rId9" cstate="print">
              <a:extLst>
                <a:ext uri="{BEBA8EAE-BF5A-486C-A8C5-ECC9F3942E4B}">
                  <a14:imgProps xmlns:a14="http://schemas.microsoft.com/office/drawing/2010/main">
                    <a14:imgLayer r:embed="rId10">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7715688" y="2139587"/>
              <a:ext cx="680756" cy="603766"/>
            </a:xfrm>
            <a:prstGeom prst="rect">
              <a:avLst/>
            </a:prstGeom>
          </p:spPr>
        </p:pic>
        <p:sp>
          <p:nvSpPr>
            <p:cNvPr id="56" name="テキスト ボックス 55"/>
            <p:cNvSpPr txBox="1"/>
            <p:nvPr/>
          </p:nvSpPr>
          <p:spPr>
            <a:xfrm>
              <a:off x="7273553" y="2719844"/>
              <a:ext cx="1728164" cy="457122"/>
            </a:xfrm>
            <a:prstGeom prst="rect">
              <a:avLst/>
            </a:prstGeom>
            <a:noFill/>
          </p:spPr>
          <p:txBody>
            <a:bodyPr wrap="none" rtlCol="0">
              <a:spAutoFit/>
            </a:bodyPr>
            <a:lstStyle/>
            <a:p>
              <a:r>
                <a:rPr kumimoji="1" lang="ja-JP" altLang="en-US" sz="800" b="1" dirty="0" smtClean="0"/>
                <a:t>訪問看護</a:t>
              </a:r>
              <a:endParaRPr kumimoji="1" lang="en-US" altLang="ja-JP" sz="800" b="1" dirty="0" smtClean="0"/>
            </a:p>
            <a:p>
              <a:r>
                <a:rPr lang="ja-JP" altLang="en-US" sz="800" b="1" dirty="0"/>
                <a:t>　</a:t>
              </a:r>
              <a:r>
                <a:rPr lang="ja-JP" altLang="en-US" sz="800" b="1" dirty="0" smtClean="0"/>
                <a:t>　　</a:t>
              </a:r>
              <a:r>
                <a:rPr kumimoji="1" lang="ja-JP" altLang="en-US" sz="800" b="1" dirty="0" smtClean="0"/>
                <a:t>ステーション等</a:t>
              </a:r>
              <a:endParaRPr kumimoji="1" lang="ja-JP" altLang="en-US" sz="800" b="1" dirty="0"/>
            </a:p>
          </p:txBody>
        </p:sp>
        <p:pic>
          <p:nvPicPr>
            <p:cNvPr id="57" name="図 56"/>
            <p:cNvPicPr>
              <a:picLocks noChangeAspect="1"/>
            </p:cNvPicPr>
            <p:nvPr/>
          </p:nvPicPr>
          <p:blipFill>
            <a:blip r:embed="rId11" cstate="print">
              <a:extLst>
                <a:ext uri="{BEBA8EAE-BF5A-486C-A8C5-ECC9F3942E4B}">
                  <a14:imgProps xmlns:a14="http://schemas.microsoft.com/office/drawing/2010/main">
                    <a14:imgLayer r:embed="rId12">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004262" y="4673395"/>
              <a:ext cx="1021825" cy="668925"/>
            </a:xfrm>
            <a:prstGeom prst="rect">
              <a:avLst/>
            </a:prstGeom>
          </p:spPr>
        </p:pic>
        <p:sp>
          <p:nvSpPr>
            <p:cNvPr id="58" name="テキスト ボックス 57"/>
            <p:cNvSpPr txBox="1"/>
            <p:nvPr/>
          </p:nvSpPr>
          <p:spPr>
            <a:xfrm>
              <a:off x="-205686" y="4885197"/>
              <a:ext cx="1306615" cy="290897"/>
            </a:xfrm>
            <a:prstGeom prst="rect">
              <a:avLst/>
            </a:prstGeom>
            <a:noFill/>
          </p:spPr>
          <p:txBody>
            <a:bodyPr wrap="square" rtlCol="0">
              <a:spAutoFit/>
            </a:bodyPr>
            <a:lstStyle/>
            <a:p>
              <a:r>
                <a:rPr kumimoji="1" lang="ja-JP" altLang="en-US" sz="800" b="1" dirty="0" smtClean="0"/>
                <a:t>歯科診療所</a:t>
              </a:r>
              <a:endParaRPr kumimoji="1" lang="ja-JP" altLang="en-US" sz="800" b="1" dirty="0"/>
            </a:p>
          </p:txBody>
        </p:sp>
        <p:pic>
          <p:nvPicPr>
            <p:cNvPr id="59" name="図 58"/>
            <p:cNvPicPr>
              <a:picLocks noChangeAspect="1"/>
            </p:cNvPicPr>
            <p:nvPr/>
          </p:nvPicPr>
          <p:blipFill>
            <a:blip r:embed="rId13">
              <a:extLst>
                <a:ext uri="{BEBA8EAE-BF5A-486C-A8C5-ECC9F3942E4B}">
                  <a14:imgProps xmlns:a14="http://schemas.microsoft.com/office/drawing/2010/main">
                    <a14:imgLayer r:embed="rId1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735421" y="3483078"/>
              <a:ext cx="1135302" cy="879546"/>
            </a:xfrm>
            <a:prstGeom prst="rect">
              <a:avLst/>
            </a:prstGeom>
          </p:spPr>
        </p:pic>
        <p:pic>
          <p:nvPicPr>
            <p:cNvPr id="60" name="Picture 50" descr="MCj0079127000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905739" y="2122378"/>
              <a:ext cx="860787" cy="527949"/>
            </a:xfrm>
            <a:prstGeom prst="rect">
              <a:avLst/>
            </a:prstGeom>
            <a:noFill/>
            <a:ln>
              <a:noFill/>
            </a:ln>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50" descr="MCj0079127000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111856" y="1090550"/>
              <a:ext cx="904816" cy="554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図 61" descr="Z:\0200_救急医療\300_転退院調整・在宅医療円滑化ネットワーク事業\03_24調整\sd-a002[1].gif"/>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147076" y="3739261"/>
              <a:ext cx="814586" cy="569648"/>
            </a:xfrm>
            <a:prstGeom prst="rect">
              <a:avLst/>
            </a:prstGeom>
            <a:noFill/>
            <a:extLst>
              <a:ext uri="{909E8E84-426E-40DD-AFC4-6F175D3DCCD1}">
                <a14:hiddenFill xmlns:a14="http://schemas.microsoft.com/office/drawing/2010/main">
                  <a:solidFill>
                    <a:srgbClr val="FFFFFF"/>
                  </a:solidFill>
                </a14:hiddenFill>
              </a:ext>
            </a:extLst>
          </p:spPr>
        </p:pic>
        <p:sp>
          <p:nvSpPr>
            <p:cNvPr id="63" name="テキスト ボックス 62"/>
            <p:cNvSpPr txBox="1"/>
            <p:nvPr/>
          </p:nvSpPr>
          <p:spPr>
            <a:xfrm>
              <a:off x="2504722" y="799654"/>
              <a:ext cx="946254" cy="290897"/>
            </a:xfrm>
            <a:prstGeom prst="rect">
              <a:avLst/>
            </a:prstGeom>
            <a:noFill/>
          </p:spPr>
          <p:txBody>
            <a:bodyPr wrap="square" rtlCol="0">
              <a:spAutoFit/>
            </a:bodyPr>
            <a:lstStyle/>
            <a:p>
              <a:r>
                <a:rPr lang="ja-JP" altLang="en-US" sz="800" b="1" dirty="0"/>
                <a:t>保健所</a:t>
              </a:r>
              <a:endParaRPr kumimoji="1" lang="ja-JP" altLang="en-US" sz="800" b="1" dirty="0"/>
            </a:p>
          </p:txBody>
        </p:sp>
        <p:sp>
          <p:nvSpPr>
            <p:cNvPr id="64" name="テキスト ボックス 63"/>
            <p:cNvSpPr txBox="1"/>
            <p:nvPr/>
          </p:nvSpPr>
          <p:spPr>
            <a:xfrm>
              <a:off x="5105878" y="4344015"/>
              <a:ext cx="1711572" cy="290897"/>
            </a:xfrm>
            <a:prstGeom prst="rect">
              <a:avLst/>
            </a:prstGeom>
            <a:noFill/>
          </p:spPr>
          <p:txBody>
            <a:bodyPr wrap="square" rtlCol="0">
              <a:spAutoFit/>
            </a:bodyPr>
            <a:lstStyle/>
            <a:p>
              <a:r>
                <a:rPr lang="ja-JP" altLang="en-US" sz="800" b="1" dirty="0" smtClean="0"/>
                <a:t>ケアマネジャー</a:t>
              </a:r>
              <a:r>
                <a:rPr lang="ja-JP" altLang="en-US" sz="800" b="1" dirty="0"/>
                <a:t>等</a:t>
              </a:r>
              <a:endParaRPr kumimoji="1" lang="ja-JP" altLang="en-US" sz="800" b="1" dirty="0"/>
            </a:p>
          </p:txBody>
        </p:sp>
        <p:sp>
          <p:nvSpPr>
            <p:cNvPr id="65" name="正方形/長方形 64"/>
            <p:cNvSpPr/>
            <p:nvPr/>
          </p:nvSpPr>
          <p:spPr>
            <a:xfrm>
              <a:off x="1889220" y="5054184"/>
              <a:ext cx="1313179" cy="261611"/>
            </a:xfrm>
            <a:prstGeom prst="rect">
              <a:avLst/>
            </a:prstGeom>
          </p:spPr>
          <p:txBody>
            <a:bodyPr wrap="none">
              <a:spAutoFit/>
            </a:bodyPr>
            <a:lstStyle/>
            <a:p>
              <a:pPr lvl="0" algn="ctr"/>
              <a:r>
                <a:rPr lang="ja-JP" altLang="en-US" sz="1100" b="1" u="sng" dirty="0" smtClean="0">
                  <a:solidFill>
                    <a:prstClr val="black"/>
                  </a:solidFill>
                </a:rPr>
                <a:t>≪在宅歯科連携≫</a:t>
              </a:r>
              <a:endParaRPr lang="ja-JP" altLang="en-US" sz="1100" u="sng" dirty="0">
                <a:solidFill>
                  <a:prstClr val="white"/>
                </a:solidFill>
              </a:endParaRPr>
            </a:p>
          </p:txBody>
        </p:sp>
        <p:sp>
          <p:nvSpPr>
            <p:cNvPr id="66" name="テキスト ボックス 65"/>
            <p:cNvSpPr txBox="1"/>
            <p:nvPr/>
          </p:nvSpPr>
          <p:spPr>
            <a:xfrm>
              <a:off x="237111" y="4040648"/>
              <a:ext cx="1099020" cy="789575"/>
            </a:xfrm>
            <a:prstGeom prst="rect">
              <a:avLst/>
            </a:prstGeom>
            <a:solidFill>
              <a:schemeClr val="bg1"/>
            </a:solidFill>
            <a:ln>
              <a:solidFill>
                <a:schemeClr val="accent1">
                  <a:shade val="50000"/>
                </a:schemeClr>
              </a:solidFill>
            </a:ln>
          </p:spPr>
          <p:txBody>
            <a:bodyPr wrap="square" rtlCol="0">
              <a:spAutoFit/>
            </a:bodyPr>
            <a:lstStyle/>
            <a:p>
              <a:r>
                <a:rPr kumimoji="1" lang="ja-JP" altLang="en-US" sz="800" b="1" dirty="0" smtClean="0"/>
                <a:t>訪問歯科診療</a:t>
              </a:r>
              <a:endParaRPr kumimoji="1" lang="en-US" altLang="ja-JP" sz="800" b="1" dirty="0" smtClean="0"/>
            </a:p>
            <a:p>
              <a:r>
                <a:rPr lang="ja-JP" altLang="en-US" sz="800" b="1" dirty="0"/>
                <a:t>口腔</a:t>
              </a:r>
              <a:r>
                <a:rPr lang="ja-JP" altLang="en-US" sz="800" b="1" dirty="0" smtClean="0"/>
                <a:t>ケア指導</a:t>
              </a:r>
              <a:endParaRPr kumimoji="1" lang="ja-JP" altLang="en-US" sz="800" b="1" dirty="0"/>
            </a:p>
          </p:txBody>
        </p:sp>
        <p:sp>
          <p:nvSpPr>
            <p:cNvPr id="67" name="テキスト ボックス 66"/>
            <p:cNvSpPr txBox="1"/>
            <p:nvPr/>
          </p:nvSpPr>
          <p:spPr>
            <a:xfrm>
              <a:off x="1814583" y="4211730"/>
              <a:ext cx="1462457" cy="623349"/>
            </a:xfrm>
            <a:prstGeom prst="rect">
              <a:avLst/>
            </a:prstGeom>
            <a:noFill/>
          </p:spPr>
          <p:txBody>
            <a:bodyPr wrap="square" rtlCol="0">
              <a:spAutoFit/>
            </a:bodyPr>
            <a:lstStyle/>
            <a:p>
              <a:r>
                <a:rPr lang="ja-JP" altLang="en-US" sz="800" dirty="0" smtClean="0"/>
                <a:t>訪問歯科診療依頼</a:t>
              </a:r>
              <a:endParaRPr lang="en-US" altLang="ja-JP" sz="800" dirty="0" smtClean="0"/>
            </a:p>
            <a:p>
              <a:r>
                <a:rPr kumimoji="1" lang="ja-JP" altLang="en-US" sz="800" dirty="0" smtClean="0"/>
                <a:t>患者情報提供</a:t>
              </a:r>
              <a:endParaRPr kumimoji="1" lang="ja-JP" altLang="en-US" sz="800" dirty="0"/>
            </a:p>
          </p:txBody>
        </p:sp>
        <p:sp>
          <p:nvSpPr>
            <p:cNvPr id="68" name="角丸四角形吹き出し 67"/>
            <p:cNvSpPr/>
            <p:nvPr/>
          </p:nvSpPr>
          <p:spPr>
            <a:xfrm>
              <a:off x="2057275" y="1961090"/>
              <a:ext cx="2309234" cy="1138361"/>
            </a:xfrm>
            <a:prstGeom prst="wedgeRoundRectCallout">
              <a:avLst>
                <a:gd name="adj1" fmla="val 55662"/>
                <a:gd name="adj2" fmla="val -2143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b="1" u="sng" dirty="0">
                  <a:solidFill>
                    <a:schemeClr val="tx1"/>
                  </a:solidFill>
                  <a:latin typeface="HG丸ｺﾞｼｯｸM-PRO" panose="020F0600000000000000" pitchFamily="50" charset="-128"/>
                  <a:ea typeface="HG丸ｺﾞｼｯｸM-PRO" panose="020F0600000000000000" pitchFamily="50" charset="-128"/>
                </a:rPr>
                <a:t>在宅医療</a:t>
              </a:r>
              <a:r>
                <a:rPr lang="ja-JP" altLang="en-US" sz="800" b="1" u="sng" dirty="0" smtClean="0">
                  <a:solidFill>
                    <a:schemeClr val="tx1"/>
                  </a:solidFill>
                  <a:latin typeface="HG丸ｺﾞｼｯｸM-PRO" panose="020F0600000000000000" pitchFamily="50" charset="-128"/>
                  <a:ea typeface="HG丸ｺﾞｼｯｸM-PRO" panose="020F0600000000000000" pitchFamily="50" charset="-128"/>
                </a:rPr>
                <a:t>コーディネータの配置</a:t>
              </a:r>
              <a:endParaRPr lang="en-US" altLang="ja-JP" sz="800" b="1" u="sng"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800" dirty="0" smtClean="0">
                  <a:solidFill>
                    <a:schemeClr val="tx1"/>
                  </a:solidFill>
                </a:rPr>
                <a:t>・</a:t>
              </a:r>
              <a:r>
                <a:rPr lang="ja-JP" altLang="ja-JP" sz="800" dirty="0" smtClean="0">
                  <a:solidFill>
                    <a:schemeClr val="tx1"/>
                  </a:solidFill>
                </a:rPr>
                <a:t>地域</a:t>
              </a:r>
              <a:r>
                <a:rPr lang="ja-JP" altLang="ja-JP" sz="800" dirty="0">
                  <a:solidFill>
                    <a:schemeClr val="tx1"/>
                  </a:solidFill>
                </a:rPr>
                <a:t>の多職種が</a:t>
              </a:r>
              <a:r>
                <a:rPr lang="ja-JP" altLang="ja-JP" sz="800" dirty="0" smtClean="0">
                  <a:solidFill>
                    <a:schemeClr val="tx1"/>
                  </a:solidFill>
                </a:rPr>
                <a:t>連携</a:t>
              </a:r>
              <a:endParaRPr lang="en-US" altLang="ja-JP" sz="800" dirty="0" smtClean="0">
                <a:solidFill>
                  <a:schemeClr val="tx1"/>
                </a:solidFill>
              </a:endParaRPr>
            </a:p>
            <a:p>
              <a:r>
                <a:rPr lang="ja-JP" altLang="en-US" sz="800" dirty="0">
                  <a:solidFill>
                    <a:schemeClr val="tx1"/>
                  </a:solidFill>
                </a:rPr>
                <a:t>　</a:t>
              </a:r>
              <a:r>
                <a:rPr lang="ja-JP" altLang="ja-JP" sz="800" dirty="0" smtClean="0">
                  <a:solidFill>
                    <a:schemeClr val="tx1"/>
                  </a:solidFill>
                </a:rPr>
                <a:t>した質</a:t>
              </a:r>
              <a:r>
                <a:rPr lang="ja-JP" altLang="ja-JP" sz="800" dirty="0">
                  <a:solidFill>
                    <a:schemeClr val="tx1"/>
                  </a:solidFill>
                </a:rPr>
                <a:t>の高い在宅</a:t>
              </a:r>
              <a:r>
                <a:rPr lang="ja-JP" altLang="ja-JP" sz="800" dirty="0" smtClean="0">
                  <a:solidFill>
                    <a:schemeClr val="tx1"/>
                  </a:solidFill>
                </a:rPr>
                <a:t>医療</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の</a:t>
              </a:r>
              <a:r>
                <a:rPr lang="ja-JP" altLang="ja-JP" sz="800" dirty="0" smtClean="0">
                  <a:solidFill>
                    <a:schemeClr val="tx1"/>
                  </a:solidFill>
                </a:rPr>
                <a:t>供給</a:t>
              </a:r>
              <a:r>
                <a:rPr lang="ja-JP" altLang="ja-JP" sz="800" dirty="0">
                  <a:solidFill>
                    <a:schemeClr val="tx1"/>
                  </a:solidFill>
                </a:rPr>
                <a:t>を拡充</a:t>
              </a:r>
              <a:endParaRPr lang="ja-JP" altLang="en-US" sz="800" dirty="0">
                <a:solidFill>
                  <a:schemeClr val="tx1"/>
                </a:solidFill>
              </a:endParaRPr>
            </a:p>
          </p:txBody>
        </p:sp>
        <p:pic>
          <p:nvPicPr>
            <p:cNvPr id="69" name="図 68"/>
            <p:cNvPicPr>
              <a:picLocks noChangeAspect="1"/>
            </p:cNvPicPr>
            <p:nvPr/>
          </p:nvPicPr>
          <p:blipFill>
            <a:blip r:embed="rId17" cstate="print">
              <a:extLst>
                <a:ext uri="{BEBA8EAE-BF5A-486C-A8C5-ECC9F3942E4B}">
                  <a14:imgProps xmlns:a14="http://schemas.microsoft.com/office/drawing/2010/main">
                    <a14:imgLayer r:embed="rId18">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389547" y="1564695"/>
              <a:ext cx="896919" cy="901928"/>
            </a:xfrm>
            <a:prstGeom prst="rect">
              <a:avLst/>
            </a:prstGeom>
          </p:spPr>
        </p:pic>
        <p:pic>
          <p:nvPicPr>
            <p:cNvPr id="70" name="Picture 318"/>
            <p:cNvPicPr>
              <a:picLocks noChangeAspect="1" noChangeArrowheads="1"/>
            </p:cNvPicPr>
            <p:nvPr/>
          </p:nvPicPr>
          <p:blipFill>
            <a:blip r:embed="rId19" cstate="print"/>
            <a:srcRect/>
            <a:stretch>
              <a:fillRect/>
            </a:stretch>
          </p:blipFill>
          <p:spPr bwMode="auto">
            <a:xfrm>
              <a:off x="4661441" y="2195145"/>
              <a:ext cx="1082755" cy="977056"/>
            </a:xfrm>
            <a:prstGeom prst="rect">
              <a:avLst/>
            </a:prstGeom>
            <a:noFill/>
            <a:ln w="9525" algn="ctr">
              <a:noFill/>
              <a:miter lim="800000"/>
              <a:headEnd/>
              <a:tailEnd/>
            </a:ln>
          </p:spPr>
        </p:pic>
        <p:sp>
          <p:nvSpPr>
            <p:cNvPr id="71" name="角丸四角形吹き出し 70"/>
            <p:cNvSpPr/>
            <p:nvPr/>
          </p:nvSpPr>
          <p:spPr>
            <a:xfrm>
              <a:off x="3940048" y="4934692"/>
              <a:ext cx="2611668" cy="902246"/>
            </a:xfrm>
            <a:prstGeom prst="wedgeRoundRectCallout">
              <a:avLst>
                <a:gd name="adj1" fmla="val -64171"/>
                <a:gd name="adj2" fmla="val -14239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chemeClr val="tx1"/>
                  </a:solidFill>
                </a:rPr>
                <a:t>・在宅医療コーディネータとの</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連携</a:t>
              </a:r>
              <a:endParaRPr lang="en-US" altLang="ja-JP" sz="800" dirty="0" smtClean="0">
                <a:solidFill>
                  <a:schemeClr val="tx1"/>
                </a:solidFill>
              </a:endParaRPr>
            </a:p>
            <a:p>
              <a:r>
                <a:rPr lang="ja-JP" altLang="en-US" sz="800" dirty="0" smtClean="0">
                  <a:solidFill>
                    <a:schemeClr val="tx1"/>
                  </a:solidFill>
                </a:rPr>
                <a:t>・在宅歯科相談窓口</a:t>
              </a:r>
              <a:endParaRPr lang="en-US" altLang="ja-JP" sz="800" dirty="0" smtClean="0">
                <a:solidFill>
                  <a:schemeClr val="tx1"/>
                </a:solidFill>
              </a:endParaRPr>
            </a:p>
            <a:p>
              <a:r>
                <a:rPr lang="ja-JP" altLang="en-US" sz="800" dirty="0" smtClean="0">
                  <a:solidFill>
                    <a:schemeClr val="tx1"/>
                  </a:solidFill>
                </a:rPr>
                <a:t>・在宅歯科広報活動</a:t>
              </a:r>
              <a:endParaRPr lang="ja-JP" altLang="en-US" sz="800" dirty="0">
                <a:solidFill>
                  <a:schemeClr val="tx1"/>
                </a:solidFill>
              </a:endParaRPr>
            </a:p>
          </p:txBody>
        </p:sp>
        <p:sp>
          <p:nvSpPr>
            <p:cNvPr id="72" name="テキスト ボックス 71"/>
            <p:cNvSpPr txBox="1"/>
            <p:nvPr/>
          </p:nvSpPr>
          <p:spPr>
            <a:xfrm>
              <a:off x="3762672" y="4561070"/>
              <a:ext cx="2759850" cy="457122"/>
            </a:xfrm>
            <a:prstGeom prst="rect">
              <a:avLst/>
            </a:prstGeom>
            <a:solidFill>
              <a:schemeClr val="bg1"/>
            </a:solidFill>
            <a:ln>
              <a:solidFill>
                <a:schemeClr val="tx2"/>
              </a:solidFill>
            </a:ln>
          </p:spPr>
          <p:txBody>
            <a:bodyPr wrap="square" rtlCol="0">
              <a:spAutoFit/>
            </a:bodyPr>
            <a:lstStyle/>
            <a:p>
              <a:r>
                <a:rPr lang="ja-JP" altLang="en-US" sz="800" b="1" u="sng" dirty="0" smtClean="0"/>
                <a:t>在宅歯科ケアステーション（仮称）</a:t>
              </a:r>
              <a:endParaRPr lang="en-US" altLang="ja-JP" sz="800" b="1" u="sng" dirty="0" smtClean="0"/>
            </a:p>
            <a:p>
              <a:r>
                <a:rPr kumimoji="1" lang="ja-JP" altLang="en-US" sz="800" b="1" u="sng" dirty="0" smtClean="0"/>
                <a:t>（</a:t>
              </a:r>
              <a:r>
                <a:rPr lang="ja-JP" altLang="en-US" sz="800" b="1" u="sng" dirty="0"/>
                <a:t>地区</a:t>
              </a:r>
              <a:r>
                <a:rPr kumimoji="1" lang="ja-JP" altLang="en-US" sz="800" b="1" u="sng" dirty="0" smtClean="0"/>
                <a:t>歯科医師会）</a:t>
              </a:r>
              <a:endParaRPr kumimoji="1" lang="ja-JP" altLang="en-US" sz="800" b="1" u="sng" dirty="0"/>
            </a:p>
          </p:txBody>
        </p:sp>
        <p:sp>
          <p:nvSpPr>
            <p:cNvPr id="73" name="テキスト ボックス 72"/>
            <p:cNvSpPr txBox="1"/>
            <p:nvPr/>
          </p:nvSpPr>
          <p:spPr>
            <a:xfrm>
              <a:off x="5131276" y="1660919"/>
              <a:ext cx="1174784" cy="290897"/>
            </a:xfrm>
            <a:prstGeom prst="rect">
              <a:avLst/>
            </a:prstGeom>
            <a:noFill/>
          </p:spPr>
          <p:txBody>
            <a:bodyPr wrap="none" rtlCol="0">
              <a:spAutoFit/>
            </a:bodyPr>
            <a:lstStyle/>
            <a:p>
              <a:r>
                <a:rPr lang="ja-JP" altLang="en-US" sz="800" b="1" dirty="0" smtClean="0"/>
                <a:t>地区医師会</a:t>
              </a:r>
              <a:endParaRPr kumimoji="1" lang="ja-JP" altLang="en-US" sz="800" b="1" dirty="0"/>
            </a:p>
          </p:txBody>
        </p:sp>
      </p:grpSp>
      <p:sp>
        <p:nvSpPr>
          <p:cNvPr id="74" name="テキスト ボックス 73"/>
          <p:cNvSpPr txBox="1"/>
          <p:nvPr/>
        </p:nvSpPr>
        <p:spPr>
          <a:xfrm>
            <a:off x="5873862" y="2459778"/>
            <a:ext cx="1107996" cy="215444"/>
          </a:xfrm>
          <a:prstGeom prst="rect">
            <a:avLst/>
          </a:prstGeom>
          <a:noFill/>
        </p:spPr>
        <p:txBody>
          <a:bodyPr wrap="none" rtlCol="0">
            <a:spAutoFit/>
          </a:bodyPr>
          <a:lstStyle/>
          <a:p>
            <a:r>
              <a:rPr kumimoji="1" lang="ja-JP" altLang="en-US" sz="800" b="1" dirty="0" smtClean="0"/>
              <a:t>在宅</a:t>
            </a:r>
            <a:r>
              <a:rPr lang="ja-JP" altLang="en-US" sz="800" b="1" dirty="0" smtClean="0"/>
              <a:t>療養</a:t>
            </a:r>
            <a:r>
              <a:rPr lang="ja-JP" altLang="en-US" sz="800" b="1" dirty="0"/>
              <a:t>支援</a:t>
            </a:r>
            <a:r>
              <a:rPr lang="ja-JP" altLang="en-US" sz="800" b="1" dirty="0" smtClean="0"/>
              <a:t>病院等</a:t>
            </a:r>
            <a:endParaRPr kumimoji="1" lang="ja-JP" altLang="en-US" sz="800" b="1" dirty="0"/>
          </a:p>
        </p:txBody>
      </p:sp>
      <p:sp>
        <p:nvSpPr>
          <p:cNvPr id="38" name="スライド番号プレースホルダー 1"/>
          <p:cNvSpPr>
            <a:spLocks noGrp="1"/>
          </p:cNvSpPr>
          <p:nvPr>
            <p:ph type="sldNum" sz="quarter" idx="12"/>
          </p:nvPr>
        </p:nvSpPr>
        <p:spPr>
          <a:xfrm>
            <a:off x="6949802" y="6381328"/>
            <a:ext cx="2133600" cy="365125"/>
          </a:xfrm>
        </p:spPr>
        <p:txBody>
          <a:bodyPr/>
          <a:lstStyle/>
          <a:p>
            <a:fld id="{DC08D7A6-B21C-4CC5-B909-7F83FE9B363B}" type="slidenum">
              <a:rPr kumimoji="1" lang="ja-JP" altLang="en-US" smtClean="0"/>
              <a:t>3</a:t>
            </a:fld>
            <a:endParaRPr kumimoji="1" lang="ja-JP" altLang="en-US" dirty="0"/>
          </a:p>
        </p:txBody>
      </p:sp>
      <p:sp>
        <p:nvSpPr>
          <p:cNvPr id="39" name="テキスト ボックス 38"/>
          <p:cNvSpPr txBox="1"/>
          <p:nvPr/>
        </p:nvSpPr>
        <p:spPr>
          <a:xfrm>
            <a:off x="3711755" y="2860666"/>
            <a:ext cx="1711571" cy="338554"/>
          </a:xfrm>
          <a:prstGeom prst="rect">
            <a:avLst/>
          </a:prstGeom>
          <a:noFill/>
        </p:spPr>
        <p:txBody>
          <a:bodyPr wrap="square" rtlCol="0">
            <a:spAutoFit/>
          </a:bodyPr>
          <a:lstStyle/>
          <a:p>
            <a:pPr algn="ctr"/>
            <a:r>
              <a:rPr kumimoji="1" lang="ja-JP" altLang="en-US" sz="800" b="1" dirty="0" smtClean="0"/>
              <a:t>地域包括支援センター</a:t>
            </a:r>
            <a:endParaRPr kumimoji="1" lang="en-US" altLang="ja-JP" sz="800" b="1" dirty="0" smtClean="0"/>
          </a:p>
          <a:p>
            <a:pPr algn="ctr"/>
            <a:r>
              <a:rPr lang="ja-JP" altLang="en-US" sz="800" b="1" dirty="0"/>
              <a:t>市町村</a:t>
            </a:r>
            <a:endParaRPr kumimoji="1" lang="ja-JP" altLang="en-US" sz="800" b="1" dirty="0"/>
          </a:p>
        </p:txBody>
      </p:sp>
    </p:spTree>
    <p:extLst>
      <p:ext uri="{BB962C8B-B14F-4D97-AF65-F5344CB8AC3E}">
        <p14:creationId xmlns:p14="http://schemas.microsoft.com/office/powerpoint/2010/main" val="130430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7551881" y="9838"/>
            <a:ext cx="1587530" cy="338554"/>
          </a:xfrm>
          <a:prstGeom prst="rect">
            <a:avLst/>
          </a:prstGeom>
        </p:spPr>
        <p:txBody>
          <a:bodyPr vert="horz" rtlCol="0" anchor="ctr">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r>
              <a:rPr lang="ja-JP" altLang="en-US" sz="1600" kern="0" dirty="0" smtClean="0">
                <a:solidFill>
                  <a:schemeClr val="tx1"/>
                </a:solidFill>
                <a:effectLst/>
              </a:rPr>
              <a:t>（事業の概要）</a:t>
            </a:r>
            <a:endParaRPr lang="ja-JP" altLang="en-US" sz="1600" kern="0" dirty="0">
              <a:solidFill>
                <a:schemeClr val="tx1"/>
              </a:solidFill>
              <a:effectLst/>
            </a:endParaRPr>
          </a:p>
        </p:txBody>
      </p:sp>
      <p:sp>
        <p:nvSpPr>
          <p:cNvPr id="8" name="タイトル 1"/>
          <p:cNvSpPr txBox="1">
            <a:spLocks/>
          </p:cNvSpPr>
          <p:nvPr/>
        </p:nvSpPr>
        <p:spPr>
          <a:xfrm>
            <a:off x="323528" y="335598"/>
            <a:ext cx="7920880" cy="400110"/>
          </a:xfrm>
          <a:prstGeom prst="rect">
            <a:avLst/>
          </a:prstGeom>
        </p:spPr>
        <p:txBody>
          <a:bodyPr vert="horz" wrap="square" rtlCol="0" anchor="ctr">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lvl="0" algn="l">
              <a:spcBef>
                <a:spcPts val="0"/>
              </a:spcBef>
              <a:defRPr/>
            </a:pPr>
            <a:r>
              <a:rPr lang="ja-JP" altLang="en-US" sz="2000" kern="0" dirty="0" smtClean="0">
                <a:solidFill>
                  <a:schemeClr val="tx1"/>
                </a:solidFill>
                <a:effectLst/>
              </a:rPr>
              <a:t>➌</a:t>
            </a:r>
            <a:r>
              <a:rPr lang="ja-JP" altLang="en-US" sz="2000" dirty="0" smtClean="0">
                <a:solidFill>
                  <a:schemeClr val="tx1"/>
                </a:solidFill>
                <a:effectLst/>
              </a:rPr>
              <a:t>医療</a:t>
            </a:r>
            <a:r>
              <a:rPr lang="ja-JP" altLang="en-US" sz="2000" dirty="0">
                <a:solidFill>
                  <a:schemeClr val="tx1"/>
                </a:solidFill>
                <a:effectLst/>
              </a:rPr>
              <a:t>従事者の確保と資質</a:t>
            </a:r>
            <a:r>
              <a:rPr lang="ja-JP" altLang="en-US" sz="2000" dirty="0" smtClean="0">
                <a:solidFill>
                  <a:schemeClr val="tx1"/>
                </a:solidFill>
                <a:effectLst/>
              </a:rPr>
              <a:t>向上</a:t>
            </a:r>
            <a:r>
              <a:rPr lang="ja-JP" altLang="en-US" sz="1400" dirty="0">
                <a:ln>
                  <a:noFill/>
                </a:ln>
                <a:solidFill>
                  <a:srgbClr val="000000"/>
                </a:solidFill>
                <a:effectLst/>
                <a:latin typeface="+mj-ea"/>
              </a:rPr>
              <a:t>（</a:t>
            </a:r>
            <a:r>
              <a:rPr lang="en-US" altLang="ja-JP" sz="1400" dirty="0">
                <a:ln>
                  <a:noFill/>
                </a:ln>
                <a:solidFill>
                  <a:srgbClr val="000000"/>
                </a:solidFill>
                <a:effectLst/>
                <a:latin typeface="+mj-ea"/>
              </a:rPr>
              <a:t>12</a:t>
            </a:r>
            <a:r>
              <a:rPr lang="ja-JP" altLang="en-US" sz="1400" dirty="0">
                <a:ln>
                  <a:noFill/>
                </a:ln>
                <a:solidFill>
                  <a:srgbClr val="000000"/>
                </a:solidFill>
                <a:effectLst/>
                <a:latin typeface="+mj-ea"/>
              </a:rPr>
              <a:t>月</a:t>
            </a:r>
            <a:r>
              <a:rPr lang="ja-JP" altLang="en-US" sz="1400" dirty="0">
                <a:ln>
                  <a:noFill/>
                </a:ln>
                <a:solidFill>
                  <a:schemeClr val="tx1"/>
                </a:solidFill>
                <a:effectLst/>
                <a:latin typeface="+mj-ea"/>
              </a:rPr>
              <a:t>補正</a:t>
            </a:r>
            <a:r>
              <a:rPr lang="ja-JP" altLang="en-US" sz="1400" dirty="0" smtClean="0">
                <a:ln>
                  <a:noFill/>
                </a:ln>
                <a:solidFill>
                  <a:schemeClr val="tx1"/>
                </a:solidFill>
                <a:effectLst/>
                <a:latin typeface="+mj-ea"/>
              </a:rPr>
              <a:t>予算額</a:t>
            </a:r>
            <a:r>
              <a:rPr lang="ja-JP" altLang="en-US" sz="1400" dirty="0">
                <a:ln>
                  <a:noFill/>
                </a:ln>
                <a:solidFill>
                  <a:schemeClr val="tx1"/>
                </a:solidFill>
                <a:effectLst/>
                <a:latin typeface="+mj-ea"/>
              </a:rPr>
              <a:t>　</a:t>
            </a:r>
            <a:r>
              <a:rPr lang="en-US" altLang="ja-JP" sz="1400" dirty="0">
                <a:ln>
                  <a:noFill/>
                </a:ln>
                <a:solidFill>
                  <a:schemeClr val="tx1"/>
                </a:solidFill>
                <a:effectLst/>
                <a:latin typeface="+mj-ea"/>
              </a:rPr>
              <a:t>25.6</a:t>
            </a:r>
            <a:r>
              <a:rPr lang="ja-JP" altLang="en-US" sz="1400" dirty="0">
                <a:ln>
                  <a:noFill/>
                </a:ln>
                <a:solidFill>
                  <a:srgbClr val="000000"/>
                </a:solidFill>
                <a:effectLst/>
                <a:latin typeface="+mj-ea"/>
              </a:rPr>
              <a:t>億円</a:t>
            </a:r>
            <a:r>
              <a:rPr lang="ja-JP" altLang="en-US" sz="1400" dirty="0" smtClean="0">
                <a:ln>
                  <a:noFill/>
                </a:ln>
                <a:solidFill>
                  <a:srgbClr val="000000"/>
                </a:solidFill>
                <a:effectLst/>
                <a:latin typeface="+mj-ea"/>
              </a:rPr>
              <a:t>）</a:t>
            </a:r>
            <a:endParaRPr lang="en-US" altLang="ja-JP" sz="2800" dirty="0">
              <a:solidFill>
                <a:schemeClr val="tx1"/>
              </a:solidFill>
              <a:effectLst/>
              <a:latin typeface="+mj-ea"/>
            </a:endParaRPr>
          </a:p>
        </p:txBody>
      </p:sp>
      <p:sp>
        <p:nvSpPr>
          <p:cNvPr id="11" name="タイトル 1"/>
          <p:cNvSpPr txBox="1">
            <a:spLocks/>
          </p:cNvSpPr>
          <p:nvPr/>
        </p:nvSpPr>
        <p:spPr>
          <a:xfrm>
            <a:off x="323528" y="789529"/>
            <a:ext cx="8400211" cy="1246495"/>
          </a:xfrm>
          <a:prstGeom prst="rect">
            <a:avLst/>
          </a:prstGeom>
          <a:ln w="25400">
            <a:solidFill>
              <a:schemeClr val="tx1"/>
            </a:solidFill>
          </a:ln>
        </p:spPr>
        <p:txBody>
          <a:bodyPr vert="horz" rtlCol="0" anchor="ctr">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400" kern="0" dirty="0" smtClean="0">
                <a:solidFill>
                  <a:schemeClr val="tx1"/>
                </a:solidFill>
                <a:effectLst/>
              </a:rPr>
              <a:t>・在宅医療を支える人材の確保・育成・資質向上ならびに</a:t>
            </a:r>
            <a:endParaRPr lang="en-US" altLang="ja-JP" sz="2400" kern="0" dirty="0" smtClean="0">
              <a:solidFill>
                <a:schemeClr val="tx1"/>
              </a:solidFill>
              <a:effectLst/>
            </a:endParaRPr>
          </a:p>
          <a:p>
            <a:pPr algn="l"/>
            <a:r>
              <a:rPr lang="ja-JP" altLang="en-US" sz="2400" kern="0" dirty="0">
                <a:solidFill>
                  <a:schemeClr val="tx1"/>
                </a:solidFill>
                <a:effectLst/>
              </a:rPr>
              <a:t>　</a:t>
            </a:r>
            <a:r>
              <a:rPr lang="ja-JP" altLang="en-US" sz="2400" kern="0" dirty="0" smtClean="0">
                <a:solidFill>
                  <a:schemeClr val="tx1"/>
                </a:solidFill>
                <a:effectLst/>
              </a:rPr>
              <a:t>勤務</a:t>
            </a:r>
            <a:r>
              <a:rPr lang="ja-JP" altLang="en-US" sz="2400" kern="0" dirty="0">
                <a:solidFill>
                  <a:schemeClr val="tx1"/>
                </a:solidFill>
                <a:effectLst/>
              </a:rPr>
              <a:t>環境の</a:t>
            </a:r>
            <a:r>
              <a:rPr lang="ja-JP" altLang="en-US" sz="2400" kern="0" dirty="0" smtClean="0">
                <a:solidFill>
                  <a:schemeClr val="tx1"/>
                </a:solidFill>
                <a:effectLst/>
              </a:rPr>
              <a:t>改善をハード</a:t>
            </a:r>
            <a:r>
              <a:rPr lang="ja-JP" altLang="en-US" sz="2400" kern="0" dirty="0">
                <a:solidFill>
                  <a:schemeClr val="tx1"/>
                </a:solidFill>
                <a:effectLst/>
              </a:rPr>
              <a:t>・</a:t>
            </a:r>
            <a:r>
              <a:rPr lang="ja-JP" altLang="en-US" sz="2400" kern="0" dirty="0" smtClean="0">
                <a:solidFill>
                  <a:schemeClr val="tx1"/>
                </a:solidFill>
                <a:effectLst/>
              </a:rPr>
              <a:t>ソフト両面から支援</a:t>
            </a:r>
            <a:endParaRPr lang="en-US" altLang="ja-JP" sz="2400" kern="0" dirty="0" smtClean="0">
              <a:solidFill>
                <a:schemeClr val="tx1"/>
              </a:solidFill>
              <a:effectLst/>
            </a:endParaRPr>
          </a:p>
          <a:p>
            <a:pPr algn="r"/>
            <a:r>
              <a:rPr lang="ja-JP" altLang="en-US" sz="2400" b="0" kern="0" dirty="0">
                <a:solidFill>
                  <a:schemeClr val="tx1"/>
                </a:solidFill>
                <a:effectLst/>
              </a:rPr>
              <a:t>　</a:t>
            </a:r>
            <a:r>
              <a:rPr lang="ja-JP" altLang="en-US" sz="2400" b="0" kern="0" dirty="0" smtClean="0">
                <a:solidFill>
                  <a:schemeClr val="tx1"/>
                </a:solidFill>
                <a:effectLst/>
              </a:rPr>
              <a:t>　　　　　</a:t>
            </a:r>
            <a:r>
              <a:rPr lang="ja-JP" altLang="en-US" sz="1800" b="0" kern="0" dirty="0" smtClean="0">
                <a:solidFill>
                  <a:schemeClr val="tx1"/>
                </a:solidFill>
                <a:effectLst/>
              </a:rPr>
              <a:t>（薬剤師会・私立病院協会・看護協会・訪問看護ステーション協会等）</a:t>
            </a:r>
            <a:endParaRPr lang="ja-JP" altLang="en-US" sz="1800" b="0" kern="0" dirty="0">
              <a:solidFill>
                <a:schemeClr val="tx1"/>
              </a:solidFill>
              <a:effectLst/>
            </a:endParaRPr>
          </a:p>
        </p:txBody>
      </p:sp>
      <p:sp>
        <p:nvSpPr>
          <p:cNvPr id="12" name="タイトル 1"/>
          <p:cNvSpPr txBox="1">
            <a:spLocks/>
          </p:cNvSpPr>
          <p:nvPr/>
        </p:nvSpPr>
        <p:spPr>
          <a:xfrm>
            <a:off x="323527" y="2028304"/>
            <a:ext cx="8928993" cy="4179606"/>
          </a:xfrm>
          <a:prstGeom prst="rect">
            <a:avLst/>
          </a:prstGeom>
        </p:spPr>
        <p:txBody>
          <a:bodyPr vert="horz" wrap="square" rtlCol="0" anchor="t" anchorCtr="0">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000" b="0" kern="0" dirty="0" smtClean="0">
                <a:solidFill>
                  <a:schemeClr val="tx1"/>
                </a:solidFill>
                <a:effectLst/>
              </a:rPr>
              <a:t>（主な事業）</a:t>
            </a:r>
            <a:endParaRPr lang="en-US" altLang="ja-JP" sz="2000" b="0" kern="0" dirty="0">
              <a:solidFill>
                <a:schemeClr val="tx1"/>
              </a:solidFill>
              <a:effectLst/>
            </a:endParaRPr>
          </a:p>
          <a:p>
            <a:pPr algn="l"/>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2000" b="0" u="heavy"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人材確保・勤務</a:t>
            </a:r>
            <a:r>
              <a:rPr lang="ja-JP" altLang="en-US" sz="2000" b="0" u="heavy"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環境</a:t>
            </a:r>
            <a:r>
              <a:rPr lang="ja-JP" altLang="en-US" sz="2000" b="0" u="heavy"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改善の支援</a:t>
            </a:r>
            <a:endParaRPr lang="en-US" altLang="ja-JP" sz="2000" b="0" u="heavy"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spcBef>
                <a:spcPct val="20000"/>
              </a:spcBef>
            </a:pPr>
            <a:r>
              <a:rPr lang="ja-JP" altLang="en-US" sz="1400" b="0" dirty="0" smtClean="0">
                <a:ln>
                  <a:noFill/>
                </a:ln>
                <a:solidFill>
                  <a:srgbClr val="000000"/>
                </a:solidFill>
                <a:effectLst/>
                <a:latin typeface="+mj-ea"/>
                <a:cs typeface="Tahoma" pitchFamily="34" charset="0"/>
              </a:rPr>
              <a:t>　　・医療</a:t>
            </a:r>
            <a:r>
              <a:rPr lang="ja-JP" altLang="en-US" sz="1400" b="0" dirty="0">
                <a:ln>
                  <a:noFill/>
                </a:ln>
                <a:solidFill>
                  <a:srgbClr val="000000"/>
                </a:solidFill>
                <a:effectLst/>
                <a:latin typeface="+mj-ea"/>
                <a:cs typeface="Tahoma" pitchFamily="34" charset="0"/>
              </a:rPr>
              <a:t>勤務</a:t>
            </a:r>
            <a:r>
              <a:rPr lang="ja-JP" altLang="en-US" sz="1400" b="0" dirty="0" smtClean="0">
                <a:ln>
                  <a:noFill/>
                </a:ln>
                <a:solidFill>
                  <a:srgbClr val="000000"/>
                </a:solidFill>
                <a:effectLst/>
                <a:latin typeface="+mj-ea"/>
                <a:cs typeface="Tahoma" pitchFamily="34" charset="0"/>
              </a:rPr>
              <a:t>環境改善支援センター</a:t>
            </a:r>
            <a:r>
              <a:rPr lang="ja-JP" altLang="en-US" sz="1400" b="0" dirty="0">
                <a:ln>
                  <a:noFill/>
                </a:ln>
                <a:solidFill>
                  <a:srgbClr val="000000"/>
                </a:solidFill>
                <a:effectLst/>
                <a:latin typeface="+mj-ea"/>
                <a:cs typeface="Tahoma" pitchFamily="34" charset="0"/>
              </a:rPr>
              <a:t>運営</a:t>
            </a:r>
            <a:r>
              <a:rPr lang="ja-JP" altLang="en-US" sz="1400" b="0" dirty="0" smtClean="0">
                <a:ln>
                  <a:noFill/>
                </a:ln>
                <a:solidFill>
                  <a:srgbClr val="000000"/>
                </a:solidFill>
                <a:effectLst/>
                <a:latin typeface="+mj-ea"/>
                <a:cs typeface="Tahoma" pitchFamily="34" charset="0"/>
              </a:rPr>
              <a:t>事業</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16,213</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en-US" altLang="ja-JP" sz="1400" b="0" dirty="0" smtClean="0">
              <a:ln>
                <a:noFill/>
              </a:ln>
              <a:solidFill>
                <a:srgbClr val="000000"/>
              </a:solidFill>
              <a:effectLst/>
              <a:latin typeface="+mj-ea"/>
              <a:cs typeface="Tahoma" pitchFamily="34" charset="0"/>
            </a:endParaRPr>
          </a:p>
          <a:p>
            <a:pPr marL="139700" lvl="0" indent="-139700" algn="l">
              <a:spcBef>
                <a:spcPct val="20000"/>
              </a:spcBef>
            </a:pPr>
            <a:r>
              <a:rPr lang="ja-JP" altLang="en-US" sz="1400" b="0" dirty="0" smtClean="0">
                <a:ln>
                  <a:noFill/>
                </a:ln>
                <a:solidFill>
                  <a:srgbClr val="000000"/>
                </a:solidFill>
                <a:effectLst/>
                <a:latin typeface="+mj-ea"/>
                <a:cs typeface="Tahoma" pitchFamily="34" charset="0"/>
              </a:rPr>
              <a:t>　　　　医療従事者の勤務環境の改善促進を支援（相談、情報提供、助言、調査、啓発活動など）</a:t>
            </a:r>
            <a:endParaRPr lang="en-US" altLang="ja-JP" sz="1400" b="0" dirty="0" smtClean="0">
              <a:ln>
                <a:noFill/>
              </a:ln>
              <a:solidFill>
                <a:srgbClr val="000000"/>
              </a:solidFill>
              <a:effectLst/>
              <a:latin typeface="+mj-ea"/>
              <a:cs typeface="Tahoma" pitchFamily="34" charset="0"/>
            </a:endParaRPr>
          </a:p>
          <a:p>
            <a:pPr marL="139700" lvl="0" indent="-139700" algn="l">
              <a:spcBef>
                <a:spcPct val="20000"/>
              </a:spcBef>
            </a:pPr>
            <a:r>
              <a:rPr lang="ja-JP" altLang="en-US" sz="1400" b="0" dirty="0">
                <a:ln>
                  <a:noFill/>
                </a:ln>
                <a:solidFill>
                  <a:srgbClr val="000000"/>
                </a:solidFill>
                <a:effectLst/>
                <a:latin typeface="+mj-ea"/>
                <a:cs typeface="Tahoma" pitchFamily="34" charset="0"/>
              </a:rPr>
              <a:t>　</a:t>
            </a:r>
            <a:r>
              <a:rPr lang="ja-JP" altLang="en-US" sz="1400" b="0" dirty="0" smtClean="0">
                <a:ln>
                  <a:noFill/>
                </a:ln>
                <a:solidFill>
                  <a:srgbClr val="000000"/>
                </a:solidFill>
                <a:effectLst/>
                <a:latin typeface="+mj-ea"/>
                <a:cs typeface="Tahoma" pitchFamily="34" charset="0"/>
              </a:rPr>
              <a:t>　　　病院団体に対して委託して実施</a:t>
            </a:r>
            <a:endParaRPr lang="en-US" altLang="ja-JP" sz="1400" b="0" dirty="0" smtClean="0">
              <a:ln>
                <a:noFill/>
              </a:ln>
              <a:solidFill>
                <a:srgbClr val="000000"/>
              </a:solidFill>
              <a:effectLst/>
              <a:latin typeface="+mj-ea"/>
              <a:cs typeface="Tahoma" pitchFamily="34" charset="0"/>
            </a:endParaRPr>
          </a:p>
          <a:p>
            <a:pPr marL="139700" indent="-139700" algn="l">
              <a:spcBef>
                <a:spcPct val="20000"/>
              </a:spcBef>
            </a:pPr>
            <a:r>
              <a:rPr lang="ja-JP" altLang="en-US" sz="1400" b="0" dirty="0">
                <a:ln>
                  <a:noFill/>
                </a:ln>
                <a:solidFill>
                  <a:srgbClr val="000000"/>
                </a:solidFill>
                <a:effectLst/>
                <a:latin typeface="+mj-ea"/>
                <a:cs typeface="Tahoma" pitchFamily="34" charset="0"/>
              </a:rPr>
              <a:t>　</a:t>
            </a:r>
            <a:r>
              <a:rPr lang="ja-JP" altLang="en-US" sz="1400" b="0" dirty="0" smtClean="0">
                <a:ln>
                  <a:noFill/>
                </a:ln>
                <a:solidFill>
                  <a:srgbClr val="000000"/>
                </a:solidFill>
                <a:effectLst/>
                <a:latin typeface="+mj-ea"/>
                <a:cs typeface="Tahoma" pitchFamily="34" charset="0"/>
              </a:rPr>
              <a:t>　・医師</a:t>
            </a:r>
            <a:r>
              <a:rPr lang="ja-JP" altLang="en-US" sz="1400" b="0" dirty="0">
                <a:ln>
                  <a:noFill/>
                </a:ln>
                <a:solidFill>
                  <a:schemeClr val="tx1"/>
                </a:solidFill>
                <a:effectLst/>
                <a:latin typeface="+mj-ea"/>
                <a:cs typeface="Tahoma" pitchFamily="34" charset="0"/>
              </a:rPr>
              <a:t>等の勤務環境改善のための医師</a:t>
            </a:r>
            <a:r>
              <a:rPr lang="ja-JP" altLang="en-US" sz="1400" b="0" dirty="0" smtClean="0">
                <a:ln>
                  <a:noFill/>
                </a:ln>
                <a:solidFill>
                  <a:schemeClr val="tx1"/>
                </a:solidFill>
                <a:effectLst/>
                <a:latin typeface="+mj-ea"/>
                <a:cs typeface="Tahoma" pitchFamily="34" charset="0"/>
              </a:rPr>
              <a:t>事務作業</a:t>
            </a:r>
            <a:r>
              <a:rPr lang="ja-JP" altLang="en-US" sz="1400" b="0" dirty="0">
                <a:ln>
                  <a:noFill/>
                </a:ln>
                <a:solidFill>
                  <a:schemeClr val="tx1"/>
                </a:solidFill>
                <a:effectLst/>
                <a:latin typeface="+mj-ea"/>
                <a:cs typeface="Tahoma" pitchFamily="34" charset="0"/>
              </a:rPr>
              <a:t>補助者（医療クラーク</a:t>
            </a:r>
            <a:r>
              <a:rPr lang="ja-JP" altLang="en-US" sz="1400" b="0" dirty="0" smtClean="0">
                <a:ln>
                  <a:noFill/>
                </a:ln>
                <a:solidFill>
                  <a:schemeClr val="tx1"/>
                </a:solidFill>
                <a:effectLst/>
                <a:latin typeface="+mj-ea"/>
                <a:cs typeface="Tahoma" pitchFamily="34" charset="0"/>
              </a:rPr>
              <a:t>）の整備（特定機能病院対象）</a:t>
            </a:r>
            <a:r>
              <a:rPr lang="ja-JP" altLang="en-US" sz="1400" b="0" kern="0" dirty="0">
                <a:solidFill>
                  <a:schemeClr val="tx1"/>
                </a:solidFill>
                <a:effectLst/>
                <a:latin typeface="+mj-ea"/>
              </a:rPr>
              <a:t> </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34,200</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en-US" altLang="ja-JP" sz="1400" b="0" dirty="0" smtClean="0">
              <a:ln>
                <a:noFill/>
              </a:ln>
              <a:solidFill>
                <a:schemeClr val="tx1"/>
              </a:solidFill>
              <a:effectLst/>
              <a:latin typeface="+mj-ea"/>
              <a:cs typeface="Tahoma" pitchFamily="34" charset="0"/>
            </a:endParaRPr>
          </a:p>
          <a:p>
            <a:pPr marL="139700" lvl="0" indent="-139700" algn="l">
              <a:spcBef>
                <a:spcPct val="20000"/>
              </a:spcBef>
            </a:pPr>
            <a:r>
              <a:rPr lang="ja-JP" altLang="en-US" sz="1400" b="0" dirty="0">
                <a:ln>
                  <a:noFill/>
                </a:ln>
                <a:solidFill>
                  <a:schemeClr val="tx1"/>
                </a:solidFill>
                <a:effectLst/>
                <a:latin typeface="+mj-ea"/>
                <a:cs typeface="Tahoma" pitchFamily="34" charset="0"/>
              </a:rPr>
              <a:t>　</a:t>
            </a:r>
            <a:r>
              <a:rPr lang="ja-JP" altLang="en-US" sz="1400" b="0" dirty="0" smtClean="0">
                <a:ln>
                  <a:noFill/>
                </a:ln>
                <a:solidFill>
                  <a:schemeClr val="tx1"/>
                </a:solidFill>
                <a:effectLst/>
                <a:latin typeface="+mj-ea"/>
                <a:cs typeface="Tahoma" pitchFamily="34" charset="0"/>
              </a:rPr>
              <a:t>　・病</a:t>
            </a:r>
            <a:r>
              <a:rPr lang="ja-JP" altLang="en-US" sz="1400" b="0" dirty="0">
                <a:ln>
                  <a:noFill/>
                </a:ln>
                <a:solidFill>
                  <a:schemeClr val="tx1"/>
                </a:solidFill>
                <a:effectLst/>
                <a:latin typeface="+mj-ea"/>
                <a:cs typeface="Tahoma" pitchFamily="34" charset="0"/>
              </a:rPr>
              <a:t>院内保育所施設整備費・運営費補助</a:t>
            </a:r>
            <a:r>
              <a:rPr lang="ja-JP" altLang="en-US" sz="1400" b="0" dirty="0" smtClean="0">
                <a:ln>
                  <a:noFill/>
                </a:ln>
                <a:solidFill>
                  <a:schemeClr val="tx1"/>
                </a:solidFill>
                <a:effectLst/>
                <a:latin typeface="+mj-ea"/>
                <a:cs typeface="Tahoma" pitchFamily="34" charset="0"/>
              </a:rPr>
              <a:t>事業</a:t>
            </a:r>
            <a:r>
              <a:rPr lang="ja-JP" altLang="en-US" sz="1400" b="0" kern="0" dirty="0" smtClean="0">
                <a:solidFill>
                  <a:schemeClr val="tx1"/>
                </a:solidFill>
                <a:effectLst/>
                <a:latin typeface="+mj-ea"/>
              </a:rPr>
              <a:t>（整備：</a:t>
            </a:r>
            <a:r>
              <a:rPr lang="en-US" altLang="ja-JP" sz="1400" b="0" kern="0" dirty="0" smtClean="0">
                <a:solidFill>
                  <a:schemeClr val="tx1"/>
                </a:solidFill>
                <a:effectLst/>
                <a:latin typeface="+mj-ea"/>
              </a:rPr>
              <a:t>105,321</a:t>
            </a:r>
            <a:r>
              <a:rPr lang="ja-JP" altLang="en-US" sz="1400" b="0" kern="0" dirty="0" smtClean="0">
                <a:solidFill>
                  <a:schemeClr val="tx1"/>
                </a:solidFill>
                <a:effectLst/>
                <a:latin typeface="+mj-ea"/>
              </a:rPr>
              <a:t>千円、運営：</a:t>
            </a:r>
            <a:r>
              <a:rPr lang="en-US" altLang="ja-JP" sz="1400" b="0" kern="0" dirty="0" smtClean="0">
                <a:solidFill>
                  <a:schemeClr val="tx1"/>
                </a:solidFill>
                <a:effectLst/>
                <a:latin typeface="+mj-ea"/>
              </a:rPr>
              <a:t>348,066</a:t>
            </a:r>
            <a:r>
              <a:rPr lang="ja-JP" altLang="en-US" sz="1400" b="0" kern="0" dirty="0" smtClean="0">
                <a:solidFill>
                  <a:schemeClr val="tx1"/>
                </a:solidFill>
                <a:effectLst/>
                <a:latin typeface="+mj-ea"/>
              </a:rPr>
              <a:t>千円）</a:t>
            </a:r>
            <a:endParaRPr lang="ja-JP" altLang="en-US" sz="1400" b="0" dirty="0">
              <a:ln>
                <a:noFill/>
              </a:ln>
              <a:solidFill>
                <a:schemeClr val="tx1"/>
              </a:solidFill>
              <a:effectLst/>
              <a:latin typeface="+mj-ea"/>
              <a:cs typeface="Tahoma" pitchFamily="34" charset="0"/>
            </a:endParaRPr>
          </a:p>
          <a:p>
            <a:pPr marL="139700" lvl="0" indent="-139700" algn="l">
              <a:spcBef>
                <a:spcPct val="20000"/>
              </a:spcBef>
            </a:pPr>
            <a:r>
              <a:rPr lang="ja-JP" altLang="en-US" sz="1400" b="0" dirty="0">
                <a:ln>
                  <a:noFill/>
                </a:ln>
                <a:solidFill>
                  <a:schemeClr val="tx1"/>
                </a:solidFill>
                <a:effectLst/>
                <a:latin typeface="+mj-ea"/>
                <a:cs typeface="Tahoma" pitchFamily="34" charset="0"/>
              </a:rPr>
              <a:t>　　　　地域の医療機関の医療従事者の保育</a:t>
            </a:r>
            <a:r>
              <a:rPr lang="ja-JP" altLang="en-US" sz="1400" b="0" dirty="0" smtClean="0">
                <a:ln>
                  <a:noFill/>
                </a:ln>
                <a:solidFill>
                  <a:schemeClr val="tx1"/>
                </a:solidFill>
                <a:effectLst/>
                <a:latin typeface="+mj-ea"/>
                <a:cs typeface="Tahoma" pitchFamily="34" charset="0"/>
              </a:rPr>
              <a:t>受入を促進</a:t>
            </a:r>
            <a:endParaRPr lang="en-US" altLang="ja-JP" sz="1400" b="0" dirty="0" smtClean="0">
              <a:ln>
                <a:noFill/>
              </a:ln>
              <a:solidFill>
                <a:schemeClr val="tx1"/>
              </a:solidFill>
              <a:effectLst/>
              <a:latin typeface="+mj-ea"/>
              <a:cs typeface="Tahoma" pitchFamily="34" charset="0"/>
            </a:endParaRPr>
          </a:p>
          <a:p>
            <a:pPr marL="139700" indent="-139700" algn="l">
              <a:spcBef>
                <a:spcPct val="20000"/>
              </a:spcBef>
            </a:pPr>
            <a:r>
              <a:rPr lang="ja-JP" altLang="en-US" sz="1400" b="0" kern="0" dirty="0" smtClean="0">
                <a:solidFill>
                  <a:schemeClr val="tx1"/>
                </a:solidFill>
                <a:effectLst/>
                <a:latin typeface="+mj-ea"/>
              </a:rPr>
              <a:t>　　・地域</a:t>
            </a:r>
            <a:r>
              <a:rPr lang="ja-JP" altLang="en-US" sz="1400" b="0" kern="0" dirty="0">
                <a:solidFill>
                  <a:schemeClr val="tx1"/>
                </a:solidFill>
                <a:effectLst/>
                <a:latin typeface="+mj-ea"/>
              </a:rPr>
              <a:t>医療支援</a:t>
            </a:r>
            <a:r>
              <a:rPr lang="ja-JP" altLang="en-US" sz="1400" b="0" kern="0" dirty="0" smtClean="0">
                <a:solidFill>
                  <a:schemeClr val="tx1"/>
                </a:solidFill>
                <a:effectLst/>
                <a:latin typeface="+mj-ea"/>
              </a:rPr>
              <a:t>センター（</a:t>
            </a:r>
            <a:r>
              <a:rPr lang="ja-JP" altLang="en-US" sz="1400" b="0" kern="0" dirty="0">
                <a:solidFill>
                  <a:schemeClr val="tx1"/>
                </a:solidFill>
                <a:effectLst/>
                <a:latin typeface="+mj-ea"/>
              </a:rPr>
              <a:t>大阪</a:t>
            </a:r>
            <a:r>
              <a:rPr lang="ja-JP" altLang="en-US" sz="1400" b="0" kern="0" dirty="0" smtClean="0">
                <a:solidFill>
                  <a:schemeClr val="tx1"/>
                </a:solidFill>
                <a:effectLst/>
                <a:latin typeface="+mj-ea"/>
              </a:rPr>
              <a:t>府</a:t>
            </a:r>
            <a:r>
              <a:rPr lang="ja-JP" altLang="en-US" sz="1400" b="0" kern="0" dirty="0">
                <a:solidFill>
                  <a:schemeClr val="tx1"/>
                </a:solidFill>
                <a:effectLst/>
                <a:latin typeface="+mj-ea"/>
              </a:rPr>
              <a:t>医療人</a:t>
            </a:r>
            <a:r>
              <a:rPr lang="ja-JP" altLang="en-US" sz="1400" b="0" kern="0" dirty="0" smtClean="0">
                <a:solidFill>
                  <a:schemeClr val="tx1"/>
                </a:solidFill>
                <a:effectLst/>
                <a:latin typeface="+mj-ea"/>
              </a:rPr>
              <a:t>キャリアセンター）の運営</a:t>
            </a:r>
            <a:r>
              <a:rPr lang="ja-JP" altLang="en-US" sz="1400" b="0" kern="0" dirty="0">
                <a:solidFill>
                  <a:schemeClr val="tx1"/>
                </a:solidFill>
                <a:effectLst/>
                <a:latin typeface="+mj-ea"/>
              </a:rPr>
              <a:t>事業</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64,000</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en-US" altLang="ja-JP" sz="1400" b="0" dirty="0">
              <a:ln>
                <a:noFill/>
              </a:ln>
              <a:solidFill>
                <a:schemeClr val="tx1"/>
              </a:solidFill>
              <a:effectLst/>
              <a:latin typeface="+mj-ea"/>
              <a:cs typeface="メイリオ" pitchFamily="50" charset="-128"/>
            </a:endParaRPr>
          </a:p>
          <a:p>
            <a:pPr marL="139700" indent="-139700" algn="l">
              <a:spcBef>
                <a:spcPct val="20000"/>
              </a:spcBef>
            </a:pPr>
            <a:r>
              <a:rPr lang="ja-JP" altLang="en-US" sz="1400" b="0" dirty="0" smtClean="0">
                <a:ln>
                  <a:noFill/>
                </a:ln>
                <a:solidFill>
                  <a:schemeClr val="tx1"/>
                </a:solidFill>
                <a:effectLst/>
                <a:latin typeface="+mj-ea"/>
                <a:cs typeface="メイリオ" pitchFamily="50" charset="-128"/>
              </a:rPr>
              <a:t>　　　　医師が適宜に研修</a:t>
            </a:r>
            <a:r>
              <a:rPr lang="ja-JP" altLang="en-US" sz="1400" b="0" dirty="0">
                <a:ln>
                  <a:noFill/>
                </a:ln>
                <a:solidFill>
                  <a:schemeClr val="tx1"/>
                </a:solidFill>
                <a:effectLst/>
                <a:latin typeface="+mj-ea"/>
                <a:cs typeface="メイリオ" pitchFamily="50" charset="-128"/>
              </a:rPr>
              <a:t>・指導を受け、効率的</a:t>
            </a:r>
            <a:r>
              <a:rPr lang="ja-JP" altLang="en-US" sz="1400" b="0" dirty="0" smtClean="0">
                <a:ln>
                  <a:noFill/>
                </a:ln>
                <a:solidFill>
                  <a:schemeClr val="tx1"/>
                </a:solidFill>
                <a:effectLst/>
                <a:latin typeface="+mj-ea"/>
                <a:cs typeface="メイリオ" pitchFamily="50" charset="-128"/>
              </a:rPr>
              <a:t>にキャリアアップ</a:t>
            </a:r>
            <a:r>
              <a:rPr lang="ja-JP" altLang="en-US" sz="1400" b="0" dirty="0">
                <a:ln>
                  <a:noFill/>
                </a:ln>
                <a:solidFill>
                  <a:schemeClr val="tx1"/>
                </a:solidFill>
                <a:effectLst/>
                <a:latin typeface="+mj-ea"/>
                <a:cs typeface="メイリオ" pitchFamily="50" charset="-128"/>
              </a:rPr>
              <a:t>が図れる</a:t>
            </a:r>
            <a:r>
              <a:rPr lang="ja-JP" altLang="en-US" sz="1400" b="0" dirty="0" smtClean="0">
                <a:ln>
                  <a:noFill/>
                </a:ln>
                <a:solidFill>
                  <a:schemeClr val="tx1"/>
                </a:solidFill>
                <a:effectLst/>
                <a:latin typeface="+mj-ea"/>
                <a:cs typeface="メイリオ" pitchFamily="50" charset="-128"/>
              </a:rPr>
              <a:t>よう情報</a:t>
            </a:r>
            <a:r>
              <a:rPr lang="ja-JP" altLang="en-US" sz="1400" b="0" dirty="0">
                <a:ln>
                  <a:noFill/>
                </a:ln>
                <a:solidFill>
                  <a:schemeClr val="tx1"/>
                </a:solidFill>
                <a:effectLst/>
                <a:latin typeface="+mj-ea"/>
                <a:cs typeface="メイリオ" pitchFamily="50" charset="-128"/>
              </a:rPr>
              <a:t>提供と調整を実施</a:t>
            </a:r>
          </a:p>
          <a:p>
            <a:pPr marL="139700" lvl="0" indent="-139700" algn="l">
              <a:spcBef>
                <a:spcPct val="20000"/>
              </a:spcBef>
            </a:pP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2000" b="0" u="heavy"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在宅医療を支える人材</a:t>
            </a:r>
            <a:r>
              <a:rPr lang="ja-JP" altLang="en-US" sz="2000" b="0" u="heavy"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育成</a:t>
            </a:r>
            <a:r>
              <a:rPr lang="ja-JP" altLang="en-US" sz="2000" b="0" u="heavy"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・資質向上の</a:t>
            </a:r>
            <a:r>
              <a:rPr lang="ja-JP" altLang="en-US" sz="2000" b="0" u="heavy"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支援</a:t>
            </a:r>
            <a:endParaRPr lang="en-US" altLang="ja-JP" sz="2000" b="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spcBef>
                <a:spcPct val="20000"/>
              </a:spcBef>
            </a:pP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・新人</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看護職員等研修</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事業</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66,133</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en-US" altLang="ja-JP"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spcBef>
                <a:spcPct val="20000"/>
              </a:spcBef>
            </a:pP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・看護師</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等養成所施設整備・運営費補助</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事業　</a:t>
            </a:r>
            <a:r>
              <a:rPr lang="ja-JP" altLang="en-US" sz="1400" b="0" kern="0" dirty="0">
                <a:solidFill>
                  <a:schemeClr val="tx1"/>
                </a:solidFill>
                <a:effectLst/>
                <a:latin typeface="+mj-ea"/>
              </a:rPr>
              <a:t>（整備</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376,818</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、運営</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882,963</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ja-JP" altLang="en-US" sz="1400" b="0" dirty="0">
              <a:ln>
                <a:noFill/>
              </a:ln>
              <a:solidFill>
                <a:schemeClr val="tx1"/>
              </a:solidFill>
              <a:effectLst/>
              <a:latin typeface="+mj-ea"/>
              <a:cs typeface="Tahoma" pitchFamily="34" charset="0"/>
            </a:endParaRPr>
          </a:p>
          <a:p>
            <a:pPr marL="139700" indent="131763" algn="l">
              <a:spcBef>
                <a:spcPct val="20000"/>
              </a:spcBef>
            </a:pP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・無菌</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調剤対応薬剤師育成</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事業</a:t>
            </a:r>
            <a:r>
              <a:rPr lang="ja-JP" altLang="en-US" sz="1400" b="0" kern="0" dirty="0">
                <a:solidFill>
                  <a:schemeClr val="tx1"/>
                </a:solidFill>
                <a:effectLst/>
                <a:latin typeface="+mn-ea"/>
              </a:rPr>
              <a:t>（再掲</a:t>
            </a:r>
            <a:r>
              <a:rPr lang="ja-JP" altLang="en-US" sz="1400" b="0" kern="0" dirty="0" smtClean="0">
                <a:solidFill>
                  <a:schemeClr val="tx1"/>
                </a:solidFill>
                <a:effectLst/>
                <a:latin typeface="+mn-ea"/>
              </a:rPr>
              <a:t>）</a:t>
            </a:r>
            <a:r>
              <a:rPr lang="ja-JP" altLang="en-US" sz="1400" b="0" kern="0" dirty="0">
                <a:solidFill>
                  <a:schemeClr val="tx1"/>
                </a:solidFill>
                <a:effectLst/>
                <a:latin typeface="+mj-ea"/>
              </a:rPr>
              <a:t> </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2,750</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en-US" altLang="ja-JP" sz="1400" b="0" kern="0" dirty="0">
              <a:solidFill>
                <a:schemeClr val="tx1"/>
              </a:solidFill>
              <a:effectLst/>
              <a:latin typeface="+mn-ea"/>
            </a:endParaRPr>
          </a:p>
          <a:p>
            <a:pPr marL="139700" indent="131763" algn="l">
              <a:spcBef>
                <a:spcPct val="20000"/>
              </a:spcBef>
            </a:pPr>
            <a:r>
              <a:rPr lang="ja-JP" altLang="en-US" sz="1400" b="0" kern="0" dirty="0" smtClean="0">
                <a:solidFill>
                  <a:schemeClr val="tx1"/>
                </a:solidFill>
                <a:effectLst/>
                <a:latin typeface="+mn-ea"/>
              </a:rPr>
              <a:t>・人材</a:t>
            </a:r>
            <a:r>
              <a:rPr lang="ja-JP" altLang="en-US" sz="1400" b="0" kern="0" dirty="0">
                <a:solidFill>
                  <a:schemeClr val="tx1"/>
                </a:solidFill>
                <a:effectLst/>
                <a:latin typeface="+mn-ea"/>
              </a:rPr>
              <a:t>育成</a:t>
            </a:r>
            <a:r>
              <a:rPr lang="ja-JP" altLang="en-US" sz="1400" b="0" kern="0" dirty="0" smtClean="0">
                <a:solidFill>
                  <a:schemeClr val="tx1"/>
                </a:solidFill>
                <a:effectLst/>
                <a:latin typeface="+mn-ea"/>
              </a:rPr>
              <a:t>事業、歯科衛生士養成所等への施設・設備整備事業</a:t>
            </a:r>
            <a:r>
              <a:rPr lang="ja-JP" altLang="en-US" sz="1400" b="0" kern="0" dirty="0" smtClean="0">
                <a:solidFill>
                  <a:schemeClr val="tx1"/>
                </a:solidFill>
                <a:effectLst/>
                <a:latin typeface="+mj-ea"/>
              </a:rPr>
              <a:t>（</a:t>
            </a:r>
            <a:r>
              <a:rPr lang="en-US" altLang="ja-JP" sz="1400" b="0" kern="0" dirty="0" smtClean="0">
                <a:solidFill>
                  <a:schemeClr val="tx1"/>
                </a:solidFill>
                <a:effectLst/>
                <a:latin typeface="+mj-ea"/>
              </a:rPr>
              <a:t>13,442</a:t>
            </a:r>
            <a:r>
              <a:rPr lang="ja-JP" altLang="en-US" sz="1400" b="0" kern="0" dirty="0" smtClean="0">
                <a:solidFill>
                  <a:schemeClr val="tx1"/>
                </a:solidFill>
                <a:effectLst/>
                <a:latin typeface="+mj-ea"/>
              </a:rPr>
              <a:t>千円</a:t>
            </a:r>
            <a:r>
              <a:rPr lang="ja-JP" altLang="en-US" sz="1400" b="0" kern="0" dirty="0">
                <a:solidFill>
                  <a:schemeClr val="tx1"/>
                </a:solidFill>
                <a:effectLst/>
                <a:latin typeface="+mj-ea"/>
              </a:rPr>
              <a:t>）</a:t>
            </a:r>
            <a:endPar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p:txBody>
      </p:sp>
      <p:sp>
        <p:nvSpPr>
          <p:cNvPr id="7" name="スライド番号プレースホルダー 1"/>
          <p:cNvSpPr>
            <a:spLocks noGrp="1"/>
          </p:cNvSpPr>
          <p:nvPr>
            <p:ph type="sldNum" sz="quarter" idx="12"/>
          </p:nvPr>
        </p:nvSpPr>
        <p:spPr>
          <a:xfrm>
            <a:off x="6949802" y="6381328"/>
            <a:ext cx="2133600" cy="365125"/>
          </a:xfrm>
        </p:spPr>
        <p:txBody>
          <a:bodyPr/>
          <a:lstStyle/>
          <a:p>
            <a:fld id="{DC08D7A6-B21C-4CC5-B909-7F83FE9B363B}" type="slidenum">
              <a:rPr kumimoji="1" lang="ja-JP" altLang="en-US" smtClean="0"/>
              <a:t>4</a:t>
            </a:fld>
            <a:endParaRPr kumimoji="1" lang="ja-JP" altLang="en-US" dirty="0"/>
          </a:p>
        </p:txBody>
      </p:sp>
    </p:spTree>
    <p:extLst>
      <p:ext uri="{BB962C8B-B14F-4D97-AF65-F5344CB8AC3E}">
        <p14:creationId xmlns:p14="http://schemas.microsoft.com/office/powerpoint/2010/main" val="3507836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8F492603B92714F87F5C9CE5920A085" ma:contentTypeVersion="0" ma:contentTypeDescription="新しいドキュメントを作成します。" ma:contentTypeScope="" ma:versionID="434181a884945da64569af095483fa5d">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0112AA5-D325-448D-8054-CCFA86F2EC9B}">
  <ds:schemaRefs>
    <ds:schemaRef ds:uri="http://schemas.microsoft.com/sharepoint/v3/contenttype/forms"/>
  </ds:schemaRefs>
</ds:datastoreItem>
</file>

<file path=customXml/itemProps2.xml><?xml version="1.0" encoding="utf-8"?>
<ds:datastoreItem xmlns:ds="http://schemas.openxmlformats.org/officeDocument/2006/customXml" ds:itemID="{76567A5F-D5CB-4DD2-AFFA-1F591F0DB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84EE724-51BC-4B78-9838-2BAFB04A434D}">
  <ds:schemaRefs>
    <ds:schemaRef ds:uri="http://purl.org/dc/elements/1.1/"/>
    <ds:schemaRef ds:uri="http://schemas.microsoft.com/office/2006/metadata/properties"/>
    <ds:schemaRef ds:uri="http://purl.org/dc/dcmitype/"/>
    <ds:schemaRef ds:uri="http://schemas.microsoft.com/office/2006/documentManagement/types"/>
    <ds:schemaRef ds:uri="http://www.w3.org/XML/1998/namespace"/>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5285</TotalTime>
  <Words>271</Words>
  <Application>Microsoft Office PowerPoint</Application>
  <PresentationFormat>画面に合わせる (4:3)</PresentationFormat>
  <Paragraphs>140</Paragraphs>
  <Slides>4</Slides>
  <Notes>3</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HOSTNAME</cp:lastModifiedBy>
  <cp:revision>436</cp:revision>
  <cp:lastPrinted>2015-03-16T03:13:51Z</cp:lastPrinted>
  <dcterms:created xsi:type="dcterms:W3CDTF">2014-04-18T03:40:46Z</dcterms:created>
  <dcterms:modified xsi:type="dcterms:W3CDTF">2015-03-16T03:13:56Z</dcterms:modified>
</cp:coreProperties>
</file>