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4925-25E7-4146-BECE-20DFD7632841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6436-891C-4B33-B8AD-3765C159A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13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4925-25E7-4146-BECE-20DFD7632841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6436-891C-4B33-B8AD-3765C159A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64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4925-25E7-4146-BECE-20DFD7632841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6436-891C-4B33-B8AD-3765C159A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27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4925-25E7-4146-BECE-20DFD7632841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6436-891C-4B33-B8AD-3765C159A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89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4925-25E7-4146-BECE-20DFD7632841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6436-891C-4B33-B8AD-3765C159A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216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4925-25E7-4146-BECE-20DFD7632841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6436-891C-4B33-B8AD-3765C159A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72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4925-25E7-4146-BECE-20DFD7632841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6436-891C-4B33-B8AD-3765C159A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56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4925-25E7-4146-BECE-20DFD7632841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6436-891C-4B33-B8AD-3765C159A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681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4925-25E7-4146-BECE-20DFD7632841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6436-891C-4B33-B8AD-3765C159A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33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4925-25E7-4146-BECE-20DFD7632841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6436-891C-4B33-B8AD-3765C159A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66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4925-25E7-4146-BECE-20DFD7632841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6436-891C-4B33-B8AD-3765C159A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84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84925-25E7-4146-BECE-20DFD7632841}" type="datetimeFigureOut">
              <a:rPr kumimoji="1" lang="ja-JP" altLang="en-US" smtClean="0"/>
              <a:t>2015/3/16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26436-891C-4B33-B8AD-3765C159A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46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260648"/>
            <a:ext cx="4355975" cy="5688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ja-JP" dirty="0"/>
          </a:p>
          <a:p>
            <a:r>
              <a:rPr lang="ja-JP" altLang="ja-JP" sz="1600" b="1" dirty="0"/>
              <a:t>【保健医療協</a:t>
            </a:r>
            <a:r>
              <a:rPr lang="ja-JP" altLang="ja-JP" sz="1600" b="1" dirty="0" smtClean="0"/>
              <a:t>議会</a:t>
            </a:r>
            <a:r>
              <a:rPr lang="en-US" altLang="ja-JP" sz="1600" b="1" dirty="0" smtClean="0"/>
              <a:t>〈</a:t>
            </a:r>
            <a:r>
              <a:rPr lang="ja-JP" altLang="en-US" sz="1600" b="1" dirty="0" smtClean="0"/>
              <a:t>定員５０名</a:t>
            </a:r>
            <a:r>
              <a:rPr lang="en-US" altLang="ja-JP" sz="1600" b="1" dirty="0" smtClean="0"/>
              <a:t>〉</a:t>
            </a:r>
            <a:r>
              <a:rPr lang="ja-JP" altLang="ja-JP" sz="1600" b="1" dirty="0" smtClean="0"/>
              <a:t>】</a:t>
            </a:r>
            <a:endParaRPr lang="en-US" altLang="ja-JP" sz="1400" dirty="0" smtClean="0"/>
          </a:p>
          <a:p>
            <a:pPr>
              <a:lnSpc>
                <a:spcPct val="150000"/>
              </a:lnSpc>
            </a:pPr>
            <a:r>
              <a:rPr lang="ja-JP" altLang="en-US" sz="1400" dirty="0" smtClean="0"/>
              <a:t>　</a:t>
            </a:r>
            <a:r>
              <a:rPr lang="ja-JP" altLang="ja-JP" sz="1400" dirty="0" smtClean="0"/>
              <a:t>○</a:t>
            </a:r>
            <a:r>
              <a:rPr lang="ja-JP" altLang="ja-JP" sz="1400" dirty="0"/>
              <a:t>保健医療協議会委員（現在の委員）</a:t>
            </a:r>
          </a:p>
          <a:p>
            <a:pPr>
              <a:lnSpc>
                <a:spcPct val="150000"/>
              </a:lnSpc>
            </a:pPr>
            <a:r>
              <a:rPr lang="ja-JP" altLang="en-US" sz="1400" dirty="0" smtClean="0"/>
              <a:t>　　</a:t>
            </a:r>
            <a:r>
              <a:rPr lang="ja-JP" altLang="ja-JP" sz="1400" dirty="0" smtClean="0"/>
              <a:t>・</a:t>
            </a:r>
            <a:r>
              <a:rPr lang="ja-JP" altLang="ja-JP" sz="1400" dirty="0"/>
              <a:t>地元市町村</a:t>
            </a:r>
          </a:p>
          <a:p>
            <a:pPr>
              <a:lnSpc>
                <a:spcPct val="150000"/>
              </a:lnSpc>
            </a:pPr>
            <a:r>
              <a:rPr lang="ja-JP" altLang="en-US" sz="1400" dirty="0" smtClean="0"/>
              <a:t>　　</a:t>
            </a:r>
            <a:r>
              <a:rPr lang="ja-JP" altLang="ja-JP" sz="1400" dirty="0" smtClean="0"/>
              <a:t>・</a:t>
            </a:r>
            <a:r>
              <a:rPr lang="ja-JP" altLang="ja-JP" sz="1400" dirty="0"/>
              <a:t>地元医師会、地元歯科医師会、地元薬剤師会</a:t>
            </a:r>
          </a:p>
          <a:p>
            <a:pPr>
              <a:lnSpc>
                <a:spcPct val="150000"/>
              </a:lnSpc>
            </a:pPr>
            <a:r>
              <a:rPr lang="ja-JP" altLang="en-US" sz="1400" dirty="0" smtClean="0"/>
              <a:t>　　</a:t>
            </a:r>
            <a:r>
              <a:rPr lang="ja-JP" altLang="ja-JP" sz="1400" dirty="0" smtClean="0"/>
              <a:t>・</a:t>
            </a:r>
            <a:r>
              <a:rPr lang="ja-JP" altLang="ja-JP" sz="1400" dirty="0"/>
              <a:t>地元公私立病院（一部）</a:t>
            </a:r>
          </a:p>
          <a:p>
            <a:pPr>
              <a:lnSpc>
                <a:spcPct val="150000"/>
              </a:lnSpc>
            </a:pPr>
            <a:r>
              <a:rPr lang="ja-JP" altLang="en-US" sz="1400" dirty="0" smtClean="0"/>
              <a:t>　　</a:t>
            </a:r>
            <a:r>
              <a:rPr lang="ja-JP" altLang="ja-JP" sz="1400" dirty="0" smtClean="0"/>
              <a:t>・</a:t>
            </a:r>
            <a:r>
              <a:rPr lang="ja-JP" altLang="ja-JP" sz="1400" dirty="0"/>
              <a:t>府医師会、府歯科医師会、府薬剤師会</a:t>
            </a:r>
          </a:p>
          <a:p>
            <a:pPr>
              <a:lnSpc>
                <a:spcPct val="150000"/>
              </a:lnSpc>
            </a:pPr>
            <a:r>
              <a:rPr lang="ja-JP" altLang="en-US" sz="1400" dirty="0" smtClean="0"/>
              <a:t>　　</a:t>
            </a:r>
            <a:r>
              <a:rPr lang="ja-JP" altLang="ja-JP" sz="1400" dirty="0" smtClean="0"/>
              <a:t>・</a:t>
            </a:r>
            <a:r>
              <a:rPr lang="ja-JP" altLang="ja-JP" sz="1400" dirty="0"/>
              <a:t>大病協、私病協</a:t>
            </a:r>
          </a:p>
          <a:p>
            <a:pPr>
              <a:lnSpc>
                <a:spcPct val="150000"/>
              </a:lnSpc>
            </a:pPr>
            <a:r>
              <a:rPr lang="ja-JP" altLang="ja-JP" sz="1400" dirty="0"/>
              <a:t>　　・地元消防本部代表</a:t>
            </a:r>
          </a:p>
          <a:p>
            <a:pPr>
              <a:lnSpc>
                <a:spcPct val="150000"/>
              </a:lnSpc>
            </a:pPr>
            <a:r>
              <a:rPr lang="ja-JP" altLang="ja-JP" sz="1400" dirty="0"/>
              <a:t>　　</a:t>
            </a:r>
            <a:r>
              <a:rPr lang="ja-JP" altLang="ja-JP" sz="1400" dirty="0" smtClean="0"/>
              <a:t>・</a:t>
            </a:r>
            <a:r>
              <a:rPr lang="ja-JP" altLang="ja-JP" sz="1400" dirty="0"/>
              <a:t>その他（保健</a:t>
            </a:r>
            <a:r>
              <a:rPr lang="ja-JP" altLang="ja-JP" sz="1400" dirty="0" smtClean="0"/>
              <a:t>所長</a:t>
            </a:r>
            <a:r>
              <a:rPr lang="ja-JP" altLang="en-US" sz="1400" dirty="0" smtClean="0"/>
              <a:t>など</a:t>
            </a:r>
            <a:r>
              <a:rPr lang="ja-JP" altLang="ja-JP" sz="1400" dirty="0" smtClean="0"/>
              <a:t>）</a:t>
            </a:r>
            <a:endParaRPr lang="ja-JP" altLang="ja-JP" sz="1400" dirty="0"/>
          </a:p>
          <a:p>
            <a:pPr>
              <a:lnSpc>
                <a:spcPct val="150000"/>
              </a:lnSpc>
            </a:pPr>
            <a:endParaRPr lang="en-US" altLang="ja-JP" sz="1400" dirty="0" smtClean="0"/>
          </a:p>
          <a:p>
            <a:pPr>
              <a:lnSpc>
                <a:spcPct val="150000"/>
              </a:lnSpc>
            </a:pPr>
            <a:r>
              <a:rPr lang="en-US" altLang="ja-JP" sz="1400" dirty="0"/>
              <a:t> </a:t>
            </a:r>
            <a:r>
              <a:rPr lang="ja-JP" altLang="ja-JP" sz="1400" dirty="0" smtClean="0"/>
              <a:t>○</a:t>
            </a:r>
            <a:r>
              <a:rPr lang="ja-JP" altLang="ja-JP" sz="1400" dirty="0"/>
              <a:t>協議会に追加する委員（案）</a:t>
            </a:r>
          </a:p>
          <a:p>
            <a:pPr>
              <a:lnSpc>
                <a:spcPct val="150000"/>
              </a:lnSpc>
            </a:pPr>
            <a:r>
              <a:rPr lang="ja-JP" altLang="ja-JP" sz="1400" dirty="0"/>
              <a:t>　</a:t>
            </a:r>
            <a:r>
              <a:rPr lang="ja-JP" altLang="en-US" sz="1400" dirty="0"/>
              <a:t>　</a:t>
            </a:r>
            <a:r>
              <a:rPr lang="ja-JP" altLang="ja-JP" sz="1400" dirty="0" smtClean="0"/>
              <a:t>・</a:t>
            </a:r>
            <a:r>
              <a:rPr lang="ja-JP" altLang="ja-JP" sz="1400" dirty="0"/>
              <a:t>公立病院協</a:t>
            </a:r>
            <a:r>
              <a:rPr lang="ja-JP" altLang="ja-JP" sz="1400" dirty="0" smtClean="0"/>
              <a:t>議会</a:t>
            </a:r>
            <a:r>
              <a:rPr lang="ja-JP" altLang="en-US" sz="1400" dirty="0" smtClean="0"/>
              <a:t>（公立病院のない三島区域は除く）</a:t>
            </a:r>
            <a:endParaRPr lang="ja-JP" altLang="ja-JP" sz="1400" dirty="0"/>
          </a:p>
          <a:p>
            <a:pPr>
              <a:lnSpc>
                <a:spcPct val="150000"/>
              </a:lnSpc>
            </a:pPr>
            <a:r>
              <a:rPr lang="ja-JP" altLang="en-US" sz="1400" dirty="0" smtClean="0"/>
              <a:t>　　</a:t>
            </a:r>
            <a:r>
              <a:rPr lang="ja-JP" altLang="ja-JP" sz="1400" dirty="0" smtClean="0"/>
              <a:t>・</a:t>
            </a:r>
            <a:r>
              <a:rPr lang="ja-JP" altLang="ja-JP" sz="1400" dirty="0"/>
              <a:t>大阪精神科病院協会</a:t>
            </a:r>
          </a:p>
          <a:p>
            <a:pPr>
              <a:lnSpc>
                <a:spcPct val="150000"/>
              </a:lnSpc>
            </a:pPr>
            <a:r>
              <a:rPr lang="ja-JP" altLang="en-US" sz="1400" dirty="0" smtClean="0"/>
              <a:t>　　</a:t>
            </a:r>
            <a:r>
              <a:rPr lang="ja-JP" altLang="ja-JP" sz="1400" dirty="0" smtClean="0"/>
              <a:t>・</a:t>
            </a:r>
            <a:r>
              <a:rPr lang="ja-JP" altLang="ja-JP" sz="1400" dirty="0"/>
              <a:t>看護</a:t>
            </a:r>
            <a:r>
              <a:rPr lang="ja-JP" altLang="ja-JP" sz="1400" dirty="0" smtClean="0"/>
              <a:t>協会</a:t>
            </a:r>
            <a:endParaRPr lang="en-US" altLang="ja-JP" sz="1400" dirty="0" smtClean="0"/>
          </a:p>
          <a:p>
            <a:pPr>
              <a:lnSpc>
                <a:spcPct val="150000"/>
              </a:lnSpc>
            </a:pPr>
            <a:r>
              <a:rPr lang="ja-JP" altLang="en-US" sz="1400" dirty="0"/>
              <a:t>　</a:t>
            </a:r>
            <a:r>
              <a:rPr lang="ja-JP" altLang="ja-JP" sz="1400" dirty="0"/>
              <a:t>　・圏域内地元社会福祉協</a:t>
            </a:r>
            <a:r>
              <a:rPr lang="ja-JP" altLang="ja-JP" sz="1400" dirty="0" smtClean="0"/>
              <a:t>議会</a:t>
            </a:r>
            <a:endParaRPr lang="en-US" altLang="ja-JP" sz="1400" dirty="0" smtClean="0"/>
          </a:p>
          <a:p>
            <a:pPr>
              <a:lnSpc>
                <a:spcPct val="150000"/>
              </a:lnSpc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・医療保険者（医療法３０条の１４第１項による</a:t>
            </a:r>
            <a:r>
              <a:rPr lang="en-US" altLang="ja-JP" sz="1400" dirty="0" smtClean="0"/>
              <a:t>※</a:t>
            </a:r>
            <a:r>
              <a:rPr lang="ja-JP" altLang="en-US" sz="1400" dirty="0" smtClean="0"/>
              <a:t>）</a:t>
            </a:r>
            <a:endParaRPr lang="ja-JP" altLang="ja-JP" dirty="0"/>
          </a:p>
        </p:txBody>
      </p:sp>
      <p:sp>
        <p:nvSpPr>
          <p:cNvPr id="5" name="正方形/長方形 4"/>
          <p:cNvSpPr/>
          <p:nvPr/>
        </p:nvSpPr>
        <p:spPr>
          <a:xfrm>
            <a:off x="879961" y="260648"/>
            <a:ext cx="727280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ja-JP" b="1" dirty="0"/>
              <a:t>地域医療構想策定にかかる構想区域での検討機関（案</a:t>
            </a:r>
            <a:r>
              <a:rPr lang="ja-JP" altLang="ja-JP" b="1" dirty="0" smtClean="0"/>
              <a:t>）</a:t>
            </a:r>
            <a:endParaRPr lang="ja-JP" altLang="ja-JP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4355976" y="764704"/>
            <a:ext cx="4788024" cy="50405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ja-JP" sz="1600" b="1" dirty="0" smtClean="0">
                <a:latin typeface="+mn-ea"/>
              </a:rPr>
              <a:t>【</a:t>
            </a:r>
            <a:r>
              <a:rPr lang="ja-JP" altLang="ja-JP" sz="1600" b="1" dirty="0">
                <a:latin typeface="+mn-ea"/>
              </a:rPr>
              <a:t>地域医療構想検討懇話会（仮称）</a:t>
            </a:r>
            <a:r>
              <a:rPr lang="ja-JP" altLang="ja-JP" sz="1600" b="1" dirty="0" smtClean="0">
                <a:latin typeface="+mn-ea"/>
              </a:rPr>
              <a:t>】</a:t>
            </a:r>
            <a:endParaRPr lang="en-US" altLang="ja-JP" sz="1600" b="1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+mn-ea"/>
              </a:rPr>
              <a:t>　</a:t>
            </a:r>
            <a:r>
              <a:rPr lang="ja-JP" altLang="ja-JP" sz="1400" dirty="0" smtClean="0">
                <a:latin typeface="+mn-ea"/>
              </a:rPr>
              <a:t>○</a:t>
            </a:r>
            <a:r>
              <a:rPr lang="ja-JP" altLang="ja-JP" sz="1400" dirty="0">
                <a:latin typeface="+mn-ea"/>
              </a:rPr>
              <a:t>委員（案）</a:t>
            </a: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+mn-ea"/>
              </a:rPr>
              <a:t>　　</a:t>
            </a:r>
            <a:r>
              <a:rPr lang="ja-JP" altLang="ja-JP" sz="1400" dirty="0" smtClean="0">
                <a:latin typeface="+mn-ea"/>
              </a:rPr>
              <a:t>・</a:t>
            </a:r>
            <a:r>
              <a:rPr lang="ja-JP" altLang="ja-JP" sz="1400" dirty="0">
                <a:latin typeface="+mn-ea"/>
              </a:rPr>
              <a:t>地元市町村（全部）</a:t>
            </a: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+mn-ea"/>
              </a:rPr>
              <a:t>　　</a:t>
            </a:r>
            <a:r>
              <a:rPr lang="ja-JP" altLang="ja-JP" sz="1400" dirty="0" smtClean="0">
                <a:latin typeface="+mn-ea"/>
              </a:rPr>
              <a:t>・</a:t>
            </a:r>
            <a:r>
              <a:rPr lang="ja-JP" altLang="ja-JP" sz="1400" dirty="0">
                <a:latin typeface="+mn-ea"/>
              </a:rPr>
              <a:t>圏域内地元医師会として代表者１名</a:t>
            </a: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+mn-ea"/>
              </a:rPr>
              <a:t>　　</a:t>
            </a:r>
            <a:r>
              <a:rPr lang="ja-JP" altLang="ja-JP" sz="1400" dirty="0" smtClean="0">
                <a:latin typeface="+mn-ea"/>
              </a:rPr>
              <a:t>・</a:t>
            </a:r>
            <a:r>
              <a:rPr lang="ja-JP" altLang="ja-JP" sz="1400" dirty="0">
                <a:latin typeface="+mn-ea"/>
              </a:rPr>
              <a:t>圏域内地元歯科医師会として代表者１名</a:t>
            </a: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+mn-ea"/>
              </a:rPr>
              <a:t>　　</a:t>
            </a:r>
            <a:r>
              <a:rPr lang="ja-JP" altLang="ja-JP" sz="1400" dirty="0" smtClean="0">
                <a:latin typeface="+mn-ea"/>
              </a:rPr>
              <a:t>・</a:t>
            </a:r>
            <a:r>
              <a:rPr lang="ja-JP" altLang="ja-JP" sz="1400" dirty="0">
                <a:latin typeface="+mn-ea"/>
              </a:rPr>
              <a:t>圏域内地元薬剤師会として代表者１名</a:t>
            </a: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+mn-ea"/>
              </a:rPr>
              <a:t>　　</a:t>
            </a:r>
            <a:r>
              <a:rPr lang="ja-JP" altLang="ja-JP" sz="1400" dirty="0" smtClean="0">
                <a:latin typeface="+mn-ea"/>
              </a:rPr>
              <a:t>・</a:t>
            </a:r>
            <a:r>
              <a:rPr lang="ja-JP" altLang="ja-JP" sz="1400" dirty="0">
                <a:latin typeface="+mn-ea"/>
              </a:rPr>
              <a:t>府医師会、府歯科医師会、府薬剤師会の各代表者１名</a:t>
            </a: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+mn-ea"/>
              </a:rPr>
              <a:t>　　</a:t>
            </a:r>
            <a:r>
              <a:rPr lang="ja-JP" altLang="ja-JP" sz="1400" dirty="0" smtClean="0">
                <a:latin typeface="+mn-ea"/>
              </a:rPr>
              <a:t>・</a:t>
            </a:r>
            <a:r>
              <a:rPr lang="ja-JP" altLang="ja-JP" sz="1400" dirty="0">
                <a:latin typeface="+mn-ea"/>
              </a:rPr>
              <a:t>大病協、私病協の各代表者</a:t>
            </a:r>
            <a:r>
              <a:rPr lang="ja-JP" altLang="ja-JP" sz="1400" dirty="0" smtClean="0">
                <a:latin typeface="+mn-ea"/>
              </a:rPr>
              <a:t>１名</a:t>
            </a:r>
            <a:endParaRPr lang="en-US" altLang="ja-JP" sz="14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・</a:t>
            </a:r>
            <a:r>
              <a:rPr lang="ja-JP" altLang="ja-JP" sz="1400" dirty="0" smtClean="0">
                <a:latin typeface="+mn-ea"/>
              </a:rPr>
              <a:t>公立</a:t>
            </a:r>
            <a:r>
              <a:rPr lang="ja-JP" altLang="ja-JP" sz="1400" dirty="0">
                <a:latin typeface="+mn-ea"/>
              </a:rPr>
              <a:t>病院協議会</a:t>
            </a:r>
            <a:r>
              <a:rPr lang="ja-JP" altLang="ja-JP" sz="1400" dirty="0" smtClean="0">
                <a:latin typeface="+mn-ea"/>
              </a:rPr>
              <a:t>の代表者</a:t>
            </a:r>
            <a:r>
              <a:rPr lang="ja-JP" altLang="ja-JP" sz="1400" dirty="0" smtClean="0">
                <a:latin typeface="+mn-ea"/>
              </a:rPr>
              <a:t>１名</a:t>
            </a:r>
            <a:r>
              <a:rPr lang="ja-JP" altLang="en-US" sz="1400" dirty="0" smtClean="0"/>
              <a:t>（三島</a:t>
            </a:r>
            <a:r>
              <a:rPr lang="ja-JP" altLang="en-US" sz="1400" dirty="0"/>
              <a:t>区域は除く</a:t>
            </a:r>
            <a:r>
              <a:rPr lang="ja-JP" altLang="en-US" sz="1400" dirty="0" smtClean="0"/>
              <a:t>）</a:t>
            </a:r>
            <a:endParaRPr lang="ja-JP" altLang="ja-JP" sz="1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+mn-ea"/>
              </a:rPr>
              <a:t>　　</a:t>
            </a:r>
            <a:r>
              <a:rPr lang="ja-JP" altLang="ja-JP" sz="1400" dirty="0" smtClean="0">
                <a:latin typeface="+mn-ea"/>
              </a:rPr>
              <a:t>・</a:t>
            </a:r>
            <a:r>
              <a:rPr lang="ja-JP" altLang="ja-JP" sz="1400" dirty="0">
                <a:latin typeface="+mn-ea"/>
              </a:rPr>
              <a:t>大阪精神科病院</a:t>
            </a:r>
            <a:r>
              <a:rPr lang="ja-JP" altLang="ja-JP" sz="1400" dirty="0" smtClean="0">
                <a:latin typeface="+mn-ea"/>
              </a:rPr>
              <a:t>協会の代表者</a:t>
            </a:r>
            <a:r>
              <a:rPr lang="ja-JP" altLang="ja-JP" sz="1400" dirty="0">
                <a:latin typeface="+mn-ea"/>
              </a:rPr>
              <a:t>１名</a:t>
            </a: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+mn-ea"/>
              </a:rPr>
              <a:t>　　</a:t>
            </a:r>
            <a:r>
              <a:rPr lang="ja-JP" altLang="ja-JP" sz="1400" dirty="0" smtClean="0">
                <a:latin typeface="+mn-ea"/>
              </a:rPr>
              <a:t>・</a:t>
            </a:r>
            <a:r>
              <a:rPr lang="ja-JP" altLang="ja-JP" sz="1400" dirty="0">
                <a:latin typeface="+mn-ea"/>
              </a:rPr>
              <a:t>看護</a:t>
            </a:r>
            <a:r>
              <a:rPr lang="ja-JP" altLang="ja-JP" sz="1400" dirty="0" smtClean="0">
                <a:latin typeface="+mn-ea"/>
              </a:rPr>
              <a:t>協会の</a:t>
            </a:r>
            <a:r>
              <a:rPr lang="ja-JP" altLang="ja-JP" sz="1400" dirty="0">
                <a:latin typeface="+mn-ea"/>
              </a:rPr>
              <a:t>代表者１名</a:t>
            </a: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+mn-ea"/>
              </a:rPr>
              <a:t>　　</a:t>
            </a:r>
            <a:r>
              <a:rPr lang="ja-JP" altLang="ja-JP" sz="1400" dirty="0" smtClean="0">
                <a:latin typeface="+mn-ea"/>
              </a:rPr>
              <a:t>・</a:t>
            </a:r>
            <a:r>
              <a:rPr lang="ja-JP" altLang="ja-JP" sz="1400" dirty="0">
                <a:latin typeface="+mn-ea"/>
              </a:rPr>
              <a:t>圏域内地元社会福祉協議会の代表者</a:t>
            </a:r>
            <a:r>
              <a:rPr lang="ja-JP" altLang="ja-JP" sz="1400" dirty="0" smtClean="0">
                <a:latin typeface="+mn-ea"/>
              </a:rPr>
              <a:t>１名</a:t>
            </a:r>
            <a:endParaRPr lang="en-US" altLang="ja-JP" sz="14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・</a:t>
            </a:r>
            <a:r>
              <a:rPr lang="ja-JP" altLang="en-US" sz="1400" dirty="0"/>
              <a:t>医療保険者（医療法３０条の１４第１項に</a:t>
            </a:r>
            <a:r>
              <a:rPr lang="ja-JP" altLang="en-US" sz="1400" dirty="0" smtClean="0"/>
              <a:t>よる</a:t>
            </a:r>
            <a:r>
              <a:rPr lang="en-US" altLang="ja-JP" sz="1400" dirty="0" smtClean="0"/>
              <a:t>※</a:t>
            </a:r>
            <a:r>
              <a:rPr lang="ja-JP" altLang="en-US" sz="1400" dirty="0" smtClean="0"/>
              <a:t>）</a:t>
            </a:r>
            <a:endParaRPr lang="en-US" altLang="ja-JP" sz="1400" dirty="0" smtClean="0"/>
          </a:p>
          <a:p>
            <a:pPr>
              <a:lnSpc>
                <a:spcPct val="150000"/>
              </a:lnSpc>
            </a:pPr>
            <a:endParaRPr lang="ja-JP" altLang="ja-JP" sz="1400" dirty="0"/>
          </a:p>
          <a:p>
            <a:pPr>
              <a:lnSpc>
                <a:spcPct val="150000"/>
              </a:lnSpc>
            </a:pPr>
            <a:r>
              <a:rPr lang="en-US" altLang="ja-JP" sz="1600" b="1" dirty="0" smtClean="0">
                <a:latin typeface="+mn-ea"/>
              </a:rPr>
              <a:t>【</a:t>
            </a:r>
            <a:r>
              <a:rPr lang="ja-JP" altLang="en-US" sz="1600" b="1" dirty="0" smtClean="0">
                <a:latin typeface="+mn-ea"/>
              </a:rPr>
              <a:t>その他</a:t>
            </a:r>
            <a:r>
              <a:rPr lang="ja-JP" altLang="en-US" sz="1400" b="1" dirty="0" smtClean="0">
                <a:latin typeface="+mn-ea"/>
              </a:rPr>
              <a:t>（医療法により意見</a:t>
            </a:r>
            <a:r>
              <a:rPr lang="ja-JP" altLang="en-US" sz="1400" b="1" dirty="0">
                <a:latin typeface="+mn-ea"/>
              </a:rPr>
              <a:t>聴取が必要な</a:t>
            </a:r>
            <a:r>
              <a:rPr lang="ja-JP" altLang="en-US" sz="1400" b="1" dirty="0" smtClean="0">
                <a:latin typeface="+mn-ea"/>
              </a:rPr>
              <a:t>団体）</a:t>
            </a:r>
            <a:r>
              <a:rPr lang="en-US" altLang="ja-JP" sz="1600" b="1" dirty="0" smtClean="0">
                <a:latin typeface="+mn-ea"/>
              </a:rPr>
              <a:t>】</a:t>
            </a:r>
            <a:endParaRPr lang="en-US" altLang="ja-JP" sz="160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ja-JP" sz="1400" dirty="0">
                <a:latin typeface="+mn-ea"/>
              </a:rPr>
              <a:t>　　・保険者協議会</a:t>
            </a:r>
            <a:r>
              <a:rPr lang="ja-JP" altLang="ja-JP" sz="1400" dirty="0" smtClean="0">
                <a:latin typeface="+mn-ea"/>
              </a:rPr>
              <a:t>（第</a:t>
            </a:r>
            <a:r>
              <a:rPr lang="ja-JP" altLang="en-US" sz="1400" dirty="0" smtClean="0">
                <a:latin typeface="+mn-ea"/>
              </a:rPr>
              <a:t>３０</a:t>
            </a:r>
            <a:r>
              <a:rPr lang="ja-JP" altLang="ja-JP" sz="1400" dirty="0" smtClean="0">
                <a:latin typeface="+mn-ea"/>
              </a:rPr>
              <a:t>条</a:t>
            </a:r>
            <a:r>
              <a:rPr lang="ja-JP" altLang="ja-JP" sz="1400" dirty="0">
                <a:latin typeface="+mn-ea"/>
              </a:rPr>
              <a:t>の４</a:t>
            </a:r>
            <a:r>
              <a:rPr lang="ja-JP" altLang="ja-JP" sz="1400" dirty="0" smtClean="0">
                <a:latin typeface="+mn-ea"/>
              </a:rPr>
              <a:t>第</a:t>
            </a:r>
            <a:r>
              <a:rPr lang="ja-JP" altLang="en-US" sz="1400" dirty="0" smtClean="0">
                <a:latin typeface="+mn-ea"/>
              </a:rPr>
              <a:t>１４</a:t>
            </a:r>
            <a:r>
              <a:rPr lang="ja-JP" altLang="ja-JP" sz="1400" dirty="0" smtClean="0">
                <a:latin typeface="+mn-ea"/>
              </a:rPr>
              <a:t>項</a:t>
            </a:r>
            <a:r>
              <a:rPr lang="ja-JP" altLang="ja-JP" sz="1400" dirty="0">
                <a:latin typeface="+mn-ea"/>
              </a:rPr>
              <a:t>による</a:t>
            </a:r>
            <a:r>
              <a:rPr lang="ja-JP" altLang="ja-JP" sz="1400" dirty="0" smtClean="0">
                <a:latin typeface="+mn-ea"/>
              </a:rPr>
              <a:t>）</a:t>
            </a:r>
            <a:endParaRPr lang="ja-JP" altLang="ja-JP" sz="1400" dirty="0">
              <a:latin typeface="+mn-ea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4602364" y="5949280"/>
            <a:ext cx="4428492" cy="792088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ja-JP" sz="1400" dirty="0"/>
              <a:t>《構想策定後の協議の場》</a:t>
            </a:r>
          </a:p>
          <a:p>
            <a:r>
              <a:rPr lang="ja-JP" altLang="en-US" sz="1400" dirty="0" smtClean="0"/>
              <a:t>　</a:t>
            </a:r>
            <a:r>
              <a:rPr lang="ja-JP" altLang="ja-JP" sz="1400" dirty="0" smtClean="0"/>
              <a:t>構想</a:t>
            </a:r>
            <a:r>
              <a:rPr lang="ja-JP" altLang="ja-JP" sz="1400" dirty="0"/>
              <a:t>区域での協議の場（地域医療構想調整会議）</a:t>
            </a:r>
            <a:r>
              <a:rPr lang="ja-JP" altLang="ja-JP" sz="1400" dirty="0" smtClean="0"/>
              <a:t>に</a:t>
            </a:r>
            <a:r>
              <a:rPr lang="ja-JP" altLang="en-US" sz="1400" dirty="0" smtClean="0"/>
              <a:t>　</a:t>
            </a:r>
            <a:r>
              <a:rPr lang="ja-JP" altLang="ja-JP" sz="1400" dirty="0" smtClean="0"/>
              <a:t>ついて</a:t>
            </a:r>
            <a:r>
              <a:rPr lang="ja-JP" altLang="ja-JP" sz="1400" dirty="0"/>
              <a:t>は</a:t>
            </a:r>
            <a:r>
              <a:rPr lang="ja-JP" altLang="ja-JP" sz="1400" dirty="0" smtClean="0"/>
              <a:t>、</a:t>
            </a:r>
            <a:r>
              <a:rPr lang="ja-JP" altLang="en-US" sz="1400" dirty="0" smtClean="0"/>
              <a:t>同</a:t>
            </a:r>
            <a:r>
              <a:rPr lang="ja-JP" altLang="ja-JP" sz="1400" dirty="0" smtClean="0"/>
              <a:t>保健</a:t>
            </a:r>
            <a:r>
              <a:rPr lang="ja-JP" altLang="ja-JP" sz="1400" dirty="0"/>
              <a:t>医療協</a:t>
            </a:r>
            <a:r>
              <a:rPr lang="ja-JP" altLang="ja-JP" sz="1400" dirty="0" smtClean="0"/>
              <a:t>議会</a:t>
            </a:r>
            <a:r>
              <a:rPr lang="ja-JP" altLang="en-US" sz="1400" dirty="0" smtClean="0"/>
              <a:t>を活用予定</a:t>
            </a:r>
            <a:endParaRPr lang="ja-JP" altLang="ja-JP" sz="1400" dirty="0"/>
          </a:p>
        </p:txBody>
      </p:sp>
      <p:sp>
        <p:nvSpPr>
          <p:cNvPr id="4" name="正方形/長方形 3"/>
          <p:cNvSpPr/>
          <p:nvPr/>
        </p:nvSpPr>
        <p:spPr>
          <a:xfrm>
            <a:off x="144705" y="6226026"/>
            <a:ext cx="4355975" cy="5652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latin typeface="+mn-ea"/>
              </a:rPr>
              <a:t>※</a:t>
            </a:r>
            <a:r>
              <a:rPr kumimoji="1" lang="ja-JP" altLang="en-US" sz="1200" dirty="0" smtClean="0">
                <a:latin typeface="+mn-ea"/>
              </a:rPr>
              <a:t>　医療法</a:t>
            </a:r>
            <a:r>
              <a:rPr lang="ja-JP" altLang="en-US" sz="1200" dirty="0">
                <a:latin typeface="+mn-ea"/>
              </a:rPr>
              <a:t>に</a:t>
            </a:r>
            <a:r>
              <a:rPr lang="ja-JP" altLang="en-US" sz="1200" dirty="0" smtClean="0">
                <a:latin typeface="+mn-ea"/>
              </a:rPr>
              <a:t>おいて</a:t>
            </a:r>
            <a:r>
              <a:rPr kumimoji="1" lang="ja-JP" altLang="en-US" sz="1200" dirty="0" smtClean="0">
                <a:latin typeface="+mn-ea"/>
              </a:rPr>
              <a:t>、医療関係者、医療保健者との協議の場を</a:t>
            </a:r>
            <a:endParaRPr kumimoji="1" lang="en-US" altLang="ja-JP" sz="1200" dirty="0" smtClean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　</a:t>
            </a:r>
            <a:r>
              <a:rPr lang="ja-JP" altLang="en-US" sz="1200" dirty="0" smtClean="0">
                <a:latin typeface="+mn-ea"/>
              </a:rPr>
              <a:t>　 </a:t>
            </a:r>
            <a:r>
              <a:rPr kumimoji="1" lang="ja-JP" altLang="en-US" sz="1200" dirty="0" smtClean="0">
                <a:latin typeface="+mn-ea"/>
              </a:rPr>
              <a:t>設けることが明記されている。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806720" y="224644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Ｈ２７．３．２０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40912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45</Words>
  <Application>Microsoft Office PowerPoint</Application>
  <PresentationFormat>画面に合わせる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～策定業務の進め方：全体業務フロー～</dc:title>
  <dc:creator>HOSTNAME</dc:creator>
  <cp:lastModifiedBy>HOSTNAME</cp:lastModifiedBy>
  <cp:revision>19</cp:revision>
  <cp:lastPrinted>2015-03-16T10:59:06Z</cp:lastPrinted>
  <dcterms:created xsi:type="dcterms:W3CDTF">2015-02-19T01:37:49Z</dcterms:created>
  <dcterms:modified xsi:type="dcterms:W3CDTF">2015-03-16T11:01:52Z</dcterms:modified>
</cp:coreProperties>
</file>