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4"/>
  </p:sldMasterIdLst>
  <p:notesMasterIdLst>
    <p:notesMasterId r:id="rId17"/>
  </p:notesMasterIdLst>
  <p:handoutMasterIdLst>
    <p:handoutMasterId r:id="rId18"/>
  </p:handoutMasterIdLst>
  <p:sldIdLst>
    <p:sldId id="263" r:id="rId5"/>
    <p:sldId id="289" r:id="rId6"/>
    <p:sldId id="265" r:id="rId7"/>
    <p:sldId id="269" r:id="rId8"/>
    <p:sldId id="272" r:id="rId9"/>
    <p:sldId id="290" r:id="rId10"/>
    <p:sldId id="291" r:id="rId11"/>
    <p:sldId id="288" r:id="rId12"/>
    <p:sldId id="287" r:id="rId13"/>
    <p:sldId id="281" r:id="rId14"/>
    <p:sldId id="277" r:id="rId15"/>
    <p:sldId id="268" r:id="rId1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263"/>
            <p14:sldId id="289"/>
            <p14:sldId id="265"/>
            <p14:sldId id="269"/>
            <p14:sldId id="272"/>
            <p14:sldId id="290"/>
            <p14:sldId id="291"/>
            <p14:sldId id="288"/>
            <p14:sldId id="287"/>
            <p14:sldId id="281"/>
            <p14:sldId id="277"/>
            <p14:sldId id="26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88" autoAdjust="0"/>
    <p:restoredTop sz="94523" autoAdjust="0"/>
  </p:normalViewPr>
  <p:slideViewPr>
    <p:cSldViewPr>
      <p:cViewPr>
        <p:scale>
          <a:sx n="66" d="100"/>
          <a:sy n="66" d="100"/>
        </p:scale>
        <p:origin x="-1272" y="-186"/>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0"/>
            <a:ext cx="2949575" cy="496888"/>
          </a:xfrm>
          <a:prstGeom prst="rect">
            <a:avLst/>
          </a:prstGeom>
        </p:spPr>
        <p:txBody>
          <a:bodyPr vert="horz" lIns="91420" tIns="45708" rIns="91420" bIns="45708" rtlCol="0"/>
          <a:lstStyle>
            <a:lvl1pPr algn="r">
              <a:defRPr sz="1200"/>
            </a:lvl1pPr>
          </a:lstStyle>
          <a:p>
            <a:fld id="{460BA497-4EC1-4667-AE57-0EBB5F62489D}" type="datetimeFigureOut">
              <a:rPr kumimoji="1" lang="ja-JP" altLang="en-US" smtClean="0"/>
              <a:t>2014/8/4</a:t>
            </a:fld>
            <a:endParaRPr kumimoji="1"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20" tIns="45708" rIns="91420" bIns="45708"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0" tIns="45708" rIns="91420" bIns="45708" rtlCol="0"/>
          <a:lstStyle>
            <a:lvl1pPr algn="r">
              <a:defRPr sz="1200"/>
            </a:lvl1pPr>
          </a:lstStyle>
          <a:p>
            <a:fld id="{677E1747-4A11-4550-BAB0-931AD17A6FB0}" type="datetimeFigureOut">
              <a:rPr kumimoji="1" lang="ja-JP" altLang="en-US" smtClean="0"/>
              <a:t>2014/8/4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0" tIns="45708" rIns="91420"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0" tIns="45708" rIns="91420" bIns="45708"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3586839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3</a:t>
            </a:fld>
            <a:endParaRPr kumimoji="1" lang="ja-JP" altLang="en-US"/>
          </a:p>
        </p:txBody>
      </p:sp>
    </p:spTree>
    <p:extLst>
      <p:ext uri="{BB962C8B-B14F-4D97-AF65-F5344CB8AC3E}">
        <p14:creationId xmlns:p14="http://schemas.microsoft.com/office/powerpoint/2010/main" val="402652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6</a:t>
            </a:fld>
            <a:endParaRPr kumimoji="1" lang="ja-JP" altLang="en-US"/>
          </a:p>
        </p:txBody>
      </p:sp>
    </p:spTree>
    <p:extLst>
      <p:ext uri="{BB962C8B-B14F-4D97-AF65-F5344CB8AC3E}">
        <p14:creationId xmlns:p14="http://schemas.microsoft.com/office/powerpoint/2010/main" val="2341913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7FE991F-5A9F-452D-9998-F6E845966F1C}" type="slidenum">
              <a:rPr kumimoji="1" lang="ja-JP" altLang="en-US" smtClean="0"/>
              <a:t>7</a:t>
            </a:fld>
            <a:endParaRPr kumimoji="1" lang="ja-JP" altLang="en-US"/>
          </a:p>
        </p:txBody>
      </p:sp>
    </p:spTree>
    <p:extLst>
      <p:ext uri="{BB962C8B-B14F-4D97-AF65-F5344CB8AC3E}">
        <p14:creationId xmlns:p14="http://schemas.microsoft.com/office/powerpoint/2010/main" val="1932521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8</a:t>
            </a:fld>
            <a:endParaRPr kumimoji="1" lang="ja-JP" altLang="en-US"/>
          </a:p>
        </p:txBody>
      </p:sp>
    </p:spTree>
    <p:extLst>
      <p:ext uri="{BB962C8B-B14F-4D97-AF65-F5344CB8AC3E}">
        <p14:creationId xmlns:p14="http://schemas.microsoft.com/office/powerpoint/2010/main" val="4201999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9</a:t>
            </a:fld>
            <a:endParaRPr kumimoji="1" lang="ja-JP" altLang="en-US"/>
          </a:p>
        </p:txBody>
      </p:sp>
    </p:spTree>
    <p:extLst>
      <p:ext uri="{BB962C8B-B14F-4D97-AF65-F5344CB8AC3E}">
        <p14:creationId xmlns:p14="http://schemas.microsoft.com/office/powerpoint/2010/main" val="1054275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10</a:t>
            </a:fld>
            <a:endParaRPr kumimoji="1" lang="ja-JP" altLang="en-US"/>
          </a:p>
        </p:txBody>
      </p:sp>
    </p:spTree>
    <p:extLst>
      <p:ext uri="{BB962C8B-B14F-4D97-AF65-F5344CB8AC3E}">
        <p14:creationId xmlns:p14="http://schemas.microsoft.com/office/powerpoint/2010/main" val="3760162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11</a:t>
            </a:fld>
            <a:endParaRPr kumimoji="1" lang="ja-JP" altLang="en-US"/>
          </a:p>
        </p:txBody>
      </p:sp>
    </p:spTree>
    <p:extLst>
      <p:ext uri="{BB962C8B-B14F-4D97-AF65-F5344CB8AC3E}">
        <p14:creationId xmlns:p14="http://schemas.microsoft.com/office/powerpoint/2010/main" val="1054275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634E505-F20B-44F4-9FCC-B263DA0BC231}" type="datetime1">
              <a:rPr kumimoji="1" lang="ja-JP" altLang="en-US" smtClean="0"/>
              <a:t>2014/8/4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808756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33F557-47DA-41CA-907B-0BAD0DED8BB6}" type="datetime1">
              <a:rPr kumimoji="1" lang="ja-JP" altLang="en-US" smtClean="0"/>
              <a:t>2014/8/4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48587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4B60E48-E82A-4700-B112-4C156AAF4719}" type="datetime1">
              <a:rPr kumimoji="1" lang="ja-JP" altLang="en-US" smtClean="0"/>
              <a:t>2014/8/4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9507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2BE4FBF-72A8-4D0D-9760-79456137FFDD}" type="datetime1">
              <a:rPr kumimoji="1" lang="ja-JP" altLang="en-US" smtClean="0"/>
              <a:t>2014/8/4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936619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0DE0A2E-5509-4729-8004-6B30B33DE327}" type="datetime1">
              <a:rPr kumimoji="1" lang="ja-JP" altLang="en-US" smtClean="0"/>
              <a:t>2014/8/4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34858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36CD110-CDC7-4FC3-AF80-6C1C4CCE5BAC}" type="datetime1">
              <a:rPr kumimoji="1" lang="ja-JP" altLang="en-US" smtClean="0"/>
              <a:t>2014/8/4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684783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CA4C80A-B2B4-4D93-81F2-F72F7250DD0F}" type="datetime1">
              <a:rPr kumimoji="1" lang="ja-JP" altLang="en-US" smtClean="0"/>
              <a:t>2014/8/4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467743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AB26F3F-1672-4161-BA8D-A083FAC07E80}" type="datetime1">
              <a:rPr kumimoji="1" lang="ja-JP" altLang="en-US" smtClean="0"/>
              <a:t>2014/8/4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772203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0293EE-3840-44D5-B63A-061E461F9627}" type="datetime1">
              <a:rPr kumimoji="1" lang="ja-JP" altLang="en-US" smtClean="0"/>
              <a:t>2014/8/4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179765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E0C0E16-5039-47A3-B2DE-3DF67907D91F}" type="datetime1">
              <a:rPr kumimoji="1" lang="ja-JP" altLang="en-US" smtClean="0"/>
              <a:t>2014/8/4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1275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7AE232E-AAEC-4157-8F97-066E7097981C}" type="datetime1">
              <a:rPr kumimoji="1" lang="ja-JP" altLang="en-US" smtClean="0"/>
              <a:t>2014/8/4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182353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3774DB-FE5F-427C-A58C-ED8D6EEFA01D}" type="datetime1">
              <a:rPr kumimoji="1" lang="ja-JP" altLang="en-US" smtClean="0"/>
              <a:t>2014/8/4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567872937"/>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microsoft.com/office/2007/relationships/hdphoto" Target="../media/hdphoto3.wdp"/><Relationship Id="rId13" Type="http://schemas.openxmlformats.org/officeDocument/2006/relationships/image" Target="../media/image6.png"/><Relationship Id="rId18" Type="http://schemas.microsoft.com/office/2007/relationships/hdphoto" Target="../media/hdphoto7.wdp"/><Relationship Id="rId3" Type="http://schemas.openxmlformats.org/officeDocument/2006/relationships/image" Target="../media/image1.png"/><Relationship Id="rId7" Type="http://schemas.openxmlformats.org/officeDocument/2006/relationships/image" Target="../media/image3.png"/><Relationship Id="rId12" Type="http://schemas.microsoft.com/office/2007/relationships/hdphoto" Target="../media/hdphoto5.wdp"/><Relationship Id="rId17" Type="http://schemas.openxmlformats.org/officeDocument/2006/relationships/image" Target="../media/image9.png"/><Relationship Id="rId2" Type="http://schemas.openxmlformats.org/officeDocument/2006/relationships/notesSlide" Target="../notesSlides/notesSlide4.xml"/><Relationship Id="rId16" Type="http://schemas.openxmlformats.org/officeDocument/2006/relationships/image" Target="../media/image8.gif"/><Relationship Id="rId1" Type="http://schemas.openxmlformats.org/officeDocument/2006/relationships/slideLayout" Target="../slideLayouts/slideLayout6.xml"/><Relationship Id="rId6" Type="http://schemas.microsoft.com/office/2007/relationships/hdphoto" Target="../media/hdphoto2.wdp"/><Relationship Id="rId11" Type="http://schemas.openxmlformats.org/officeDocument/2006/relationships/image" Target="../media/image5.png"/><Relationship Id="rId5" Type="http://schemas.openxmlformats.org/officeDocument/2006/relationships/image" Target="../media/image2.png"/><Relationship Id="rId15" Type="http://schemas.openxmlformats.org/officeDocument/2006/relationships/image" Target="../media/image7.wmf"/><Relationship Id="rId10" Type="http://schemas.microsoft.com/office/2007/relationships/hdphoto" Target="../media/hdphoto4.wdp"/><Relationship Id="rId19" Type="http://schemas.openxmlformats.org/officeDocument/2006/relationships/image" Target="../media/image10.emf"/><Relationship Id="rId4" Type="http://schemas.microsoft.com/office/2007/relationships/hdphoto" Target="../media/hdphoto1.wdp"/><Relationship Id="rId9" Type="http://schemas.openxmlformats.org/officeDocument/2006/relationships/image" Target="../media/image4.png"/><Relationship Id="rId14" Type="http://schemas.microsoft.com/office/2007/relationships/hdphoto" Target="../media/hdphoto6.wdp"/></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9552" y="1340768"/>
            <a:ext cx="8136904" cy="1830065"/>
          </a:xfrm>
        </p:spPr>
        <p:txBody>
          <a:bodyPr>
            <a:noAutofit/>
          </a:bodyPr>
          <a:lstStyle/>
          <a:p>
            <a:r>
              <a:rPr kumimoji="1" lang="ja-JP" altLang="en-US" sz="3600" dirty="0" smtClean="0">
                <a:solidFill>
                  <a:schemeClr val="tx1"/>
                </a:solidFill>
                <a:effectLst/>
              </a:rPr>
              <a:t>医療・介護サービスの提供体制改革</a:t>
            </a:r>
            <a:r>
              <a:rPr kumimoji="1" lang="en-US" altLang="ja-JP" sz="3600" dirty="0" smtClean="0">
                <a:solidFill>
                  <a:schemeClr val="tx1"/>
                </a:solidFill>
                <a:effectLst/>
              </a:rPr>
              <a:t/>
            </a:r>
            <a:br>
              <a:rPr kumimoji="1" lang="en-US" altLang="ja-JP" sz="3600" dirty="0" smtClean="0">
                <a:solidFill>
                  <a:schemeClr val="tx1"/>
                </a:solidFill>
                <a:effectLst/>
              </a:rPr>
            </a:br>
            <a:r>
              <a:rPr kumimoji="1" lang="ja-JP" altLang="en-US" sz="3600" dirty="0" smtClean="0">
                <a:solidFill>
                  <a:schemeClr val="tx1"/>
                </a:solidFill>
                <a:effectLst/>
              </a:rPr>
              <a:t>のための新たな財政支援制度に係る</a:t>
            </a:r>
            <a:r>
              <a:rPr kumimoji="1" lang="en-US" altLang="ja-JP" sz="3600" dirty="0" smtClean="0">
                <a:solidFill>
                  <a:schemeClr val="tx1"/>
                </a:solidFill>
                <a:effectLst/>
              </a:rPr>
              <a:t/>
            </a:r>
            <a:br>
              <a:rPr kumimoji="1" lang="en-US" altLang="ja-JP" sz="3600" dirty="0" smtClean="0">
                <a:solidFill>
                  <a:schemeClr val="tx1"/>
                </a:solidFill>
                <a:effectLst/>
              </a:rPr>
            </a:br>
            <a:r>
              <a:rPr kumimoji="1" lang="ja-JP" altLang="en-US" sz="3600" u="sng" dirty="0" smtClean="0">
                <a:solidFill>
                  <a:schemeClr val="tx1"/>
                </a:solidFill>
                <a:effectLst/>
              </a:rPr>
              <a:t>第２回</a:t>
            </a:r>
            <a:r>
              <a:rPr lang="ja-JP" altLang="en-US" sz="3600" u="sng" dirty="0" smtClean="0">
                <a:solidFill>
                  <a:schemeClr val="tx1"/>
                </a:solidFill>
                <a:effectLst/>
              </a:rPr>
              <a:t>ヒアリング資料</a:t>
            </a:r>
            <a:endParaRPr kumimoji="1" lang="ja-JP" altLang="en-US" sz="3600" u="sng" dirty="0">
              <a:solidFill>
                <a:schemeClr val="tx1"/>
              </a:solidFill>
              <a:effectLst/>
            </a:endParaRPr>
          </a:p>
        </p:txBody>
      </p:sp>
      <p:sp>
        <p:nvSpPr>
          <p:cNvPr id="3" name="サブタイトル 2"/>
          <p:cNvSpPr>
            <a:spLocks noGrp="1"/>
          </p:cNvSpPr>
          <p:nvPr>
            <p:ph type="subTitle" idx="1"/>
          </p:nvPr>
        </p:nvSpPr>
        <p:spPr>
          <a:xfrm>
            <a:off x="1691680" y="4869160"/>
            <a:ext cx="5832648" cy="1080120"/>
          </a:xfrm>
        </p:spPr>
        <p:txBody>
          <a:bodyPr>
            <a:normAutofit/>
          </a:bodyPr>
          <a:lstStyle/>
          <a:p>
            <a:r>
              <a:rPr kumimoji="1" lang="ja-JP" altLang="en-US" sz="2800" u="sng" dirty="0" smtClean="0">
                <a:solidFill>
                  <a:schemeClr val="tx1"/>
                </a:solidFill>
                <a:latin typeface="+mj-ea"/>
                <a:ea typeface="+mj-ea"/>
              </a:rPr>
              <a:t>平成２６年８月６</a:t>
            </a:r>
            <a:r>
              <a:rPr lang="ja-JP" altLang="en-US" sz="2800" u="sng" dirty="0" smtClean="0">
                <a:solidFill>
                  <a:schemeClr val="tx1"/>
                </a:solidFill>
                <a:latin typeface="+mj-ea"/>
                <a:ea typeface="+mj-ea"/>
              </a:rPr>
              <a:t>日</a:t>
            </a:r>
            <a:endParaRPr lang="en-US" altLang="ja-JP" sz="2800" u="sng" dirty="0" smtClean="0">
              <a:solidFill>
                <a:schemeClr val="tx1"/>
              </a:solidFill>
              <a:latin typeface="+mj-ea"/>
              <a:ea typeface="+mj-ea"/>
            </a:endParaRPr>
          </a:p>
          <a:p>
            <a:r>
              <a:rPr lang="ja-JP" altLang="en-US" sz="2800" dirty="0" smtClean="0">
                <a:solidFill>
                  <a:schemeClr val="tx1"/>
                </a:solidFill>
                <a:latin typeface="+mj-ea"/>
                <a:ea typeface="+mj-ea"/>
              </a:rPr>
              <a:t>大阪府・大阪府医師会ほか関係団体</a:t>
            </a:r>
            <a:endParaRPr lang="en-US" altLang="ja-JP" sz="2800" dirty="0" smtClean="0">
              <a:solidFill>
                <a:schemeClr val="tx1"/>
              </a:solidFill>
              <a:latin typeface="+mj-ea"/>
              <a:ea typeface="+mj-ea"/>
            </a:endParaRPr>
          </a:p>
          <a:p>
            <a:endParaRPr lang="en-US" altLang="ja-JP" sz="2800" dirty="0" smtClean="0">
              <a:solidFill>
                <a:schemeClr val="tx1"/>
              </a:solidFill>
              <a:latin typeface="+mj-ea"/>
              <a:ea typeface="+mj-ea"/>
            </a:endParaRPr>
          </a:p>
          <a:p>
            <a:endParaRPr lang="en-US" altLang="ja-JP" sz="2800" dirty="0" smtClean="0">
              <a:solidFill>
                <a:schemeClr val="tx1"/>
              </a:solidFill>
            </a:endParaRPr>
          </a:p>
          <a:p>
            <a:endParaRPr kumimoji="1" lang="ja-JP" altLang="en-US" dirty="0">
              <a:solidFill>
                <a:schemeClr val="tx1"/>
              </a:solidFill>
            </a:endParaRPr>
          </a:p>
        </p:txBody>
      </p:sp>
      <p:sp>
        <p:nvSpPr>
          <p:cNvPr id="5" name="スライド番号プレースホルダー 2"/>
          <p:cNvSpPr>
            <a:spLocks noGrp="1"/>
          </p:cNvSpPr>
          <p:nvPr>
            <p:ph type="sldNum" sz="quarter" idx="12"/>
          </p:nvPr>
        </p:nvSpPr>
        <p:spPr>
          <a:xfrm>
            <a:off x="7010400" y="6492875"/>
            <a:ext cx="2133600" cy="365125"/>
          </a:xfrm>
        </p:spPr>
        <p:txBody>
          <a:bodyPr/>
          <a:lstStyle/>
          <a:p>
            <a:fld id="{DC08D7A6-B21C-4CC5-B909-7F83FE9B363B}" type="slidenum">
              <a:rPr kumimoji="1" lang="ja-JP" altLang="en-US" sz="2000" smtClean="0"/>
              <a:t>1</a:t>
            </a:fld>
            <a:endParaRPr kumimoji="1" lang="ja-JP" altLang="en-US" sz="2000"/>
          </a:p>
        </p:txBody>
      </p:sp>
    </p:spTree>
    <p:extLst>
      <p:ext uri="{BB962C8B-B14F-4D97-AF65-F5344CB8AC3E}">
        <p14:creationId xmlns:p14="http://schemas.microsoft.com/office/powerpoint/2010/main" val="31551143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6" name="タイトル 1"/>
          <p:cNvSpPr txBox="1">
            <a:spLocks/>
          </p:cNvSpPr>
          <p:nvPr/>
        </p:nvSpPr>
        <p:spPr>
          <a:xfrm>
            <a:off x="4932040" y="341041"/>
            <a:ext cx="3968824" cy="639687"/>
          </a:xfrm>
          <a:prstGeom prst="rect">
            <a:avLst/>
          </a:prstGeom>
        </p:spPr>
        <p:txBody>
          <a:bodyPr vert="horz" rtlCol="0" anchor="ctr">
            <a:norm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r"/>
            <a:r>
              <a:rPr lang="ja-JP" altLang="en-US" sz="1600" kern="0" dirty="0" smtClean="0">
                <a:solidFill>
                  <a:schemeClr val="tx1"/>
                </a:solidFill>
                <a:effectLst/>
              </a:rPr>
              <a:t>（事業の概要</a:t>
            </a:r>
            <a:r>
              <a:rPr lang="ja-JP" altLang="en-US" sz="1600" kern="0" dirty="0">
                <a:solidFill>
                  <a:schemeClr val="tx1"/>
                </a:solidFill>
                <a:effectLst/>
              </a:rPr>
              <a:t>）</a:t>
            </a:r>
          </a:p>
        </p:txBody>
      </p:sp>
      <p:sp>
        <p:nvSpPr>
          <p:cNvPr id="8" name="タイトル 1"/>
          <p:cNvSpPr txBox="1">
            <a:spLocks/>
          </p:cNvSpPr>
          <p:nvPr/>
        </p:nvSpPr>
        <p:spPr>
          <a:xfrm>
            <a:off x="565812" y="708298"/>
            <a:ext cx="7678595" cy="792088"/>
          </a:xfrm>
          <a:prstGeom prst="rect">
            <a:avLst/>
          </a:prstGeom>
        </p:spPr>
        <p:txBody>
          <a:bodyPr vert="horz" rtlCol="0" anchor="ctr">
            <a:norm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800" kern="0" dirty="0" smtClean="0">
                <a:solidFill>
                  <a:schemeClr val="tx1"/>
                </a:solidFill>
                <a:effectLst/>
              </a:rPr>
              <a:t>➋　在宅</a:t>
            </a:r>
            <a:r>
              <a:rPr lang="ja-JP" altLang="en-US" sz="2800" kern="0" dirty="0">
                <a:solidFill>
                  <a:schemeClr val="tx1"/>
                </a:solidFill>
                <a:effectLst/>
              </a:rPr>
              <a:t>医療体制の強化</a:t>
            </a:r>
            <a:r>
              <a:rPr lang="ja-JP" altLang="en-US" sz="2800" kern="0" dirty="0" smtClean="0">
                <a:solidFill>
                  <a:schemeClr val="tx1"/>
                </a:solidFill>
                <a:effectLst/>
              </a:rPr>
              <a:t>（訪問看護領域）　</a:t>
            </a:r>
            <a:endParaRPr lang="ja-JP" altLang="en-US" sz="2800" kern="0" dirty="0">
              <a:solidFill>
                <a:schemeClr val="tx1"/>
              </a:solidFill>
              <a:effectLst/>
            </a:endParaRPr>
          </a:p>
        </p:txBody>
      </p:sp>
      <p:sp>
        <p:nvSpPr>
          <p:cNvPr id="11" name="タイトル 1"/>
          <p:cNvSpPr txBox="1">
            <a:spLocks/>
          </p:cNvSpPr>
          <p:nvPr/>
        </p:nvSpPr>
        <p:spPr>
          <a:xfrm>
            <a:off x="619944" y="1428897"/>
            <a:ext cx="8200528" cy="1063999"/>
          </a:xfrm>
          <a:prstGeom prst="rect">
            <a:avLst/>
          </a:prstGeom>
          <a:ln w="25400">
            <a:solidFill>
              <a:schemeClr val="tx1"/>
            </a:solidFill>
          </a:ln>
        </p:spPr>
        <p:txBody>
          <a:bodyPr vert="horz" rtlCol="0" anchor="ctr">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lnSpc>
                <a:spcPts val="3000"/>
              </a:lnSpc>
            </a:pPr>
            <a:r>
              <a:rPr lang="ja-JP" altLang="en-US" sz="2400" kern="0" dirty="0" smtClean="0">
                <a:solidFill>
                  <a:schemeClr val="tx1"/>
                </a:solidFill>
                <a:effectLst/>
              </a:rPr>
              <a:t>　・在宅医療に不可欠な訪問看護体制の充実を図る</a:t>
            </a:r>
            <a:r>
              <a:rPr lang="ja-JP" altLang="en-US" sz="2400" kern="0" dirty="0">
                <a:solidFill>
                  <a:schemeClr val="tx1"/>
                </a:solidFill>
                <a:effectLst/>
              </a:rPr>
              <a:t>　</a:t>
            </a:r>
            <a:endParaRPr lang="en-US" altLang="ja-JP" sz="2400" kern="0" dirty="0" smtClean="0">
              <a:solidFill>
                <a:schemeClr val="tx1"/>
              </a:solidFill>
              <a:effectLst/>
            </a:endParaRPr>
          </a:p>
          <a:p>
            <a:pPr algn="l">
              <a:lnSpc>
                <a:spcPts val="3000"/>
              </a:lnSpc>
            </a:pPr>
            <a:r>
              <a:rPr lang="ja-JP" altLang="en-US" sz="2400" kern="0" dirty="0" smtClean="0">
                <a:solidFill>
                  <a:schemeClr val="tx1"/>
                </a:solidFill>
                <a:effectLst/>
              </a:rPr>
              <a:t>　　　　　　　　　　　　　　　　　　　　</a:t>
            </a:r>
            <a:r>
              <a:rPr lang="ja-JP" altLang="en-US" sz="1800" b="0" kern="0" dirty="0" smtClean="0">
                <a:solidFill>
                  <a:schemeClr val="tx1"/>
                </a:solidFill>
                <a:effectLst/>
              </a:rPr>
              <a:t>（看護協会・訪問看護ステーション協会）</a:t>
            </a:r>
            <a:endParaRPr lang="ja-JP" altLang="en-US" sz="1800" b="0" kern="0" dirty="0">
              <a:solidFill>
                <a:schemeClr val="tx1"/>
              </a:solidFill>
              <a:effectLst/>
            </a:endParaRPr>
          </a:p>
        </p:txBody>
      </p:sp>
      <p:sp>
        <p:nvSpPr>
          <p:cNvPr id="3" name="スライド番号プレースホルダー 2"/>
          <p:cNvSpPr>
            <a:spLocks noGrp="1"/>
          </p:cNvSpPr>
          <p:nvPr>
            <p:ph type="sldNum" sz="quarter" idx="12"/>
          </p:nvPr>
        </p:nvSpPr>
        <p:spPr>
          <a:xfrm>
            <a:off x="6993926" y="6488481"/>
            <a:ext cx="2133600" cy="365125"/>
          </a:xfrm>
        </p:spPr>
        <p:txBody>
          <a:bodyPr/>
          <a:lstStyle/>
          <a:p>
            <a:fld id="{DC08D7A6-B21C-4CC5-B909-7F83FE9B363B}" type="slidenum">
              <a:rPr kumimoji="1" lang="ja-JP" altLang="en-US" sz="2000" smtClean="0"/>
              <a:t>10</a:t>
            </a:fld>
            <a:endParaRPr kumimoji="1" lang="ja-JP" altLang="en-US" sz="2000" dirty="0"/>
          </a:p>
        </p:txBody>
      </p:sp>
      <p:sp>
        <p:nvSpPr>
          <p:cNvPr id="22" name="タイトル 1"/>
          <p:cNvSpPr txBox="1">
            <a:spLocks/>
          </p:cNvSpPr>
          <p:nvPr/>
        </p:nvSpPr>
        <p:spPr>
          <a:xfrm>
            <a:off x="656756" y="2708920"/>
            <a:ext cx="8163716" cy="4016346"/>
          </a:xfrm>
          <a:prstGeom prst="rect">
            <a:avLst/>
          </a:prstGeom>
        </p:spPr>
        <p:txBody>
          <a:bodyPr vert="horz" rtlCol="0" anchor="t" anchorCtr="0">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000" b="0" kern="0" dirty="0" smtClean="0">
                <a:solidFill>
                  <a:schemeClr val="tx1"/>
                </a:solidFill>
                <a:effectLst/>
              </a:rPr>
              <a:t>（主な事業）　　　　　　　　　　　　　　　　　　　　　　　　　　　　　　</a:t>
            </a:r>
            <a:endParaRPr lang="en-US" altLang="ja-JP" sz="2000" b="0" kern="0" dirty="0" smtClean="0">
              <a:solidFill>
                <a:schemeClr val="tx1"/>
              </a:solidFill>
              <a:effectLst/>
            </a:endParaRPr>
          </a:p>
          <a:p>
            <a:pPr algn="l">
              <a:lnSpc>
                <a:spcPts val="2400"/>
              </a:lnSpc>
            </a:pPr>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20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訪問看護連携体制構築</a:t>
            </a:r>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支援</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（３百万円）</a:t>
            </a:r>
            <a:endParaRPr lang="en-US" altLang="ja-JP" sz="14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lvl="0" indent="-139700" algn="l">
              <a:lnSpc>
                <a:spcPts val="1700"/>
              </a:lnSpc>
              <a:spcBef>
                <a:spcPct val="20000"/>
              </a:spcBef>
            </a:pPr>
            <a:r>
              <a:rPr lang="ja-JP" altLang="en-US" sz="14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関係者</a:t>
            </a:r>
            <a:r>
              <a:rPr lang="ja-JP" altLang="en-US" sz="14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から</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なる訪問看護推進協議会を設置し、実態調査等を</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実施</a:t>
            </a:r>
            <a:endParaRPr lang="en-US" altLang="ja-JP"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lvl="0" indent="-139700" algn="l">
              <a:lnSpc>
                <a:spcPts val="1700"/>
              </a:lnSpc>
              <a:spcBef>
                <a:spcPct val="20000"/>
              </a:spcBef>
            </a:pPr>
            <a:endParaRPr lang="en-US" altLang="ja-JP"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lvl="0" indent="-139700" algn="l">
              <a:lnSpc>
                <a:spcPts val="1700"/>
              </a:lnSpc>
              <a:spcBef>
                <a:spcPct val="20000"/>
              </a:spcBef>
            </a:pPr>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20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訪問看護人材供給体制の</a:t>
            </a:r>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整備</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（１億１千２百万円）</a:t>
            </a:r>
            <a:endParaRPr lang="en-US" altLang="ja-JP" sz="14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lvl="0" indent="-139700" algn="l">
              <a:lnSpc>
                <a:spcPts val="1700"/>
              </a:lnSpc>
              <a:spcBef>
                <a:spcPct val="20000"/>
              </a:spcBef>
            </a:pP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訪問看護支援センター事業において、府域の訪問看護ステーションの総合的</a:t>
            </a:r>
            <a:r>
              <a:rPr lang="ja-JP" altLang="en-US" sz="14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な支援</a:t>
            </a:r>
            <a:r>
              <a:rPr lang="ja-JP" altLang="en-US" sz="10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（ステーション本部事業</a:t>
            </a:r>
            <a:r>
              <a:rPr lang="ja-JP" altLang="en-US" sz="1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a:t>
            </a:r>
            <a:endParaRPr lang="en-US" altLang="ja-JP" sz="1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lvl="0" indent="-139700" algn="l">
              <a:lnSpc>
                <a:spcPts val="1700"/>
              </a:lnSpc>
              <a:spcBef>
                <a:spcPct val="20000"/>
              </a:spcBef>
            </a:pP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訪問</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看護教育ステーション事業において、身近な地域で体験研修や学習会</a:t>
            </a:r>
            <a:r>
              <a:rPr lang="ja-JP" altLang="en-US" sz="14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を実施</a:t>
            </a:r>
            <a:r>
              <a:rPr lang="ja-JP" altLang="en-US" sz="10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10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ステーション</a:t>
            </a:r>
            <a:r>
              <a:rPr lang="ja-JP" altLang="en-US" sz="10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１１ブロック事業</a:t>
            </a:r>
            <a:r>
              <a:rPr lang="ja-JP" altLang="en-US" sz="1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a:t>
            </a:r>
            <a:endParaRPr lang="en-US" altLang="ja-JP"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lvl="0" algn="l">
              <a:lnSpc>
                <a:spcPts val="1700"/>
              </a:lnSpc>
              <a:spcBef>
                <a:spcPts val="0"/>
              </a:spcBef>
            </a:pPr>
            <a:endParaRPr lang="en-US" altLang="ja-JP" sz="8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lvl="0" algn="l">
              <a:lnSpc>
                <a:spcPts val="1700"/>
              </a:lnSpc>
              <a:spcBef>
                <a:spcPts val="0"/>
              </a:spcBef>
            </a:pPr>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訪問</a:t>
            </a:r>
            <a:r>
              <a:rPr lang="ja-JP" altLang="en-US" sz="20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看護師定着</a:t>
            </a:r>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支援</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（８百万円）</a:t>
            </a:r>
            <a:r>
              <a:rPr lang="ja-JP" altLang="en-US" sz="20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a:t>
            </a:r>
            <a:endParaRPr lang="en-US" altLang="ja-JP" sz="20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lvl="0" algn="l">
              <a:lnSpc>
                <a:spcPts val="1700"/>
              </a:lnSpc>
              <a:spcBef>
                <a:spcPts val="0"/>
              </a:spcBef>
            </a:pPr>
            <a:r>
              <a:rPr lang="ja-JP" altLang="en-US" sz="20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a:t>
            </a:r>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訪問</a:t>
            </a:r>
            <a:r>
              <a:rPr lang="ja-JP" altLang="en-US" sz="14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看護師</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産休・</a:t>
            </a:r>
            <a:r>
              <a:rPr lang="ja-JP" altLang="en-US" sz="14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研修</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等の代替</a:t>
            </a:r>
            <a:r>
              <a:rPr lang="ja-JP" altLang="en-US" sz="14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職員確保</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支援、新人</a:t>
            </a:r>
            <a:r>
              <a:rPr lang="ja-JP" altLang="en-US" sz="14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看護師指導</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支援</a:t>
            </a:r>
            <a:endParaRPr lang="en-US" altLang="ja-JP"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lvl="0" algn="l">
              <a:lnSpc>
                <a:spcPts val="1700"/>
              </a:lnSpc>
              <a:spcBef>
                <a:spcPts val="0"/>
              </a:spcBef>
            </a:pPr>
            <a:endParaRPr lang="en-US" altLang="ja-JP" sz="8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lvl="0" algn="l">
              <a:lnSpc>
                <a:spcPts val="1700"/>
              </a:lnSpc>
              <a:spcBef>
                <a:spcPts val="0"/>
              </a:spcBef>
            </a:pPr>
            <a:r>
              <a:rPr lang="ja-JP" altLang="en-US" sz="20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・訪問看護人材の資質</a:t>
            </a:r>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向上の促進</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（３百万円）</a:t>
            </a:r>
            <a:r>
              <a:rPr lang="ja-JP" altLang="en-US" sz="20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a:t>
            </a:r>
            <a:endParaRPr lang="en-US" altLang="ja-JP"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lvl="0" algn="l">
              <a:lnSpc>
                <a:spcPts val="1700"/>
              </a:lnSpc>
              <a:spcBef>
                <a:spcPts val="0"/>
              </a:spcBef>
            </a:pP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a:t>
            </a:r>
            <a:r>
              <a:rPr lang="ja-JP" altLang="en-US" sz="14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訪問</a:t>
            </a:r>
            <a:r>
              <a:rPr lang="ja-JP" altLang="en-US" sz="14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看護師階層別</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研修、病院</a:t>
            </a:r>
            <a:r>
              <a:rPr lang="ja-JP" altLang="en-US" sz="14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と訪問看護</a:t>
            </a:r>
            <a:r>
              <a:rPr lang="en-US" altLang="ja-JP"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ST</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の看護師相互の実践研修</a:t>
            </a:r>
            <a:endParaRPr lang="en-US" altLang="ja-JP" sz="2000" b="0" dirty="0" smtClean="0">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algn="l">
              <a:lnSpc>
                <a:spcPts val="1700"/>
              </a:lnSpc>
            </a:pPr>
            <a:endParaRPr lang="en-US" altLang="ja-JP" sz="800" b="0" dirty="0" smtClean="0">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algn="l">
              <a:lnSpc>
                <a:spcPts val="1700"/>
              </a:lnSpc>
            </a:pPr>
            <a:r>
              <a:rPr lang="ja-JP" altLang="en-US" sz="2000" b="0" dirty="0" smtClean="0">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20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訪問看護</a:t>
            </a:r>
            <a:r>
              <a:rPr lang="ja-JP" altLang="en-US" sz="2000" b="0" dirty="0" smtClean="0">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人材確保に向けた支援</a:t>
            </a:r>
            <a:r>
              <a:rPr lang="ja-JP" altLang="en-US" sz="1400" b="0" dirty="0" smtClean="0">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（７百万円）</a:t>
            </a:r>
            <a:endParaRPr lang="en-US" altLang="ja-JP" sz="1400" b="0" dirty="0">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algn="l">
              <a:lnSpc>
                <a:spcPts val="1700"/>
              </a:lnSpc>
            </a:pPr>
            <a:r>
              <a:rPr lang="ja-JP" altLang="en-US" sz="1400" b="0" dirty="0" smtClean="0">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看護学生インターンシップ事業、</a:t>
            </a:r>
            <a:r>
              <a:rPr lang="zh-TW" altLang="en-US" sz="1400" b="0" dirty="0" smtClean="0">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訪問看護職場体験事業</a:t>
            </a:r>
            <a:endParaRPr lang="ja-JP" altLang="en-US" sz="2000" dirty="0" smtClean="0">
              <a:solidFill>
                <a:srgbClr val="000000"/>
              </a:solidFill>
              <a:latin typeface="メイリオ" pitchFamily="50" charset="-128"/>
              <a:ea typeface="メイリオ" pitchFamily="50" charset="-128"/>
              <a:cs typeface="メイリオ" pitchFamily="50" charset="-128"/>
            </a:endParaRPr>
          </a:p>
          <a:p>
            <a:pPr algn="l">
              <a:lnSpc>
                <a:spcPts val="1600"/>
              </a:lnSpc>
            </a:pPr>
            <a:endParaRPr lang="ja-JP" altLang="en-US" sz="2000" dirty="0">
              <a:solidFill>
                <a:srgbClr val="000000"/>
              </a:solidFill>
              <a:latin typeface="メイリオ" pitchFamily="50" charset="-128"/>
              <a:ea typeface="メイリオ" pitchFamily="50" charset="-128"/>
              <a:cs typeface="メイリオ" pitchFamily="50" charset="-128"/>
            </a:endParaRPr>
          </a:p>
          <a:p>
            <a:pPr algn="l"/>
            <a:endParaRPr lang="ja-JP" altLang="en-US" sz="2000" dirty="0">
              <a:solidFill>
                <a:srgbClr val="000000"/>
              </a:solidFill>
              <a:latin typeface="メイリオ" pitchFamily="50" charset="-128"/>
              <a:ea typeface="メイリオ" pitchFamily="50" charset="-128"/>
              <a:cs typeface="メイリオ" pitchFamily="50" charset="-128"/>
            </a:endParaRPr>
          </a:p>
          <a:p>
            <a:pPr algn="l"/>
            <a:endParaRPr lang="ja-JP" altLang="en-US" sz="2000" dirty="0">
              <a:solidFill>
                <a:srgbClr val="000000"/>
              </a:solidFill>
              <a:latin typeface="メイリオ" pitchFamily="50" charset="-128"/>
              <a:ea typeface="メイリオ" pitchFamily="50" charset="-128"/>
              <a:cs typeface="メイリオ" pitchFamily="50" charset="-128"/>
            </a:endParaRPr>
          </a:p>
          <a:p>
            <a:pPr algn="l"/>
            <a:endParaRPr lang="en-US" altLang="ja-JP" sz="2000" b="0" kern="0" dirty="0">
              <a:solidFill>
                <a:schemeClr val="tx1"/>
              </a:solidFill>
              <a:effectLst/>
            </a:endParaRPr>
          </a:p>
        </p:txBody>
      </p:sp>
    </p:spTree>
    <p:extLst>
      <p:ext uri="{BB962C8B-B14F-4D97-AF65-F5344CB8AC3E}">
        <p14:creationId xmlns:p14="http://schemas.microsoft.com/office/powerpoint/2010/main" val="3458821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17262" y="6459413"/>
            <a:ext cx="2133600" cy="365125"/>
          </a:xfrm>
        </p:spPr>
        <p:txBody>
          <a:bodyPr/>
          <a:lstStyle/>
          <a:p>
            <a:fld id="{DC08D7A6-B21C-4CC5-B909-7F83FE9B363B}" type="slidenum">
              <a:rPr kumimoji="1" lang="ja-JP" altLang="en-US" sz="2000" smtClean="0"/>
              <a:t>11</a:t>
            </a:fld>
            <a:endParaRPr kumimoji="1" lang="ja-JP" altLang="en-US" sz="2000"/>
          </a:p>
        </p:txBody>
      </p:sp>
      <p:sp>
        <p:nvSpPr>
          <p:cNvPr id="6" name="タイトル 1"/>
          <p:cNvSpPr txBox="1">
            <a:spLocks/>
          </p:cNvSpPr>
          <p:nvPr/>
        </p:nvSpPr>
        <p:spPr>
          <a:xfrm>
            <a:off x="4866331" y="21197"/>
            <a:ext cx="3968824" cy="639687"/>
          </a:xfrm>
          <a:prstGeom prst="rect">
            <a:avLst/>
          </a:prstGeom>
        </p:spPr>
        <p:txBody>
          <a:bodyPr vert="horz" rtlCol="0" anchor="ctr">
            <a:norm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r"/>
            <a:r>
              <a:rPr lang="ja-JP" altLang="en-US" sz="1600" kern="0" dirty="0" smtClean="0">
                <a:solidFill>
                  <a:schemeClr val="tx1"/>
                </a:solidFill>
                <a:effectLst/>
              </a:rPr>
              <a:t>　　　　　　　　　　　　（事業の概要</a:t>
            </a:r>
            <a:r>
              <a:rPr lang="ja-JP" altLang="en-US" sz="1600" kern="0" dirty="0">
                <a:solidFill>
                  <a:schemeClr val="tx1"/>
                </a:solidFill>
                <a:effectLst/>
              </a:rPr>
              <a:t>）</a:t>
            </a:r>
          </a:p>
        </p:txBody>
      </p:sp>
      <p:sp>
        <p:nvSpPr>
          <p:cNvPr id="8" name="タイトル 1"/>
          <p:cNvSpPr txBox="1">
            <a:spLocks/>
          </p:cNvSpPr>
          <p:nvPr/>
        </p:nvSpPr>
        <p:spPr>
          <a:xfrm>
            <a:off x="526873" y="253909"/>
            <a:ext cx="8056512" cy="792088"/>
          </a:xfrm>
          <a:prstGeom prst="rect">
            <a:avLst/>
          </a:prstGeom>
        </p:spPr>
        <p:txBody>
          <a:bodyPr vert="horz" rtlCol="0" anchor="ctr">
            <a:norm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800" kern="0" dirty="0" smtClean="0">
                <a:solidFill>
                  <a:schemeClr val="tx1"/>
                </a:solidFill>
                <a:effectLst/>
              </a:rPr>
              <a:t>➌　</a:t>
            </a:r>
            <a:r>
              <a:rPr lang="ja-JP" altLang="en-US" sz="2800" dirty="0" smtClean="0">
                <a:solidFill>
                  <a:schemeClr val="tx1"/>
                </a:solidFill>
                <a:effectLst/>
              </a:rPr>
              <a:t>医療</a:t>
            </a:r>
            <a:r>
              <a:rPr lang="ja-JP" altLang="en-US" sz="2800" dirty="0">
                <a:solidFill>
                  <a:schemeClr val="tx1"/>
                </a:solidFill>
                <a:effectLst/>
              </a:rPr>
              <a:t>従事者の確保と資質</a:t>
            </a:r>
            <a:r>
              <a:rPr lang="ja-JP" altLang="en-US" sz="2800" dirty="0" smtClean="0">
                <a:solidFill>
                  <a:schemeClr val="tx1"/>
                </a:solidFill>
                <a:effectLst/>
              </a:rPr>
              <a:t>向上</a:t>
            </a:r>
            <a:endParaRPr lang="en-US" altLang="ja-JP" sz="2800" dirty="0">
              <a:solidFill>
                <a:schemeClr val="tx1"/>
              </a:solidFill>
              <a:effectLst/>
            </a:endParaRPr>
          </a:p>
        </p:txBody>
      </p:sp>
      <p:sp>
        <p:nvSpPr>
          <p:cNvPr id="11" name="タイトル 1"/>
          <p:cNvSpPr txBox="1">
            <a:spLocks/>
          </p:cNvSpPr>
          <p:nvPr/>
        </p:nvSpPr>
        <p:spPr>
          <a:xfrm>
            <a:off x="523211" y="836712"/>
            <a:ext cx="8200528" cy="1152128"/>
          </a:xfrm>
          <a:prstGeom prst="rect">
            <a:avLst/>
          </a:prstGeom>
          <a:ln w="25400">
            <a:solidFill>
              <a:schemeClr val="tx1"/>
            </a:solidFill>
          </a:ln>
        </p:spPr>
        <p:txBody>
          <a:bodyPr vert="horz" rtlCol="0" anchor="ctr">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lnSpc>
                <a:spcPts val="3000"/>
              </a:lnSpc>
            </a:pPr>
            <a:r>
              <a:rPr lang="ja-JP" altLang="en-US" sz="2400" kern="0" dirty="0" smtClean="0">
                <a:solidFill>
                  <a:schemeClr val="tx1"/>
                </a:solidFill>
                <a:effectLst/>
              </a:rPr>
              <a:t>・在宅医療を支える人材の確保・育成・資質向上ならびに</a:t>
            </a:r>
            <a:endParaRPr lang="en-US" altLang="ja-JP" sz="2400" kern="0" dirty="0" smtClean="0">
              <a:solidFill>
                <a:schemeClr val="tx1"/>
              </a:solidFill>
              <a:effectLst/>
            </a:endParaRPr>
          </a:p>
          <a:p>
            <a:pPr algn="l">
              <a:lnSpc>
                <a:spcPts val="3000"/>
              </a:lnSpc>
            </a:pPr>
            <a:r>
              <a:rPr lang="ja-JP" altLang="en-US" sz="2400" kern="0" dirty="0">
                <a:solidFill>
                  <a:schemeClr val="tx1"/>
                </a:solidFill>
                <a:effectLst/>
              </a:rPr>
              <a:t>　</a:t>
            </a:r>
            <a:r>
              <a:rPr lang="ja-JP" altLang="en-US" sz="2400" kern="0" dirty="0" smtClean="0">
                <a:solidFill>
                  <a:schemeClr val="tx1"/>
                </a:solidFill>
                <a:effectLst/>
              </a:rPr>
              <a:t>勤務</a:t>
            </a:r>
            <a:r>
              <a:rPr lang="ja-JP" altLang="en-US" sz="2400" kern="0" dirty="0">
                <a:solidFill>
                  <a:schemeClr val="tx1"/>
                </a:solidFill>
                <a:effectLst/>
              </a:rPr>
              <a:t>環境の</a:t>
            </a:r>
            <a:r>
              <a:rPr lang="ja-JP" altLang="en-US" sz="2400" kern="0" dirty="0" smtClean="0">
                <a:solidFill>
                  <a:schemeClr val="tx1"/>
                </a:solidFill>
                <a:effectLst/>
              </a:rPr>
              <a:t>改善をハード</a:t>
            </a:r>
            <a:r>
              <a:rPr lang="ja-JP" altLang="en-US" sz="2400" kern="0" dirty="0">
                <a:solidFill>
                  <a:schemeClr val="tx1"/>
                </a:solidFill>
                <a:effectLst/>
              </a:rPr>
              <a:t>・</a:t>
            </a:r>
            <a:r>
              <a:rPr lang="ja-JP" altLang="en-US" sz="2400" kern="0" dirty="0" smtClean="0">
                <a:solidFill>
                  <a:schemeClr val="tx1"/>
                </a:solidFill>
                <a:effectLst/>
              </a:rPr>
              <a:t>ソフト両面から支援</a:t>
            </a:r>
            <a:endParaRPr lang="en-US" altLang="ja-JP" sz="2400" kern="0" dirty="0" smtClean="0">
              <a:solidFill>
                <a:schemeClr val="tx1"/>
              </a:solidFill>
              <a:effectLst/>
            </a:endParaRPr>
          </a:p>
          <a:p>
            <a:pPr algn="l">
              <a:lnSpc>
                <a:spcPts val="3000"/>
              </a:lnSpc>
            </a:pPr>
            <a:r>
              <a:rPr lang="ja-JP" altLang="en-US" sz="2400" b="0" kern="0" dirty="0">
                <a:solidFill>
                  <a:schemeClr val="tx1"/>
                </a:solidFill>
                <a:effectLst/>
              </a:rPr>
              <a:t>　</a:t>
            </a:r>
            <a:r>
              <a:rPr lang="ja-JP" altLang="en-US" sz="2400" b="0" kern="0" dirty="0" smtClean="0">
                <a:solidFill>
                  <a:schemeClr val="tx1"/>
                </a:solidFill>
                <a:effectLst/>
              </a:rPr>
              <a:t>　　　　　</a:t>
            </a:r>
            <a:r>
              <a:rPr lang="ja-JP" altLang="en-US" sz="1800" b="0" kern="0" dirty="0" smtClean="0">
                <a:solidFill>
                  <a:schemeClr val="tx1"/>
                </a:solidFill>
                <a:effectLst/>
              </a:rPr>
              <a:t>（薬剤師会・私立病院協会・看護協会・訪問看護ステーション協会等）</a:t>
            </a:r>
            <a:endParaRPr lang="ja-JP" altLang="en-US" sz="1800" b="0" kern="0" dirty="0">
              <a:solidFill>
                <a:schemeClr val="tx1"/>
              </a:solidFill>
              <a:effectLst/>
            </a:endParaRPr>
          </a:p>
        </p:txBody>
      </p:sp>
      <p:sp>
        <p:nvSpPr>
          <p:cNvPr id="12" name="タイトル 1"/>
          <p:cNvSpPr txBox="1">
            <a:spLocks/>
          </p:cNvSpPr>
          <p:nvPr/>
        </p:nvSpPr>
        <p:spPr>
          <a:xfrm>
            <a:off x="523211" y="2000920"/>
            <a:ext cx="8159478" cy="4857080"/>
          </a:xfrm>
          <a:prstGeom prst="rect">
            <a:avLst/>
          </a:prstGeom>
        </p:spPr>
        <p:txBody>
          <a:bodyPr vert="horz" rtlCol="0" anchor="t" anchorCtr="0">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000" b="0" kern="0" dirty="0" smtClean="0">
                <a:solidFill>
                  <a:schemeClr val="tx1"/>
                </a:solidFill>
                <a:effectLst/>
              </a:rPr>
              <a:t>（主な事業）</a:t>
            </a:r>
            <a:endParaRPr lang="en-US" altLang="ja-JP" sz="2000" b="0" kern="0" dirty="0">
              <a:solidFill>
                <a:schemeClr val="tx1"/>
              </a:solidFill>
              <a:effectLst/>
            </a:endParaRPr>
          </a:p>
          <a:p>
            <a:pPr algn="l"/>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20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人材</a:t>
            </a:r>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確保・勤務</a:t>
            </a:r>
            <a:r>
              <a:rPr lang="ja-JP" altLang="en-US" sz="20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環境</a:t>
            </a:r>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改善の支援</a:t>
            </a:r>
            <a:endParaRPr lang="en-US" altLang="ja-JP"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lvl="0" indent="-139700" algn="l">
              <a:lnSpc>
                <a:spcPct val="150000"/>
              </a:lnSpc>
              <a:spcBef>
                <a:spcPct val="20000"/>
              </a:spcBef>
            </a:pPr>
            <a:r>
              <a:rPr lang="ja-JP" altLang="en-US" sz="1000" b="0" dirty="0" smtClean="0">
                <a:ln>
                  <a:noFill/>
                </a:ln>
                <a:solidFill>
                  <a:srgbClr val="000000"/>
                </a:solidFill>
                <a:effectLst/>
                <a:latin typeface="メイリオ" pitchFamily="50" charset="-128"/>
                <a:ea typeface="メイリオ" pitchFamily="50" charset="-128"/>
                <a:cs typeface="Tahoma" pitchFamily="34" charset="0"/>
              </a:rPr>
              <a:t>　　</a:t>
            </a:r>
            <a:r>
              <a:rPr lang="ja-JP" altLang="en-US" sz="16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rPr>
              <a:t>医療</a:t>
            </a:r>
            <a:r>
              <a:rPr lang="ja-JP" altLang="en-US" sz="1600" b="0" dirty="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rPr>
              <a:t>勤務</a:t>
            </a:r>
            <a:r>
              <a:rPr lang="ja-JP" altLang="en-US" sz="16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rPr>
              <a:t>環境改善支援センター</a:t>
            </a:r>
            <a:r>
              <a:rPr lang="ja-JP" altLang="en-US" sz="1600" b="0" dirty="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rPr>
              <a:t>運営</a:t>
            </a:r>
            <a:r>
              <a:rPr lang="ja-JP" altLang="en-US" sz="16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rPr>
              <a:t>事業</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（１千２百万円）</a:t>
            </a:r>
            <a:endParaRPr lang="en-US" altLang="ja-JP" sz="1400" b="0" dirty="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endParaRPr>
          </a:p>
          <a:p>
            <a:pPr marL="139700" lvl="0" indent="-139700" algn="l">
              <a:lnSpc>
                <a:spcPts val="1200"/>
              </a:lnSpc>
              <a:spcBef>
                <a:spcPct val="20000"/>
              </a:spcBef>
            </a:pPr>
            <a:r>
              <a:rPr lang="ja-JP" altLang="en-US" sz="1400" b="0" dirty="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rPr>
              <a:t>　</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rPr>
              <a:t>　　　医療</a:t>
            </a:r>
            <a:r>
              <a:rPr lang="ja-JP" altLang="en-US" sz="1400" b="0" dirty="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rPr>
              <a:t>従事者の勤務</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rPr>
              <a:t>環境の改善</a:t>
            </a:r>
            <a:r>
              <a:rPr lang="ja-JP" altLang="en-US" sz="1400" b="0" dirty="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rPr>
              <a:t>促進を支援（相談、情報提供、助言、調査、啓発活動など）</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rPr>
              <a:t>。</a:t>
            </a:r>
            <a:endParaRPr lang="en-US" altLang="ja-JP"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endParaRPr>
          </a:p>
          <a:p>
            <a:pPr marL="139700" lvl="0" indent="-139700" algn="l">
              <a:lnSpc>
                <a:spcPts val="1200"/>
              </a:lnSpc>
              <a:spcBef>
                <a:spcPct val="20000"/>
              </a:spcBef>
            </a:pPr>
            <a:r>
              <a:rPr lang="ja-JP" altLang="en-US" sz="1400" b="0" dirty="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rPr>
              <a:t>　</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rPr>
              <a:t>　　　病院</a:t>
            </a:r>
            <a:r>
              <a:rPr lang="ja-JP" altLang="en-US" sz="1400" b="0" dirty="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rPr>
              <a:t>団体への委託を</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rPr>
              <a:t>検討</a:t>
            </a:r>
            <a:endParaRPr lang="en-US" altLang="ja-JP" sz="1000" b="0" dirty="0" smtClean="0">
              <a:ln>
                <a:noFill/>
              </a:ln>
              <a:solidFill>
                <a:srgbClr val="000000"/>
              </a:solidFill>
              <a:effectLst/>
              <a:latin typeface="メイリオ" pitchFamily="50" charset="-128"/>
              <a:ea typeface="メイリオ" pitchFamily="50" charset="-128"/>
              <a:cs typeface="Tahoma" pitchFamily="34" charset="0"/>
            </a:endParaRPr>
          </a:p>
          <a:p>
            <a:pPr marL="139700" indent="-139700" algn="l">
              <a:lnSpc>
                <a:spcPct val="150000"/>
              </a:lnSpc>
              <a:spcBef>
                <a:spcPct val="20000"/>
              </a:spcBef>
            </a:pPr>
            <a:r>
              <a:rPr lang="ja-JP" altLang="en-US" sz="1000" b="0" dirty="0">
                <a:ln>
                  <a:noFill/>
                </a:ln>
                <a:solidFill>
                  <a:srgbClr val="000000"/>
                </a:solidFill>
                <a:effectLst/>
                <a:latin typeface="メイリオ" pitchFamily="50" charset="-128"/>
                <a:ea typeface="メイリオ" pitchFamily="50" charset="-128"/>
                <a:cs typeface="Tahoma" pitchFamily="34" charset="0"/>
              </a:rPr>
              <a:t>　</a:t>
            </a:r>
            <a:r>
              <a:rPr lang="ja-JP" altLang="en-US" sz="1000" b="0" dirty="0" smtClean="0">
                <a:ln>
                  <a:noFill/>
                </a:ln>
                <a:solidFill>
                  <a:srgbClr val="000000"/>
                </a:solidFill>
                <a:effectLst/>
                <a:latin typeface="メイリオ" pitchFamily="50" charset="-128"/>
                <a:ea typeface="メイリオ" pitchFamily="50" charset="-128"/>
                <a:cs typeface="Tahoma" pitchFamily="34" charset="0"/>
              </a:rPr>
              <a:t>　</a:t>
            </a:r>
            <a:r>
              <a:rPr lang="ja-JP" altLang="en-US" sz="16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Tahoma" pitchFamily="34" charset="0"/>
              </a:rPr>
              <a:t>医師</a:t>
            </a:r>
            <a:r>
              <a:rPr lang="ja-JP" altLang="en-US" sz="1600" b="0" dirty="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rPr>
              <a:t>等の勤務環境改善のための医師</a:t>
            </a:r>
            <a:r>
              <a:rPr lang="ja-JP" altLang="en-US" sz="1600" b="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rPr>
              <a:t>事務作業</a:t>
            </a:r>
            <a:r>
              <a:rPr lang="ja-JP" altLang="en-US" sz="1600" b="0" dirty="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rPr>
              <a:t>補助者（医療クラーク</a:t>
            </a:r>
            <a:r>
              <a:rPr lang="ja-JP" altLang="en-US" sz="1600" b="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rPr>
              <a:t>）の整備</a:t>
            </a:r>
            <a:endPar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p>
            <a:pPr marL="139700" lvl="0" indent="-139700" algn="l">
              <a:lnSpc>
                <a:spcPts val="1200"/>
              </a:lnSpc>
              <a:spcBef>
                <a:spcPct val="20000"/>
              </a:spcBef>
            </a:pP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rPr>
              <a:t>　　　　診療報酬の対象外である特定機能病院に対し補助を実施　　　　　　　　　　</a:t>
            </a: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２億３千４百万円）</a:t>
            </a:r>
            <a:endParaRPr lang="en-US" altLang="ja-JP"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p>
            <a:pPr marL="139700" lvl="0" indent="-139700" algn="l">
              <a:lnSpc>
                <a:spcPct val="150000"/>
              </a:lnSpc>
              <a:spcBef>
                <a:spcPct val="20000"/>
              </a:spcBef>
            </a:pP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rPr>
              <a:t>　</a:t>
            </a: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rPr>
              <a:t>　</a:t>
            </a:r>
            <a:r>
              <a:rPr lang="ja-JP" altLang="en-US" sz="1600" b="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rPr>
              <a:t>病</a:t>
            </a:r>
            <a:r>
              <a:rPr lang="ja-JP" altLang="en-US" sz="1600" b="0" dirty="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rPr>
              <a:t>院内保育所施設整備費・運営費補助事業</a:t>
            </a: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（７億５千７百万円</a:t>
            </a: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rPr>
              <a:t>　</a:t>
            </a:r>
          </a:p>
          <a:p>
            <a:pPr marL="139700" lvl="0" indent="-139700" algn="l">
              <a:lnSpc>
                <a:spcPts val="1200"/>
              </a:lnSpc>
              <a:spcBef>
                <a:spcPct val="20000"/>
              </a:spcBef>
            </a:pP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rPr>
              <a:t>　　　　地域の医療機関の医療従事者の保育受入実施で補助率優遇　</a:t>
            </a:r>
            <a:r>
              <a:rPr lang="en-US" altLang="ja-JP" sz="1400" b="0" dirty="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rPr>
              <a:t>※</a:t>
            </a: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rPr>
              <a:t>対象範囲を国公立に</a:t>
            </a: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rPr>
              <a:t>拡大</a:t>
            </a:r>
            <a:endParaRPr lang="en-US" altLang="ja-JP"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Tahoma" pitchFamily="34" charset="0"/>
            </a:endParaRPr>
          </a:p>
          <a:p>
            <a:pPr marL="139700" indent="-139700" algn="l">
              <a:lnSpc>
                <a:spcPct val="150000"/>
              </a:lnSpc>
              <a:spcBef>
                <a:spcPct val="20000"/>
              </a:spcBef>
            </a:pPr>
            <a:r>
              <a:rPr lang="ja-JP" altLang="en-US" sz="1600" b="0" kern="0" dirty="0" smtClean="0">
                <a:solidFill>
                  <a:schemeClr val="tx1"/>
                </a:solidFill>
                <a:effectLst/>
              </a:rPr>
              <a:t>　　地域</a:t>
            </a:r>
            <a:r>
              <a:rPr lang="ja-JP" altLang="en-US" sz="1600" b="0" kern="0" dirty="0">
                <a:solidFill>
                  <a:schemeClr val="tx1"/>
                </a:solidFill>
                <a:effectLst/>
              </a:rPr>
              <a:t>医療支援</a:t>
            </a:r>
            <a:r>
              <a:rPr lang="ja-JP" altLang="en-US" sz="1600" b="0" kern="0" dirty="0" smtClean="0">
                <a:solidFill>
                  <a:schemeClr val="tx1"/>
                </a:solidFill>
                <a:effectLst/>
              </a:rPr>
              <a:t>センター（</a:t>
            </a:r>
            <a:r>
              <a:rPr lang="ja-JP" altLang="en-US" sz="1600" b="0" kern="0" dirty="0">
                <a:solidFill>
                  <a:schemeClr val="tx1"/>
                </a:solidFill>
                <a:effectLst/>
              </a:rPr>
              <a:t>大阪</a:t>
            </a:r>
            <a:r>
              <a:rPr lang="ja-JP" altLang="en-US" sz="1600" b="0" kern="0" dirty="0" smtClean="0">
                <a:solidFill>
                  <a:schemeClr val="tx1"/>
                </a:solidFill>
                <a:effectLst/>
              </a:rPr>
              <a:t>府</a:t>
            </a:r>
            <a:r>
              <a:rPr lang="ja-JP" altLang="en-US" sz="1600" b="0" kern="0" dirty="0">
                <a:solidFill>
                  <a:schemeClr val="tx1"/>
                </a:solidFill>
                <a:effectLst/>
              </a:rPr>
              <a:t>医療人</a:t>
            </a:r>
            <a:r>
              <a:rPr lang="ja-JP" altLang="en-US" sz="1600" b="0" kern="0" dirty="0" smtClean="0">
                <a:solidFill>
                  <a:schemeClr val="tx1"/>
                </a:solidFill>
                <a:effectLst/>
              </a:rPr>
              <a:t>キャリアセンター）の運営事業</a:t>
            </a: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（６千４百万円）</a:t>
            </a:r>
            <a:endParaRPr lang="en-US" altLang="ja-JP"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indent="-139700" algn="l">
              <a:lnSpc>
                <a:spcPts val="1200"/>
              </a:lnSpc>
              <a:spcBef>
                <a:spcPct val="20000"/>
              </a:spcBef>
            </a:pP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　　　　医師が適宜に研修</a:t>
            </a: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・指導を受け、効率的</a:t>
            </a: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にキャリアアップ</a:t>
            </a: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が図れる</a:t>
            </a: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よう情報</a:t>
            </a: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提供と調整を実施</a:t>
            </a:r>
          </a:p>
          <a:p>
            <a:pPr marL="139700" lvl="0" indent="-139700" algn="l">
              <a:lnSpc>
                <a:spcPct val="150000"/>
              </a:lnSpc>
              <a:spcBef>
                <a:spcPct val="20000"/>
              </a:spcBef>
            </a:pPr>
            <a:r>
              <a:rPr lang="ja-JP" altLang="en-US" sz="20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・在宅医療を支える人材育成・資質向上の支援</a:t>
            </a:r>
            <a:endParaRPr lang="en-US" altLang="ja-JP" sz="20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indent="131763" algn="l">
              <a:lnSpc>
                <a:spcPts val="500"/>
              </a:lnSpc>
              <a:spcBef>
                <a:spcPct val="20000"/>
              </a:spcBef>
            </a:pP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新人</a:t>
            </a: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看護職員等研修</a:t>
            </a: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事業（１億４千万円）</a:t>
            </a: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　</a:t>
            </a:r>
            <a:endParaRPr lang="en-US" altLang="ja-JP"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indent="131763" algn="l">
              <a:lnSpc>
                <a:spcPts val="1200"/>
              </a:lnSpc>
              <a:spcBef>
                <a:spcPct val="20000"/>
              </a:spcBef>
            </a:pP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看護師</a:t>
            </a: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等養成所施設整備・運営費補助</a:t>
            </a: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事業（１４億８千７百万円）</a:t>
            </a:r>
            <a:r>
              <a:rPr lang="en-US" altLang="ja-JP"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対象範囲を国公立に拡大</a:t>
            </a:r>
            <a:endParaRPr lang="en-US" altLang="ja-JP"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indent="131763" algn="l">
              <a:lnSpc>
                <a:spcPts val="1200"/>
              </a:lnSpc>
              <a:spcBef>
                <a:spcPct val="20000"/>
              </a:spcBef>
            </a:pP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無菌調剤対応薬剤師育成事業（</a:t>
            </a: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６百万円）</a:t>
            </a:r>
            <a:endParaRPr lang="en-US" altLang="ja-JP"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indent="131763" algn="l">
              <a:lnSpc>
                <a:spcPts val="1200"/>
              </a:lnSpc>
              <a:spcBef>
                <a:spcPct val="20000"/>
              </a:spcBef>
            </a:pPr>
            <a:r>
              <a:rPr lang="ja-JP" altLang="en-US" sz="1400" b="0" kern="0" dirty="0" smtClean="0">
                <a:solidFill>
                  <a:schemeClr val="tx1"/>
                </a:solidFill>
                <a:effectLst/>
                <a:latin typeface="ＭＳ ゴシック" panose="020B0609070205080204" pitchFamily="49" charset="-128"/>
                <a:ea typeface="ＭＳ ゴシック" panose="020B0609070205080204" pitchFamily="49" charset="-128"/>
              </a:rPr>
              <a:t>在宅</a:t>
            </a:r>
            <a:r>
              <a:rPr lang="ja-JP" altLang="en-US" sz="1400" b="0" kern="0" dirty="0">
                <a:solidFill>
                  <a:schemeClr val="tx1"/>
                </a:solidFill>
                <a:effectLst/>
                <a:latin typeface="ＭＳ ゴシック" panose="020B0609070205080204" pitchFamily="49" charset="-128"/>
                <a:ea typeface="ＭＳ ゴシック" panose="020B0609070205080204" pitchFamily="49" charset="-128"/>
              </a:rPr>
              <a:t>歯科医療を支える歯科衛生士の人材育成</a:t>
            </a:r>
            <a:r>
              <a:rPr lang="ja-JP" altLang="en-US" sz="1400" b="0" kern="0" dirty="0" smtClean="0">
                <a:solidFill>
                  <a:schemeClr val="tx1"/>
                </a:solidFill>
                <a:effectLst/>
                <a:latin typeface="ＭＳ ゴシック" panose="020B0609070205080204" pitchFamily="49" charset="-128"/>
                <a:ea typeface="ＭＳ ゴシック" panose="020B0609070205080204" pitchFamily="49" charset="-128"/>
              </a:rPr>
              <a:t>事業</a:t>
            </a:r>
            <a:r>
              <a:rPr lang="ja-JP" altLang="en-US" sz="1400" b="0" kern="0" dirty="0" smtClean="0">
                <a:solidFill>
                  <a:schemeClr val="tx1"/>
                </a:solidFill>
                <a:effectLst/>
              </a:rPr>
              <a:t>、</a:t>
            </a:r>
            <a:r>
              <a:rPr lang="en-US" altLang="ja-JP" sz="1400" b="0" kern="0" dirty="0" smtClean="0">
                <a:solidFill>
                  <a:schemeClr val="tx1"/>
                </a:solidFill>
                <a:effectLst/>
                <a:latin typeface="+mn-ea"/>
              </a:rPr>
              <a:t>CAD/CAM</a:t>
            </a:r>
            <a:r>
              <a:rPr lang="ja-JP" altLang="en-US" sz="1400" b="0" kern="0" dirty="0">
                <a:solidFill>
                  <a:schemeClr val="tx1"/>
                </a:solidFill>
                <a:effectLst/>
                <a:latin typeface="+mn-ea"/>
              </a:rPr>
              <a:t>システムを用いた歯科</a:t>
            </a:r>
            <a:r>
              <a:rPr lang="ja-JP" altLang="en-US" sz="1400" b="0" kern="0" dirty="0" smtClean="0">
                <a:solidFill>
                  <a:schemeClr val="tx1"/>
                </a:solidFill>
                <a:effectLst/>
                <a:latin typeface="+mn-ea"/>
              </a:rPr>
              <a:t>技工士</a:t>
            </a:r>
            <a:endParaRPr lang="en-US" altLang="ja-JP" sz="1400" b="0" kern="0" dirty="0" smtClean="0">
              <a:solidFill>
                <a:schemeClr val="tx1"/>
              </a:solidFill>
              <a:effectLst/>
              <a:latin typeface="+mn-ea"/>
            </a:endParaRPr>
          </a:p>
          <a:p>
            <a:pPr marL="139700" indent="131763" algn="l">
              <a:lnSpc>
                <a:spcPts val="1200"/>
              </a:lnSpc>
              <a:spcBef>
                <a:spcPct val="20000"/>
              </a:spcBef>
            </a:pPr>
            <a:r>
              <a:rPr lang="ja-JP" altLang="en-US" sz="1400" b="0" kern="0" dirty="0" smtClean="0">
                <a:solidFill>
                  <a:schemeClr val="tx1"/>
                </a:solidFill>
                <a:effectLst/>
                <a:latin typeface="+mn-ea"/>
              </a:rPr>
              <a:t>人材</a:t>
            </a:r>
            <a:r>
              <a:rPr lang="ja-JP" altLang="en-US" sz="1400" b="0" kern="0" dirty="0">
                <a:solidFill>
                  <a:schemeClr val="tx1"/>
                </a:solidFill>
                <a:effectLst/>
                <a:latin typeface="+mn-ea"/>
              </a:rPr>
              <a:t>育成</a:t>
            </a:r>
            <a:r>
              <a:rPr lang="ja-JP" altLang="en-US" sz="1400" b="0" kern="0" dirty="0" smtClean="0">
                <a:solidFill>
                  <a:schemeClr val="tx1"/>
                </a:solidFill>
                <a:effectLst/>
                <a:latin typeface="+mn-ea"/>
              </a:rPr>
              <a:t>事業、歯科衛生士養成所への施設・設備整備事業（再掲）</a:t>
            </a:r>
            <a:endParaRPr lang="en-US" altLang="ja-JP" sz="1400" b="0" kern="0" dirty="0" smtClean="0">
              <a:solidFill>
                <a:schemeClr val="tx1"/>
              </a:solidFill>
              <a:effectLst/>
              <a:latin typeface="+mn-ea"/>
            </a:endParaRPr>
          </a:p>
          <a:p>
            <a:pPr marL="139700" indent="131763" algn="l">
              <a:spcBef>
                <a:spcPct val="20000"/>
              </a:spcBef>
            </a:pPr>
            <a:endParaRPr lang="en-US" altLang="ja-JP"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indent="131763" algn="l">
              <a:spcBef>
                <a:spcPct val="20000"/>
              </a:spcBef>
            </a:pPr>
            <a:endPar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lvl="0" indent="-139700" algn="l">
              <a:lnSpc>
                <a:spcPts val="2200"/>
              </a:lnSpc>
              <a:spcBef>
                <a:spcPct val="20000"/>
              </a:spcBef>
            </a:pP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　</a:t>
            </a:r>
            <a:endParaRPr lang="en-US" altLang="ja-JP"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lvl="0" algn="l">
              <a:spcBef>
                <a:spcPts val="0"/>
              </a:spcBef>
            </a:pP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　　　</a:t>
            </a:r>
            <a:endParaRPr lang="en-US" altLang="ja-JP" sz="1400" b="0" dirty="0" smtClean="0">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indent="-139700" algn="l">
              <a:lnSpc>
                <a:spcPts val="2200"/>
              </a:lnSpc>
              <a:spcBef>
                <a:spcPct val="20000"/>
              </a:spcBef>
            </a:pPr>
            <a:endParaRPr lang="ja-JP" altLang="en-US" sz="2000" dirty="0">
              <a:solidFill>
                <a:srgbClr val="000000"/>
              </a:solidFill>
              <a:latin typeface="メイリオ" pitchFamily="50" charset="-128"/>
              <a:ea typeface="メイリオ" pitchFamily="50" charset="-128"/>
              <a:cs typeface="メイリオ" pitchFamily="50" charset="-128"/>
            </a:endParaRPr>
          </a:p>
          <a:p>
            <a:pPr algn="l"/>
            <a:endParaRPr lang="ja-JP" altLang="en-US" sz="2000" dirty="0">
              <a:solidFill>
                <a:srgbClr val="000000"/>
              </a:solidFill>
              <a:latin typeface="メイリオ" pitchFamily="50" charset="-128"/>
              <a:ea typeface="メイリオ" pitchFamily="50" charset="-128"/>
              <a:cs typeface="メイリオ" pitchFamily="50" charset="-128"/>
            </a:endParaRPr>
          </a:p>
          <a:p>
            <a:pPr algn="l"/>
            <a:endParaRPr lang="ja-JP" altLang="en-US" sz="2000" dirty="0">
              <a:solidFill>
                <a:srgbClr val="000000"/>
              </a:solidFill>
              <a:latin typeface="メイリオ" pitchFamily="50" charset="-128"/>
              <a:ea typeface="メイリオ" pitchFamily="50" charset="-128"/>
              <a:cs typeface="メイリオ" pitchFamily="50" charset="-128"/>
            </a:endParaRPr>
          </a:p>
          <a:p>
            <a:pPr algn="l"/>
            <a:endParaRPr lang="ja-JP" altLang="en-US" sz="2000" dirty="0">
              <a:solidFill>
                <a:srgbClr val="000000"/>
              </a:solidFill>
              <a:latin typeface="メイリオ" pitchFamily="50" charset="-128"/>
              <a:ea typeface="メイリオ" pitchFamily="50" charset="-128"/>
              <a:cs typeface="メイリオ" pitchFamily="50" charset="-128"/>
            </a:endParaRPr>
          </a:p>
          <a:p>
            <a:pPr algn="l"/>
            <a:endParaRPr lang="en-US" altLang="ja-JP" sz="2000" b="0" kern="0" dirty="0">
              <a:solidFill>
                <a:schemeClr val="tx1"/>
              </a:solidFill>
              <a:effectLst/>
            </a:endParaRPr>
          </a:p>
        </p:txBody>
      </p:sp>
    </p:spTree>
    <p:extLst>
      <p:ext uri="{BB962C8B-B14F-4D97-AF65-F5344CB8AC3E}">
        <p14:creationId xmlns:p14="http://schemas.microsoft.com/office/powerpoint/2010/main" val="3507836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3" name="タイトル 1"/>
          <p:cNvSpPr txBox="1">
            <a:spLocks/>
          </p:cNvSpPr>
          <p:nvPr/>
        </p:nvSpPr>
        <p:spPr>
          <a:xfrm>
            <a:off x="487823" y="288032"/>
            <a:ext cx="8229600" cy="576064"/>
          </a:xfrm>
          <a:prstGeom prst="rect">
            <a:avLst/>
          </a:prstGeom>
        </p:spPr>
        <p:txBody>
          <a:bodyP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t>基金の配分に際しての要望事項・留意点</a:t>
            </a:r>
            <a:endParaRPr lang="ja-JP" altLang="en-US" sz="2800" dirty="0"/>
          </a:p>
        </p:txBody>
      </p:sp>
      <p:sp>
        <p:nvSpPr>
          <p:cNvPr id="4" name="正方形/長方形 3"/>
          <p:cNvSpPr/>
          <p:nvPr/>
        </p:nvSpPr>
        <p:spPr>
          <a:xfrm>
            <a:off x="186453" y="3429000"/>
            <a:ext cx="8568952" cy="30963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2000" dirty="0" smtClean="0">
                <a:solidFill>
                  <a:schemeClr val="tx1"/>
                </a:solidFill>
              </a:rPr>
              <a:t>　</a:t>
            </a:r>
            <a:endParaRPr lang="en-US" altLang="ja-JP" sz="2000" dirty="0" smtClean="0">
              <a:solidFill>
                <a:schemeClr val="tx1"/>
              </a:solidFill>
            </a:endParaRPr>
          </a:p>
          <a:p>
            <a:endParaRPr lang="en-US" altLang="ja-JP" sz="2000" dirty="0">
              <a:solidFill>
                <a:schemeClr val="tx1"/>
              </a:solidFill>
            </a:endParaRPr>
          </a:p>
          <a:p>
            <a:r>
              <a:rPr lang="ja-JP" altLang="en-US" sz="2000" dirty="0" smtClean="0">
                <a:solidFill>
                  <a:schemeClr val="tx1"/>
                </a:solidFill>
              </a:rPr>
              <a:t>　○</a:t>
            </a:r>
            <a:r>
              <a:rPr lang="ja-JP" altLang="en-US" sz="2000" dirty="0">
                <a:solidFill>
                  <a:schemeClr val="tx1"/>
                </a:solidFill>
              </a:rPr>
              <a:t>Ｈ２６年度事業期間が３カ月と短いことや、民間が主体で取り組む事業が</a:t>
            </a:r>
            <a:endParaRPr lang="en-US" altLang="ja-JP" sz="2000" dirty="0">
              <a:solidFill>
                <a:schemeClr val="tx1"/>
              </a:solidFill>
            </a:endParaRPr>
          </a:p>
          <a:p>
            <a:r>
              <a:rPr lang="ja-JP" altLang="en-US" sz="2000" dirty="0">
                <a:solidFill>
                  <a:schemeClr val="tx1"/>
                </a:solidFill>
              </a:rPr>
              <a:t>　　多いことから執行にあたっては柔軟な対応を認められたい</a:t>
            </a:r>
            <a:r>
              <a:rPr lang="ja-JP" altLang="en-US" sz="2000" dirty="0" smtClean="0">
                <a:solidFill>
                  <a:schemeClr val="tx1"/>
                </a:solidFill>
              </a:rPr>
              <a:t>。</a:t>
            </a:r>
            <a:endParaRPr lang="en-US" altLang="ja-JP" sz="2000" dirty="0" smtClean="0">
              <a:solidFill>
                <a:schemeClr val="tx1"/>
              </a:solidFill>
            </a:endParaRPr>
          </a:p>
          <a:p>
            <a:endParaRPr lang="en-US" altLang="ja-JP" sz="800" dirty="0" smtClean="0">
              <a:solidFill>
                <a:schemeClr val="tx1"/>
              </a:solidFill>
            </a:endParaRPr>
          </a:p>
          <a:p>
            <a:r>
              <a:rPr lang="ja-JP" altLang="en-US" sz="2000" dirty="0">
                <a:solidFill>
                  <a:schemeClr val="tx1"/>
                </a:solidFill>
              </a:rPr>
              <a:t>　</a:t>
            </a:r>
            <a:r>
              <a:rPr lang="ja-JP" altLang="en-US" sz="2000" dirty="0" smtClean="0">
                <a:solidFill>
                  <a:schemeClr val="tx1"/>
                </a:solidFill>
              </a:rPr>
              <a:t>○Ｈ２７年度は医療に</a:t>
            </a:r>
            <a:r>
              <a:rPr lang="ja-JP" altLang="en-US" sz="2000" dirty="0">
                <a:solidFill>
                  <a:schemeClr val="tx1"/>
                </a:solidFill>
              </a:rPr>
              <a:t>プラス</a:t>
            </a:r>
            <a:r>
              <a:rPr lang="ja-JP" altLang="en-US" sz="2000" dirty="0" smtClean="0">
                <a:solidFill>
                  <a:schemeClr val="tx1"/>
                </a:solidFill>
              </a:rPr>
              <a:t>して介護が基金の対象となるが、基金の規模</a:t>
            </a:r>
            <a:endParaRPr lang="en-US" altLang="ja-JP" sz="2000" dirty="0">
              <a:solidFill>
                <a:schemeClr val="tx1"/>
              </a:solidFill>
            </a:endParaRPr>
          </a:p>
          <a:p>
            <a:r>
              <a:rPr lang="ja-JP" altLang="en-US" sz="2000" dirty="0" smtClean="0">
                <a:solidFill>
                  <a:schemeClr val="tx1"/>
                </a:solidFill>
              </a:rPr>
              <a:t>　　については消費税の増税額を踏まえ、十分な確保をお願いしたい。</a:t>
            </a:r>
            <a:endParaRPr lang="en-US" altLang="ja-JP" sz="2000" dirty="0">
              <a:solidFill>
                <a:schemeClr val="tx1"/>
              </a:solidFill>
            </a:endParaRPr>
          </a:p>
          <a:p>
            <a:r>
              <a:rPr lang="ja-JP" altLang="en-US" sz="2000" dirty="0" smtClean="0">
                <a:solidFill>
                  <a:schemeClr val="tx1"/>
                </a:solidFill>
              </a:rPr>
              <a:t>　　また、医療と介護の配分については、明確に区分</a:t>
            </a:r>
            <a:r>
              <a:rPr lang="ja-JP" altLang="en-US" sz="2000" dirty="0">
                <a:solidFill>
                  <a:schemeClr val="tx1"/>
                </a:solidFill>
              </a:rPr>
              <a:t>されたい</a:t>
            </a:r>
            <a:r>
              <a:rPr lang="ja-JP" altLang="en-US" sz="2000" dirty="0" smtClean="0">
                <a:solidFill>
                  <a:schemeClr val="tx1"/>
                </a:solidFill>
              </a:rPr>
              <a:t>。</a:t>
            </a:r>
            <a:endParaRPr lang="en-US" altLang="ja-JP" sz="2000" dirty="0">
              <a:solidFill>
                <a:schemeClr val="tx1"/>
              </a:solidFill>
            </a:endParaRPr>
          </a:p>
          <a:p>
            <a:endParaRPr lang="en-US" altLang="ja-JP" sz="800" dirty="0" smtClean="0">
              <a:solidFill>
                <a:schemeClr val="tx1"/>
              </a:solidFill>
            </a:endParaRPr>
          </a:p>
          <a:p>
            <a:r>
              <a:rPr lang="ja-JP" altLang="en-US" sz="2000" dirty="0" smtClean="0">
                <a:solidFill>
                  <a:schemeClr val="tx1"/>
                </a:solidFill>
              </a:rPr>
              <a:t>　○事業費</a:t>
            </a:r>
            <a:r>
              <a:rPr lang="ja-JP" altLang="en-US" sz="2000" dirty="0">
                <a:solidFill>
                  <a:schemeClr val="tx1"/>
                </a:solidFill>
              </a:rPr>
              <a:t>については</a:t>
            </a:r>
            <a:r>
              <a:rPr lang="ja-JP" altLang="en-US" sz="2000" dirty="0" smtClean="0">
                <a:solidFill>
                  <a:schemeClr val="tx1"/>
                </a:solidFill>
              </a:rPr>
              <a:t>、府医療審議会、府議会等の議論を踏まえ決定する。</a:t>
            </a:r>
            <a:endParaRPr lang="en-US" altLang="ja-JP" sz="2000" dirty="0" smtClean="0">
              <a:solidFill>
                <a:schemeClr val="tx1"/>
              </a:solidFill>
            </a:endParaRPr>
          </a:p>
          <a:p>
            <a:endParaRPr lang="en-US" altLang="ja-JP" sz="800" dirty="0" smtClean="0">
              <a:solidFill>
                <a:schemeClr val="tx1"/>
              </a:solidFill>
            </a:endParaRPr>
          </a:p>
          <a:p>
            <a:r>
              <a:rPr lang="ja-JP" altLang="en-US" sz="2000" dirty="0">
                <a:solidFill>
                  <a:schemeClr val="tx1"/>
                </a:solidFill>
              </a:rPr>
              <a:t>　</a:t>
            </a:r>
            <a:r>
              <a:rPr lang="ja-JP" altLang="en-US" sz="2000" dirty="0" smtClean="0">
                <a:solidFill>
                  <a:schemeClr val="tx1"/>
                </a:solidFill>
              </a:rPr>
              <a:t>○</a:t>
            </a:r>
            <a:r>
              <a:rPr lang="ja-JP" altLang="en-US" sz="2000" dirty="0">
                <a:solidFill>
                  <a:schemeClr val="tx1"/>
                </a:solidFill>
              </a:rPr>
              <a:t>配分にあたっては人口割や高齢者増加割合を基本としているが、地方</a:t>
            </a:r>
            <a:endParaRPr lang="en-US" altLang="ja-JP" sz="2000" dirty="0">
              <a:solidFill>
                <a:schemeClr val="tx1"/>
              </a:solidFill>
            </a:endParaRPr>
          </a:p>
          <a:p>
            <a:pPr marL="444500" indent="-444500"/>
            <a:r>
              <a:rPr lang="ja-JP" altLang="en-US" sz="2000" dirty="0">
                <a:solidFill>
                  <a:schemeClr val="tx1"/>
                </a:solidFill>
              </a:rPr>
              <a:t>　　消費税の増収割合なども勘案されたい。</a:t>
            </a:r>
            <a:endParaRPr lang="en-US" altLang="ja-JP" sz="2000" dirty="0">
              <a:solidFill>
                <a:schemeClr val="tx1"/>
              </a:solidFill>
            </a:endParaRPr>
          </a:p>
          <a:p>
            <a:endParaRPr lang="en-US" altLang="ja-JP" sz="2000" dirty="0" smtClean="0">
              <a:solidFill>
                <a:schemeClr val="tx1"/>
              </a:solidFill>
            </a:endParaRPr>
          </a:p>
          <a:p>
            <a:r>
              <a:rPr kumimoji="1" lang="ja-JP" altLang="en-US" sz="2000" dirty="0" smtClean="0">
                <a:solidFill>
                  <a:schemeClr val="tx1"/>
                </a:solidFill>
              </a:rPr>
              <a:t>　</a:t>
            </a:r>
            <a:endParaRPr kumimoji="1" lang="en-US" altLang="ja-JP" sz="2000" dirty="0" smtClean="0">
              <a:solidFill>
                <a:schemeClr val="tx1"/>
              </a:solidFill>
            </a:endParaRPr>
          </a:p>
        </p:txBody>
      </p:sp>
      <p:sp>
        <p:nvSpPr>
          <p:cNvPr id="6" name="スライド番号プレースホルダー 5"/>
          <p:cNvSpPr>
            <a:spLocks noGrp="1"/>
          </p:cNvSpPr>
          <p:nvPr>
            <p:ph type="sldNum" sz="quarter" idx="12"/>
          </p:nvPr>
        </p:nvSpPr>
        <p:spPr>
          <a:xfrm>
            <a:off x="7010400" y="6492875"/>
            <a:ext cx="2133600" cy="365125"/>
          </a:xfrm>
        </p:spPr>
        <p:txBody>
          <a:bodyPr>
            <a:normAutofit fontScale="85000" lnSpcReduction="20000"/>
          </a:bodyPr>
          <a:lstStyle/>
          <a:p>
            <a:pPr algn="r"/>
            <a:fld id="{DC08D7A6-B21C-4CC5-B909-7F83FE9B363B}" type="slidenum">
              <a:rPr kumimoji="1" lang="ja-JP" altLang="en-US" sz="2400" smtClean="0"/>
              <a:pPr algn="r"/>
              <a:t>12</a:t>
            </a:fld>
            <a:endParaRPr kumimoji="1" lang="ja-JP" altLang="en-US" sz="2400" dirty="0"/>
          </a:p>
        </p:txBody>
      </p:sp>
      <p:sp>
        <p:nvSpPr>
          <p:cNvPr id="7" name="正方形/長方形 6"/>
          <p:cNvSpPr/>
          <p:nvPr/>
        </p:nvSpPr>
        <p:spPr>
          <a:xfrm>
            <a:off x="520628" y="764704"/>
            <a:ext cx="7900602" cy="2492896"/>
          </a:xfrm>
          <a:prstGeom prst="rect">
            <a:avLst/>
          </a:prstGeom>
          <a:noFill/>
          <a:ln w="38100">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smtClean="0">
                <a:solidFill>
                  <a:schemeClr val="tx1"/>
                </a:solidFill>
              </a:rPr>
              <a:t>■</a:t>
            </a:r>
            <a:r>
              <a:rPr lang="ja-JP" altLang="en-US" sz="2400" b="1" u="heavy" dirty="0" smtClean="0">
                <a:solidFill>
                  <a:schemeClr val="tx1"/>
                </a:solidFill>
              </a:rPr>
              <a:t>事業費の規模については、関係団体からの提案</a:t>
            </a:r>
            <a:r>
              <a:rPr lang="ja-JP" altLang="en-US" sz="2400" b="1" u="heavy" dirty="0">
                <a:solidFill>
                  <a:schemeClr val="tx1"/>
                </a:solidFill>
              </a:rPr>
              <a:t>に</a:t>
            </a:r>
            <a:r>
              <a:rPr lang="ja-JP" altLang="en-US" sz="2400" b="1" u="heavy" dirty="0" smtClean="0">
                <a:solidFill>
                  <a:schemeClr val="tx1"/>
                </a:solidFill>
              </a:rPr>
              <a:t>対して　</a:t>
            </a:r>
            <a:endParaRPr lang="en-US" altLang="ja-JP" sz="2400" b="1" u="heavy" dirty="0" smtClean="0">
              <a:solidFill>
                <a:schemeClr val="tx1"/>
              </a:solidFill>
            </a:endParaRPr>
          </a:p>
          <a:p>
            <a:r>
              <a:rPr lang="ja-JP" altLang="en-US" sz="2400" b="1" dirty="0">
                <a:solidFill>
                  <a:schemeClr val="tx1"/>
                </a:solidFill>
              </a:rPr>
              <a:t>　</a:t>
            </a:r>
            <a:r>
              <a:rPr lang="ja-JP" altLang="en-US" sz="2400" b="1" u="heavy" dirty="0" smtClean="0">
                <a:solidFill>
                  <a:schemeClr val="tx1"/>
                </a:solidFill>
              </a:rPr>
              <a:t>ヒアリング</a:t>
            </a:r>
            <a:r>
              <a:rPr lang="ja-JP" altLang="en-US" sz="2400" b="1" u="heavy" dirty="0">
                <a:solidFill>
                  <a:schemeClr val="tx1"/>
                </a:solidFill>
              </a:rPr>
              <a:t>を</a:t>
            </a:r>
            <a:r>
              <a:rPr lang="ja-JP" altLang="en-US" sz="2400" b="1" u="heavy" dirty="0" smtClean="0">
                <a:solidFill>
                  <a:schemeClr val="tx1"/>
                </a:solidFill>
              </a:rPr>
              <a:t>重ね精査した。基金の配分に当たっては　</a:t>
            </a:r>
            <a:endParaRPr lang="en-US" altLang="ja-JP" sz="2400" b="1" u="heavy" dirty="0" smtClean="0">
              <a:solidFill>
                <a:schemeClr val="tx1"/>
              </a:solidFill>
            </a:endParaRPr>
          </a:p>
          <a:p>
            <a:r>
              <a:rPr lang="ja-JP" altLang="en-US" sz="2400" b="1" dirty="0">
                <a:solidFill>
                  <a:schemeClr val="tx1"/>
                </a:solidFill>
              </a:rPr>
              <a:t>　</a:t>
            </a:r>
            <a:r>
              <a:rPr lang="ja-JP" altLang="en-US" sz="2400" b="1" u="heavy" dirty="0" smtClean="0">
                <a:solidFill>
                  <a:schemeClr val="tx1"/>
                </a:solidFill>
              </a:rPr>
              <a:t>この点を十分勘案されたい。</a:t>
            </a:r>
            <a:r>
              <a:rPr lang="ja-JP" altLang="en-US" sz="2400" b="1" dirty="0" smtClean="0">
                <a:solidFill>
                  <a:schemeClr val="tx1"/>
                </a:solidFill>
              </a:rPr>
              <a:t>　</a:t>
            </a:r>
            <a:endParaRPr lang="en-US" altLang="ja-JP" sz="2400" b="1" dirty="0" smtClean="0">
              <a:solidFill>
                <a:schemeClr val="tx1"/>
              </a:solidFill>
            </a:endParaRPr>
          </a:p>
          <a:p>
            <a:r>
              <a:rPr lang="ja-JP" altLang="en-US" sz="2400" b="1" dirty="0" smtClean="0">
                <a:solidFill>
                  <a:schemeClr val="tx1"/>
                </a:solidFill>
              </a:rPr>
              <a:t>　・基金総額９０４億円に対し、大阪府のＨ２６年度基金の</a:t>
            </a:r>
            <a:endParaRPr lang="en-US" altLang="ja-JP" sz="2400" b="1" dirty="0" smtClean="0">
              <a:solidFill>
                <a:schemeClr val="tx1"/>
              </a:solidFill>
            </a:endParaRPr>
          </a:p>
          <a:p>
            <a:r>
              <a:rPr lang="ja-JP" altLang="en-US" sz="2400" b="1" dirty="0">
                <a:solidFill>
                  <a:schemeClr val="tx1"/>
                </a:solidFill>
              </a:rPr>
              <a:t> </a:t>
            </a:r>
            <a:r>
              <a:rPr lang="ja-JP" altLang="en-US" sz="2400" b="1" dirty="0" smtClean="0">
                <a:solidFill>
                  <a:schemeClr val="tx1"/>
                </a:solidFill>
              </a:rPr>
              <a:t> </a:t>
            </a:r>
            <a:r>
              <a:rPr lang="ja-JP" altLang="en-US" sz="2400" b="1" dirty="0">
                <a:solidFill>
                  <a:schemeClr val="tx1"/>
                </a:solidFill>
              </a:rPr>
              <a:t>　</a:t>
            </a:r>
            <a:r>
              <a:rPr lang="ja-JP" altLang="en-US" sz="2400" b="1" dirty="0" smtClean="0">
                <a:solidFill>
                  <a:schemeClr val="tx1"/>
                </a:solidFill>
              </a:rPr>
              <a:t>規模は約７０億円</a:t>
            </a:r>
            <a:endParaRPr lang="en-US" altLang="ja-JP" sz="2400" b="1" dirty="0" smtClean="0">
              <a:solidFill>
                <a:schemeClr val="tx1"/>
              </a:solidFill>
            </a:endParaRPr>
          </a:p>
          <a:p>
            <a:r>
              <a:rPr lang="ja-JP" altLang="en-US" sz="2400" b="1" dirty="0" smtClean="0">
                <a:solidFill>
                  <a:schemeClr val="tx1"/>
                </a:solidFill>
              </a:rPr>
              <a:t>　・Ｈ２７年度の規模感は約８６億円程度と試算</a:t>
            </a:r>
            <a:endParaRPr lang="en-US" altLang="ja-JP" sz="2400" b="1" dirty="0" smtClean="0">
              <a:solidFill>
                <a:schemeClr val="tx1"/>
              </a:solidFill>
            </a:endParaRPr>
          </a:p>
        </p:txBody>
      </p:sp>
    </p:spTree>
    <p:extLst>
      <p:ext uri="{BB962C8B-B14F-4D97-AF65-F5344CB8AC3E}">
        <p14:creationId xmlns:p14="http://schemas.microsoft.com/office/powerpoint/2010/main" val="1766650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スライド番号プレースホルダー 2"/>
          <p:cNvSpPr>
            <a:spLocks noGrp="1"/>
          </p:cNvSpPr>
          <p:nvPr>
            <p:ph type="sldNum" sz="quarter" idx="12"/>
          </p:nvPr>
        </p:nvSpPr>
        <p:spPr>
          <a:xfrm>
            <a:off x="7008440" y="6459452"/>
            <a:ext cx="2133600" cy="365125"/>
          </a:xfrm>
        </p:spPr>
        <p:txBody>
          <a:bodyPr/>
          <a:lstStyle/>
          <a:p>
            <a:fld id="{DC08D7A6-B21C-4CC5-B909-7F83FE9B363B}" type="slidenum">
              <a:rPr kumimoji="1" lang="ja-JP" altLang="en-US" sz="2000" smtClean="0"/>
              <a:t>2</a:t>
            </a:fld>
            <a:endParaRPr kumimoji="1" lang="ja-JP" altLang="en-US" sz="2000" dirty="0"/>
          </a:p>
        </p:txBody>
      </p:sp>
    </p:spTree>
    <p:extLst>
      <p:ext uri="{BB962C8B-B14F-4D97-AF65-F5344CB8AC3E}">
        <p14:creationId xmlns:p14="http://schemas.microsoft.com/office/powerpoint/2010/main" val="643835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88891"/>
            <a:ext cx="8229600" cy="576064"/>
          </a:xfrm>
        </p:spPr>
        <p:txBody>
          <a:bodyPr>
            <a:normAutofit/>
          </a:bodyPr>
          <a:lstStyle/>
          <a:p>
            <a:pPr algn="l"/>
            <a:r>
              <a:rPr kumimoji="1" lang="ja-JP" altLang="en-US" sz="2800" dirty="0" smtClean="0">
                <a:solidFill>
                  <a:schemeClr val="tx1"/>
                </a:solidFill>
                <a:effectLst/>
                <a:latin typeface="+mj-ea"/>
              </a:rPr>
              <a:t>■関係団体との意見聴取・提案</a:t>
            </a:r>
            <a:r>
              <a:rPr kumimoji="1" lang="ja-JP" altLang="en-US" sz="2000" dirty="0" smtClean="0">
                <a:solidFill>
                  <a:schemeClr val="tx1"/>
                </a:solidFill>
                <a:effectLst/>
                <a:latin typeface="+mj-ea"/>
              </a:rPr>
              <a:t>（</a:t>
            </a:r>
            <a:r>
              <a:rPr kumimoji="1" lang="ja-JP" altLang="en-US" sz="2000" dirty="0" smtClean="0">
                <a:effectLst/>
                <a:latin typeface="+mj-ea"/>
              </a:rPr>
              <a:t>平成２６年８月５日現在）</a:t>
            </a:r>
            <a:endParaRPr kumimoji="1" lang="ja-JP" altLang="en-US" sz="2000" dirty="0">
              <a:effectLst/>
              <a:latin typeface="+mj-ea"/>
            </a:endParaRPr>
          </a:p>
        </p:txBody>
      </p:sp>
      <p:sp>
        <p:nvSpPr>
          <p:cNvPr id="5" name="スライド番号プレースホルダー 4"/>
          <p:cNvSpPr>
            <a:spLocks noGrp="1"/>
          </p:cNvSpPr>
          <p:nvPr>
            <p:ph type="sldNum" sz="quarter" idx="12"/>
          </p:nvPr>
        </p:nvSpPr>
        <p:spPr>
          <a:xfrm>
            <a:off x="7005893" y="6476328"/>
            <a:ext cx="2133600" cy="365125"/>
          </a:xfrm>
        </p:spPr>
        <p:txBody>
          <a:bodyPr>
            <a:normAutofit fontScale="85000" lnSpcReduction="20000"/>
          </a:bodyPr>
          <a:lstStyle/>
          <a:p>
            <a:pPr algn="r"/>
            <a:fld id="{DC08D7A6-B21C-4CC5-B909-7F83FE9B363B}" type="slidenum">
              <a:rPr kumimoji="1" lang="ja-JP" altLang="en-US" sz="2400" smtClean="0"/>
              <a:pPr algn="r"/>
              <a:t>3</a:t>
            </a:fld>
            <a:endParaRPr kumimoji="1" lang="ja-JP" altLang="en-US" sz="2400" dirty="0"/>
          </a:p>
        </p:txBody>
      </p:sp>
      <p:sp>
        <p:nvSpPr>
          <p:cNvPr id="4" name="正方形/長方形 3"/>
          <p:cNvSpPr/>
          <p:nvPr/>
        </p:nvSpPr>
        <p:spPr>
          <a:xfrm>
            <a:off x="424046" y="2708920"/>
            <a:ext cx="8640960" cy="38164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　</a:t>
            </a:r>
            <a:endParaRPr lang="en-US" altLang="ja-JP" dirty="0" smtClean="0">
              <a:solidFill>
                <a:schemeClr val="tx1"/>
              </a:solidFill>
            </a:endParaRPr>
          </a:p>
          <a:p>
            <a:r>
              <a:rPr lang="ja-JP" altLang="en-US" sz="1600" dirty="0">
                <a:solidFill>
                  <a:schemeClr val="tx1"/>
                </a:solidFill>
                <a:latin typeface="+mj-ea"/>
              </a:rPr>
              <a:t>　</a:t>
            </a:r>
            <a:r>
              <a:rPr lang="ja-JP" altLang="en-US" sz="1600" dirty="0" smtClean="0">
                <a:solidFill>
                  <a:schemeClr val="tx1"/>
                </a:solidFill>
                <a:latin typeface="+mj-ea"/>
              </a:rPr>
              <a:t>・</a:t>
            </a:r>
            <a:r>
              <a:rPr lang="ja-JP" altLang="en-US" sz="1600" dirty="0" smtClean="0">
                <a:solidFill>
                  <a:schemeClr val="tx1"/>
                </a:solidFill>
                <a:latin typeface="+mj-ea"/>
                <a:ea typeface="+mj-ea"/>
              </a:rPr>
              <a:t>大阪府医師会（府域５７地区医師会）</a:t>
            </a:r>
            <a:endParaRPr lang="en-US" altLang="ja-JP" sz="1600" dirty="0" smtClean="0">
              <a:solidFill>
                <a:schemeClr val="tx1"/>
              </a:solidFill>
              <a:latin typeface="+mj-ea"/>
              <a:ea typeface="+mj-ea"/>
            </a:endParaRPr>
          </a:p>
          <a:p>
            <a:r>
              <a:rPr lang="ja-JP" altLang="en-US" sz="1600" dirty="0" smtClean="0">
                <a:solidFill>
                  <a:schemeClr val="tx1"/>
                </a:solidFill>
                <a:latin typeface="+mj-ea"/>
                <a:ea typeface="+mj-ea"/>
              </a:rPr>
              <a:t>　・大阪府歯科医師会（府域地区歯科医師会）</a:t>
            </a:r>
            <a:r>
              <a:rPr lang="ja-JP" altLang="en-US" sz="1600" dirty="0">
                <a:solidFill>
                  <a:schemeClr val="tx1"/>
                </a:solidFill>
                <a:latin typeface="+mj-ea"/>
                <a:ea typeface="+mj-ea"/>
              </a:rPr>
              <a:t>　</a:t>
            </a:r>
            <a:endParaRPr lang="en-US" altLang="ja-JP" sz="1600" dirty="0" smtClean="0">
              <a:solidFill>
                <a:schemeClr val="tx1"/>
              </a:solidFill>
              <a:latin typeface="+mj-ea"/>
              <a:ea typeface="+mj-ea"/>
            </a:endParaRPr>
          </a:p>
          <a:p>
            <a:r>
              <a:rPr lang="ja-JP" altLang="en-US" sz="1600" dirty="0">
                <a:solidFill>
                  <a:schemeClr val="tx1"/>
                </a:solidFill>
                <a:latin typeface="+mj-ea"/>
                <a:ea typeface="+mj-ea"/>
              </a:rPr>
              <a:t>　</a:t>
            </a:r>
            <a:r>
              <a:rPr lang="ja-JP" altLang="en-US" sz="1600" dirty="0" smtClean="0">
                <a:solidFill>
                  <a:schemeClr val="tx1"/>
                </a:solidFill>
                <a:latin typeface="+mj-ea"/>
                <a:ea typeface="+mj-ea"/>
              </a:rPr>
              <a:t>・大阪府</a:t>
            </a:r>
            <a:r>
              <a:rPr lang="ja-JP" altLang="en-US" sz="1600" dirty="0">
                <a:solidFill>
                  <a:schemeClr val="tx1"/>
                </a:solidFill>
                <a:latin typeface="+mj-ea"/>
                <a:ea typeface="+mj-ea"/>
              </a:rPr>
              <a:t>薬剤師会（府域地区</a:t>
            </a:r>
            <a:r>
              <a:rPr lang="ja-JP" altLang="en-US" sz="1600" dirty="0" smtClean="0">
                <a:solidFill>
                  <a:schemeClr val="tx1"/>
                </a:solidFill>
                <a:latin typeface="+mj-ea"/>
                <a:ea typeface="+mj-ea"/>
              </a:rPr>
              <a:t>薬剤師会）</a:t>
            </a:r>
            <a:endParaRPr lang="en-US" altLang="ja-JP" sz="1600" dirty="0" smtClean="0">
              <a:solidFill>
                <a:schemeClr val="tx1"/>
              </a:solidFill>
              <a:latin typeface="+mj-ea"/>
              <a:ea typeface="+mj-ea"/>
            </a:endParaRPr>
          </a:p>
          <a:p>
            <a:r>
              <a:rPr lang="ja-JP" altLang="en-US" sz="1600" dirty="0">
                <a:solidFill>
                  <a:schemeClr val="tx1"/>
                </a:solidFill>
                <a:latin typeface="+mj-ea"/>
                <a:ea typeface="+mj-ea"/>
              </a:rPr>
              <a:t>　</a:t>
            </a:r>
            <a:r>
              <a:rPr lang="ja-JP" altLang="en-US" sz="1600" dirty="0" smtClean="0">
                <a:solidFill>
                  <a:schemeClr val="tx1"/>
                </a:solidFill>
                <a:latin typeface="+mj-ea"/>
                <a:ea typeface="+mj-ea"/>
              </a:rPr>
              <a:t>・大阪府看護協会</a:t>
            </a:r>
            <a:endParaRPr lang="en-US" altLang="ja-JP" sz="1600" dirty="0" smtClean="0">
              <a:solidFill>
                <a:schemeClr val="tx1"/>
              </a:solidFill>
              <a:latin typeface="+mj-ea"/>
              <a:ea typeface="+mj-ea"/>
            </a:endParaRPr>
          </a:p>
          <a:p>
            <a:r>
              <a:rPr lang="ja-JP" altLang="en-US" sz="1600" dirty="0" smtClean="0">
                <a:solidFill>
                  <a:schemeClr val="tx1"/>
                </a:solidFill>
                <a:latin typeface="+mj-ea"/>
                <a:ea typeface="+mj-ea"/>
              </a:rPr>
              <a:t>  ・大阪府訪問看護ステーション協会</a:t>
            </a:r>
            <a:endParaRPr lang="en-US" altLang="ja-JP" sz="1600" dirty="0" smtClean="0">
              <a:solidFill>
                <a:schemeClr val="tx1"/>
              </a:solidFill>
              <a:latin typeface="+mj-ea"/>
              <a:ea typeface="+mj-ea"/>
            </a:endParaRPr>
          </a:p>
          <a:p>
            <a:r>
              <a:rPr lang="ja-JP" altLang="en-US" sz="1600" dirty="0">
                <a:solidFill>
                  <a:schemeClr val="tx1"/>
                </a:solidFill>
                <a:latin typeface="+mj-ea"/>
                <a:ea typeface="+mj-ea"/>
              </a:rPr>
              <a:t>　</a:t>
            </a:r>
            <a:r>
              <a:rPr lang="ja-JP" altLang="en-US" sz="1600" dirty="0" smtClean="0">
                <a:solidFill>
                  <a:schemeClr val="tx1"/>
                </a:solidFill>
                <a:latin typeface="+mj-ea"/>
                <a:ea typeface="+mj-ea"/>
              </a:rPr>
              <a:t>・大阪府</a:t>
            </a:r>
            <a:r>
              <a:rPr kumimoji="1" lang="ja-JP" altLang="en-US" sz="1600" dirty="0" smtClean="0">
                <a:solidFill>
                  <a:schemeClr val="tx1"/>
                </a:solidFill>
                <a:latin typeface="+mj-ea"/>
                <a:ea typeface="+mj-ea"/>
              </a:rPr>
              <a:t>病院協会</a:t>
            </a:r>
            <a:endParaRPr kumimoji="1" lang="en-US" altLang="ja-JP" sz="1600" dirty="0" smtClean="0">
              <a:solidFill>
                <a:schemeClr val="tx1"/>
              </a:solidFill>
              <a:latin typeface="+mj-ea"/>
              <a:ea typeface="+mj-ea"/>
            </a:endParaRPr>
          </a:p>
          <a:p>
            <a:r>
              <a:rPr kumimoji="1" lang="ja-JP" altLang="en-US" sz="1600" dirty="0" smtClean="0">
                <a:solidFill>
                  <a:schemeClr val="tx1"/>
                </a:solidFill>
                <a:latin typeface="+mj-ea"/>
                <a:ea typeface="+mj-ea"/>
              </a:rPr>
              <a:t>　</a:t>
            </a:r>
            <a:r>
              <a:rPr lang="ja-JP" altLang="en-US" sz="1600" dirty="0" smtClean="0">
                <a:solidFill>
                  <a:schemeClr val="tx1"/>
                </a:solidFill>
                <a:latin typeface="+mj-ea"/>
                <a:ea typeface="+mj-ea"/>
              </a:rPr>
              <a:t>・大阪府</a:t>
            </a:r>
            <a:r>
              <a:rPr kumimoji="1" lang="ja-JP" altLang="en-US" sz="1600" dirty="0" smtClean="0">
                <a:solidFill>
                  <a:schemeClr val="tx1"/>
                </a:solidFill>
                <a:latin typeface="+mj-ea"/>
                <a:ea typeface="+mj-ea"/>
              </a:rPr>
              <a:t>私立病院協会</a:t>
            </a:r>
            <a:endParaRPr kumimoji="1" lang="en-US" altLang="ja-JP" sz="1600" dirty="0" smtClean="0">
              <a:solidFill>
                <a:schemeClr val="tx1"/>
              </a:solidFill>
              <a:latin typeface="+mj-ea"/>
              <a:ea typeface="+mj-ea"/>
            </a:endParaRPr>
          </a:p>
          <a:p>
            <a:r>
              <a:rPr lang="ja-JP" altLang="en-US" sz="1600" dirty="0" smtClean="0">
                <a:solidFill>
                  <a:schemeClr val="tx1"/>
                </a:solidFill>
                <a:latin typeface="+mj-ea"/>
                <a:ea typeface="+mj-ea"/>
              </a:rPr>
              <a:t>　・大阪精神科病院協会　　　　　　　　　　　　　　　　　　　</a:t>
            </a:r>
            <a:endParaRPr lang="en-US" altLang="ja-JP" sz="1600" dirty="0" smtClean="0">
              <a:solidFill>
                <a:schemeClr val="tx1"/>
              </a:solidFill>
              <a:latin typeface="+mj-ea"/>
              <a:ea typeface="+mj-ea"/>
            </a:endParaRPr>
          </a:p>
          <a:p>
            <a:r>
              <a:rPr lang="en-US" altLang="ja-JP" sz="1600" dirty="0">
                <a:solidFill>
                  <a:schemeClr val="tx1"/>
                </a:solidFill>
                <a:latin typeface="+mj-ea"/>
                <a:ea typeface="+mj-ea"/>
              </a:rPr>
              <a:t> </a:t>
            </a:r>
            <a:r>
              <a:rPr lang="en-US" altLang="ja-JP" sz="1600" dirty="0" smtClean="0">
                <a:solidFill>
                  <a:schemeClr val="tx1"/>
                </a:solidFill>
                <a:latin typeface="+mj-ea"/>
                <a:ea typeface="+mj-ea"/>
              </a:rPr>
              <a:t> </a:t>
            </a:r>
            <a:r>
              <a:rPr lang="ja-JP" altLang="en-US" sz="1600" dirty="0" smtClean="0">
                <a:solidFill>
                  <a:schemeClr val="tx1"/>
                </a:solidFill>
                <a:latin typeface="+mj-ea"/>
                <a:ea typeface="+mj-ea"/>
              </a:rPr>
              <a:t>・大阪精神科診療所協会</a:t>
            </a:r>
            <a:endParaRPr lang="en-US" altLang="ja-JP" sz="1600" dirty="0" smtClean="0">
              <a:solidFill>
                <a:schemeClr val="tx1"/>
              </a:solidFill>
              <a:latin typeface="+mj-ea"/>
              <a:ea typeface="+mj-ea"/>
            </a:endParaRPr>
          </a:p>
          <a:p>
            <a:r>
              <a:rPr lang="ja-JP" altLang="en-US" sz="1600" dirty="0" smtClean="0">
                <a:solidFill>
                  <a:schemeClr val="tx1"/>
                </a:solidFill>
                <a:latin typeface="+mj-ea"/>
                <a:ea typeface="+mj-ea"/>
              </a:rPr>
              <a:t>　・大阪大学医学部・附属病院</a:t>
            </a:r>
            <a:r>
              <a:rPr lang="ja-JP" altLang="en-US" sz="1600" dirty="0">
                <a:solidFill>
                  <a:schemeClr val="tx1"/>
                </a:solidFill>
                <a:latin typeface="+mj-ea"/>
                <a:ea typeface="+mj-ea"/>
              </a:rPr>
              <a:t>　</a:t>
            </a:r>
            <a:r>
              <a:rPr lang="en-US" altLang="ja-JP" sz="1600" dirty="0" smtClean="0">
                <a:solidFill>
                  <a:schemeClr val="tx1"/>
                </a:solidFill>
                <a:latin typeface="+mj-ea"/>
                <a:ea typeface="+mj-ea"/>
              </a:rPr>
              <a:t/>
            </a:r>
            <a:br>
              <a:rPr lang="en-US" altLang="ja-JP" sz="1600" dirty="0" smtClean="0">
                <a:solidFill>
                  <a:schemeClr val="tx1"/>
                </a:solidFill>
                <a:latin typeface="+mj-ea"/>
                <a:ea typeface="+mj-ea"/>
              </a:rPr>
            </a:br>
            <a:r>
              <a:rPr lang="ja-JP" altLang="en-US" sz="1600" dirty="0" smtClean="0">
                <a:solidFill>
                  <a:schemeClr val="tx1"/>
                </a:solidFill>
                <a:latin typeface="+mj-ea"/>
                <a:ea typeface="+mj-ea"/>
              </a:rPr>
              <a:t>　・大阪大学歯学部・附属病院</a:t>
            </a:r>
            <a:r>
              <a:rPr lang="ja-JP" altLang="en-US" sz="1600" dirty="0">
                <a:solidFill>
                  <a:schemeClr val="tx1"/>
                </a:solidFill>
                <a:latin typeface="+mj-ea"/>
                <a:ea typeface="+mj-ea"/>
              </a:rPr>
              <a:t>　　</a:t>
            </a:r>
            <a:endParaRPr lang="en-US" altLang="ja-JP" sz="1600" dirty="0">
              <a:solidFill>
                <a:schemeClr val="tx1"/>
              </a:solidFill>
              <a:latin typeface="+mj-ea"/>
              <a:ea typeface="+mj-ea"/>
            </a:endParaRPr>
          </a:p>
          <a:p>
            <a:r>
              <a:rPr lang="en-US" altLang="ja-JP" sz="1600" dirty="0">
                <a:solidFill>
                  <a:schemeClr val="tx1"/>
                </a:solidFill>
                <a:latin typeface="+mj-ea"/>
                <a:ea typeface="+mj-ea"/>
              </a:rPr>
              <a:t>  </a:t>
            </a:r>
            <a:r>
              <a:rPr lang="ja-JP" altLang="en-US" sz="1600" dirty="0">
                <a:solidFill>
                  <a:schemeClr val="tx1"/>
                </a:solidFill>
                <a:latin typeface="+mj-ea"/>
                <a:ea typeface="+mj-ea"/>
              </a:rPr>
              <a:t>・関西</a:t>
            </a:r>
            <a:r>
              <a:rPr lang="ja-JP" altLang="en-US" sz="1600" dirty="0" smtClean="0">
                <a:solidFill>
                  <a:schemeClr val="tx1"/>
                </a:solidFill>
                <a:latin typeface="+mj-ea"/>
                <a:ea typeface="+mj-ea"/>
              </a:rPr>
              <a:t>医科大学・附属病院</a:t>
            </a:r>
            <a:endParaRPr lang="en-US" altLang="ja-JP" sz="1600" dirty="0">
              <a:solidFill>
                <a:schemeClr val="tx1"/>
              </a:solidFill>
              <a:latin typeface="+mj-ea"/>
              <a:ea typeface="+mj-ea"/>
            </a:endParaRPr>
          </a:p>
          <a:p>
            <a:r>
              <a:rPr lang="ja-JP" altLang="en-US" sz="1600" dirty="0">
                <a:solidFill>
                  <a:schemeClr val="tx1"/>
                </a:solidFill>
                <a:latin typeface="+mj-ea"/>
                <a:ea typeface="+mj-ea"/>
              </a:rPr>
              <a:t>　・大阪医科</a:t>
            </a:r>
            <a:r>
              <a:rPr lang="ja-JP" altLang="en-US" sz="1600" dirty="0" smtClean="0">
                <a:solidFill>
                  <a:schemeClr val="tx1"/>
                </a:solidFill>
                <a:latin typeface="+mj-ea"/>
                <a:ea typeface="+mj-ea"/>
              </a:rPr>
              <a:t>大学・附属</a:t>
            </a:r>
            <a:r>
              <a:rPr lang="ja-JP" altLang="en-US" sz="1600" dirty="0">
                <a:solidFill>
                  <a:schemeClr val="tx1"/>
                </a:solidFill>
                <a:latin typeface="+mj-ea"/>
                <a:ea typeface="+mj-ea"/>
              </a:rPr>
              <a:t>病院　　　　　　　　　　　　　　</a:t>
            </a:r>
            <a:endParaRPr lang="en-US" altLang="ja-JP" sz="1600" dirty="0">
              <a:solidFill>
                <a:schemeClr val="tx1"/>
              </a:solidFill>
              <a:latin typeface="+mj-ea"/>
              <a:ea typeface="+mj-ea"/>
            </a:endParaRPr>
          </a:p>
          <a:p>
            <a:r>
              <a:rPr lang="en-US" altLang="ja-JP" sz="1600" dirty="0">
                <a:solidFill>
                  <a:schemeClr val="tx1"/>
                </a:solidFill>
                <a:latin typeface="+mj-ea"/>
                <a:ea typeface="+mj-ea"/>
              </a:rPr>
              <a:t>  </a:t>
            </a:r>
            <a:r>
              <a:rPr lang="ja-JP" altLang="en-US" sz="1600" dirty="0">
                <a:solidFill>
                  <a:schemeClr val="tx1"/>
                </a:solidFill>
                <a:latin typeface="+mj-ea"/>
                <a:ea typeface="+mj-ea"/>
              </a:rPr>
              <a:t>・近畿</a:t>
            </a:r>
            <a:r>
              <a:rPr lang="ja-JP" altLang="en-US" sz="1600" dirty="0" smtClean="0">
                <a:solidFill>
                  <a:schemeClr val="tx1"/>
                </a:solidFill>
                <a:latin typeface="+mj-ea"/>
                <a:ea typeface="+mj-ea"/>
              </a:rPr>
              <a:t>大学医学部・附属病院、堺病院</a:t>
            </a:r>
            <a:endParaRPr lang="en-US" altLang="ja-JP" sz="1600" dirty="0">
              <a:solidFill>
                <a:schemeClr val="tx1"/>
              </a:solidFill>
              <a:latin typeface="+mj-ea"/>
              <a:ea typeface="+mj-ea"/>
            </a:endParaRPr>
          </a:p>
          <a:p>
            <a:r>
              <a:rPr lang="ja-JP" altLang="en-US" sz="1600" dirty="0">
                <a:solidFill>
                  <a:schemeClr val="tx1"/>
                </a:solidFill>
                <a:latin typeface="+mj-ea"/>
                <a:ea typeface="+mj-ea"/>
              </a:rPr>
              <a:t>　・大阪市立</a:t>
            </a:r>
            <a:r>
              <a:rPr lang="ja-JP" altLang="en-US" sz="1600" dirty="0" smtClean="0">
                <a:solidFill>
                  <a:schemeClr val="tx1"/>
                </a:solidFill>
                <a:latin typeface="+mj-ea"/>
                <a:ea typeface="+mj-ea"/>
              </a:rPr>
              <a:t>大学医学部・附属病院</a:t>
            </a:r>
            <a:endParaRPr lang="en-US" altLang="ja-JP" sz="1600" dirty="0" smtClean="0">
              <a:solidFill>
                <a:schemeClr val="tx1"/>
              </a:solidFill>
              <a:latin typeface="+mj-ea"/>
              <a:ea typeface="+mj-ea"/>
            </a:endParaRPr>
          </a:p>
          <a:p>
            <a:r>
              <a:rPr lang="ja-JP" altLang="en-US" sz="1600" dirty="0">
                <a:solidFill>
                  <a:schemeClr val="tx1"/>
                </a:solidFill>
                <a:latin typeface="+mj-ea"/>
                <a:ea typeface="+mj-ea"/>
              </a:rPr>
              <a:t>　</a:t>
            </a:r>
            <a:endParaRPr lang="en-US" altLang="ja-JP" sz="1600" dirty="0">
              <a:solidFill>
                <a:schemeClr val="tx1"/>
              </a:solidFill>
              <a:latin typeface="+mj-ea"/>
              <a:ea typeface="+mj-ea"/>
            </a:endParaRPr>
          </a:p>
        </p:txBody>
      </p:sp>
      <p:sp>
        <p:nvSpPr>
          <p:cNvPr id="6" name="サブタイトル 3"/>
          <p:cNvSpPr txBox="1">
            <a:spLocks/>
          </p:cNvSpPr>
          <p:nvPr/>
        </p:nvSpPr>
        <p:spPr>
          <a:xfrm>
            <a:off x="388820" y="620688"/>
            <a:ext cx="8484089" cy="2088232"/>
          </a:xfrm>
          <a:prstGeom prst="rect">
            <a:avLst/>
          </a:prstGeom>
        </p:spPr>
        <p:txBody>
          <a:bodyPr>
            <a:normAutofit fontScale="77500" lnSpcReduction="20000"/>
          </a:bodyPr>
          <a:lstStyle>
            <a:lvl1pPr marL="342900" indent="-342900" algn="l" rtl="0" eaLnBrk="1" latinLnBrk="0" hangingPunct="1">
              <a:spcBef>
                <a:spcPct val="20000"/>
              </a:spcBef>
              <a:buClr>
                <a:schemeClr val="accent1"/>
              </a:buClr>
              <a:buSzPct val="75000"/>
              <a:buFont typeface="Wingdings"/>
              <a:buChar char="p"/>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accent3"/>
              </a:buClr>
              <a:buSzPct val="65000"/>
              <a:buFont typeface="Wingdings"/>
              <a:buChar char="p"/>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buClr>
              <a:buSzPct val="65000"/>
              <a:buFont typeface="Wingdings"/>
              <a:buChar char="p"/>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5"/>
              </a:buClr>
              <a:buSzPct val="65000"/>
              <a:buFont typeface="Wingdings"/>
              <a:buChar char="p"/>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2"/>
              </a:buClr>
              <a:buSzPct val="65000"/>
              <a:buFont typeface="Wingdings"/>
              <a:buChar char="p"/>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bg2"/>
              </a:buClr>
              <a:buSzPct val="55000"/>
              <a:buFont typeface="Wingdings"/>
              <a:buChar char="p"/>
              <a:defRPr kumimoji="1" sz="2000">
                <a:solidFill>
                  <a:schemeClr val="tx1"/>
                </a:solidFill>
                <a:latin typeface="+mn-lt"/>
                <a:ea typeface="+mn-ea"/>
                <a:cs typeface="+mn-cs"/>
              </a:defRPr>
            </a:lvl6pPr>
            <a:lvl7pPr marL="2971800" indent="-228600" algn="l" rtl="0" eaLnBrk="1" latinLnBrk="0" hangingPunct="1">
              <a:spcBef>
                <a:spcPct val="20000"/>
              </a:spcBef>
              <a:buClr>
                <a:schemeClr val="accent6"/>
              </a:buClr>
              <a:buSzPct val="55000"/>
              <a:buFont typeface="Wingdings"/>
              <a:buChar char="p"/>
              <a:defRPr kumimoji="1" sz="2000">
                <a:solidFill>
                  <a:schemeClr val="tx1"/>
                </a:solidFill>
                <a:latin typeface="+mn-lt"/>
                <a:ea typeface="+mn-ea"/>
                <a:cs typeface="+mn-cs"/>
              </a:defRPr>
            </a:lvl7pPr>
            <a:lvl8pPr marL="3429000" indent="-228600" algn="l" rtl="0" eaLnBrk="1" latinLnBrk="0" hangingPunct="1">
              <a:spcBef>
                <a:spcPct val="20000"/>
              </a:spcBef>
              <a:buClr>
                <a:schemeClr val="accent1">
                  <a:tint val="60000"/>
                </a:schemeClr>
              </a:buClr>
              <a:buSzPct val="55000"/>
              <a:buFont typeface="Wingdings"/>
              <a:buChar char="p"/>
              <a:defRPr kumimoji="1" sz="2000">
                <a:solidFill>
                  <a:schemeClr val="tx1"/>
                </a:solidFill>
                <a:latin typeface="+mn-lt"/>
                <a:ea typeface="+mn-ea"/>
                <a:cs typeface="+mn-cs"/>
              </a:defRPr>
            </a:lvl8pPr>
            <a:lvl9pPr marL="3886200" indent="-228600" algn="l" rtl="0" eaLnBrk="1" latinLnBrk="0" hangingPunct="1">
              <a:spcBef>
                <a:spcPct val="20000"/>
              </a:spcBef>
              <a:buClr>
                <a:schemeClr val="bg2">
                  <a:tint val="60000"/>
                </a:schemeClr>
              </a:buClr>
              <a:buSzPct val="55000"/>
              <a:buFont typeface="Wingdings"/>
              <a:buChar char="p"/>
              <a:defRPr kumimoji="1" sz="2000">
                <a:solidFill>
                  <a:schemeClr val="tx1"/>
                </a:solidFill>
                <a:latin typeface="+mn-lt"/>
                <a:ea typeface="+mn-ea"/>
                <a:cs typeface="+mn-cs"/>
              </a:defRPr>
            </a:lvl9pPr>
          </a:lstStyle>
          <a:p>
            <a:pPr marL="0" indent="0">
              <a:buNone/>
            </a:pPr>
            <a:r>
              <a:rPr lang="ja-JP" altLang="en-US" sz="3100" kern="0" dirty="0" smtClean="0">
                <a:solidFill>
                  <a:schemeClr val="tx1"/>
                </a:solidFill>
              </a:rPr>
              <a:t>・関係団体に対し基金事業の趣旨及び具体的な事業の提案を</a:t>
            </a:r>
            <a:endParaRPr lang="en-US" altLang="ja-JP" sz="3100" kern="0" dirty="0" smtClean="0">
              <a:solidFill>
                <a:schemeClr val="tx1"/>
              </a:solidFill>
            </a:endParaRPr>
          </a:p>
          <a:p>
            <a:pPr marL="0" indent="0">
              <a:buNone/>
            </a:pPr>
            <a:r>
              <a:rPr lang="ja-JP" altLang="en-US" sz="3100" kern="0" dirty="0">
                <a:solidFill>
                  <a:schemeClr val="tx1"/>
                </a:solidFill>
              </a:rPr>
              <a:t>　</a:t>
            </a:r>
            <a:r>
              <a:rPr lang="ja-JP" altLang="en-US" sz="3100" kern="0" dirty="0" smtClean="0">
                <a:solidFill>
                  <a:schemeClr val="tx1"/>
                </a:solidFill>
              </a:rPr>
              <a:t>求める説明会を開催</a:t>
            </a:r>
            <a:endParaRPr lang="en-US" altLang="ja-JP" sz="3100" kern="0" dirty="0" smtClean="0">
              <a:solidFill>
                <a:schemeClr val="tx1"/>
              </a:solidFill>
            </a:endParaRPr>
          </a:p>
          <a:p>
            <a:pPr marL="0" indent="0">
              <a:buNone/>
            </a:pPr>
            <a:endParaRPr lang="en-US" altLang="ja-JP" sz="2400" kern="0" dirty="0" smtClean="0">
              <a:solidFill>
                <a:schemeClr val="tx1"/>
              </a:solidFill>
            </a:endParaRPr>
          </a:p>
          <a:p>
            <a:pPr marL="0" indent="0">
              <a:buNone/>
            </a:pPr>
            <a:endParaRPr lang="en-US" altLang="ja-JP" sz="2400" kern="0" dirty="0" smtClean="0">
              <a:solidFill>
                <a:schemeClr val="tx1"/>
              </a:solidFill>
            </a:endParaRPr>
          </a:p>
          <a:p>
            <a:pPr marL="0" indent="0">
              <a:buNone/>
            </a:pPr>
            <a:r>
              <a:rPr lang="ja-JP" altLang="en-US" sz="3100" kern="0" dirty="0" smtClean="0">
                <a:solidFill>
                  <a:schemeClr val="tx1"/>
                </a:solidFill>
              </a:rPr>
              <a:t>・</a:t>
            </a:r>
            <a:r>
              <a:rPr lang="ja-JP" altLang="en-US" sz="3100" kern="0" dirty="0">
                <a:solidFill>
                  <a:schemeClr val="tx1"/>
                </a:solidFill>
              </a:rPr>
              <a:t>関係団体トップとの意見聴取を４月以降集中的に</a:t>
            </a:r>
            <a:r>
              <a:rPr lang="ja-JP" altLang="en-US" sz="3100" kern="0" dirty="0" smtClean="0">
                <a:solidFill>
                  <a:schemeClr val="tx1"/>
                </a:solidFill>
              </a:rPr>
              <a:t>実施</a:t>
            </a:r>
            <a:endParaRPr lang="en-US" altLang="ja-JP" sz="3100" kern="0" dirty="0" smtClean="0">
              <a:solidFill>
                <a:schemeClr val="tx1"/>
              </a:solidFill>
            </a:endParaRPr>
          </a:p>
          <a:p>
            <a:pPr marL="0" indent="0">
              <a:buNone/>
            </a:pPr>
            <a:r>
              <a:rPr lang="ja-JP" altLang="en-US" sz="3100" kern="0" dirty="0" smtClean="0">
                <a:solidFill>
                  <a:schemeClr val="tx1"/>
                </a:solidFill>
              </a:rPr>
              <a:t>・提案総数は約２５０件</a:t>
            </a:r>
            <a:endParaRPr lang="en-US" altLang="ja-JP" sz="3100" kern="0" dirty="0">
              <a:solidFill>
                <a:schemeClr val="tx1"/>
              </a:solidFill>
            </a:endParaRPr>
          </a:p>
        </p:txBody>
      </p:sp>
      <p:sp>
        <p:nvSpPr>
          <p:cNvPr id="3" name="正方形/長方形 2"/>
          <p:cNvSpPr/>
          <p:nvPr/>
        </p:nvSpPr>
        <p:spPr>
          <a:xfrm>
            <a:off x="4788024" y="1988840"/>
            <a:ext cx="3960440" cy="4392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p:cNvSpPr/>
          <p:nvPr/>
        </p:nvSpPr>
        <p:spPr>
          <a:xfrm>
            <a:off x="4567493" y="2708920"/>
            <a:ext cx="4572000" cy="4062651"/>
          </a:xfrm>
          <a:prstGeom prst="rect">
            <a:avLst/>
          </a:prstGeom>
        </p:spPr>
        <p:txBody>
          <a:bodyPr>
            <a:spAutoFit/>
          </a:bodyPr>
          <a:lstStyle/>
          <a:p>
            <a:r>
              <a:rPr lang="ja-JP" altLang="en-US" dirty="0">
                <a:latin typeface="+mj-ea"/>
              </a:rPr>
              <a:t>　</a:t>
            </a:r>
            <a:r>
              <a:rPr lang="ja-JP" altLang="en-US" sz="1600" dirty="0">
                <a:latin typeface="+mj-ea"/>
              </a:rPr>
              <a:t>・大阪歯科大学　　　　　</a:t>
            </a:r>
          </a:p>
          <a:p>
            <a:r>
              <a:rPr lang="ja-JP" altLang="en-US" sz="1600" dirty="0">
                <a:latin typeface="+mj-ea"/>
              </a:rPr>
              <a:t>　・公立病院協議会</a:t>
            </a:r>
          </a:p>
          <a:p>
            <a:r>
              <a:rPr lang="ja-JP" altLang="en-US" sz="1600" dirty="0">
                <a:latin typeface="+mj-ea"/>
              </a:rPr>
              <a:t>　</a:t>
            </a:r>
            <a:r>
              <a:rPr lang="ja-JP" altLang="en-US" sz="1600" dirty="0" smtClean="0">
                <a:latin typeface="+mj-ea"/>
              </a:rPr>
              <a:t>・大阪府</a:t>
            </a:r>
            <a:r>
              <a:rPr lang="ja-JP" altLang="en-US" sz="1600" dirty="0">
                <a:latin typeface="+mj-ea"/>
              </a:rPr>
              <a:t>歯科衛生士会　　　　　　　　　　　　　　　　　　 　</a:t>
            </a:r>
            <a:endParaRPr lang="en-US" altLang="ja-JP" sz="1600" dirty="0">
              <a:latin typeface="+mj-ea"/>
            </a:endParaRPr>
          </a:p>
          <a:p>
            <a:r>
              <a:rPr lang="en-US" altLang="ja-JP" sz="1600" dirty="0">
                <a:latin typeface="+mj-ea"/>
              </a:rPr>
              <a:t>  </a:t>
            </a:r>
            <a:r>
              <a:rPr lang="ja-JP" altLang="en-US" sz="1600" dirty="0">
                <a:latin typeface="+mj-ea"/>
              </a:rPr>
              <a:t>・大阪府歯科技工士会</a:t>
            </a:r>
            <a:endParaRPr lang="en-US" altLang="ja-JP" sz="1600" dirty="0">
              <a:latin typeface="+mj-ea"/>
            </a:endParaRPr>
          </a:p>
          <a:p>
            <a:r>
              <a:rPr lang="ja-JP" altLang="en-US" sz="1600" dirty="0">
                <a:latin typeface="+mj-ea"/>
              </a:rPr>
              <a:t>　・大阪府助産師会　　　　　　　　　　　　　　　　　　　　　　</a:t>
            </a:r>
            <a:endParaRPr lang="en-US" altLang="ja-JP" sz="1600" dirty="0">
              <a:latin typeface="+mj-ea"/>
            </a:endParaRPr>
          </a:p>
          <a:p>
            <a:r>
              <a:rPr lang="en-US" altLang="ja-JP" sz="1600" dirty="0">
                <a:latin typeface="+mj-ea"/>
              </a:rPr>
              <a:t>  </a:t>
            </a:r>
            <a:r>
              <a:rPr lang="ja-JP" altLang="en-US" sz="1600" dirty="0">
                <a:latin typeface="+mj-ea"/>
              </a:rPr>
              <a:t>・大阪透析医会</a:t>
            </a:r>
            <a:endParaRPr lang="en-US" altLang="ja-JP" sz="1600" dirty="0">
              <a:latin typeface="+mj-ea"/>
            </a:endParaRPr>
          </a:p>
          <a:p>
            <a:r>
              <a:rPr lang="ja-JP" altLang="en-US" sz="1600" dirty="0">
                <a:latin typeface="+mj-ea"/>
              </a:rPr>
              <a:t>　・大阪府栄養士会　　　　　　　　　　　　　　　　　　　　　　</a:t>
            </a:r>
            <a:endParaRPr lang="en-US" altLang="ja-JP" sz="1600" dirty="0">
              <a:latin typeface="+mj-ea"/>
            </a:endParaRPr>
          </a:p>
          <a:p>
            <a:r>
              <a:rPr lang="en-US" altLang="ja-JP" sz="1600" dirty="0">
                <a:latin typeface="+mj-ea"/>
              </a:rPr>
              <a:t>  </a:t>
            </a:r>
            <a:r>
              <a:rPr lang="ja-JP" altLang="en-US" sz="1600" dirty="0">
                <a:latin typeface="+mj-ea"/>
              </a:rPr>
              <a:t>・大阪府食生活改善連絡協議会</a:t>
            </a:r>
            <a:endParaRPr lang="en-US" altLang="ja-JP" sz="1600" dirty="0">
              <a:latin typeface="+mj-ea"/>
            </a:endParaRPr>
          </a:p>
          <a:p>
            <a:r>
              <a:rPr lang="ja-JP" altLang="en-US" sz="1600" dirty="0">
                <a:latin typeface="+mj-ea"/>
              </a:rPr>
              <a:t>　・大阪精神医学研究所　　　　　　　　　　　　　　　　　　</a:t>
            </a:r>
            <a:endParaRPr lang="en-US" altLang="ja-JP" sz="1600" dirty="0">
              <a:latin typeface="+mj-ea"/>
            </a:endParaRPr>
          </a:p>
          <a:p>
            <a:r>
              <a:rPr lang="ja-JP" altLang="en-US" sz="1600" dirty="0">
                <a:latin typeface="+mj-ea"/>
              </a:rPr>
              <a:t>　・独立行政法人　府立病院機構</a:t>
            </a:r>
            <a:endParaRPr lang="en-US" altLang="ja-JP" sz="1600" dirty="0">
              <a:latin typeface="+mj-ea"/>
            </a:endParaRPr>
          </a:p>
          <a:p>
            <a:r>
              <a:rPr lang="ja-JP" altLang="en-US" sz="1600" dirty="0">
                <a:latin typeface="+mj-ea"/>
              </a:rPr>
              <a:t>　・独立行政法人　国立病院</a:t>
            </a:r>
            <a:r>
              <a:rPr lang="ja-JP" altLang="en-US" sz="1600" dirty="0" smtClean="0">
                <a:latin typeface="+mj-ea"/>
              </a:rPr>
              <a:t>機構</a:t>
            </a:r>
            <a:endParaRPr lang="en-US" altLang="ja-JP" sz="1600" dirty="0" smtClean="0">
              <a:latin typeface="+mj-ea"/>
            </a:endParaRPr>
          </a:p>
          <a:p>
            <a:r>
              <a:rPr lang="ja-JP" altLang="en-US" sz="1600" dirty="0">
                <a:latin typeface="+mj-ea"/>
              </a:rPr>
              <a:t>　</a:t>
            </a:r>
            <a:r>
              <a:rPr lang="ja-JP" altLang="en-US" sz="1600" dirty="0" smtClean="0">
                <a:latin typeface="+mj-ea"/>
              </a:rPr>
              <a:t>・国立循環器病研究センター</a:t>
            </a:r>
            <a:r>
              <a:rPr lang="ja-JP" altLang="en-US" sz="1600" dirty="0">
                <a:latin typeface="+mj-ea"/>
              </a:rPr>
              <a:t>　</a:t>
            </a:r>
            <a:endParaRPr lang="en-US" altLang="ja-JP" sz="1600" dirty="0">
              <a:latin typeface="+mj-ea"/>
            </a:endParaRPr>
          </a:p>
          <a:p>
            <a:r>
              <a:rPr lang="ja-JP" altLang="en-US" sz="1600" dirty="0">
                <a:latin typeface="+mj-ea"/>
              </a:rPr>
              <a:t>　・市長会、町</a:t>
            </a:r>
            <a:r>
              <a:rPr lang="ja-JP" altLang="en-US" sz="1600" dirty="0" smtClean="0">
                <a:latin typeface="+mj-ea"/>
              </a:rPr>
              <a:t>村長会・関係</a:t>
            </a:r>
            <a:r>
              <a:rPr lang="ja-JP" altLang="en-US" sz="1600" dirty="0">
                <a:latin typeface="+mj-ea"/>
              </a:rPr>
              <a:t>市区町村</a:t>
            </a:r>
            <a:endParaRPr lang="en-US" altLang="ja-JP" sz="1600" dirty="0">
              <a:latin typeface="+mj-ea"/>
            </a:endParaRPr>
          </a:p>
          <a:p>
            <a:r>
              <a:rPr lang="ja-JP" altLang="en-US" sz="1600" dirty="0">
                <a:latin typeface="+mj-ea"/>
              </a:rPr>
              <a:t>　・ＮＰＯ法人ささえあい医療人権</a:t>
            </a:r>
            <a:r>
              <a:rPr lang="ja-JP" altLang="en-US" sz="1600" dirty="0" smtClean="0">
                <a:latin typeface="+mj-ea"/>
              </a:rPr>
              <a:t>センター </a:t>
            </a:r>
            <a:r>
              <a:rPr lang="en-US" altLang="ja-JP" sz="1600" dirty="0" smtClean="0">
                <a:latin typeface="+mj-ea"/>
              </a:rPr>
              <a:t>COML</a:t>
            </a:r>
            <a:endParaRPr lang="en-US" altLang="ja-JP" sz="1600" dirty="0">
              <a:latin typeface="+mj-ea"/>
            </a:endParaRPr>
          </a:p>
          <a:p>
            <a:r>
              <a:rPr lang="ja-JP" altLang="en-US" sz="1600" dirty="0">
                <a:latin typeface="+mj-ea"/>
              </a:rPr>
              <a:t>　</a:t>
            </a:r>
            <a:r>
              <a:rPr lang="ja-JP" altLang="en-US" sz="1600" dirty="0" smtClean="0">
                <a:latin typeface="+mj-ea"/>
              </a:rPr>
              <a:t>・個別医療機関等からも提案多数</a:t>
            </a:r>
            <a:endParaRPr lang="en-US" altLang="ja-JP" sz="1600" dirty="0">
              <a:latin typeface="+mj-ea"/>
            </a:endParaRPr>
          </a:p>
          <a:p>
            <a:endParaRPr lang="en-US" altLang="ja-JP" sz="1600" dirty="0">
              <a:latin typeface="+mj-ea"/>
            </a:endParaRPr>
          </a:p>
        </p:txBody>
      </p:sp>
      <p:sp>
        <p:nvSpPr>
          <p:cNvPr id="8" name="大かっこ 7"/>
          <p:cNvSpPr/>
          <p:nvPr/>
        </p:nvSpPr>
        <p:spPr>
          <a:xfrm>
            <a:off x="3419872" y="1062053"/>
            <a:ext cx="5328592" cy="60275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400" kern="0" dirty="0" smtClean="0">
                <a:solidFill>
                  <a:srgbClr val="FF0000"/>
                </a:solidFill>
                <a:latin typeface="+mn-ea"/>
              </a:rPr>
              <a:t>　</a:t>
            </a:r>
            <a:r>
              <a:rPr lang="ja-JP" altLang="en-US" sz="1400" kern="0" dirty="0" smtClean="0">
                <a:latin typeface="+mn-ea"/>
              </a:rPr>
              <a:t>３</a:t>
            </a:r>
            <a:r>
              <a:rPr lang="ja-JP" altLang="en-US" sz="1400" kern="0" dirty="0">
                <a:latin typeface="+mn-ea"/>
              </a:rPr>
              <a:t>師会・府内医学部設置５大学合同説明会</a:t>
            </a:r>
            <a:endParaRPr lang="en-US" altLang="ja-JP" sz="1400" kern="0" dirty="0">
              <a:latin typeface="+mn-ea"/>
            </a:endParaRPr>
          </a:p>
          <a:p>
            <a:r>
              <a:rPr lang="ja-JP" altLang="en-US" sz="1400" kern="0" dirty="0" smtClean="0">
                <a:latin typeface="+mn-ea"/>
              </a:rPr>
              <a:t>　医師会</a:t>
            </a:r>
            <a:r>
              <a:rPr lang="ja-JP" altLang="en-US" sz="1400" kern="0" dirty="0">
                <a:latin typeface="+mn-ea"/>
              </a:rPr>
              <a:t>・大阪府病院協会・大阪府私立病院協会合同意見交換会</a:t>
            </a:r>
            <a:endParaRPr lang="en-US" altLang="ja-JP" sz="1400" kern="0" dirty="0">
              <a:latin typeface="+mn-ea"/>
            </a:endParaRPr>
          </a:p>
          <a:p>
            <a:r>
              <a:rPr lang="ja-JP" altLang="en-US" sz="1400" kern="0" dirty="0" smtClean="0">
                <a:latin typeface="+mn-ea"/>
              </a:rPr>
              <a:t>　郡</a:t>
            </a:r>
            <a:r>
              <a:rPr lang="ja-JP" altLang="en-US" sz="1400" kern="0" dirty="0">
                <a:latin typeface="+mn-ea"/>
              </a:rPr>
              <a:t>市区医師会</a:t>
            </a:r>
            <a:r>
              <a:rPr lang="ja-JP" altLang="en-US" sz="1400" kern="0" dirty="0" smtClean="0">
                <a:latin typeface="+mn-ea"/>
              </a:rPr>
              <a:t>説明会</a:t>
            </a:r>
            <a:r>
              <a:rPr lang="ja-JP" altLang="en-US" sz="1400" kern="0" dirty="0">
                <a:latin typeface="+mn-ea"/>
              </a:rPr>
              <a:t>、</a:t>
            </a:r>
            <a:r>
              <a:rPr lang="ja-JP" altLang="en-US" sz="1400" kern="0" dirty="0" smtClean="0">
                <a:latin typeface="+mn-ea"/>
              </a:rPr>
              <a:t>公立</a:t>
            </a:r>
            <a:r>
              <a:rPr lang="ja-JP" altLang="en-US" sz="1400" kern="0" dirty="0">
                <a:latin typeface="+mn-ea"/>
              </a:rPr>
              <a:t>病院協議会</a:t>
            </a:r>
            <a:r>
              <a:rPr lang="ja-JP" altLang="en-US" sz="1400" kern="0" dirty="0" smtClean="0">
                <a:latin typeface="+mn-ea"/>
              </a:rPr>
              <a:t>説明会</a:t>
            </a:r>
            <a:endParaRPr lang="en-US" altLang="ja-JP" sz="1400" kern="0" dirty="0" smtClean="0">
              <a:latin typeface="+mn-ea"/>
            </a:endParaRPr>
          </a:p>
        </p:txBody>
      </p:sp>
    </p:spTree>
    <p:extLst>
      <p:ext uri="{BB962C8B-B14F-4D97-AF65-F5344CB8AC3E}">
        <p14:creationId xmlns:p14="http://schemas.microsoft.com/office/powerpoint/2010/main" val="1769191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タイトル 1"/>
          <p:cNvSpPr txBox="1">
            <a:spLocks/>
          </p:cNvSpPr>
          <p:nvPr/>
        </p:nvSpPr>
        <p:spPr>
          <a:xfrm>
            <a:off x="457200" y="88891"/>
            <a:ext cx="8229600" cy="576064"/>
          </a:xfrm>
          <a:prstGeom prst="rect">
            <a:avLst/>
          </a:prstGeom>
        </p:spPr>
        <p:txBody>
          <a:bodyP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t>大阪府保健医療計画を踏まえた対策の必要性</a:t>
            </a:r>
            <a:endParaRPr lang="ja-JP" altLang="en-US" sz="2800" dirty="0"/>
          </a:p>
        </p:txBody>
      </p:sp>
      <p:sp>
        <p:nvSpPr>
          <p:cNvPr id="4" name="スライド番号プレースホルダー 3"/>
          <p:cNvSpPr>
            <a:spLocks noGrp="1"/>
          </p:cNvSpPr>
          <p:nvPr>
            <p:ph type="sldNum" sz="quarter" idx="12"/>
          </p:nvPr>
        </p:nvSpPr>
        <p:spPr>
          <a:xfrm>
            <a:off x="7010400" y="6502432"/>
            <a:ext cx="2133600" cy="365125"/>
          </a:xfrm>
        </p:spPr>
        <p:txBody>
          <a:bodyPr>
            <a:normAutofit fontScale="85000" lnSpcReduction="20000"/>
          </a:bodyPr>
          <a:lstStyle/>
          <a:p>
            <a:pPr algn="r"/>
            <a:fld id="{DC08D7A6-B21C-4CC5-B909-7F83FE9B363B}" type="slidenum">
              <a:rPr kumimoji="1" lang="ja-JP" altLang="en-US" sz="2400" smtClean="0"/>
              <a:pPr algn="r"/>
              <a:t>4</a:t>
            </a:fld>
            <a:endParaRPr kumimoji="1" lang="ja-JP" altLang="en-US" sz="2400" dirty="0"/>
          </a:p>
        </p:txBody>
      </p:sp>
      <p:sp>
        <p:nvSpPr>
          <p:cNvPr id="6" name="タイトル 1"/>
          <p:cNvSpPr txBox="1">
            <a:spLocks/>
          </p:cNvSpPr>
          <p:nvPr/>
        </p:nvSpPr>
        <p:spPr>
          <a:xfrm>
            <a:off x="259971" y="548680"/>
            <a:ext cx="8229600" cy="720080"/>
          </a:xfrm>
          <a:prstGeom prst="rect">
            <a:avLst/>
          </a:prstGeom>
          <a:ln w="19050" cap="rnd">
            <a:solidFill>
              <a:schemeClr val="tx1"/>
            </a:solidFill>
          </a:ln>
        </p:spPr>
        <p:txBody>
          <a:bodyP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50000"/>
              </a:lnSpc>
            </a:pPr>
            <a:r>
              <a:rPr lang="ja-JP" altLang="en-US" sz="2400" dirty="0" smtClean="0"/>
              <a:t>■２０２５年の大阪府の医療の実情を見据えた対策の実施</a:t>
            </a:r>
            <a:endParaRPr lang="ja-JP" altLang="en-US" sz="2400" dirty="0"/>
          </a:p>
        </p:txBody>
      </p:sp>
      <p:sp>
        <p:nvSpPr>
          <p:cNvPr id="7" name="タイトル 1"/>
          <p:cNvSpPr txBox="1">
            <a:spLocks/>
          </p:cNvSpPr>
          <p:nvPr/>
        </p:nvSpPr>
        <p:spPr>
          <a:xfrm>
            <a:off x="251520" y="1268760"/>
            <a:ext cx="8568952" cy="2592288"/>
          </a:xfrm>
          <a:prstGeom prst="rect">
            <a:avLst/>
          </a:prstGeom>
          <a:ln w="19050" cap="rnd">
            <a:noFill/>
          </a:ln>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t>○大阪府の実情は</a:t>
            </a:r>
            <a:endParaRPr lang="en-US" altLang="ja-JP" sz="2400" dirty="0" smtClean="0"/>
          </a:p>
          <a:p>
            <a:pPr marL="185738" algn="l">
              <a:lnSpc>
                <a:spcPts val="2000"/>
              </a:lnSpc>
            </a:pPr>
            <a:r>
              <a:rPr lang="ja-JP" altLang="en-US" sz="2400" dirty="0" smtClean="0"/>
              <a:t>・２０１０年の７５歳以上人口約８４万人が、２０２５年には</a:t>
            </a:r>
            <a:endParaRPr lang="en-US" altLang="ja-JP" sz="2400" dirty="0" smtClean="0"/>
          </a:p>
          <a:p>
            <a:pPr marL="185738" algn="l">
              <a:lnSpc>
                <a:spcPts val="2000"/>
              </a:lnSpc>
            </a:pPr>
            <a:r>
              <a:rPr lang="ja-JP" altLang="en-US" sz="2400" dirty="0"/>
              <a:t>　</a:t>
            </a:r>
            <a:r>
              <a:rPr lang="ja-JP" altLang="en-US" sz="2400" dirty="0" smtClean="0"/>
              <a:t>約１５３万人に増加</a:t>
            </a:r>
            <a:r>
              <a:rPr lang="ja-JP" altLang="en-US" sz="2000" b="1" u="sng" dirty="0" smtClean="0"/>
              <a:t>（約７０万人増加）</a:t>
            </a:r>
            <a:endParaRPr lang="en-US" altLang="ja-JP" sz="2000" b="1" u="sng" dirty="0" smtClean="0"/>
          </a:p>
          <a:p>
            <a:pPr marL="185738" algn="l">
              <a:lnSpc>
                <a:spcPct val="150000"/>
              </a:lnSpc>
            </a:pPr>
            <a:r>
              <a:rPr lang="ja-JP" altLang="en-US" sz="2400" dirty="0" smtClean="0"/>
              <a:t>・大阪府は医療資源は豊富ながら、連携が全く不十分であり</a:t>
            </a:r>
            <a:endParaRPr lang="en-US" altLang="ja-JP" sz="2400" dirty="0" smtClean="0"/>
          </a:p>
          <a:p>
            <a:pPr marL="185738" algn="l">
              <a:lnSpc>
                <a:spcPts val="2000"/>
              </a:lnSpc>
            </a:pPr>
            <a:r>
              <a:rPr lang="ja-JP" altLang="en-US" sz="2400" dirty="0"/>
              <a:t>　</a:t>
            </a:r>
            <a:r>
              <a:rPr lang="ja-JP" altLang="en-US" sz="2400" dirty="0" smtClean="0"/>
              <a:t>病診・歯・薬連携や訪問看護の体制</a:t>
            </a:r>
            <a:r>
              <a:rPr lang="ja-JP" altLang="en-US" sz="2400" dirty="0"/>
              <a:t>強化</a:t>
            </a:r>
            <a:r>
              <a:rPr lang="ja-JP" altLang="en-US" sz="2400" dirty="0" smtClean="0"/>
              <a:t>の取組みが必要</a:t>
            </a:r>
            <a:endParaRPr lang="en-US" altLang="ja-JP" sz="2400" dirty="0" smtClean="0"/>
          </a:p>
          <a:p>
            <a:pPr marL="185738" algn="l">
              <a:lnSpc>
                <a:spcPct val="150000"/>
              </a:lnSpc>
            </a:pPr>
            <a:r>
              <a:rPr lang="ja-JP" altLang="en-US" sz="2400" dirty="0" smtClean="0"/>
              <a:t>・急性期病床が多く、療養病床への転換が喫緊の課題</a:t>
            </a:r>
            <a:endParaRPr lang="en-US" altLang="ja-JP" sz="2400" dirty="0" smtClean="0"/>
          </a:p>
          <a:p>
            <a:pPr algn="l">
              <a:lnSpc>
                <a:spcPts val="2000"/>
              </a:lnSpc>
            </a:pPr>
            <a:r>
              <a:rPr lang="ja-JP" altLang="en-US" sz="2400" dirty="0"/>
              <a:t>　</a:t>
            </a:r>
            <a:r>
              <a:rPr lang="ja-JP" altLang="en-US" sz="2400" dirty="0" smtClean="0"/>
              <a:t>　→７：１病床は約３．４万床（</a:t>
            </a:r>
            <a:r>
              <a:rPr lang="ja-JP" altLang="en-US" sz="2400" u="sng" dirty="0" smtClean="0"/>
              <a:t>全国の</a:t>
            </a:r>
            <a:r>
              <a:rPr lang="ja-JP" altLang="en-US" sz="2400" b="1" u="sng" dirty="0" smtClean="0"/>
              <a:t>９．６％</a:t>
            </a:r>
            <a:r>
              <a:rPr lang="ja-JP" altLang="en-US" sz="2400" dirty="0" smtClean="0"/>
              <a:t>を占める）</a:t>
            </a:r>
            <a:r>
              <a:rPr lang="ja-JP" altLang="en-US" sz="1200" dirty="0" smtClean="0"/>
              <a:t>参考人口割合６．９％</a:t>
            </a:r>
            <a:endParaRPr lang="ja-JP" altLang="en-US" sz="1200" dirty="0"/>
          </a:p>
        </p:txBody>
      </p:sp>
      <p:sp>
        <p:nvSpPr>
          <p:cNvPr id="9" name="タイトル 1"/>
          <p:cNvSpPr txBox="1">
            <a:spLocks/>
          </p:cNvSpPr>
          <p:nvPr/>
        </p:nvSpPr>
        <p:spPr>
          <a:xfrm>
            <a:off x="228878" y="3861048"/>
            <a:ext cx="8735610" cy="2612457"/>
          </a:xfrm>
          <a:prstGeom prst="rect">
            <a:avLst/>
          </a:prstGeom>
          <a:ln w="19050" cap="rnd">
            <a:solidFill>
              <a:schemeClr val="tx1"/>
            </a:solidFill>
          </a:ln>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t>○保健医療計画・地域医療ビジョンと整合性を図り、</a:t>
            </a:r>
            <a:r>
              <a:rPr lang="en-US" altLang="ja-JP" sz="2400" dirty="0" smtClean="0"/>
              <a:t>PDCA</a:t>
            </a:r>
            <a:r>
              <a:rPr lang="ja-JP" altLang="en-US" sz="2400" dirty="0" smtClean="0"/>
              <a:t>サイクル</a:t>
            </a:r>
            <a:endParaRPr lang="en-US" altLang="ja-JP" sz="2400" dirty="0" smtClean="0"/>
          </a:p>
          <a:p>
            <a:pPr algn="l"/>
            <a:r>
              <a:rPr lang="en-US" altLang="ja-JP" sz="2400" dirty="0"/>
              <a:t> </a:t>
            </a:r>
            <a:r>
              <a:rPr lang="en-US" altLang="ja-JP" sz="2400" dirty="0" smtClean="0"/>
              <a:t>    </a:t>
            </a:r>
            <a:r>
              <a:rPr lang="ja-JP" altLang="en-US" sz="2400" dirty="0" smtClean="0"/>
              <a:t>に基づき、的確な対策を実施</a:t>
            </a:r>
            <a:endParaRPr lang="en-US" altLang="ja-JP" sz="2400" dirty="0" smtClean="0"/>
          </a:p>
          <a:p>
            <a:pPr algn="l"/>
            <a:r>
              <a:rPr lang="ja-JP" altLang="en-US" sz="2400" u="sng" dirty="0" smtClean="0"/>
              <a:t>（基金を活用した対策の方向性）</a:t>
            </a:r>
            <a:endParaRPr lang="en-US" altLang="ja-JP" sz="2400" u="sng" dirty="0" smtClean="0"/>
          </a:p>
          <a:p>
            <a:pPr algn="l"/>
            <a:r>
              <a:rPr lang="ja-JP" altLang="en-US" sz="2400" dirty="0"/>
              <a:t>　</a:t>
            </a:r>
            <a:r>
              <a:rPr lang="ja-JP" altLang="en-US" sz="2400" dirty="0" smtClean="0"/>
              <a:t>➊病床の機能分化、連携の積極的促進</a:t>
            </a:r>
            <a:endParaRPr lang="en-US" altLang="ja-JP" sz="2400" dirty="0" smtClean="0"/>
          </a:p>
          <a:p>
            <a:pPr algn="l"/>
            <a:r>
              <a:rPr lang="ja-JP" altLang="en-US" sz="2400" dirty="0"/>
              <a:t>　</a:t>
            </a:r>
            <a:r>
              <a:rPr lang="ja-JP" altLang="en-US" sz="2400" dirty="0" smtClean="0"/>
              <a:t>➋在宅医療体制の整備</a:t>
            </a:r>
            <a:r>
              <a:rPr lang="ja-JP" altLang="en-US" sz="2200" dirty="0" smtClean="0"/>
              <a:t>（病診・歯・薬連携、訪問看護、多職種連携）</a:t>
            </a:r>
            <a:endParaRPr lang="en-US" altLang="ja-JP" sz="2200" dirty="0" smtClean="0"/>
          </a:p>
          <a:p>
            <a:pPr algn="l"/>
            <a:r>
              <a:rPr lang="ja-JP" altLang="en-US" sz="2400" dirty="0"/>
              <a:t>　</a:t>
            </a:r>
            <a:r>
              <a:rPr lang="ja-JP" altLang="en-US" sz="2400" dirty="0" smtClean="0"/>
              <a:t>➌医療従事者の確保と資質向上</a:t>
            </a:r>
            <a:endParaRPr lang="en-US" altLang="ja-JP" sz="2400" dirty="0" smtClean="0"/>
          </a:p>
          <a:p>
            <a:pPr algn="l"/>
            <a:r>
              <a:rPr lang="ja-JP" altLang="en-US" sz="2400" dirty="0"/>
              <a:t>　</a:t>
            </a:r>
            <a:r>
              <a:rPr lang="ja-JP" altLang="en-US" sz="2400" dirty="0" smtClean="0"/>
              <a:t>➍介護保険計画などの他施策との連携・連続性</a:t>
            </a:r>
            <a:endParaRPr lang="ja-JP" altLang="en-US" sz="2400" dirty="0"/>
          </a:p>
        </p:txBody>
      </p:sp>
    </p:spTree>
    <p:extLst>
      <p:ext uri="{BB962C8B-B14F-4D97-AF65-F5344CB8AC3E}">
        <p14:creationId xmlns:p14="http://schemas.microsoft.com/office/powerpoint/2010/main" val="2270704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10400" y="6486797"/>
            <a:ext cx="2133600" cy="365125"/>
          </a:xfrm>
        </p:spPr>
        <p:txBody>
          <a:bodyPr/>
          <a:lstStyle/>
          <a:p>
            <a:fld id="{DC08D7A6-B21C-4CC5-B909-7F83FE9B363B}" type="slidenum">
              <a:rPr kumimoji="1" lang="ja-JP" altLang="en-US" sz="2000" smtClean="0"/>
              <a:t>5</a:t>
            </a:fld>
            <a:endParaRPr kumimoji="1" lang="ja-JP" altLang="en-US" sz="2000"/>
          </a:p>
        </p:txBody>
      </p:sp>
      <p:sp>
        <p:nvSpPr>
          <p:cNvPr id="6" name="タイトル 1"/>
          <p:cNvSpPr txBox="1">
            <a:spLocks/>
          </p:cNvSpPr>
          <p:nvPr/>
        </p:nvSpPr>
        <p:spPr>
          <a:xfrm>
            <a:off x="4932040" y="28409"/>
            <a:ext cx="3968824" cy="639687"/>
          </a:xfrm>
          <a:prstGeom prst="rect">
            <a:avLst/>
          </a:prstGeom>
        </p:spPr>
        <p:txBody>
          <a:bodyPr vert="horz" rtlCol="0" anchor="ctr">
            <a:norm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r"/>
            <a:r>
              <a:rPr lang="ja-JP" altLang="en-US" sz="1600" kern="0" dirty="0" smtClean="0">
                <a:solidFill>
                  <a:schemeClr val="tx1"/>
                </a:solidFill>
                <a:effectLst/>
              </a:rPr>
              <a:t>（事業の概要）</a:t>
            </a:r>
            <a:endParaRPr lang="ja-JP" altLang="en-US" sz="1600" kern="0" dirty="0">
              <a:solidFill>
                <a:schemeClr val="tx1"/>
              </a:solidFill>
              <a:effectLst/>
            </a:endParaRPr>
          </a:p>
        </p:txBody>
      </p:sp>
      <p:sp>
        <p:nvSpPr>
          <p:cNvPr id="8" name="タイトル 1"/>
          <p:cNvSpPr txBox="1">
            <a:spLocks/>
          </p:cNvSpPr>
          <p:nvPr/>
        </p:nvSpPr>
        <p:spPr>
          <a:xfrm>
            <a:off x="587335" y="129049"/>
            <a:ext cx="7480448" cy="792088"/>
          </a:xfrm>
          <a:prstGeom prst="rect">
            <a:avLst/>
          </a:prstGeom>
        </p:spPr>
        <p:txBody>
          <a:bodyPr vert="horz" rtlCol="0" anchor="ctr">
            <a:norm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800" kern="0" dirty="0" smtClean="0">
                <a:solidFill>
                  <a:schemeClr val="tx1"/>
                </a:solidFill>
                <a:effectLst/>
              </a:rPr>
              <a:t>➊　</a:t>
            </a:r>
            <a:r>
              <a:rPr lang="ja-JP" altLang="en-US" sz="2800" dirty="0">
                <a:solidFill>
                  <a:schemeClr val="tx1"/>
                </a:solidFill>
                <a:effectLst/>
              </a:rPr>
              <a:t>病床の機能分化、連携の</a:t>
            </a:r>
            <a:r>
              <a:rPr lang="ja-JP" altLang="en-US" sz="2800" dirty="0" smtClean="0">
                <a:solidFill>
                  <a:schemeClr val="tx1"/>
                </a:solidFill>
                <a:effectLst/>
              </a:rPr>
              <a:t>積極的促進</a:t>
            </a:r>
            <a:endParaRPr lang="ja-JP" altLang="en-US" sz="2800" kern="0" dirty="0">
              <a:solidFill>
                <a:schemeClr val="tx1"/>
              </a:solidFill>
              <a:effectLst/>
            </a:endParaRPr>
          </a:p>
        </p:txBody>
      </p:sp>
      <p:sp>
        <p:nvSpPr>
          <p:cNvPr id="10" name="タイトル 1"/>
          <p:cNvSpPr txBox="1">
            <a:spLocks/>
          </p:cNvSpPr>
          <p:nvPr/>
        </p:nvSpPr>
        <p:spPr>
          <a:xfrm>
            <a:off x="337320" y="2204864"/>
            <a:ext cx="8425458" cy="4653135"/>
          </a:xfrm>
          <a:prstGeom prst="rect">
            <a:avLst/>
          </a:prstGeom>
        </p:spPr>
        <p:txBody>
          <a:bodyPr vert="horz" rtlCol="0" anchor="ctr">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100" b="0" kern="0" dirty="0">
                <a:solidFill>
                  <a:schemeClr val="tx1"/>
                </a:solidFill>
                <a:effectLst/>
              </a:rPr>
              <a:t>　</a:t>
            </a:r>
            <a:r>
              <a:rPr lang="ja-JP" altLang="en-US" sz="2100" b="0" kern="0" dirty="0" smtClean="0">
                <a:solidFill>
                  <a:schemeClr val="tx1"/>
                </a:solidFill>
                <a:effectLst/>
              </a:rPr>
              <a:t>（</a:t>
            </a:r>
            <a:r>
              <a:rPr lang="ja-JP" altLang="en-US" sz="2000" b="0" kern="0" dirty="0" smtClean="0">
                <a:solidFill>
                  <a:schemeClr val="tx1"/>
                </a:solidFill>
                <a:effectLst/>
              </a:rPr>
              <a:t>主な事業）　</a:t>
            </a:r>
            <a:endParaRPr lang="en-US" altLang="ja-JP" sz="2000" b="0" kern="0" dirty="0" smtClean="0">
              <a:solidFill>
                <a:schemeClr val="tx1"/>
              </a:solidFill>
              <a:effectLst/>
            </a:endParaRPr>
          </a:p>
          <a:p>
            <a:pPr algn="l"/>
            <a:r>
              <a:rPr lang="ja-JP" altLang="en-US" sz="2000" b="0" kern="0" dirty="0">
                <a:solidFill>
                  <a:schemeClr val="tx1"/>
                </a:solidFill>
                <a:effectLst/>
              </a:rPr>
              <a:t>　</a:t>
            </a:r>
            <a:r>
              <a:rPr lang="ja-JP" altLang="en-US" sz="2000" b="0" kern="0" dirty="0" smtClean="0">
                <a:solidFill>
                  <a:schemeClr val="tx1"/>
                </a:solidFill>
                <a:effectLst/>
              </a:rPr>
              <a:t>　</a:t>
            </a:r>
            <a:r>
              <a:rPr lang="ja-JP" altLang="en-US" sz="2000" b="0" kern="0" dirty="0" smtClean="0">
                <a:solidFill>
                  <a:schemeClr val="tx1"/>
                </a:solidFill>
                <a:effectLst/>
                <a:latin typeface="+mj-ea"/>
              </a:rPr>
              <a:t>・地域包括ケア病床・緩和ケア病床への転換</a:t>
            </a:r>
            <a:r>
              <a:rPr lang="ja-JP" altLang="en-US" sz="1400" b="0" kern="0" dirty="0" smtClean="0">
                <a:solidFill>
                  <a:schemeClr val="tx1"/>
                </a:solidFill>
                <a:effectLst/>
                <a:latin typeface="+mj-ea"/>
              </a:rPr>
              <a:t>（７億１千４百万円）</a:t>
            </a:r>
            <a:endParaRPr lang="en-US" altLang="ja-JP" sz="1400" b="0" kern="0" dirty="0" smtClean="0">
              <a:solidFill>
                <a:schemeClr val="tx1"/>
              </a:solidFill>
              <a:effectLst/>
              <a:latin typeface="+mj-ea"/>
            </a:endParaRPr>
          </a:p>
          <a:p>
            <a:pPr algn="l"/>
            <a:r>
              <a:rPr lang="ja-JP" altLang="en-US" sz="2000" b="0" kern="0" dirty="0" smtClean="0">
                <a:solidFill>
                  <a:schemeClr val="tx1"/>
                </a:solidFill>
                <a:effectLst/>
                <a:latin typeface="+mj-ea"/>
              </a:rPr>
              <a:t>　　・</a:t>
            </a:r>
            <a:r>
              <a:rPr lang="ja-JP" altLang="en-US" sz="2000" b="0" kern="0" dirty="0">
                <a:solidFill>
                  <a:schemeClr val="tx1"/>
                </a:solidFill>
                <a:effectLst/>
                <a:latin typeface="+mj-ea"/>
              </a:rPr>
              <a:t>病床機能転換に向けた誘導施策</a:t>
            </a:r>
            <a:r>
              <a:rPr lang="ja-JP" altLang="en-US" sz="1400" b="0" kern="0" dirty="0" smtClean="0">
                <a:solidFill>
                  <a:schemeClr val="tx1"/>
                </a:solidFill>
                <a:effectLst/>
                <a:latin typeface="+mj-ea"/>
              </a:rPr>
              <a:t>（</a:t>
            </a:r>
            <a:r>
              <a:rPr lang="ja-JP" altLang="en-US" sz="1400" b="0" kern="0" dirty="0">
                <a:solidFill>
                  <a:schemeClr val="tx1"/>
                </a:solidFill>
                <a:effectLst/>
                <a:latin typeface="+mj-ea"/>
              </a:rPr>
              <a:t>４億円</a:t>
            </a:r>
            <a:r>
              <a:rPr lang="ja-JP" altLang="en-US" sz="1400" b="0" kern="0" dirty="0" smtClean="0">
                <a:solidFill>
                  <a:schemeClr val="tx1"/>
                </a:solidFill>
                <a:effectLst/>
                <a:latin typeface="+mj-ea"/>
              </a:rPr>
              <a:t>）</a:t>
            </a:r>
            <a:endParaRPr lang="en-US" altLang="ja-JP" sz="1400" b="0" kern="0" dirty="0">
              <a:solidFill>
                <a:schemeClr val="tx1"/>
              </a:solidFill>
              <a:effectLst/>
              <a:latin typeface="+mj-ea"/>
            </a:endParaRPr>
          </a:p>
          <a:p>
            <a:pPr algn="l"/>
            <a:r>
              <a:rPr lang="ja-JP" altLang="en-US" sz="1400" b="0" kern="0" dirty="0" smtClean="0">
                <a:solidFill>
                  <a:schemeClr val="tx1"/>
                </a:solidFill>
                <a:effectLst/>
                <a:latin typeface="+mj-ea"/>
              </a:rPr>
              <a:t>　　　　　　病床転換に伴う後方支援機関への搬送体制の整備</a:t>
            </a:r>
            <a:endParaRPr lang="en-US" altLang="ja-JP" sz="2100" b="0" kern="0" dirty="0">
              <a:solidFill>
                <a:schemeClr val="tx1"/>
              </a:solidFill>
              <a:effectLst/>
              <a:latin typeface="+mj-ea"/>
            </a:endParaRPr>
          </a:p>
          <a:p>
            <a:pPr algn="l"/>
            <a:r>
              <a:rPr lang="ja-JP" altLang="en-US" sz="2100" b="0" kern="0" dirty="0" smtClean="0">
                <a:solidFill>
                  <a:schemeClr val="tx1"/>
                </a:solidFill>
                <a:effectLst/>
                <a:latin typeface="+mj-ea"/>
              </a:rPr>
              <a:t>　　・分野別の医療提供体制の充実強化</a:t>
            </a:r>
            <a:endParaRPr lang="en-US" altLang="ja-JP" sz="2100" b="0" kern="0" dirty="0" smtClean="0">
              <a:solidFill>
                <a:schemeClr val="tx1"/>
              </a:solidFill>
              <a:effectLst/>
              <a:latin typeface="+mj-ea"/>
            </a:endParaRPr>
          </a:p>
          <a:p>
            <a:pPr algn="l">
              <a:lnSpc>
                <a:spcPts val="1900"/>
              </a:lnSpc>
            </a:pPr>
            <a:r>
              <a:rPr lang="ja-JP" altLang="en-US" sz="2100" b="0" kern="0" dirty="0">
                <a:solidFill>
                  <a:schemeClr val="tx1"/>
                </a:solidFill>
                <a:effectLst/>
                <a:latin typeface="+mj-ea"/>
              </a:rPr>
              <a:t>　</a:t>
            </a:r>
            <a:r>
              <a:rPr lang="ja-JP" altLang="en-US" sz="2100" b="0" kern="0" dirty="0" smtClean="0">
                <a:solidFill>
                  <a:schemeClr val="tx1"/>
                </a:solidFill>
                <a:effectLst/>
                <a:latin typeface="+mj-ea"/>
              </a:rPr>
              <a:t>　　</a:t>
            </a:r>
            <a:r>
              <a:rPr lang="ja-JP" altLang="en-US" sz="1600" b="0" kern="0" dirty="0" smtClean="0">
                <a:solidFill>
                  <a:schemeClr val="tx1"/>
                </a:solidFill>
                <a:effectLst/>
                <a:latin typeface="+mj-ea"/>
              </a:rPr>
              <a:t>　がん</a:t>
            </a:r>
            <a:r>
              <a:rPr lang="ja-JP" altLang="en-US" sz="1600" b="0" kern="0" dirty="0">
                <a:solidFill>
                  <a:schemeClr val="tx1"/>
                </a:solidFill>
                <a:effectLst/>
                <a:latin typeface="+mj-ea"/>
              </a:rPr>
              <a:t>医療提供</a:t>
            </a:r>
            <a:r>
              <a:rPr lang="ja-JP" altLang="en-US" sz="1600" b="0" kern="0" dirty="0" smtClean="0">
                <a:solidFill>
                  <a:schemeClr val="tx1"/>
                </a:solidFill>
                <a:effectLst/>
                <a:latin typeface="+mj-ea"/>
              </a:rPr>
              <a:t>体制の充実強化</a:t>
            </a:r>
            <a:r>
              <a:rPr lang="ja-JP" altLang="en-US" sz="1400" b="0" kern="0" dirty="0" smtClean="0">
                <a:solidFill>
                  <a:schemeClr val="tx1"/>
                </a:solidFill>
                <a:effectLst/>
                <a:latin typeface="+mj-ea"/>
              </a:rPr>
              <a:t>（１０億４千５百万円）</a:t>
            </a:r>
            <a:endParaRPr lang="en-US" altLang="ja-JP" sz="1400" b="0" kern="0" dirty="0">
              <a:solidFill>
                <a:schemeClr val="tx1"/>
              </a:solidFill>
              <a:effectLst/>
              <a:latin typeface="+mj-ea"/>
            </a:endParaRPr>
          </a:p>
          <a:p>
            <a:pPr algn="l"/>
            <a:r>
              <a:rPr lang="ja-JP" altLang="en-US" sz="1400" b="0" kern="0" dirty="0" smtClean="0">
                <a:solidFill>
                  <a:schemeClr val="tx1"/>
                </a:solidFill>
                <a:effectLst/>
                <a:latin typeface="+mj-ea"/>
              </a:rPr>
              <a:t>　　</a:t>
            </a:r>
            <a:r>
              <a:rPr lang="ja-JP" altLang="en-US" sz="1400" b="0" kern="0" dirty="0">
                <a:solidFill>
                  <a:schemeClr val="tx1"/>
                </a:solidFill>
                <a:effectLst/>
                <a:latin typeface="+mj-ea"/>
              </a:rPr>
              <a:t>　</a:t>
            </a:r>
            <a:r>
              <a:rPr lang="ja-JP" altLang="en-US" sz="1400" b="0" kern="0" dirty="0" smtClean="0">
                <a:solidFill>
                  <a:schemeClr val="tx1"/>
                </a:solidFill>
                <a:effectLst/>
                <a:latin typeface="+mj-ea"/>
              </a:rPr>
              <a:t>　　　　　①がん</a:t>
            </a:r>
            <a:r>
              <a:rPr lang="ja-JP" altLang="en-US" sz="1400" b="0" kern="0" dirty="0">
                <a:solidFill>
                  <a:schemeClr val="tx1"/>
                </a:solidFill>
                <a:effectLst/>
                <a:latin typeface="+mj-ea"/>
              </a:rPr>
              <a:t>医療提供体制充実強化</a:t>
            </a:r>
            <a:r>
              <a:rPr lang="ja-JP" altLang="en-US" sz="1400" b="0" kern="0" dirty="0" smtClean="0">
                <a:solidFill>
                  <a:schemeClr val="tx1"/>
                </a:solidFill>
                <a:effectLst/>
                <a:latin typeface="+mj-ea"/>
              </a:rPr>
              <a:t>事業</a:t>
            </a:r>
            <a:endParaRPr lang="en-US" altLang="ja-JP" sz="1400" b="0" kern="0" dirty="0" smtClean="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　　　　　　　　　がん</a:t>
            </a:r>
            <a:r>
              <a:rPr lang="ja-JP" altLang="en-US" sz="1400" b="0" kern="0" dirty="0">
                <a:solidFill>
                  <a:schemeClr val="tx1"/>
                </a:solidFill>
                <a:effectLst/>
                <a:latin typeface="+mj-ea"/>
              </a:rPr>
              <a:t>診療拠点</a:t>
            </a:r>
            <a:r>
              <a:rPr lang="ja-JP" altLang="en-US" sz="1400" b="0" kern="0" dirty="0" smtClean="0">
                <a:solidFill>
                  <a:schemeClr val="tx1"/>
                </a:solidFill>
                <a:effectLst/>
                <a:latin typeface="+mj-ea"/>
              </a:rPr>
              <a:t>病院等のがん医療機器整備・外来化学療法室</a:t>
            </a:r>
            <a:r>
              <a:rPr lang="ja-JP" altLang="en-US" sz="1400" b="0" kern="0" dirty="0">
                <a:solidFill>
                  <a:schemeClr val="tx1"/>
                </a:solidFill>
                <a:effectLst/>
                <a:latin typeface="+mj-ea"/>
              </a:rPr>
              <a:t>等の</a:t>
            </a:r>
            <a:r>
              <a:rPr lang="ja-JP" altLang="en-US" sz="1400" b="0" kern="0" dirty="0" smtClean="0">
                <a:solidFill>
                  <a:schemeClr val="tx1"/>
                </a:solidFill>
                <a:effectLst/>
                <a:latin typeface="+mj-ea"/>
              </a:rPr>
              <a:t>整備</a:t>
            </a:r>
            <a:endParaRPr lang="en-US" altLang="ja-JP" sz="1400" b="0" kern="0" dirty="0" smtClean="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　　　　　　　②</a:t>
            </a:r>
            <a:r>
              <a:rPr lang="ja-JP" altLang="en-US" sz="1400" b="0" kern="0" dirty="0">
                <a:solidFill>
                  <a:schemeClr val="tx1"/>
                </a:solidFill>
                <a:effectLst/>
                <a:latin typeface="+mj-ea"/>
              </a:rPr>
              <a:t>地域医療連携強化</a:t>
            </a:r>
            <a:r>
              <a:rPr lang="ja-JP" altLang="en-US" sz="1400" b="0" kern="0" dirty="0" smtClean="0">
                <a:solidFill>
                  <a:schemeClr val="tx1"/>
                </a:solidFill>
                <a:effectLst/>
                <a:latin typeface="+mj-ea"/>
              </a:rPr>
              <a:t>事業</a:t>
            </a:r>
            <a:endParaRPr lang="en-US" altLang="ja-JP" sz="1400" b="0" kern="0" dirty="0" smtClean="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　　　　　　　　　がん</a:t>
            </a:r>
            <a:r>
              <a:rPr lang="ja-JP" altLang="en-US" sz="1400" b="0" kern="0" dirty="0">
                <a:solidFill>
                  <a:schemeClr val="tx1"/>
                </a:solidFill>
                <a:effectLst/>
                <a:latin typeface="+mj-ea"/>
              </a:rPr>
              <a:t>診療拠点</a:t>
            </a:r>
            <a:r>
              <a:rPr lang="ja-JP" altLang="en-US" sz="1400" b="0" kern="0" dirty="0" smtClean="0">
                <a:solidFill>
                  <a:schemeClr val="tx1"/>
                </a:solidFill>
                <a:effectLst/>
                <a:latin typeface="+mj-ea"/>
              </a:rPr>
              <a:t>病院に対する連携</a:t>
            </a:r>
            <a:r>
              <a:rPr lang="ja-JP" altLang="en-US" sz="1400" b="0" kern="0" dirty="0">
                <a:solidFill>
                  <a:schemeClr val="tx1"/>
                </a:solidFill>
                <a:effectLst/>
                <a:latin typeface="+mj-ea"/>
              </a:rPr>
              <a:t>体制</a:t>
            </a:r>
            <a:r>
              <a:rPr lang="ja-JP" altLang="en-US" sz="1400" b="0" kern="0" dirty="0" smtClean="0">
                <a:solidFill>
                  <a:schemeClr val="tx1"/>
                </a:solidFill>
                <a:effectLst/>
                <a:latin typeface="+mj-ea"/>
              </a:rPr>
              <a:t>強化会議・検討会等開催支援</a:t>
            </a:r>
            <a:endParaRPr lang="en-US" altLang="ja-JP" sz="1400" b="0" kern="0" dirty="0" smtClean="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　　　　　　　　　「がん</a:t>
            </a:r>
            <a:r>
              <a:rPr lang="ja-JP" altLang="en-US" sz="1400" b="0" kern="0" dirty="0">
                <a:solidFill>
                  <a:schemeClr val="tx1"/>
                </a:solidFill>
                <a:effectLst/>
                <a:latin typeface="+mj-ea"/>
              </a:rPr>
              <a:t>医療ネットワーク</a:t>
            </a:r>
            <a:r>
              <a:rPr lang="ja-JP" altLang="en-US" sz="1400" b="0" kern="0" dirty="0" smtClean="0">
                <a:solidFill>
                  <a:schemeClr val="tx1"/>
                </a:solidFill>
                <a:effectLst/>
                <a:latin typeface="+mj-ea"/>
              </a:rPr>
              <a:t>協議会」の運営・活動経費支援</a:t>
            </a:r>
            <a:endParaRPr lang="en-US" altLang="ja-JP" sz="1400" b="0" kern="0" dirty="0">
              <a:solidFill>
                <a:schemeClr val="tx1"/>
              </a:solidFill>
              <a:effectLst/>
              <a:latin typeface="+mj-ea"/>
            </a:endParaRPr>
          </a:p>
          <a:p>
            <a:pPr marL="542925" algn="l"/>
            <a:r>
              <a:rPr lang="ja-JP" altLang="en-US" sz="1600" b="0" kern="0" dirty="0" smtClean="0">
                <a:solidFill>
                  <a:schemeClr val="tx1"/>
                </a:solidFill>
                <a:effectLst/>
                <a:latin typeface="+mj-ea"/>
              </a:rPr>
              <a:t>　</a:t>
            </a:r>
            <a:r>
              <a:rPr lang="en-US" altLang="ja-JP" sz="1600" b="0" kern="0" dirty="0" smtClean="0">
                <a:solidFill>
                  <a:schemeClr val="tx1"/>
                </a:solidFill>
                <a:effectLst/>
                <a:latin typeface="+mj-ea"/>
              </a:rPr>
              <a:t>HIV</a:t>
            </a:r>
            <a:r>
              <a:rPr lang="ja-JP" altLang="en-US" sz="1600" b="0" kern="0" dirty="0" smtClean="0">
                <a:solidFill>
                  <a:schemeClr val="tx1"/>
                </a:solidFill>
                <a:effectLst/>
                <a:latin typeface="+mj-ea"/>
              </a:rPr>
              <a:t>感染者</a:t>
            </a:r>
            <a:r>
              <a:rPr lang="ja-JP" altLang="en-US" sz="1600" b="0" kern="0" dirty="0">
                <a:solidFill>
                  <a:schemeClr val="tx1"/>
                </a:solidFill>
                <a:effectLst/>
                <a:latin typeface="+mj-ea"/>
              </a:rPr>
              <a:t>に対する</a:t>
            </a:r>
            <a:r>
              <a:rPr lang="ja-JP" altLang="en-US" sz="1600" b="0" kern="0" dirty="0" smtClean="0">
                <a:solidFill>
                  <a:schemeClr val="tx1"/>
                </a:solidFill>
                <a:effectLst/>
                <a:latin typeface="+mj-ea"/>
              </a:rPr>
              <a:t>地域医療機関の受入体制整備</a:t>
            </a:r>
            <a:r>
              <a:rPr lang="ja-JP" altLang="en-US" sz="1400" b="0" kern="0" dirty="0">
                <a:solidFill>
                  <a:schemeClr val="tx1"/>
                </a:solidFill>
                <a:effectLst/>
                <a:latin typeface="+mj-ea"/>
              </a:rPr>
              <a:t>（１千万円）</a:t>
            </a:r>
            <a:endParaRPr lang="en-US" altLang="ja-JP" sz="1400" b="0" kern="0" dirty="0" smtClean="0">
              <a:solidFill>
                <a:schemeClr val="tx1"/>
              </a:solidFill>
              <a:effectLst/>
              <a:latin typeface="+mj-ea"/>
            </a:endParaRPr>
          </a:p>
          <a:p>
            <a:pPr algn="l"/>
            <a:r>
              <a:rPr lang="ja-JP" altLang="en-US" sz="1400" b="0" kern="0" dirty="0" smtClean="0">
                <a:solidFill>
                  <a:schemeClr val="tx1"/>
                </a:solidFill>
                <a:effectLst/>
                <a:latin typeface="+mj-ea"/>
              </a:rPr>
              <a:t>　　　　　　　　透析</a:t>
            </a:r>
            <a:r>
              <a:rPr lang="ja-JP" altLang="en-US" sz="1400" b="0" kern="0" dirty="0">
                <a:solidFill>
                  <a:schemeClr val="tx1"/>
                </a:solidFill>
                <a:effectLst/>
                <a:latin typeface="+mj-ea"/>
              </a:rPr>
              <a:t>医療機関</a:t>
            </a:r>
            <a:r>
              <a:rPr lang="ja-JP" altLang="en-US" sz="1400" b="0" kern="0" dirty="0" smtClean="0">
                <a:solidFill>
                  <a:schemeClr val="tx1"/>
                </a:solidFill>
                <a:effectLst/>
                <a:latin typeface="+mj-ea"/>
              </a:rPr>
              <a:t>等における</a:t>
            </a:r>
            <a:r>
              <a:rPr lang="en-US" altLang="ja-JP" sz="1400" b="0" kern="0" dirty="0" smtClean="0">
                <a:solidFill>
                  <a:schemeClr val="tx1"/>
                </a:solidFill>
                <a:effectLst/>
                <a:latin typeface="+mj-ea"/>
              </a:rPr>
              <a:t>HIV</a:t>
            </a:r>
            <a:r>
              <a:rPr lang="ja-JP" altLang="en-US" sz="1400" b="0" kern="0" dirty="0" smtClean="0">
                <a:solidFill>
                  <a:schemeClr val="tx1"/>
                </a:solidFill>
                <a:effectLst/>
                <a:latin typeface="+mj-ea"/>
              </a:rPr>
              <a:t>感染者対応の促進</a:t>
            </a:r>
            <a:endParaRPr lang="en-US" altLang="ja-JP" sz="1400" b="0" kern="0" dirty="0" smtClean="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　　　　　　　専門医療機関との連携の促進</a:t>
            </a:r>
            <a:endParaRPr lang="en-US" altLang="ja-JP" sz="1400" b="0" kern="0" dirty="0" smtClean="0">
              <a:solidFill>
                <a:schemeClr val="tx1"/>
              </a:solidFill>
              <a:effectLst/>
              <a:latin typeface="+mj-ea"/>
            </a:endParaRPr>
          </a:p>
          <a:p>
            <a:pPr algn="l"/>
            <a:r>
              <a:rPr lang="ja-JP" altLang="en-US" sz="1400" b="0" kern="0" dirty="0">
                <a:solidFill>
                  <a:schemeClr val="tx1"/>
                </a:solidFill>
                <a:effectLst/>
                <a:latin typeface="+mj-ea"/>
              </a:rPr>
              <a:t>　</a:t>
            </a:r>
            <a:r>
              <a:rPr lang="ja-JP" altLang="en-US" sz="1400" b="0" kern="0" dirty="0" smtClean="0">
                <a:solidFill>
                  <a:schemeClr val="tx1"/>
                </a:solidFill>
                <a:effectLst/>
                <a:latin typeface="+mj-ea"/>
              </a:rPr>
              <a:t>　　</a:t>
            </a:r>
            <a:r>
              <a:rPr lang="ja-JP" altLang="en-US" sz="2100" b="0" kern="0" dirty="0">
                <a:solidFill>
                  <a:schemeClr val="tx1"/>
                </a:solidFill>
                <a:effectLst/>
                <a:latin typeface="+mj-ea"/>
              </a:rPr>
              <a:t>・ＩＣＴを活用</a:t>
            </a:r>
            <a:r>
              <a:rPr lang="ja-JP" altLang="en-US" sz="2100" b="0" kern="0" dirty="0" smtClean="0">
                <a:solidFill>
                  <a:schemeClr val="tx1"/>
                </a:solidFill>
                <a:effectLst/>
                <a:latin typeface="+mj-ea"/>
              </a:rPr>
              <a:t>した連携</a:t>
            </a:r>
            <a:r>
              <a:rPr lang="ja-JP" altLang="en-US" sz="2100" b="0" kern="0" dirty="0">
                <a:solidFill>
                  <a:schemeClr val="tx1"/>
                </a:solidFill>
                <a:effectLst/>
                <a:latin typeface="+mj-ea"/>
              </a:rPr>
              <a:t>ネットワーク</a:t>
            </a:r>
            <a:r>
              <a:rPr lang="ja-JP" altLang="en-US" sz="2100" b="0" kern="0" dirty="0" smtClean="0">
                <a:solidFill>
                  <a:schemeClr val="tx1"/>
                </a:solidFill>
                <a:effectLst/>
                <a:latin typeface="+mj-ea"/>
              </a:rPr>
              <a:t>事業</a:t>
            </a:r>
            <a:r>
              <a:rPr lang="ja-JP" altLang="en-US" sz="1600" b="0" kern="0" dirty="0" smtClean="0">
                <a:solidFill>
                  <a:schemeClr val="tx1"/>
                </a:solidFill>
                <a:effectLst/>
                <a:latin typeface="+mj-ea"/>
              </a:rPr>
              <a:t>　　　　　　　</a:t>
            </a:r>
            <a:endParaRPr lang="en-US" altLang="ja-JP" sz="1600" b="0" kern="0" dirty="0" smtClean="0">
              <a:solidFill>
                <a:schemeClr val="tx1"/>
              </a:solidFill>
              <a:effectLst/>
              <a:latin typeface="+mj-ea"/>
            </a:endParaRPr>
          </a:p>
          <a:p>
            <a:pPr algn="l"/>
            <a:r>
              <a:rPr lang="ja-JP" altLang="en-US" sz="1600" b="0" kern="0" dirty="0">
                <a:solidFill>
                  <a:schemeClr val="tx1"/>
                </a:solidFill>
                <a:effectLst/>
                <a:latin typeface="+mj-ea"/>
              </a:rPr>
              <a:t>　</a:t>
            </a:r>
            <a:r>
              <a:rPr lang="ja-JP" altLang="en-US" sz="1600" b="0" kern="0" dirty="0" smtClean="0">
                <a:solidFill>
                  <a:schemeClr val="tx1"/>
                </a:solidFill>
                <a:effectLst/>
                <a:latin typeface="+mj-ea"/>
              </a:rPr>
              <a:t>　　　　　　地域医療介護</a:t>
            </a:r>
            <a:r>
              <a:rPr lang="en-US" altLang="ja-JP" sz="1600" b="0" kern="0" dirty="0" smtClean="0">
                <a:solidFill>
                  <a:schemeClr val="tx1"/>
                </a:solidFill>
                <a:effectLst/>
                <a:latin typeface="+mj-ea"/>
              </a:rPr>
              <a:t>ICT</a:t>
            </a:r>
            <a:r>
              <a:rPr lang="ja-JP" altLang="en-US" sz="1600" b="0" kern="0" dirty="0" smtClean="0">
                <a:solidFill>
                  <a:schemeClr val="tx1"/>
                </a:solidFill>
                <a:effectLst/>
                <a:latin typeface="+mj-ea"/>
              </a:rPr>
              <a:t>連携モデル事業</a:t>
            </a:r>
            <a:r>
              <a:rPr lang="ja-JP" altLang="en-US" sz="1400" b="0" kern="0" dirty="0" smtClean="0">
                <a:solidFill>
                  <a:schemeClr val="tx1"/>
                </a:solidFill>
                <a:effectLst/>
                <a:latin typeface="+mj-ea"/>
              </a:rPr>
              <a:t>（４百万円）　</a:t>
            </a:r>
            <a:r>
              <a:rPr lang="ja-JP" altLang="en-US" sz="1600" b="0" kern="0" dirty="0" smtClean="0">
                <a:solidFill>
                  <a:schemeClr val="tx1"/>
                </a:solidFill>
                <a:effectLst/>
                <a:latin typeface="+mj-ea"/>
              </a:rPr>
              <a:t>　　</a:t>
            </a:r>
            <a:r>
              <a:rPr lang="ja-JP" altLang="en-US" sz="1600" b="0" kern="0" dirty="0">
                <a:solidFill>
                  <a:schemeClr val="tx1"/>
                </a:solidFill>
                <a:effectLst/>
                <a:latin typeface="+mj-ea"/>
              </a:rPr>
              <a:t> </a:t>
            </a:r>
            <a:r>
              <a:rPr lang="ja-JP" altLang="en-US" sz="1600" b="0" kern="0" dirty="0" smtClean="0">
                <a:solidFill>
                  <a:schemeClr val="tx1"/>
                </a:solidFill>
                <a:effectLst/>
                <a:latin typeface="+mj-ea"/>
              </a:rPr>
              <a:t>　</a:t>
            </a:r>
            <a:endParaRPr lang="en-US" altLang="ja-JP" sz="1600" b="0" kern="0" dirty="0" smtClean="0">
              <a:solidFill>
                <a:schemeClr val="tx1"/>
              </a:solidFill>
              <a:effectLst/>
              <a:latin typeface="+mj-ea"/>
            </a:endParaRPr>
          </a:p>
          <a:p>
            <a:pPr algn="l">
              <a:lnSpc>
                <a:spcPts val="1900"/>
              </a:lnSpc>
            </a:pPr>
            <a:r>
              <a:rPr lang="ja-JP" altLang="en-US" sz="1600" b="0" kern="0" dirty="0" smtClean="0">
                <a:solidFill>
                  <a:schemeClr val="tx1"/>
                </a:solidFill>
                <a:effectLst/>
                <a:latin typeface="+mj-ea"/>
              </a:rPr>
              <a:t>　　　　　　　地域医療機関</a:t>
            </a:r>
            <a:r>
              <a:rPr lang="en-US" altLang="ja-JP" sz="1600" b="0" kern="0" dirty="0" smtClean="0">
                <a:solidFill>
                  <a:schemeClr val="tx1"/>
                </a:solidFill>
                <a:effectLst/>
                <a:latin typeface="+mj-ea"/>
              </a:rPr>
              <a:t>ICT</a:t>
            </a:r>
            <a:r>
              <a:rPr lang="ja-JP" altLang="en-US" sz="1600" b="0" kern="0" dirty="0" smtClean="0">
                <a:solidFill>
                  <a:schemeClr val="tx1"/>
                </a:solidFill>
                <a:effectLst/>
                <a:latin typeface="+mj-ea"/>
              </a:rPr>
              <a:t>連携整備事業</a:t>
            </a:r>
            <a:r>
              <a:rPr lang="ja-JP" altLang="en-US" sz="1400" b="0" kern="0" dirty="0" smtClean="0">
                <a:solidFill>
                  <a:schemeClr val="tx1"/>
                </a:solidFill>
                <a:effectLst/>
                <a:latin typeface="+mj-ea"/>
              </a:rPr>
              <a:t>（５千万円）</a:t>
            </a:r>
            <a:endParaRPr lang="en-US" altLang="ja-JP" sz="1400" b="0" kern="0" dirty="0">
              <a:solidFill>
                <a:schemeClr val="tx1"/>
              </a:solidFill>
              <a:effectLst/>
              <a:latin typeface="+mj-ea"/>
            </a:endParaRPr>
          </a:p>
          <a:p>
            <a:pPr algn="l">
              <a:lnSpc>
                <a:spcPts val="1900"/>
              </a:lnSpc>
            </a:pPr>
            <a:r>
              <a:rPr lang="ja-JP" altLang="en-US" sz="1600" b="0" kern="0" dirty="0" smtClean="0">
                <a:solidFill>
                  <a:schemeClr val="tx1"/>
                </a:solidFill>
                <a:effectLst/>
                <a:latin typeface="+mj-ea"/>
              </a:rPr>
              <a:t>　　　　　　　大阪</a:t>
            </a:r>
            <a:r>
              <a:rPr lang="ja-JP" altLang="en-US" sz="1600" b="0" kern="0" dirty="0">
                <a:solidFill>
                  <a:schemeClr val="tx1"/>
                </a:solidFill>
                <a:effectLst/>
                <a:latin typeface="+mj-ea"/>
              </a:rPr>
              <a:t>ｅ－お薬手帳（アプリ）</a:t>
            </a:r>
            <a:r>
              <a:rPr lang="ja-JP" altLang="en-US" sz="1600" b="0" kern="0" dirty="0" smtClean="0">
                <a:solidFill>
                  <a:schemeClr val="tx1"/>
                </a:solidFill>
                <a:effectLst/>
                <a:latin typeface="+mj-ea"/>
              </a:rPr>
              <a:t>のネットワークシステム構築事業</a:t>
            </a:r>
            <a:r>
              <a:rPr lang="ja-JP" altLang="en-US" sz="1400" b="0" kern="0" dirty="0">
                <a:solidFill>
                  <a:schemeClr val="tx1"/>
                </a:solidFill>
                <a:effectLst/>
                <a:latin typeface="+mj-ea"/>
              </a:rPr>
              <a:t>（５千７百万円</a:t>
            </a:r>
            <a:r>
              <a:rPr lang="ja-JP" altLang="en-US" sz="1400" b="0" kern="0" dirty="0" smtClean="0">
                <a:solidFill>
                  <a:schemeClr val="tx1"/>
                </a:solidFill>
                <a:effectLst/>
                <a:latin typeface="+mj-ea"/>
              </a:rPr>
              <a:t>）　</a:t>
            </a:r>
            <a:r>
              <a:rPr lang="ja-JP" altLang="en-US" sz="1400" b="0" kern="0" dirty="0" smtClean="0">
                <a:solidFill>
                  <a:schemeClr val="tx1"/>
                </a:solidFill>
                <a:effectLst/>
              </a:rPr>
              <a:t>　　　　　　　　　　　　　　　　　　　　　　　　　　　　　　　　　　　　　　　　　　　　　　　　　　　　　　</a:t>
            </a:r>
            <a:endParaRPr lang="en-US" altLang="ja-JP" sz="1400" b="0" kern="0" dirty="0" smtClean="0">
              <a:solidFill>
                <a:schemeClr val="tx1"/>
              </a:solidFill>
              <a:effectLst/>
            </a:endParaRPr>
          </a:p>
        </p:txBody>
      </p:sp>
      <p:sp>
        <p:nvSpPr>
          <p:cNvPr id="11" name="タイトル 1"/>
          <p:cNvSpPr txBox="1">
            <a:spLocks/>
          </p:cNvSpPr>
          <p:nvPr/>
        </p:nvSpPr>
        <p:spPr>
          <a:xfrm>
            <a:off x="579716" y="886428"/>
            <a:ext cx="8200528" cy="1318436"/>
          </a:xfrm>
          <a:prstGeom prst="rect">
            <a:avLst/>
          </a:prstGeom>
          <a:ln w="25400">
            <a:solidFill>
              <a:schemeClr val="tx1"/>
            </a:solidFill>
          </a:ln>
        </p:spPr>
        <p:txBody>
          <a:bodyPr vert="horz" rtlCol="0" anchor="ctr">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lnSpc>
                <a:spcPts val="3000"/>
              </a:lnSpc>
            </a:pPr>
            <a:r>
              <a:rPr lang="ja-JP" altLang="en-US" sz="2400" kern="0" dirty="0" smtClean="0">
                <a:solidFill>
                  <a:schemeClr val="tx1"/>
                </a:solidFill>
                <a:effectLst/>
              </a:rPr>
              <a:t>・地域包括ケア病床及び緩和ケア病床への転換の促進</a:t>
            </a:r>
            <a:endParaRPr lang="en-US" altLang="ja-JP" sz="2400" kern="0" dirty="0" smtClean="0">
              <a:solidFill>
                <a:schemeClr val="tx1"/>
              </a:solidFill>
              <a:effectLst/>
            </a:endParaRPr>
          </a:p>
          <a:p>
            <a:pPr algn="l">
              <a:lnSpc>
                <a:spcPts val="3000"/>
              </a:lnSpc>
            </a:pPr>
            <a:r>
              <a:rPr lang="ja-JP" altLang="en-US" sz="2400" kern="0" dirty="0" smtClean="0">
                <a:solidFill>
                  <a:schemeClr val="tx1"/>
                </a:solidFill>
                <a:effectLst/>
              </a:rPr>
              <a:t>・専門病院と一般病院との分化を進め在宅医療、</a:t>
            </a:r>
            <a:r>
              <a:rPr lang="ja-JP" altLang="en-US" sz="2400" kern="0" dirty="0">
                <a:solidFill>
                  <a:schemeClr val="tx1"/>
                </a:solidFill>
                <a:effectLst/>
              </a:rPr>
              <a:t>病診</a:t>
            </a:r>
            <a:r>
              <a:rPr lang="ja-JP" altLang="en-US" sz="2400" kern="0" dirty="0" smtClean="0">
                <a:solidFill>
                  <a:schemeClr val="tx1"/>
                </a:solidFill>
                <a:effectLst/>
              </a:rPr>
              <a:t>連携</a:t>
            </a:r>
            <a:endParaRPr lang="en-US" altLang="ja-JP" sz="2400" kern="0" dirty="0" smtClean="0">
              <a:solidFill>
                <a:schemeClr val="tx1"/>
              </a:solidFill>
              <a:effectLst/>
            </a:endParaRPr>
          </a:p>
          <a:p>
            <a:pPr algn="l">
              <a:lnSpc>
                <a:spcPts val="3000"/>
              </a:lnSpc>
            </a:pPr>
            <a:r>
              <a:rPr lang="ja-JP" altLang="en-US" sz="2400" kern="0" dirty="0">
                <a:solidFill>
                  <a:schemeClr val="tx1"/>
                </a:solidFill>
                <a:effectLst/>
              </a:rPr>
              <a:t>　</a:t>
            </a:r>
            <a:r>
              <a:rPr lang="ja-JP" altLang="en-US" sz="2400" kern="0" dirty="0" smtClean="0">
                <a:solidFill>
                  <a:schemeClr val="tx1"/>
                </a:solidFill>
                <a:effectLst/>
              </a:rPr>
              <a:t>を促進　　　　　　　　　　　</a:t>
            </a:r>
            <a:r>
              <a:rPr lang="ja-JP" altLang="en-US" sz="1800" b="0" kern="0" dirty="0" smtClean="0">
                <a:solidFill>
                  <a:schemeClr val="tx1"/>
                </a:solidFill>
                <a:effectLst/>
              </a:rPr>
              <a:t>（医師会・薬剤師会・民間・公立病院団体ほか）</a:t>
            </a:r>
            <a:endParaRPr lang="ja-JP" altLang="en-US" sz="1800" b="0" kern="0" dirty="0">
              <a:solidFill>
                <a:schemeClr val="tx1"/>
              </a:solidFill>
              <a:effectLst/>
            </a:endParaRPr>
          </a:p>
        </p:txBody>
      </p:sp>
    </p:spTree>
    <p:extLst>
      <p:ext uri="{BB962C8B-B14F-4D97-AF65-F5344CB8AC3E}">
        <p14:creationId xmlns:p14="http://schemas.microsoft.com/office/powerpoint/2010/main" val="1017015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6993926" y="6443712"/>
            <a:ext cx="2133600" cy="365125"/>
          </a:xfrm>
        </p:spPr>
        <p:txBody>
          <a:bodyPr/>
          <a:lstStyle/>
          <a:p>
            <a:fld id="{DC08D7A6-B21C-4CC5-B909-7F83FE9B363B}" type="slidenum">
              <a:rPr kumimoji="1" lang="ja-JP" altLang="en-US" sz="2000" smtClean="0"/>
              <a:t>6</a:t>
            </a:fld>
            <a:endParaRPr kumimoji="1" lang="ja-JP" altLang="en-US" sz="2000" dirty="0"/>
          </a:p>
        </p:txBody>
      </p:sp>
      <p:sp>
        <p:nvSpPr>
          <p:cNvPr id="2" name="タイトル 1"/>
          <p:cNvSpPr>
            <a:spLocks noGrp="1"/>
          </p:cNvSpPr>
          <p:nvPr>
            <p:ph type="ctrTitle" idx="4294967295"/>
          </p:nvPr>
        </p:nvSpPr>
        <p:spPr>
          <a:xfrm>
            <a:off x="285262" y="3989279"/>
            <a:ext cx="4321175" cy="2551112"/>
          </a:xfrm>
          <a:ln w="9525">
            <a:solidFill>
              <a:schemeClr val="tx1"/>
            </a:solidFill>
          </a:ln>
        </p:spPr>
        <p:txBody>
          <a:bodyPr>
            <a:normAutofit fontScale="90000"/>
          </a:bodyPr>
          <a:lstStyle/>
          <a:p>
            <a:r>
              <a:rPr lang="ja-JP" altLang="en-US" sz="1600" b="0" dirty="0" smtClean="0">
                <a:effectLst/>
              </a:rPr>
              <a:t>（</a:t>
            </a:r>
            <a:r>
              <a:rPr lang="ja-JP" altLang="en-US" sz="1600" dirty="0"/>
              <a:t>地区</a:t>
            </a:r>
            <a:r>
              <a:rPr lang="ja-JP" altLang="en-US" sz="1600" b="0" dirty="0" smtClean="0">
                <a:effectLst/>
              </a:rPr>
              <a:t>医師会）</a:t>
            </a:r>
            <a:r>
              <a:rPr lang="ja-JP" altLang="en-US" sz="1600" dirty="0"/>
              <a:t>５７</a:t>
            </a:r>
            <a:r>
              <a:rPr lang="ja-JP" altLang="en-US" sz="1600" b="0" dirty="0" smtClean="0">
                <a:effectLst/>
              </a:rPr>
              <a:t>地区　　　　　　　　　（</a:t>
            </a:r>
            <a:r>
              <a:rPr lang="ja-JP" altLang="en-US" sz="1600" dirty="0"/>
              <a:t>８</a:t>
            </a:r>
            <a:r>
              <a:rPr lang="ja-JP" altLang="en-US" sz="1600" b="0" dirty="0" smtClean="0">
                <a:effectLst/>
              </a:rPr>
              <a:t>千２百万円）</a:t>
            </a:r>
            <a:r>
              <a:rPr lang="en-US" altLang="ja-JP" sz="1600" b="0" dirty="0" smtClean="0">
                <a:effectLst/>
              </a:rPr>
              <a:t/>
            </a:r>
            <a:br>
              <a:rPr lang="en-US" altLang="ja-JP" sz="1600" b="0" dirty="0" smtClean="0">
                <a:effectLst/>
              </a:rPr>
            </a:br>
            <a:r>
              <a:rPr lang="en-US" altLang="ja-JP" sz="2000" dirty="0" smtClean="0">
                <a:effectLst/>
              </a:rPr>
              <a:t/>
            </a:r>
            <a:br>
              <a:rPr lang="en-US" altLang="ja-JP" sz="2000" dirty="0" smtClean="0">
                <a:effectLst/>
              </a:rPr>
            </a:br>
            <a:r>
              <a:rPr lang="en-US" altLang="ja-JP" sz="2000" dirty="0" smtClean="0">
                <a:solidFill>
                  <a:schemeClr val="tx1"/>
                </a:solidFill>
                <a:effectLst/>
              </a:rPr>
              <a:t/>
            </a:r>
            <a:br>
              <a:rPr lang="en-US" altLang="ja-JP" sz="2000" dirty="0" smtClean="0">
                <a:solidFill>
                  <a:schemeClr val="tx1"/>
                </a:solidFill>
                <a:effectLst/>
              </a:rPr>
            </a:br>
            <a:r>
              <a:rPr lang="en-US" altLang="ja-JP" sz="2000" dirty="0">
                <a:solidFill>
                  <a:schemeClr val="tx1"/>
                </a:solidFill>
                <a:effectLst/>
              </a:rPr>
              <a:t/>
            </a:r>
            <a:br>
              <a:rPr lang="en-US" altLang="ja-JP" sz="2000" dirty="0">
                <a:solidFill>
                  <a:schemeClr val="tx1"/>
                </a:solidFill>
                <a:effectLst/>
              </a:rPr>
            </a:br>
            <a:r>
              <a:rPr lang="en-US" altLang="ja-JP" sz="2000" dirty="0" smtClean="0">
                <a:solidFill>
                  <a:schemeClr val="tx1"/>
                </a:solidFill>
                <a:effectLst/>
              </a:rPr>
              <a:t/>
            </a:r>
            <a:br>
              <a:rPr lang="en-US" altLang="ja-JP" sz="2000" dirty="0" smtClean="0">
                <a:solidFill>
                  <a:schemeClr val="tx1"/>
                </a:solidFill>
                <a:effectLst/>
              </a:rPr>
            </a:br>
            <a:r>
              <a:rPr lang="en-US" altLang="ja-JP" sz="2000" dirty="0">
                <a:solidFill>
                  <a:schemeClr val="tx1"/>
                </a:solidFill>
                <a:effectLst/>
              </a:rPr>
              <a:t/>
            </a:r>
            <a:br>
              <a:rPr lang="en-US" altLang="ja-JP" sz="2000" dirty="0">
                <a:solidFill>
                  <a:schemeClr val="tx1"/>
                </a:solidFill>
                <a:effectLst/>
              </a:rPr>
            </a:br>
            <a:r>
              <a:rPr lang="en-US" altLang="ja-JP" sz="2000" dirty="0" smtClean="0">
                <a:solidFill>
                  <a:schemeClr val="tx1"/>
                </a:solidFill>
                <a:effectLst/>
              </a:rPr>
              <a:t/>
            </a:r>
            <a:br>
              <a:rPr lang="en-US" altLang="ja-JP" sz="2000" dirty="0" smtClean="0">
                <a:solidFill>
                  <a:schemeClr val="tx1"/>
                </a:solidFill>
                <a:effectLst/>
              </a:rPr>
            </a:br>
            <a:endParaRPr kumimoji="1" lang="ja-JP" altLang="en-US" sz="2000" dirty="0">
              <a:solidFill>
                <a:schemeClr val="tx1"/>
              </a:solidFill>
              <a:effectLst/>
            </a:endParaRPr>
          </a:p>
        </p:txBody>
      </p:sp>
      <p:sp>
        <p:nvSpPr>
          <p:cNvPr id="6" name="タイトル 1"/>
          <p:cNvSpPr txBox="1">
            <a:spLocks/>
          </p:cNvSpPr>
          <p:nvPr/>
        </p:nvSpPr>
        <p:spPr>
          <a:xfrm>
            <a:off x="4932040" y="341041"/>
            <a:ext cx="3968824" cy="639687"/>
          </a:xfrm>
          <a:prstGeom prst="rect">
            <a:avLst/>
          </a:prstGeom>
        </p:spPr>
        <p:txBody>
          <a:bodyPr vert="horz" rtlCol="0" anchor="ctr">
            <a:norm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r"/>
            <a:r>
              <a:rPr lang="ja-JP" altLang="en-US" sz="1600" kern="0" dirty="0" smtClean="0">
                <a:solidFill>
                  <a:schemeClr val="tx1"/>
                </a:solidFill>
                <a:effectLst/>
              </a:rPr>
              <a:t>（事業の概要）</a:t>
            </a:r>
            <a:endParaRPr lang="ja-JP" altLang="en-US" sz="1600" kern="0" dirty="0">
              <a:solidFill>
                <a:schemeClr val="tx1"/>
              </a:solidFill>
              <a:effectLst/>
            </a:endParaRPr>
          </a:p>
        </p:txBody>
      </p:sp>
      <p:sp>
        <p:nvSpPr>
          <p:cNvPr id="8" name="タイトル 1"/>
          <p:cNvSpPr txBox="1">
            <a:spLocks/>
          </p:cNvSpPr>
          <p:nvPr/>
        </p:nvSpPr>
        <p:spPr>
          <a:xfrm>
            <a:off x="584946" y="708298"/>
            <a:ext cx="7480448" cy="792088"/>
          </a:xfrm>
          <a:prstGeom prst="rect">
            <a:avLst/>
          </a:prstGeom>
        </p:spPr>
        <p:txBody>
          <a:bodyPr vert="horz" rtlCol="0" anchor="ctr">
            <a:norm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800" kern="0" dirty="0" smtClean="0">
                <a:solidFill>
                  <a:schemeClr val="tx1"/>
                </a:solidFill>
                <a:effectLst/>
              </a:rPr>
              <a:t>➋　在宅医療体制の強化（在宅医療領域）</a:t>
            </a:r>
            <a:endParaRPr lang="ja-JP" altLang="en-US" sz="2800" kern="0" dirty="0">
              <a:solidFill>
                <a:schemeClr val="tx1"/>
              </a:solidFill>
              <a:effectLst/>
            </a:endParaRPr>
          </a:p>
        </p:txBody>
      </p:sp>
      <p:sp>
        <p:nvSpPr>
          <p:cNvPr id="10" name="タイトル 1"/>
          <p:cNvSpPr txBox="1">
            <a:spLocks/>
          </p:cNvSpPr>
          <p:nvPr/>
        </p:nvSpPr>
        <p:spPr>
          <a:xfrm>
            <a:off x="598240" y="2092400"/>
            <a:ext cx="8433320" cy="1902078"/>
          </a:xfrm>
          <a:prstGeom prst="rect">
            <a:avLst/>
          </a:prstGeom>
        </p:spPr>
        <p:txBody>
          <a:bodyPr vert="horz" rtlCol="0" anchor="ctr">
            <a:normAutofit fontScale="97500" lnSpcReduction="10000"/>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500" kern="0" dirty="0" smtClean="0">
                <a:solidFill>
                  <a:schemeClr val="tx1"/>
                </a:solidFill>
                <a:effectLst/>
              </a:rPr>
              <a:t>○地区ごとにネットワーク化の取り組み状況などを勘案し、</a:t>
            </a:r>
            <a:endParaRPr lang="en-US" altLang="ja-JP" sz="2500" kern="0" dirty="0" smtClean="0">
              <a:solidFill>
                <a:schemeClr val="tx1"/>
              </a:solidFill>
              <a:effectLst/>
            </a:endParaRPr>
          </a:p>
          <a:p>
            <a:pPr algn="l"/>
            <a:r>
              <a:rPr lang="en-US" altLang="ja-JP" sz="2500" kern="0" dirty="0">
                <a:solidFill>
                  <a:schemeClr val="tx1"/>
                </a:solidFill>
                <a:effectLst/>
              </a:rPr>
              <a:t> </a:t>
            </a:r>
            <a:r>
              <a:rPr lang="en-US" altLang="ja-JP" sz="2500" kern="0" dirty="0" smtClean="0">
                <a:solidFill>
                  <a:schemeClr val="tx1"/>
                </a:solidFill>
                <a:effectLst/>
              </a:rPr>
              <a:t>    </a:t>
            </a:r>
            <a:r>
              <a:rPr lang="ja-JP" altLang="en-US" sz="2500" kern="0" dirty="0" smtClean="0">
                <a:solidFill>
                  <a:schemeClr val="tx1"/>
                </a:solidFill>
                <a:effectLst/>
              </a:rPr>
              <a:t>支援内容を３区分（</a:t>
            </a:r>
            <a:r>
              <a:rPr lang="en-US" altLang="ja-JP" sz="2500" kern="0" dirty="0" smtClean="0">
                <a:solidFill>
                  <a:schemeClr val="tx1"/>
                </a:solidFill>
                <a:effectLst/>
              </a:rPr>
              <a:t>A</a:t>
            </a:r>
            <a:r>
              <a:rPr lang="ja-JP" altLang="en-US" sz="2500" kern="0" dirty="0" smtClean="0">
                <a:solidFill>
                  <a:schemeClr val="tx1"/>
                </a:solidFill>
                <a:effectLst/>
              </a:rPr>
              <a:t>～</a:t>
            </a:r>
            <a:r>
              <a:rPr lang="en-US" altLang="ja-JP" sz="2500" kern="0" dirty="0" smtClean="0">
                <a:solidFill>
                  <a:schemeClr val="tx1"/>
                </a:solidFill>
                <a:effectLst/>
              </a:rPr>
              <a:t>C</a:t>
            </a:r>
            <a:r>
              <a:rPr lang="ja-JP" altLang="en-US" sz="2500" kern="0" dirty="0" smtClean="0">
                <a:solidFill>
                  <a:schemeClr val="tx1"/>
                </a:solidFill>
                <a:effectLst/>
              </a:rPr>
              <a:t>）に分類</a:t>
            </a:r>
            <a:endParaRPr lang="en-US" altLang="ja-JP" sz="2500" kern="0" dirty="0">
              <a:solidFill>
                <a:schemeClr val="tx1"/>
              </a:solidFill>
              <a:effectLst/>
            </a:endParaRPr>
          </a:p>
          <a:p>
            <a:pPr algn="l"/>
            <a:r>
              <a:rPr lang="en-US" altLang="ja-JP" sz="2500" kern="0" dirty="0" smtClean="0">
                <a:solidFill>
                  <a:schemeClr val="tx1"/>
                </a:solidFill>
                <a:effectLst/>
              </a:rPr>
              <a:t>     </a:t>
            </a:r>
            <a:r>
              <a:rPr lang="ja-JP" altLang="en-US" sz="2200" kern="0" dirty="0" smtClean="0">
                <a:solidFill>
                  <a:schemeClr val="tx1"/>
                </a:solidFill>
                <a:effectLst/>
              </a:rPr>
              <a:t>・地区の連携・取り組みが一定程度進捗している地区</a:t>
            </a:r>
            <a:r>
              <a:rPr lang="ja-JP" altLang="en-US" sz="2200" kern="0" dirty="0">
                <a:solidFill>
                  <a:schemeClr val="tx1"/>
                </a:solidFill>
                <a:effectLst/>
              </a:rPr>
              <a:t>（</a:t>
            </a:r>
            <a:r>
              <a:rPr lang="en-US" altLang="ja-JP" sz="2200" kern="0" dirty="0" smtClean="0">
                <a:solidFill>
                  <a:schemeClr val="tx1"/>
                </a:solidFill>
                <a:effectLst/>
              </a:rPr>
              <a:t>A</a:t>
            </a:r>
            <a:r>
              <a:rPr lang="ja-JP" altLang="en-US" sz="2200" kern="0" dirty="0" smtClean="0">
                <a:solidFill>
                  <a:schemeClr val="tx1"/>
                </a:solidFill>
                <a:effectLst/>
              </a:rPr>
              <a:t>組）</a:t>
            </a:r>
            <a:endParaRPr lang="en-US" altLang="ja-JP" sz="2200" kern="0" dirty="0" smtClean="0">
              <a:solidFill>
                <a:schemeClr val="tx1"/>
              </a:solidFill>
              <a:effectLst/>
            </a:endParaRPr>
          </a:p>
          <a:p>
            <a:pPr algn="l"/>
            <a:r>
              <a:rPr lang="en-US" altLang="ja-JP" sz="2200" kern="0" dirty="0">
                <a:solidFill>
                  <a:schemeClr val="tx1"/>
                </a:solidFill>
                <a:effectLst/>
              </a:rPr>
              <a:t> </a:t>
            </a:r>
            <a:r>
              <a:rPr lang="en-US" altLang="ja-JP" sz="2200" kern="0" dirty="0" smtClean="0">
                <a:solidFill>
                  <a:schemeClr val="tx1"/>
                </a:solidFill>
                <a:effectLst/>
              </a:rPr>
              <a:t>     </a:t>
            </a:r>
            <a:r>
              <a:rPr lang="ja-JP" altLang="en-US" sz="2200" kern="0" dirty="0" smtClean="0">
                <a:solidFill>
                  <a:schemeClr val="tx1"/>
                </a:solidFill>
                <a:effectLst/>
              </a:rPr>
              <a:t>・地区レベルの連携・取り組みを</a:t>
            </a:r>
            <a:r>
              <a:rPr lang="ja-JP" altLang="en-US" sz="2200" kern="0" dirty="0">
                <a:solidFill>
                  <a:schemeClr val="tx1"/>
                </a:solidFill>
                <a:effectLst/>
              </a:rPr>
              <a:t>開始していく</a:t>
            </a:r>
            <a:r>
              <a:rPr lang="ja-JP" altLang="en-US" sz="2200" kern="0" dirty="0" smtClean="0">
                <a:solidFill>
                  <a:schemeClr val="tx1"/>
                </a:solidFill>
                <a:effectLst/>
              </a:rPr>
              <a:t>地区（</a:t>
            </a:r>
            <a:r>
              <a:rPr lang="en-US" altLang="ja-JP" sz="2200" kern="0" dirty="0" smtClean="0">
                <a:solidFill>
                  <a:schemeClr val="tx1"/>
                </a:solidFill>
                <a:effectLst/>
              </a:rPr>
              <a:t>B</a:t>
            </a:r>
            <a:r>
              <a:rPr lang="ja-JP" altLang="en-US" sz="2200" kern="0" dirty="0" smtClean="0">
                <a:solidFill>
                  <a:schemeClr val="tx1"/>
                </a:solidFill>
                <a:effectLst/>
              </a:rPr>
              <a:t>組）</a:t>
            </a:r>
            <a:endParaRPr lang="en-US" altLang="ja-JP" sz="2200" kern="0" dirty="0">
              <a:solidFill>
                <a:schemeClr val="tx1"/>
              </a:solidFill>
              <a:effectLst/>
            </a:endParaRPr>
          </a:p>
          <a:p>
            <a:pPr algn="l"/>
            <a:r>
              <a:rPr lang="en-US" altLang="ja-JP" sz="2200" kern="0" dirty="0" smtClean="0">
                <a:solidFill>
                  <a:schemeClr val="tx1"/>
                </a:solidFill>
                <a:effectLst/>
              </a:rPr>
              <a:t>      </a:t>
            </a:r>
            <a:r>
              <a:rPr lang="ja-JP" altLang="en-US" sz="2200" kern="0" dirty="0" smtClean="0">
                <a:solidFill>
                  <a:schemeClr val="tx1"/>
                </a:solidFill>
                <a:effectLst/>
              </a:rPr>
              <a:t>・今後研修や勉強会を通じて連携・取り組みを進めていく地区（</a:t>
            </a:r>
            <a:r>
              <a:rPr lang="en-US" altLang="ja-JP" sz="2200" kern="0" dirty="0" smtClean="0">
                <a:solidFill>
                  <a:schemeClr val="tx1"/>
                </a:solidFill>
                <a:effectLst/>
              </a:rPr>
              <a:t> C</a:t>
            </a:r>
            <a:r>
              <a:rPr lang="ja-JP" altLang="en-US" sz="2200" kern="0" dirty="0" smtClean="0">
                <a:solidFill>
                  <a:schemeClr val="tx1"/>
                </a:solidFill>
                <a:effectLst/>
              </a:rPr>
              <a:t>組）　　　　</a:t>
            </a:r>
            <a:r>
              <a:rPr lang="ja-JP" altLang="en-US" sz="2800" kern="0" dirty="0" smtClean="0">
                <a:solidFill>
                  <a:schemeClr val="tx1"/>
                </a:solidFill>
                <a:effectLst/>
              </a:rPr>
              <a:t>　　　　　</a:t>
            </a:r>
            <a:endParaRPr lang="ja-JP" altLang="en-US" sz="2000" kern="0" dirty="0">
              <a:solidFill>
                <a:schemeClr val="tx1"/>
              </a:solidFill>
              <a:effectLst/>
            </a:endParaRPr>
          </a:p>
        </p:txBody>
      </p:sp>
      <p:sp>
        <p:nvSpPr>
          <p:cNvPr id="11" name="タイトル 1"/>
          <p:cNvSpPr txBox="1">
            <a:spLocks/>
          </p:cNvSpPr>
          <p:nvPr/>
        </p:nvSpPr>
        <p:spPr>
          <a:xfrm>
            <a:off x="619944" y="1370950"/>
            <a:ext cx="8200528" cy="783046"/>
          </a:xfrm>
          <a:prstGeom prst="rect">
            <a:avLst/>
          </a:prstGeom>
          <a:ln w="25400">
            <a:solidFill>
              <a:schemeClr val="tx1"/>
            </a:solidFill>
          </a:ln>
        </p:spPr>
        <p:txBody>
          <a:bodyPr vert="horz" rtlCol="0" anchor="ctr">
            <a:normAutofit fontScale="90000"/>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lnSpc>
                <a:spcPts val="3000"/>
              </a:lnSpc>
            </a:pPr>
            <a:r>
              <a:rPr lang="ja-JP" altLang="en-US" sz="2800" kern="0" dirty="0" smtClean="0">
                <a:solidFill>
                  <a:schemeClr val="tx1"/>
                </a:solidFill>
                <a:effectLst/>
              </a:rPr>
              <a:t>・在宅医療のコーディネート機能を充実</a:t>
            </a:r>
            <a:endParaRPr lang="en-US" altLang="ja-JP" sz="2800" kern="0" dirty="0" smtClean="0">
              <a:solidFill>
                <a:schemeClr val="tx1"/>
              </a:solidFill>
              <a:effectLst/>
            </a:endParaRPr>
          </a:p>
          <a:p>
            <a:pPr algn="l">
              <a:lnSpc>
                <a:spcPts val="2200"/>
              </a:lnSpc>
            </a:pPr>
            <a:r>
              <a:rPr lang="en-US" altLang="ja-JP" sz="2800" kern="0" dirty="0" smtClean="0">
                <a:solidFill>
                  <a:schemeClr val="tx1"/>
                </a:solidFill>
                <a:effectLst/>
              </a:rPr>
              <a:t>                               </a:t>
            </a:r>
            <a:r>
              <a:rPr lang="ja-JP" altLang="en-US" sz="2800" kern="0" dirty="0" smtClean="0">
                <a:solidFill>
                  <a:schemeClr val="tx1"/>
                </a:solidFill>
                <a:effectLst/>
              </a:rPr>
              <a:t>　　　</a:t>
            </a:r>
            <a:r>
              <a:rPr lang="ja-JP" altLang="en-US" sz="2000" kern="0" dirty="0" smtClean="0">
                <a:solidFill>
                  <a:schemeClr val="tx1"/>
                </a:solidFill>
                <a:effectLst/>
              </a:rPr>
              <a:t>（医師会・歯科医師会・訪問看護ステーション協会等）</a:t>
            </a:r>
            <a:endParaRPr lang="ja-JP" altLang="en-US" sz="2000" kern="0" dirty="0">
              <a:solidFill>
                <a:schemeClr val="tx1"/>
              </a:solidFill>
              <a:effectLst/>
            </a:endParaRPr>
          </a:p>
        </p:txBody>
      </p:sp>
      <p:sp>
        <p:nvSpPr>
          <p:cNvPr id="12" name="タイトル 1"/>
          <p:cNvSpPr txBox="1">
            <a:spLocks/>
          </p:cNvSpPr>
          <p:nvPr/>
        </p:nvSpPr>
        <p:spPr>
          <a:xfrm>
            <a:off x="4692046" y="3979063"/>
            <a:ext cx="4180656" cy="2571545"/>
          </a:xfrm>
          <a:prstGeom prst="rect">
            <a:avLst/>
          </a:prstGeom>
          <a:ln w="9525">
            <a:solidFill>
              <a:schemeClr val="tx1"/>
            </a:solidFill>
          </a:ln>
        </p:spPr>
        <p:txBody>
          <a:bodyPr vert="horz" rtlCol="0" anchor="ctr">
            <a:normAutofit fontScale="92500" lnSpcReduction="10000"/>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endParaRPr lang="en-US" altLang="ja-JP" sz="1600" b="0" kern="0" dirty="0" smtClean="0">
              <a:solidFill>
                <a:schemeClr val="tx1"/>
              </a:solidFill>
              <a:effectLst/>
            </a:endParaRPr>
          </a:p>
          <a:p>
            <a:pPr algn="l"/>
            <a:r>
              <a:rPr lang="ja-JP" altLang="en-US" sz="1600" b="0" kern="0" dirty="0" smtClean="0">
                <a:solidFill>
                  <a:schemeClr val="tx1"/>
                </a:solidFill>
                <a:effectLst/>
              </a:rPr>
              <a:t>（</a:t>
            </a:r>
            <a:r>
              <a:rPr lang="ja-JP" altLang="en-US" sz="1600" b="0" kern="0" dirty="0">
                <a:solidFill>
                  <a:schemeClr val="tx1"/>
                </a:solidFill>
                <a:effectLst/>
              </a:rPr>
              <a:t>地区</a:t>
            </a:r>
            <a:r>
              <a:rPr lang="ja-JP" altLang="en-US" sz="1600" b="0" kern="0" dirty="0" smtClean="0">
                <a:solidFill>
                  <a:schemeClr val="tx1"/>
                </a:solidFill>
                <a:effectLst/>
              </a:rPr>
              <a:t>歯科医師会）５６地区　　　（１千７百万円）</a:t>
            </a:r>
            <a:endParaRPr lang="en-US" altLang="ja-JP" sz="2000" kern="0" dirty="0" smtClean="0">
              <a:solidFill>
                <a:schemeClr val="tx1"/>
              </a:solidFill>
              <a:effectLst/>
            </a:endParaRPr>
          </a:p>
          <a:p>
            <a:pPr algn="l"/>
            <a:r>
              <a:rPr lang="ja-JP" altLang="en-US" sz="2000" kern="0" dirty="0" smtClean="0">
                <a:solidFill>
                  <a:schemeClr val="tx1"/>
                </a:solidFill>
                <a:effectLst/>
              </a:rPr>
              <a:t>　　　</a:t>
            </a:r>
            <a:r>
              <a:rPr lang="en-US" altLang="ja-JP" sz="2000" kern="0" dirty="0" smtClean="0">
                <a:solidFill>
                  <a:schemeClr val="tx1"/>
                </a:solidFill>
                <a:effectLst/>
              </a:rPr>
              <a:t/>
            </a:r>
            <a:br>
              <a:rPr lang="en-US" altLang="ja-JP" sz="2000" kern="0" dirty="0" smtClean="0">
                <a:solidFill>
                  <a:schemeClr val="tx1"/>
                </a:solidFill>
                <a:effectLst/>
              </a:rPr>
            </a:br>
            <a:r>
              <a:rPr lang="en-US" altLang="ja-JP" sz="2800" kern="0" dirty="0" smtClean="0">
                <a:solidFill>
                  <a:schemeClr val="tx1"/>
                </a:solidFill>
                <a:effectLst/>
              </a:rPr>
              <a:t/>
            </a:r>
            <a:br>
              <a:rPr lang="en-US" altLang="ja-JP" sz="2800" kern="0" dirty="0" smtClean="0">
                <a:solidFill>
                  <a:schemeClr val="tx1"/>
                </a:solidFill>
                <a:effectLst/>
              </a:rPr>
            </a:br>
            <a:r>
              <a:rPr lang="ja-JP" altLang="en-US" sz="2800" kern="0" dirty="0">
                <a:solidFill>
                  <a:schemeClr val="tx1"/>
                </a:solidFill>
                <a:effectLst/>
              </a:rPr>
              <a:t>　</a:t>
            </a:r>
            <a:r>
              <a:rPr lang="en-US" altLang="ja-JP" sz="2800" kern="0" dirty="0" smtClean="0">
                <a:solidFill>
                  <a:schemeClr val="tx1"/>
                </a:solidFill>
                <a:effectLst/>
              </a:rPr>
              <a:t/>
            </a:r>
            <a:br>
              <a:rPr lang="en-US" altLang="ja-JP" sz="2800" kern="0" dirty="0" smtClean="0">
                <a:solidFill>
                  <a:schemeClr val="tx1"/>
                </a:solidFill>
                <a:effectLst/>
              </a:rPr>
            </a:br>
            <a:r>
              <a:rPr lang="en-US" altLang="ja-JP" sz="2800" kern="0" dirty="0" smtClean="0">
                <a:solidFill>
                  <a:schemeClr val="tx1"/>
                </a:solidFill>
                <a:effectLst/>
              </a:rPr>
              <a:t/>
            </a:r>
            <a:br>
              <a:rPr lang="en-US" altLang="ja-JP" sz="2800" kern="0" dirty="0" smtClean="0">
                <a:solidFill>
                  <a:schemeClr val="tx1"/>
                </a:solidFill>
                <a:effectLst/>
              </a:rPr>
            </a:br>
            <a:r>
              <a:rPr lang="en-US" altLang="ja-JP" sz="2800" kern="0" dirty="0" smtClean="0">
                <a:solidFill>
                  <a:schemeClr val="tx1"/>
                </a:solidFill>
                <a:effectLst/>
              </a:rPr>
              <a:t/>
            </a:r>
            <a:br>
              <a:rPr lang="en-US" altLang="ja-JP" sz="2800" kern="0" dirty="0" smtClean="0">
                <a:solidFill>
                  <a:schemeClr val="tx1"/>
                </a:solidFill>
                <a:effectLst/>
              </a:rPr>
            </a:br>
            <a:endParaRPr lang="ja-JP" altLang="en-US" sz="2800" kern="0" dirty="0">
              <a:solidFill>
                <a:schemeClr val="tx1"/>
              </a:solidFill>
              <a:effectLst/>
            </a:endParaRPr>
          </a:p>
        </p:txBody>
      </p:sp>
      <p:sp>
        <p:nvSpPr>
          <p:cNvPr id="14" name="角丸四角形 13"/>
          <p:cNvSpPr/>
          <p:nvPr/>
        </p:nvSpPr>
        <p:spPr>
          <a:xfrm>
            <a:off x="393417" y="4412294"/>
            <a:ext cx="4104866" cy="1344908"/>
          </a:xfrm>
          <a:prstGeom prst="roundRect">
            <a:avLst>
              <a:gd name="adj" fmla="val 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1600" b="1" dirty="0" smtClean="0">
                <a:solidFill>
                  <a:schemeClr val="bg1"/>
                </a:solidFill>
                <a:effectLst>
                  <a:outerShdw blurRad="38100" dist="38100" dir="2700000" algn="tl">
                    <a:srgbClr val="000000">
                      <a:alpha val="43137"/>
                    </a:srgbClr>
                  </a:outerShdw>
                </a:effectLst>
              </a:rPr>
              <a:t>Ａ</a:t>
            </a:r>
            <a:r>
              <a:rPr lang="ja-JP" altLang="en-US" sz="1600" b="1" dirty="0">
                <a:solidFill>
                  <a:schemeClr val="bg1"/>
                </a:solidFill>
                <a:effectLst>
                  <a:outerShdw blurRad="38100" dist="38100" dir="2700000" algn="tl">
                    <a:srgbClr val="000000">
                      <a:alpha val="43137"/>
                    </a:srgbClr>
                  </a:outerShdw>
                </a:effectLst>
              </a:rPr>
              <a:t>・</a:t>
            </a:r>
            <a:r>
              <a:rPr lang="ja-JP" altLang="en-US" sz="1600" b="1" dirty="0" smtClean="0">
                <a:solidFill>
                  <a:schemeClr val="bg1"/>
                </a:solidFill>
                <a:effectLst>
                  <a:outerShdw blurRad="38100" dist="38100" dir="2700000" algn="tl">
                    <a:srgbClr val="000000">
                      <a:alpha val="43137"/>
                    </a:srgbClr>
                  </a:outerShdw>
                </a:effectLst>
              </a:rPr>
              <a:t>Ｂ組 医師会：在宅</a:t>
            </a:r>
            <a:r>
              <a:rPr lang="ja-JP" altLang="en-US" sz="1600" b="1" dirty="0">
                <a:solidFill>
                  <a:schemeClr val="bg1"/>
                </a:solidFill>
                <a:effectLst>
                  <a:outerShdw blurRad="38100" dist="38100" dir="2700000" algn="tl">
                    <a:srgbClr val="000000">
                      <a:alpha val="43137"/>
                    </a:srgbClr>
                  </a:outerShdw>
                </a:effectLst>
              </a:rPr>
              <a:t>医療</a:t>
            </a:r>
            <a:r>
              <a:rPr lang="ja-JP" altLang="en-US" sz="1600" b="1" dirty="0" smtClean="0">
                <a:solidFill>
                  <a:schemeClr val="bg1"/>
                </a:solidFill>
                <a:effectLst>
                  <a:outerShdw blurRad="38100" dist="38100" dir="2700000" algn="tl">
                    <a:srgbClr val="000000">
                      <a:alpha val="43137"/>
                    </a:srgbClr>
                  </a:outerShdw>
                </a:effectLst>
              </a:rPr>
              <a:t>コーディネータ配置</a:t>
            </a:r>
            <a:endParaRPr kumimoji="1" lang="ja-JP" altLang="en-US" sz="1600" b="1" dirty="0">
              <a:solidFill>
                <a:schemeClr val="bg1"/>
              </a:solidFill>
              <a:effectLst>
                <a:outerShdw blurRad="38100" dist="38100" dir="2700000" algn="tl">
                  <a:srgbClr val="000000">
                    <a:alpha val="43137"/>
                  </a:srgbClr>
                </a:outerShdw>
              </a:effectLst>
            </a:endParaRPr>
          </a:p>
        </p:txBody>
      </p:sp>
      <p:sp>
        <p:nvSpPr>
          <p:cNvPr id="15" name="角丸四角形 14"/>
          <p:cNvSpPr/>
          <p:nvPr/>
        </p:nvSpPr>
        <p:spPr>
          <a:xfrm>
            <a:off x="393828" y="5844959"/>
            <a:ext cx="4104455" cy="598753"/>
          </a:xfrm>
          <a:prstGeom prst="roundRect">
            <a:avLst>
              <a:gd name="adj" fmla="val 0"/>
            </a:avLst>
          </a:prstGeom>
          <a:pattFill prst="pct20">
            <a:fgClr>
              <a:schemeClr val="accent3"/>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rPr>
              <a:t>Ｃ組 医師会：</a:t>
            </a:r>
            <a:r>
              <a:rPr lang="ja-JP" altLang="en-US" sz="1600" b="1" dirty="0">
                <a:solidFill>
                  <a:schemeClr val="tx1"/>
                </a:solidFill>
              </a:rPr>
              <a:t>平成２７年度以降</a:t>
            </a:r>
            <a:r>
              <a:rPr lang="ja-JP" altLang="en-US" sz="1600" b="1" dirty="0" smtClean="0">
                <a:solidFill>
                  <a:schemeClr val="tx1"/>
                </a:solidFill>
              </a:rPr>
              <a:t>研修を実施</a:t>
            </a:r>
            <a:endParaRPr kumimoji="1" lang="ja-JP" altLang="en-US" sz="1600" b="1" dirty="0"/>
          </a:p>
        </p:txBody>
      </p:sp>
      <p:sp>
        <p:nvSpPr>
          <p:cNvPr id="18" name="角丸四角形 17"/>
          <p:cNvSpPr/>
          <p:nvPr/>
        </p:nvSpPr>
        <p:spPr>
          <a:xfrm>
            <a:off x="4759017" y="4436828"/>
            <a:ext cx="4046714" cy="618977"/>
          </a:xfrm>
          <a:prstGeom prst="roundRect">
            <a:avLst>
              <a:gd name="adj" fmla="val 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1600" b="1" dirty="0">
                <a:solidFill>
                  <a:schemeClr val="bg1"/>
                </a:solidFill>
              </a:rPr>
              <a:t>　</a:t>
            </a:r>
            <a:r>
              <a:rPr lang="ja-JP" altLang="en-US" sz="1600" b="1" dirty="0" smtClean="0">
                <a:solidFill>
                  <a:schemeClr val="bg1"/>
                </a:solidFill>
              </a:rPr>
              <a:t>　　　</a:t>
            </a:r>
            <a:r>
              <a:rPr lang="ja-JP" altLang="en-US" sz="1600" b="1" dirty="0">
                <a:solidFill>
                  <a:schemeClr val="bg1"/>
                </a:solidFill>
              </a:rPr>
              <a:t>　</a:t>
            </a:r>
            <a:r>
              <a:rPr lang="ja-JP" altLang="en-US" sz="1600" b="1" dirty="0" smtClean="0">
                <a:solidFill>
                  <a:schemeClr val="bg1"/>
                </a:solidFill>
              </a:rPr>
              <a:t>　　</a:t>
            </a:r>
            <a:endParaRPr lang="en-US" altLang="ja-JP" sz="1600" b="1" dirty="0" smtClean="0">
              <a:solidFill>
                <a:schemeClr val="bg1"/>
              </a:solidFill>
            </a:endParaRPr>
          </a:p>
          <a:p>
            <a:pPr algn="ctr"/>
            <a:r>
              <a:rPr lang="ja-JP" altLang="en-US" sz="1600" b="1" dirty="0">
                <a:solidFill>
                  <a:schemeClr val="bg1"/>
                </a:solidFill>
              </a:rPr>
              <a:t>　</a:t>
            </a:r>
            <a:r>
              <a:rPr lang="ja-JP" altLang="en-US" sz="1600" b="1" dirty="0" smtClean="0">
                <a:solidFill>
                  <a:schemeClr val="bg1"/>
                </a:solidFill>
              </a:rPr>
              <a:t>　　　　　　在宅歯科ケアステーション</a:t>
            </a:r>
            <a:r>
              <a:rPr lang="ja-JP" altLang="en-US" sz="1600" b="1" dirty="0">
                <a:solidFill>
                  <a:schemeClr val="bg1"/>
                </a:solidFill>
              </a:rPr>
              <a:t>設置</a:t>
            </a:r>
            <a:endParaRPr lang="en-US" altLang="ja-JP" sz="1600" b="1" dirty="0" smtClean="0">
              <a:solidFill>
                <a:schemeClr val="bg1"/>
              </a:solidFill>
            </a:endParaRPr>
          </a:p>
        </p:txBody>
      </p:sp>
      <p:sp>
        <p:nvSpPr>
          <p:cNvPr id="4" name="円/楕円 3"/>
          <p:cNvSpPr/>
          <p:nvPr/>
        </p:nvSpPr>
        <p:spPr>
          <a:xfrm>
            <a:off x="1809536" y="4750114"/>
            <a:ext cx="1631117" cy="38882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effectLst>
                  <a:outerShdw blurRad="38100" dist="38100" dir="2700000" algn="tl">
                    <a:srgbClr val="000000">
                      <a:alpha val="43137"/>
                    </a:srgbClr>
                  </a:outerShdw>
                </a:effectLst>
              </a:rPr>
              <a:t>Ａ組 医師会</a:t>
            </a:r>
            <a:endParaRPr kumimoji="1" lang="ja-JP" altLang="en-US" sz="1400" dirty="0">
              <a:effectLst>
                <a:outerShdw blurRad="38100" dist="38100" dir="2700000" algn="tl">
                  <a:srgbClr val="000000">
                    <a:alpha val="43137"/>
                  </a:srgbClr>
                </a:outerShdw>
              </a:effectLst>
            </a:endParaRPr>
          </a:p>
        </p:txBody>
      </p:sp>
      <p:sp>
        <p:nvSpPr>
          <p:cNvPr id="7" name="円/楕円 6"/>
          <p:cNvSpPr/>
          <p:nvPr/>
        </p:nvSpPr>
        <p:spPr>
          <a:xfrm>
            <a:off x="2427257" y="5135144"/>
            <a:ext cx="1897913" cy="552864"/>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effectLst>
                  <a:outerShdw blurRad="38100" dist="38100" dir="2700000" algn="tl">
                    <a:srgbClr val="000000">
                      <a:alpha val="43137"/>
                    </a:srgbClr>
                  </a:outerShdw>
                </a:effectLst>
              </a:rPr>
              <a:t>Ｂ組 医師会</a:t>
            </a:r>
            <a:endParaRPr kumimoji="1" lang="ja-JP" altLang="en-US" sz="1400" dirty="0"/>
          </a:p>
        </p:txBody>
      </p:sp>
      <p:sp>
        <p:nvSpPr>
          <p:cNvPr id="9" name="角丸四角形吹き出し 8"/>
          <p:cNvSpPr/>
          <p:nvPr/>
        </p:nvSpPr>
        <p:spPr>
          <a:xfrm>
            <a:off x="490696" y="4940731"/>
            <a:ext cx="1318840" cy="612648"/>
          </a:xfrm>
          <a:prstGeom prst="wedgeRoundRectCallout">
            <a:avLst>
              <a:gd name="adj1" fmla="val 58943"/>
              <a:gd name="adj2" fmla="val -6815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effectLst>
                  <a:outerShdw blurRad="38100" dist="38100" dir="2700000" algn="tl">
                    <a:srgbClr val="000000">
                      <a:alpha val="43137"/>
                    </a:srgbClr>
                  </a:outerShdw>
                </a:effectLst>
              </a:rPr>
              <a:t>＋</a:t>
            </a:r>
            <a:r>
              <a:rPr lang="en-US" altLang="ja-JP" sz="1600" dirty="0" smtClean="0">
                <a:solidFill>
                  <a:schemeClr val="tx1"/>
                </a:solidFill>
                <a:effectLst>
                  <a:outerShdw blurRad="38100" dist="38100" dir="2700000" algn="tl">
                    <a:srgbClr val="000000">
                      <a:alpha val="43137"/>
                    </a:srgbClr>
                  </a:outerShdw>
                </a:effectLst>
              </a:rPr>
              <a:t>α</a:t>
            </a:r>
          </a:p>
          <a:p>
            <a:pPr algn="ctr"/>
            <a:r>
              <a:rPr lang="ja-JP" altLang="en-US" sz="1200" dirty="0" smtClean="0">
                <a:solidFill>
                  <a:schemeClr val="tx1"/>
                </a:solidFill>
                <a:effectLst>
                  <a:outerShdw blurRad="38100" dist="38100" dir="2700000" algn="tl">
                    <a:srgbClr val="000000">
                      <a:alpha val="43137"/>
                    </a:srgbClr>
                  </a:outerShdw>
                </a:effectLst>
              </a:rPr>
              <a:t>ＩＣＴ整備も含めハード面を支援</a:t>
            </a:r>
            <a:endParaRPr kumimoji="1" lang="ja-JP" altLang="en-US" sz="1200" dirty="0">
              <a:solidFill>
                <a:schemeClr val="tx1"/>
              </a:solidFill>
              <a:effectLst>
                <a:outerShdw blurRad="38100" dist="38100" dir="2700000" algn="tl">
                  <a:srgbClr val="000000">
                    <a:alpha val="43137"/>
                  </a:srgbClr>
                </a:outerShdw>
              </a:effectLst>
            </a:endParaRPr>
          </a:p>
        </p:txBody>
      </p:sp>
      <p:sp>
        <p:nvSpPr>
          <p:cNvPr id="27" name="角丸四角形 26"/>
          <p:cNvSpPr/>
          <p:nvPr/>
        </p:nvSpPr>
        <p:spPr>
          <a:xfrm>
            <a:off x="4745345" y="5760961"/>
            <a:ext cx="4028746" cy="682751"/>
          </a:xfrm>
          <a:prstGeom prst="roundRect">
            <a:avLst>
              <a:gd name="adj" fmla="val 0"/>
            </a:avLst>
          </a:prstGeom>
          <a:pattFill prst="pct20">
            <a:fgClr>
              <a:schemeClr val="accent3"/>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effectLst>
                  <a:outerShdw blurRad="38100" dist="38100" dir="2700000" algn="tl">
                    <a:srgbClr val="000000">
                      <a:alpha val="43137"/>
                    </a:srgbClr>
                  </a:outerShdw>
                </a:effectLst>
              </a:rPr>
              <a:t>Ｃ組 歯科医師会：多職種対象在宅</a:t>
            </a:r>
            <a:r>
              <a:rPr lang="ja-JP" altLang="en-US" sz="1600" dirty="0">
                <a:solidFill>
                  <a:schemeClr val="tx1"/>
                </a:solidFill>
                <a:effectLst>
                  <a:outerShdw blurRad="38100" dist="38100" dir="2700000" algn="tl">
                    <a:srgbClr val="000000">
                      <a:alpha val="43137"/>
                    </a:srgbClr>
                  </a:outerShdw>
                </a:effectLst>
              </a:rPr>
              <a:t>歯科</a:t>
            </a:r>
            <a:r>
              <a:rPr lang="ja-JP" altLang="en-US" sz="1600" dirty="0" smtClean="0">
                <a:solidFill>
                  <a:schemeClr val="tx1"/>
                </a:solidFill>
                <a:effectLst>
                  <a:outerShdw blurRad="38100" dist="38100" dir="2700000" algn="tl">
                    <a:srgbClr val="000000">
                      <a:alpha val="43137"/>
                    </a:srgbClr>
                  </a:outerShdw>
                </a:effectLst>
              </a:rPr>
              <a:t>診療</a:t>
            </a:r>
            <a:endParaRPr lang="en-US" altLang="ja-JP" sz="1600" dirty="0" smtClean="0">
              <a:solidFill>
                <a:schemeClr val="tx1"/>
              </a:solidFill>
              <a:effectLst>
                <a:outerShdw blurRad="38100" dist="38100" dir="2700000" algn="tl">
                  <a:srgbClr val="000000">
                    <a:alpha val="43137"/>
                  </a:srgbClr>
                </a:outerShdw>
              </a:effectLst>
            </a:endParaRPr>
          </a:p>
          <a:p>
            <a:r>
              <a:rPr lang="ja-JP" altLang="en-US" sz="1600" dirty="0">
                <a:solidFill>
                  <a:schemeClr val="tx1"/>
                </a:solidFill>
                <a:effectLst>
                  <a:outerShdw blurRad="38100" dist="38100" dir="2700000" algn="tl">
                    <a:srgbClr val="000000">
                      <a:alpha val="43137"/>
                    </a:srgbClr>
                  </a:outerShdw>
                </a:effectLst>
              </a:rPr>
              <a:t>　</a:t>
            </a:r>
            <a:r>
              <a:rPr lang="ja-JP" altLang="en-US" sz="1600" dirty="0" smtClean="0">
                <a:solidFill>
                  <a:schemeClr val="tx1"/>
                </a:solidFill>
                <a:effectLst>
                  <a:outerShdw blurRad="38100" dist="38100" dir="2700000" algn="tl">
                    <a:srgbClr val="000000">
                      <a:alpha val="43137"/>
                    </a:srgbClr>
                  </a:outerShdw>
                </a:effectLst>
              </a:rPr>
              <a:t>　　　　　　　　　　　基礎研修</a:t>
            </a:r>
            <a:endParaRPr lang="en-US" altLang="ja-JP" sz="1600" dirty="0" smtClean="0">
              <a:solidFill>
                <a:schemeClr val="tx1"/>
              </a:solidFill>
              <a:effectLst>
                <a:outerShdw blurRad="38100" dist="38100" dir="2700000" algn="tl">
                  <a:srgbClr val="000000">
                    <a:alpha val="43137"/>
                  </a:srgbClr>
                </a:outerShdw>
              </a:effectLst>
            </a:endParaRPr>
          </a:p>
        </p:txBody>
      </p:sp>
      <p:sp>
        <p:nvSpPr>
          <p:cNvPr id="5" name="角丸四角形 4"/>
          <p:cNvSpPr/>
          <p:nvPr/>
        </p:nvSpPr>
        <p:spPr>
          <a:xfrm>
            <a:off x="4759017" y="5138941"/>
            <a:ext cx="4028746" cy="515400"/>
          </a:xfrm>
          <a:prstGeom prst="roundRect">
            <a:avLst>
              <a:gd name="adj" fmla="val 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effectLst>
                  <a:outerShdw blurRad="38100" dist="38100" dir="2700000" algn="tl">
                    <a:srgbClr val="000000">
                      <a:alpha val="43137"/>
                    </a:srgbClr>
                  </a:outerShdw>
                </a:effectLst>
              </a:rPr>
              <a:t>Ｂ組 </a:t>
            </a:r>
            <a:r>
              <a:rPr lang="ja-JP" altLang="en-US" sz="1600" kern="0" dirty="0" smtClean="0">
                <a:solidFill>
                  <a:schemeClr val="tx1"/>
                </a:solidFill>
                <a:effectLst>
                  <a:outerShdw blurRad="38100" dist="38100" dir="2700000" algn="tl">
                    <a:srgbClr val="000000">
                      <a:alpha val="43137"/>
                    </a:srgbClr>
                  </a:outerShdw>
                </a:effectLst>
              </a:rPr>
              <a:t>歯科医師会：多職種対象の口腔ケア</a:t>
            </a:r>
            <a:endParaRPr lang="en-US" altLang="ja-JP" sz="1600" kern="0" dirty="0" smtClean="0">
              <a:solidFill>
                <a:schemeClr val="tx1"/>
              </a:solidFill>
              <a:effectLst>
                <a:outerShdw blurRad="38100" dist="38100" dir="2700000" algn="tl">
                  <a:srgbClr val="000000">
                    <a:alpha val="43137"/>
                  </a:srgbClr>
                </a:outerShdw>
              </a:effectLst>
            </a:endParaRPr>
          </a:p>
          <a:p>
            <a:r>
              <a:rPr lang="ja-JP" altLang="en-US" sz="1600" kern="0" dirty="0">
                <a:solidFill>
                  <a:schemeClr val="tx1"/>
                </a:solidFill>
                <a:effectLst>
                  <a:outerShdw blurRad="38100" dist="38100" dir="2700000" algn="tl">
                    <a:srgbClr val="000000">
                      <a:alpha val="43137"/>
                    </a:srgbClr>
                  </a:outerShdw>
                </a:effectLst>
              </a:rPr>
              <a:t>　</a:t>
            </a:r>
            <a:r>
              <a:rPr lang="ja-JP" altLang="en-US" sz="1600" kern="0" dirty="0" smtClean="0">
                <a:solidFill>
                  <a:schemeClr val="tx1"/>
                </a:solidFill>
                <a:effectLst>
                  <a:outerShdw blurRad="38100" dist="38100" dir="2700000" algn="tl">
                    <a:srgbClr val="000000">
                      <a:alpha val="43137"/>
                    </a:srgbClr>
                  </a:outerShdw>
                </a:effectLst>
              </a:rPr>
              <a:t>　　　　　　　　　　連携研修</a:t>
            </a:r>
            <a:endParaRPr lang="en-US" altLang="ja-JP" sz="1600" kern="0" dirty="0" smtClean="0">
              <a:solidFill>
                <a:schemeClr val="tx1"/>
              </a:solidFill>
              <a:effectLst>
                <a:outerShdw blurRad="38100" dist="38100" dir="2700000" algn="tl">
                  <a:srgbClr val="000000">
                    <a:alpha val="43137"/>
                  </a:srgbClr>
                </a:outerShdw>
              </a:effectLst>
            </a:endParaRPr>
          </a:p>
        </p:txBody>
      </p:sp>
      <p:sp>
        <p:nvSpPr>
          <p:cNvPr id="13" name="正方形/長方形 12"/>
          <p:cNvSpPr/>
          <p:nvPr/>
        </p:nvSpPr>
        <p:spPr>
          <a:xfrm>
            <a:off x="4814900" y="4436827"/>
            <a:ext cx="909228" cy="618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effectLst>
                  <a:outerShdw blurRad="38100" dist="38100" dir="2700000" algn="tl">
                    <a:srgbClr val="000000">
                      <a:alpha val="43137"/>
                    </a:srgbClr>
                  </a:outerShdw>
                </a:effectLst>
              </a:rPr>
              <a:t>Ａ</a:t>
            </a:r>
            <a:r>
              <a:rPr lang="ja-JP" altLang="en-US" sz="1400" dirty="0" smtClean="0">
                <a:solidFill>
                  <a:schemeClr val="tx1"/>
                </a:solidFill>
                <a:effectLst>
                  <a:outerShdw blurRad="38100" dist="38100" dir="2700000" algn="tl">
                    <a:srgbClr val="000000">
                      <a:alpha val="43137"/>
                    </a:srgbClr>
                  </a:outerShdw>
                </a:effectLst>
              </a:rPr>
              <a:t>組 歯科医師会</a:t>
            </a:r>
            <a:r>
              <a:rPr kumimoji="1" lang="ja-JP" altLang="en-US" sz="1600" dirty="0" smtClean="0">
                <a:solidFill>
                  <a:schemeClr val="tx1"/>
                </a:solidFill>
              </a:rPr>
              <a:t>　</a:t>
            </a:r>
            <a:endParaRPr kumimoji="1" lang="ja-JP" altLang="en-US" sz="1600" dirty="0">
              <a:solidFill>
                <a:schemeClr val="tx1"/>
              </a:solidFill>
            </a:endParaRPr>
          </a:p>
        </p:txBody>
      </p:sp>
    </p:spTree>
    <p:extLst>
      <p:ext uri="{BB962C8B-B14F-4D97-AF65-F5344CB8AC3E}">
        <p14:creationId xmlns:p14="http://schemas.microsoft.com/office/powerpoint/2010/main" val="130430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ドーナツ 34"/>
          <p:cNvSpPr/>
          <p:nvPr/>
        </p:nvSpPr>
        <p:spPr>
          <a:xfrm>
            <a:off x="6723229" y="1961090"/>
            <a:ext cx="2417927" cy="1083793"/>
          </a:xfrm>
          <a:prstGeom prst="donut">
            <a:avLst>
              <a:gd name="adj" fmla="val 21429"/>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訪問診療</a:t>
            </a:r>
            <a:endParaRPr kumimoji="1" lang="ja-JP" altLang="en-US" dirty="0">
              <a:solidFill>
                <a:schemeClr val="tx1"/>
              </a:solidFill>
            </a:endParaRPr>
          </a:p>
        </p:txBody>
      </p:sp>
      <p:sp>
        <p:nvSpPr>
          <p:cNvPr id="79" name="ドーナツ 78"/>
          <p:cNvSpPr/>
          <p:nvPr/>
        </p:nvSpPr>
        <p:spPr>
          <a:xfrm rot="20234392">
            <a:off x="938244" y="3510390"/>
            <a:ext cx="4156856" cy="1220436"/>
          </a:xfrm>
          <a:prstGeom prst="donut">
            <a:avLst>
              <a:gd name="adj" fmla="val 21429"/>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訪問診療</a:t>
            </a:r>
            <a:endParaRPr kumimoji="1" lang="ja-JP" altLang="en-US" dirty="0">
              <a:solidFill>
                <a:schemeClr val="tx1"/>
              </a:solidFill>
            </a:endParaRPr>
          </a:p>
        </p:txBody>
      </p:sp>
      <p:sp>
        <p:nvSpPr>
          <p:cNvPr id="4" name="タイトル 3"/>
          <p:cNvSpPr>
            <a:spLocks noGrp="1"/>
          </p:cNvSpPr>
          <p:nvPr>
            <p:ph type="title"/>
          </p:nvPr>
        </p:nvSpPr>
        <p:spPr>
          <a:xfrm>
            <a:off x="671402" y="44624"/>
            <a:ext cx="7489771" cy="504056"/>
          </a:xfrm>
        </p:spPr>
        <p:txBody>
          <a:bodyPr>
            <a:normAutofit fontScale="90000"/>
          </a:bodyPr>
          <a:lstStyle/>
          <a:p>
            <a:r>
              <a:rPr lang="ja-JP" altLang="en-US" sz="2400" b="1" kern="0" dirty="0">
                <a:latin typeface="+mj-ea"/>
              </a:rPr>
              <a:t>地区単位の在宅</a:t>
            </a:r>
            <a:r>
              <a:rPr lang="ja-JP" altLang="en-US" sz="2400" b="1" kern="0" dirty="0" smtClean="0">
                <a:latin typeface="+mj-ea"/>
              </a:rPr>
              <a:t>医療コーディネート機能の充実（</a:t>
            </a:r>
            <a:r>
              <a:rPr kumimoji="1" lang="ja-JP" altLang="en-US" sz="2400" b="1" dirty="0" smtClean="0">
                <a:effectLst>
                  <a:outerShdw blurRad="38100" dist="38100" dir="2700000" algn="tl">
                    <a:srgbClr val="000000">
                      <a:alpha val="43137"/>
                    </a:srgbClr>
                  </a:outerShdw>
                </a:effectLst>
              </a:rPr>
              <a:t>イメージ</a:t>
            </a:r>
            <a:r>
              <a:rPr lang="ja-JP" altLang="en-US" sz="2400" b="1" dirty="0">
                <a:effectLst>
                  <a:outerShdw blurRad="38100" dist="38100" dir="2700000" algn="tl">
                    <a:srgbClr val="000000">
                      <a:alpha val="43137"/>
                    </a:srgbClr>
                  </a:outerShdw>
                </a:effectLst>
              </a:rPr>
              <a:t>図</a:t>
            </a:r>
            <a:r>
              <a:rPr kumimoji="1" lang="ja-JP" altLang="en-US" sz="2400" b="1" dirty="0" smtClean="0">
                <a:effectLst>
                  <a:outerShdw blurRad="38100" dist="38100" dir="2700000" algn="tl">
                    <a:srgbClr val="000000">
                      <a:alpha val="43137"/>
                    </a:srgbClr>
                  </a:outerShdw>
                </a:effectLst>
              </a:rPr>
              <a:t>）</a:t>
            </a:r>
            <a:endParaRPr kumimoji="1" lang="ja-JP" altLang="en-US" sz="2400" b="1" dirty="0">
              <a:effectLst>
                <a:outerShdw blurRad="38100" dist="38100" dir="2700000" algn="tl">
                  <a:srgbClr val="000000">
                    <a:alpha val="43137"/>
                  </a:srgbClr>
                </a:outerShdw>
              </a:effectLst>
            </a:endParaRPr>
          </a:p>
        </p:txBody>
      </p:sp>
      <p:sp>
        <p:nvSpPr>
          <p:cNvPr id="6" name="ドーナツ 5"/>
          <p:cNvSpPr/>
          <p:nvPr/>
        </p:nvSpPr>
        <p:spPr>
          <a:xfrm>
            <a:off x="1061197" y="887752"/>
            <a:ext cx="7200492" cy="3474872"/>
          </a:xfrm>
          <a:prstGeom prst="donut">
            <a:avLst>
              <a:gd name="adj" fmla="val 11636"/>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訪問診療</a:t>
            </a:r>
            <a:endParaRPr kumimoji="1" lang="ja-JP" altLang="en-US" dirty="0">
              <a:solidFill>
                <a:schemeClr val="tx1"/>
              </a:solidFill>
            </a:endParaRPr>
          </a:p>
        </p:txBody>
      </p:sp>
      <p:sp>
        <p:nvSpPr>
          <p:cNvPr id="9" name="テキスト ボックス 8"/>
          <p:cNvSpPr txBox="1"/>
          <p:nvPr/>
        </p:nvSpPr>
        <p:spPr>
          <a:xfrm>
            <a:off x="148476" y="2700602"/>
            <a:ext cx="1711571" cy="461665"/>
          </a:xfrm>
          <a:prstGeom prst="rect">
            <a:avLst/>
          </a:prstGeom>
          <a:noFill/>
        </p:spPr>
        <p:txBody>
          <a:bodyPr wrap="square" rtlCol="0">
            <a:spAutoFit/>
          </a:bodyPr>
          <a:lstStyle/>
          <a:p>
            <a:pPr algn="ctr"/>
            <a:r>
              <a:rPr kumimoji="1" lang="ja-JP" altLang="en-US" sz="1200" b="1" dirty="0" smtClean="0"/>
              <a:t>地域包括支援センター</a:t>
            </a:r>
            <a:endParaRPr kumimoji="1" lang="en-US" altLang="ja-JP" sz="1200" b="1" dirty="0" smtClean="0"/>
          </a:p>
          <a:p>
            <a:pPr algn="ctr"/>
            <a:r>
              <a:rPr lang="ja-JP" altLang="en-US" sz="1200" b="1" dirty="0"/>
              <a:t>市町村</a:t>
            </a:r>
            <a:endParaRPr kumimoji="1" lang="ja-JP" altLang="en-US" sz="1200" b="1" dirty="0"/>
          </a:p>
        </p:txBody>
      </p:sp>
      <p:sp>
        <p:nvSpPr>
          <p:cNvPr id="13" name="正方形/長方形 12"/>
          <p:cNvSpPr/>
          <p:nvPr/>
        </p:nvSpPr>
        <p:spPr>
          <a:xfrm>
            <a:off x="5451728" y="3277974"/>
            <a:ext cx="1172116" cy="261610"/>
          </a:xfrm>
          <a:prstGeom prst="rect">
            <a:avLst/>
          </a:prstGeom>
        </p:spPr>
        <p:txBody>
          <a:bodyPr wrap="none">
            <a:spAutoFit/>
          </a:bodyPr>
          <a:lstStyle/>
          <a:p>
            <a:pPr lvl="0" algn="ctr"/>
            <a:r>
              <a:rPr lang="ja-JP" altLang="en-US" sz="1100" b="1" u="sng" dirty="0" smtClean="0">
                <a:solidFill>
                  <a:prstClr val="black"/>
                </a:solidFill>
              </a:rPr>
              <a:t>≪多職種連携≫</a:t>
            </a:r>
            <a:endParaRPr lang="ja-JP" altLang="en-US" sz="1100" u="sng" dirty="0">
              <a:solidFill>
                <a:prstClr val="white"/>
              </a:solidFill>
            </a:endParaRPr>
          </a:p>
        </p:txBody>
      </p:sp>
      <p:pic>
        <p:nvPicPr>
          <p:cNvPr id="14" name="図 13"/>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284962" y="765813"/>
            <a:ext cx="920299" cy="583160"/>
          </a:xfrm>
          <a:prstGeom prst="rect">
            <a:avLst/>
          </a:prstGeom>
        </p:spPr>
      </p:pic>
      <p:pic>
        <p:nvPicPr>
          <p:cNvPr id="16" name="図 15"/>
          <p:cNvPicPr>
            <a:picLocks noChangeAspect="1"/>
          </p:cNvPicPr>
          <p:nvPr/>
        </p:nvPicPr>
        <p:blipFill>
          <a:blip r:embed="rId5">
            <a:extLst>
              <a:ext uri="{BEBA8EAE-BF5A-486C-A8C5-ECC9F3942E4B}">
                <a14:imgProps xmlns:a14="http://schemas.microsoft.com/office/drawing/2010/main">
                  <a14:imgLayer r:embed="rId6">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820750" y="3825605"/>
            <a:ext cx="753050" cy="616957"/>
          </a:xfrm>
          <a:prstGeom prst="rect">
            <a:avLst/>
          </a:prstGeom>
        </p:spPr>
      </p:pic>
      <p:sp>
        <p:nvSpPr>
          <p:cNvPr id="17" name="テキスト ボックス 16"/>
          <p:cNvSpPr txBox="1"/>
          <p:nvPr/>
        </p:nvSpPr>
        <p:spPr>
          <a:xfrm>
            <a:off x="5410049" y="3980897"/>
            <a:ext cx="1313180" cy="461665"/>
          </a:xfrm>
          <a:prstGeom prst="rect">
            <a:avLst/>
          </a:prstGeom>
          <a:noFill/>
        </p:spPr>
        <p:txBody>
          <a:bodyPr wrap="none" rtlCol="0">
            <a:spAutoFit/>
          </a:bodyPr>
          <a:lstStyle/>
          <a:p>
            <a:r>
              <a:rPr lang="ja-JP" altLang="en-US" sz="1200" b="1" dirty="0" smtClean="0"/>
              <a:t>在宅療養支援</a:t>
            </a:r>
            <a:endParaRPr lang="en-US" altLang="ja-JP" sz="1200" b="1" dirty="0" smtClean="0"/>
          </a:p>
          <a:p>
            <a:r>
              <a:rPr lang="ja-JP" altLang="en-US" sz="1200" b="1" dirty="0"/>
              <a:t>　</a:t>
            </a:r>
            <a:r>
              <a:rPr lang="ja-JP" altLang="en-US" sz="1200" b="1" dirty="0" smtClean="0"/>
              <a:t>　　　　診療所等</a:t>
            </a:r>
            <a:endParaRPr kumimoji="1" lang="ja-JP" altLang="en-US" sz="1200" b="1" dirty="0"/>
          </a:p>
        </p:txBody>
      </p:sp>
      <p:pic>
        <p:nvPicPr>
          <p:cNvPr id="18" name="図 17"/>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6623844" y="1236338"/>
            <a:ext cx="801578" cy="509699"/>
          </a:xfrm>
          <a:prstGeom prst="rect">
            <a:avLst/>
          </a:prstGeom>
        </p:spPr>
      </p:pic>
      <p:sp>
        <p:nvSpPr>
          <p:cNvPr id="20" name="正方形/長方形 19"/>
          <p:cNvSpPr/>
          <p:nvPr/>
        </p:nvSpPr>
        <p:spPr>
          <a:xfrm>
            <a:off x="7443227" y="1304813"/>
            <a:ext cx="492443" cy="276999"/>
          </a:xfrm>
          <a:prstGeom prst="rect">
            <a:avLst/>
          </a:prstGeom>
        </p:spPr>
        <p:txBody>
          <a:bodyPr wrap="none">
            <a:spAutoFit/>
          </a:bodyPr>
          <a:lstStyle/>
          <a:p>
            <a:r>
              <a:rPr lang="ja-JP" altLang="en-US" sz="1200" b="1" dirty="0">
                <a:solidFill>
                  <a:prstClr val="black"/>
                </a:solidFill>
              </a:rPr>
              <a:t>薬局</a:t>
            </a:r>
            <a:endParaRPr lang="ja-JP" altLang="en-US" sz="1200" dirty="0"/>
          </a:p>
        </p:txBody>
      </p:sp>
      <p:pic>
        <p:nvPicPr>
          <p:cNvPr id="22" name="図 21"/>
          <p:cNvPicPr>
            <a:picLocks noChangeAspect="1"/>
          </p:cNvPicPr>
          <p:nvPr/>
        </p:nvPicPr>
        <p:blipFill>
          <a:blip r:embed="rId9" cstate="print">
            <a:extLst>
              <a:ext uri="{BEBA8EAE-BF5A-486C-A8C5-ECC9F3942E4B}">
                <a14:imgProps xmlns:a14="http://schemas.microsoft.com/office/drawing/2010/main">
                  <a14:imgLayer r:embed="rId10">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7715688" y="2139587"/>
            <a:ext cx="680756" cy="603766"/>
          </a:xfrm>
          <a:prstGeom prst="rect">
            <a:avLst/>
          </a:prstGeom>
        </p:spPr>
      </p:pic>
      <p:sp>
        <p:nvSpPr>
          <p:cNvPr id="23" name="テキスト ボックス 22"/>
          <p:cNvSpPr txBox="1"/>
          <p:nvPr/>
        </p:nvSpPr>
        <p:spPr>
          <a:xfrm>
            <a:off x="7610281" y="2719843"/>
            <a:ext cx="1443024" cy="461665"/>
          </a:xfrm>
          <a:prstGeom prst="rect">
            <a:avLst/>
          </a:prstGeom>
          <a:noFill/>
        </p:spPr>
        <p:txBody>
          <a:bodyPr wrap="none" rtlCol="0">
            <a:spAutoFit/>
          </a:bodyPr>
          <a:lstStyle/>
          <a:p>
            <a:r>
              <a:rPr kumimoji="1" lang="ja-JP" altLang="en-US" sz="1200" b="1" dirty="0" smtClean="0"/>
              <a:t>訪問看護</a:t>
            </a:r>
            <a:endParaRPr kumimoji="1" lang="en-US" altLang="ja-JP" sz="1200" b="1" dirty="0" smtClean="0"/>
          </a:p>
          <a:p>
            <a:r>
              <a:rPr lang="ja-JP" altLang="en-US" sz="1200" b="1" dirty="0"/>
              <a:t>　</a:t>
            </a:r>
            <a:r>
              <a:rPr lang="ja-JP" altLang="en-US" sz="1200" b="1" dirty="0" smtClean="0"/>
              <a:t>　　</a:t>
            </a:r>
            <a:r>
              <a:rPr kumimoji="1" lang="ja-JP" altLang="en-US" sz="1200" b="1" dirty="0" smtClean="0"/>
              <a:t>ステーション等</a:t>
            </a:r>
            <a:endParaRPr kumimoji="1" lang="ja-JP" altLang="en-US" sz="1200" b="1" dirty="0"/>
          </a:p>
        </p:txBody>
      </p:sp>
      <p:pic>
        <p:nvPicPr>
          <p:cNvPr id="26" name="図 25"/>
          <p:cNvPicPr>
            <a:picLocks noChangeAspect="1"/>
          </p:cNvPicPr>
          <p:nvPr/>
        </p:nvPicPr>
        <p:blipFill>
          <a:blip r:embed="rId11" cstate="print">
            <a:extLst>
              <a:ext uri="{BEBA8EAE-BF5A-486C-A8C5-ECC9F3942E4B}">
                <a14:imgProps xmlns:a14="http://schemas.microsoft.com/office/drawing/2010/main">
                  <a14:imgLayer r:embed="rId12">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004262" y="4673395"/>
            <a:ext cx="1021825" cy="668925"/>
          </a:xfrm>
          <a:prstGeom prst="rect">
            <a:avLst/>
          </a:prstGeom>
        </p:spPr>
      </p:pic>
      <p:sp>
        <p:nvSpPr>
          <p:cNvPr id="27" name="テキスト ボックス 26"/>
          <p:cNvSpPr txBox="1"/>
          <p:nvPr/>
        </p:nvSpPr>
        <p:spPr>
          <a:xfrm>
            <a:off x="466182" y="5342320"/>
            <a:ext cx="1118255" cy="307777"/>
          </a:xfrm>
          <a:prstGeom prst="rect">
            <a:avLst/>
          </a:prstGeom>
          <a:noFill/>
        </p:spPr>
        <p:txBody>
          <a:bodyPr wrap="square" rtlCol="0">
            <a:spAutoFit/>
          </a:bodyPr>
          <a:lstStyle/>
          <a:p>
            <a:r>
              <a:rPr kumimoji="1" lang="ja-JP" altLang="en-US" sz="1400" b="1" dirty="0" smtClean="0"/>
              <a:t>歯科診療所</a:t>
            </a:r>
            <a:endParaRPr kumimoji="1" lang="ja-JP" altLang="en-US" sz="1400" b="1" dirty="0"/>
          </a:p>
        </p:txBody>
      </p:sp>
      <p:pic>
        <p:nvPicPr>
          <p:cNvPr id="29" name="図 28"/>
          <p:cNvPicPr>
            <a:picLocks noChangeAspect="1"/>
          </p:cNvPicPr>
          <p:nvPr/>
        </p:nvPicPr>
        <p:blipFill>
          <a:blip r:embed="rId13">
            <a:extLst>
              <a:ext uri="{BEBA8EAE-BF5A-486C-A8C5-ECC9F3942E4B}">
                <a14:imgProps xmlns:a14="http://schemas.microsoft.com/office/drawing/2010/main">
                  <a14:imgLayer r:embed="rId1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735421" y="3483078"/>
            <a:ext cx="1135302" cy="879546"/>
          </a:xfrm>
          <a:prstGeom prst="rect">
            <a:avLst/>
          </a:prstGeom>
        </p:spPr>
      </p:pic>
      <p:sp>
        <p:nvSpPr>
          <p:cNvPr id="54" name="テキスト ボックス 53"/>
          <p:cNvSpPr txBox="1"/>
          <p:nvPr/>
        </p:nvSpPr>
        <p:spPr>
          <a:xfrm>
            <a:off x="3960281" y="522654"/>
            <a:ext cx="1569660" cy="276999"/>
          </a:xfrm>
          <a:prstGeom prst="rect">
            <a:avLst/>
          </a:prstGeom>
          <a:noFill/>
        </p:spPr>
        <p:txBody>
          <a:bodyPr wrap="none" rtlCol="0">
            <a:spAutoFit/>
          </a:bodyPr>
          <a:lstStyle/>
          <a:p>
            <a:r>
              <a:rPr kumimoji="1" lang="ja-JP" altLang="en-US" sz="1200" b="1" dirty="0" smtClean="0"/>
              <a:t>在宅</a:t>
            </a:r>
            <a:r>
              <a:rPr lang="ja-JP" altLang="en-US" sz="1200" b="1" dirty="0" smtClean="0"/>
              <a:t>療養</a:t>
            </a:r>
            <a:r>
              <a:rPr lang="ja-JP" altLang="en-US" sz="1200" b="1" dirty="0"/>
              <a:t>支援</a:t>
            </a:r>
            <a:r>
              <a:rPr lang="ja-JP" altLang="en-US" sz="1200" b="1" dirty="0" smtClean="0"/>
              <a:t>病院等</a:t>
            </a:r>
            <a:endParaRPr kumimoji="1" lang="ja-JP" altLang="en-US" sz="1200" b="1" dirty="0"/>
          </a:p>
        </p:txBody>
      </p:sp>
      <p:pic>
        <p:nvPicPr>
          <p:cNvPr id="53" name="Picture 50" descr="MCj00791270000[1]"/>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905739" y="2122378"/>
            <a:ext cx="860787" cy="527949"/>
          </a:xfrm>
          <a:prstGeom prst="rect">
            <a:avLst/>
          </a:prstGeom>
          <a:noFill/>
          <a:ln>
            <a:noFill/>
          </a:ln>
          <a:scene3d>
            <a:camera prst="orthographicFront">
              <a:rot lat="0" lon="10800000" rev="0"/>
            </a:camera>
            <a:lightRig rig="threePt" dir="t"/>
          </a:scene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Picture 50" descr="MCj00791270000[1]"/>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793175" y="1027336"/>
            <a:ext cx="904816" cy="554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図 56" descr="Z:\0200_救急医療\300_転退院調整・在宅医療円滑化ネットワーク事業\03_24調整\sd-a002[1].gif"/>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726073" y="3377356"/>
            <a:ext cx="597120" cy="569649"/>
          </a:xfrm>
          <a:prstGeom prst="rect">
            <a:avLst/>
          </a:prstGeom>
          <a:noFill/>
          <a:extLst>
            <a:ext uri="{909E8E84-426E-40DD-AFC4-6F175D3DCCD1}">
              <a14:hiddenFill xmlns:a14="http://schemas.microsoft.com/office/drawing/2010/main">
                <a:solidFill>
                  <a:srgbClr val="FFFFFF"/>
                </a:solidFill>
              </a14:hiddenFill>
            </a:ext>
          </a:extLst>
        </p:spPr>
      </p:pic>
      <p:sp>
        <p:nvSpPr>
          <p:cNvPr id="58" name="テキスト ボックス 57"/>
          <p:cNvSpPr txBox="1"/>
          <p:nvPr/>
        </p:nvSpPr>
        <p:spPr>
          <a:xfrm>
            <a:off x="2504722" y="799653"/>
            <a:ext cx="707170" cy="276999"/>
          </a:xfrm>
          <a:prstGeom prst="rect">
            <a:avLst/>
          </a:prstGeom>
          <a:noFill/>
        </p:spPr>
        <p:txBody>
          <a:bodyPr wrap="square" rtlCol="0">
            <a:spAutoFit/>
          </a:bodyPr>
          <a:lstStyle/>
          <a:p>
            <a:r>
              <a:rPr lang="ja-JP" altLang="en-US" sz="1200" b="1" dirty="0"/>
              <a:t>保健所</a:t>
            </a:r>
            <a:endParaRPr kumimoji="1" lang="ja-JP" altLang="en-US" sz="1200" b="1" dirty="0"/>
          </a:p>
        </p:txBody>
      </p:sp>
      <p:sp>
        <p:nvSpPr>
          <p:cNvPr id="60" name="テキスト ボックス 59"/>
          <p:cNvSpPr txBox="1"/>
          <p:nvPr/>
        </p:nvSpPr>
        <p:spPr>
          <a:xfrm>
            <a:off x="6684873" y="3982109"/>
            <a:ext cx="1711571" cy="276999"/>
          </a:xfrm>
          <a:prstGeom prst="rect">
            <a:avLst/>
          </a:prstGeom>
          <a:noFill/>
        </p:spPr>
        <p:txBody>
          <a:bodyPr wrap="square" rtlCol="0">
            <a:spAutoFit/>
          </a:bodyPr>
          <a:lstStyle/>
          <a:p>
            <a:r>
              <a:rPr lang="ja-JP" altLang="en-US" sz="1200" b="1" dirty="0" smtClean="0"/>
              <a:t>ケアマネジャー</a:t>
            </a:r>
            <a:r>
              <a:rPr lang="ja-JP" altLang="en-US" sz="1200" b="1" dirty="0"/>
              <a:t>等</a:t>
            </a:r>
            <a:endParaRPr kumimoji="1" lang="ja-JP" altLang="en-US" sz="1200" b="1" dirty="0"/>
          </a:p>
        </p:txBody>
      </p:sp>
      <p:sp>
        <p:nvSpPr>
          <p:cNvPr id="80" name="正方形/長方形 79"/>
          <p:cNvSpPr/>
          <p:nvPr/>
        </p:nvSpPr>
        <p:spPr>
          <a:xfrm>
            <a:off x="1477442" y="5404608"/>
            <a:ext cx="1313180" cy="261610"/>
          </a:xfrm>
          <a:prstGeom prst="rect">
            <a:avLst/>
          </a:prstGeom>
        </p:spPr>
        <p:txBody>
          <a:bodyPr wrap="none">
            <a:spAutoFit/>
          </a:bodyPr>
          <a:lstStyle/>
          <a:p>
            <a:pPr lvl="0" algn="ctr"/>
            <a:r>
              <a:rPr lang="ja-JP" altLang="en-US" sz="1100" b="1" u="sng" dirty="0" smtClean="0">
                <a:solidFill>
                  <a:prstClr val="black"/>
                </a:solidFill>
              </a:rPr>
              <a:t>≪在宅歯科連携≫</a:t>
            </a:r>
            <a:endParaRPr lang="ja-JP" altLang="en-US" sz="1100" u="sng" dirty="0">
              <a:solidFill>
                <a:prstClr val="white"/>
              </a:solidFill>
            </a:endParaRPr>
          </a:p>
        </p:txBody>
      </p:sp>
      <p:sp>
        <p:nvSpPr>
          <p:cNvPr id="49" name="テキスト ボックス 48"/>
          <p:cNvSpPr txBox="1"/>
          <p:nvPr/>
        </p:nvSpPr>
        <p:spPr>
          <a:xfrm>
            <a:off x="1515606" y="5666218"/>
            <a:ext cx="1099020" cy="461665"/>
          </a:xfrm>
          <a:prstGeom prst="rect">
            <a:avLst/>
          </a:prstGeom>
          <a:solidFill>
            <a:schemeClr val="bg1"/>
          </a:solidFill>
          <a:ln>
            <a:solidFill>
              <a:schemeClr val="accent1">
                <a:shade val="50000"/>
              </a:schemeClr>
            </a:solidFill>
          </a:ln>
        </p:spPr>
        <p:txBody>
          <a:bodyPr wrap="square" rtlCol="0">
            <a:spAutoFit/>
          </a:bodyPr>
          <a:lstStyle/>
          <a:p>
            <a:r>
              <a:rPr kumimoji="1" lang="ja-JP" altLang="en-US" sz="1200" b="1" dirty="0" smtClean="0"/>
              <a:t>訪問歯科診療</a:t>
            </a:r>
            <a:endParaRPr kumimoji="1" lang="en-US" altLang="ja-JP" sz="1200" b="1" dirty="0" smtClean="0"/>
          </a:p>
          <a:p>
            <a:r>
              <a:rPr lang="ja-JP" altLang="en-US" sz="1200" b="1" dirty="0"/>
              <a:t>口腔</a:t>
            </a:r>
            <a:r>
              <a:rPr lang="ja-JP" altLang="en-US" sz="1200" b="1" dirty="0" smtClean="0"/>
              <a:t>ケア指導</a:t>
            </a:r>
            <a:endParaRPr kumimoji="1" lang="ja-JP" altLang="en-US" sz="1200" b="1" dirty="0"/>
          </a:p>
        </p:txBody>
      </p:sp>
      <p:sp>
        <p:nvSpPr>
          <p:cNvPr id="84" name="テキスト ボックス 83"/>
          <p:cNvSpPr txBox="1"/>
          <p:nvPr/>
        </p:nvSpPr>
        <p:spPr>
          <a:xfrm>
            <a:off x="1814583" y="4211730"/>
            <a:ext cx="1462456" cy="461665"/>
          </a:xfrm>
          <a:prstGeom prst="rect">
            <a:avLst/>
          </a:prstGeom>
          <a:noFill/>
        </p:spPr>
        <p:txBody>
          <a:bodyPr wrap="square" rtlCol="0">
            <a:spAutoFit/>
          </a:bodyPr>
          <a:lstStyle/>
          <a:p>
            <a:r>
              <a:rPr lang="ja-JP" altLang="en-US" sz="1200" dirty="0" smtClean="0"/>
              <a:t>訪問歯科診療依頼</a:t>
            </a:r>
            <a:endParaRPr lang="en-US" altLang="ja-JP" sz="1200" dirty="0" smtClean="0"/>
          </a:p>
          <a:p>
            <a:r>
              <a:rPr kumimoji="1" lang="ja-JP" altLang="en-US" sz="1200" dirty="0" smtClean="0"/>
              <a:t>患者情報提供</a:t>
            </a:r>
            <a:endParaRPr kumimoji="1" lang="ja-JP" altLang="en-US" sz="1200" dirty="0"/>
          </a:p>
        </p:txBody>
      </p:sp>
      <p:sp>
        <p:nvSpPr>
          <p:cNvPr id="5" name="角丸四角形吹き出し 4"/>
          <p:cNvSpPr/>
          <p:nvPr/>
        </p:nvSpPr>
        <p:spPr>
          <a:xfrm>
            <a:off x="2057275" y="2064137"/>
            <a:ext cx="2309234" cy="1035314"/>
          </a:xfrm>
          <a:prstGeom prst="wedgeRoundRectCallout">
            <a:avLst>
              <a:gd name="adj1" fmla="val 55662"/>
              <a:gd name="adj2" fmla="val -2143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u="sng" dirty="0">
                <a:solidFill>
                  <a:schemeClr val="tx1"/>
                </a:solidFill>
                <a:latin typeface="HG丸ｺﾞｼｯｸM-PRO" panose="020F0600000000000000" pitchFamily="50" charset="-128"/>
                <a:ea typeface="HG丸ｺﾞｼｯｸM-PRO" panose="020F0600000000000000" pitchFamily="50" charset="-128"/>
              </a:rPr>
              <a:t>在宅医療</a:t>
            </a:r>
            <a:r>
              <a:rPr lang="ja-JP" altLang="en-US" sz="1400" b="1" u="sng" dirty="0" smtClean="0">
                <a:solidFill>
                  <a:schemeClr val="tx1"/>
                </a:solidFill>
                <a:latin typeface="HG丸ｺﾞｼｯｸM-PRO" panose="020F0600000000000000" pitchFamily="50" charset="-128"/>
                <a:ea typeface="HG丸ｺﾞｼｯｸM-PRO" panose="020F0600000000000000" pitchFamily="50" charset="-128"/>
              </a:rPr>
              <a:t>コーディネータの配置</a:t>
            </a:r>
            <a:endParaRPr lang="en-US" altLang="ja-JP" sz="1400" b="1" u="sng"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a:solidFill>
                  <a:schemeClr val="tx1"/>
                </a:solidFill>
              </a:rPr>
              <a:t>・</a:t>
            </a:r>
            <a:r>
              <a:rPr lang="ja-JP" altLang="en-US" sz="1400" dirty="0" smtClean="0">
                <a:solidFill>
                  <a:schemeClr val="tx1"/>
                </a:solidFill>
              </a:rPr>
              <a:t>病</a:t>
            </a:r>
            <a:r>
              <a:rPr lang="ja-JP" altLang="en-US" sz="1400" dirty="0">
                <a:solidFill>
                  <a:schemeClr val="tx1"/>
                </a:solidFill>
              </a:rPr>
              <a:t>診連携の</a:t>
            </a:r>
            <a:r>
              <a:rPr lang="ja-JP" altLang="en-US" sz="1400" dirty="0" smtClean="0">
                <a:solidFill>
                  <a:schemeClr val="tx1"/>
                </a:solidFill>
              </a:rPr>
              <a:t>推進</a:t>
            </a:r>
            <a:endParaRPr lang="ja-JP" altLang="en-US" sz="1400" dirty="0">
              <a:solidFill>
                <a:schemeClr val="tx1"/>
              </a:solidFill>
            </a:endParaRPr>
          </a:p>
          <a:p>
            <a:r>
              <a:rPr lang="ja-JP" altLang="en-US" sz="1400" dirty="0" smtClean="0">
                <a:solidFill>
                  <a:schemeClr val="tx1"/>
                </a:solidFill>
              </a:rPr>
              <a:t>・多職種</a:t>
            </a:r>
            <a:r>
              <a:rPr lang="ja-JP" altLang="en-US" sz="1400" dirty="0">
                <a:solidFill>
                  <a:schemeClr val="tx1"/>
                </a:solidFill>
              </a:rPr>
              <a:t>連携の</a:t>
            </a:r>
            <a:r>
              <a:rPr lang="ja-JP" altLang="en-US" sz="1400" dirty="0" smtClean="0">
                <a:solidFill>
                  <a:schemeClr val="tx1"/>
                </a:solidFill>
              </a:rPr>
              <a:t>推進</a:t>
            </a:r>
            <a:r>
              <a:rPr lang="ja-JP" altLang="en-US" sz="1400" dirty="0">
                <a:solidFill>
                  <a:schemeClr val="tx1"/>
                </a:solidFill>
              </a:rPr>
              <a:t>　</a:t>
            </a:r>
          </a:p>
        </p:txBody>
      </p:sp>
      <p:sp>
        <p:nvSpPr>
          <p:cNvPr id="7" name="テキスト ボックス 6"/>
          <p:cNvSpPr txBox="1"/>
          <p:nvPr/>
        </p:nvSpPr>
        <p:spPr>
          <a:xfrm>
            <a:off x="2057275" y="1642011"/>
            <a:ext cx="2309234" cy="523220"/>
          </a:xfrm>
          <a:prstGeom prst="rect">
            <a:avLst/>
          </a:prstGeom>
          <a:solidFill>
            <a:schemeClr val="bg1"/>
          </a:solidFill>
          <a:ln>
            <a:solidFill>
              <a:schemeClr val="accent1">
                <a:shade val="50000"/>
              </a:schemeClr>
            </a:solidFill>
          </a:ln>
        </p:spPr>
        <p:txBody>
          <a:bodyPr wrap="square" rtlCol="0">
            <a:spAutoFit/>
          </a:bodyPr>
          <a:lstStyle/>
          <a:p>
            <a:pPr algn="ctr"/>
            <a:r>
              <a:rPr kumimoji="1" lang="ja-JP" altLang="en-US" sz="1400" b="1" u="sng" dirty="0" smtClean="0"/>
              <a:t>在宅医療連携拠点</a:t>
            </a:r>
            <a:endParaRPr kumimoji="1" lang="en-US" altLang="ja-JP" sz="1400" b="1" u="sng" dirty="0" smtClean="0"/>
          </a:p>
          <a:p>
            <a:pPr algn="ctr"/>
            <a:r>
              <a:rPr kumimoji="1" lang="ja-JP" altLang="en-US" sz="1400" b="1" u="sng" dirty="0" smtClean="0"/>
              <a:t>（</a:t>
            </a:r>
            <a:r>
              <a:rPr lang="ja-JP" altLang="en-US" sz="1400" b="1" u="sng" dirty="0"/>
              <a:t>地区</a:t>
            </a:r>
            <a:r>
              <a:rPr kumimoji="1" lang="ja-JP" altLang="en-US" sz="1400" b="1" u="sng" dirty="0" smtClean="0"/>
              <a:t>医師会）</a:t>
            </a:r>
            <a:endParaRPr kumimoji="1" lang="ja-JP" altLang="en-US" sz="1400" b="1" u="sng" dirty="0"/>
          </a:p>
        </p:txBody>
      </p:sp>
      <p:sp>
        <p:nvSpPr>
          <p:cNvPr id="52" name="正方形/長方形 51"/>
          <p:cNvSpPr/>
          <p:nvPr/>
        </p:nvSpPr>
        <p:spPr>
          <a:xfrm>
            <a:off x="5004048" y="1511206"/>
            <a:ext cx="1031051" cy="261610"/>
          </a:xfrm>
          <a:prstGeom prst="rect">
            <a:avLst/>
          </a:prstGeom>
        </p:spPr>
        <p:txBody>
          <a:bodyPr wrap="none">
            <a:spAutoFit/>
          </a:bodyPr>
          <a:lstStyle/>
          <a:p>
            <a:pPr lvl="0" algn="ctr"/>
            <a:r>
              <a:rPr lang="ja-JP" altLang="en-US" sz="1100" b="1" u="sng" dirty="0" smtClean="0">
                <a:solidFill>
                  <a:prstClr val="black"/>
                </a:solidFill>
              </a:rPr>
              <a:t>≪病診連携≫</a:t>
            </a:r>
            <a:endParaRPr lang="ja-JP" altLang="en-US" sz="1100" u="sng" dirty="0">
              <a:solidFill>
                <a:prstClr val="white"/>
              </a:solidFill>
            </a:endParaRPr>
          </a:p>
        </p:txBody>
      </p:sp>
      <p:pic>
        <p:nvPicPr>
          <p:cNvPr id="3" name="図 2"/>
          <p:cNvPicPr>
            <a:picLocks noChangeAspect="1"/>
          </p:cNvPicPr>
          <p:nvPr/>
        </p:nvPicPr>
        <p:blipFill>
          <a:blip r:embed="rId17">
            <a:extLst>
              <a:ext uri="{BEBA8EAE-BF5A-486C-A8C5-ECC9F3942E4B}">
                <a14:imgProps xmlns:a14="http://schemas.microsoft.com/office/drawing/2010/main">
                  <a14:imgLayer r:embed="rId18">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389547" y="1564695"/>
            <a:ext cx="896919" cy="901928"/>
          </a:xfrm>
          <a:prstGeom prst="rect">
            <a:avLst/>
          </a:prstGeom>
        </p:spPr>
      </p:pic>
      <p:sp>
        <p:nvSpPr>
          <p:cNvPr id="44" name="スライド番号プレースホルダー 2"/>
          <p:cNvSpPr>
            <a:spLocks noGrp="1"/>
          </p:cNvSpPr>
          <p:nvPr>
            <p:ph type="sldNum" sz="quarter" idx="12"/>
          </p:nvPr>
        </p:nvSpPr>
        <p:spPr>
          <a:xfrm>
            <a:off x="6989266" y="6487354"/>
            <a:ext cx="2133600" cy="365125"/>
          </a:xfrm>
        </p:spPr>
        <p:txBody>
          <a:bodyPr/>
          <a:lstStyle/>
          <a:p>
            <a:fld id="{DC08D7A6-B21C-4CC5-B909-7F83FE9B363B}" type="slidenum">
              <a:rPr kumimoji="1" lang="ja-JP" altLang="en-US" sz="2000" smtClean="0"/>
              <a:t>7</a:t>
            </a:fld>
            <a:endParaRPr kumimoji="1" lang="ja-JP" altLang="en-US" sz="2000"/>
          </a:p>
        </p:txBody>
      </p:sp>
      <p:pic>
        <p:nvPicPr>
          <p:cNvPr id="34" name="Picture 318"/>
          <p:cNvPicPr>
            <a:picLocks noChangeAspect="1" noChangeArrowheads="1"/>
          </p:cNvPicPr>
          <p:nvPr/>
        </p:nvPicPr>
        <p:blipFill>
          <a:blip r:embed="rId19" cstate="print"/>
          <a:srcRect/>
          <a:stretch>
            <a:fillRect/>
          </a:stretch>
        </p:blipFill>
        <p:spPr bwMode="auto">
          <a:xfrm>
            <a:off x="4661443" y="2195145"/>
            <a:ext cx="888870" cy="977056"/>
          </a:xfrm>
          <a:prstGeom prst="rect">
            <a:avLst/>
          </a:prstGeom>
          <a:noFill/>
          <a:ln w="9525" algn="ctr">
            <a:noFill/>
            <a:miter lim="800000"/>
            <a:headEnd/>
            <a:tailEnd/>
          </a:ln>
        </p:spPr>
      </p:pic>
      <p:sp>
        <p:nvSpPr>
          <p:cNvPr id="68" name="角丸四角形吹き出し 67"/>
          <p:cNvSpPr/>
          <p:nvPr/>
        </p:nvSpPr>
        <p:spPr>
          <a:xfrm>
            <a:off x="3870723" y="5084290"/>
            <a:ext cx="2611667" cy="902246"/>
          </a:xfrm>
          <a:prstGeom prst="wedgeRoundRectCallout">
            <a:avLst>
              <a:gd name="adj1" fmla="val -64171"/>
              <a:gd name="adj2" fmla="val -14239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・在宅医療コーディネータとの</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連携</a:t>
            </a:r>
            <a:endParaRPr lang="en-US" altLang="ja-JP" sz="1400" dirty="0" smtClean="0">
              <a:solidFill>
                <a:schemeClr val="tx1"/>
              </a:solidFill>
            </a:endParaRPr>
          </a:p>
          <a:p>
            <a:r>
              <a:rPr lang="ja-JP" altLang="en-US" sz="1400" dirty="0" smtClean="0">
                <a:solidFill>
                  <a:schemeClr val="tx1"/>
                </a:solidFill>
              </a:rPr>
              <a:t>・在宅歯科相談窓口</a:t>
            </a:r>
            <a:endParaRPr lang="en-US" altLang="ja-JP" sz="1400" dirty="0" smtClean="0">
              <a:solidFill>
                <a:schemeClr val="tx1"/>
              </a:solidFill>
            </a:endParaRPr>
          </a:p>
          <a:p>
            <a:r>
              <a:rPr lang="ja-JP" altLang="en-US" sz="1400" dirty="0" smtClean="0">
                <a:solidFill>
                  <a:schemeClr val="tx1"/>
                </a:solidFill>
              </a:rPr>
              <a:t>・在宅歯科広報活動</a:t>
            </a:r>
            <a:endParaRPr lang="ja-JP" altLang="en-US" sz="1400" dirty="0">
              <a:solidFill>
                <a:schemeClr val="tx1"/>
              </a:solidFill>
            </a:endParaRPr>
          </a:p>
        </p:txBody>
      </p:sp>
      <p:sp>
        <p:nvSpPr>
          <p:cNvPr id="30" name="テキスト ボックス 29"/>
          <p:cNvSpPr txBox="1"/>
          <p:nvPr/>
        </p:nvSpPr>
        <p:spPr>
          <a:xfrm>
            <a:off x="3762672" y="4561070"/>
            <a:ext cx="2759851" cy="523220"/>
          </a:xfrm>
          <a:prstGeom prst="rect">
            <a:avLst/>
          </a:prstGeom>
          <a:solidFill>
            <a:schemeClr val="bg1"/>
          </a:solidFill>
          <a:ln>
            <a:solidFill>
              <a:schemeClr val="tx2"/>
            </a:solidFill>
          </a:ln>
        </p:spPr>
        <p:txBody>
          <a:bodyPr wrap="square" rtlCol="0">
            <a:spAutoFit/>
          </a:bodyPr>
          <a:lstStyle/>
          <a:p>
            <a:r>
              <a:rPr lang="ja-JP" altLang="en-US" sz="1400" b="1" u="sng" dirty="0" smtClean="0"/>
              <a:t>在宅歯科ケアステーション（仮称）</a:t>
            </a:r>
            <a:endParaRPr lang="en-US" altLang="ja-JP" sz="1400" b="1" u="sng" dirty="0" smtClean="0"/>
          </a:p>
          <a:p>
            <a:r>
              <a:rPr kumimoji="1" lang="ja-JP" altLang="en-US" sz="1400" b="1" u="sng" dirty="0" smtClean="0"/>
              <a:t>（</a:t>
            </a:r>
            <a:r>
              <a:rPr lang="ja-JP" altLang="en-US" sz="1400" b="1" u="sng" dirty="0"/>
              <a:t>地区</a:t>
            </a:r>
            <a:r>
              <a:rPr kumimoji="1" lang="ja-JP" altLang="en-US" sz="1400" b="1" u="sng" dirty="0" smtClean="0"/>
              <a:t>歯科医師会）</a:t>
            </a:r>
            <a:endParaRPr kumimoji="1" lang="ja-JP" altLang="en-US" sz="1400" b="1" u="sng" dirty="0"/>
          </a:p>
        </p:txBody>
      </p:sp>
    </p:spTree>
    <p:extLst>
      <p:ext uri="{BB962C8B-B14F-4D97-AF65-F5344CB8AC3E}">
        <p14:creationId xmlns:p14="http://schemas.microsoft.com/office/powerpoint/2010/main" val="2314437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010400" y="6492875"/>
            <a:ext cx="2133600" cy="365125"/>
          </a:xfrm>
        </p:spPr>
        <p:txBody>
          <a:bodyPr/>
          <a:lstStyle/>
          <a:p>
            <a:fld id="{DC08D7A6-B21C-4CC5-B909-7F83FE9B363B}" type="slidenum">
              <a:rPr kumimoji="1" lang="ja-JP" altLang="en-US" sz="2000" smtClean="0"/>
              <a:t>8</a:t>
            </a:fld>
            <a:endParaRPr kumimoji="1" lang="ja-JP" altLang="en-US" sz="2000" dirty="0"/>
          </a:p>
        </p:txBody>
      </p:sp>
      <p:sp>
        <p:nvSpPr>
          <p:cNvPr id="6" name="タイトル 1"/>
          <p:cNvSpPr txBox="1">
            <a:spLocks/>
          </p:cNvSpPr>
          <p:nvPr/>
        </p:nvSpPr>
        <p:spPr>
          <a:xfrm>
            <a:off x="4951611" y="341041"/>
            <a:ext cx="3968824" cy="639687"/>
          </a:xfrm>
          <a:prstGeom prst="rect">
            <a:avLst/>
          </a:prstGeom>
        </p:spPr>
        <p:txBody>
          <a:bodyPr vert="horz" rtlCol="0" anchor="ctr">
            <a:norm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r"/>
            <a:r>
              <a:rPr lang="ja-JP" altLang="en-US" sz="1600" kern="0" dirty="0" smtClean="0">
                <a:solidFill>
                  <a:schemeClr val="tx1"/>
                </a:solidFill>
                <a:effectLst/>
              </a:rPr>
              <a:t>（事業の概要）</a:t>
            </a:r>
            <a:endParaRPr lang="ja-JP" altLang="en-US" sz="1600" kern="0" dirty="0">
              <a:solidFill>
                <a:schemeClr val="tx1"/>
              </a:solidFill>
              <a:effectLst/>
            </a:endParaRPr>
          </a:p>
        </p:txBody>
      </p:sp>
      <p:sp>
        <p:nvSpPr>
          <p:cNvPr id="8" name="タイトル 1"/>
          <p:cNvSpPr txBox="1">
            <a:spLocks/>
          </p:cNvSpPr>
          <p:nvPr/>
        </p:nvSpPr>
        <p:spPr>
          <a:xfrm>
            <a:off x="584946" y="584684"/>
            <a:ext cx="7480448" cy="792088"/>
          </a:xfrm>
          <a:prstGeom prst="rect">
            <a:avLst/>
          </a:prstGeom>
        </p:spPr>
        <p:txBody>
          <a:bodyPr vert="horz" rtlCol="0" anchor="ctr">
            <a:norm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800" kern="0" dirty="0" smtClean="0">
                <a:solidFill>
                  <a:schemeClr val="tx1"/>
                </a:solidFill>
                <a:effectLst/>
              </a:rPr>
              <a:t>➋　在宅</a:t>
            </a:r>
            <a:r>
              <a:rPr lang="ja-JP" altLang="en-US" sz="2800" kern="0" dirty="0">
                <a:solidFill>
                  <a:schemeClr val="tx1"/>
                </a:solidFill>
                <a:effectLst/>
              </a:rPr>
              <a:t>医療体制の強化</a:t>
            </a:r>
            <a:r>
              <a:rPr lang="ja-JP" altLang="en-US" sz="2800" kern="0" dirty="0" smtClean="0">
                <a:solidFill>
                  <a:schemeClr val="tx1"/>
                </a:solidFill>
                <a:effectLst/>
              </a:rPr>
              <a:t>（精神科領域）　</a:t>
            </a:r>
            <a:endParaRPr lang="ja-JP" altLang="en-US" sz="2800" kern="0" dirty="0">
              <a:solidFill>
                <a:schemeClr val="tx1"/>
              </a:solidFill>
              <a:effectLst/>
            </a:endParaRPr>
          </a:p>
        </p:txBody>
      </p:sp>
      <p:sp>
        <p:nvSpPr>
          <p:cNvPr id="10" name="タイトル 1"/>
          <p:cNvSpPr txBox="1">
            <a:spLocks/>
          </p:cNvSpPr>
          <p:nvPr/>
        </p:nvSpPr>
        <p:spPr>
          <a:xfrm>
            <a:off x="456838" y="2492896"/>
            <a:ext cx="8687162" cy="4221088"/>
          </a:xfrm>
          <a:prstGeom prst="rect">
            <a:avLst/>
          </a:prstGeom>
        </p:spPr>
        <p:txBody>
          <a:bodyPr vert="horz" rtlCol="0" anchor="ctr">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endParaRPr lang="en-US" altLang="ja-JP" sz="2100" b="0" kern="0" dirty="0" smtClean="0">
              <a:solidFill>
                <a:schemeClr val="tx1"/>
              </a:solidFill>
              <a:effectLst/>
            </a:endParaRPr>
          </a:p>
          <a:p>
            <a:pPr algn="l"/>
            <a:endParaRPr lang="en-US" altLang="ja-JP" sz="2000" b="0" kern="0" dirty="0" smtClean="0">
              <a:solidFill>
                <a:schemeClr val="tx1"/>
              </a:solidFill>
              <a:effectLst/>
            </a:endParaRPr>
          </a:p>
          <a:p>
            <a:pPr algn="l"/>
            <a:endParaRPr lang="en-US" altLang="ja-JP" sz="2000" b="0" kern="0" dirty="0" smtClean="0">
              <a:solidFill>
                <a:schemeClr val="tx1"/>
              </a:solidFill>
              <a:effectLst/>
            </a:endParaRPr>
          </a:p>
          <a:p>
            <a:pPr algn="l"/>
            <a:endParaRPr lang="en-US" altLang="ja-JP" sz="2000" b="0" kern="0" dirty="0" smtClean="0">
              <a:solidFill>
                <a:schemeClr val="tx1"/>
              </a:solidFill>
              <a:effectLst/>
            </a:endParaRPr>
          </a:p>
          <a:p>
            <a:pPr algn="l"/>
            <a:endParaRPr lang="en-US" altLang="ja-JP" sz="2000" b="0" kern="0" dirty="0" smtClean="0">
              <a:solidFill>
                <a:schemeClr val="tx1"/>
              </a:solidFill>
              <a:effectLst/>
            </a:endParaRPr>
          </a:p>
          <a:p>
            <a:pPr algn="l"/>
            <a:r>
              <a:rPr lang="ja-JP" altLang="en-US" sz="2000" b="0" kern="0" dirty="0" smtClean="0">
                <a:solidFill>
                  <a:schemeClr val="tx1"/>
                </a:solidFill>
                <a:effectLst/>
              </a:rPr>
              <a:t>（主な事業）</a:t>
            </a:r>
            <a:endParaRPr lang="en-US" altLang="ja-JP" sz="2000" b="0" kern="0" dirty="0">
              <a:solidFill>
                <a:schemeClr val="tx1"/>
              </a:solidFill>
              <a:effectLst/>
            </a:endParaRPr>
          </a:p>
          <a:p>
            <a:pPr algn="l"/>
            <a:r>
              <a:rPr lang="ja-JP" altLang="en-US" sz="2000" b="0" kern="0" dirty="0" smtClean="0">
                <a:solidFill>
                  <a:schemeClr val="tx1"/>
                </a:solidFill>
                <a:effectLst/>
              </a:rPr>
              <a:t>　・一般救急病院から身体合併症患者の後方受入を行う精神科病院、及び</a:t>
            </a:r>
            <a:endParaRPr lang="en-US" altLang="ja-JP" sz="2000" b="0" kern="0" dirty="0" smtClean="0">
              <a:solidFill>
                <a:schemeClr val="tx1"/>
              </a:solidFill>
              <a:effectLst/>
            </a:endParaRPr>
          </a:p>
          <a:p>
            <a:pPr algn="l">
              <a:lnSpc>
                <a:spcPts val="1800"/>
              </a:lnSpc>
            </a:pPr>
            <a:r>
              <a:rPr lang="ja-JP" altLang="en-US" sz="2000" b="0" kern="0" dirty="0">
                <a:solidFill>
                  <a:schemeClr val="tx1"/>
                </a:solidFill>
                <a:effectLst/>
              </a:rPr>
              <a:t>　</a:t>
            </a:r>
            <a:r>
              <a:rPr lang="ja-JP" altLang="en-US" sz="2000" b="0" kern="0" dirty="0" smtClean="0">
                <a:solidFill>
                  <a:schemeClr val="tx1"/>
                </a:solidFill>
                <a:effectLst/>
              </a:rPr>
              <a:t>　精神科救急の中で一般科処置を行う精神科病院への機器整備支援</a:t>
            </a:r>
            <a:r>
              <a:rPr lang="ja-JP" altLang="en-US" sz="1400" b="0" kern="0" dirty="0" smtClean="0">
                <a:solidFill>
                  <a:schemeClr val="tx1"/>
                </a:solidFill>
                <a:effectLst/>
              </a:rPr>
              <a:t>（７百万円）</a:t>
            </a:r>
            <a:endParaRPr lang="en-US" altLang="ja-JP" sz="1400" b="0" kern="0" dirty="0" smtClean="0">
              <a:solidFill>
                <a:schemeClr val="tx1"/>
              </a:solidFill>
              <a:effectLst/>
            </a:endParaRPr>
          </a:p>
          <a:p>
            <a:pPr algn="l">
              <a:lnSpc>
                <a:spcPct val="150000"/>
              </a:lnSpc>
            </a:pPr>
            <a:r>
              <a:rPr lang="ja-JP" altLang="en-US" sz="1400" b="0" kern="0" dirty="0">
                <a:solidFill>
                  <a:schemeClr val="tx1"/>
                </a:solidFill>
                <a:effectLst/>
              </a:rPr>
              <a:t> 　</a:t>
            </a:r>
            <a:r>
              <a:rPr lang="ja-JP" altLang="en-US" sz="2000" b="0" kern="0" dirty="0" smtClean="0">
                <a:solidFill>
                  <a:schemeClr val="tx1"/>
                </a:solidFill>
                <a:effectLst/>
              </a:rPr>
              <a:t>・身体合併症患者を受け入れた一般救急病院への精神科コンサル事業、</a:t>
            </a:r>
            <a:endParaRPr lang="en-US" altLang="ja-JP" sz="2000" b="0" kern="0" dirty="0" smtClean="0">
              <a:solidFill>
                <a:schemeClr val="tx1"/>
              </a:solidFill>
              <a:effectLst/>
            </a:endParaRPr>
          </a:p>
          <a:p>
            <a:pPr algn="l">
              <a:lnSpc>
                <a:spcPts val="1800"/>
              </a:lnSpc>
            </a:pPr>
            <a:r>
              <a:rPr lang="ja-JP" altLang="en-US" sz="2000" b="0" kern="0" dirty="0">
                <a:solidFill>
                  <a:schemeClr val="tx1"/>
                </a:solidFill>
                <a:effectLst/>
              </a:rPr>
              <a:t>　</a:t>
            </a:r>
            <a:r>
              <a:rPr lang="ja-JP" altLang="en-US" sz="2000" b="0" kern="0" dirty="0" smtClean="0">
                <a:solidFill>
                  <a:schemeClr val="tx1"/>
                </a:solidFill>
                <a:effectLst/>
              </a:rPr>
              <a:t>　及び精神科救急病院において身体合併症患者受入後の一般科処置を行う　</a:t>
            </a:r>
            <a:endParaRPr lang="en-US" altLang="ja-JP" sz="2000" b="0" kern="0" dirty="0" smtClean="0">
              <a:solidFill>
                <a:schemeClr val="tx1"/>
              </a:solidFill>
              <a:effectLst/>
            </a:endParaRPr>
          </a:p>
          <a:p>
            <a:pPr algn="l">
              <a:lnSpc>
                <a:spcPts val="1800"/>
              </a:lnSpc>
            </a:pPr>
            <a:r>
              <a:rPr lang="ja-JP" altLang="en-US" sz="2000" b="0" kern="0" dirty="0">
                <a:solidFill>
                  <a:schemeClr val="tx1"/>
                </a:solidFill>
                <a:effectLst/>
              </a:rPr>
              <a:t>　</a:t>
            </a:r>
            <a:r>
              <a:rPr lang="ja-JP" altLang="en-US" sz="2000" b="0" kern="0" dirty="0" smtClean="0">
                <a:solidFill>
                  <a:schemeClr val="tx1"/>
                </a:solidFill>
                <a:effectLst/>
              </a:rPr>
              <a:t>　医師配置の実施</a:t>
            </a:r>
            <a:r>
              <a:rPr lang="ja-JP" altLang="en-US" sz="1400" b="0" kern="0" dirty="0" smtClean="0">
                <a:solidFill>
                  <a:schemeClr val="tx1"/>
                </a:solidFill>
                <a:effectLst/>
              </a:rPr>
              <a:t>（１億４千５百万円：Ｈ２７から）</a:t>
            </a:r>
            <a:endParaRPr lang="en-US" altLang="ja-JP" sz="1400" b="0" kern="0" dirty="0">
              <a:solidFill>
                <a:schemeClr val="tx1"/>
              </a:solidFill>
              <a:effectLst/>
              <a:latin typeface="+mn-ea"/>
              <a:ea typeface="+mn-ea"/>
            </a:endParaRPr>
          </a:p>
          <a:p>
            <a:pPr algn="l">
              <a:lnSpc>
                <a:spcPct val="150000"/>
              </a:lnSpc>
            </a:pPr>
            <a:r>
              <a:rPr lang="ja-JP" altLang="en-US" sz="800" b="0" kern="0" dirty="0">
                <a:solidFill>
                  <a:schemeClr val="tx1"/>
                </a:solidFill>
                <a:effectLst/>
              </a:rPr>
              <a:t>　</a:t>
            </a:r>
            <a:r>
              <a:rPr lang="ja-JP" altLang="en-US" sz="800" b="0" kern="0" dirty="0" smtClean="0">
                <a:solidFill>
                  <a:schemeClr val="tx1"/>
                </a:solidFill>
                <a:effectLst/>
              </a:rPr>
              <a:t>　</a:t>
            </a:r>
            <a:r>
              <a:rPr lang="ja-JP" altLang="en-US" sz="2000" b="0" kern="0" dirty="0" smtClean="0">
                <a:solidFill>
                  <a:schemeClr val="tx1"/>
                </a:solidFill>
                <a:effectLst/>
              </a:rPr>
              <a:t>・精神科救急医療における身体合併症対応力向上のための看護職員等</a:t>
            </a:r>
            <a:endParaRPr lang="en-US" altLang="ja-JP" sz="2000" b="0" kern="0" dirty="0" smtClean="0">
              <a:solidFill>
                <a:schemeClr val="tx1"/>
              </a:solidFill>
              <a:effectLst/>
            </a:endParaRPr>
          </a:p>
          <a:p>
            <a:pPr algn="l">
              <a:lnSpc>
                <a:spcPts val="1700"/>
              </a:lnSpc>
            </a:pPr>
            <a:r>
              <a:rPr lang="ja-JP" altLang="en-US" sz="2000" b="0" kern="0" dirty="0">
                <a:solidFill>
                  <a:schemeClr val="tx1"/>
                </a:solidFill>
                <a:effectLst/>
              </a:rPr>
              <a:t>　</a:t>
            </a:r>
            <a:r>
              <a:rPr lang="ja-JP" altLang="en-US" sz="2000" b="0" kern="0" dirty="0" smtClean="0">
                <a:solidFill>
                  <a:schemeClr val="tx1"/>
                </a:solidFill>
                <a:effectLst/>
              </a:rPr>
              <a:t>　研修の</a:t>
            </a:r>
            <a:r>
              <a:rPr lang="ja-JP" altLang="en-US" sz="2000" b="0" kern="0" dirty="0">
                <a:solidFill>
                  <a:schemeClr val="tx1"/>
                </a:solidFill>
                <a:effectLst/>
              </a:rPr>
              <a:t>実施</a:t>
            </a:r>
            <a:r>
              <a:rPr lang="ja-JP" altLang="en-US" sz="1400" b="0" kern="0" dirty="0" smtClean="0">
                <a:solidFill>
                  <a:schemeClr val="tx1"/>
                </a:solidFill>
                <a:effectLst/>
              </a:rPr>
              <a:t>（８百万円）</a:t>
            </a:r>
            <a:endParaRPr lang="en-US" altLang="ja-JP" sz="1400" b="0" kern="0" dirty="0" smtClean="0">
              <a:solidFill>
                <a:schemeClr val="tx1"/>
              </a:solidFill>
              <a:effectLst/>
            </a:endParaRPr>
          </a:p>
          <a:p>
            <a:pPr algn="l"/>
            <a:r>
              <a:rPr lang="ja-JP" altLang="en-US" sz="1400" b="0" kern="0" dirty="0" smtClean="0">
                <a:solidFill>
                  <a:schemeClr val="tx1"/>
                </a:solidFill>
                <a:effectLst/>
              </a:rPr>
              <a:t>　　　　・大阪</a:t>
            </a:r>
            <a:r>
              <a:rPr lang="ja-JP" altLang="en-US" sz="1400" b="0" kern="0" dirty="0">
                <a:solidFill>
                  <a:schemeClr val="tx1"/>
                </a:solidFill>
                <a:effectLst/>
              </a:rPr>
              <a:t>精神科病院協会　⇒　</a:t>
            </a:r>
            <a:r>
              <a:rPr lang="ja-JP" altLang="en-US" sz="1400" b="0" kern="0" dirty="0" smtClean="0">
                <a:solidFill>
                  <a:schemeClr val="tx1"/>
                </a:solidFill>
                <a:effectLst/>
              </a:rPr>
              <a:t>一般診療科</a:t>
            </a:r>
            <a:r>
              <a:rPr lang="ja-JP" altLang="en-US" sz="1400" b="0" kern="0" dirty="0">
                <a:solidFill>
                  <a:schemeClr val="tx1"/>
                </a:solidFill>
                <a:effectLst/>
              </a:rPr>
              <a:t>病院の看護師向け「精神疾患について」の研修</a:t>
            </a:r>
          </a:p>
          <a:p>
            <a:pPr algn="l"/>
            <a:r>
              <a:rPr lang="ja-JP" altLang="en-US" sz="1400" b="0" kern="0" dirty="0" smtClean="0">
                <a:solidFill>
                  <a:schemeClr val="tx1"/>
                </a:solidFill>
                <a:effectLst/>
              </a:rPr>
              <a:t>　　　　・医師会</a:t>
            </a:r>
            <a:r>
              <a:rPr lang="ja-JP" altLang="en-US" sz="1400" b="0" kern="0" dirty="0">
                <a:solidFill>
                  <a:schemeClr val="tx1"/>
                </a:solidFill>
                <a:effectLst/>
              </a:rPr>
              <a:t>　⇒　精神科病院の看護師</a:t>
            </a:r>
            <a:r>
              <a:rPr lang="ja-JP" altLang="en-US" sz="1400" b="0" kern="0" dirty="0" smtClean="0">
                <a:solidFill>
                  <a:schemeClr val="tx1"/>
                </a:solidFill>
                <a:effectLst/>
              </a:rPr>
              <a:t>・カウンセラー等向け一般診療科救急研修（</a:t>
            </a:r>
            <a:r>
              <a:rPr lang="ja-JP" altLang="en-US" sz="1400" b="0" kern="0" dirty="0">
                <a:solidFill>
                  <a:schemeClr val="tx1"/>
                </a:solidFill>
                <a:effectLst/>
              </a:rPr>
              <a:t>救命医等による研修）</a:t>
            </a:r>
          </a:p>
          <a:p>
            <a:pPr algn="l"/>
            <a:r>
              <a:rPr lang="ja-JP" altLang="en-US" sz="1400" b="0" kern="0" dirty="0">
                <a:solidFill>
                  <a:schemeClr val="tx1"/>
                </a:solidFill>
                <a:effectLst/>
              </a:rPr>
              <a:t>　</a:t>
            </a:r>
            <a:r>
              <a:rPr lang="ja-JP" altLang="en-US" sz="1400" b="0" kern="0" dirty="0" smtClean="0">
                <a:solidFill>
                  <a:schemeClr val="tx1"/>
                </a:solidFill>
                <a:effectLst/>
              </a:rPr>
              <a:t>　　　・研修</a:t>
            </a:r>
            <a:r>
              <a:rPr lang="ja-JP" altLang="en-US" sz="1400" b="0" kern="0" dirty="0">
                <a:solidFill>
                  <a:schemeClr val="tx1"/>
                </a:solidFill>
                <a:effectLst/>
              </a:rPr>
              <a:t>は実際の病院における実地研修を中心とした内容とする</a:t>
            </a:r>
            <a:r>
              <a:rPr lang="ja-JP" altLang="en-US" sz="1400" b="0" kern="0" dirty="0" smtClean="0">
                <a:solidFill>
                  <a:schemeClr val="tx1"/>
                </a:solidFill>
                <a:effectLst/>
              </a:rPr>
              <a:t>。</a:t>
            </a:r>
            <a:endParaRPr lang="ja-JP" altLang="en-US" sz="1400" b="0" kern="0" dirty="0">
              <a:solidFill>
                <a:schemeClr val="tx1"/>
              </a:solidFill>
              <a:effectLst/>
            </a:endParaRPr>
          </a:p>
          <a:p>
            <a:pPr algn="l">
              <a:lnSpc>
                <a:spcPct val="150000"/>
              </a:lnSpc>
            </a:pPr>
            <a:r>
              <a:rPr lang="ja-JP" altLang="en-US" sz="1800" b="0" kern="0" dirty="0">
                <a:solidFill>
                  <a:schemeClr val="tx1"/>
                </a:solidFill>
                <a:effectLst/>
              </a:rPr>
              <a:t>　・精神科救急医療の窓口統合によるトリアージ機関の整備</a:t>
            </a:r>
            <a:r>
              <a:rPr lang="ja-JP" altLang="en-US" sz="1400" b="0" kern="0" dirty="0">
                <a:solidFill>
                  <a:schemeClr val="tx1"/>
                </a:solidFill>
                <a:effectLst/>
              </a:rPr>
              <a:t>（１千万円）</a:t>
            </a:r>
            <a:endParaRPr lang="en-US" altLang="ja-JP" sz="1400" b="0" kern="0" dirty="0">
              <a:solidFill>
                <a:schemeClr val="tx1"/>
              </a:solidFill>
              <a:effectLst/>
            </a:endParaRPr>
          </a:p>
          <a:p>
            <a:pPr algn="l">
              <a:lnSpc>
                <a:spcPts val="1000"/>
              </a:lnSpc>
            </a:pPr>
            <a:r>
              <a:rPr lang="ja-JP" altLang="en-US" sz="1800" b="0" kern="0" dirty="0">
                <a:solidFill>
                  <a:schemeClr val="tx1"/>
                </a:solidFill>
                <a:effectLst/>
              </a:rPr>
              <a:t>　　</a:t>
            </a:r>
            <a:r>
              <a:rPr lang="ja-JP" altLang="en-US" sz="1400" b="0" kern="0" dirty="0" smtClean="0">
                <a:solidFill>
                  <a:schemeClr val="tx1"/>
                </a:solidFill>
                <a:effectLst/>
                <a:latin typeface="+mn-ea"/>
              </a:rPr>
              <a:t>緊急</a:t>
            </a:r>
            <a:r>
              <a:rPr lang="ja-JP" altLang="en-US" sz="1400" b="0" kern="0" dirty="0">
                <a:solidFill>
                  <a:schemeClr val="tx1"/>
                </a:solidFill>
                <a:effectLst/>
                <a:latin typeface="+mn-ea"/>
              </a:rPr>
              <a:t>措置の受付窓口と</a:t>
            </a:r>
            <a:r>
              <a:rPr lang="ja-JP" altLang="en-US" sz="1400" b="0" kern="0" dirty="0" smtClean="0">
                <a:solidFill>
                  <a:schemeClr val="tx1"/>
                </a:solidFill>
                <a:effectLst/>
                <a:latin typeface="+mn-ea"/>
              </a:rPr>
              <a:t>、精神科</a:t>
            </a:r>
            <a:r>
              <a:rPr lang="ja-JP" altLang="en-US" sz="1400" b="0" kern="0" dirty="0">
                <a:solidFill>
                  <a:schemeClr val="tx1"/>
                </a:solidFill>
                <a:effectLst/>
                <a:latin typeface="+mn-ea"/>
              </a:rPr>
              <a:t>救急医療窓口</a:t>
            </a:r>
            <a:r>
              <a:rPr lang="ja-JP" altLang="en-US" sz="1400" b="0" kern="0" dirty="0" smtClean="0">
                <a:solidFill>
                  <a:schemeClr val="tx1"/>
                </a:solidFill>
                <a:effectLst/>
                <a:latin typeface="+mn-ea"/>
              </a:rPr>
              <a:t>を統合</a:t>
            </a:r>
            <a:r>
              <a:rPr lang="ja-JP" altLang="en-US" sz="1400" b="0" kern="0" dirty="0">
                <a:solidFill>
                  <a:schemeClr val="tx1"/>
                </a:solidFill>
                <a:effectLst/>
                <a:latin typeface="+mn-ea"/>
              </a:rPr>
              <a:t>し、より効率的な精神科救急のトリアージ</a:t>
            </a:r>
            <a:r>
              <a:rPr lang="ja-JP" altLang="en-US" sz="1400" b="0" kern="0" dirty="0" smtClean="0">
                <a:solidFill>
                  <a:schemeClr val="tx1"/>
                </a:solidFill>
                <a:effectLst/>
                <a:latin typeface="+mn-ea"/>
              </a:rPr>
              <a:t>機能</a:t>
            </a:r>
            <a:endParaRPr lang="en-US" altLang="ja-JP" sz="1400" b="0" kern="0" dirty="0" smtClean="0">
              <a:solidFill>
                <a:schemeClr val="tx1"/>
              </a:solidFill>
              <a:effectLst/>
              <a:latin typeface="+mn-ea"/>
            </a:endParaRPr>
          </a:p>
          <a:p>
            <a:pPr algn="l">
              <a:lnSpc>
                <a:spcPts val="1700"/>
              </a:lnSpc>
            </a:pPr>
            <a:r>
              <a:rPr lang="ja-JP" altLang="en-US" sz="1400" b="0" kern="0" dirty="0">
                <a:solidFill>
                  <a:schemeClr val="tx1"/>
                </a:solidFill>
                <a:effectLst/>
                <a:latin typeface="+mn-ea"/>
              </a:rPr>
              <a:t>　</a:t>
            </a:r>
            <a:r>
              <a:rPr lang="ja-JP" altLang="en-US" sz="1400" b="0" kern="0" dirty="0" smtClean="0">
                <a:solidFill>
                  <a:schemeClr val="tx1"/>
                </a:solidFill>
                <a:effectLst/>
                <a:latin typeface="+mn-ea"/>
              </a:rPr>
              <a:t>　　（一般病院</a:t>
            </a:r>
            <a:r>
              <a:rPr lang="ja-JP" altLang="en-US" sz="1400" b="0" kern="0" dirty="0">
                <a:solidFill>
                  <a:schemeClr val="tx1"/>
                </a:solidFill>
                <a:effectLst/>
                <a:latin typeface="+mn-ea"/>
              </a:rPr>
              <a:t>から精神科病院への受入調整等）を強化。</a:t>
            </a:r>
            <a:endParaRPr lang="en-US" altLang="ja-JP" sz="1400" b="0" kern="0" dirty="0">
              <a:solidFill>
                <a:schemeClr val="tx1"/>
              </a:solidFill>
              <a:effectLst/>
              <a:latin typeface="+mn-ea"/>
            </a:endParaRPr>
          </a:p>
          <a:p>
            <a:pPr algn="l"/>
            <a:endParaRPr lang="en-US" altLang="ja-JP" sz="700" b="0" kern="0" dirty="0">
              <a:solidFill>
                <a:schemeClr val="tx1"/>
              </a:solidFill>
              <a:effectLst/>
            </a:endParaRPr>
          </a:p>
          <a:p>
            <a:pPr algn="l"/>
            <a:endParaRPr lang="ja-JP" altLang="en-US" sz="1200" b="0" kern="0" dirty="0" smtClean="0">
              <a:solidFill>
                <a:schemeClr val="tx1"/>
              </a:solidFill>
              <a:effectLst/>
            </a:endParaRPr>
          </a:p>
          <a:p>
            <a:pPr algn="l"/>
            <a:r>
              <a:rPr lang="ja-JP" altLang="en-US" sz="2000" b="0" kern="0" dirty="0" smtClean="0">
                <a:solidFill>
                  <a:schemeClr val="tx1"/>
                </a:solidFill>
                <a:effectLst/>
              </a:rPr>
              <a:t>　　　　　　　　　　　　　　　　　　　　　　　　　　　　　　　　　　　　　　　　　　　　　　　　</a:t>
            </a:r>
            <a:endParaRPr lang="ja-JP" altLang="en-US" sz="2000" b="0" kern="0" dirty="0">
              <a:solidFill>
                <a:schemeClr val="tx1"/>
              </a:solidFill>
              <a:effectLst/>
            </a:endParaRPr>
          </a:p>
          <a:p>
            <a:pPr algn="l"/>
            <a:endParaRPr lang="en-US" altLang="ja-JP" sz="2000" b="0" kern="0" dirty="0" smtClean="0">
              <a:solidFill>
                <a:schemeClr val="tx1"/>
              </a:solidFill>
              <a:effectLst/>
            </a:endParaRPr>
          </a:p>
          <a:p>
            <a:pPr algn="l"/>
            <a:r>
              <a:rPr lang="ja-JP" altLang="en-US" sz="2000" b="0" kern="0" dirty="0" smtClean="0">
                <a:solidFill>
                  <a:schemeClr val="tx1"/>
                </a:solidFill>
                <a:effectLst/>
              </a:rPr>
              <a:t>　　　</a:t>
            </a:r>
            <a:r>
              <a:rPr lang="ja-JP" altLang="en-US" sz="2000" kern="0" dirty="0" smtClean="0">
                <a:solidFill>
                  <a:schemeClr val="tx1"/>
                </a:solidFill>
                <a:effectLst/>
              </a:rPr>
              <a:t>　　</a:t>
            </a:r>
            <a:endParaRPr lang="ja-JP" altLang="en-US" sz="2000" kern="0" dirty="0">
              <a:solidFill>
                <a:schemeClr val="tx1"/>
              </a:solidFill>
              <a:effectLst/>
            </a:endParaRPr>
          </a:p>
        </p:txBody>
      </p:sp>
      <p:sp>
        <p:nvSpPr>
          <p:cNvPr id="11" name="タイトル 1"/>
          <p:cNvSpPr txBox="1">
            <a:spLocks/>
          </p:cNvSpPr>
          <p:nvPr/>
        </p:nvSpPr>
        <p:spPr>
          <a:xfrm>
            <a:off x="619944" y="1196752"/>
            <a:ext cx="8200528" cy="1584176"/>
          </a:xfrm>
          <a:prstGeom prst="rect">
            <a:avLst/>
          </a:prstGeom>
          <a:ln w="25400">
            <a:solidFill>
              <a:schemeClr val="tx1"/>
            </a:solidFill>
          </a:ln>
        </p:spPr>
        <p:txBody>
          <a:bodyPr vert="horz" rtlCol="0" anchor="ctr">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lnSpc>
                <a:spcPts val="3000"/>
              </a:lnSpc>
            </a:pPr>
            <a:r>
              <a:rPr lang="ja-JP" altLang="en-US" sz="2400" kern="0" dirty="0" smtClean="0">
                <a:solidFill>
                  <a:schemeClr val="tx1"/>
                </a:solidFill>
                <a:effectLst/>
              </a:rPr>
              <a:t>・精神科病院における身体合併症を持つ精神科救急患者の</a:t>
            </a:r>
            <a:endParaRPr lang="en-US" altLang="ja-JP" sz="2400" kern="0" dirty="0" smtClean="0">
              <a:solidFill>
                <a:schemeClr val="tx1"/>
              </a:solidFill>
              <a:effectLst/>
            </a:endParaRPr>
          </a:p>
          <a:p>
            <a:pPr algn="l">
              <a:lnSpc>
                <a:spcPts val="3000"/>
              </a:lnSpc>
            </a:pPr>
            <a:r>
              <a:rPr lang="ja-JP" altLang="en-US" sz="2400" kern="0" dirty="0">
                <a:solidFill>
                  <a:schemeClr val="tx1"/>
                </a:solidFill>
                <a:effectLst/>
              </a:rPr>
              <a:t>　受入体制</a:t>
            </a:r>
            <a:r>
              <a:rPr lang="ja-JP" altLang="en-US" sz="2400" kern="0" dirty="0" smtClean="0">
                <a:solidFill>
                  <a:schemeClr val="tx1"/>
                </a:solidFill>
                <a:effectLst/>
              </a:rPr>
              <a:t>の</a:t>
            </a:r>
            <a:r>
              <a:rPr lang="ja-JP" altLang="en-US" sz="2400" kern="0" dirty="0">
                <a:solidFill>
                  <a:schemeClr val="tx1"/>
                </a:solidFill>
                <a:effectLst/>
              </a:rPr>
              <a:t>強化</a:t>
            </a:r>
            <a:endParaRPr lang="en-US" altLang="ja-JP" sz="2400" kern="0" dirty="0" smtClean="0">
              <a:solidFill>
                <a:schemeClr val="tx1"/>
              </a:solidFill>
              <a:effectLst/>
            </a:endParaRPr>
          </a:p>
          <a:p>
            <a:pPr algn="l">
              <a:lnSpc>
                <a:spcPts val="3000"/>
              </a:lnSpc>
            </a:pPr>
            <a:r>
              <a:rPr lang="ja-JP" altLang="en-US" sz="2400" kern="0" dirty="0" smtClean="0">
                <a:solidFill>
                  <a:schemeClr val="tx1"/>
                </a:solidFill>
                <a:effectLst/>
              </a:rPr>
              <a:t>・一般病院における精神科合併症を持つ救急患者</a:t>
            </a:r>
            <a:r>
              <a:rPr lang="ja-JP" altLang="en-US" sz="2400" kern="0" dirty="0">
                <a:solidFill>
                  <a:schemeClr val="tx1"/>
                </a:solidFill>
                <a:effectLst/>
              </a:rPr>
              <a:t>の受入</a:t>
            </a:r>
            <a:endParaRPr lang="en-US" altLang="ja-JP" sz="2400" kern="0" dirty="0" smtClean="0">
              <a:solidFill>
                <a:schemeClr val="tx1"/>
              </a:solidFill>
              <a:effectLst/>
            </a:endParaRPr>
          </a:p>
          <a:p>
            <a:pPr algn="l">
              <a:lnSpc>
                <a:spcPts val="3000"/>
              </a:lnSpc>
            </a:pPr>
            <a:r>
              <a:rPr lang="ja-JP" altLang="en-US" sz="2400" kern="0" dirty="0">
                <a:solidFill>
                  <a:schemeClr val="tx1"/>
                </a:solidFill>
                <a:effectLst/>
              </a:rPr>
              <a:t>　</a:t>
            </a:r>
            <a:r>
              <a:rPr lang="ja-JP" altLang="en-US" sz="2400" kern="0" dirty="0" smtClean="0">
                <a:solidFill>
                  <a:schemeClr val="tx1"/>
                </a:solidFill>
                <a:effectLst/>
              </a:rPr>
              <a:t>体制</a:t>
            </a:r>
            <a:r>
              <a:rPr lang="ja-JP" altLang="en-US" sz="2400" kern="0" dirty="0">
                <a:solidFill>
                  <a:schemeClr val="tx1"/>
                </a:solidFill>
                <a:effectLst/>
              </a:rPr>
              <a:t>の</a:t>
            </a:r>
            <a:r>
              <a:rPr lang="ja-JP" altLang="en-US" sz="2400" kern="0" dirty="0" smtClean="0">
                <a:solidFill>
                  <a:schemeClr val="tx1"/>
                </a:solidFill>
                <a:effectLst/>
              </a:rPr>
              <a:t>強化</a:t>
            </a:r>
            <a:r>
              <a:rPr lang="ja-JP" altLang="en-US" sz="2400" b="0" kern="0" dirty="0" smtClean="0">
                <a:solidFill>
                  <a:schemeClr val="tx1"/>
                </a:solidFill>
                <a:effectLst/>
              </a:rPr>
              <a:t>　</a:t>
            </a:r>
            <a:r>
              <a:rPr lang="ja-JP" altLang="en-US" sz="2400" b="0" kern="0" dirty="0">
                <a:solidFill>
                  <a:schemeClr val="tx1"/>
                </a:solidFill>
                <a:effectLst/>
              </a:rPr>
              <a:t>　</a:t>
            </a:r>
            <a:r>
              <a:rPr lang="ja-JP" altLang="en-US" sz="2400" b="0" kern="0" dirty="0" smtClean="0">
                <a:solidFill>
                  <a:schemeClr val="tx1"/>
                </a:solidFill>
                <a:effectLst/>
              </a:rPr>
              <a:t>（</a:t>
            </a:r>
            <a:r>
              <a:rPr lang="ja-JP" altLang="en-US" sz="1800" b="0" kern="0" dirty="0" smtClean="0">
                <a:solidFill>
                  <a:schemeClr val="tx1"/>
                </a:solidFill>
                <a:effectLst/>
              </a:rPr>
              <a:t>精神科病院協会・精神科診療所協会・医師会　等）</a:t>
            </a:r>
            <a:endParaRPr lang="ja-JP" altLang="en-US" sz="1800" b="0" kern="0" dirty="0">
              <a:solidFill>
                <a:schemeClr val="tx1"/>
              </a:solidFill>
              <a:effectLst/>
            </a:endParaRPr>
          </a:p>
        </p:txBody>
      </p:sp>
    </p:spTree>
    <p:extLst>
      <p:ext uri="{BB962C8B-B14F-4D97-AF65-F5344CB8AC3E}">
        <p14:creationId xmlns:p14="http://schemas.microsoft.com/office/powerpoint/2010/main" val="39283951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4932040" y="341041"/>
            <a:ext cx="3968824" cy="639687"/>
          </a:xfrm>
          <a:prstGeom prst="rect">
            <a:avLst/>
          </a:prstGeom>
        </p:spPr>
        <p:txBody>
          <a:bodyPr vert="horz" rtlCol="0" anchor="ctr">
            <a:norm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r"/>
            <a:r>
              <a:rPr lang="ja-JP" altLang="en-US" sz="1600" kern="0" dirty="0" smtClean="0">
                <a:solidFill>
                  <a:schemeClr val="tx1"/>
                </a:solidFill>
                <a:effectLst/>
              </a:rPr>
              <a:t>　　　　　　　　　　　　（事業の概要</a:t>
            </a:r>
            <a:r>
              <a:rPr lang="ja-JP" altLang="en-US" sz="1600" kern="0" dirty="0">
                <a:solidFill>
                  <a:schemeClr val="tx1"/>
                </a:solidFill>
                <a:effectLst/>
              </a:rPr>
              <a:t>）</a:t>
            </a:r>
          </a:p>
        </p:txBody>
      </p:sp>
      <p:sp>
        <p:nvSpPr>
          <p:cNvPr id="8" name="タイトル 1"/>
          <p:cNvSpPr txBox="1">
            <a:spLocks/>
          </p:cNvSpPr>
          <p:nvPr/>
        </p:nvSpPr>
        <p:spPr>
          <a:xfrm>
            <a:off x="691952" y="620687"/>
            <a:ext cx="8056512" cy="792088"/>
          </a:xfrm>
          <a:prstGeom prst="rect">
            <a:avLst/>
          </a:prstGeom>
        </p:spPr>
        <p:txBody>
          <a:bodyPr vert="horz" rtlCol="0" anchor="ctr">
            <a:norm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800" kern="0" dirty="0" smtClean="0">
                <a:solidFill>
                  <a:schemeClr val="tx1"/>
                </a:solidFill>
                <a:effectLst/>
              </a:rPr>
              <a:t>➋　在宅</a:t>
            </a:r>
            <a:r>
              <a:rPr lang="ja-JP" altLang="en-US" sz="2800" kern="0" dirty="0">
                <a:solidFill>
                  <a:schemeClr val="tx1"/>
                </a:solidFill>
                <a:effectLst/>
              </a:rPr>
              <a:t>医療体制の強化</a:t>
            </a:r>
            <a:r>
              <a:rPr lang="ja-JP" altLang="en-US" sz="2800" dirty="0" smtClean="0">
                <a:solidFill>
                  <a:schemeClr val="tx1"/>
                </a:solidFill>
                <a:effectLst/>
              </a:rPr>
              <a:t>（在宅歯科領域）</a:t>
            </a:r>
            <a:endParaRPr lang="en-US" altLang="ja-JP" sz="2800" dirty="0">
              <a:solidFill>
                <a:schemeClr val="tx1"/>
              </a:solidFill>
              <a:effectLst/>
            </a:endParaRPr>
          </a:p>
        </p:txBody>
      </p:sp>
      <p:sp>
        <p:nvSpPr>
          <p:cNvPr id="11" name="タイトル 1"/>
          <p:cNvSpPr txBox="1">
            <a:spLocks/>
          </p:cNvSpPr>
          <p:nvPr/>
        </p:nvSpPr>
        <p:spPr>
          <a:xfrm>
            <a:off x="690397" y="1268760"/>
            <a:ext cx="8200528" cy="1844249"/>
          </a:xfrm>
          <a:prstGeom prst="rect">
            <a:avLst/>
          </a:prstGeom>
          <a:ln w="25400">
            <a:solidFill>
              <a:schemeClr val="tx1"/>
            </a:solidFill>
          </a:ln>
        </p:spPr>
        <p:txBody>
          <a:bodyPr vert="horz" rtlCol="0" anchor="ctr">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lnSpc>
                <a:spcPts val="3000"/>
              </a:lnSpc>
            </a:pPr>
            <a:r>
              <a:rPr lang="ja-JP" altLang="en-US" sz="2400" kern="0" dirty="0" smtClean="0">
                <a:solidFill>
                  <a:schemeClr val="tx1"/>
                </a:solidFill>
                <a:effectLst/>
              </a:rPr>
              <a:t>・「大阪府在宅歯科医療プロジェクト」の展開</a:t>
            </a:r>
            <a:endParaRPr lang="en-US" altLang="ja-JP" sz="2400" kern="0" dirty="0">
              <a:solidFill>
                <a:schemeClr val="tx1"/>
              </a:solidFill>
              <a:effectLst/>
            </a:endParaRPr>
          </a:p>
          <a:p>
            <a:pPr algn="l">
              <a:lnSpc>
                <a:spcPts val="3000"/>
              </a:lnSpc>
            </a:pPr>
            <a:r>
              <a:rPr lang="ja-JP" altLang="en-US" sz="2400" kern="0" dirty="0" smtClean="0">
                <a:solidFill>
                  <a:schemeClr val="tx1"/>
                </a:solidFill>
                <a:effectLst/>
              </a:rPr>
              <a:t>・在宅歯科医療の充実・促進に向けた地域連携体制の強化</a:t>
            </a:r>
            <a:endParaRPr lang="en-US" altLang="ja-JP" sz="2400" kern="0" dirty="0" smtClean="0">
              <a:solidFill>
                <a:schemeClr val="tx1"/>
              </a:solidFill>
              <a:effectLst/>
            </a:endParaRPr>
          </a:p>
          <a:p>
            <a:pPr algn="l">
              <a:lnSpc>
                <a:spcPts val="3000"/>
              </a:lnSpc>
            </a:pPr>
            <a:r>
              <a:rPr lang="ja-JP" altLang="en-US" sz="2400" kern="0" dirty="0" smtClean="0">
                <a:solidFill>
                  <a:schemeClr val="tx1"/>
                </a:solidFill>
                <a:effectLst/>
              </a:rPr>
              <a:t>・在宅</a:t>
            </a:r>
            <a:r>
              <a:rPr lang="ja-JP" altLang="en-US" sz="2400" kern="0" dirty="0">
                <a:solidFill>
                  <a:schemeClr val="tx1"/>
                </a:solidFill>
                <a:effectLst/>
              </a:rPr>
              <a:t>歯科医療を</a:t>
            </a:r>
            <a:r>
              <a:rPr lang="ja-JP" altLang="en-US" sz="2400" kern="0" dirty="0" smtClean="0">
                <a:solidFill>
                  <a:schemeClr val="tx1"/>
                </a:solidFill>
                <a:effectLst/>
              </a:rPr>
              <a:t>支える人材育成をソフト・ハード面から支援</a:t>
            </a:r>
            <a:endParaRPr lang="ja-JP" altLang="en-US" sz="2400" kern="0" dirty="0">
              <a:solidFill>
                <a:schemeClr val="tx1"/>
              </a:solidFill>
              <a:effectLst/>
            </a:endParaRPr>
          </a:p>
          <a:p>
            <a:pPr algn="l">
              <a:lnSpc>
                <a:spcPts val="3000"/>
              </a:lnSpc>
            </a:pPr>
            <a:r>
              <a:rPr lang="ja-JP" altLang="en-US" sz="2000" b="0" kern="0" dirty="0" smtClean="0">
                <a:solidFill>
                  <a:schemeClr val="tx1"/>
                </a:solidFill>
                <a:effectLst/>
              </a:rPr>
              <a:t>　　　　　　　　　　　　　　　　　　</a:t>
            </a:r>
            <a:r>
              <a:rPr lang="ja-JP" altLang="en-US" sz="1800" b="0" kern="0" dirty="0" smtClean="0">
                <a:solidFill>
                  <a:schemeClr val="tx1"/>
                </a:solidFill>
                <a:effectLst/>
              </a:rPr>
              <a:t>（歯科医師会・歯科衛生士会・歯科技工士会等）</a:t>
            </a:r>
            <a:endParaRPr lang="ja-JP" altLang="en-US" sz="1800" b="0" kern="0" dirty="0">
              <a:solidFill>
                <a:schemeClr val="tx1"/>
              </a:solidFill>
              <a:effectLst/>
            </a:endParaRPr>
          </a:p>
        </p:txBody>
      </p:sp>
      <p:sp>
        <p:nvSpPr>
          <p:cNvPr id="3" name="スライド番号プレースホルダー 2"/>
          <p:cNvSpPr>
            <a:spLocks noGrp="1"/>
          </p:cNvSpPr>
          <p:nvPr>
            <p:ph type="sldNum" sz="quarter" idx="12"/>
          </p:nvPr>
        </p:nvSpPr>
        <p:spPr>
          <a:xfrm>
            <a:off x="7010400" y="6492875"/>
            <a:ext cx="2133600" cy="365125"/>
          </a:xfrm>
        </p:spPr>
        <p:txBody>
          <a:bodyPr/>
          <a:lstStyle/>
          <a:p>
            <a:fld id="{DC08D7A6-B21C-4CC5-B909-7F83FE9B363B}" type="slidenum">
              <a:rPr kumimoji="1" lang="ja-JP" altLang="en-US" sz="2000" smtClean="0"/>
              <a:t>9</a:t>
            </a:fld>
            <a:endParaRPr kumimoji="1" lang="ja-JP" altLang="en-US" sz="2000" dirty="0"/>
          </a:p>
        </p:txBody>
      </p:sp>
      <p:sp>
        <p:nvSpPr>
          <p:cNvPr id="13" name="タイトル 1"/>
          <p:cNvSpPr txBox="1">
            <a:spLocks/>
          </p:cNvSpPr>
          <p:nvPr/>
        </p:nvSpPr>
        <p:spPr>
          <a:xfrm>
            <a:off x="604111" y="2780928"/>
            <a:ext cx="8433320" cy="4647426"/>
          </a:xfrm>
          <a:prstGeom prst="rect">
            <a:avLst/>
          </a:prstGeom>
        </p:spPr>
        <p:txBody>
          <a:bodyPr vert="horz" rtlCol="0" anchor="t" anchorCtr="0">
            <a:sp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endParaRPr lang="en-US" altLang="ja-JP" sz="2100" b="0" kern="0" dirty="0" smtClean="0">
              <a:solidFill>
                <a:schemeClr val="tx1"/>
              </a:solidFill>
              <a:effectLst/>
            </a:endParaRPr>
          </a:p>
          <a:p>
            <a:pPr algn="l"/>
            <a:r>
              <a:rPr lang="ja-JP" altLang="en-US" sz="2100" b="0" kern="0" dirty="0" smtClean="0">
                <a:solidFill>
                  <a:schemeClr val="tx1"/>
                </a:solidFill>
                <a:effectLst/>
              </a:rPr>
              <a:t>（</a:t>
            </a:r>
            <a:r>
              <a:rPr lang="ja-JP" altLang="en-US" sz="2000" b="0" kern="0" dirty="0" smtClean="0">
                <a:solidFill>
                  <a:schemeClr val="tx1"/>
                </a:solidFill>
                <a:effectLst/>
              </a:rPr>
              <a:t>主な事業）　</a:t>
            </a:r>
            <a:endParaRPr lang="en-US" altLang="ja-JP" sz="2000" b="0" kern="0" dirty="0" smtClean="0">
              <a:solidFill>
                <a:schemeClr val="tx1"/>
              </a:solidFill>
              <a:effectLst/>
            </a:endParaRPr>
          </a:p>
          <a:p>
            <a:pPr algn="l"/>
            <a:r>
              <a:rPr lang="ja-JP" altLang="en-US" sz="2000" b="0" kern="0" dirty="0" smtClean="0">
                <a:solidFill>
                  <a:schemeClr val="tx1"/>
                </a:solidFill>
                <a:effectLst/>
              </a:rPr>
              <a:t>　　</a:t>
            </a:r>
            <a:r>
              <a:rPr lang="ja-JP" altLang="en-US" sz="2000" b="0" kern="0" dirty="0">
                <a:solidFill>
                  <a:schemeClr val="tx1"/>
                </a:solidFill>
                <a:effectLst/>
              </a:rPr>
              <a:t>・「大阪府在宅歯科医療プロジェクト」の</a:t>
            </a:r>
            <a:r>
              <a:rPr lang="ja-JP" altLang="en-US" sz="2000" b="0" kern="0" dirty="0" smtClean="0">
                <a:solidFill>
                  <a:schemeClr val="tx1"/>
                </a:solidFill>
                <a:effectLst/>
              </a:rPr>
              <a:t>展開</a:t>
            </a:r>
            <a:r>
              <a:rPr lang="ja-JP" altLang="en-US" sz="1400" b="0" kern="0" dirty="0" smtClean="0">
                <a:solidFill>
                  <a:schemeClr val="tx1"/>
                </a:solidFill>
                <a:effectLst/>
                <a:latin typeface="ＭＳ Ｐゴシック" panose="020B0600070205080204" pitchFamily="50" charset="-128"/>
                <a:ea typeface="ＭＳ Ｐゴシック" panose="020B0600070205080204" pitchFamily="50" charset="-128"/>
              </a:rPr>
              <a:t>（６千３百万円）</a:t>
            </a:r>
            <a:endParaRPr lang="en-US" altLang="ja-JP" sz="1400" b="0" kern="0" dirty="0">
              <a:solidFill>
                <a:schemeClr val="tx1"/>
              </a:solidFill>
              <a:effectLst/>
              <a:latin typeface="ＭＳ Ｐゴシック" panose="020B0600070205080204" pitchFamily="50" charset="-128"/>
              <a:ea typeface="ＭＳ Ｐゴシック" panose="020B0600070205080204" pitchFamily="50" charset="-128"/>
            </a:endParaRPr>
          </a:p>
          <a:p>
            <a:pPr algn="l"/>
            <a:r>
              <a:rPr lang="ja-JP" altLang="en-US" sz="1400" b="0" kern="0" dirty="0" smtClean="0">
                <a:solidFill>
                  <a:schemeClr val="tx1"/>
                </a:solidFill>
                <a:effectLst/>
              </a:rPr>
              <a:t>　　　　　地域</a:t>
            </a:r>
            <a:r>
              <a:rPr lang="ja-JP" altLang="en-US" sz="1400" b="0" kern="0" dirty="0">
                <a:solidFill>
                  <a:schemeClr val="tx1"/>
                </a:solidFill>
                <a:effectLst/>
              </a:rPr>
              <a:t>の実情に応じて、安心・</a:t>
            </a:r>
            <a:r>
              <a:rPr lang="ja-JP" altLang="en-US" sz="1400" b="0" kern="0" dirty="0" smtClean="0">
                <a:solidFill>
                  <a:schemeClr val="tx1"/>
                </a:solidFill>
                <a:effectLst/>
              </a:rPr>
              <a:t>安全な</a:t>
            </a:r>
            <a:r>
              <a:rPr lang="ja-JP" altLang="en-US" sz="1400" b="0" kern="0" dirty="0">
                <a:solidFill>
                  <a:schemeClr val="tx1"/>
                </a:solidFill>
                <a:effectLst/>
              </a:rPr>
              <a:t>在宅歯科医療実施のために必要な機器</a:t>
            </a:r>
            <a:r>
              <a:rPr lang="ja-JP" altLang="en-US" sz="1400" b="0" kern="0" dirty="0" smtClean="0">
                <a:solidFill>
                  <a:schemeClr val="tx1"/>
                </a:solidFill>
                <a:effectLst/>
              </a:rPr>
              <a:t>を計画的に整備</a:t>
            </a:r>
            <a:r>
              <a:rPr lang="ja-JP" altLang="en-US" sz="1400" b="0" kern="0" dirty="0">
                <a:solidFill>
                  <a:schemeClr val="tx1"/>
                </a:solidFill>
                <a:effectLst/>
              </a:rPr>
              <a:t>し</a:t>
            </a:r>
            <a:r>
              <a:rPr lang="ja-JP" altLang="en-US" sz="1400" b="0" kern="0" dirty="0" smtClean="0">
                <a:solidFill>
                  <a:schemeClr val="tx1"/>
                </a:solidFill>
                <a:effectLst/>
              </a:rPr>
              <a:t>、</a:t>
            </a:r>
            <a:endParaRPr lang="en-US" altLang="ja-JP" sz="1400" b="0" kern="0" dirty="0">
              <a:solidFill>
                <a:schemeClr val="tx1"/>
              </a:solidFill>
              <a:effectLst/>
            </a:endParaRPr>
          </a:p>
          <a:p>
            <a:pPr algn="l"/>
            <a:r>
              <a:rPr lang="ja-JP" altLang="en-US" sz="1400" b="0" kern="0" dirty="0" smtClean="0">
                <a:solidFill>
                  <a:schemeClr val="tx1"/>
                </a:solidFill>
                <a:effectLst/>
              </a:rPr>
              <a:t>　　　　　地域</a:t>
            </a:r>
            <a:r>
              <a:rPr lang="ja-JP" altLang="en-US" sz="1400" b="0" kern="0" dirty="0">
                <a:solidFill>
                  <a:schemeClr val="tx1"/>
                </a:solidFill>
                <a:effectLst/>
              </a:rPr>
              <a:t>における在宅歯科医療の充実を</a:t>
            </a:r>
            <a:r>
              <a:rPr lang="ja-JP" altLang="en-US" sz="1400" b="0" kern="0" dirty="0" smtClean="0">
                <a:solidFill>
                  <a:schemeClr val="tx1"/>
                </a:solidFill>
                <a:effectLst/>
              </a:rPr>
              <a:t>図る</a:t>
            </a:r>
            <a:r>
              <a:rPr lang="ja-JP" altLang="en-US" sz="1400" b="0" kern="0" dirty="0">
                <a:solidFill>
                  <a:schemeClr val="tx1"/>
                </a:solidFill>
                <a:effectLst/>
              </a:rPr>
              <a:t>とともに、在宅歯科医療機器の改良に</a:t>
            </a:r>
            <a:r>
              <a:rPr lang="ja-JP" altLang="en-US" sz="1400" b="0" kern="0" dirty="0" smtClean="0">
                <a:solidFill>
                  <a:schemeClr val="tx1"/>
                </a:solidFill>
                <a:effectLst/>
              </a:rPr>
              <a:t>資する</a:t>
            </a:r>
            <a:endParaRPr lang="en-US" altLang="ja-JP" sz="1400" b="0" kern="0" dirty="0">
              <a:solidFill>
                <a:schemeClr val="tx1"/>
              </a:solidFill>
              <a:effectLst/>
            </a:endParaRPr>
          </a:p>
          <a:p>
            <a:pPr algn="l"/>
            <a:r>
              <a:rPr lang="ja-JP" altLang="en-US" sz="1800" b="0" kern="0" dirty="0">
                <a:solidFill>
                  <a:schemeClr val="tx1"/>
                </a:solidFill>
                <a:effectLst/>
                <a:latin typeface="ＭＳ Ｐゴシック" panose="020B0600070205080204" pitchFamily="50" charset="-128"/>
                <a:ea typeface="ＭＳ Ｐゴシック" panose="020B0600070205080204" pitchFamily="50" charset="-128"/>
              </a:rPr>
              <a:t>　</a:t>
            </a:r>
            <a:r>
              <a:rPr lang="ja-JP" altLang="en-US" sz="1800" b="0" kern="0" dirty="0" smtClean="0">
                <a:solidFill>
                  <a:schemeClr val="tx1"/>
                </a:solidFill>
                <a:effectLst/>
                <a:latin typeface="ＭＳ Ｐゴシック" panose="020B0600070205080204" pitchFamily="50" charset="-128"/>
                <a:ea typeface="ＭＳ Ｐゴシック" panose="020B0600070205080204" pitchFamily="50" charset="-128"/>
              </a:rPr>
              <a:t>　　　　</a:t>
            </a:r>
            <a:endParaRPr lang="en-US" altLang="ja-JP" sz="1400" b="0" kern="0" dirty="0" smtClean="0">
              <a:solidFill>
                <a:schemeClr val="tx1"/>
              </a:solidFill>
              <a:effectLst/>
              <a:latin typeface="ＭＳ Ｐゴシック" panose="020B0600070205080204" pitchFamily="50" charset="-128"/>
              <a:ea typeface="ＭＳ Ｐゴシック" panose="020B0600070205080204" pitchFamily="50" charset="-128"/>
            </a:endParaRPr>
          </a:p>
          <a:p>
            <a:pPr algn="l"/>
            <a:r>
              <a:rPr lang="ja-JP" altLang="en-US" sz="2000" b="0" kern="0" dirty="0" smtClean="0">
                <a:solidFill>
                  <a:schemeClr val="tx1"/>
                </a:solidFill>
                <a:effectLst/>
                <a:latin typeface="ＭＳ Ｐゴシック" panose="020B0600070205080204" pitchFamily="50" charset="-128"/>
                <a:ea typeface="ＭＳ Ｐゴシック" panose="020B0600070205080204" pitchFamily="50" charset="-128"/>
              </a:rPr>
              <a:t>　　・</a:t>
            </a:r>
            <a:r>
              <a:rPr lang="zh-TW" altLang="en-US" sz="2000" b="0" kern="0" dirty="0" smtClean="0">
                <a:solidFill>
                  <a:schemeClr val="tx1"/>
                </a:solidFill>
                <a:effectLst/>
                <a:latin typeface="ＭＳ Ｐゴシック" panose="020B0600070205080204" pitchFamily="50" charset="-128"/>
                <a:ea typeface="ＭＳ Ｐゴシック" panose="020B0600070205080204" pitchFamily="50" charset="-128"/>
              </a:rPr>
              <a:t>在宅</a:t>
            </a:r>
            <a:r>
              <a:rPr lang="zh-TW" altLang="en-US" sz="2000" b="0" kern="0" dirty="0">
                <a:solidFill>
                  <a:schemeClr val="tx1"/>
                </a:solidFill>
                <a:effectLst/>
                <a:latin typeface="ＭＳ Ｐゴシック" panose="020B0600070205080204" pitchFamily="50" charset="-128"/>
                <a:ea typeface="ＭＳ Ｐゴシック" panose="020B0600070205080204" pitchFamily="50" charset="-128"/>
              </a:rPr>
              <a:t>歯科医療連携</a:t>
            </a:r>
            <a:r>
              <a:rPr lang="zh-TW" altLang="en-US" sz="2000" b="0" kern="0" dirty="0" smtClean="0">
                <a:solidFill>
                  <a:schemeClr val="tx1"/>
                </a:solidFill>
                <a:effectLst/>
                <a:latin typeface="ＭＳ Ｐゴシック" panose="020B0600070205080204" pitchFamily="50" charset="-128"/>
                <a:ea typeface="ＭＳ Ｐゴシック" panose="020B0600070205080204" pitchFamily="50" charset="-128"/>
              </a:rPr>
              <a:t>体制</a:t>
            </a:r>
            <a:r>
              <a:rPr lang="ja-JP" altLang="en-US" sz="2000" b="0" kern="0" dirty="0" smtClean="0">
                <a:solidFill>
                  <a:schemeClr val="tx1"/>
                </a:solidFill>
                <a:effectLst/>
                <a:latin typeface="ＭＳ Ｐゴシック" panose="020B0600070205080204" pitchFamily="50" charset="-128"/>
                <a:ea typeface="ＭＳ Ｐゴシック" panose="020B0600070205080204" pitchFamily="50" charset="-128"/>
              </a:rPr>
              <a:t>の</a:t>
            </a:r>
            <a:r>
              <a:rPr lang="zh-TW" altLang="en-US" sz="2000" b="0" kern="0" dirty="0" smtClean="0">
                <a:solidFill>
                  <a:schemeClr val="tx1"/>
                </a:solidFill>
                <a:effectLst/>
                <a:latin typeface="ＭＳ Ｐゴシック" panose="020B0600070205080204" pitchFamily="50" charset="-128"/>
                <a:ea typeface="ＭＳ Ｐゴシック" panose="020B0600070205080204" pitchFamily="50" charset="-128"/>
              </a:rPr>
              <a:t>推進</a:t>
            </a:r>
            <a:r>
              <a:rPr lang="ja-JP" altLang="en-US" sz="1400" b="0" kern="0" dirty="0" smtClean="0">
                <a:solidFill>
                  <a:schemeClr val="tx1"/>
                </a:solidFill>
                <a:effectLst/>
                <a:latin typeface="ＭＳ Ｐゴシック" panose="020B0600070205080204" pitchFamily="50" charset="-128"/>
                <a:ea typeface="ＭＳ Ｐゴシック" panose="020B0600070205080204" pitchFamily="50" charset="-128"/>
              </a:rPr>
              <a:t>（１千７百万円</a:t>
            </a:r>
            <a:r>
              <a:rPr lang="ja-JP" altLang="en-US" sz="1400" b="0" kern="0" dirty="0">
                <a:solidFill>
                  <a:schemeClr val="tx1"/>
                </a:solidFill>
                <a:effectLst/>
                <a:latin typeface="ＭＳ Ｐゴシック" panose="020B0600070205080204" pitchFamily="50" charset="-128"/>
                <a:ea typeface="ＭＳ Ｐゴシック" panose="020B0600070205080204" pitchFamily="50" charset="-128"/>
              </a:rPr>
              <a:t>） </a:t>
            </a:r>
            <a:endParaRPr lang="en-US" altLang="ja-JP" sz="1400" b="0" kern="0" dirty="0" smtClean="0">
              <a:solidFill>
                <a:schemeClr val="tx1"/>
              </a:solidFill>
              <a:effectLst/>
              <a:latin typeface="ＭＳ Ｐゴシック" panose="020B0600070205080204" pitchFamily="50" charset="-128"/>
              <a:ea typeface="ＭＳ Ｐゴシック" panose="020B0600070205080204" pitchFamily="50" charset="-128"/>
            </a:endParaRPr>
          </a:p>
          <a:p>
            <a:pPr marL="630238" algn="l"/>
            <a:r>
              <a:rPr lang="ja-JP" altLang="en-US" sz="1400" b="0" kern="0" dirty="0" smtClean="0">
                <a:solidFill>
                  <a:schemeClr val="tx1"/>
                </a:solidFill>
                <a:effectLst/>
                <a:latin typeface="ＭＳ Ｐゴシック" panose="020B0600070205080204" pitchFamily="50" charset="-128"/>
                <a:ea typeface="ＭＳ Ｐゴシック" panose="020B0600070205080204" pitchFamily="50" charset="-128"/>
              </a:rPr>
              <a:t>歯科</a:t>
            </a:r>
            <a:r>
              <a:rPr lang="ja-JP" altLang="en-US" sz="1400" b="0" kern="0" dirty="0">
                <a:solidFill>
                  <a:schemeClr val="tx1"/>
                </a:solidFill>
                <a:effectLst/>
                <a:latin typeface="ＭＳ Ｐゴシック" panose="020B0600070205080204" pitchFamily="50" charset="-128"/>
                <a:ea typeface="ＭＳ Ｐゴシック" panose="020B0600070205080204" pitchFamily="50" charset="-128"/>
              </a:rPr>
              <a:t>医師会に在宅歯科医療連携室</a:t>
            </a:r>
            <a:r>
              <a:rPr lang="ja-JP" altLang="en-US" sz="1400" b="0" kern="0" dirty="0" smtClean="0">
                <a:solidFill>
                  <a:schemeClr val="tx1"/>
                </a:solidFill>
                <a:effectLst/>
                <a:latin typeface="ＭＳ Ｐゴシック" panose="020B0600070205080204" pitchFamily="50" charset="-128"/>
                <a:ea typeface="ＭＳ Ｐゴシック" panose="020B0600070205080204" pitchFamily="50" charset="-128"/>
              </a:rPr>
              <a:t>設置、地域</a:t>
            </a:r>
            <a:r>
              <a:rPr lang="ja-JP" altLang="en-US" sz="1400" b="0" kern="0" dirty="0">
                <a:solidFill>
                  <a:schemeClr val="tx1"/>
                </a:solidFill>
                <a:effectLst/>
                <a:latin typeface="ＭＳ Ｐゴシック" panose="020B0600070205080204" pitchFamily="50" charset="-128"/>
                <a:ea typeface="ＭＳ Ｐゴシック" panose="020B0600070205080204" pitchFamily="50" charset="-128"/>
              </a:rPr>
              <a:t>の</a:t>
            </a:r>
            <a:r>
              <a:rPr lang="ja-JP" altLang="en-US" sz="1400" b="0" kern="0" dirty="0" smtClean="0">
                <a:solidFill>
                  <a:schemeClr val="tx1"/>
                </a:solidFill>
                <a:effectLst/>
                <a:latin typeface="ＭＳ Ｐゴシック" panose="020B0600070205080204" pitchFamily="50" charset="-128"/>
                <a:ea typeface="ＭＳ Ｐゴシック" panose="020B0600070205080204" pitchFamily="50" charset="-128"/>
              </a:rPr>
              <a:t>実情</a:t>
            </a:r>
            <a:r>
              <a:rPr lang="ja-JP" altLang="en-US" sz="1400" b="0" kern="0" dirty="0">
                <a:solidFill>
                  <a:schemeClr val="tx1"/>
                </a:solidFill>
                <a:effectLst/>
                <a:latin typeface="ＭＳ Ｐゴシック" panose="020B0600070205080204" pitchFamily="50" charset="-128"/>
                <a:ea typeface="ＭＳ Ｐゴシック" panose="020B0600070205080204" pitchFamily="50" charset="-128"/>
              </a:rPr>
              <a:t>を</a:t>
            </a:r>
            <a:r>
              <a:rPr lang="ja-JP" altLang="en-US" sz="1400" b="0" kern="0" dirty="0" smtClean="0">
                <a:solidFill>
                  <a:schemeClr val="tx1"/>
                </a:solidFill>
                <a:effectLst/>
                <a:latin typeface="ＭＳ Ｐゴシック" panose="020B0600070205080204" pitchFamily="50" charset="-128"/>
                <a:ea typeface="ＭＳ Ｐゴシック" panose="020B0600070205080204" pitchFamily="50" charset="-128"/>
              </a:rPr>
              <a:t>踏まえ各地区歯科</a:t>
            </a:r>
            <a:r>
              <a:rPr lang="ja-JP" altLang="en-US" sz="1400" b="0" kern="0" dirty="0">
                <a:solidFill>
                  <a:schemeClr val="tx1"/>
                </a:solidFill>
                <a:effectLst/>
                <a:latin typeface="ＭＳ Ｐゴシック" panose="020B0600070205080204" pitchFamily="50" charset="-128"/>
                <a:ea typeface="ＭＳ Ｐゴシック" panose="020B0600070205080204" pitchFamily="50" charset="-128"/>
              </a:rPr>
              <a:t>医師会</a:t>
            </a:r>
            <a:r>
              <a:rPr lang="ja-JP" altLang="en-US" sz="1400" b="0" kern="0" dirty="0" smtClean="0">
                <a:solidFill>
                  <a:schemeClr val="tx1"/>
                </a:solidFill>
                <a:effectLst/>
                <a:latin typeface="ＭＳ Ｐゴシック" panose="020B0600070205080204" pitchFamily="50" charset="-128"/>
                <a:ea typeface="ＭＳ Ｐゴシック" panose="020B0600070205080204" pitchFamily="50" charset="-128"/>
              </a:rPr>
              <a:t>に在宅歯科</a:t>
            </a:r>
            <a:endParaRPr lang="en-US" altLang="ja-JP" sz="1400" b="0" kern="0" dirty="0" smtClean="0">
              <a:solidFill>
                <a:schemeClr val="tx1"/>
              </a:solidFill>
              <a:effectLst/>
              <a:latin typeface="ＭＳ Ｐゴシック" panose="020B0600070205080204" pitchFamily="50" charset="-128"/>
              <a:ea typeface="ＭＳ Ｐゴシック" panose="020B0600070205080204" pitchFamily="50" charset="-128"/>
            </a:endParaRPr>
          </a:p>
          <a:p>
            <a:pPr marL="630238" algn="l"/>
            <a:r>
              <a:rPr lang="ja-JP" altLang="en-US" sz="1400" b="0" kern="0" dirty="0" smtClean="0">
                <a:solidFill>
                  <a:schemeClr val="tx1"/>
                </a:solidFill>
                <a:effectLst/>
                <a:latin typeface="ＭＳ Ｐゴシック" panose="020B0600070205080204" pitchFamily="50" charset="-128"/>
                <a:ea typeface="ＭＳ Ｐゴシック" panose="020B0600070205080204" pitchFamily="50" charset="-128"/>
              </a:rPr>
              <a:t>ケアステーション</a:t>
            </a:r>
            <a:r>
              <a:rPr lang="ja-JP" altLang="en-US" sz="1400" b="0" kern="0" dirty="0">
                <a:solidFill>
                  <a:schemeClr val="tx1"/>
                </a:solidFill>
                <a:effectLst/>
                <a:latin typeface="ＭＳ Ｐゴシック" panose="020B0600070205080204" pitchFamily="50" charset="-128"/>
                <a:ea typeface="ＭＳ Ｐゴシック" panose="020B0600070205080204" pitchFamily="50" charset="-128"/>
              </a:rPr>
              <a:t>を</a:t>
            </a:r>
            <a:r>
              <a:rPr lang="ja-JP" altLang="en-US" sz="1400" b="0" kern="0" dirty="0" smtClean="0">
                <a:solidFill>
                  <a:schemeClr val="tx1"/>
                </a:solidFill>
                <a:effectLst/>
                <a:latin typeface="ＭＳ Ｐゴシック" panose="020B0600070205080204" pitchFamily="50" charset="-128"/>
                <a:ea typeface="ＭＳ Ｐゴシック" panose="020B0600070205080204" pitchFamily="50" charset="-128"/>
              </a:rPr>
              <a:t>設置、未設置</a:t>
            </a:r>
            <a:r>
              <a:rPr lang="ja-JP" altLang="en-US" sz="1400" b="0" kern="0" dirty="0">
                <a:solidFill>
                  <a:schemeClr val="tx1"/>
                </a:solidFill>
                <a:effectLst/>
                <a:latin typeface="ＭＳ Ｐゴシック" panose="020B0600070205080204" pitchFamily="50" charset="-128"/>
                <a:ea typeface="ＭＳ Ｐゴシック" panose="020B0600070205080204" pitchFamily="50" charset="-128"/>
              </a:rPr>
              <a:t>地区</a:t>
            </a:r>
            <a:r>
              <a:rPr lang="ja-JP" altLang="en-US" sz="1400" b="0" kern="0" dirty="0" smtClean="0">
                <a:solidFill>
                  <a:schemeClr val="tx1"/>
                </a:solidFill>
                <a:effectLst/>
                <a:latin typeface="ＭＳ Ｐゴシック" panose="020B0600070205080204" pitchFamily="50" charset="-128"/>
                <a:ea typeface="ＭＳ Ｐゴシック" panose="020B0600070205080204" pitchFamily="50" charset="-128"/>
              </a:rPr>
              <a:t>は多職種向け</a:t>
            </a:r>
            <a:r>
              <a:rPr lang="ja-JP" altLang="en-US" sz="1400" b="0" kern="0" dirty="0">
                <a:solidFill>
                  <a:schemeClr val="tx1"/>
                </a:solidFill>
                <a:effectLst/>
                <a:latin typeface="ＭＳ Ｐゴシック" panose="020B0600070205080204" pitchFamily="50" charset="-128"/>
                <a:ea typeface="ＭＳ Ｐゴシック" panose="020B0600070205080204" pitchFamily="50" charset="-128"/>
              </a:rPr>
              <a:t>研修会等を</a:t>
            </a:r>
            <a:r>
              <a:rPr lang="ja-JP" altLang="en-US" sz="1400" b="0" kern="0" dirty="0" smtClean="0">
                <a:solidFill>
                  <a:schemeClr val="tx1"/>
                </a:solidFill>
                <a:effectLst/>
                <a:latin typeface="ＭＳ Ｐゴシック" panose="020B0600070205080204" pitchFamily="50" charset="-128"/>
                <a:ea typeface="ＭＳ Ｐゴシック" panose="020B0600070205080204" pitchFamily="50" charset="-128"/>
              </a:rPr>
              <a:t>実施</a:t>
            </a:r>
            <a:endParaRPr lang="en-US" altLang="ja-JP" sz="1400" b="0" kern="0" dirty="0" smtClean="0">
              <a:solidFill>
                <a:schemeClr val="tx1"/>
              </a:solidFill>
              <a:effectLst/>
              <a:latin typeface="ＭＳ Ｐゴシック" panose="020B0600070205080204" pitchFamily="50" charset="-128"/>
              <a:ea typeface="ＭＳ Ｐゴシック" panose="020B0600070205080204" pitchFamily="50" charset="-128"/>
            </a:endParaRPr>
          </a:p>
          <a:p>
            <a:pPr algn="l"/>
            <a:endParaRPr lang="en-US" altLang="ja-JP" sz="1400" b="0" kern="0" dirty="0" smtClean="0">
              <a:solidFill>
                <a:schemeClr val="tx1"/>
              </a:solidFill>
              <a:effectLst/>
              <a:latin typeface="ＭＳ Ｐゴシック" panose="020B0600070205080204" pitchFamily="50" charset="-128"/>
              <a:ea typeface="ＭＳ Ｐゴシック" panose="020B0600070205080204" pitchFamily="50" charset="-128"/>
            </a:endParaRPr>
          </a:p>
          <a:p>
            <a:pPr algn="l"/>
            <a:r>
              <a:rPr lang="ja-JP" altLang="en-US" sz="2000" b="0" kern="0" dirty="0" smtClean="0">
                <a:solidFill>
                  <a:schemeClr val="tx1"/>
                </a:solidFill>
                <a:effectLst/>
              </a:rPr>
              <a:t>　　・</a:t>
            </a:r>
            <a:r>
              <a:rPr lang="ja-JP" altLang="en-US" sz="2000" b="0" kern="0" dirty="0">
                <a:solidFill>
                  <a:schemeClr val="tx1"/>
                </a:solidFill>
                <a:effectLst/>
              </a:rPr>
              <a:t>在宅</a:t>
            </a:r>
            <a:r>
              <a:rPr lang="ja-JP" altLang="en-US" sz="2000" b="0" kern="0" dirty="0" smtClean="0">
                <a:solidFill>
                  <a:schemeClr val="tx1"/>
                </a:solidFill>
                <a:effectLst/>
              </a:rPr>
              <a:t>歯科</a:t>
            </a:r>
            <a:r>
              <a:rPr lang="ja-JP" altLang="en-US" sz="2000" b="0" kern="0" dirty="0">
                <a:solidFill>
                  <a:schemeClr val="tx1"/>
                </a:solidFill>
                <a:effectLst/>
              </a:rPr>
              <a:t>医療を支える歯科</a:t>
            </a:r>
            <a:r>
              <a:rPr lang="ja-JP" altLang="en-US" sz="2000" b="0" kern="0" dirty="0" smtClean="0">
                <a:solidFill>
                  <a:schemeClr val="tx1"/>
                </a:solidFill>
                <a:effectLst/>
              </a:rPr>
              <a:t>衛生士・歯科技工士への支援</a:t>
            </a:r>
            <a:endParaRPr lang="en-US" altLang="ja-JP" sz="2000" b="0" kern="0" dirty="0">
              <a:solidFill>
                <a:schemeClr val="tx1"/>
              </a:solidFill>
              <a:effectLst/>
            </a:endParaRPr>
          </a:p>
          <a:p>
            <a:pPr marL="630238" algn="l">
              <a:tabLst>
                <a:tab pos="630238" algn="l"/>
              </a:tabLst>
            </a:pPr>
            <a:r>
              <a:rPr lang="ja-JP" altLang="en-US" sz="1400" b="0" kern="0" dirty="0">
                <a:solidFill>
                  <a:schemeClr val="tx1"/>
                </a:solidFill>
                <a:effectLst/>
                <a:latin typeface="ＭＳ ゴシック" panose="020B0609070205080204" pitchFamily="49" charset="-128"/>
                <a:ea typeface="ＭＳ ゴシック" panose="020B0609070205080204" pitchFamily="49" charset="-128"/>
              </a:rPr>
              <a:t>ソフト</a:t>
            </a:r>
            <a:r>
              <a:rPr lang="ja-JP" altLang="en-US" sz="1400" b="0" kern="0" dirty="0" smtClean="0">
                <a:solidFill>
                  <a:schemeClr val="tx1"/>
                </a:solidFill>
                <a:effectLst/>
                <a:latin typeface="ＭＳ ゴシック" panose="020B0609070205080204" pitchFamily="49" charset="-128"/>
                <a:ea typeface="ＭＳ ゴシック" panose="020B0609070205080204" pitchFamily="49" charset="-128"/>
              </a:rPr>
              <a:t>：</a:t>
            </a:r>
            <a:r>
              <a:rPr lang="ja-JP" altLang="en-US" sz="1400" b="0" kern="0" dirty="0">
                <a:solidFill>
                  <a:schemeClr val="tx1"/>
                </a:solidFill>
                <a:effectLst/>
                <a:latin typeface="ＭＳ ゴシック" panose="020B0609070205080204" pitchFamily="49" charset="-128"/>
                <a:ea typeface="ＭＳ ゴシック" panose="020B0609070205080204" pitchFamily="49" charset="-128"/>
              </a:rPr>
              <a:t>在宅歯科医療を支える歯科衛生士の人材育成事業</a:t>
            </a:r>
            <a:r>
              <a:rPr lang="ja-JP" altLang="en-US" sz="1400" b="0" kern="0" dirty="0">
                <a:solidFill>
                  <a:schemeClr val="tx1"/>
                </a:solidFill>
                <a:effectLst/>
              </a:rPr>
              <a:t>（</a:t>
            </a:r>
            <a:r>
              <a:rPr lang="ja-JP" altLang="en-US" sz="1400" b="0" kern="0" dirty="0" smtClean="0">
                <a:solidFill>
                  <a:schemeClr val="tx1"/>
                </a:solidFill>
                <a:effectLst/>
              </a:rPr>
              <a:t>５百万円：</a:t>
            </a:r>
            <a:r>
              <a:rPr lang="ja-JP" altLang="en-US" sz="1400" b="0" kern="0" dirty="0">
                <a:solidFill>
                  <a:schemeClr val="tx1"/>
                </a:solidFill>
                <a:effectLst/>
              </a:rPr>
              <a:t>Ｈ２７から）</a:t>
            </a:r>
            <a:endParaRPr lang="en-US" altLang="ja-JP" sz="1400" b="0" kern="0" dirty="0" smtClean="0">
              <a:solidFill>
                <a:schemeClr val="tx1"/>
              </a:solidFill>
              <a:effectLst/>
              <a:latin typeface="ＭＳ ゴシック" panose="020B0609070205080204" pitchFamily="49" charset="-128"/>
              <a:ea typeface="ＭＳ ゴシック" panose="020B0609070205080204" pitchFamily="49" charset="-128"/>
            </a:endParaRPr>
          </a:p>
          <a:p>
            <a:pPr marL="630238" algn="l">
              <a:tabLst>
                <a:tab pos="630238" algn="l"/>
              </a:tabLst>
            </a:pPr>
            <a:r>
              <a:rPr lang="ja-JP" altLang="en-US" sz="1400" b="0" kern="0" dirty="0" smtClean="0">
                <a:solidFill>
                  <a:schemeClr val="tx1"/>
                </a:solidFill>
                <a:effectLst/>
                <a:latin typeface="+mn-ea"/>
                <a:ea typeface="+mn-ea"/>
              </a:rPr>
              <a:t>　　　　　　</a:t>
            </a:r>
            <a:r>
              <a:rPr lang="en-US" altLang="ja-JP" sz="1400" b="0" kern="0" dirty="0" smtClean="0">
                <a:solidFill>
                  <a:schemeClr val="tx1"/>
                </a:solidFill>
                <a:effectLst/>
                <a:latin typeface="+mn-ea"/>
                <a:ea typeface="+mn-ea"/>
              </a:rPr>
              <a:t>CAD/CAM</a:t>
            </a:r>
            <a:r>
              <a:rPr lang="ja-JP" altLang="en-US" sz="1400" b="0" kern="0" dirty="0">
                <a:solidFill>
                  <a:schemeClr val="tx1"/>
                </a:solidFill>
                <a:effectLst/>
                <a:latin typeface="+mn-ea"/>
                <a:ea typeface="+mn-ea"/>
              </a:rPr>
              <a:t>システムを用いた歯科技工士人材育成事業（</a:t>
            </a:r>
            <a:r>
              <a:rPr lang="ja-JP" altLang="en-US" sz="1400" b="0" kern="0" dirty="0" smtClean="0">
                <a:solidFill>
                  <a:schemeClr val="tx1"/>
                </a:solidFill>
                <a:effectLst/>
                <a:latin typeface="+mn-ea"/>
                <a:ea typeface="+mn-ea"/>
              </a:rPr>
              <a:t>１百万円</a:t>
            </a:r>
            <a:r>
              <a:rPr lang="ja-JP" altLang="en-US" sz="1400" b="0" kern="0" dirty="0">
                <a:solidFill>
                  <a:schemeClr val="tx1"/>
                </a:solidFill>
                <a:effectLst/>
                <a:latin typeface="+mn-ea"/>
                <a:ea typeface="+mn-ea"/>
              </a:rPr>
              <a:t>）</a:t>
            </a:r>
            <a:endParaRPr lang="en-US" altLang="ja-JP" sz="1400" b="0" kern="0" dirty="0">
              <a:solidFill>
                <a:schemeClr val="tx1"/>
              </a:solidFill>
              <a:effectLst/>
              <a:latin typeface="+mn-ea"/>
              <a:ea typeface="+mn-ea"/>
            </a:endParaRPr>
          </a:p>
          <a:p>
            <a:pPr marL="630238" algn="l">
              <a:tabLst>
                <a:tab pos="630238" algn="l"/>
              </a:tabLst>
            </a:pPr>
            <a:r>
              <a:rPr lang="ja-JP" altLang="en-US" sz="1400" b="0" kern="0" dirty="0">
                <a:solidFill>
                  <a:schemeClr val="tx1"/>
                </a:solidFill>
                <a:effectLst/>
                <a:latin typeface="ＭＳ ゴシック" panose="020B0609070205080204" pitchFamily="49" charset="-128"/>
                <a:ea typeface="ＭＳ ゴシック" panose="020B0609070205080204" pitchFamily="49" charset="-128"/>
              </a:rPr>
              <a:t>ハード</a:t>
            </a:r>
            <a:r>
              <a:rPr lang="ja-JP" altLang="en-US" sz="1400" b="0" kern="0" dirty="0" smtClean="0">
                <a:solidFill>
                  <a:schemeClr val="tx1"/>
                </a:solidFill>
                <a:effectLst/>
                <a:latin typeface="ＭＳ ゴシック" panose="020B0609070205080204" pitchFamily="49" charset="-128"/>
                <a:ea typeface="ＭＳ ゴシック" panose="020B0609070205080204" pitchFamily="49" charset="-128"/>
              </a:rPr>
              <a:t>：</a:t>
            </a:r>
            <a:r>
              <a:rPr lang="ja-JP" altLang="en-US" sz="1400" b="0" kern="0" dirty="0">
                <a:solidFill>
                  <a:schemeClr val="tx1"/>
                </a:solidFill>
                <a:effectLst/>
                <a:latin typeface="+mn-ea"/>
                <a:ea typeface="+mn-ea"/>
              </a:rPr>
              <a:t>在宅歯科診療のための歯科衛生士養成支援</a:t>
            </a:r>
            <a:r>
              <a:rPr lang="ja-JP" altLang="en-US" sz="1400" b="0" kern="0" dirty="0" smtClean="0">
                <a:solidFill>
                  <a:schemeClr val="tx1"/>
                </a:solidFill>
                <a:effectLst/>
                <a:latin typeface="+mn-ea"/>
                <a:ea typeface="+mn-ea"/>
              </a:rPr>
              <a:t>事業</a:t>
            </a:r>
            <a:endParaRPr lang="en-US" altLang="ja-JP" sz="1400" b="0" kern="0" dirty="0" smtClean="0">
              <a:solidFill>
                <a:schemeClr val="tx1"/>
              </a:solidFill>
              <a:effectLst/>
              <a:latin typeface="+mn-ea"/>
              <a:ea typeface="+mn-ea"/>
            </a:endParaRPr>
          </a:p>
          <a:p>
            <a:pPr marL="630238" algn="l">
              <a:tabLst>
                <a:tab pos="630238" algn="l"/>
              </a:tabLst>
            </a:pPr>
            <a:r>
              <a:rPr lang="ja-JP" altLang="en-US" sz="1400" b="0" kern="0" dirty="0">
                <a:solidFill>
                  <a:schemeClr val="tx1"/>
                </a:solidFill>
                <a:effectLst/>
                <a:latin typeface="+mn-ea"/>
                <a:ea typeface="+mn-ea"/>
              </a:rPr>
              <a:t>　</a:t>
            </a:r>
            <a:r>
              <a:rPr lang="ja-JP" altLang="en-US" sz="1400" b="0" kern="0" dirty="0" smtClean="0">
                <a:solidFill>
                  <a:schemeClr val="tx1"/>
                </a:solidFill>
                <a:effectLst/>
                <a:latin typeface="+mn-ea"/>
                <a:ea typeface="+mn-ea"/>
              </a:rPr>
              <a:t>　　　　　　　　　　　　　　　　（</a:t>
            </a:r>
            <a:r>
              <a:rPr lang="ja-JP" altLang="en-US" sz="1400" b="0" kern="0" dirty="0" smtClean="0">
                <a:solidFill>
                  <a:schemeClr val="tx1"/>
                </a:solidFill>
                <a:effectLst/>
                <a:latin typeface="+mn-ea"/>
              </a:rPr>
              <a:t>歯科衛生士養成所</a:t>
            </a:r>
            <a:r>
              <a:rPr lang="ja-JP" altLang="en-US" sz="1400" b="0" kern="0" dirty="0" smtClean="0">
                <a:solidFill>
                  <a:schemeClr val="tx1"/>
                </a:solidFill>
                <a:effectLst/>
                <a:latin typeface="+mn-ea"/>
                <a:ea typeface="+mn-ea"/>
              </a:rPr>
              <a:t>施設</a:t>
            </a:r>
            <a:r>
              <a:rPr lang="ja-JP" altLang="en-US" sz="1400" b="0" kern="0" dirty="0">
                <a:solidFill>
                  <a:schemeClr val="tx1"/>
                </a:solidFill>
                <a:effectLst/>
                <a:latin typeface="+mn-ea"/>
                <a:ea typeface="+mn-ea"/>
              </a:rPr>
              <a:t>・設備</a:t>
            </a:r>
            <a:r>
              <a:rPr lang="ja-JP" altLang="en-US" sz="1400" b="0" kern="0" dirty="0" smtClean="0">
                <a:solidFill>
                  <a:schemeClr val="tx1"/>
                </a:solidFill>
                <a:effectLst/>
                <a:latin typeface="+mn-ea"/>
                <a:ea typeface="+mn-ea"/>
              </a:rPr>
              <a:t>整備）（</a:t>
            </a:r>
            <a:r>
              <a:rPr lang="ja-JP" altLang="en-US" sz="1400" b="0" kern="0" dirty="0">
                <a:solidFill>
                  <a:schemeClr val="tx1"/>
                </a:solidFill>
                <a:effectLst/>
                <a:latin typeface="+mn-ea"/>
                <a:ea typeface="+mn-ea"/>
              </a:rPr>
              <a:t>１千５百万円）</a:t>
            </a:r>
            <a:endParaRPr lang="en-US" altLang="ja-JP" sz="1400" b="0" kern="0" dirty="0">
              <a:solidFill>
                <a:schemeClr val="tx1"/>
              </a:solidFill>
              <a:effectLst/>
              <a:latin typeface="+mn-ea"/>
              <a:ea typeface="+mn-ea"/>
            </a:endParaRPr>
          </a:p>
          <a:p>
            <a:pPr marL="630238" algn="l"/>
            <a:endParaRPr lang="en-US" altLang="ja-JP" sz="1400" b="0" kern="0" dirty="0">
              <a:solidFill>
                <a:schemeClr val="tx1"/>
              </a:solidFill>
              <a:effectLst/>
            </a:endParaRPr>
          </a:p>
          <a:p>
            <a:pPr marL="630238" algn="l">
              <a:tabLst>
                <a:tab pos="630238" algn="l"/>
              </a:tabLst>
            </a:pPr>
            <a:r>
              <a:rPr lang="ja-JP" altLang="en-US" sz="1600" b="0" kern="0" dirty="0">
                <a:solidFill>
                  <a:schemeClr val="tx1"/>
                </a:solidFill>
                <a:effectLst/>
              </a:rPr>
              <a:t>　</a:t>
            </a:r>
            <a:endParaRPr lang="en-US" altLang="ja-JP" sz="1600" b="0" kern="0" dirty="0">
              <a:solidFill>
                <a:schemeClr val="tx1"/>
              </a:solidFill>
              <a:effectLst/>
            </a:endParaRPr>
          </a:p>
          <a:p>
            <a:pPr algn="l"/>
            <a:r>
              <a:rPr lang="ja-JP" altLang="en-US" sz="2000" b="0" kern="0" dirty="0" smtClean="0">
                <a:solidFill>
                  <a:schemeClr val="tx1"/>
                </a:solidFill>
                <a:effectLst/>
              </a:rPr>
              <a:t>　</a:t>
            </a:r>
            <a:r>
              <a:rPr lang="ja-JP" altLang="en-US" sz="1400" b="0" kern="0" dirty="0" smtClean="0">
                <a:solidFill>
                  <a:schemeClr val="tx1"/>
                </a:solidFill>
                <a:effectLst/>
              </a:rPr>
              <a:t>　　　　　　　　　　　　　　　　　　　　　　　　　　　　　　　　　　　　　　　　　　　　　</a:t>
            </a:r>
            <a:endParaRPr lang="en-US" altLang="ja-JP" sz="1400" b="0" kern="0" dirty="0" smtClean="0">
              <a:solidFill>
                <a:schemeClr val="tx1"/>
              </a:solidFill>
              <a:effectLst/>
            </a:endParaRPr>
          </a:p>
        </p:txBody>
      </p:sp>
    </p:spTree>
    <p:extLst>
      <p:ext uri="{BB962C8B-B14F-4D97-AF65-F5344CB8AC3E}">
        <p14:creationId xmlns:p14="http://schemas.microsoft.com/office/powerpoint/2010/main" val="1098285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08F492603B92714F87F5C9CE5920A085" ma:contentTypeVersion="0" ma:contentTypeDescription="新しいドキュメントを作成します。" ma:contentTypeScope="" ma:versionID="434181a884945da64569af095483fa5d">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B0112AA5-D325-448D-8054-CCFA86F2EC9B}">
  <ds:schemaRefs>
    <ds:schemaRef ds:uri="http://schemas.microsoft.com/sharepoint/v3/contenttype/forms"/>
  </ds:schemaRefs>
</ds:datastoreItem>
</file>

<file path=customXml/itemProps2.xml><?xml version="1.0" encoding="utf-8"?>
<ds:datastoreItem xmlns:ds="http://schemas.openxmlformats.org/officeDocument/2006/customXml" ds:itemID="{76567A5F-D5CB-4DD2-AFFA-1F591F0DB2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484EE724-51BC-4B78-9838-2BAFB04A434D}">
  <ds:schemaRefs>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purl.org/dc/elements/1.1/"/>
    <ds:schemaRef ds:uri="http://purl.org/dc/dcmityp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4431</TotalTime>
  <Words>582</Words>
  <Application>Microsoft Office PowerPoint</Application>
  <PresentationFormat>画面に合わせる (4:3)</PresentationFormat>
  <Paragraphs>290</Paragraphs>
  <Slides>12</Slides>
  <Notes>8</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Office ​​テーマ</vt:lpstr>
      <vt:lpstr>医療・介護サービスの提供体制改革 のための新たな財政支援制度に係る 第２回ヒアリング資料</vt:lpstr>
      <vt:lpstr>PowerPoint プレゼンテーション</vt:lpstr>
      <vt:lpstr>■関係団体との意見聴取・提案（平成２６年８月５日現在）</vt:lpstr>
      <vt:lpstr>PowerPoint プレゼンテーション</vt:lpstr>
      <vt:lpstr>PowerPoint プレゼンテーション</vt:lpstr>
      <vt:lpstr>（地区医師会）５７地区　　　　　　　　　（８千２百万円）       </vt:lpstr>
      <vt:lpstr>地区単位の在宅医療コーディネート機能の充実（イメージ図）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大阪府庁</cp:lastModifiedBy>
  <cp:revision>359</cp:revision>
  <cp:lastPrinted>2014-08-04T08:11:10Z</cp:lastPrinted>
  <dcterms:created xsi:type="dcterms:W3CDTF">2014-04-18T03:40:46Z</dcterms:created>
  <dcterms:modified xsi:type="dcterms:W3CDTF">2014-08-04T08:12:32Z</dcterms:modified>
</cp:coreProperties>
</file>